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147470923" r:id="rId5"/>
    <p:sldId id="2147470929" r:id="rId6"/>
    <p:sldId id="2147470928" r:id="rId7"/>
    <p:sldId id="2147470901" r:id="rId8"/>
    <p:sldId id="2147470920" r:id="rId9"/>
    <p:sldId id="2147470925" r:id="rId10"/>
    <p:sldId id="2147470926" r:id="rId11"/>
    <p:sldId id="2147470931" r:id="rId12"/>
    <p:sldId id="2147470932" r:id="rId13"/>
    <p:sldId id="2147470930" r:id="rId14"/>
    <p:sldId id="257" r:id="rId15"/>
    <p:sldId id="2147470896" r:id="rId16"/>
    <p:sldId id="2147470895" r:id="rId17"/>
    <p:sldId id="2147470911" r:id="rId18"/>
    <p:sldId id="2147470903" r:id="rId19"/>
    <p:sldId id="2147470910" r:id="rId20"/>
    <p:sldId id="2147470919" r:id="rId21"/>
    <p:sldId id="2147470914" r:id="rId22"/>
    <p:sldId id="2147470916" r:id="rId23"/>
    <p:sldId id="2147470933" r:id="rId24"/>
    <p:sldId id="2147470934" r:id="rId25"/>
    <p:sldId id="2147470927" r:id="rId26"/>
    <p:sldId id="2147470918" r:id="rId27"/>
    <p:sldId id="2147470922" r:id="rId28"/>
    <p:sldId id="2147470921" r:id="rId29"/>
    <p:sldId id="258" r:id="rId30"/>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D2"/>
    <a:srgbClr val="0054B0"/>
    <a:srgbClr val="006FEA"/>
    <a:srgbClr val="0071EE"/>
    <a:srgbClr val="0150ED"/>
    <a:srgbClr val="0E5EFE"/>
    <a:srgbClr val="1E69FE"/>
    <a:srgbClr val="004FEE"/>
    <a:srgbClr val="005ADE"/>
    <a:srgbClr val="0D6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A9916-88B7-7A49-B74E-66694D6E10A5}" v="101" dt="2024-10-25T09:11:03.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89"/>
    <p:restoredTop sz="94720"/>
  </p:normalViewPr>
  <p:slideViewPr>
    <p:cSldViewPr snapToGrid="0">
      <p:cViewPr varScale="1">
        <p:scale>
          <a:sx n="149" d="100"/>
          <a:sy n="149" d="100"/>
        </p:scale>
        <p:origin x="184" y="1432"/>
      </p:cViewPr>
      <p:guideLst>
        <p:guide orient="horz" pos="216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 Derchang" userId="b9148588-e694-4445-9765-2c9aad6149ce" providerId="ADAL" clId="{063A9916-88B7-7A49-B74E-66694D6E10A5}"/>
    <pc:docChg chg="undo custSel addSld delSld modSld sldOrd">
      <pc:chgData name="Kau, Derchang" userId="b9148588-e694-4445-9765-2c9aad6149ce" providerId="ADAL" clId="{063A9916-88B7-7A49-B74E-66694D6E10A5}" dt="2024-10-25T09:16:55.701" v="1523" actId="20577"/>
      <pc:docMkLst>
        <pc:docMk/>
      </pc:docMkLst>
      <pc:sldChg chg="addSp delSp modSp add mod">
        <pc:chgData name="Kau, Derchang" userId="b9148588-e694-4445-9765-2c9aad6149ce" providerId="ADAL" clId="{063A9916-88B7-7A49-B74E-66694D6E10A5}" dt="2024-10-25T08:36:09.088" v="418" actId="20577"/>
        <pc:sldMkLst>
          <pc:docMk/>
          <pc:sldMk cId="3634505535" sldId="258"/>
        </pc:sldMkLst>
        <pc:spChg chg="mod">
          <ac:chgData name="Kau, Derchang" userId="b9148588-e694-4445-9765-2c9aad6149ce" providerId="ADAL" clId="{063A9916-88B7-7A49-B74E-66694D6E10A5}" dt="2024-10-25T08:32:21.461" v="349"/>
          <ac:spMkLst>
            <pc:docMk/>
            <pc:sldMk cId="3634505535" sldId="258"/>
            <ac:spMk id="8" creationId="{1ED47C9D-0A56-17BD-FF4C-AD50E5C4887F}"/>
          </ac:spMkLst>
        </pc:spChg>
        <pc:spChg chg="mod topLvl">
          <ac:chgData name="Kau, Derchang" userId="b9148588-e694-4445-9765-2c9aad6149ce" providerId="ADAL" clId="{063A9916-88B7-7A49-B74E-66694D6E10A5}" dt="2024-10-25T08:33:47.857" v="364" actId="1076"/>
          <ac:spMkLst>
            <pc:docMk/>
            <pc:sldMk cId="3634505535" sldId="258"/>
            <ac:spMk id="22" creationId="{4D9B6471-FDE9-0E91-2EEF-7A9D4467BD9F}"/>
          </ac:spMkLst>
        </pc:spChg>
        <pc:spChg chg="add mod">
          <ac:chgData name="Kau, Derchang" userId="b9148588-e694-4445-9765-2c9aad6149ce" providerId="ADAL" clId="{063A9916-88B7-7A49-B74E-66694D6E10A5}" dt="2024-10-25T08:34:43.624" v="389" actId="14100"/>
          <ac:spMkLst>
            <pc:docMk/>
            <pc:sldMk cId="3634505535" sldId="258"/>
            <ac:spMk id="23" creationId="{02AEF09A-3140-6288-7B71-3A14144F4560}"/>
          </ac:spMkLst>
        </pc:spChg>
        <pc:spChg chg="mod">
          <ac:chgData name="Kau, Derchang" userId="b9148588-e694-4445-9765-2c9aad6149ce" providerId="ADAL" clId="{063A9916-88B7-7A49-B74E-66694D6E10A5}" dt="2024-10-25T08:35:30.587" v="408" actId="1037"/>
          <ac:spMkLst>
            <pc:docMk/>
            <pc:sldMk cId="3634505535" sldId="258"/>
            <ac:spMk id="32" creationId="{74E6B56B-AAF0-DA3D-5EEB-1D641EC087E1}"/>
          </ac:spMkLst>
        </pc:spChg>
        <pc:spChg chg="mod">
          <ac:chgData name="Kau, Derchang" userId="b9148588-e694-4445-9765-2c9aad6149ce" providerId="ADAL" clId="{063A9916-88B7-7A49-B74E-66694D6E10A5}" dt="2024-10-25T08:36:09.088" v="418" actId="20577"/>
          <ac:spMkLst>
            <pc:docMk/>
            <pc:sldMk cId="3634505535" sldId="258"/>
            <ac:spMk id="60" creationId="{EE81D0A9-72FC-2DF2-385C-161C94EF315D}"/>
          </ac:spMkLst>
        </pc:spChg>
        <pc:grpChg chg="add mod">
          <ac:chgData name="Kau, Derchang" userId="b9148588-e694-4445-9765-2c9aad6149ce" providerId="ADAL" clId="{063A9916-88B7-7A49-B74E-66694D6E10A5}" dt="2024-10-25T08:32:28.713" v="351" actId="1076"/>
          <ac:grpSpMkLst>
            <pc:docMk/>
            <pc:sldMk cId="3634505535" sldId="258"/>
            <ac:grpSpMk id="4" creationId="{0E2B4D5A-DED6-D50E-1292-B276F016E519}"/>
          </ac:grpSpMkLst>
        </pc:grpChg>
        <pc:grpChg chg="add del mod">
          <ac:chgData name="Kau, Derchang" userId="b9148588-e694-4445-9765-2c9aad6149ce" providerId="ADAL" clId="{063A9916-88B7-7A49-B74E-66694D6E10A5}" dt="2024-10-25T08:33:04.724" v="358" actId="165"/>
          <ac:grpSpMkLst>
            <pc:docMk/>
            <pc:sldMk cId="3634505535" sldId="258"/>
            <ac:grpSpMk id="17" creationId="{982E966B-0B5E-737C-F5FE-BC9FB8E6E944}"/>
          </ac:grpSpMkLst>
        </pc:grpChg>
        <pc:grpChg chg="add mod">
          <ac:chgData name="Kau, Derchang" userId="b9148588-e694-4445-9765-2c9aad6149ce" providerId="ADAL" clId="{063A9916-88B7-7A49-B74E-66694D6E10A5}" dt="2024-10-25T08:35:43.509" v="410" actId="1036"/>
          <ac:grpSpMkLst>
            <pc:docMk/>
            <pc:sldMk cId="3634505535" sldId="258"/>
            <ac:grpSpMk id="24" creationId="{7D76EE0A-98F0-C3F1-40AB-26129F1F495E}"/>
          </ac:grpSpMkLst>
        </pc:grpChg>
        <pc:grpChg chg="mod">
          <ac:chgData name="Kau, Derchang" userId="b9148588-e694-4445-9765-2c9aad6149ce" providerId="ADAL" clId="{063A9916-88B7-7A49-B74E-66694D6E10A5}" dt="2024-10-25T08:32:37.274" v="354" actId="1076"/>
          <ac:grpSpMkLst>
            <pc:docMk/>
            <pc:sldMk cId="3634505535" sldId="258"/>
            <ac:grpSpMk id="62" creationId="{B7F0F2C3-6B6C-7E6E-3984-789256578BD2}"/>
          </ac:grpSpMkLst>
        </pc:grpChg>
        <pc:picChg chg="add mod">
          <ac:chgData name="Kau, Derchang" userId="b9148588-e694-4445-9765-2c9aad6149ce" providerId="ADAL" clId="{063A9916-88B7-7A49-B74E-66694D6E10A5}" dt="2024-10-25T08:32:09.006" v="348"/>
          <ac:picMkLst>
            <pc:docMk/>
            <pc:sldMk cId="3634505535" sldId="258"/>
            <ac:picMk id="3" creationId="{88FA14BA-01AC-CCF2-9135-A0049FF19F99}"/>
          </ac:picMkLst>
        </pc:picChg>
        <pc:picChg chg="mod">
          <ac:chgData name="Kau, Derchang" userId="b9148588-e694-4445-9765-2c9aad6149ce" providerId="ADAL" clId="{063A9916-88B7-7A49-B74E-66694D6E10A5}" dt="2024-10-25T08:32:21.461" v="349"/>
          <ac:picMkLst>
            <pc:docMk/>
            <pc:sldMk cId="3634505535" sldId="258"/>
            <ac:picMk id="5" creationId="{D2ED633F-A70A-DAD9-5CCD-5BAEDABC3E2B}"/>
          </ac:picMkLst>
        </pc:picChg>
        <pc:picChg chg="add del">
          <ac:chgData name="Kau, Derchang" userId="b9148588-e694-4445-9765-2c9aad6149ce" providerId="ADAL" clId="{063A9916-88B7-7A49-B74E-66694D6E10A5}" dt="2024-10-25T08:35:03.786" v="392" actId="478"/>
          <ac:picMkLst>
            <pc:docMk/>
            <pc:sldMk cId="3634505535" sldId="258"/>
            <ac:picMk id="18" creationId="{B466E60D-6F26-6402-3F3F-C75C9DED3AA8}"/>
          </ac:picMkLst>
        </pc:picChg>
        <pc:picChg chg="mod topLvl modCrop">
          <ac:chgData name="Kau, Derchang" userId="b9148588-e694-4445-9765-2c9aad6149ce" providerId="ADAL" clId="{063A9916-88B7-7A49-B74E-66694D6E10A5}" dt="2024-10-25T08:33:39.456" v="363" actId="1076"/>
          <ac:picMkLst>
            <pc:docMk/>
            <pc:sldMk cId="3634505535" sldId="258"/>
            <ac:picMk id="20" creationId="{F23C655F-4CCE-3B48-0E92-46538B397895}"/>
          </ac:picMkLst>
        </pc:picChg>
      </pc:sldChg>
      <pc:sldChg chg="add del">
        <pc:chgData name="Kau, Derchang" userId="b9148588-e694-4445-9765-2c9aad6149ce" providerId="ADAL" clId="{063A9916-88B7-7A49-B74E-66694D6E10A5}" dt="2024-10-25T08:58:15.408" v="762"/>
        <pc:sldMkLst>
          <pc:docMk/>
          <pc:sldMk cId="586353185" sldId="2147470891"/>
        </pc:sldMkLst>
      </pc:sldChg>
      <pc:sldChg chg="modSp mod">
        <pc:chgData name="Kau, Derchang" userId="b9148588-e694-4445-9765-2c9aad6149ce" providerId="ADAL" clId="{063A9916-88B7-7A49-B74E-66694D6E10A5}" dt="2024-10-24T00:33:00.293" v="118" actId="20577"/>
        <pc:sldMkLst>
          <pc:docMk/>
          <pc:sldMk cId="3621716371" sldId="2147470895"/>
        </pc:sldMkLst>
        <pc:spChg chg="mod">
          <ac:chgData name="Kau, Derchang" userId="b9148588-e694-4445-9765-2c9aad6149ce" providerId="ADAL" clId="{063A9916-88B7-7A49-B74E-66694D6E10A5}" dt="2024-10-24T00:33:00.293" v="118" actId="20577"/>
          <ac:spMkLst>
            <pc:docMk/>
            <pc:sldMk cId="3621716371" sldId="2147470895"/>
            <ac:spMk id="10" creationId="{191AE48F-0FD5-A93A-AA2B-FF075D92260B}"/>
          </ac:spMkLst>
        </pc:spChg>
      </pc:sldChg>
      <pc:sldChg chg="add">
        <pc:chgData name="Kau, Derchang" userId="b9148588-e694-4445-9765-2c9aad6149ce" providerId="ADAL" clId="{063A9916-88B7-7A49-B74E-66694D6E10A5}" dt="2024-10-25T08:37:55.422" v="419"/>
        <pc:sldMkLst>
          <pc:docMk/>
          <pc:sldMk cId="289968651" sldId="2147470901"/>
        </pc:sldMkLst>
      </pc:sldChg>
      <pc:sldChg chg="del">
        <pc:chgData name="Kau, Derchang" userId="b9148588-e694-4445-9765-2c9aad6149ce" providerId="ADAL" clId="{063A9916-88B7-7A49-B74E-66694D6E10A5}" dt="2024-10-25T08:55:24.639" v="666" actId="2696"/>
        <pc:sldMkLst>
          <pc:docMk/>
          <pc:sldMk cId="2023215206" sldId="2147470904"/>
        </pc:sldMkLst>
      </pc:sldChg>
      <pc:sldChg chg="add del">
        <pc:chgData name="Kau, Derchang" userId="b9148588-e694-4445-9765-2c9aad6149ce" providerId="ADAL" clId="{063A9916-88B7-7A49-B74E-66694D6E10A5}" dt="2024-10-25T08:58:23.304" v="764" actId="2696"/>
        <pc:sldMkLst>
          <pc:docMk/>
          <pc:sldMk cId="3340622780" sldId="2147470912"/>
        </pc:sldMkLst>
      </pc:sldChg>
      <pc:sldChg chg="del">
        <pc:chgData name="Kau, Derchang" userId="b9148588-e694-4445-9765-2c9aad6149ce" providerId="ADAL" clId="{063A9916-88B7-7A49-B74E-66694D6E10A5}" dt="2024-10-25T08:58:29.701" v="765" actId="2696"/>
        <pc:sldMkLst>
          <pc:docMk/>
          <pc:sldMk cId="1992250766" sldId="2147470917"/>
        </pc:sldMkLst>
      </pc:sldChg>
      <pc:sldChg chg="ord">
        <pc:chgData name="Kau, Derchang" userId="b9148588-e694-4445-9765-2c9aad6149ce" providerId="ADAL" clId="{063A9916-88B7-7A49-B74E-66694D6E10A5}" dt="2024-10-25T08:55:31.207" v="667" actId="20578"/>
        <pc:sldMkLst>
          <pc:docMk/>
          <pc:sldMk cId="3350190262" sldId="2147470918"/>
        </pc:sldMkLst>
      </pc:sldChg>
      <pc:sldChg chg="addSp modSp mod ord">
        <pc:chgData name="Kau, Derchang" userId="b9148588-e694-4445-9765-2c9aad6149ce" providerId="ADAL" clId="{063A9916-88B7-7A49-B74E-66694D6E10A5}" dt="2024-10-25T08:57:23.734" v="758" actId="20578"/>
        <pc:sldMkLst>
          <pc:docMk/>
          <pc:sldMk cId="7113535" sldId="2147470920"/>
        </pc:sldMkLst>
        <pc:spChg chg="add mod">
          <ac:chgData name="Kau, Derchang" userId="b9148588-e694-4445-9765-2c9aad6149ce" providerId="ADAL" clId="{063A9916-88B7-7A49-B74E-66694D6E10A5}" dt="2024-10-25T08:01:51.888" v="157" actId="20577"/>
          <ac:spMkLst>
            <pc:docMk/>
            <pc:sldMk cId="7113535" sldId="2147470920"/>
            <ac:spMk id="3" creationId="{E1D57273-B055-DD3B-CFE7-CF8BC5ACA174}"/>
          </ac:spMkLst>
        </pc:spChg>
        <pc:spChg chg="add mod">
          <ac:chgData name="Kau, Derchang" userId="b9148588-e694-4445-9765-2c9aad6149ce" providerId="ADAL" clId="{063A9916-88B7-7A49-B74E-66694D6E10A5}" dt="2024-10-25T08:02:06.641" v="170" actId="20577"/>
          <ac:spMkLst>
            <pc:docMk/>
            <pc:sldMk cId="7113535" sldId="2147470920"/>
            <ac:spMk id="4" creationId="{06F2DF4E-4BFB-BC95-0067-809D33902DA6}"/>
          </ac:spMkLst>
        </pc:spChg>
        <pc:spChg chg="mod">
          <ac:chgData name="Kau, Derchang" userId="b9148588-e694-4445-9765-2c9aad6149ce" providerId="ADAL" clId="{063A9916-88B7-7A49-B74E-66694D6E10A5}" dt="2024-10-25T08:26:33.314" v="264" actId="1036"/>
          <ac:spMkLst>
            <pc:docMk/>
            <pc:sldMk cId="7113535" sldId="2147470920"/>
            <ac:spMk id="6" creationId="{34772355-43D6-F932-B71D-8C4AD467CBC9}"/>
          </ac:spMkLst>
        </pc:spChg>
        <pc:spChg chg="add mod">
          <ac:chgData name="Kau, Derchang" userId="b9148588-e694-4445-9765-2c9aad6149ce" providerId="ADAL" clId="{063A9916-88B7-7A49-B74E-66694D6E10A5}" dt="2024-10-25T08:02:57.182" v="235" actId="1038"/>
          <ac:spMkLst>
            <pc:docMk/>
            <pc:sldMk cId="7113535" sldId="2147470920"/>
            <ac:spMk id="7" creationId="{6171F2F0-07CF-0C83-7F72-D340ACEC6F8D}"/>
          </ac:spMkLst>
        </pc:spChg>
        <pc:spChg chg="mod">
          <ac:chgData name="Kau, Derchang" userId="b9148588-e694-4445-9765-2c9aad6149ce" providerId="ADAL" clId="{063A9916-88B7-7A49-B74E-66694D6E10A5}" dt="2024-10-25T08:26:33.314" v="264" actId="1036"/>
          <ac:spMkLst>
            <pc:docMk/>
            <pc:sldMk cId="7113535" sldId="2147470920"/>
            <ac:spMk id="141" creationId="{5439E5C9-6A14-4D27-C997-1BF597372AE2}"/>
          </ac:spMkLst>
        </pc:spChg>
        <pc:grpChg chg="add mod">
          <ac:chgData name="Kau, Derchang" userId="b9148588-e694-4445-9765-2c9aad6149ce" providerId="ADAL" clId="{063A9916-88B7-7A49-B74E-66694D6E10A5}" dt="2024-10-25T08:26:33.314" v="264" actId="1036"/>
          <ac:grpSpMkLst>
            <pc:docMk/>
            <pc:sldMk cId="7113535" sldId="2147470920"/>
            <ac:grpSpMk id="5" creationId="{A8507F43-9EE4-D431-BD1A-10B83296F5C0}"/>
          </ac:grpSpMkLst>
        </pc:grpChg>
        <pc:grpChg chg="add mod">
          <ac:chgData name="Kau, Derchang" userId="b9148588-e694-4445-9765-2c9aad6149ce" providerId="ADAL" clId="{063A9916-88B7-7A49-B74E-66694D6E10A5}" dt="2024-10-25T08:26:33.314" v="264" actId="1036"/>
          <ac:grpSpMkLst>
            <pc:docMk/>
            <pc:sldMk cId="7113535" sldId="2147470920"/>
            <ac:grpSpMk id="8" creationId="{F781E72E-430B-0553-EAC1-12656A829116}"/>
          </ac:grpSpMkLst>
        </pc:grpChg>
        <pc:picChg chg="mod modCrop">
          <ac:chgData name="Kau, Derchang" userId="b9148588-e694-4445-9765-2c9aad6149ce" providerId="ADAL" clId="{063A9916-88B7-7A49-B74E-66694D6E10A5}" dt="2024-10-25T08:00:35.612" v="128" actId="732"/>
          <ac:picMkLst>
            <pc:docMk/>
            <pc:sldMk cId="7113535" sldId="2147470920"/>
            <ac:picMk id="142" creationId="{124A1645-8126-49AE-DB3B-A4D3AD3A8C31}"/>
          </ac:picMkLst>
        </pc:picChg>
        <pc:picChg chg="mod modCrop">
          <ac:chgData name="Kau, Derchang" userId="b9148588-e694-4445-9765-2c9aad6149ce" providerId="ADAL" clId="{063A9916-88B7-7A49-B74E-66694D6E10A5}" dt="2024-10-25T07:59:29.225" v="124" actId="1076"/>
          <ac:picMkLst>
            <pc:docMk/>
            <pc:sldMk cId="7113535" sldId="2147470920"/>
            <ac:picMk id="143" creationId="{CC9232A2-6976-D6D8-DD1A-0B7A73C79008}"/>
          </ac:picMkLst>
        </pc:picChg>
      </pc:sldChg>
      <pc:sldChg chg="ord">
        <pc:chgData name="Kau, Derchang" userId="b9148588-e694-4445-9765-2c9aad6149ce" providerId="ADAL" clId="{063A9916-88B7-7A49-B74E-66694D6E10A5}" dt="2024-10-25T08:55:48.457" v="668" actId="20578"/>
        <pc:sldMkLst>
          <pc:docMk/>
          <pc:sldMk cId="478395890" sldId="2147470921"/>
        </pc:sldMkLst>
      </pc:sldChg>
      <pc:sldChg chg="addSp delSp modSp mod ord">
        <pc:chgData name="Kau, Derchang" userId="b9148588-e694-4445-9765-2c9aad6149ce" providerId="ADAL" clId="{063A9916-88B7-7A49-B74E-66694D6E10A5}" dt="2024-10-25T09:04:40.819" v="1249" actId="20578"/>
        <pc:sldMkLst>
          <pc:docMk/>
          <pc:sldMk cId="1736301287" sldId="2147470922"/>
        </pc:sldMkLst>
        <pc:spChg chg="mod">
          <ac:chgData name="Kau, Derchang" userId="b9148588-e694-4445-9765-2c9aad6149ce" providerId="ADAL" clId="{063A9916-88B7-7A49-B74E-66694D6E10A5}" dt="2024-10-25T08:56:49.407" v="757" actId="20577"/>
          <ac:spMkLst>
            <pc:docMk/>
            <pc:sldMk cId="1736301287" sldId="2147470922"/>
            <ac:spMk id="2" creationId="{8E14EA81-F21F-1003-C10C-753590C96261}"/>
          </ac:spMkLst>
        </pc:spChg>
        <pc:spChg chg="del mod">
          <ac:chgData name="Kau, Derchang" userId="b9148588-e694-4445-9765-2c9aad6149ce" providerId="ADAL" clId="{063A9916-88B7-7A49-B74E-66694D6E10A5}" dt="2024-10-23T08:00:04.826" v="55"/>
          <ac:spMkLst>
            <pc:docMk/>
            <pc:sldMk cId="1736301287" sldId="2147470922"/>
            <ac:spMk id="4" creationId="{FF07955D-8A07-981D-41DB-0D25E42C1E96}"/>
          </ac:spMkLst>
        </pc:spChg>
        <pc:spChg chg="add del mod">
          <ac:chgData name="Kau, Derchang" userId="b9148588-e694-4445-9765-2c9aad6149ce" providerId="ADAL" clId="{063A9916-88B7-7A49-B74E-66694D6E10A5}" dt="2024-10-23T08:00:22.376" v="59"/>
          <ac:spMkLst>
            <pc:docMk/>
            <pc:sldMk cId="1736301287" sldId="2147470922"/>
            <ac:spMk id="8" creationId="{936127E1-2556-81C5-2BD6-78DA00FB228C}"/>
          </ac:spMkLst>
        </pc:spChg>
        <pc:spChg chg="add del">
          <ac:chgData name="Kau, Derchang" userId="b9148588-e694-4445-9765-2c9aad6149ce" providerId="ADAL" clId="{063A9916-88B7-7A49-B74E-66694D6E10A5}" dt="2024-10-23T08:01:43.555" v="66" actId="22"/>
          <ac:spMkLst>
            <pc:docMk/>
            <pc:sldMk cId="1736301287" sldId="2147470922"/>
            <ac:spMk id="12" creationId="{1EB167CC-CC55-F539-D4D5-BFEA20D3E603}"/>
          </ac:spMkLst>
        </pc:spChg>
        <pc:graphicFrameChg chg="add mod">
          <ac:chgData name="Kau, Derchang" userId="b9148588-e694-4445-9765-2c9aad6149ce" providerId="ADAL" clId="{063A9916-88B7-7A49-B74E-66694D6E10A5}" dt="2024-10-23T08:09:20.602" v="67"/>
          <ac:graphicFrameMkLst>
            <pc:docMk/>
            <pc:sldMk cId="1736301287" sldId="2147470922"/>
            <ac:graphicFrameMk id="13" creationId="{2D4A7357-C40A-B272-DEB7-B74AB4CDFEC5}"/>
          </ac:graphicFrameMkLst>
        </pc:graphicFrameChg>
        <pc:graphicFrameChg chg="add mod modGraphic">
          <ac:chgData name="Kau, Derchang" userId="b9148588-e694-4445-9765-2c9aad6149ce" providerId="ADAL" clId="{063A9916-88B7-7A49-B74E-66694D6E10A5}" dt="2024-10-25T01:55:42.856" v="120" actId="20577"/>
          <ac:graphicFrameMkLst>
            <pc:docMk/>
            <pc:sldMk cId="1736301287" sldId="2147470922"/>
            <ac:graphicFrameMk id="14" creationId="{53EFF143-6152-8DB6-3546-BCDB82089EAC}"/>
          </ac:graphicFrameMkLst>
        </pc:graphicFrameChg>
        <pc:picChg chg="add mod">
          <ac:chgData name="Kau, Derchang" userId="b9148588-e694-4445-9765-2c9aad6149ce" providerId="ADAL" clId="{063A9916-88B7-7A49-B74E-66694D6E10A5}" dt="2024-10-23T08:10:15.400" v="98" actId="1038"/>
          <ac:picMkLst>
            <pc:docMk/>
            <pc:sldMk cId="1736301287" sldId="2147470922"/>
            <ac:picMk id="3" creationId="{B5AA8FA0-418F-03A1-22D1-475DCB52F601}"/>
          </ac:picMkLst>
        </pc:picChg>
        <pc:picChg chg="del mod modCrop">
          <ac:chgData name="Kau, Derchang" userId="b9148588-e694-4445-9765-2c9aad6149ce" providerId="ADAL" clId="{063A9916-88B7-7A49-B74E-66694D6E10A5}" dt="2024-10-23T08:00:02.415" v="54" actId="21"/>
          <ac:picMkLst>
            <pc:docMk/>
            <pc:sldMk cId="1736301287" sldId="2147470922"/>
            <ac:picMk id="5" creationId="{4D503C72-D3F9-AF76-CBB7-376415BE9926}"/>
          </ac:picMkLst>
        </pc:picChg>
        <pc:picChg chg="add del mod">
          <ac:chgData name="Kau, Derchang" userId="b9148588-e694-4445-9765-2c9aad6149ce" providerId="ADAL" clId="{063A9916-88B7-7A49-B74E-66694D6E10A5}" dt="2024-10-23T07:59:22.153" v="44" actId="478"/>
          <ac:picMkLst>
            <pc:docMk/>
            <pc:sldMk cId="1736301287" sldId="2147470922"/>
            <ac:picMk id="6" creationId="{31E581FD-A4A0-C263-4125-5962E5D2BA46}"/>
          </ac:picMkLst>
        </pc:picChg>
        <pc:picChg chg="add mod">
          <ac:chgData name="Kau, Derchang" userId="b9148588-e694-4445-9765-2c9aad6149ce" providerId="ADAL" clId="{063A9916-88B7-7A49-B74E-66694D6E10A5}" dt="2024-10-23T08:10:15.400" v="98" actId="1038"/>
          <ac:picMkLst>
            <pc:docMk/>
            <pc:sldMk cId="1736301287" sldId="2147470922"/>
            <ac:picMk id="9" creationId="{F5FDAA2C-CB30-69A2-2178-4C389F08053D}"/>
          </ac:picMkLst>
        </pc:picChg>
        <pc:picChg chg="add mod">
          <ac:chgData name="Kau, Derchang" userId="b9148588-e694-4445-9765-2c9aad6149ce" providerId="ADAL" clId="{063A9916-88B7-7A49-B74E-66694D6E10A5}" dt="2024-10-23T08:10:15.400" v="98" actId="1038"/>
          <ac:picMkLst>
            <pc:docMk/>
            <pc:sldMk cId="1736301287" sldId="2147470922"/>
            <ac:picMk id="10" creationId="{40290D77-6287-B3C6-262E-ACC6459E74CF}"/>
          </ac:picMkLst>
        </pc:picChg>
        <pc:picChg chg="add del mod">
          <ac:chgData name="Kau, Derchang" userId="b9148588-e694-4445-9765-2c9aad6149ce" providerId="ADAL" clId="{063A9916-88B7-7A49-B74E-66694D6E10A5}" dt="2024-10-23T08:00:20.475" v="58" actId="21"/>
          <ac:picMkLst>
            <pc:docMk/>
            <pc:sldMk cId="1736301287" sldId="2147470922"/>
            <ac:picMk id="1026" creationId="{0AB1785A-EAD1-AE60-4611-FCB0B5E3E554}"/>
          </ac:picMkLst>
        </pc:picChg>
        <pc:picChg chg="add mod">
          <ac:chgData name="Kau, Derchang" userId="b9148588-e694-4445-9765-2c9aad6149ce" providerId="ADAL" clId="{063A9916-88B7-7A49-B74E-66694D6E10A5}" dt="2024-10-23T07:59:40.586" v="50" actId="1076"/>
          <ac:picMkLst>
            <pc:docMk/>
            <pc:sldMk cId="1736301287" sldId="2147470922"/>
            <ac:picMk id="1028" creationId="{8F33CA32-74E9-E0F4-9DD1-328A65700CC2}"/>
          </ac:picMkLst>
        </pc:picChg>
      </pc:sldChg>
      <pc:sldChg chg="modSp add mod">
        <pc:chgData name="Kau, Derchang" userId="b9148588-e694-4445-9765-2c9aad6149ce" providerId="ADAL" clId="{063A9916-88B7-7A49-B74E-66694D6E10A5}" dt="2024-10-25T09:16:55.701" v="1523" actId="20577"/>
        <pc:sldMkLst>
          <pc:docMk/>
          <pc:sldMk cId="3490615972" sldId="2147470923"/>
        </pc:sldMkLst>
        <pc:spChg chg="mod">
          <ac:chgData name="Kau, Derchang" userId="b9148588-e694-4445-9765-2c9aad6149ce" providerId="ADAL" clId="{063A9916-88B7-7A49-B74E-66694D6E10A5}" dt="2024-10-25T09:16:55.701" v="1523" actId="20577"/>
          <ac:spMkLst>
            <pc:docMk/>
            <pc:sldMk cId="3490615972" sldId="2147470923"/>
            <ac:spMk id="2" creationId="{1880C7EB-82EA-2F44-9CE6-85D3359A96E6}"/>
          </ac:spMkLst>
        </pc:spChg>
        <pc:spChg chg="mod">
          <ac:chgData name="Kau, Derchang" userId="b9148588-e694-4445-9765-2c9aad6149ce" providerId="ADAL" clId="{063A9916-88B7-7A49-B74E-66694D6E10A5}" dt="2024-10-25T09:15:32.750" v="1517" actId="20577"/>
          <ac:spMkLst>
            <pc:docMk/>
            <pc:sldMk cId="3490615972" sldId="2147470923"/>
            <ac:spMk id="3" creationId="{4DEDCBA4-DD72-584F-A76E-6BB7A0CFAF7D}"/>
          </ac:spMkLst>
        </pc:spChg>
        <pc:spChg chg="mod">
          <ac:chgData name="Kau, Derchang" userId="b9148588-e694-4445-9765-2c9aad6149ce" providerId="ADAL" clId="{063A9916-88B7-7A49-B74E-66694D6E10A5}" dt="2024-10-25T09:15:52.066" v="1519" actId="14100"/>
          <ac:spMkLst>
            <pc:docMk/>
            <pc:sldMk cId="3490615972" sldId="2147470923"/>
            <ac:spMk id="4" creationId="{BD877467-4947-834F-B23F-CD8D4BF05E06}"/>
          </ac:spMkLst>
        </pc:spChg>
      </pc:sldChg>
      <pc:sldChg chg="add del">
        <pc:chgData name="Kau, Derchang" userId="b9148588-e694-4445-9765-2c9aad6149ce" providerId="ADAL" clId="{063A9916-88B7-7A49-B74E-66694D6E10A5}" dt="2024-10-25T08:38:48.117" v="421" actId="2696"/>
        <pc:sldMkLst>
          <pc:docMk/>
          <pc:sldMk cId="1780396288" sldId="2147470924"/>
        </pc:sldMkLst>
      </pc:sldChg>
      <pc:sldChg chg="add">
        <pc:chgData name="Kau, Derchang" userId="b9148588-e694-4445-9765-2c9aad6149ce" providerId="ADAL" clId="{063A9916-88B7-7A49-B74E-66694D6E10A5}" dt="2024-10-25T08:37:55.422" v="419"/>
        <pc:sldMkLst>
          <pc:docMk/>
          <pc:sldMk cId="1028288468" sldId="2147470925"/>
        </pc:sldMkLst>
      </pc:sldChg>
      <pc:sldChg chg="add">
        <pc:chgData name="Kau, Derchang" userId="b9148588-e694-4445-9765-2c9aad6149ce" providerId="ADAL" clId="{063A9916-88B7-7A49-B74E-66694D6E10A5}" dt="2024-10-25T08:37:55.422" v="419"/>
        <pc:sldMkLst>
          <pc:docMk/>
          <pc:sldMk cId="2710528100" sldId="2147470926"/>
        </pc:sldMkLst>
      </pc:sldChg>
      <pc:sldChg chg="add ord">
        <pc:chgData name="Kau, Derchang" userId="b9148588-e694-4445-9765-2c9aad6149ce" providerId="ADAL" clId="{063A9916-88B7-7A49-B74E-66694D6E10A5}" dt="2024-10-25T08:58:18.471" v="763" actId="20578"/>
        <pc:sldMkLst>
          <pc:docMk/>
          <pc:sldMk cId="201249155" sldId="2147470927"/>
        </pc:sldMkLst>
      </pc:sldChg>
      <pc:sldChg chg="addSp delSp modSp add mod">
        <pc:chgData name="Kau, Derchang" userId="b9148588-e694-4445-9765-2c9aad6149ce" providerId="ADAL" clId="{063A9916-88B7-7A49-B74E-66694D6E10A5}" dt="2024-10-25T09:11:29.003" v="1468" actId="164"/>
        <pc:sldMkLst>
          <pc:docMk/>
          <pc:sldMk cId="1867782993" sldId="2147470928"/>
        </pc:sldMkLst>
        <pc:spChg chg="add mod">
          <ac:chgData name="Kau, Derchang" userId="b9148588-e694-4445-9765-2c9aad6149ce" providerId="ADAL" clId="{063A9916-88B7-7A49-B74E-66694D6E10A5}" dt="2024-10-25T09:10:11.393" v="1463" actId="404"/>
          <ac:spMkLst>
            <pc:docMk/>
            <pc:sldMk cId="1867782993" sldId="2147470928"/>
            <ac:spMk id="3" creationId="{CFA1D493-C28A-9769-75E5-4096B24126F8}"/>
          </ac:spMkLst>
        </pc:spChg>
        <pc:spChg chg="add mod">
          <ac:chgData name="Kau, Derchang" userId="b9148588-e694-4445-9765-2c9aad6149ce" providerId="ADAL" clId="{063A9916-88B7-7A49-B74E-66694D6E10A5}" dt="2024-10-25T09:10:11.393" v="1463" actId="404"/>
          <ac:spMkLst>
            <pc:docMk/>
            <pc:sldMk cId="1867782993" sldId="2147470928"/>
            <ac:spMk id="4" creationId="{E75984A4-8AC5-8BD4-A0E1-E1C53C58D40A}"/>
          </ac:spMkLst>
        </pc:spChg>
        <pc:spChg chg="add mod">
          <ac:chgData name="Kau, Derchang" userId="b9148588-e694-4445-9765-2c9aad6149ce" providerId="ADAL" clId="{063A9916-88B7-7A49-B74E-66694D6E10A5}" dt="2024-10-25T09:10:11.393" v="1463" actId="404"/>
          <ac:spMkLst>
            <pc:docMk/>
            <pc:sldMk cId="1867782993" sldId="2147470928"/>
            <ac:spMk id="5" creationId="{DAAA8E8C-480C-6C09-2839-B8265ADD5D68}"/>
          </ac:spMkLst>
        </pc:spChg>
        <pc:spChg chg="add mod">
          <ac:chgData name="Kau, Derchang" userId="b9148588-e694-4445-9765-2c9aad6149ce" providerId="ADAL" clId="{063A9916-88B7-7A49-B74E-66694D6E10A5}" dt="2024-10-25T09:10:11.393" v="1463" actId="404"/>
          <ac:spMkLst>
            <pc:docMk/>
            <pc:sldMk cId="1867782993" sldId="2147470928"/>
            <ac:spMk id="8" creationId="{112F4850-0813-6C44-BABF-DC037265B206}"/>
          </ac:spMkLst>
        </pc:spChg>
        <pc:spChg chg="add mod">
          <ac:chgData name="Kau, Derchang" userId="b9148588-e694-4445-9765-2c9aad6149ce" providerId="ADAL" clId="{063A9916-88B7-7A49-B74E-66694D6E10A5}" dt="2024-10-25T09:10:11.393" v="1463" actId="404"/>
          <ac:spMkLst>
            <pc:docMk/>
            <pc:sldMk cId="1867782993" sldId="2147470928"/>
            <ac:spMk id="17" creationId="{471E1AB2-EA9F-0694-C520-A02FF77A9657}"/>
          </ac:spMkLst>
        </pc:spChg>
        <pc:spChg chg="add mod">
          <ac:chgData name="Kau, Derchang" userId="b9148588-e694-4445-9765-2c9aad6149ce" providerId="ADAL" clId="{063A9916-88B7-7A49-B74E-66694D6E10A5}" dt="2024-10-25T09:10:11.393" v="1463" actId="404"/>
          <ac:spMkLst>
            <pc:docMk/>
            <pc:sldMk cId="1867782993" sldId="2147470928"/>
            <ac:spMk id="18" creationId="{860EC2E3-8410-22B1-B01D-5EB0B4666050}"/>
          </ac:spMkLst>
        </pc:spChg>
        <pc:spChg chg="topLvl">
          <ac:chgData name="Kau, Derchang" userId="b9148588-e694-4445-9765-2c9aad6149ce" providerId="ADAL" clId="{063A9916-88B7-7A49-B74E-66694D6E10A5}" dt="2024-10-25T09:11:21.117" v="1467" actId="165"/>
          <ac:spMkLst>
            <pc:docMk/>
            <pc:sldMk cId="1867782993" sldId="2147470928"/>
            <ac:spMk id="19" creationId="{E8CFBCA6-542A-CF15-6C1D-7B9282A4CB74}"/>
          </ac:spMkLst>
        </pc:spChg>
        <pc:spChg chg="topLvl">
          <ac:chgData name="Kau, Derchang" userId="b9148588-e694-4445-9765-2c9aad6149ce" providerId="ADAL" clId="{063A9916-88B7-7A49-B74E-66694D6E10A5}" dt="2024-10-25T09:11:21.117" v="1467" actId="165"/>
          <ac:spMkLst>
            <pc:docMk/>
            <pc:sldMk cId="1867782993" sldId="2147470928"/>
            <ac:spMk id="27" creationId="{47FD55E0-A133-F99E-9A68-B812D58F2EEF}"/>
          </ac:spMkLst>
        </pc:spChg>
        <pc:spChg chg="topLvl">
          <ac:chgData name="Kau, Derchang" userId="b9148588-e694-4445-9765-2c9aad6149ce" providerId="ADAL" clId="{063A9916-88B7-7A49-B74E-66694D6E10A5}" dt="2024-10-25T09:11:21.117" v="1467" actId="165"/>
          <ac:spMkLst>
            <pc:docMk/>
            <pc:sldMk cId="1867782993" sldId="2147470928"/>
            <ac:spMk id="28" creationId="{30468FC1-257B-A6CB-20DF-69101D23E6CA}"/>
          </ac:spMkLst>
        </pc:spChg>
        <pc:spChg chg="add mod">
          <ac:chgData name="Kau, Derchang" userId="b9148588-e694-4445-9765-2c9aad6149ce" providerId="ADAL" clId="{063A9916-88B7-7A49-B74E-66694D6E10A5}" dt="2024-10-25T09:10:11.393" v="1463" actId="404"/>
          <ac:spMkLst>
            <pc:docMk/>
            <pc:sldMk cId="1867782993" sldId="2147470928"/>
            <ac:spMk id="30" creationId="{54507D06-ADA7-1CB9-FB55-B3F460E6E513}"/>
          </ac:spMkLst>
        </pc:spChg>
        <pc:spChg chg="topLvl">
          <ac:chgData name="Kau, Derchang" userId="b9148588-e694-4445-9765-2c9aad6149ce" providerId="ADAL" clId="{063A9916-88B7-7A49-B74E-66694D6E10A5}" dt="2024-10-25T09:11:21.117" v="1467" actId="165"/>
          <ac:spMkLst>
            <pc:docMk/>
            <pc:sldMk cId="1867782993" sldId="2147470928"/>
            <ac:spMk id="32" creationId="{DB942228-9E47-4C5F-9B7B-C1C3F4F20EAF}"/>
          </ac:spMkLst>
        </pc:spChg>
        <pc:spChg chg="topLvl">
          <ac:chgData name="Kau, Derchang" userId="b9148588-e694-4445-9765-2c9aad6149ce" providerId="ADAL" clId="{063A9916-88B7-7A49-B74E-66694D6E10A5}" dt="2024-10-25T09:11:21.117" v="1467" actId="165"/>
          <ac:spMkLst>
            <pc:docMk/>
            <pc:sldMk cId="1867782993" sldId="2147470928"/>
            <ac:spMk id="33" creationId="{B2EEAB0E-DA2D-5C61-320B-04A9F2F5A013}"/>
          </ac:spMkLst>
        </pc:spChg>
        <pc:spChg chg="topLvl">
          <ac:chgData name="Kau, Derchang" userId="b9148588-e694-4445-9765-2c9aad6149ce" providerId="ADAL" clId="{063A9916-88B7-7A49-B74E-66694D6E10A5}" dt="2024-10-25T09:11:21.117" v="1467" actId="165"/>
          <ac:spMkLst>
            <pc:docMk/>
            <pc:sldMk cId="1867782993" sldId="2147470928"/>
            <ac:spMk id="39" creationId="{FB073A50-2E8F-5065-0FEC-06C60D683AFB}"/>
          </ac:spMkLst>
        </pc:spChg>
        <pc:spChg chg="topLvl">
          <ac:chgData name="Kau, Derchang" userId="b9148588-e694-4445-9765-2c9aad6149ce" providerId="ADAL" clId="{063A9916-88B7-7A49-B74E-66694D6E10A5}" dt="2024-10-25T09:11:21.117" v="1467" actId="165"/>
          <ac:spMkLst>
            <pc:docMk/>
            <pc:sldMk cId="1867782993" sldId="2147470928"/>
            <ac:spMk id="43" creationId="{BBE66462-6F85-58C7-D5E9-DD069D1B75B2}"/>
          </ac:spMkLst>
        </pc:spChg>
        <pc:spChg chg="topLvl">
          <ac:chgData name="Kau, Derchang" userId="b9148588-e694-4445-9765-2c9aad6149ce" providerId="ADAL" clId="{063A9916-88B7-7A49-B74E-66694D6E10A5}" dt="2024-10-25T09:11:21.117" v="1467" actId="165"/>
          <ac:spMkLst>
            <pc:docMk/>
            <pc:sldMk cId="1867782993" sldId="2147470928"/>
            <ac:spMk id="44" creationId="{58B614CF-2C2A-D233-2EC0-B3F5A6205845}"/>
          </ac:spMkLst>
        </pc:spChg>
        <pc:spChg chg="topLvl">
          <ac:chgData name="Kau, Derchang" userId="b9148588-e694-4445-9765-2c9aad6149ce" providerId="ADAL" clId="{063A9916-88B7-7A49-B74E-66694D6E10A5}" dt="2024-10-25T09:11:21.117" v="1467" actId="165"/>
          <ac:spMkLst>
            <pc:docMk/>
            <pc:sldMk cId="1867782993" sldId="2147470928"/>
            <ac:spMk id="45" creationId="{5F624900-D0B8-4C0F-80E7-0BA3634D0814}"/>
          </ac:spMkLst>
        </pc:spChg>
        <pc:spChg chg="topLvl">
          <ac:chgData name="Kau, Derchang" userId="b9148588-e694-4445-9765-2c9aad6149ce" providerId="ADAL" clId="{063A9916-88B7-7A49-B74E-66694D6E10A5}" dt="2024-10-25T09:11:21.117" v="1467" actId="165"/>
          <ac:spMkLst>
            <pc:docMk/>
            <pc:sldMk cId="1867782993" sldId="2147470928"/>
            <ac:spMk id="46" creationId="{E5DA4E38-EC48-553B-46A2-95F9DAD35539}"/>
          </ac:spMkLst>
        </pc:spChg>
        <pc:spChg chg="topLvl">
          <ac:chgData name="Kau, Derchang" userId="b9148588-e694-4445-9765-2c9aad6149ce" providerId="ADAL" clId="{063A9916-88B7-7A49-B74E-66694D6E10A5}" dt="2024-10-25T09:11:21.117" v="1467" actId="165"/>
          <ac:spMkLst>
            <pc:docMk/>
            <pc:sldMk cId="1867782993" sldId="2147470928"/>
            <ac:spMk id="48" creationId="{1C5546C2-C441-5A75-93D7-79C3EB332680}"/>
          </ac:spMkLst>
        </pc:spChg>
        <pc:spChg chg="topLvl">
          <ac:chgData name="Kau, Derchang" userId="b9148588-e694-4445-9765-2c9aad6149ce" providerId="ADAL" clId="{063A9916-88B7-7A49-B74E-66694D6E10A5}" dt="2024-10-25T09:11:21.117" v="1467" actId="165"/>
          <ac:spMkLst>
            <pc:docMk/>
            <pc:sldMk cId="1867782993" sldId="2147470928"/>
            <ac:spMk id="49" creationId="{F9AFF6D3-F354-B667-420D-1FB93AC23BE3}"/>
          </ac:spMkLst>
        </pc:spChg>
        <pc:spChg chg="topLvl">
          <ac:chgData name="Kau, Derchang" userId="b9148588-e694-4445-9765-2c9aad6149ce" providerId="ADAL" clId="{063A9916-88B7-7A49-B74E-66694D6E10A5}" dt="2024-10-25T09:11:21.117" v="1467" actId="165"/>
          <ac:spMkLst>
            <pc:docMk/>
            <pc:sldMk cId="1867782993" sldId="2147470928"/>
            <ac:spMk id="50" creationId="{AD062723-F8C3-63EE-57C3-A2FEDDF79512}"/>
          </ac:spMkLst>
        </pc:spChg>
        <pc:spChg chg="topLvl">
          <ac:chgData name="Kau, Derchang" userId="b9148588-e694-4445-9765-2c9aad6149ce" providerId="ADAL" clId="{063A9916-88B7-7A49-B74E-66694D6E10A5}" dt="2024-10-25T09:11:21.117" v="1467" actId="165"/>
          <ac:spMkLst>
            <pc:docMk/>
            <pc:sldMk cId="1867782993" sldId="2147470928"/>
            <ac:spMk id="51" creationId="{B2EB15C3-EF74-D29D-4793-61955017253B}"/>
          </ac:spMkLst>
        </pc:spChg>
        <pc:spChg chg="topLvl">
          <ac:chgData name="Kau, Derchang" userId="b9148588-e694-4445-9765-2c9aad6149ce" providerId="ADAL" clId="{063A9916-88B7-7A49-B74E-66694D6E10A5}" dt="2024-10-25T09:11:21.117" v="1467" actId="165"/>
          <ac:spMkLst>
            <pc:docMk/>
            <pc:sldMk cId="1867782993" sldId="2147470928"/>
            <ac:spMk id="52" creationId="{EE00C226-0FAF-EDC6-5713-7AAB8F418F30}"/>
          </ac:spMkLst>
        </pc:spChg>
        <pc:spChg chg="topLvl">
          <ac:chgData name="Kau, Derchang" userId="b9148588-e694-4445-9765-2c9aad6149ce" providerId="ADAL" clId="{063A9916-88B7-7A49-B74E-66694D6E10A5}" dt="2024-10-25T09:11:21.117" v="1467" actId="165"/>
          <ac:spMkLst>
            <pc:docMk/>
            <pc:sldMk cId="1867782993" sldId="2147470928"/>
            <ac:spMk id="53" creationId="{CC81A21F-B57B-6536-EDBA-988AE50E8270}"/>
          </ac:spMkLst>
        </pc:spChg>
        <pc:spChg chg="topLvl">
          <ac:chgData name="Kau, Derchang" userId="b9148588-e694-4445-9765-2c9aad6149ce" providerId="ADAL" clId="{063A9916-88B7-7A49-B74E-66694D6E10A5}" dt="2024-10-25T09:11:21.117" v="1467" actId="165"/>
          <ac:spMkLst>
            <pc:docMk/>
            <pc:sldMk cId="1867782993" sldId="2147470928"/>
            <ac:spMk id="54" creationId="{BC93ACFE-D07B-A38C-BC4F-3604DE3C25B2}"/>
          </ac:spMkLst>
        </pc:spChg>
        <pc:spChg chg="topLvl">
          <ac:chgData name="Kau, Derchang" userId="b9148588-e694-4445-9765-2c9aad6149ce" providerId="ADAL" clId="{063A9916-88B7-7A49-B74E-66694D6E10A5}" dt="2024-10-25T09:11:21.117" v="1467" actId="165"/>
          <ac:spMkLst>
            <pc:docMk/>
            <pc:sldMk cId="1867782993" sldId="2147470928"/>
            <ac:spMk id="55" creationId="{2929D748-8ED1-F174-B5C5-F6B4F8278D5A}"/>
          </ac:spMkLst>
        </pc:spChg>
        <pc:spChg chg="topLvl">
          <ac:chgData name="Kau, Derchang" userId="b9148588-e694-4445-9765-2c9aad6149ce" providerId="ADAL" clId="{063A9916-88B7-7A49-B74E-66694D6E10A5}" dt="2024-10-25T09:11:21.117" v="1467" actId="165"/>
          <ac:spMkLst>
            <pc:docMk/>
            <pc:sldMk cId="1867782993" sldId="2147470928"/>
            <ac:spMk id="56" creationId="{5C046C9A-A1C4-9F49-4C67-90B0A384F4E7}"/>
          </ac:spMkLst>
        </pc:spChg>
        <pc:spChg chg="topLvl">
          <ac:chgData name="Kau, Derchang" userId="b9148588-e694-4445-9765-2c9aad6149ce" providerId="ADAL" clId="{063A9916-88B7-7A49-B74E-66694D6E10A5}" dt="2024-10-25T09:11:21.117" v="1467" actId="165"/>
          <ac:spMkLst>
            <pc:docMk/>
            <pc:sldMk cId="1867782993" sldId="2147470928"/>
            <ac:spMk id="57" creationId="{64DFA84F-449C-5361-8072-1BFEB024F604}"/>
          </ac:spMkLst>
        </pc:spChg>
        <pc:spChg chg="topLvl">
          <ac:chgData name="Kau, Derchang" userId="b9148588-e694-4445-9765-2c9aad6149ce" providerId="ADAL" clId="{063A9916-88B7-7A49-B74E-66694D6E10A5}" dt="2024-10-25T09:11:21.117" v="1467" actId="165"/>
          <ac:spMkLst>
            <pc:docMk/>
            <pc:sldMk cId="1867782993" sldId="2147470928"/>
            <ac:spMk id="58" creationId="{2379121F-F210-D790-0B27-629162A99B87}"/>
          </ac:spMkLst>
        </pc:spChg>
        <pc:spChg chg="topLvl">
          <ac:chgData name="Kau, Derchang" userId="b9148588-e694-4445-9765-2c9aad6149ce" providerId="ADAL" clId="{063A9916-88B7-7A49-B74E-66694D6E10A5}" dt="2024-10-25T09:11:21.117" v="1467" actId="165"/>
          <ac:spMkLst>
            <pc:docMk/>
            <pc:sldMk cId="1867782993" sldId="2147470928"/>
            <ac:spMk id="59" creationId="{756485BF-9D9B-0136-9BD7-EB5866E6C956}"/>
          </ac:spMkLst>
        </pc:spChg>
        <pc:spChg chg="topLvl">
          <ac:chgData name="Kau, Derchang" userId="b9148588-e694-4445-9765-2c9aad6149ce" providerId="ADAL" clId="{063A9916-88B7-7A49-B74E-66694D6E10A5}" dt="2024-10-25T09:11:21.117" v="1467" actId="165"/>
          <ac:spMkLst>
            <pc:docMk/>
            <pc:sldMk cId="1867782993" sldId="2147470928"/>
            <ac:spMk id="60" creationId="{61CFD5F8-9669-F64B-30D8-F980DD16C184}"/>
          </ac:spMkLst>
        </pc:spChg>
        <pc:grpChg chg="add mod">
          <ac:chgData name="Kau, Derchang" userId="b9148588-e694-4445-9765-2c9aad6149ce" providerId="ADAL" clId="{063A9916-88B7-7A49-B74E-66694D6E10A5}" dt="2024-10-25T09:11:03.100" v="1466" actId="167"/>
          <ac:grpSpMkLst>
            <pc:docMk/>
            <pc:sldMk cId="1867782993" sldId="2147470928"/>
            <ac:grpSpMk id="31" creationId="{719AE508-9016-47F2-54D8-F156C0FF7D62}"/>
          </ac:grpSpMkLst>
        </pc:grpChg>
        <pc:grpChg chg="add">
          <ac:chgData name="Kau, Derchang" userId="b9148588-e694-4445-9765-2c9aad6149ce" providerId="ADAL" clId="{063A9916-88B7-7A49-B74E-66694D6E10A5}" dt="2024-10-25T09:11:29.003" v="1468" actId="164"/>
          <ac:grpSpMkLst>
            <pc:docMk/>
            <pc:sldMk cId="1867782993" sldId="2147470928"/>
            <ac:grpSpMk id="34" creationId="{2BD95B32-A7A3-B024-66A7-CE9E0A0B304A}"/>
          </ac:grpSpMkLst>
        </pc:grpChg>
        <pc:grpChg chg="del mod">
          <ac:chgData name="Kau, Derchang" userId="b9148588-e694-4445-9765-2c9aad6149ce" providerId="ADAL" clId="{063A9916-88B7-7A49-B74E-66694D6E10A5}" dt="2024-10-25T09:11:21.117" v="1467" actId="165"/>
          <ac:grpSpMkLst>
            <pc:docMk/>
            <pc:sldMk cId="1867782993" sldId="2147470928"/>
            <ac:grpSpMk id="62" creationId="{4EE3C557-2878-11CE-CC18-8AE0E6F8F1A2}"/>
          </ac:grpSpMkLst>
        </pc:grpChg>
        <pc:cxnChg chg="topLvl">
          <ac:chgData name="Kau, Derchang" userId="b9148588-e694-4445-9765-2c9aad6149ce" providerId="ADAL" clId="{063A9916-88B7-7A49-B74E-66694D6E10A5}" dt="2024-10-25T09:11:21.117" v="1467" actId="165"/>
          <ac:cxnSpMkLst>
            <pc:docMk/>
            <pc:sldMk cId="1867782993" sldId="2147470928"/>
            <ac:cxnSpMk id="29" creationId="{E27323BC-79EB-E0D3-62D2-E818141DCB4B}"/>
          </ac:cxnSpMkLst>
        </pc:cxnChg>
      </pc:sldChg>
      <pc:sldChg chg="addSp delSp modSp new mod modClrScheme chgLayout">
        <pc:chgData name="Kau, Derchang" userId="b9148588-e694-4445-9765-2c9aad6149ce" providerId="ADAL" clId="{063A9916-88B7-7A49-B74E-66694D6E10A5}" dt="2024-10-25T08:50:07.222" v="596" actId="20577"/>
        <pc:sldMkLst>
          <pc:docMk/>
          <pc:sldMk cId="85172782" sldId="2147470929"/>
        </pc:sldMkLst>
        <pc:spChg chg="del mod ord">
          <ac:chgData name="Kau, Derchang" userId="b9148588-e694-4445-9765-2c9aad6149ce" providerId="ADAL" clId="{063A9916-88B7-7A49-B74E-66694D6E10A5}" dt="2024-10-25T08:49:48.115" v="560" actId="700"/>
          <ac:spMkLst>
            <pc:docMk/>
            <pc:sldMk cId="85172782" sldId="2147470929"/>
            <ac:spMk id="2" creationId="{35352845-0A02-4DF7-493B-AA8632006478}"/>
          </ac:spMkLst>
        </pc:spChg>
        <pc:spChg chg="del mod ord">
          <ac:chgData name="Kau, Derchang" userId="b9148588-e694-4445-9765-2c9aad6149ce" providerId="ADAL" clId="{063A9916-88B7-7A49-B74E-66694D6E10A5}" dt="2024-10-25T08:49:48.115" v="560" actId="700"/>
          <ac:spMkLst>
            <pc:docMk/>
            <pc:sldMk cId="85172782" sldId="2147470929"/>
            <ac:spMk id="3" creationId="{7107C33E-E2A3-C9D9-46C9-E8B6F4B27B32}"/>
          </ac:spMkLst>
        </pc:spChg>
        <pc:spChg chg="add mod ord">
          <ac:chgData name="Kau, Derchang" userId="b9148588-e694-4445-9765-2c9aad6149ce" providerId="ADAL" clId="{063A9916-88B7-7A49-B74E-66694D6E10A5}" dt="2024-10-25T08:50:07.222" v="596" actId="20577"/>
          <ac:spMkLst>
            <pc:docMk/>
            <pc:sldMk cId="85172782" sldId="2147470929"/>
            <ac:spMk id="4" creationId="{6CAACF5A-DBB5-F060-6B9F-C86D02B4721C}"/>
          </ac:spMkLst>
        </pc:spChg>
        <pc:spChg chg="add mod ord">
          <ac:chgData name="Kau, Derchang" userId="b9148588-e694-4445-9765-2c9aad6149ce" providerId="ADAL" clId="{063A9916-88B7-7A49-B74E-66694D6E10A5}" dt="2024-10-25T08:49:48.115" v="560" actId="700"/>
          <ac:spMkLst>
            <pc:docMk/>
            <pc:sldMk cId="85172782" sldId="2147470929"/>
            <ac:spMk id="5" creationId="{D388C8ED-D9EA-B5C6-6538-314A2ACF2934}"/>
          </ac:spMkLst>
        </pc:spChg>
      </pc:sldChg>
      <pc:sldChg chg="addSp delSp modSp new mod ord modClrScheme chgLayout">
        <pc:chgData name="Kau, Derchang" userId="b9148588-e694-4445-9765-2c9aad6149ce" providerId="ADAL" clId="{063A9916-88B7-7A49-B74E-66694D6E10A5}" dt="2024-10-25T08:54:27.181" v="637" actId="20578"/>
        <pc:sldMkLst>
          <pc:docMk/>
          <pc:sldMk cId="4127521636" sldId="2147470930"/>
        </pc:sldMkLst>
        <pc:spChg chg="del mod ord">
          <ac:chgData name="Kau, Derchang" userId="b9148588-e694-4445-9765-2c9aad6149ce" providerId="ADAL" clId="{063A9916-88B7-7A49-B74E-66694D6E10A5}" dt="2024-10-25T08:50:35.540" v="598" actId="700"/>
          <ac:spMkLst>
            <pc:docMk/>
            <pc:sldMk cId="4127521636" sldId="2147470930"/>
            <ac:spMk id="2" creationId="{A4B130F9-59FD-4DF3-650B-5F70B2773E0F}"/>
          </ac:spMkLst>
        </pc:spChg>
        <pc:spChg chg="add mod ord">
          <ac:chgData name="Kau, Derchang" userId="b9148588-e694-4445-9765-2c9aad6149ce" providerId="ADAL" clId="{063A9916-88B7-7A49-B74E-66694D6E10A5}" dt="2024-10-25T08:54:21.271" v="636" actId="20577"/>
          <ac:spMkLst>
            <pc:docMk/>
            <pc:sldMk cId="4127521636" sldId="2147470930"/>
            <ac:spMk id="3" creationId="{E7912207-3D8F-BE7B-3AF6-B03E8EA65422}"/>
          </ac:spMkLst>
        </pc:spChg>
        <pc:spChg chg="add mod ord">
          <ac:chgData name="Kau, Derchang" userId="b9148588-e694-4445-9765-2c9aad6149ce" providerId="ADAL" clId="{063A9916-88B7-7A49-B74E-66694D6E10A5}" dt="2024-10-25T08:50:35.540" v="598" actId="700"/>
          <ac:spMkLst>
            <pc:docMk/>
            <pc:sldMk cId="4127521636" sldId="2147470930"/>
            <ac:spMk id="4" creationId="{4EBB614D-CC47-D43D-D529-20705C333931}"/>
          </ac:spMkLst>
        </pc:spChg>
      </pc:sldChg>
      <pc:sldChg chg="modSp new mod">
        <pc:chgData name="Kau, Derchang" userId="b9148588-e694-4445-9765-2c9aad6149ce" providerId="ADAL" clId="{063A9916-88B7-7A49-B74E-66694D6E10A5}" dt="2024-10-25T08:53:25.429" v="619" actId="20577"/>
        <pc:sldMkLst>
          <pc:docMk/>
          <pc:sldMk cId="3749329030" sldId="2147470931"/>
        </pc:sldMkLst>
        <pc:spChg chg="mod">
          <ac:chgData name="Kau, Derchang" userId="b9148588-e694-4445-9765-2c9aad6149ce" providerId="ADAL" clId="{063A9916-88B7-7A49-B74E-66694D6E10A5}" dt="2024-10-25T08:53:25.429" v="619" actId="20577"/>
          <ac:spMkLst>
            <pc:docMk/>
            <pc:sldMk cId="3749329030" sldId="2147470931"/>
            <ac:spMk id="2" creationId="{2B68E62F-5CE1-5F60-DDB3-3456FDABAD61}"/>
          </ac:spMkLst>
        </pc:spChg>
      </pc:sldChg>
      <pc:sldChg chg="add">
        <pc:chgData name="Kau, Derchang" userId="b9148588-e694-4445-9765-2c9aad6149ce" providerId="ADAL" clId="{063A9916-88B7-7A49-B74E-66694D6E10A5}" dt="2024-10-25T08:53:34.826" v="620"/>
        <pc:sldMkLst>
          <pc:docMk/>
          <pc:sldMk cId="514162732" sldId="2147470932"/>
        </pc:sldMkLst>
      </pc:sldChg>
      <pc:sldChg chg="addSp delSp modSp new mod ord modClrScheme chgLayout">
        <pc:chgData name="Kau, Derchang" userId="b9148588-e694-4445-9765-2c9aad6149ce" providerId="ADAL" clId="{063A9916-88B7-7A49-B74E-66694D6E10A5}" dt="2024-10-25T08:55:12.289" v="665" actId="20577"/>
        <pc:sldMkLst>
          <pc:docMk/>
          <pc:sldMk cId="2632660200" sldId="2147470933"/>
        </pc:sldMkLst>
        <pc:spChg chg="del mod ord">
          <ac:chgData name="Kau, Derchang" userId="b9148588-e694-4445-9765-2c9aad6149ce" providerId="ADAL" clId="{063A9916-88B7-7A49-B74E-66694D6E10A5}" dt="2024-10-25T08:54:06.066" v="634" actId="700"/>
          <ac:spMkLst>
            <pc:docMk/>
            <pc:sldMk cId="2632660200" sldId="2147470933"/>
            <ac:spMk id="2" creationId="{A2475C4A-2CA4-E3FB-E367-80B9F85C7DB8}"/>
          </ac:spMkLst>
        </pc:spChg>
        <pc:spChg chg="del mod ord">
          <ac:chgData name="Kau, Derchang" userId="b9148588-e694-4445-9765-2c9aad6149ce" providerId="ADAL" clId="{063A9916-88B7-7A49-B74E-66694D6E10A5}" dt="2024-10-25T08:54:06.066" v="634" actId="700"/>
          <ac:spMkLst>
            <pc:docMk/>
            <pc:sldMk cId="2632660200" sldId="2147470933"/>
            <ac:spMk id="3" creationId="{4A644FA5-CE40-CC8C-6557-0D40E9B2048E}"/>
          </ac:spMkLst>
        </pc:spChg>
        <pc:spChg chg="add mod ord">
          <ac:chgData name="Kau, Derchang" userId="b9148588-e694-4445-9765-2c9aad6149ce" providerId="ADAL" clId="{063A9916-88B7-7A49-B74E-66694D6E10A5}" dt="2024-10-25T08:55:12.289" v="665" actId="20577"/>
          <ac:spMkLst>
            <pc:docMk/>
            <pc:sldMk cId="2632660200" sldId="2147470933"/>
            <ac:spMk id="4" creationId="{26EF97BB-9889-9EC2-E079-CB6BA5FF0384}"/>
          </ac:spMkLst>
        </pc:spChg>
        <pc:spChg chg="add mod ord">
          <ac:chgData name="Kau, Derchang" userId="b9148588-e694-4445-9765-2c9aad6149ce" providerId="ADAL" clId="{063A9916-88B7-7A49-B74E-66694D6E10A5}" dt="2024-10-25T08:54:06.066" v="634" actId="700"/>
          <ac:spMkLst>
            <pc:docMk/>
            <pc:sldMk cId="2632660200" sldId="2147470933"/>
            <ac:spMk id="5" creationId="{FBBC74FF-3FE8-3C93-6FB6-2794EC436C6F}"/>
          </ac:spMkLst>
        </pc:spChg>
      </pc:sldChg>
      <pc:sldChg chg="delSp modSp add mod modClrScheme chgLayout">
        <pc:chgData name="Kau, Derchang" userId="b9148588-e694-4445-9765-2c9aad6149ce" providerId="ADAL" clId="{063A9916-88B7-7A49-B74E-66694D6E10A5}" dt="2024-10-25T09:07:06.821" v="1411" actId="20577"/>
        <pc:sldMkLst>
          <pc:docMk/>
          <pc:sldMk cId="4179167213" sldId="2147470934"/>
        </pc:sldMkLst>
        <pc:spChg chg="mod ord">
          <ac:chgData name="Kau, Derchang" userId="b9148588-e694-4445-9765-2c9aad6149ce" providerId="ADAL" clId="{063A9916-88B7-7A49-B74E-66694D6E10A5}" dt="2024-10-25T09:00:40.576" v="792" actId="700"/>
          <ac:spMkLst>
            <pc:docMk/>
            <pc:sldMk cId="4179167213" sldId="2147470934"/>
            <ac:spMk id="2" creationId="{1880C7EB-82EA-2F44-9CE6-85D3359A96E6}"/>
          </ac:spMkLst>
        </pc:spChg>
        <pc:spChg chg="del mod ord">
          <ac:chgData name="Kau, Derchang" userId="b9148588-e694-4445-9765-2c9aad6149ce" providerId="ADAL" clId="{063A9916-88B7-7A49-B74E-66694D6E10A5}" dt="2024-10-25T09:00:44.085" v="793" actId="478"/>
          <ac:spMkLst>
            <pc:docMk/>
            <pc:sldMk cId="4179167213" sldId="2147470934"/>
            <ac:spMk id="3" creationId="{4DEDCBA4-DD72-584F-A76E-6BB7A0CFAF7D}"/>
          </ac:spMkLst>
        </pc:spChg>
        <pc:spChg chg="mod ord">
          <ac:chgData name="Kau, Derchang" userId="b9148588-e694-4445-9765-2c9aad6149ce" providerId="ADAL" clId="{063A9916-88B7-7A49-B74E-66694D6E10A5}" dt="2024-10-25T09:07:06.821" v="1411" actId="20577"/>
          <ac:spMkLst>
            <pc:docMk/>
            <pc:sldMk cId="4179167213" sldId="2147470934"/>
            <ac:spMk id="4" creationId="{BD877467-4947-834F-B23F-CD8D4BF05E06}"/>
          </ac:spMkLst>
        </pc:spChg>
      </pc:sldChg>
    </pc:docChg>
  </pc:docChgLst>
  <pc:docChgLst>
    <pc:chgData name="Kau, Derchang" userId="S::derchang.kau@intel.com::b9148588-e694-4445-9765-2c9aad6149ce" providerId="AD" clId="Web-{D8F7A69A-FE7C-425F-AE75-429896160376}"/>
    <pc:docChg chg="modSld">
      <pc:chgData name="Kau, Derchang" userId="S::derchang.kau@intel.com::b9148588-e694-4445-9765-2c9aad6149ce" providerId="AD" clId="Web-{D8F7A69A-FE7C-425F-AE75-429896160376}" dt="2024-10-23T07:38:51.483" v="0"/>
      <pc:docMkLst>
        <pc:docMk/>
      </pc:docMkLst>
      <pc:sldChg chg="addSp delSp modSp">
        <pc:chgData name="Kau, Derchang" userId="S::derchang.kau@intel.com::b9148588-e694-4445-9765-2c9aad6149ce" providerId="AD" clId="Web-{D8F7A69A-FE7C-425F-AE75-429896160376}" dt="2024-10-23T07:38:51.483" v="0"/>
        <pc:sldMkLst>
          <pc:docMk/>
          <pc:sldMk cId="1736301287" sldId="2147470922"/>
        </pc:sldMkLst>
        <pc:spChg chg="del">
          <ac:chgData name="Kau, Derchang" userId="S::derchang.kau@intel.com::b9148588-e694-4445-9765-2c9aad6149ce" providerId="AD" clId="Web-{D8F7A69A-FE7C-425F-AE75-429896160376}" dt="2024-10-23T07:38:51.483" v="0"/>
          <ac:spMkLst>
            <pc:docMk/>
            <pc:sldMk cId="1736301287" sldId="2147470922"/>
            <ac:spMk id="3" creationId="{99F6FF69-C030-E779-31AB-F7672E7224DE}"/>
          </ac:spMkLst>
        </pc:spChg>
        <pc:picChg chg="add mod ord">
          <ac:chgData name="Kau, Derchang" userId="S::derchang.kau@intel.com::b9148588-e694-4445-9765-2c9aad6149ce" providerId="AD" clId="Web-{D8F7A69A-FE7C-425F-AE75-429896160376}" dt="2024-10-23T07:38:51.483" v="0"/>
          <ac:picMkLst>
            <pc:docMk/>
            <pc:sldMk cId="1736301287" sldId="2147470922"/>
            <ac:picMk id="5" creationId="{4D503C72-D3F9-AF76-CBB7-376415BE99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EC177-E2E5-4455-82C1-178BA1878C75}" type="datetimeFigureOut">
              <a:rPr lang="en-US" smtClean="0"/>
              <a:t>10/25/24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4A1C-D9A7-450B-9BF6-70A1F0BFB355}" type="slidenum">
              <a:rPr lang="en-US" smtClean="0"/>
              <a:t>‹#›</a:t>
            </a:fld>
            <a:endParaRPr lang="en-US"/>
          </a:p>
        </p:txBody>
      </p:sp>
    </p:spTree>
    <p:extLst>
      <p:ext uri="{BB962C8B-B14F-4D97-AF65-F5344CB8AC3E}">
        <p14:creationId xmlns:p14="http://schemas.microsoft.com/office/powerpoint/2010/main" val="9264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238D6-0E0D-56C6-55B5-4DEF0B1B8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1A904-B45D-C94E-7FDC-EE6A12A8A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8E850-ECB9-E074-C611-B30939785F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F7E81A-66E8-3393-2E6B-2F7ED3D2CE2C}"/>
              </a:ext>
            </a:extLst>
          </p:cNvPr>
          <p:cNvSpPr>
            <a:spLocks noGrp="1"/>
          </p:cNvSpPr>
          <p:nvPr>
            <p:ph type="sldNum" sz="quarter" idx="5"/>
          </p:nvPr>
        </p:nvSpPr>
        <p:spPr/>
        <p:txBody>
          <a:bodyPr/>
          <a:lstStyle/>
          <a:p>
            <a:fld id="{8DD04A1C-D9A7-450B-9BF6-70A1F0BFB355}" type="slidenum">
              <a:rPr lang="en-US" smtClean="0"/>
              <a:t>3</a:t>
            </a:fld>
            <a:endParaRPr lang="en-US"/>
          </a:p>
        </p:txBody>
      </p:sp>
    </p:spTree>
    <p:extLst>
      <p:ext uri="{BB962C8B-B14F-4D97-AF65-F5344CB8AC3E}">
        <p14:creationId xmlns:p14="http://schemas.microsoft.com/office/powerpoint/2010/main" val="412142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04A1C-D9A7-450B-9BF6-70A1F0BFB355}" type="slidenum">
              <a:rPr lang="en-US" smtClean="0"/>
              <a:t>5</a:t>
            </a:fld>
            <a:endParaRPr lang="en-US"/>
          </a:p>
        </p:txBody>
      </p:sp>
    </p:spTree>
    <p:extLst>
      <p:ext uri="{BB962C8B-B14F-4D97-AF65-F5344CB8AC3E}">
        <p14:creationId xmlns:p14="http://schemas.microsoft.com/office/powerpoint/2010/main" val="212347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04A1C-D9A7-450B-9BF6-70A1F0BFB355}" type="slidenum">
              <a:rPr lang="en-US" smtClean="0"/>
              <a:t>12</a:t>
            </a:fld>
            <a:endParaRPr lang="en-US"/>
          </a:p>
        </p:txBody>
      </p:sp>
    </p:spTree>
    <p:extLst>
      <p:ext uri="{BB962C8B-B14F-4D97-AF65-F5344CB8AC3E}">
        <p14:creationId xmlns:p14="http://schemas.microsoft.com/office/powerpoint/2010/main" val="181343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04A1C-D9A7-450B-9BF6-70A1F0BFB355}" type="slidenum">
              <a:rPr lang="en-US" smtClean="0"/>
              <a:t>26</a:t>
            </a:fld>
            <a:endParaRPr lang="en-US"/>
          </a:p>
        </p:txBody>
      </p:sp>
    </p:spTree>
    <p:extLst>
      <p:ext uri="{BB962C8B-B14F-4D97-AF65-F5344CB8AC3E}">
        <p14:creationId xmlns:p14="http://schemas.microsoft.com/office/powerpoint/2010/main" val="120925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a:t>Click to edit Master title style</a:t>
            </a:r>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Click to edit Master subtitle style</a:t>
            </a:r>
          </a:p>
        </p:txBody>
      </p:sp>
      <p:sp>
        <p:nvSpPr>
          <p:cNvPr id="4" name="Content Placeholder 2"/>
          <p:cNvSpPr>
            <a:spLocks noGrp="1"/>
          </p:cNvSpPr>
          <p:nvPr>
            <p:ph idx="10"/>
          </p:nvPr>
        </p:nvSpPr>
        <p:spPr>
          <a:xfrm>
            <a:off x="914400" y="2133600"/>
            <a:ext cx="10363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a:t>Click to edit Master title style</a:t>
            </a:r>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a:t>Click icon to add picture</a:t>
            </a:r>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366" y="62728"/>
            <a:ext cx="7451434" cy="457200"/>
          </a:xfrm>
          <a:solidFill>
            <a:schemeClr val="accent2"/>
          </a:solidFill>
        </p:spPr>
        <p:txBody>
          <a:bodyPr anchor="ctr"/>
          <a:lstStyle>
            <a:lvl1pPr algn="l">
              <a:defRPr sz="2000" baseline="0">
                <a:solidFill>
                  <a:schemeClr val="bg1"/>
                </a:solidFill>
              </a:defRPr>
            </a:lvl1pPr>
          </a:lstStyle>
          <a:p>
            <a:r>
              <a:rPr lang="en-US"/>
              <a:t>(Click to enter Project Tile)</a:t>
            </a:r>
          </a:p>
        </p:txBody>
      </p:sp>
      <p:sp>
        <p:nvSpPr>
          <p:cNvPr id="20" name="Rectangle 19"/>
          <p:cNvSpPr/>
          <p:nvPr userDrawn="1"/>
        </p:nvSpPr>
        <p:spPr>
          <a:xfrm>
            <a:off x="7618141" y="151179"/>
            <a:ext cx="912541" cy="252377"/>
          </a:xfrm>
          <a:prstGeom prst="rect">
            <a:avLst/>
          </a:prstGeom>
        </p:spPr>
        <p:txBody>
          <a:bodyPr wrap="square" lIns="36576" tIns="18288" rIns="36576" bIns="18288">
            <a:spAutoFit/>
          </a:bodyPr>
          <a:lstStyle/>
          <a:p>
            <a:pPr fontAlgn="t"/>
            <a:r>
              <a:rPr lang="en-US" sz="1400" b="1" u="sng" baseline="0">
                <a:solidFill>
                  <a:schemeClr val="accent2"/>
                </a:solidFill>
                <a:latin typeface="Calibri" pitchFamily="34" charset="0"/>
                <a:cs typeface="Calibri" pitchFamily="34" charset="0"/>
              </a:rPr>
              <a:t>Gate Level:</a:t>
            </a:r>
            <a:endParaRPr lang="en-US" sz="1400">
              <a:solidFill>
                <a:schemeClr val="accent2"/>
              </a:solidFill>
              <a:latin typeface="Calibri" pitchFamily="34" charset="0"/>
              <a:cs typeface="Calibri" pitchFamily="34" charset="0"/>
            </a:endParaRPr>
          </a:p>
        </p:txBody>
      </p:sp>
      <p:sp>
        <p:nvSpPr>
          <p:cNvPr id="22" name="Subtitle 2"/>
          <p:cNvSpPr>
            <a:spLocks noGrp="1"/>
          </p:cNvSpPr>
          <p:nvPr>
            <p:ph type="subTitle" idx="20" hasCustomPrompt="1"/>
          </p:nvPr>
        </p:nvSpPr>
        <p:spPr>
          <a:xfrm>
            <a:off x="8530682" y="76772"/>
            <a:ext cx="2443977" cy="457199"/>
          </a:xfrm>
        </p:spPr>
        <p:txBody>
          <a:bodyPr lIns="36576" tIns="18288" rIns="36576" bIns="18288" anchor="ctr" anchorCtr="0"/>
          <a:lstStyle>
            <a:lvl1pPr marL="0" indent="0" algn="l">
              <a:spcBef>
                <a:spcPts val="0"/>
              </a:spcBef>
              <a:buFont typeface="Arial" pitchFamily="34" charset="0"/>
              <a:buNone/>
              <a:defRPr sz="1400" b="1" i="0" baseline="0">
                <a:solidFill>
                  <a:schemeClr val="tx1"/>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1. Ideation 2. Vetting  3. PoC </a:t>
            </a:r>
            <a:br>
              <a:rPr lang="en-US"/>
            </a:br>
            <a:r>
              <a:rPr lang="en-US"/>
              <a:t>4. Definition  5. Change Control</a:t>
            </a:r>
          </a:p>
        </p:txBody>
      </p:sp>
      <p:sp>
        <p:nvSpPr>
          <p:cNvPr id="23" name="Text Placeholder 2"/>
          <p:cNvSpPr>
            <a:spLocks noGrp="1"/>
          </p:cNvSpPr>
          <p:nvPr>
            <p:ph type="body" idx="22" hasCustomPrompt="1"/>
          </p:nvPr>
        </p:nvSpPr>
        <p:spPr>
          <a:xfrm>
            <a:off x="11049000" y="76200"/>
            <a:ext cx="1078992" cy="201168"/>
          </a:xfrm>
        </p:spPr>
        <p:txBody>
          <a:bodyPr lIns="36576" tIns="18288" rIns="36576" bIns="18288" anchor="ctr"/>
          <a:lstStyle>
            <a:lvl1pPr marL="0" indent="0" algn="r">
              <a:buNone/>
              <a:defRPr sz="1400"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Date</a:t>
            </a:r>
          </a:p>
        </p:txBody>
      </p:sp>
      <p:sp>
        <p:nvSpPr>
          <p:cNvPr id="15" name="Text Placeholder 14">
            <a:extLst>
              <a:ext uri="{FF2B5EF4-FFF2-40B4-BE49-F238E27FC236}">
                <a16:creationId xmlns:a16="http://schemas.microsoft.com/office/drawing/2014/main" id="{D60075C1-4649-8EDE-2B65-2A9BBC4FEC9A}"/>
              </a:ext>
            </a:extLst>
          </p:cNvPr>
          <p:cNvSpPr>
            <a:spLocks noGrp="1"/>
          </p:cNvSpPr>
          <p:nvPr>
            <p:ph type="body" sz="quarter" idx="28" hasCustomPrompt="1"/>
          </p:nvPr>
        </p:nvSpPr>
        <p:spPr>
          <a:xfrm>
            <a:off x="11049000" y="350747"/>
            <a:ext cx="1079500" cy="201168"/>
          </a:xfrm>
        </p:spPr>
        <p:txBody>
          <a:bodyPr lIns="36576" tIns="18288" rIns="36576" bIns="18288" anchor="ctr"/>
          <a:lstStyle>
            <a:lvl1pPr marL="0" indent="0" algn="r">
              <a:buNone/>
              <a:defRPr sz="1400">
                <a:solidFill>
                  <a:schemeClr val="accent2"/>
                </a:solidFill>
              </a:defRPr>
            </a:lvl1pPr>
          </a:lstStyle>
          <a:p>
            <a:pPr lvl="0"/>
            <a:r>
              <a:rPr lang="en-US" sz="1400"/>
              <a:t>Revision</a:t>
            </a:r>
            <a:endParaRPr lang="en-US"/>
          </a:p>
        </p:txBody>
      </p:sp>
      <p:sp>
        <p:nvSpPr>
          <p:cNvPr id="17" name="Rectangle 16">
            <a:extLst>
              <a:ext uri="{FF2B5EF4-FFF2-40B4-BE49-F238E27FC236}">
                <a16:creationId xmlns:a16="http://schemas.microsoft.com/office/drawing/2014/main" id="{A8A46C4B-16AD-1E75-0F3D-00A08F5D97F3}"/>
              </a:ext>
            </a:extLst>
          </p:cNvPr>
          <p:cNvSpPr/>
          <p:nvPr userDrawn="1"/>
        </p:nvSpPr>
        <p:spPr>
          <a:xfrm>
            <a:off x="101433" y="1628422"/>
            <a:ext cx="4429596" cy="250305"/>
          </a:xfrm>
          <a:prstGeom prst="rect">
            <a:avLst/>
          </a:prstGeom>
          <a:solidFill>
            <a:schemeClr val="bg1">
              <a:lumMod val="50000"/>
            </a:schemeClr>
          </a:solidFill>
          <a:ln>
            <a:solidFill>
              <a:schemeClr val="bg1">
                <a:lumMod val="65000"/>
              </a:schemeClr>
            </a:solidFill>
          </a:ln>
        </p:spPr>
        <p:txBody>
          <a:bodyPr wrap="square" lIns="36576" tIns="18288" rIns="36576" bIns="18288">
            <a:spAutoFit/>
          </a:bodyPr>
          <a:lstStyle/>
          <a:p>
            <a:pPr algn="ctr" fontAlgn="t"/>
            <a:r>
              <a:rPr lang="en-US" sz="1400" b="1" u="none" baseline="0">
                <a:solidFill>
                  <a:schemeClr val="bg1"/>
                </a:solidFill>
                <a:latin typeface="Calibri" pitchFamily="34" charset="0"/>
                <a:cs typeface="Calibri" pitchFamily="34" charset="0"/>
              </a:rPr>
              <a:t>Value Proposition</a:t>
            </a:r>
            <a:endParaRPr lang="en-US" sz="1400" u="none">
              <a:solidFill>
                <a:schemeClr val="bg1"/>
              </a:solidFill>
              <a:latin typeface="Calibri" pitchFamily="34" charset="0"/>
              <a:cs typeface="Calibri" pitchFamily="34" charset="0"/>
            </a:endParaRPr>
          </a:p>
        </p:txBody>
      </p:sp>
      <p:sp>
        <p:nvSpPr>
          <p:cNvPr id="26" name="Rectangle 25">
            <a:extLst>
              <a:ext uri="{FF2B5EF4-FFF2-40B4-BE49-F238E27FC236}">
                <a16:creationId xmlns:a16="http://schemas.microsoft.com/office/drawing/2014/main" id="{D9C6B06C-6B96-B92F-A9E0-18A405A519BA}"/>
              </a:ext>
            </a:extLst>
          </p:cNvPr>
          <p:cNvSpPr/>
          <p:nvPr userDrawn="1"/>
        </p:nvSpPr>
        <p:spPr>
          <a:xfrm>
            <a:off x="76200" y="606145"/>
            <a:ext cx="811903" cy="252377"/>
          </a:xfrm>
          <a:prstGeom prst="rect">
            <a:avLst/>
          </a:prstGeom>
          <a:solidFill>
            <a:schemeClr val="bg1">
              <a:lumMod val="50000"/>
            </a:schemeClr>
          </a:solidFill>
          <a:ln>
            <a:solidFill>
              <a:schemeClr val="bg1">
                <a:lumMod val="65000"/>
              </a:schemeClr>
            </a:solidFill>
          </a:ln>
        </p:spPr>
        <p:txBody>
          <a:bodyPr wrap="square" lIns="36576" tIns="18288" rIns="36576" bIns="18288">
            <a:spAutoFit/>
          </a:bodyPr>
          <a:lstStyle/>
          <a:p>
            <a:pPr algn="r" fontAlgn="t"/>
            <a:r>
              <a:rPr lang="en-US" sz="1400" b="1" u="none" baseline="0">
                <a:solidFill>
                  <a:schemeClr val="bg1"/>
                </a:solidFill>
                <a:latin typeface="Calibri" pitchFamily="34" charset="0"/>
                <a:cs typeface="Calibri" pitchFamily="34" charset="0"/>
              </a:rPr>
              <a:t>Duration:</a:t>
            </a:r>
            <a:endParaRPr lang="en-US" sz="1400" u="none">
              <a:solidFill>
                <a:schemeClr val="bg1"/>
              </a:solidFill>
              <a:latin typeface="Calibri" pitchFamily="34" charset="0"/>
              <a:cs typeface="Calibri" pitchFamily="34" charset="0"/>
            </a:endParaRPr>
          </a:p>
        </p:txBody>
      </p:sp>
      <p:sp>
        <p:nvSpPr>
          <p:cNvPr id="27" name="Text Placeholder 14">
            <a:extLst>
              <a:ext uri="{FF2B5EF4-FFF2-40B4-BE49-F238E27FC236}">
                <a16:creationId xmlns:a16="http://schemas.microsoft.com/office/drawing/2014/main" id="{50E5A492-9525-F544-7F7D-D0FD350C830E}"/>
              </a:ext>
            </a:extLst>
          </p:cNvPr>
          <p:cNvSpPr>
            <a:spLocks noGrp="1"/>
          </p:cNvSpPr>
          <p:nvPr>
            <p:ph type="body" sz="quarter" idx="30" hasCustomPrompt="1"/>
          </p:nvPr>
        </p:nvSpPr>
        <p:spPr>
          <a:xfrm>
            <a:off x="888102" y="609600"/>
            <a:ext cx="3637715" cy="285743"/>
          </a:xfrm>
          <a:ln>
            <a:noFill/>
          </a:ln>
        </p:spPr>
        <p:txBody>
          <a:bodyPr lIns="36576" tIns="18288" rIns="36576" bIns="18288" anchor="ctr"/>
          <a:lstStyle>
            <a:lvl1pPr marL="0" indent="0" algn="l">
              <a:buNone/>
              <a:defRPr sz="1400">
                <a:solidFill>
                  <a:schemeClr val="accent2"/>
                </a:solidFill>
              </a:defRPr>
            </a:lvl1pPr>
          </a:lstStyle>
          <a:p>
            <a:pPr lvl="0"/>
            <a:r>
              <a:rPr lang="en-US" sz="1400"/>
              <a:t>Expected start-date &amp; completion need-date</a:t>
            </a:r>
            <a:endParaRPr lang="en-US"/>
          </a:p>
        </p:txBody>
      </p:sp>
      <p:sp>
        <p:nvSpPr>
          <p:cNvPr id="36" name="Rectangle 35">
            <a:extLst>
              <a:ext uri="{FF2B5EF4-FFF2-40B4-BE49-F238E27FC236}">
                <a16:creationId xmlns:a16="http://schemas.microsoft.com/office/drawing/2014/main" id="{C3420F9F-7948-2328-87AA-94A19BB0D6C7}"/>
              </a:ext>
            </a:extLst>
          </p:cNvPr>
          <p:cNvSpPr/>
          <p:nvPr userDrawn="1"/>
        </p:nvSpPr>
        <p:spPr>
          <a:xfrm>
            <a:off x="101433" y="3990102"/>
            <a:ext cx="4424384" cy="252377"/>
          </a:xfrm>
          <a:prstGeom prst="rect">
            <a:avLst/>
          </a:prstGeom>
          <a:solidFill>
            <a:schemeClr val="bg1">
              <a:lumMod val="50000"/>
            </a:schemeClr>
          </a:solidFill>
          <a:ln>
            <a:solidFill>
              <a:schemeClr val="bg1">
                <a:lumMod val="65000"/>
              </a:schemeClr>
            </a:solidFill>
          </a:ln>
        </p:spPr>
        <p:txBody>
          <a:bodyPr wrap="square" lIns="36576" tIns="18288" rIns="36576" bIns="18288">
            <a:spAutoFit/>
          </a:bodyPr>
          <a:lstStyle/>
          <a:p>
            <a:pPr algn="ctr" fontAlgn="t"/>
            <a:r>
              <a:rPr lang="en-US" sz="1400" b="1" u="none" baseline="0">
                <a:solidFill>
                  <a:schemeClr val="bg1"/>
                </a:solidFill>
                <a:latin typeface="Calibri" pitchFamily="34" charset="0"/>
                <a:cs typeface="Calibri" pitchFamily="34" charset="0"/>
              </a:rPr>
              <a:t>Ecosystem</a:t>
            </a:r>
            <a:endParaRPr lang="en-US" sz="1400" u="none">
              <a:solidFill>
                <a:schemeClr val="bg1"/>
              </a:solidFill>
              <a:latin typeface="Calibri" pitchFamily="34" charset="0"/>
              <a:cs typeface="Calibri" pitchFamily="34" charset="0"/>
            </a:endParaRPr>
          </a:p>
        </p:txBody>
      </p:sp>
      <p:sp>
        <p:nvSpPr>
          <p:cNvPr id="42" name="Text Placeholder 41">
            <a:extLst>
              <a:ext uri="{FF2B5EF4-FFF2-40B4-BE49-F238E27FC236}">
                <a16:creationId xmlns:a16="http://schemas.microsoft.com/office/drawing/2014/main" id="{118A5DC2-9B29-3402-6A8C-2EF1B28AF56F}"/>
              </a:ext>
            </a:extLst>
          </p:cNvPr>
          <p:cNvSpPr>
            <a:spLocks noGrp="1"/>
          </p:cNvSpPr>
          <p:nvPr>
            <p:ph type="body" sz="quarter" idx="32" hasCustomPrompt="1"/>
          </p:nvPr>
        </p:nvSpPr>
        <p:spPr>
          <a:xfrm>
            <a:off x="95107" y="1878727"/>
            <a:ext cx="4430710" cy="2035175"/>
          </a:xfrm>
          <a:ln>
            <a:solidFill>
              <a:schemeClr val="bg1">
                <a:lumMod val="50000"/>
              </a:schemeClr>
            </a:solidFill>
          </a:ln>
        </p:spPr>
        <p:txBody>
          <a:bodyPr lIns="36576" tIns="18288" rIns="36576" bIns="18288">
            <a:normAutofit/>
          </a:bodyPr>
          <a:lstStyle>
            <a:lvl1pPr marL="0" indent="0">
              <a:spcBef>
                <a:spcPts val="0"/>
              </a:spcBef>
              <a:buNone/>
              <a:defRPr sz="1600"/>
            </a:lvl1pPr>
          </a:lstStyle>
          <a:p>
            <a:pPr marL="0" marR="0" lvl="0" indent="0" algn="l" defTabSz="914400" rtl="0" eaLnBrk="1" fontAlgn="base" latinLnBrk="0" hangingPunct="1">
              <a:lnSpc>
                <a:spcPct val="100000"/>
              </a:lnSpc>
              <a:spcBef>
                <a:spcPct val="50000"/>
              </a:spcBef>
              <a:spcAft>
                <a:spcPct val="0"/>
              </a:spcAft>
              <a:buClr>
                <a:schemeClr val="accent2"/>
              </a:buClr>
              <a:buSzTx/>
              <a:buFontTx/>
              <a:buNone/>
              <a:tabLst/>
              <a:defRPr/>
            </a:pPr>
            <a:r>
              <a:rPr lang="en-US"/>
              <a:t>This section captures why we are here.  </a:t>
            </a:r>
            <a:br>
              <a:rPr lang="en-US"/>
            </a:br>
            <a:r>
              <a:rPr lang="en-US"/>
              <a:t>Begin with the end in mind.</a:t>
            </a:r>
            <a:br>
              <a:rPr lang="en-US"/>
            </a:br>
            <a:br>
              <a:rPr lang="en-US"/>
            </a:br>
            <a:r>
              <a:rPr lang="en-US"/>
              <a:t>– Landing: The overall impact at end stage</a:t>
            </a:r>
            <a:br>
              <a:rPr lang="en-US"/>
            </a:br>
            <a:r>
              <a:rPr lang="en-US"/>
              <a:t>– Objectives: Guide the direction to solve problem</a:t>
            </a:r>
            <a:br>
              <a:rPr lang="en-US"/>
            </a:br>
            <a:br>
              <a:rPr lang="en-US"/>
            </a:br>
            <a:r>
              <a:rPr lang="en-US"/>
              <a:t>The succinct punch line must be significant, concrete, actionable and inspirational</a:t>
            </a:r>
          </a:p>
        </p:txBody>
      </p:sp>
      <p:sp>
        <p:nvSpPr>
          <p:cNvPr id="43" name="Text Placeholder 41">
            <a:extLst>
              <a:ext uri="{FF2B5EF4-FFF2-40B4-BE49-F238E27FC236}">
                <a16:creationId xmlns:a16="http://schemas.microsoft.com/office/drawing/2014/main" id="{84FB21F0-846F-F94D-8F75-348A17F9D224}"/>
              </a:ext>
            </a:extLst>
          </p:cNvPr>
          <p:cNvSpPr>
            <a:spLocks noGrp="1"/>
          </p:cNvSpPr>
          <p:nvPr>
            <p:ph type="body" sz="quarter" idx="33" hasCustomPrompt="1"/>
          </p:nvPr>
        </p:nvSpPr>
        <p:spPr>
          <a:xfrm>
            <a:off x="101433" y="4218703"/>
            <a:ext cx="4430710" cy="2258297"/>
          </a:xfrm>
          <a:ln>
            <a:solidFill>
              <a:schemeClr val="bg1">
                <a:lumMod val="50000"/>
              </a:schemeClr>
            </a:solidFill>
          </a:ln>
        </p:spPr>
        <p:txBody>
          <a:bodyPr lIns="36576" tIns="18288" rIns="36576" bIns="18288">
            <a:normAutofit/>
          </a:bodyPr>
          <a:lstStyle>
            <a:lvl1pPr marL="0" indent="0">
              <a:spcBef>
                <a:spcPts val="0"/>
              </a:spcBef>
              <a:buNone/>
              <a:defRPr sz="1600"/>
            </a:lvl1pPr>
          </a:lstStyle>
          <a:p>
            <a:pPr marL="0" marR="0">
              <a:spcBef>
                <a:spcPts val="0"/>
              </a:spcBef>
              <a:spcAft>
                <a:spcPts val="0"/>
              </a:spcAft>
            </a:pPr>
            <a:r>
              <a:rPr lang="en-US"/>
              <a:t>This section capture the network of support, supply and consumption of decision, activity or outcome of the project</a:t>
            </a:r>
            <a:br>
              <a:rPr lang="en-US"/>
            </a:br>
            <a:br>
              <a:rPr lang="en-US"/>
            </a:br>
            <a:r>
              <a:rPr lang="en-US"/>
              <a:t>– Chartering Group: team accountable for results</a:t>
            </a:r>
            <a:br>
              <a:rPr lang="en-US"/>
            </a:br>
            <a:r>
              <a:rPr lang="en-US"/>
              <a:t>– Sponsor: Typically the leader of chartering team</a:t>
            </a:r>
            <a:br>
              <a:rPr lang="en-US"/>
            </a:br>
            <a:r>
              <a:rPr lang="en-US"/>
              <a:t>– Customer: Recipients of the project outcome</a:t>
            </a:r>
            <a:br>
              <a:rPr lang="en-US"/>
            </a:br>
            <a:r>
              <a:rPr lang="en-US"/>
              <a:t>– Stakeholders:  affect or affected by the projects.</a:t>
            </a:r>
            <a:br>
              <a:rPr lang="en-US"/>
            </a:br>
            <a:r>
              <a:rPr lang="en-US"/>
              <a:t>– Other dependency/support for execution</a:t>
            </a:r>
          </a:p>
        </p:txBody>
      </p:sp>
      <p:sp>
        <p:nvSpPr>
          <p:cNvPr id="45" name="Rectangle 44">
            <a:extLst>
              <a:ext uri="{FF2B5EF4-FFF2-40B4-BE49-F238E27FC236}">
                <a16:creationId xmlns:a16="http://schemas.microsoft.com/office/drawing/2014/main" id="{FB6E0B63-1539-E1E1-17A0-7F022A2BBC6E}"/>
              </a:ext>
            </a:extLst>
          </p:cNvPr>
          <p:cNvSpPr/>
          <p:nvPr userDrawn="1"/>
        </p:nvSpPr>
        <p:spPr>
          <a:xfrm>
            <a:off x="76199" y="955666"/>
            <a:ext cx="811903" cy="615553"/>
          </a:xfrm>
          <a:prstGeom prst="rect">
            <a:avLst/>
          </a:prstGeom>
          <a:solidFill>
            <a:schemeClr val="bg1">
              <a:lumMod val="50000"/>
            </a:schemeClr>
          </a:solidFill>
          <a:ln>
            <a:solidFill>
              <a:schemeClr val="bg1">
                <a:lumMod val="65000"/>
              </a:schemeClr>
            </a:solidFill>
          </a:ln>
        </p:spPr>
        <p:txBody>
          <a:bodyPr wrap="square" lIns="36576" tIns="91440" rIns="36576" bIns="91440">
            <a:spAutoFit/>
          </a:bodyPr>
          <a:lstStyle/>
          <a:p>
            <a:pPr algn="r" fontAlgn="t"/>
            <a:r>
              <a:rPr lang="en-US" sz="1400" b="1" u="none" baseline="0">
                <a:solidFill>
                  <a:schemeClr val="bg1"/>
                </a:solidFill>
                <a:latin typeface="Calibri" pitchFamily="34" charset="0"/>
                <a:cs typeface="Calibri" pitchFamily="34" charset="0"/>
              </a:rPr>
              <a:t>Valuation Category</a:t>
            </a:r>
            <a:endParaRPr lang="en-US" sz="1400" u="none">
              <a:solidFill>
                <a:schemeClr val="bg1"/>
              </a:solidFill>
              <a:latin typeface="Calibri" pitchFamily="34" charset="0"/>
              <a:cs typeface="Calibri" pitchFamily="34" charset="0"/>
            </a:endParaRPr>
          </a:p>
        </p:txBody>
      </p:sp>
      <p:sp>
        <p:nvSpPr>
          <p:cNvPr id="46" name="Text Placeholder 14">
            <a:extLst>
              <a:ext uri="{FF2B5EF4-FFF2-40B4-BE49-F238E27FC236}">
                <a16:creationId xmlns:a16="http://schemas.microsoft.com/office/drawing/2014/main" id="{5B44FAEE-2A3C-CB41-E428-460FE1CEE362}"/>
              </a:ext>
            </a:extLst>
          </p:cNvPr>
          <p:cNvSpPr>
            <a:spLocks noGrp="1"/>
          </p:cNvSpPr>
          <p:nvPr>
            <p:ph type="body" sz="quarter" idx="34" hasCustomPrompt="1"/>
          </p:nvPr>
        </p:nvSpPr>
        <p:spPr>
          <a:xfrm>
            <a:off x="888101" y="971543"/>
            <a:ext cx="3637715" cy="615552"/>
          </a:xfrm>
          <a:ln>
            <a:noFill/>
          </a:ln>
        </p:spPr>
        <p:txBody>
          <a:bodyPr lIns="36576" tIns="18288" rIns="36576" bIns="18288" anchor="ctr"/>
          <a:lstStyle>
            <a:lvl1pPr marL="0" indent="0" algn="l">
              <a:spcBef>
                <a:spcPts val="0"/>
              </a:spcBef>
              <a:buNone/>
              <a:defRPr sz="1400">
                <a:solidFill>
                  <a:schemeClr val="accent2"/>
                </a:solidFill>
              </a:defRPr>
            </a:lvl1pPr>
          </a:lstStyle>
          <a:p>
            <a:pPr lvl="0"/>
            <a:r>
              <a:rPr lang="en-US" sz="1400"/>
              <a:t>1. Low-End Displacement   2. Market Creation </a:t>
            </a:r>
            <a:br>
              <a:rPr lang="en-US" sz="1400"/>
            </a:br>
            <a:r>
              <a:rPr lang="en-US" sz="1400"/>
              <a:t>3. Competitor Disruption, </a:t>
            </a:r>
            <a:br>
              <a:rPr lang="en-US" sz="1400"/>
            </a:br>
            <a:r>
              <a:rPr lang="en-US" sz="1400"/>
              <a:t>4. Technology-Driven Disruption</a:t>
            </a:r>
            <a:endParaRPr lang="en-US"/>
          </a:p>
        </p:txBody>
      </p:sp>
    </p:spTree>
    <p:extLst>
      <p:ext uri="{BB962C8B-B14F-4D97-AF65-F5344CB8AC3E}">
        <p14:creationId xmlns:p14="http://schemas.microsoft.com/office/powerpoint/2010/main" val="165496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a:latin typeface="Calibri" pitchFamily="34" charset="0"/>
                <a:cs typeface="Calibri" pitchFamily="34" charset="0"/>
              </a:rPr>
              <a:t>Phases:</a:t>
            </a:r>
            <a:r>
              <a:rPr lang="en-US" sz="1454">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1-Assumption 2-Symptom 3-Speculation</a:t>
            </a:r>
            <a:r>
              <a:rPr lang="en-US" sz="1212" i="1" baseline="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a:t>(Enter Heading for Topic or Problem Statement)</a:t>
            </a:r>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a:latin typeface="Calibri" pitchFamily="34" charset="0"/>
                <a:cs typeface="Calibri" pitchFamily="34" charset="0"/>
              </a:rPr>
              <a:t>Risk:</a:t>
            </a:r>
            <a:r>
              <a:rPr lang="en-US" sz="1454" b="0" u="none" baseline="0">
                <a:latin typeface="Calibri" pitchFamily="34" charset="0"/>
                <a:cs typeface="Calibri" pitchFamily="34" charset="0"/>
              </a:rPr>
              <a:t>       </a:t>
            </a:r>
            <a:r>
              <a:rPr lang="en-US" sz="1454" b="0" u="none" baseline="0">
                <a:solidFill>
                  <a:srgbClr val="FF0000"/>
                </a:solidFill>
                <a:latin typeface="Calibri" pitchFamily="34" charset="0"/>
                <a:cs typeface="Calibri" pitchFamily="34" charset="0"/>
              </a:rPr>
              <a:t>           </a:t>
            </a:r>
            <a:r>
              <a:rPr lang="en-US" sz="1454" b="0" u="none" baseline="0">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1-Showstopper 1.5-High Risk/No Data 2-High Risk</a:t>
            </a:r>
            <a:r>
              <a:rPr lang="en-US" sz="1212" i="1" baseline="0">
                <a:solidFill>
                  <a:schemeClr val="bg1">
                    <a:lumMod val="65000"/>
                  </a:schemeClr>
                </a:solidFill>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2.5-No Data 3-Med Risk 4-Low</a:t>
            </a:r>
            <a:r>
              <a:rPr lang="en-US" sz="1212" i="1" baseline="0">
                <a:solidFill>
                  <a:schemeClr val="bg1">
                    <a:lumMod val="65000"/>
                  </a:schemeClr>
                </a:solidFill>
                <a:latin typeface="Calibri" pitchFamily="34" charset="0"/>
                <a:cs typeface="Calibri" pitchFamily="34" charset="0"/>
              </a:rPr>
              <a:t> risk 5-cert.</a:t>
            </a:r>
            <a:endParaRPr lang="en-US" sz="1454">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Level</a:t>
            </a:r>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Date </a:t>
            </a:r>
          </a:p>
        </p:txBody>
      </p:sp>
      <p:sp>
        <p:nvSpPr>
          <p:cNvPr id="3" name="TextBox 2"/>
          <p:cNvSpPr txBox="1"/>
          <p:nvPr userDrawn="1"/>
        </p:nvSpPr>
        <p:spPr>
          <a:xfrm>
            <a:off x="9605818" y="12505"/>
            <a:ext cx="2493818" cy="316112"/>
          </a:xfrm>
          <a:prstGeom prst="rect">
            <a:avLst/>
          </a:prstGeom>
          <a:noFill/>
        </p:spPr>
        <p:txBody>
          <a:bodyPr wrap="square" rtlCol="0">
            <a:spAutoFit/>
          </a:bodyPr>
          <a:lstStyle/>
          <a:p>
            <a:pPr algn="r"/>
            <a:r>
              <a:rPr lang="en-US" sz="1454">
                <a:solidFill>
                  <a:srgbClr val="FF0000"/>
                </a:solidFill>
                <a:latin typeface="Neo Sans Intel Medium" pitchFamily="34" charset="0"/>
              </a:rPr>
              <a:t>Intel Confidential</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a:latin typeface="Neo Sans Intel" pitchFamily="34" charset="0"/>
            </a:endParaRPr>
          </a:p>
        </p:txBody>
      </p:sp>
      <p:sp>
        <p:nvSpPr>
          <p:cNvPr id="8" name="TextBox 7"/>
          <p:cNvSpPr txBox="1"/>
          <p:nvPr/>
        </p:nvSpPr>
        <p:spPr>
          <a:xfrm>
            <a:off x="8077200" y="6534554"/>
            <a:ext cx="4013201" cy="316112"/>
          </a:xfrm>
          <a:prstGeom prst="rect">
            <a:avLst/>
          </a:prstGeom>
          <a:noFill/>
        </p:spPr>
        <p:txBody>
          <a:bodyPr wrap="square" rtlCol="0">
            <a:spAutoFit/>
          </a:bodyPr>
          <a:lstStyle/>
          <a:p>
            <a:pPr algn="r"/>
            <a:r>
              <a:rPr lang="en-US" sz="1454" baseline="0">
                <a:latin typeface="Calibri" pitchFamily="34" charset="0"/>
                <a:cs typeface="Calibri" pitchFamily="34" charset="0"/>
              </a:rPr>
              <a:t>CPG/GEMS/FTE</a:t>
            </a:r>
            <a:endParaRPr lang="en-US" sz="1454">
              <a:latin typeface="Calibri" pitchFamily="34" charset="0"/>
              <a:cs typeface="Calibri" pitchFamily="34" charset="0"/>
            </a:endParaRPr>
          </a:p>
        </p:txBody>
      </p:sp>
      <p:sp>
        <p:nvSpPr>
          <p:cNvPr id="10" name="Rectangle 4"/>
          <p:cNvSpPr>
            <a:spLocks noChangeArrowheads="1"/>
          </p:cNvSpPr>
          <p:nvPr/>
        </p:nvSpPr>
        <p:spPr bwMode="auto">
          <a:xfrm>
            <a:off x="1413164" y="6471760"/>
            <a:ext cx="2701636"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a:solidFill>
                  <a:srgbClr val="FF0000"/>
                </a:solidFill>
                <a:latin typeface="Calibri" pitchFamily="34" charset="0"/>
                <a:cs typeface="Calibri" pitchFamily="34" charset="0"/>
              </a:rPr>
              <a:t>Intel Confidential</a:t>
            </a:r>
          </a:p>
        </p:txBody>
      </p:sp>
      <p:pic>
        <p:nvPicPr>
          <p:cNvPr id="3" name="Picture 2" descr="Logo&#10;&#10;Description automatically generated">
            <a:extLst>
              <a:ext uri="{FF2B5EF4-FFF2-40B4-BE49-F238E27FC236}">
                <a16:creationId xmlns:a16="http://schemas.microsoft.com/office/drawing/2014/main" id="{3C0D8DB6-018E-4C46-9743-E54E47130DB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1092" y="6541964"/>
            <a:ext cx="593437" cy="233418"/>
          </a:xfrm>
          <a:prstGeom prst="rect">
            <a:avLst/>
          </a:prstGeom>
        </p:spPr>
      </p:pic>
      <p:sp>
        <p:nvSpPr>
          <p:cNvPr id="9" name="Rectangle 4">
            <a:extLst>
              <a:ext uri="{FF2B5EF4-FFF2-40B4-BE49-F238E27FC236}">
                <a16:creationId xmlns:a16="http://schemas.microsoft.com/office/drawing/2014/main" id="{7C0EAF90-6C3A-A949-8A66-3D3F1E06B986}"/>
              </a:ext>
            </a:extLst>
          </p:cNvPr>
          <p:cNvSpPr>
            <a:spLocks noChangeArrowheads="1"/>
          </p:cNvSpPr>
          <p:nvPr userDrawn="1"/>
        </p:nvSpPr>
        <p:spPr bwMode="auto">
          <a:xfrm>
            <a:off x="6324600" y="6576057"/>
            <a:ext cx="3733800" cy="281943"/>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100" b="1">
                <a:solidFill>
                  <a:srgbClr val="FF0000"/>
                </a:solidFill>
                <a:latin typeface="Calibri" pitchFamily="34" charset="0"/>
                <a:cs typeface="Calibri" pitchFamily="34" charset="0"/>
              </a:rPr>
              <a:t>Contains or derived from supplier Confidential Information</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intel.sharepoint.com/:f:/r/sites/gscftefoundryandsystemtechnologypathfinding/Shared%20Documents/General/TMC?csf=1&amp;web=1&amp;e=3OzzLd" TargetMode="Externa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4.emf"/><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8.xml"/><Relationship Id="rId5" Type="http://schemas.openxmlformats.org/officeDocument/2006/relationships/image" Target="../media/image16.em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hyperlink" Target="https://ieeexplore.ieee.org/stamp/stamp.jsp?tp=&amp;arnumber=7999850" TargetMode="External"/><Relationship Id="rId1" Type="http://schemas.openxmlformats.org/officeDocument/2006/relationships/slideLayout" Target="../slideLayouts/slideLayout2.xml"/><Relationship Id="rId6" Type="http://schemas.openxmlformats.org/officeDocument/2006/relationships/hyperlink" Target="https://ieeexplore.ieee.org/stamp/stamp.jsp?tp=&amp;arnumber=10102966" TargetMode="External"/><Relationship Id="rId5" Type="http://schemas.openxmlformats.org/officeDocument/2006/relationships/image" Target="../media/image25.png"/><Relationship Id="rId4" Type="http://schemas.openxmlformats.org/officeDocument/2006/relationships/image" Target="cid:image001.png@01D9E23D.10315050" TargetMode="External"/><Relationship Id="rId9" Type="http://schemas.openxmlformats.org/officeDocument/2006/relationships/image" Target="cid:image003.png@01DA7BA4.150B0E3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C7EB-82EA-2F44-9CE6-85D3359A96E6}"/>
              </a:ext>
            </a:extLst>
          </p:cNvPr>
          <p:cNvSpPr>
            <a:spLocks noGrp="1"/>
          </p:cNvSpPr>
          <p:nvPr>
            <p:ph type="ctrTitle"/>
          </p:nvPr>
        </p:nvSpPr>
        <p:spPr/>
        <p:txBody>
          <a:bodyPr/>
          <a:lstStyle/>
          <a:p>
            <a:r>
              <a:rPr lang="en-US" dirty="0"/>
              <a:t>TMC: Exploration and Beyond </a:t>
            </a:r>
          </a:p>
        </p:txBody>
      </p:sp>
      <p:sp>
        <p:nvSpPr>
          <p:cNvPr id="3" name="Subtitle 2">
            <a:extLst>
              <a:ext uri="{FF2B5EF4-FFF2-40B4-BE49-F238E27FC236}">
                <a16:creationId xmlns:a16="http://schemas.microsoft.com/office/drawing/2014/main" id="{4DEDCBA4-DD72-584F-A76E-6BB7A0CFAF7D}"/>
              </a:ext>
            </a:extLst>
          </p:cNvPr>
          <p:cNvSpPr>
            <a:spLocks noGrp="1"/>
          </p:cNvSpPr>
          <p:nvPr>
            <p:ph type="subTitle" idx="1"/>
          </p:nvPr>
        </p:nvSpPr>
        <p:spPr/>
        <p:txBody>
          <a:bodyPr/>
          <a:lstStyle/>
          <a:p>
            <a:r>
              <a:rPr lang="en-US" dirty="0"/>
              <a:t>DerChang Kau, Oct/25/2024</a:t>
            </a:r>
          </a:p>
        </p:txBody>
      </p:sp>
      <p:sp>
        <p:nvSpPr>
          <p:cNvPr id="4" name="Content Placeholder 3">
            <a:extLst>
              <a:ext uri="{FF2B5EF4-FFF2-40B4-BE49-F238E27FC236}">
                <a16:creationId xmlns:a16="http://schemas.microsoft.com/office/drawing/2014/main" id="{BD877467-4947-834F-B23F-CD8D4BF05E06}"/>
              </a:ext>
            </a:extLst>
          </p:cNvPr>
          <p:cNvSpPr>
            <a:spLocks noGrp="1"/>
          </p:cNvSpPr>
          <p:nvPr>
            <p:ph idx="10"/>
          </p:nvPr>
        </p:nvSpPr>
        <p:spPr>
          <a:xfrm>
            <a:off x="1828800" y="2597920"/>
            <a:ext cx="8534400" cy="2709017"/>
          </a:xfrm>
        </p:spPr>
        <p:txBody>
          <a:bodyPr/>
          <a:lstStyle/>
          <a:p>
            <a:pPr marL="0" indent="0">
              <a:buNone/>
            </a:pPr>
            <a:r>
              <a:rPr lang="en-US" sz="2400" dirty="0"/>
              <a:t>Introduction to TMC Objective: 2027 DC/AI Product Intercept</a:t>
            </a:r>
          </a:p>
          <a:p>
            <a:pPr marL="0" indent="0">
              <a:buNone/>
            </a:pPr>
            <a:r>
              <a:rPr lang="en-US" sz="2400" dirty="0"/>
              <a:t>Business Proposition</a:t>
            </a:r>
          </a:p>
          <a:p>
            <a:pPr marL="0" indent="0">
              <a:buNone/>
            </a:pPr>
            <a:r>
              <a:rPr lang="en-US" sz="2400" dirty="0"/>
              <a:t>TMC Q3 Summary</a:t>
            </a:r>
          </a:p>
          <a:p>
            <a:pPr marL="0" indent="0">
              <a:buNone/>
            </a:pPr>
            <a:r>
              <a:rPr lang="en-US" sz="2400" dirty="0"/>
              <a:t>Roadmap and Beyond</a:t>
            </a:r>
          </a:p>
        </p:txBody>
      </p:sp>
    </p:spTree>
    <p:extLst>
      <p:ext uri="{BB962C8B-B14F-4D97-AF65-F5344CB8AC3E}">
        <p14:creationId xmlns:p14="http://schemas.microsoft.com/office/powerpoint/2010/main" val="3490615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912207-3D8F-BE7B-3AF6-B03E8EA65422}"/>
              </a:ext>
            </a:extLst>
          </p:cNvPr>
          <p:cNvSpPr>
            <a:spLocks noGrp="1"/>
          </p:cNvSpPr>
          <p:nvPr>
            <p:ph type="title"/>
          </p:nvPr>
        </p:nvSpPr>
        <p:spPr/>
        <p:txBody>
          <a:bodyPr/>
          <a:lstStyle/>
          <a:p>
            <a:r>
              <a:rPr lang="en-US" sz="5400" dirty="0"/>
              <a:t>TMC Q3 Summary</a:t>
            </a:r>
            <a:endParaRPr lang="en-US" dirty="0"/>
          </a:p>
        </p:txBody>
      </p:sp>
      <p:sp>
        <p:nvSpPr>
          <p:cNvPr id="4" name="Text Placeholder 3">
            <a:extLst>
              <a:ext uri="{FF2B5EF4-FFF2-40B4-BE49-F238E27FC236}">
                <a16:creationId xmlns:a16="http://schemas.microsoft.com/office/drawing/2014/main" id="{4EBB614D-CC47-D43D-D529-20705C3339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2752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C7EB-82EA-2F44-9CE6-85D3359A96E6}"/>
              </a:ext>
            </a:extLst>
          </p:cNvPr>
          <p:cNvSpPr>
            <a:spLocks noGrp="1"/>
          </p:cNvSpPr>
          <p:nvPr>
            <p:ph type="ctrTitle"/>
          </p:nvPr>
        </p:nvSpPr>
        <p:spPr/>
        <p:txBody>
          <a:bodyPr/>
          <a:lstStyle/>
          <a:p>
            <a:r>
              <a:rPr lang="en-US" sz="4000"/>
              <a:t>Wrapping up TMC Focus Team Phase II</a:t>
            </a:r>
          </a:p>
        </p:txBody>
      </p:sp>
      <p:sp>
        <p:nvSpPr>
          <p:cNvPr id="3" name="Subtitle 2">
            <a:extLst>
              <a:ext uri="{FF2B5EF4-FFF2-40B4-BE49-F238E27FC236}">
                <a16:creationId xmlns:a16="http://schemas.microsoft.com/office/drawing/2014/main" id="{4DEDCBA4-DD72-584F-A76E-6BB7A0CFAF7D}"/>
              </a:ext>
            </a:extLst>
          </p:cNvPr>
          <p:cNvSpPr>
            <a:spLocks noGrp="1"/>
          </p:cNvSpPr>
          <p:nvPr>
            <p:ph type="subTitle" idx="1"/>
          </p:nvPr>
        </p:nvSpPr>
        <p:spPr/>
        <p:txBody>
          <a:bodyPr/>
          <a:lstStyle/>
          <a:p>
            <a:r>
              <a:rPr lang="en-US"/>
              <a:t>DerChang Kau and Team TMC, WW39</a:t>
            </a:r>
          </a:p>
        </p:txBody>
      </p:sp>
      <p:sp>
        <p:nvSpPr>
          <p:cNvPr id="4" name="Content Placeholder 3">
            <a:extLst>
              <a:ext uri="{FF2B5EF4-FFF2-40B4-BE49-F238E27FC236}">
                <a16:creationId xmlns:a16="http://schemas.microsoft.com/office/drawing/2014/main" id="{BD877467-4947-834F-B23F-CD8D4BF05E06}"/>
              </a:ext>
            </a:extLst>
          </p:cNvPr>
          <p:cNvSpPr>
            <a:spLocks noGrp="1"/>
          </p:cNvSpPr>
          <p:nvPr>
            <p:ph idx="10"/>
          </p:nvPr>
        </p:nvSpPr>
        <p:spPr>
          <a:xfrm>
            <a:off x="914400" y="2362200"/>
            <a:ext cx="10363200" cy="4038600"/>
          </a:xfrm>
        </p:spPr>
        <p:txBody>
          <a:bodyPr/>
          <a:lstStyle/>
          <a:p>
            <a:pPr>
              <a:buFont typeface="System Font Regular"/>
              <a:buChar char="✚"/>
            </a:pPr>
            <a:r>
              <a:rPr lang="en-US" sz="2400" b="0"/>
              <a:t>TMC MOR flow delivered and Costing passing success criteria</a:t>
            </a:r>
          </a:p>
          <a:p>
            <a:pPr>
              <a:buFont typeface="System Font Regular"/>
              <a:buChar char="➜"/>
            </a:pPr>
            <a:r>
              <a:rPr lang="en-US" sz="2400" b="0"/>
              <a:t>Speculative PDK is under development, electrical and thermal capability is above and beyond HBM4E requirement</a:t>
            </a:r>
          </a:p>
          <a:p>
            <a:pPr>
              <a:buFont typeface="System Font Regular"/>
              <a:buChar char="✚"/>
            </a:pPr>
            <a:r>
              <a:rPr lang="en-US" sz="2400" b="0"/>
              <a:t>Strong endorsement from the memory architects in MIO, DC-GPU and AI-PC  </a:t>
            </a:r>
          </a:p>
          <a:p>
            <a:pPr>
              <a:buFont typeface="System Font Regular"/>
              <a:buChar char="✚"/>
            </a:pPr>
            <a:r>
              <a:rPr lang="en-US" sz="2400" b="0"/>
              <a:t>Memory and Packaging suppliers identified and engagement planned (Q4’24~Q1’25)  </a:t>
            </a:r>
          </a:p>
        </p:txBody>
      </p:sp>
    </p:spTree>
    <p:extLst>
      <p:ext uri="{BB962C8B-B14F-4D97-AF65-F5344CB8AC3E}">
        <p14:creationId xmlns:p14="http://schemas.microsoft.com/office/powerpoint/2010/main" val="57119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A856-2042-E6C7-2D35-0FC00318AD18}"/>
              </a:ext>
            </a:extLst>
          </p:cNvPr>
          <p:cNvSpPr>
            <a:spLocks noGrp="1"/>
          </p:cNvSpPr>
          <p:nvPr>
            <p:ph type="title"/>
          </p:nvPr>
        </p:nvSpPr>
        <p:spPr/>
        <p:txBody>
          <a:bodyPr/>
          <a:lstStyle/>
          <a:p>
            <a:r>
              <a:rPr lang="en-US"/>
              <a:t>Terraced Memory Cube (TMC) Focus Team – Phase II</a:t>
            </a:r>
          </a:p>
        </p:txBody>
      </p:sp>
      <p:sp>
        <p:nvSpPr>
          <p:cNvPr id="3" name="Subtitle 2">
            <a:extLst>
              <a:ext uri="{FF2B5EF4-FFF2-40B4-BE49-F238E27FC236}">
                <a16:creationId xmlns:a16="http://schemas.microsoft.com/office/drawing/2014/main" id="{06509CAA-A260-077C-F75D-022762938592}"/>
              </a:ext>
            </a:extLst>
          </p:cNvPr>
          <p:cNvSpPr>
            <a:spLocks noGrp="1"/>
          </p:cNvSpPr>
          <p:nvPr>
            <p:ph type="subTitle" idx="20"/>
          </p:nvPr>
        </p:nvSpPr>
        <p:spPr/>
        <p:txBody>
          <a:bodyPr/>
          <a:lstStyle/>
          <a:p>
            <a:r>
              <a:rPr lang="en-US">
                <a:solidFill>
                  <a:schemeClr val="bg1">
                    <a:lumMod val="75000"/>
                  </a:schemeClr>
                </a:solidFill>
              </a:rPr>
              <a:t>1. Ideation </a:t>
            </a:r>
            <a:r>
              <a:rPr lang="en-US">
                <a:solidFill>
                  <a:schemeClr val="tx1"/>
                </a:solidFill>
              </a:rPr>
              <a:t>2. </a:t>
            </a:r>
            <a:r>
              <a:rPr lang="en-US"/>
              <a:t>Vetting  </a:t>
            </a:r>
            <a:r>
              <a:rPr lang="en-US">
                <a:solidFill>
                  <a:schemeClr val="accent5">
                    <a:lumMod val="90000"/>
                  </a:schemeClr>
                </a:solidFill>
              </a:rPr>
              <a:t>3. PoC </a:t>
            </a:r>
            <a:br>
              <a:rPr lang="en-US">
                <a:solidFill>
                  <a:schemeClr val="bg1">
                    <a:lumMod val="75000"/>
                  </a:schemeClr>
                </a:solidFill>
              </a:rPr>
            </a:br>
            <a:r>
              <a:rPr lang="en-US">
                <a:solidFill>
                  <a:schemeClr val="bg1">
                    <a:lumMod val="75000"/>
                  </a:schemeClr>
                </a:solidFill>
              </a:rPr>
              <a:t>4. Definition  5. Change Control</a:t>
            </a:r>
          </a:p>
        </p:txBody>
      </p:sp>
      <p:sp>
        <p:nvSpPr>
          <p:cNvPr id="4" name="Text Placeholder 3">
            <a:extLst>
              <a:ext uri="{FF2B5EF4-FFF2-40B4-BE49-F238E27FC236}">
                <a16:creationId xmlns:a16="http://schemas.microsoft.com/office/drawing/2014/main" id="{14937940-577D-0B4D-E103-DF1BC88163D2}"/>
              </a:ext>
            </a:extLst>
          </p:cNvPr>
          <p:cNvSpPr>
            <a:spLocks noGrp="1"/>
          </p:cNvSpPr>
          <p:nvPr>
            <p:ph type="body" idx="22"/>
          </p:nvPr>
        </p:nvSpPr>
        <p:spPr/>
        <p:txBody>
          <a:bodyPr/>
          <a:lstStyle/>
          <a:p>
            <a:r>
              <a:rPr lang="en-US"/>
              <a:t>7/11/2024</a:t>
            </a:r>
          </a:p>
        </p:txBody>
      </p:sp>
      <p:sp>
        <p:nvSpPr>
          <p:cNvPr id="5" name="Text Placeholder 4">
            <a:extLst>
              <a:ext uri="{FF2B5EF4-FFF2-40B4-BE49-F238E27FC236}">
                <a16:creationId xmlns:a16="http://schemas.microsoft.com/office/drawing/2014/main" id="{7833EDD3-9396-D2F7-2464-F94F06F8CC95}"/>
              </a:ext>
            </a:extLst>
          </p:cNvPr>
          <p:cNvSpPr>
            <a:spLocks noGrp="1"/>
          </p:cNvSpPr>
          <p:nvPr>
            <p:ph type="body" sz="quarter" idx="28"/>
          </p:nvPr>
        </p:nvSpPr>
        <p:spPr/>
        <p:txBody>
          <a:bodyPr/>
          <a:lstStyle/>
          <a:p>
            <a:r>
              <a:rPr lang="en-US"/>
              <a:t>Rev 1.0</a:t>
            </a:r>
          </a:p>
        </p:txBody>
      </p:sp>
      <p:sp>
        <p:nvSpPr>
          <p:cNvPr id="6" name="Text Placeholder 5">
            <a:extLst>
              <a:ext uri="{FF2B5EF4-FFF2-40B4-BE49-F238E27FC236}">
                <a16:creationId xmlns:a16="http://schemas.microsoft.com/office/drawing/2014/main" id="{4F2B973B-1BD5-C2BF-D9EC-85B6CF000C59}"/>
              </a:ext>
            </a:extLst>
          </p:cNvPr>
          <p:cNvSpPr>
            <a:spLocks noGrp="1"/>
          </p:cNvSpPr>
          <p:nvPr>
            <p:ph type="body" sz="quarter" idx="30"/>
          </p:nvPr>
        </p:nvSpPr>
        <p:spPr/>
        <p:txBody>
          <a:bodyPr/>
          <a:lstStyle/>
          <a:p>
            <a:r>
              <a:rPr lang="en-US" sz="1200"/>
              <a:t>July’24 to September’24</a:t>
            </a:r>
          </a:p>
        </p:txBody>
      </p:sp>
      <p:sp>
        <p:nvSpPr>
          <p:cNvPr id="7" name="Text Placeholder 6">
            <a:extLst>
              <a:ext uri="{FF2B5EF4-FFF2-40B4-BE49-F238E27FC236}">
                <a16:creationId xmlns:a16="http://schemas.microsoft.com/office/drawing/2014/main" id="{8AFF4EA1-A2BA-ECEA-066E-261E29D47621}"/>
              </a:ext>
            </a:extLst>
          </p:cNvPr>
          <p:cNvSpPr>
            <a:spLocks noGrp="1"/>
          </p:cNvSpPr>
          <p:nvPr>
            <p:ph type="body" sz="quarter" idx="32"/>
          </p:nvPr>
        </p:nvSpPr>
        <p:spPr/>
        <p:txBody>
          <a:bodyPr>
            <a:normAutofit lnSpcReduction="10000"/>
          </a:bodyPr>
          <a:lstStyle/>
          <a:p>
            <a:r>
              <a:rPr lang="en-US" sz="1200" b="0">
                <a:solidFill>
                  <a:schemeClr val="tx1"/>
                </a:solidFill>
              </a:rPr>
              <a:t>On-Board memory modules such as </a:t>
            </a:r>
            <a:r>
              <a:rPr lang="en-US" sz="1200" b="0" err="1">
                <a:solidFill>
                  <a:schemeClr val="tx1"/>
                </a:solidFill>
              </a:rPr>
              <a:t>xDIMM</a:t>
            </a:r>
            <a:r>
              <a:rPr lang="en-US" sz="1200" b="0">
                <a:solidFill>
                  <a:schemeClr val="tx1"/>
                </a:solidFill>
              </a:rPr>
              <a:t> and </a:t>
            </a:r>
            <a:r>
              <a:rPr lang="en-US" sz="1200" b="0" err="1">
                <a:solidFill>
                  <a:schemeClr val="tx1"/>
                </a:solidFill>
              </a:rPr>
              <a:t>LPx</a:t>
            </a:r>
            <a:r>
              <a:rPr lang="en-US" sz="1200" b="0">
                <a:solidFill>
                  <a:schemeClr val="tx1"/>
                </a:solidFill>
              </a:rPr>
              <a:t> are reaching scaling limit.  In-package memory (IPM) enables bandwidth improvement while boosting capacity growth. </a:t>
            </a:r>
            <a:r>
              <a:rPr lang="en-US" sz="1200" b="0" err="1">
                <a:solidFill>
                  <a:schemeClr val="tx1"/>
                </a:solidFill>
              </a:rPr>
              <a:t>SoA</a:t>
            </a:r>
            <a:r>
              <a:rPr lang="en-US" sz="1200" b="0">
                <a:solidFill>
                  <a:schemeClr val="tx1"/>
                </a:solidFill>
              </a:rPr>
              <a:t> IPMs include </a:t>
            </a:r>
            <a:r>
              <a:rPr lang="en-US" sz="1200" b="0" err="1">
                <a:solidFill>
                  <a:schemeClr val="tx1"/>
                </a:solidFill>
              </a:rPr>
              <a:t>LPx-MoP</a:t>
            </a:r>
            <a:r>
              <a:rPr lang="en-US" sz="1200" b="0">
                <a:solidFill>
                  <a:schemeClr val="tx1"/>
                </a:solidFill>
              </a:rPr>
              <a:t> and HBM as well as custom </a:t>
            </a:r>
            <a:r>
              <a:rPr lang="en-US" sz="1200" b="0" err="1">
                <a:solidFill>
                  <a:schemeClr val="tx1"/>
                </a:solidFill>
              </a:rPr>
              <a:t>eDRAM</a:t>
            </a:r>
            <a:r>
              <a:rPr lang="en-US" sz="1200" b="0">
                <a:solidFill>
                  <a:schemeClr val="tx1"/>
                </a:solidFill>
              </a:rPr>
              <a:t> from Intel, APM, PSMC, SEC and SKH as well as many proprietary memory technology R&amp;D.</a:t>
            </a:r>
          </a:p>
          <a:p>
            <a:endParaRPr lang="en-US" sz="1200" b="0">
              <a:solidFill>
                <a:schemeClr val="tx1"/>
              </a:solidFill>
            </a:endParaRPr>
          </a:p>
          <a:p>
            <a:r>
              <a:rPr lang="en-US" sz="1200" b="0">
                <a:solidFill>
                  <a:schemeClr val="tx1"/>
                </a:solidFill>
                <a:hlinkClick r:id="rId3" action="ppaction://hlinksldjump"/>
              </a:rPr>
              <a:t>The Objective</a:t>
            </a:r>
            <a:r>
              <a:rPr lang="en-US" sz="1200" b="0">
                <a:solidFill>
                  <a:schemeClr val="tx1"/>
                </a:solidFill>
              </a:rPr>
              <a:t> of this project is to define and to deliver </a:t>
            </a:r>
            <a:br>
              <a:rPr lang="en-US" sz="1200" b="0">
                <a:solidFill>
                  <a:schemeClr val="tx1"/>
                </a:solidFill>
              </a:rPr>
            </a:br>
            <a:r>
              <a:rPr lang="en-US" sz="1200" b="0" i="1">
                <a:solidFill>
                  <a:schemeClr val="tx1"/>
                </a:solidFill>
              </a:rPr>
              <a:t>IPM solutions for ’27 product and roadmap intercept to displace </a:t>
            </a:r>
            <a:r>
              <a:rPr lang="en-US" sz="1200" b="0" i="1" err="1">
                <a:solidFill>
                  <a:schemeClr val="tx1"/>
                </a:solidFill>
              </a:rPr>
              <a:t>HBMx</a:t>
            </a:r>
            <a:r>
              <a:rPr lang="en-US" sz="1200" b="0" i="1">
                <a:solidFill>
                  <a:schemeClr val="tx1"/>
                </a:solidFill>
              </a:rPr>
              <a:t> by exploiting mainstream DRAM technology and collaborating with tier-1 OSAT to deliver a low-cost low-power high-availability 3D packaged memory subsystem with bandwidth on par with </a:t>
            </a:r>
            <a:r>
              <a:rPr lang="en-US" sz="1200" b="0" i="1" err="1">
                <a:solidFill>
                  <a:schemeClr val="tx1"/>
                </a:solidFill>
              </a:rPr>
              <a:t>HBMx</a:t>
            </a:r>
            <a:r>
              <a:rPr lang="en-US" sz="1200" b="0" i="1">
                <a:solidFill>
                  <a:schemeClr val="tx1"/>
                </a:solidFill>
              </a:rPr>
              <a:t>.</a:t>
            </a:r>
            <a:endParaRPr lang="en-US" sz="1200" i="1"/>
          </a:p>
        </p:txBody>
      </p:sp>
      <p:sp>
        <p:nvSpPr>
          <p:cNvPr id="8" name="Text Placeholder 7">
            <a:extLst>
              <a:ext uri="{FF2B5EF4-FFF2-40B4-BE49-F238E27FC236}">
                <a16:creationId xmlns:a16="http://schemas.microsoft.com/office/drawing/2014/main" id="{E466D500-E52D-DDDC-A6DF-3D1A7FC6D8D6}"/>
              </a:ext>
            </a:extLst>
          </p:cNvPr>
          <p:cNvSpPr>
            <a:spLocks noGrp="1"/>
          </p:cNvSpPr>
          <p:nvPr>
            <p:ph type="body" sz="quarter" idx="33"/>
          </p:nvPr>
        </p:nvSpPr>
        <p:spPr/>
        <p:txBody>
          <a:bodyPr>
            <a:normAutofit lnSpcReduction="10000"/>
          </a:bodyPr>
          <a:lstStyle/>
          <a:p>
            <a:r>
              <a:rPr lang="en-US" sz="1400">
                <a:solidFill>
                  <a:schemeClr val="tx1"/>
                </a:solidFill>
                <a:latin typeface="Calibri" panose="020F0502020204030204" pitchFamily="34" charset="0"/>
                <a:cs typeface="Calibri" panose="020F0502020204030204" pitchFamily="34" charset="0"/>
              </a:rPr>
              <a:t>Charter Group:</a:t>
            </a:r>
            <a:r>
              <a:rPr lang="en-US" sz="1400" b="0">
                <a:solidFill>
                  <a:schemeClr val="tx1"/>
                </a:solidFill>
                <a:latin typeface="Calibri" panose="020F0502020204030204" pitchFamily="34" charset="0"/>
                <a:cs typeface="Calibri" panose="020F0502020204030204" pitchFamily="34" charset="0"/>
              </a:rPr>
              <a:t> FTE and MIO</a:t>
            </a:r>
          </a:p>
          <a:p>
            <a:r>
              <a:rPr lang="en-US" sz="1400">
                <a:solidFill>
                  <a:schemeClr val="tx1"/>
                </a:solidFill>
                <a:latin typeface="Calibri" panose="020F0502020204030204" pitchFamily="34" charset="0"/>
                <a:cs typeface="Calibri" panose="020F0502020204030204" pitchFamily="34" charset="0"/>
              </a:rPr>
              <a:t>Sponsors:</a:t>
            </a:r>
            <a:r>
              <a:rPr lang="en-US" sz="1400" b="0">
                <a:solidFill>
                  <a:schemeClr val="tx1"/>
                </a:solidFill>
                <a:latin typeface="Calibri" panose="020F0502020204030204" pitchFamily="34" charset="0"/>
                <a:cs typeface="Calibri" panose="020F0502020204030204" pitchFamily="34" charset="0"/>
              </a:rPr>
              <a:t> Changhong Dai and Dimi </a:t>
            </a:r>
            <a:r>
              <a:rPr lang="en-US" sz="1400" b="0" err="1">
                <a:solidFill>
                  <a:schemeClr val="tx1"/>
                </a:solidFill>
                <a:latin typeface="Calibri" panose="020F0502020204030204" pitchFamily="34" charset="0"/>
                <a:cs typeface="Calibri" panose="020F0502020204030204" pitchFamily="34" charset="0"/>
              </a:rPr>
              <a:t>Ziakas</a:t>
            </a:r>
            <a:endParaRPr lang="en-US" sz="1400" b="0">
              <a:solidFill>
                <a:schemeClr val="tx1"/>
              </a:solidFill>
              <a:highlight>
                <a:srgbClr val="FFFF00"/>
              </a:highlight>
              <a:latin typeface="Calibri" panose="020F0502020204030204" pitchFamily="34" charset="0"/>
              <a:cs typeface="Calibri" panose="020F0502020204030204" pitchFamily="34" charset="0"/>
            </a:endParaRPr>
          </a:p>
          <a:p>
            <a:pPr marL="230188" indent="-223838">
              <a:tabLst>
                <a:tab pos="452438" algn="l"/>
              </a:tabLst>
            </a:pPr>
            <a:r>
              <a:rPr lang="en-US" sz="1400">
                <a:solidFill>
                  <a:schemeClr val="tx1"/>
                </a:solidFill>
                <a:latin typeface="Calibri" panose="020F0502020204030204" pitchFamily="34" charset="0"/>
                <a:cs typeface="Calibri" panose="020F0502020204030204" pitchFamily="34" charset="0"/>
              </a:rPr>
              <a:t>Stakeholders:</a:t>
            </a:r>
            <a:r>
              <a:rPr lang="en-US" sz="1400" b="0">
                <a:solidFill>
                  <a:schemeClr val="tx1"/>
                </a:solidFill>
                <a:latin typeface="Calibri" panose="020F0502020204030204" pitchFamily="34" charset="0"/>
                <a:cs typeface="Calibri" panose="020F0502020204030204" pitchFamily="34" charset="0"/>
              </a:rPr>
              <a:t> Percy Soto, Victor Cho, Mimi Ocampo, </a:t>
            </a:r>
            <a:br>
              <a:rPr lang="en-US" sz="1400" b="0">
                <a:solidFill>
                  <a:schemeClr val="tx1"/>
                </a:solidFill>
                <a:latin typeface="Calibri" panose="020F0502020204030204" pitchFamily="34" charset="0"/>
                <a:cs typeface="Calibri" panose="020F0502020204030204" pitchFamily="34" charset="0"/>
              </a:rPr>
            </a:br>
            <a:r>
              <a:rPr lang="en-US" sz="1400" b="0">
                <a:solidFill>
                  <a:schemeClr val="tx1"/>
                </a:solidFill>
                <a:latin typeface="Calibri" panose="020F0502020204030204" pitchFamily="34" charset="0"/>
                <a:cs typeface="Calibri" panose="020F0502020204030204" pitchFamily="34" charset="0"/>
              </a:rPr>
              <a:t>Prashant </a:t>
            </a:r>
            <a:r>
              <a:rPr lang="en-US" sz="1400" b="0" err="1">
                <a:solidFill>
                  <a:schemeClr val="tx1"/>
                </a:solidFill>
                <a:latin typeface="Calibri" panose="020F0502020204030204" pitchFamily="34" charset="0"/>
                <a:cs typeface="Calibri" panose="020F0502020204030204" pitchFamily="34" charset="0"/>
              </a:rPr>
              <a:t>Damle</a:t>
            </a:r>
            <a:r>
              <a:rPr lang="en-US" sz="1400" b="0"/>
              <a:t>, </a:t>
            </a:r>
            <a:r>
              <a:rPr lang="en-US" sz="1400" b="0">
                <a:solidFill>
                  <a:schemeClr val="tx1"/>
                </a:solidFill>
                <a:latin typeface="Calibri" panose="020F0502020204030204" pitchFamily="34" charset="0"/>
                <a:cs typeface="Calibri" panose="020F0502020204030204" pitchFamily="34" charset="0"/>
              </a:rPr>
              <a:t>Long Wang &amp; Srini Rajagopalan</a:t>
            </a:r>
          </a:p>
          <a:p>
            <a:pPr marL="230188" indent="-223838">
              <a:tabLst>
                <a:tab pos="452438" algn="l"/>
              </a:tabLst>
            </a:pPr>
            <a:r>
              <a:rPr lang="en-US" sz="1400">
                <a:solidFill>
                  <a:schemeClr val="tx1"/>
                </a:solidFill>
                <a:latin typeface="Calibri" panose="020F0502020204030204" pitchFamily="34" charset="0"/>
                <a:cs typeface="Calibri" panose="020F0502020204030204" pitchFamily="34" charset="0"/>
              </a:rPr>
              <a:t>Customer:</a:t>
            </a:r>
            <a:r>
              <a:rPr lang="en-US" sz="1400" b="0">
                <a:solidFill>
                  <a:schemeClr val="tx1"/>
                </a:solidFill>
                <a:latin typeface="Calibri" panose="020F0502020204030204" pitchFamily="34" charset="0"/>
                <a:cs typeface="Calibri" panose="020F0502020204030204" pitchFamily="34" charset="0"/>
              </a:rPr>
              <a:t>  (to be finalized)</a:t>
            </a:r>
            <a:br>
              <a:rPr lang="en-US" sz="1400" b="0"/>
            </a:br>
            <a:r>
              <a:rPr lang="en-US" sz="1400" b="0">
                <a:solidFill>
                  <a:schemeClr val="tx1"/>
                </a:solidFill>
              </a:rPr>
              <a:t>Accelerator: Rajat Agarwal</a:t>
            </a:r>
            <a:br>
              <a:rPr lang="en-US" sz="1400" b="0">
                <a:solidFill>
                  <a:schemeClr val="tx1"/>
                </a:solidFill>
              </a:rPr>
            </a:br>
            <a:r>
              <a:rPr lang="en-US" sz="1400" b="0"/>
              <a:t>Cloud</a:t>
            </a:r>
            <a:r>
              <a:rPr lang="en-US" sz="1400" b="0">
                <a:solidFill>
                  <a:schemeClr val="tx1"/>
                </a:solidFill>
              </a:rPr>
              <a:t>: Jim </a:t>
            </a:r>
            <a:r>
              <a:rPr lang="en-US" sz="1400" b="0" err="1">
                <a:solidFill>
                  <a:schemeClr val="tx1"/>
                </a:solidFill>
              </a:rPr>
              <a:t>Mccall</a:t>
            </a:r>
            <a:r>
              <a:rPr lang="en-US" sz="1400" b="0">
                <a:solidFill>
                  <a:schemeClr val="tx1"/>
                </a:solidFill>
              </a:rPr>
              <a:t>, </a:t>
            </a:r>
            <a:r>
              <a:rPr lang="en-US" sz="1400" b="0" err="1">
                <a:solidFill>
                  <a:schemeClr val="tx1"/>
                </a:solidFill>
              </a:rPr>
              <a:t>Muntaquim</a:t>
            </a:r>
            <a:r>
              <a:rPr lang="en-US" sz="1400" b="0">
                <a:solidFill>
                  <a:schemeClr val="tx1"/>
                </a:solidFill>
              </a:rPr>
              <a:t> Chowdhury </a:t>
            </a:r>
            <a:br>
              <a:rPr lang="en-US" sz="1400" b="0">
                <a:solidFill>
                  <a:schemeClr val="tx1"/>
                </a:solidFill>
              </a:rPr>
            </a:br>
            <a:r>
              <a:rPr lang="en-US" sz="1400" b="0">
                <a:solidFill>
                  <a:schemeClr val="tx1"/>
                </a:solidFill>
                <a:latin typeface="Calibri" panose="020F0502020204030204" pitchFamily="34" charset="0"/>
                <a:cs typeface="Calibri" panose="020F0502020204030204" pitchFamily="34" charset="0"/>
              </a:rPr>
              <a:t>Client: Konika Ganguly, Chris </a:t>
            </a:r>
            <a:r>
              <a:rPr lang="en-US" sz="1400" b="0" err="1">
                <a:solidFill>
                  <a:schemeClr val="tx1"/>
                </a:solidFill>
                <a:latin typeface="Calibri" panose="020F0502020204030204" pitchFamily="34" charset="0"/>
                <a:cs typeface="Calibri" panose="020F0502020204030204" pitchFamily="34" charset="0"/>
              </a:rPr>
              <a:t>Mozak</a:t>
            </a:r>
            <a:endParaRPr lang="en-US" sz="1400" b="0"/>
          </a:p>
          <a:p>
            <a:pPr marL="230188" indent="-223838">
              <a:tabLst>
                <a:tab pos="452438" algn="l"/>
              </a:tabLst>
            </a:pPr>
            <a:r>
              <a:rPr lang="en-US" sz="1400">
                <a:solidFill>
                  <a:schemeClr val="tx1"/>
                </a:solidFill>
              </a:rPr>
              <a:t>Suppliers: </a:t>
            </a:r>
            <a:r>
              <a:rPr lang="en-US" sz="1400" b="0">
                <a:solidFill>
                  <a:schemeClr val="tx1"/>
                </a:solidFill>
              </a:rPr>
              <a:t>(</a:t>
            </a:r>
            <a:r>
              <a:rPr lang="en-US" sz="1400" b="0" err="1">
                <a:solidFill>
                  <a:schemeClr val="tx1"/>
                </a:solidFill>
              </a:rPr>
              <a:t>wip</a:t>
            </a:r>
            <a:r>
              <a:rPr lang="en-US" sz="1400" b="0">
                <a:solidFill>
                  <a:schemeClr val="tx1"/>
                </a:solidFill>
              </a:rPr>
              <a:t>)</a:t>
            </a:r>
            <a:br>
              <a:rPr lang="en-US" sz="1400" b="0">
                <a:solidFill>
                  <a:schemeClr val="tx1"/>
                </a:solidFill>
              </a:rPr>
            </a:br>
            <a:r>
              <a:rPr lang="en-US" sz="1400" b="0">
                <a:solidFill>
                  <a:schemeClr val="tx1"/>
                </a:solidFill>
              </a:rPr>
              <a:t>OSAT: </a:t>
            </a:r>
            <a:r>
              <a:rPr lang="en-US" sz="1400" b="0"/>
              <a:t>‘tbd’</a:t>
            </a:r>
            <a:r>
              <a:rPr lang="en-US" sz="1400" b="0">
                <a:solidFill>
                  <a:schemeClr val="tx1"/>
                </a:solidFill>
              </a:rPr>
              <a:t> (ATTD), 'Cool Creek' (ASE), DRAM supplier</a:t>
            </a:r>
            <a:br>
              <a:rPr lang="en-US" sz="1400" b="0">
                <a:solidFill>
                  <a:schemeClr val="tx1"/>
                </a:solidFill>
              </a:rPr>
            </a:br>
            <a:r>
              <a:rPr lang="en-US" sz="1400" b="0">
                <a:solidFill>
                  <a:schemeClr val="tx1"/>
                </a:solidFill>
              </a:rPr>
              <a:t>LPW: </a:t>
            </a:r>
            <a:r>
              <a:rPr lang="en-US" sz="1400" b="0" err="1">
                <a:solidFill>
                  <a:schemeClr val="tx1"/>
                </a:solidFill>
              </a:rPr>
              <a:t>Saemi</a:t>
            </a:r>
            <a:r>
              <a:rPr lang="en-US" sz="1400" b="0">
                <a:solidFill>
                  <a:schemeClr val="tx1"/>
                </a:solidFill>
              </a:rPr>
              <a:t> Song (SEC), (SKH), (MU) </a:t>
            </a:r>
          </a:p>
        </p:txBody>
      </p:sp>
      <p:sp>
        <p:nvSpPr>
          <p:cNvPr id="9" name="Text Placeholder 8">
            <a:extLst>
              <a:ext uri="{FF2B5EF4-FFF2-40B4-BE49-F238E27FC236}">
                <a16:creationId xmlns:a16="http://schemas.microsoft.com/office/drawing/2014/main" id="{A55E3FCF-3C3A-798B-C53B-5975B8EA4FBB}"/>
              </a:ext>
            </a:extLst>
          </p:cNvPr>
          <p:cNvSpPr>
            <a:spLocks noGrp="1"/>
          </p:cNvSpPr>
          <p:nvPr>
            <p:ph type="body" sz="quarter" idx="34"/>
          </p:nvPr>
        </p:nvSpPr>
        <p:spPr>
          <a:xfrm>
            <a:off x="888101" y="930180"/>
            <a:ext cx="3637715" cy="678582"/>
          </a:xfrm>
        </p:spPr>
        <p:txBody>
          <a:bodyPr tIns="0" bIns="0"/>
          <a:lstStyle/>
          <a:p>
            <a:pPr marL="120650" indent="-120650">
              <a:spcBef>
                <a:spcPts val="0"/>
              </a:spcBef>
              <a:buAutoNum type="arabicPeriod"/>
            </a:pPr>
            <a:r>
              <a:rPr lang="en-US" sz="1200" b="0"/>
              <a:t>“Technology-driven disruption” to displace incumbent</a:t>
            </a:r>
          </a:p>
          <a:p>
            <a:pPr marL="120650" indent="-120650">
              <a:spcBef>
                <a:spcPts val="0"/>
              </a:spcBef>
              <a:buAutoNum type="arabicPeriod"/>
            </a:pPr>
            <a:r>
              <a:rPr lang="en-US" sz="1200" b="0" i="0">
                <a:effectLst/>
                <a:highlight>
                  <a:srgbClr val="FFFFFF"/>
                </a:highlight>
              </a:rPr>
              <a:t>“Market </a:t>
            </a:r>
            <a:r>
              <a:rPr lang="en-US" sz="1200" b="0">
                <a:highlight>
                  <a:srgbClr val="FFFFFF"/>
                </a:highlight>
              </a:rPr>
              <a:t>creation disruption” as a potential compute memory hierarchy redefinition as in AI (Client to Cloud)</a:t>
            </a:r>
          </a:p>
        </p:txBody>
      </p:sp>
      <p:graphicFrame>
        <p:nvGraphicFramePr>
          <p:cNvPr id="325" name="Table 325">
            <a:extLst>
              <a:ext uri="{FF2B5EF4-FFF2-40B4-BE49-F238E27FC236}">
                <a16:creationId xmlns:a16="http://schemas.microsoft.com/office/drawing/2014/main" id="{60F8F65B-2A34-27AD-1B53-3097F4F89EDC}"/>
              </a:ext>
            </a:extLst>
          </p:cNvPr>
          <p:cNvGraphicFramePr>
            <a:graphicFrameLocks noGrp="1"/>
          </p:cNvGraphicFramePr>
          <p:nvPr>
            <p:extLst>
              <p:ext uri="{D42A27DB-BD31-4B8C-83A1-F6EECF244321}">
                <p14:modId xmlns:p14="http://schemas.microsoft.com/office/powerpoint/2010/main" val="3559282463"/>
              </p:ext>
            </p:extLst>
          </p:nvPr>
        </p:nvGraphicFramePr>
        <p:xfrm>
          <a:off x="4615543" y="625294"/>
          <a:ext cx="7512450" cy="5906494"/>
        </p:xfrm>
        <a:graphic>
          <a:graphicData uri="http://schemas.openxmlformats.org/drawingml/2006/table">
            <a:tbl>
              <a:tblPr firstRow="1" bandRow="1">
                <a:tableStyleId>{93296810-A885-4BE3-A3E7-6D5BEEA58F35}</a:tableStyleId>
              </a:tblPr>
              <a:tblGrid>
                <a:gridCol w="1271451">
                  <a:extLst>
                    <a:ext uri="{9D8B030D-6E8A-4147-A177-3AD203B41FA5}">
                      <a16:colId xmlns:a16="http://schemas.microsoft.com/office/drawing/2014/main" val="3726004821"/>
                    </a:ext>
                  </a:extLst>
                </a:gridCol>
                <a:gridCol w="6240999">
                  <a:extLst>
                    <a:ext uri="{9D8B030D-6E8A-4147-A177-3AD203B41FA5}">
                      <a16:colId xmlns:a16="http://schemas.microsoft.com/office/drawing/2014/main" val="1334235734"/>
                    </a:ext>
                  </a:extLst>
                </a:gridCol>
              </a:tblGrid>
              <a:tr h="254371">
                <a:tc gridSpan="2">
                  <a:txBody>
                    <a:bodyPr/>
                    <a:lstStyle/>
                    <a:p>
                      <a:pPr algn="ctr"/>
                      <a:r>
                        <a:rPr lang="en-US" sz="1400">
                          <a:solidFill>
                            <a:schemeClr val="bg1"/>
                          </a:solidFill>
                          <a:latin typeface="Calibri" panose="020F0502020204030204" pitchFamily="34" charset="0"/>
                          <a:cs typeface="Calibri" panose="020F0502020204030204" pitchFamily="34" charset="0"/>
                        </a:rPr>
                        <a:t>Scope and Plan</a:t>
                      </a:r>
                    </a:p>
                  </a:txBody>
                  <a:tcPr marL="36576" marR="18288" marT="18288" marB="18288" anchor="ctr">
                    <a:solidFill>
                      <a:schemeClr val="accent6"/>
                    </a:solidFill>
                  </a:tcPr>
                </a:tc>
                <a:tc hMerge="1">
                  <a:txBody>
                    <a:bodyPr/>
                    <a:lstStyle/>
                    <a:p>
                      <a:endParaRPr lang="en-US" sz="160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61745983"/>
                  </a:ext>
                </a:extLst>
              </a:tr>
              <a:tr h="602992">
                <a:tc>
                  <a:txBody>
                    <a:bodyPr/>
                    <a:lstStyle/>
                    <a:p>
                      <a:r>
                        <a:rPr lang="en-US" sz="1400">
                          <a:solidFill>
                            <a:schemeClr val="bg1"/>
                          </a:solidFill>
                          <a:latin typeface="Calibri" panose="020F0502020204030204" pitchFamily="34" charset="0"/>
                          <a:cs typeface="Calibri" panose="020F0502020204030204" pitchFamily="34" charset="0"/>
                        </a:rPr>
                        <a:t>Problem Statement</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HBM’s low silicon utilization on all layers of DRAM chips due to shared TSV and low-density logic circuits in base die as a high-cost interposer. </a:t>
                      </a:r>
                    </a:p>
                    <a:p>
                      <a:pPr marL="120650" indent="-120650">
                        <a:buFont typeface="Arial" panose="020B0604020202020204" pitchFamily="34" charset="0"/>
                        <a:buChar char="•"/>
                        <a:tabLst/>
                      </a:pPr>
                      <a:r>
                        <a:rPr lang="en-US" sz="1400" err="1">
                          <a:latin typeface="Calibri" panose="020F0502020204030204" pitchFamily="34" charset="0"/>
                          <a:cs typeface="Calibri" panose="020F0502020204030204" pitchFamily="34" charset="0"/>
                        </a:rPr>
                        <a:t>MoP</a:t>
                      </a:r>
                      <a:r>
                        <a:rPr lang="en-US" sz="1400">
                          <a:latin typeface="Calibri" panose="020F0502020204030204" pitchFamily="34" charset="0"/>
                          <a:cs typeface="Calibri" panose="020F0502020204030204" pitchFamily="34" charset="0"/>
                        </a:rPr>
                        <a:t> formfactor constraint due to WB footprint scalability and # DQ as well as long trace length and variability impose data transfer limit in BW and power.</a:t>
                      </a:r>
                    </a:p>
                  </a:txBody>
                  <a:tcPr marL="36576" marR="18288" marT="18288" marB="18288" anchor="ctr"/>
                </a:tc>
                <a:extLst>
                  <a:ext uri="{0D108BD9-81ED-4DB2-BD59-A6C34878D82A}">
                    <a16:rowId xmlns:a16="http://schemas.microsoft.com/office/drawing/2014/main" val="943461168"/>
                  </a:ext>
                </a:extLst>
              </a:tr>
              <a:tr h="189748">
                <a:tc>
                  <a:txBody>
                    <a:bodyPr/>
                    <a:lstStyle/>
                    <a:p>
                      <a:r>
                        <a:rPr lang="en-US" sz="1400">
                          <a:solidFill>
                            <a:schemeClr val="bg1"/>
                          </a:solidFill>
                          <a:latin typeface="Calibri" panose="020F0502020204030204" pitchFamily="34" charset="0"/>
                          <a:cs typeface="Calibri" panose="020F0502020204030204" pitchFamily="34" charset="0"/>
                        </a:rPr>
                        <a:t>Key Results</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TCC package MTS, DTS and thermal characteristics for Rev 1 package PDK  R0.1</a:t>
                      </a:r>
                    </a:p>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TMC-LPW Package Reference Design Rev 1.0 for TM-TV and IC-TV PoC validation </a:t>
                      </a:r>
                    </a:p>
                  </a:txBody>
                  <a:tcPr marL="36576" marR="18288" marT="18288" marB="18288" anchor="ctr"/>
                </a:tc>
                <a:extLst>
                  <a:ext uri="{0D108BD9-81ED-4DB2-BD59-A6C34878D82A}">
                    <a16:rowId xmlns:a16="http://schemas.microsoft.com/office/drawing/2014/main" val="443583853"/>
                  </a:ext>
                </a:extLst>
              </a:tr>
              <a:tr h="357464">
                <a:tc>
                  <a:txBody>
                    <a:bodyPr/>
                    <a:lstStyle/>
                    <a:p>
                      <a:r>
                        <a:rPr lang="en-US" sz="1400">
                          <a:solidFill>
                            <a:schemeClr val="bg1"/>
                          </a:solidFill>
                          <a:latin typeface="Calibri" panose="020F0502020204030204" pitchFamily="34" charset="0"/>
                          <a:cs typeface="Calibri" panose="020F0502020204030204" pitchFamily="34" charset="0"/>
                        </a:rPr>
                        <a:t>Team and Expertise</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hlinkClick r:id="rId3" action="ppaction://hlinksldjump"/>
                        </a:rPr>
                        <a:t>Team members’ disicipline covers MT, design enabling, DRAM &amp; system</a:t>
                      </a:r>
                      <a:r>
                        <a:rPr lang="en-US" sz="1400">
                          <a:latin typeface="Calibri" panose="020F0502020204030204" pitchFamily="34" charset="0"/>
                          <a:cs typeface="Calibri" panose="020F0502020204030204" pitchFamily="34" charset="0"/>
                        </a:rPr>
                        <a:t>.</a:t>
                      </a:r>
                      <a:r>
                        <a:rPr lang="en-US" sz="1400">
                          <a:solidFill>
                            <a:schemeClr val="bg1">
                              <a:lumMod val="65000"/>
                            </a:schemeClr>
                          </a:solidFill>
                          <a:latin typeface="Calibri" panose="020F0502020204030204" pitchFamily="34" charset="0"/>
                          <a:cs typeface="Calibri" panose="020F0502020204030204" pitchFamily="34" charset="0"/>
                        </a:rPr>
                        <a:t>  </a:t>
                      </a:r>
                    </a:p>
                    <a:p>
                      <a:r>
                        <a:rPr lang="en-US" sz="1400">
                          <a:solidFill>
                            <a:schemeClr val="tx1"/>
                          </a:solidFill>
                          <a:latin typeface="Calibri" panose="020F0502020204030204" pitchFamily="34" charset="0"/>
                          <a:cs typeface="Calibri" panose="020F0502020204030204" pitchFamily="34" charset="0"/>
                        </a:rPr>
                        <a:t>FT sizes of 4~8 persons at Idea vetting stage</a:t>
                      </a:r>
                      <a:endParaRPr lang="en-US" sz="1400">
                        <a:solidFill>
                          <a:schemeClr val="bg1">
                            <a:lumMod val="6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1488904978"/>
                  </a:ext>
                </a:extLst>
              </a:tr>
              <a:tr h="415932">
                <a:tc>
                  <a:txBody>
                    <a:bodyPr/>
                    <a:lstStyle/>
                    <a:p>
                      <a:r>
                        <a:rPr lang="en-US" sz="1400">
                          <a:solidFill>
                            <a:schemeClr val="bg1"/>
                          </a:solidFill>
                          <a:latin typeface="Calibri" panose="020F0502020204030204" pitchFamily="34" charset="0"/>
                          <a:cs typeface="Calibri" panose="020F0502020204030204" pitchFamily="34" charset="0"/>
                        </a:rPr>
                        <a:t>Strategy</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hlinkClick r:id="rId4" action="ppaction://hlinksldjump"/>
                        </a:rPr>
                        <a:t>Critical Path and fast fail</a:t>
                      </a:r>
                      <a:r>
                        <a:rPr lang="en-US" sz="1400">
                          <a:latin typeface="Calibri" panose="020F0502020204030204" pitchFamily="34" charset="0"/>
                          <a:cs typeface="Calibri" panose="020F0502020204030204" pitchFamily="34" charset="0"/>
                        </a:rPr>
                        <a:t>: package mechanical/thermal/electrical characteristics on par or better than HBM4+ as a scalable solutions to co-define and to deliver </a:t>
                      </a:r>
                      <a:r>
                        <a:rPr lang="en-US" sz="1400" err="1">
                          <a:latin typeface="Calibri" panose="020F0502020204030204" pitchFamily="34" charset="0"/>
                          <a:cs typeface="Calibri" panose="020F0502020204030204" pitchFamily="34" charset="0"/>
                        </a:rPr>
                        <a:t>HBMi</a:t>
                      </a:r>
                      <a:r>
                        <a:rPr lang="en-US" sz="1400">
                          <a:latin typeface="Calibri" panose="020F0502020204030204" pitchFamily="34" charset="0"/>
                          <a:cs typeface="Calibri" panose="020F0502020204030204" pitchFamily="34" charset="0"/>
                        </a:rPr>
                        <a:t> datasheet for product plan'27 and beyond</a:t>
                      </a:r>
                      <a:endParaRPr lang="en-US" sz="140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826874164"/>
                  </a:ext>
                </a:extLst>
              </a:tr>
              <a:tr h="179450">
                <a:tc>
                  <a:txBody>
                    <a:bodyPr/>
                    <a:lstStyle/>
                    <a:p>
                      <a:r>
                        <a:rPr lang="en-US" sz="1400">
                          <a:solidFill>
                            <a:schemeClr val="bg1"/>
                          </a:solidFill>
                          <a:latin typeface="Calibri" panose="020F0502020204030204" pitchFamily="34" charset="0"/>
                          <a:cs typeface="Calibri" panose="020F0502020204030204" pitchFamily="34" charset="0"/>
                        </a:rPr>
                        <a:t>Logistics and Funding needs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Focus team technical repository share point: </a:t>
                      </a:r>
                      <a:r>
                        <a:rPr lang="en-US" sz="1400">
                          <a:latin typeface="Calibri" panose="020F0502020204030204" pitchFamily="34" charset="0"/>
                          <a:cs typeface="Calibri" panose="020F0502020204030204" pitchFamily="34" charset="0"/>
                          <a:hlinkClick r:id="rId5"/>
                        </a:rPr>
                        <a:t>TMC</a:t>
                      </a:r>
                      <a:endParaRPr lang="en-US" sz="1400">
                        <a:solidFill>
                          <a:schemeClr val="tx1"/>
                        </a:solidFill>
                        <a:latin typeface="Calibri" panose="020F0502020204030204" pitchFamily="34" charset="0"/>
                        <a:cs typeface="Calibri" panose="020F0502020204030204" pitchFamily="34" charset="0"/>
                      </a:endParaRPr>
                    </a:p>
                    <a:p>
                      <a:r>
                        <a:rPr lang="en-US" sz="1400">
                          <a:solidFill>
                            <a:schemeClr val="tx1"/>
                          </a:solidFill>
                          <a:latin typeface="Calibri" panose="020F0502020204030204" pitchFamily="34" charset="0"/>
                          <a:cs typeface="Calibri" panose="020F0502020204030204" pitchFamily="34" charset="0"/>
                        </a:rPr>
                        <a:t>Weekly meeting: Thursday 8-9am </a:t>
                      </a:r>
                      <a:r>
                        <a:rPr lang="en-US" sz="1400" err="1">
                          <a:solidFill>
                            <a:schemeClr val="tx1"/>
                          </a:solidFill>
                          <a:latin typeface="Calibri" panose="020F0502020204030204" pitchFamily="34" charset="0"/>
                          <a:cs typeface="Calibri" panose="020F0502020204030204" pitchFamily="34" charset="0"/>
                        </a:rPr>
                        <a:t>cal</a:t>
                      </a:r>
                      <a:r>
                        <a:rPr lang="en-US" sz="1400">
                          <a:solidFill>
                            <a:schemeClr val="tx1"/>
                          </a:solidFill>
                          <a:latin typeface="Calibri" panose="020F0502020204030204" pitchFamily="34" charset="0"/>
                          <a:cs typeface="Calibri" panose="020F0502020204030204" pitchFamily="34" charset="0"/>
                        </a:rPr>
                        <a:t> time zone.</a:t>
                      </a:r>
                    </a:p>
                  </a:txBody>
                  <a:tcPr marL="36576" marR="18288" marT="18288" marB="18288" anchor="ctr"/>
                </a:tc>
                <a:extLst>
                  <a:ext uri="{0D108BD9-81ED-4DB2-BD59-A6C34878D82A}">
                    <a16:rowId xmlns:a16="http://schemas.microsoft.com/office/drawing/2014/main" val="1685333220"/>
                  </a:ext>
                </a:extLst>
              </a:tr>
              <a:tr h="347167">
                <a:tc>
                  <a:txBody>
                    <a:bodyPr/>
                    <a:lstStyle/>
                    <a:p>
                      <a:r>
                        <a:rPr lang="en-US" sz="1400">
                          <a:solidFill>
                            <a:schemeClr val="bg1"/>
                          </a:solidFill>
                          <a:latin typeface="Calibri" panose="020F0502020204030204" pitchFamily="34" charset="0"/>
                          <a:cs typeface="Calibri" panose="020F0502020204030204" pitchFamily="34" charset="0"/>
                        </a:rPr>
                        <a:t>Decision Process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Consensus within FT before Sponsors’ final ratification. </a:t>
                      </a:r>
                      <a:endParaRPr lang="en-US" sz="140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3835652934"/>
                  </a:ext>
                </a:extLst>
              </a:tr>
              <a:tr h="602992">
                <a:tc>
                  <a:txBody>
                    <a:bodyPr/>
                    <a:lstStyle/>
                    <a:p>
                      <a:r>
                        <a:rPr lang="en-US" sz="1400">
                          <a:solidFill>
                            <a:schemeClr val="bg1"/>
                          </a:solidFill>
                          <a:latin typeface="Calibri" panose="020F0502020204030204" pitchFamily="34" charset="0"/>
                          <a:cs typeface="Calibri" panose="020F0502020204030204" pitchFamily="34" charset="0"/>
                        </a:rPr>
                        <a:t>Feedback Plan  Communication</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Weekly FT mission-oriented meeting for technical feedback and alignment. </a:t>
                      </a:r>
                    </a:p>
                    <a:p>
                      <a:r>
                        <a:rPr lang="en-US" sz="1400">
                          <a:latin typeface="Calibri" panose="020F0502020204030204" pitchFamily="34" charset="0"/>
                          <a:cs typeface="Calibri" panose="020F0502020204030204" pitchFamily="34" charset="0"/>
                        </a:rPr>
                        <a:t>Monthly Ops review to solicitate from and to align with Customers and stakeholders </a:t>
                      </a:r>
                    </a:p>
                    <a:p>
                      <a:r>
                        <a:rPr lang="en-US" sz="1400">
                          <a:latin typeface="Calibri" panose="020F0502020204030204" pitchFamily="34" charset="0"/>
                          <a:cs typeface="Calibri" panose="020F0502020204030204" pitchFamily="34" charset="0"/>
                        </a:rPr>
                        <a:t>Ad hoc process-oriented meeting with sponsors for status update the ratification.</a:t>
                      </a:r>
                    </a:p>
                  </a:txBody>
                  <a:tcPr marL="36576" marR="18288" marT="18288" marB="18288" anchor="ctr"/>
                </a:tc>
                <a:extLst>
                  <a:ext uri="{0D108BD9-81ED-4DB2-BD59-A6C34878D82A}">
                    <a16:rowId xmlns:a16="http://schemas.microsoft.com/office/drawing/2014/main" val="4081955575"/>
                  </a:ext>
                </a:extLst>
              </a:tr>
              <a:tr h="781724">
                <a:tc>
                  <a:txBody>
                    <a:bodyPr/>
                    <a:lstStyle/>
                    <a:p>
                      <a:r>
                        <a:rPr lang="en-US" sz="1400">
                          <a:solidFill>
                            <a:schemeClr val="bg1"/>
                          </a:solidFill>
                          <a:latin typeface="Calibri" panose="020F0502020204030204" pitchFamily="34" charset="0"/>
                          <a:cs typeface="Calibri" panose="020F0502020204030204" pitchFamily="34" charset="0"/>
                        </a:rPr>
                        <a:t>Guard Rail</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These </a:t>
                      </a:r>
                      <a:r>
                        <a:rPr lang="en-US" sz="1400">
                          <a:solidFill>
                            <a:schemeClr val="bg1">
                              <a:lumMod val="75000"/>
                            </a:schemeClr>
                          </a:solidFill>
                          <a:latin typeface="Calibri" panose="020F0502020204030204" pitchFamily="34" charset="0"/>
                          <a:cs typeface="Calibri" panose="020F0502020204030204" pitchFamily="34" charset="0"/>
                        </a:rPr>
                        <a:t>are constraints or expected conditions that should be met in project execution. Calling out assumptions and boundary conditions explicitly to prevent scope creep.</a:t>
                      </a:r>
                    </a:p>
                  </a:txBody>
                  <a:tcPr marL="36576" marR="18288" marT="18288" marB="18288" anchor="ctr"/>
                </a:tc>
                <a:extLst>
                  <a:ext uri="{0D108BD9-81ED-4DB2-BD59-A6C34878D82A}">
                    <a16:rowId xmlns:a16="http://schemas.microsoft.com/office/drawing/2014/main" val="2240120858"/>
                  </a:ext>
                </a:extLst>
              </a:tr>
              <a:tr h="781724">
                <a:tc>
                  <a:txBody>
                    <a:bodyPr/>
                    <a:lstStyle/>
                    <a:p>
                      <a:r>
                        <a:rPr lang="en-US" sz="1400">
                          <a:solidFill>
                            <a:schemeClr val="bg1"/>
                          </a:solidFill>
                          <a:latin typeface="Calibri" panose="020F0502020204030204" pitchFamily="34" charset="0"/>
                          <a:cs typeface="Calibri" panose="020F0502020204030204" pitchFamily="34" charset="0"/>
                        </a:rPr>
                        <a:t>Sunset Clause &amp; Sunset Plan</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When graduate, (passing gate level, meeting success criteria),  team will move on to PoC package design to validate technology scaling capability and technology line of sight limitation as well as and seek for the BU endorsement for LRP @ 2027. Or else, revisit landing and project direction for sunset postmortem.</a:t>
                      </a:r>
                      <a:r>
                        <a:rPr lang="en-US" sz="1400">
                          <a:solidFill>
                            <a:schemeClr val="bg1">
                              <a:lumMod val="75000"/>
                            </a:schemeClr>
                          </a:solidFill>
                          <a:latin typeface="Calibri" panose="020F0502020204030204" pitchFamily="34" charset="0"/>
                          <a:cs typeface="Calibri" panose="020F0502020204030204" pitchFamily="34" charset="0"/>
                        </a:rPr>
                        <a:t>. </a:t>
                      </a:r>
                    </a:p>
                  </a:txBody>
                  <a:tcPr marL="36576" marR="18288" marT="18288" marB="18288" anchor="ctr"/>
                </a:tc>
                <a:extLst>
                  <a:ext uri="{0D108BD9-81ED-4DB2-BD59-A6C34878D82A}">
                    <a16:rowId xmlns:a16="http://schemas.microsoft.com/office/drawing/2014/main" val="999861387"/>
                  </a:ext>
                </a:extLst>
              </a:tr>
            </a:tbl>
          </a:graphicData>
        </a:graphic>
      </p:graphicFrame>
    </p:spTree>
    <p:extLst>
      <p:ext uri="{BB962C8B-B14F-4D97-AF65-F5344CB8AC3E}">
        <p14:creationId xmlns:p14="http://schemas.microsoft.com/office/powerpoint/2010/main" val="216175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1AE48F-0FD5-A93A-AA2B-FF075D92260B}"/>
              </a:ext>
            </a:extLst>
          </p:cNvPr>
          <p:cNvSpPr>
            <a:spLocks noGrp="1"/>
          </p:cNvSpPr>
          <p:nvPr>
            <p:ph type="title"/>
          </p:nvPr>
        </p:nvSpPr>
        <p:spPr/>
        <p:txBody>
          <a:bodyPr/>
          <a:lstStyle/>
          <a:p>
            <a:r>
              <a:rPr lang="en-US" sz="3600" dirty="0"/>
              <a:t>Team TMC</a:t>
            </a:r>
            <a:br>
              <a:rPr lang="en-US" sz="4400" dirty="0"/>
            </a:br>
            <a:r>
              <a:rPr lang="en-US" sz="2000" dirty="0"/>
              <a:t>Chair: DerChang Kau (retd.)  </a:t>
            </a:r>
            <a:r>
              <a:rPr lang="en-US" sz="2000" dirty="0">
                <a:sym typeface="Wingdings" pitchFamily="2" charset="2"/>
              </a:rPr>
              <a:t> Max Wu/Thomas Huber</a:t>
            </a:r>
            <a:endParaRPr lang="en-US" sz="4400" dirty="0"/>
          </a:p>
        </p:txBody>
      </p:sp>
      <p:sp>
        <p:nvSpPr>
          <p:cNvPr id="13" name="Text Placeholder 12">
            <a:extLst>
              <a:ext uri="{FF2B5EF4-FFF2-40B4-BE49-F238E27FC236}">
                <a16:creationId xmlns:a16="http://schemas.microsoft.com/office/drawing/2014/main" id="{237D8F7B-C651-8666-04D4-AE38F28C10AF}"/>
              </a:ext>
            </a:extLst>
          </p:cNvPr>
          <p:cNvSpPr>
            <a:spLocks noGrp="1"/>
          </p:cNvSpPr>
          <p:nvPr>
            <p:ph type="body" idx="1"/>
          </p:nvPr>
        </p:nvSpPr>
        <p:spPr/>
        <p:txBody>
          <a:bodyPr/>
          <a:lstStyle/>
          <a:p>
            <a:r>
              <a:rPr lang="en-US" sz="2400">
                <a:solidFill>
                  <a:schemeClr val="accent6"/>
                </a:solidFill>
              </a:rPr>
              <a:t>Technology and Design Enablement</a:t>
            </a:r>
          </a:p>
        </p:txBody>
      </p:sp>
      <p:sp>
        <p:nvSpPr>
          <p:cNvPr id="11" name="Content Placeholder 10">
            <a:extLst>
              <a:ext uri="{FF2B5EF4-FFF2-40B4-BE49-F238E27FC236}">
                <a16:creationId xmlns:a16="http://schemas.microsoft.com/office/drawing/2014/main" id="{545E7135-DE36-5174-6C6D-92664752BF01}"/>
              </a:ext>
            </a:extLst>
          </p:cNvPr>
          <p:cNvSpPr>
            <a:spLocks noGrp="1"/>
          </p:cNvSpPr>
          <p:nvPr>
            <p:ph sz="half" idx="2"/>
          </p:nvPr>
        </p:nvSpPr>
        <p:spPr>
          <a:xfrm>
            <a:off x="609600" y="2174874"/>
            <a:ext cx="5486400" cy="4149726"/>
          </a:xfrm>
        </p:spPr>
        <p:txBody>
          <a:bodyPr/>
          <a:lstStyle/>
          <a:p>
            <a:pPr marL="231775" indent="-231775">
              <a:tabLst>
                <a:tab pos="220663" algn="l"/>
              </a:tabLst>
            </a:pPr>
            <a:r>
              <a:rPr lang="en-US" sz="2000"/>
              <a:t>CC Kuo (FTE), TMC-TSV Architect</a:t>
            </a:r>
          </a:p>
          <a:p>
            <a:pPr marL="716556" lvl="1" indent="-231775">
              <a:tabLst>
                <a:tab pos="220663" algn="l"/>
              </a:tabLst>
            </a:pPr>
            <a:r>
              <a:rPr lang="en-US" sz="1516"/>
              <a:t>Module Target Spec, Design Rule and OSAT Engagement</a:t>
            </a:r>
          </a:p>
          <a:p>
            <a:pPr marL="231775" indent="-231775">
              <a:tabLst>
                <a:tab pos="220663" algn="l"/>
              </a:tabLst>
            </a:pPr>
            <a:r>
              <a:rPr lang="en-US" sz="2000"/>
              <a:t>Xiang Li (MIO), TMC-MWI Architect</a:t>
            </a:r>
          </a:p>
          <a:p>
            <a:pPr marL="716556" lvl="1" indent="-231775">
              <a:tabLst>
                <a:tab pos="220663" algn="l"/>
              </a:tabLst>
            </a:pPr>
            <a:r>
              <a:rPr lang="en-US" sz="1516"/>
              <a:t>Alternative Process Flow Exploration, mechanical/thermal design</a:t>
            </a:r>
          </a:p>
          <a:p>
            <a:pPr marL="231775" indent="-231775">
              <a:tabLst>
                <a:tab pos="220663" algn="l"/>
              </a:tabLst>
            </a:pPr>
            <a:r>
              <a:rPr lang="en-US" sz="2000"/>
              <a:t>Dany Ly-Gagnon, (FTE), Memory </a:t>
            </a:r>
            <a:r>
              <a:rPr lang="en-US" sz="2000" err="1"/>
              <a:t>Integraion</a:t>
            </a:r>
            <a:endParaRPr lang="en-US" sz="2000"/>
          </a:p>
          <a:p>
            <a:pPr marL="716556" lvl="1" indent="-231775">
              <a:tabLst>
                <a:tab pos="220663" algn="l"/>
              </a:tabLst>
            </a:pPr>
            <a:r>
              <a:rPr lang="en-US" sz="1600"/>
              <a:t>IP Disaggregation, </a:t>
            </a:r>
            <a:r>
              <a:rPr lang="en-US" sz="1516"/>
              <a:t>D2D interface, data path design (IO and buffering)</a:t>
            </a:r>
          </a:p>
          <a:p>
            <a:pPr marL="231775" indent="-231775">
              <a:tabLst>
                <a:tab pos="220663" algn="l"/>
              </a:tabLst>
            </a:pPr>
            <a:r>
              <a:rPr lang="en-US" sz="2000"/>
              <a:t>Po Yao Lin (FTE), Mechanical/Thermal Model</a:t>
            </a:r>
          </a:p>
          <a:p>
            <a:pPr marL="716556" lvl="1" indent="-231775">
              <a:tabLst>
                <a:tab pos="220663" algn="l"/>
              </a:tabLst>
            </a:pPr>
            <a:r>
              <a:rPr lang="en-US" sz="1516"/>
              <a:t>3D FEM &amp; analytical method (industrial standard and Intel proprietary), Thermal Spec</a:t>
            </a:r>
          </a:p>
          <a:p>
            <a:pPr marL="231775" indent="-231775">
              <a:tabLst>
                <a:tab pos="220663" algn="l"/>
              </a:tabLst>
            </a:pPr>
            <a:r>
              <a:rPr lang="en-US" sz="2000"/>
              <a:t>I Ko Li (FTE), PDK</a:t>
            </a:r>
          </a:p>
          <a:p>
            <a:pPr marL="716556" lvl="1" indent="-231775">
              <a:tabLst>
                <a:tab pos="220663" algn="l"/>
              </a:tabLst>
            </a:pPr>
            <a:r>
              <a:rPr lang="en-US" sz="1516"/>
              <a:t>Device Target Spec, PI/SI</a:t>
            </a:r>
          </a:p>
        </p:txBody>
      </p:sp>
      <p:sp>
        <p:nvSpPr>
          <p:cNvPr id="14" name="Text Placeholder 13">
            <a:extLst>
              <a:ext uri="{FF2B5EF4-FFF2-40B4-BE49-F238E27FC236}">
                <a16:creationId xmlns:a16="http://schemas.microsoft.com/office/drawing/2014/main" id="{E36F96DF-F706-53FC-5816-7AA513A5A6C0}"/>
              </a:ext>
            </a:extLst>
          </p:cNvPr>
          <p:cNvSpPr>
            <a:spLocks noGrp="1"/>
          </p:cNvSpPr>
          <p:nvPr>
            <p:ph type="body" sz="quarter" idx="3"/>
          </p:nvPr>
        </p:nvSpPr>
        <p:spPr/>
        <p:txBody>
          <a:bodyPr/>
          <a:lstStyle/>
          <a:p>
            <a:r>
              <a:rPr lang="en-US" sz="2400">
                <a:solidFill>
                  <a:schemeClr val="accent6"/>
                </a:solidFill>
              </a:rPr>
              <a:t>Product Architecture &amp; Definition</a:t>
            </a:r>
          </a:p>
        </p:txBody>
      </p:sp>
      <p:sp>
        <p:nvSpPr>
          <p:cNvPr id="12" name="Content Placeholder 11">
            <a:extLst>
              <a:ext uri="{FF2B5EF4-FFF2-40B4-BE49-F238E27FC236}">
                <a16:creationId xmlns:a16="http://schemas.microsoft.com/office/drawing/2014/main" id="{5376996C-8397-BA37-A8E4-2742725620AA}"/>
              </a:ext>
            </a:extLst>
          </p:cNvPr>
          <p:cNvSpPr>
            <a:spLocks noGrp="1"/>
          </p:cNvSpPr>
          <p:nvPr>
            <p:ph sz="quarter" idx="4"/>
          </p:nvPr>
        </p:nvSpPr>
        <p:spPr/>
        <p:txBody>
          <a:bodyPr/>
          <a:lstStyle/>
          <a:p>
            <a:pPr marL="231775" indent="-231775"/>
            <a:r>
              <a:rPr lang="en-US" sz="2000"/>
              <a:t>Xiang Li, memory product alignment</a:t>
            </a:r>
          </a:p>
          <a:p>
            <a:pPr marL="716556" lvl="1" indent="-231775"/>
            <a:r>
              <a:rPr lang="en-US" sz="1516"/>
              <a:t>TMC package definition</a:t>
            </a:r>
          </a:p>
          <a:p>
            <a:pPr marL="716556" lvl="1" indent="-231775"/>
            <a:r>
              <a:rPr lang="en-US" sz="1516"/>
              <a:t>Product alignment and planning</a:t>
            </a:r>
          </a:p>
          <a:p>
            <a:pPr marL="231775" indent="-231775"/>
            <a:r>
              <a:rPr lang="en-US" sz="2000"/>
              <a:t>Percy Soto, DRAM supplier engagement</a:t>
            </a:r>
          </a:p>
          <a:p>
            <a:pPr marL="716556" lvl="1" indent="-231775"/>
            <a:r>
              <a:rPr lang="en-US" sz="1516"/>
              <a:t>work with DRAM Supplier Chain and management</a:t>
            </a:r>
          </a:p>
          <a:p>
            <a:pPr marL="716556" lvl="1" indent="-231775"/>
            <a:r>
              <a:rPr lang="en-US" sz="1516"/>
              <a:t>Prepare SEC/SKH/MU LPW alignment for LP6</a:t>
            </a:r>
          </a:p>
          <a:p>
            <a:pPr marL="231775" indent="-231775"/>
            <a:r>
              <a:rPr lang="en-US" sz="2000"/>
              <a:t>Prashant </a:t>
            </a:r>
            <a:r>
              <a:rPr lang="en-US" sz="2000" err="1"/>
              <a:t>Damle</a:t>
            </a:r>
            <a:r>
              <a:rPr lang="en-US" sz="2000"/>
              <a:t>: Product Integration </a:t>
            </a:r>
          </a:p>
          <a:p>
            <a:pPr marL="716556" lvl="1" indent="-231775"/>
            <a:r>
              <a:rPr lang="en-US" sz="1516"/>
              <a:t>DC/AI and CC memory subsystem interface</a:t>
            </a:r>
          </a:p>
        </p:txBody>
      </p:sp>
      <p:sp>
        <p:nvSpPr>
          <p:cNvPr id="2" name="Action Button: Back or Previous 1">
            <a:hlinkClick r:id="rId2" action="ppaction://hlinksldjump" highlightClick="1"/>
            <a:extLst>
              <a:ext uri="{FF2B5EF4-FFF2-40B4-BE49-F238E27FC236}">
                <a16:creationId xmlns:a16="http://schemas.microsoft.com/office/drawing/2014/main" id="{537B9839-BAC7-DC10-EAE0-BC4FC0A976BF}"/>
              </a:ext>
            </a:extLst>
          </p:cNvPr>
          <p:cNvSpPr/>
          <p:nvPr/>
        </p:nvSpPr>
        <p:spPr>
          <a:xfrm>
            <a:off x="11734800" y="533400"/>
            <a:ext cx="304800" cy="304800"/>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716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50DA68D-6F4E-A7E2-A6B6-8658F949A227}"/>
              </a:ext>
            </a:extLst>
          </p:cNvPr>
          <p:cNvSpPr>
            <a:spLocks noGrp="1"/>
          </p:cNvSpPr>
          <p:nvPr>
            <p:ph type="title"/>
          </p:nvPr>
        </p:nvSpPr>
        <p:spPr/>
        <p:txBody>
          <a:bodyPr/>
          <a:lstStyle/>
          <a:p>
            <a:r>
              <a:rPr lang="en-US"/>
              <a:t>Terraced Memory Cube</a:t>
            </a:r>
          </a:p>
        </p:txBody>
      </p:sp>
      <p:sp>
        <p:nvSpPr>
          <p:cNvPr id="11" name="Content Placeholder 10">
            <a:extLst>
              <a:ext uri="{FF2B5EF4-FFF2-40B4-BE49-F238E27FC236}">
                <a16:creationId xmlns:a16="http://schemas.microsoft.com/office/drawing/2014/main" id="{56C7666D-EF4D-FD00-07E7-04702FD7669D}"/>
              </a:ext>
            </a:extLst>
          </p:cNvPr>
          <p:cNvSpPr>
            <a:spLocks noGrp="1"/>
          </p:cNvSpPr>
          <p:nvPr>
            <p:ph idx="1"/>
          </p:nvPr>
        </p:nvSpPr>
        <p:spPr/>
        <p:txBody>
          <a:bodyPr/>
          <a:lstStyle/>
          <a:p>
            <a:pPr marL="0" indent="0">
              <a:buNone/>
            </a:pPr>
            <a:r>
              <a:rPr lang="en-US" sz="2000"/>
              <a:t>Valuation:</a:t>
            </a:r>
          </a:p>
          <a:p>
            <a:pPr marL="554035" lvl="1" indent="0">
              <a:buNone/>
            </a:pPr>
            <a:r>
              <a:rPr lang="en-US" sz="2000" b="0"/>
              <a:t>“</a:t>
            </a:r>
            <a:r>
              <a:rPr lang="en-US" sz="2000" b="1"/>
              <a:t>Technology-driven disruption</a:t>
            </a:r>
            <a:r>
              <a:rPr lang="en-US" sz="2000" b="0"/>
              <a:t>” to displace/replace incumbent</a:t>
            </a:r>
          </a:p>
          <a:p>
            <a:pPr marL="554035" lvl="1" indent="0">
              <a:buNone/>
            </a:pPr>
            <a:r>
              <a:rPr lang="en-US" sz="2000" b="0" i="0">
                <a:effectLst/>
                <a:highlight>
                  <a:srgbClr val="FFFFFF"/>
                </a:highlight>
              </a:rPr>
              <a:t>“</a:t>
            </a:r>
            <a:r>
              <a:rPr lang="en-US" sz="2000" b="1" i="0">
                <a:effectLst/>
                <a:highlight>
                  <a:srgbClr val="FFFFFF"/>
                </a:highlight>
              </a:rPr>
              <a:t>Market </a:t>
            </a:r>
            <a:r>
              <a:rPr lang="en-US" sz="2000" b="1">
                <a:highlight>
                  <a:srgbClr val="FFFFFF"/>
                </a:highlight>
              </a:rPr>
              <a:t>creation disruption</a:t>
            </a:r>
            <a:r>
              <a:rPr lang="en-US" sz="2000" b="0">
                <a:highlight>
                  <a:srgbClr val="FFFFFF"/>
                </a:highlight>
              </a:rPr>
              <a:t>” as a potential compute memory hierarchy redefinition as in AI</a:t>
            </a:r>
          </a:p>
          <a:p>
            <a:pPr marL="0" indent="0">
              <a:buNone/>
            </a:pPr>
            <a:r>
              <a:rPr lang="en-US" sz="2000"/>
              <a:t>Proposition:</a:t>
            </a:r>
          </a:p>
          <a:p>
            <a:pPr marL="922338" lvl="1" indent="-369888">
              <a:buNone/>
            </a:pPr>
            <a:r>
              <a:rPr lang="en-US" sz="2000" b="0">
                <a:solidFill>
                  <a:schemeClr val="tx1"/>
                </a:solidFill>
              </a:rPr>
              <a:t>On-Board memory modules such as </a:t>
            </a:r>
            <a:r>
              <a:rPr lang="en-US" sz="2000" b="0" err="1">
                <a:solidFill>
                  <a:schemeClr val="tx1"/>
                </a:solidFill>
              </a:rPr>
              <a:t>xDIMM</a:t>
            </a:r>
            <a:r>
              <a:rPr lang="en-US" sz="2000" b="0">
                <a:solidFill>
                  <a:schemeClr val="tx1"/>
                </a:solidFill>
              </a:rPr>
              <a:t> and </a:t>
            </a:r>
            <a:r>
              <a:rPr lang="en-US" sz="2000" b="0" err="1">
                <a:solidFill>
                  <a:schemeClr val="tx1"/>
                </a:solidFill>
              </a:rPr>
              <a:t>LPx</a:t>
            </a:r>
            <a:r>
              <a:rPr lang="en-US" sz="2000" b="0">
                <a:solidFill>
                  <a:schemeClr val="tx1"/>
                </a:solidFill>
              </a:rPr>
              <a:t> are reaching scaling limit.  In-package memory (IPM) enables bandwidth improvement while boosting capacity growth. </a:t>
            </a:r>
          </a:p>
          <a:p>
            <a:pPr marL="922338" lvl="1" indent="-369888">
              <a:buNone/>
            </a:pPr>
            <a:r>
              <a:rPr lang="en-US" sz="2000" b="0" err="1">
                <a:solidFill>
                  <a:schemeClr val="tx1"/>
                </a:solidFill>
              </a:rPr>
              <a:t>SoA</a:t>
            </a:r>
            <a:r>
              <a:rPr lang="en-US" sz="2000" b="0">
                <a:solidFill>
                  <a:schemeClr val="tx1"/>
                </a:solidFill>
              </a:rPr>
              <a:t> IPMs include </a:t>
            </a:r>
            <a:r>
              <a:rPr lang="en-US" sz="2000" b="0" err="1">
                <a:solidFill>
                  <a:schemeClr val="tx1"/>
                </a:solidFill>
              </a:rPr>
              <a:t>LPx-MoP</a:t>
            </a:r>
            <a:r>
              <a:rPr lang="en-US" sz="2000" b="0">
                <a:solidFill>
                  <a:schemeClr val="tx1"/>
                </a:solidFill>
              </a:rPr>
              <a:t> and HBM as well as custom </a:t>
            </a:r>
            <a:r>
              <a:rPr lang="en-US" sz="2000" b="0" err="1">
                <a:solidFill>
                  <a:schemeClr val="tx1"/>
                </a:solidFill>
              </a:rPr>
              <a:t>eDRAM</a:t>
            </a:r>
            <a:r>
              <a:rPr lang="en-US" sz="2000" b="0">
                <a:solidFill>
                  <a:schemeClr val="tx1"/>
                </a:solidFill>
              </a:rPr>
              <a:t> from Intel, APM, PSMC, SEC and SKH as well as many proprietary memory technology R&amp;D.</a:t>
            </a:r>
          </a:p>
          <a:p>
            <a:pPr marL="0" indent="0">
              <a:buNone/>
            </a:pPr>
            <a:r>
              <a:rPr lang="en-US" sz="2000"/>
              <a:t>Objective:</a:t>
            </a:r>
          </a:p>
          <a:p>
            <a:pPr marL="922338" lvl="1" indent="-369888">
              <a:buNone/>
            </a:pPr>
            <a:r>
              <a:rPr lang="en-US" sz="2000"/>
              <a:t>T</a:t>
            </a:r>
            <a:r>
              <a:rPr lang="en-US" sz="2000" b="0">
                <a:solidFill>
                  <a:schemeClr val="tx1"/>
                </a:solidFill>
              </a:rPr>
              <a:t>o define and to deliver </a:t>
            </a:r>
            <a:r>
              <a:rPr lang="en-US" sz="2000" b="0" i="1">
                <a:solidFill>
                  <a:schemeClr val="tx1"/>
                </a:solidFill>
              </a:rPr>
              <a:t>IPM solutions for ’27 product and roadmap intercept to displace </a:t>
            </a:r>
            <a:r>
              <a:rPr lang="en-US" sz="2000" b="0" i="1" err="1">
                <a:solidFill>
                  <a:schemeClr val="tx1"/>
                </a:solidFill>
              </a:rPr>
              <a:t>HBMx</a:t>
            </a:r>
            <a:r>
              <a:rPr lang="en-US" sz="2000" b="0" i="1">
                <a:solidFill>
                  <a:schemeClr val="tx1"/>
                </a:solidFill>
              </a:rPr>
              <a:t> by exploiting mainstream DRAM technology and collaborating with tier-1 OSAT to deliver a low-cost low-power high-availability 3D packaged memory module with bandwidth on par with </a:t>
            </a:r>
            <a:r>
              <a:rPr lang="en-US" sz="2000" b="0" i="1" err="1">
                <a:solidFill>
                  <a:schemeClr val="tx1"/>
                </a:solidFill>
              </a:rPr>
              <a:t>HBMx</a:t>
            </a:r>
            <a:r>
              <a:rPr lang="en-US" sz="2000" b="0" i="1">
                <a:solidFill>
                  <a:schemeClr val="tx1"/>
                </a:solidFill>
              </a:rPr>
              <a:t>.</a:t>
            </a:r>
            <a:endParaRPr lang="en-US" sz="2000">
              <a:solidFill>
                <a:schemeClr val="tx1"/>
              </a:solidFill>
            </a:endParaRPr>
          </a:p>
        </p:txBody>
      </p:sp>
    </p:spTree>
    <p:extLst>
      <p:ext uri="{BB962C8B-B14F-4D97-AF65-F5344CB8AC3E}">
        <p14:creationId xmlns:p14="http://schemas.microsoft.com/office/powerpoint/2010/main" val="3675050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F5C1-B7CE-C443-83EB-4604DE4F1DF8}"/>
              </a:ext>
            </a:extLst>
          </p:cNvPr>
          <p:cNvSpPr>
            <a:spLocks noGrp="1"/>
          </p:cNvSpPr>
          <p:nvPr>
            <p:ph type="title"/>
          </p:nvPr>
        </p:nvSpPr>
        <p:spPr>
          <a:xfrm>
            <a:off x="609600" y="274639"/>
            <a:ext cx="10972800" cy="715961"/>
          </a:xfrm>
        </p:spPr>
        <p:txBody>
          <a:bodyPr/>
          <a:lstStyle/>
          <a:p>
            <a:r>
              <a:rPr lang="en-US" sz="3200"/>
              <a:t>Critical Path (Fast Fail)</a:t>
            </a:r>
            <a:endParaRPr lang="en-US" sz="2800"/>
          </a:p>
        </p:txBody>
      </p:sp>
      <p:sp>
        <p:nvSpPr>
          <p:cNvPr id="3" name="Content Placeholder 2">
            <a:extLst>
              <a:ext uri="{FF2B5EF4-FFF2-40B4-BE49-F238E27FC236}">
                <a16:creationId xmlns:a16="http://schemas.microsoft.com/office/drawing/2014/main" id="{3721D8FE-06D4-6A41-251E-C5E9671A5F1B}"/>
              </a:ext>
            </a:extLst>
          </p:cNvPr>
          <p:cNvSpPr>
            <a:spLocks noGrp="1"/>
          </p:cNvSpPr>
          <p:nvPr>
            <p:ph sz="half" idx="2"/>
          </p:nvPr>
        </p:nvSpPr>
        <p:spPr>
          <a:xfrm>
            <a:off x="609600" y="1189040"/>
            <a:ext cx="5386918" cy="3078160"/>
          </a:xfrm>
        </p:spPr>
        <p:txBody>
          <a:bodyPr/>
          <a:lstStyle/>
          <a:p>
            <a:pPr marL="0" indent="0">
              <a:buNone/>
            </a:pPr>
            <a:r>
              <a:rPr lang="en-US" sz="1400">
                <a:solidFill>
                  <a:schemeClr val="accent6"/>
                </a:solidFill>
              </a:rPr>
              <a:t>2024: Ideation/Vetting concluded, meeting manufacturing 3Cs with DRAM/OSAT collaborator </a:t>
            </a:r>
            <a:r>
              <a:rPr lang="en-US" sz="1400" err="1">
                <a:solidFill>
                  <a:schemeClr val="accent6"/>
                </a:solidFill>
              </a:rPr>
              <a:t>id’d</a:t>
            </a:r>
            <a:endParaRPr lang="en-US" sz="1400">
              <a:solidFill>
                <a:schemeClr val="accent6"/>
              </a:solidFill>
            </a:endParaRPr>
          </a:p>
          <a:p>
            <a:pPr>
              <a:spcBef>
                <a:spcPts val="480"/>
              </a:spcBef>
            </a:pPr>
            <a:r>
              <a:rPr lang="en-US" sz="1400">
                <a:solidFill>
                  <a:srgbClr val="00B050"/>
                </a:solidFill>
              </a:rPr>
              <a:t>TMC Rev 1 flow and costing completed</a:t>
            </a:r>
          </a:p>
          <a:p>
            <a:pPr lvl="1"/>
            <a:r>
              <a:rPr lang="en-US" sz="1400">
                <a:solidFill>
                  <a:srgbClr val="00B050"/>
                </a:solidFill>
              </a:rPr>
              <a:t>Line of sight technology feasibility with ¾ cost @ iso performance</a:t>
            </a:r>
          </a:p>
          <a:p>
            <a:pPr>
              <a:spcBef>
                <a:spcPts val="480"/>
              </a:spcBef>
            </a:pPr>
            <a:r>
              <a:rPr lang="en-US" sz="1400"/>
              <a:t>TMC process flow and capability meeting performance and scalability success criteria</a:t>
            </a:r>
          </a:p>
          <a:p>
            <a:pPr lvl="1"/>
            <a:r>
              <a:rPr lang="en-US" sz="1400"/>
              <a:t>HBM </a:t>
            </a:r>
            <a:r>
              <a:rPr lang="en-US" sz="1400" err="1"/>
              <a:t>CoW</a:t>
            </a:r>
            <a:r>
              <a:rPr lang="en-US" sz="1400"/>
              <a:t> package is the baseline</a:t>
            </a:r>
          </a:p>
          <a:p>
            <a:pPr lvl="1"/>
            <a:r>
              <a:rPr lang="en-US" sz="1400"/>
              <a:t>OSAT short lists</a:t>
            </a:r>
          </a:p>
          <a:p>
            <a:pPr lvl="1"/>
            <a:r>
              <a:rPr lang="en-US" sz="1400"/>
              <a:t>Cubing module OSAT supplier selected for TM-TV Tapeout</a:t>
            </a:r>
          </a:p>
          <a:p>
            <a:pPr>
              <a:spcBef>
                <a:spcPts val="480"/>
              </a:spcBef>
            </a:pPr>
            <a:r>
              <a:rPr lang="en-US" sz="1400"/>
              <a:t>Package Module Electrical, Mechanical and Thermal assessed, defined to support 'HBM’ datasheet</a:t>
            </a:r>
          </a:p>
          <a:p>
            <a:pPr lvl="1"/>
            <a:r>
              <a:rPr lang="en-US" sz="1400"/>
              <a:t>Memory Supplier engagement starts</a:t>
            </a:r>
          </a:p>
          <a:p>
            <a:endParaRPr lang="en-US" sz="1400"/>
          </a:p>
        </p:txBody>
      </p:sp>
      <p:sp>
        <p:nvSpPr>
          <p:cNvPr id="6" name="Content Placeholder 5">
            <a:extLst>
              <a:ext uri="{FF2B5EF4-FFF2-40B4-BE49-F238E27FC236}">
                <a16:creationId xmlns:a16="http://schemas.microsoft.com/office/drawing/2014/main" id="{0A8383E6-F94E-C3D6-8707-60A6B5300334}"/>
              </a:ext>
            </a:extLst>
          </p:cNvPr>
          <p:cNvSpPr>
            <a:spLocks noGrp="1"/>
          </p:cNvSpPr>
          <p:nvPr>
            <p:ph sz="quarter" idx="4"/>
          </p:nvPr>
        </p:nvSpPr>
        <p:spPr>
          <a:xfrm>
            <a:off x="6193371" y="1189040"/>
            <a:ext cx="5389034" cy="3154360"/>
          </a:xfrm>
        </p:spPr>
        <p:txBody>
          <a:bodyPr/>
          <a:lstStyle/>
          <a:p>
            <a:pPr marL="0" indent="0">
              <a:buNone/>
            </a:pPr>
            <a:r>
              <a:rPr lang="en-US" sz="1400">
                <a:solidFill>
                  <a:schemeClr val="accent6"/>
                </a:solidFill>
              </a:rPr>
              <a:t>2025: TM-TV and IC-TV Tapeout, PoC validated</a:t>
            </a:r>
          </a:p>
          <a:p>
            <a:pPr>
              <a:spcBef>
                <a:spcPts val="480"/>
              </a:spcBef>
            </a:pPr>
            <a:r>
              <a:rPr lang="en-US" sz="1400"/>
              <a:t>TM-TV assessment meet success criteria</a:t>
            </a:r>
          </a:p>
          <a:p>
            <a:pPr lvl="1"/>
            <a:r>
              <a:rPr lang="en-US" sz="1400"/>
              <a:t>Memory cubing module supplier selected for IC-TV Tapeout</a:t>
            </a:r>
          </a:p>
          <a:p>
            <a:pPr>
              <a:spcBef>
                <a:spcPts val="480"/>
              </a:spcBef>
            </a:pPr>
            <a:r>
              <a:rPr lang="en-US" sz="1400"/>
              <a:t>Technology performance and reliability assessed using IC-TV</a:t>
            </a:r>
          </a:p>
          <a:p>
            <a:pPr>
              <a:spcBef>
                <a:spcPts val="480"/>
              </a:spcBef>
            </a:pPr>
            <a:r>
              <a:rPr lang="en-US" sz="1400"/>
              <a:t>'27 Product PrePOR success criteria established for HBM4E replacement </a:t>
            </a:r>
          </a:p>
          <a:p>
            <a:pPr lvl="1"/>
            <a:r>
              <a:rPr lang="en-US" sz="1400"/>
              <a:t>Test Chip planned starts (C-Spec, T-Spec, do we need MAS equivalent?)</a:t>
            </a:r>
          </a:p>
          <a:p>
            <a:pPr>
              <a:spcBef>
                <a:spcPts val="480"/>
              </a:spcBef>
            </a:pPr>
            <a:r>
              <a:rPr lang="en-US" sz="1400"/>
              <a:t>‘TMC-LPW6’ spec &amp; roadmap aligned; secure pre-POR position </a:t>
            </a:r>
          </a:p>
          <a:p>
            <a:pPr marL="0" indent="0">
              <a:buNone/>
            </a:pPr>
            <a:r>
              <a:rPr lang="en-US" sz="1400">
                <a:solidFill>
                  <a:schemeClr val="accent6"/>
                </a:solidFill>
              </a:rPr>
              <a:t>2026: TMC at HBM4+ class demonstrated </a:t>
            </a:r>
          </a:p>
          <a:p>
            <a:pPr>
              <a:spcBef>
                <a:spcPts val="480"/>
              </a:spcBef>
            </a:pPr>
            <a:r>
              <a:rPr lang="en-US" sz="1400"/>
              <a:t>Product intercept decision made</a:t>
            </a:r>
          </a:p>
        </p:txBody>
      </p:sp>
      <p:graphicFrame>
        <p:nvGraphicFramePr>
          <p:cNvPr id="7" name="Table 6">
            <a:extLst>
              <a:ext uri="{FF2B5EF4-FFF2-40B4-BE49-F238E27FC236}">
                <a16:creationId xmlns:a16="http://schemas.microsoft.com/office/drawing/2014/main" id="{3B7AEB8C-6742-DC66-CBB7-A265A6E2B306}"/>
              </a:ext>
            </a:extLst>
          </p:cNvPr>
          <p:cNvGraphicFramePr>
            <a:graphicFrameLocks noGrp="1"/>
          </p:cNvGraphicFramePr>
          <p:nvPr/>
        </p:nvGraphicFramePr>
        <p:xfrm>
          <a:off x="383177" y="4572000"/>
          <a:ext cx="11425645" cy="1465276"/>
        </p:xfrm>
        <a:graphic>
          <a:graphicData uri="http://schemas.openxmlformats.org/drawingml/2006/table">
            <a:tbl>
              <a:tblPr/>
              <a:tblGrid>
                <a:gridCol w="1423851">
                  <a:extLst>
                    <a:ext uri="{9D8B030D-6E8A-4147-A177-3AD203B41FA5}">
                      <a16:colId xmlns:a16="http://schemas.microsoft.com/office/drawing/2014/main" val="3036036412"/>
                    </a:ext>
                  </a:extLst>
                </a:gridCol>
                <a:gridCol w="3173192">
                  <a:extLst>
                    <a:ext uri="{9D8B030D-6E8A-4147-A177-3AD203B41FA5}">
                      <a16:colId xmlns:a16="http://schemas.microsoft.com/office/drawing/2014/main" val="1170025083"/>
                    </a:ext>
                  </a:extLst>
                </a:gridCol>
                <a:gridCol w="3802374">
                  <a:extLst>
                    <a:ext uri="{9D8B030D-6E8A-4147-A177-3AD203B41FA5}">
                      <a16:colId xmlns:a16="http://schemas.microsoft.com/office/drawing/2014/main" val="3313612704"/>
                    </a:ext>
                  </a:extLst>
                </a:gridCol>
                <a:gridCol w="3026228">
                  <a:extLst>
                    <a:ext uri="{9D8B030D-6E8A-4147-A177-3AD203B41FA5}">
                      <a16:colId xmlns:a16="http://schemas.microsoft.com/office/drawing/2014/main" val="3968079813"/>
                    </a:ext>
                  </a:extLst>
                </a:gridCol>
              </a:tblGrid>
              <a:tr h="305013">
                <a:tc>
                  <a:txBody>
                    <a:bodyPr/>
                    <a:lstStyle/>
                    <a:p>
                      <a:pPr algn="ctr"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gn="ctr" fontAlgn="b"/>
                      <a:r>
                        <a:rPr lang="en-US" sz="1600" b="1" u="none" strike="noStrike">
                          <a:solidFill>
                            <a:schemeClr val="bg1"/>
                          </a:solidFill>
                          <a:effectLst/>
                          <a:latin typeface="Calibri" panose="020F0502020204030204" pitchFamily="34" charset="0"/>
                          <a:cs typeface="Calibri" panose="020F0502020204030204" pitchFamily="34" charset="0"/>
                        </a:rPr>
                        <a:t>Q2'24</a:t>
                      </a:r>
                      <a:endParaRPr lang="en-US" sz="1600" b="1" i="0" u="none" strike="noStrike">
                        <a:solidFill>
                          <a:schemeClr val="bg1"/>
                        </a:solidFill>
                        <a:effectLst/>
                        <a:latin typeface="Calibri" panose="020F0502020204030204" pitchFamily="34" charset="0"/>
                        <a:cs typeface="Calibri" panose="020F0502020204030204" pitchFamily="34" charset="0"/>
                      </a:endParaRPr>
                    </a:p>
                  </a:txBody>
                  <a:tcPr marL="36576" marR="36576" marT="36576" marB="36576" anchor="ctr">
                    <a:solidFill>
                      <a:schemeClr val="accent2"/>
                    </a:solidFill>
                  </a:tcPr>
                </a:tc>
                <a:tc>
                  <a:txBody>
                    <a:bodyPr/>
                    <a:lstStyle/>
                    <a:p>
                      <a:pPr algn="ctr" fontAlgn="b"/>
                      <a:r>
                        <a:rPr lang="en-US" sz="1600" b="1" u="none" strike="noStrike">
                          <a:solidFill>
                            <a:schemeClr val="bg1"/>
                          </a:solidFill>
                          <a:effectLst/>
                          <a:latin typeface="Calibri" panose="020F0502020204030204" pitchFamily="34" charset="0"/>
                          <a:cs typeface="Calibri" panose="020F0502020204030204" pitchFamily="34" charset="0"/>
                        </a:rPr>
                        <a:t>Q3'24</a:t>
                      </a:r>
                      <a:endParaRPr lang="en-US" sz="1600" b="1" i="0" u="none" strike="noStrike">
                        <a:solidFill>
                          <a:schemeClr val="bg1"/>
                        </a:solidFill>
                        <a:effectLst/>
                        <a:latin typeface="Calibri" panose="020F0502020204030204" pitchFamily="34" charset="0"/>
                        <a:cs typeface="Calibri" panose="020F0502020204030204" pitchFamily="34" charset="0"/>
                      </a:endParaRPr>
                    </a:p>
                  </a:txBody>
                  <a:tcPr marL="36576" marR="36576" marT="36576" marB="36576" anchor="ctr">
                    <a:solidFill>
                      <a:schemeClr val="accent2"/>
                    </a:solidFill>
                  </a:tcPr>
                </a:tc>
                <a:tc>
                  <a:txBody>
                    <a:bodyPr/>
                    <a:lstStyle/>
                    <a:p>
                      <a:pPr algn="ctr" fontAlgn="b"/>
                      <a:r>
                        <a:rPr lang="en-US" sz="1600" b="1" u="none" strike="noStrike">
                          <a:solidFill>
                            <a:schemeClr val="bg1"/>
                          </a:solidFill>
                          <a:effectLst/>
                          <a:latin typeface="Calibri" panose="020F0502020204030204" pitchFamily="34" charset="0"/>
                          <a:cs typeface="Calibri" panose="020F0502020204030204" pitchFamily="34" charset="0"/>
                        </a:rPr>
                        <a:t>Q4'24~Q1'25</a:t>
                      </a:r>
                      <a:endParaRPr lang="en-US" sz="1600" b="1" i="0" u="none" strike="noStrike">
                        <a:solidFill>
                          <a:schemeClr val="bg1"/>
                        </a:solidFill>
                        <a:effectLst/>
                        <a:latin typeface="Calibri" panose="020F0502020204030204" pitchFamily="34" charset="0"/>
                        <a:cs typeface="Calibri" panose="020F0502020204030204" pitchFamily="34" charset="0"/>
                      </a:endParaRPr>
                    </a:p>
                  </a:txBody>
                  <a:tcPr marL="36576" marR="36576" marT="36576" marB="36576" anchor="ctr">
                    <a:solidFill>
                      <a:schemeClr val="accent2"/>
                    </a:solidFill>
                  </a:tcPr>
                </a:tc>
                <a:extLst>
                  <a:ext uri="{0D108BD9-81ED-4DB2-BD59-A6C34878D82A}">
                    <a16:rowId xmlns:a16="http://schemas.microsoft.com/office/drawing/2014/main" val="1936540118"/>
                  </a:ext>
                </a:extLst>
              </a:tr>
              <a:tr h="574142">
                <a:tc>
                  <a:txBody>
                    <a:bodyPr/>
                    <a:lstStyle/>
                    <a:p>
                      <a:pPr algn="l" fontAlgn="b"/>
                      <a:r>
                        <a:rPr lang="en-US" sz="1600" b="1" i="0" u="none" strike="noStrike">
                          <a:solidFill>
                            <a:schemeClr val="bg1"/>
                          </a:solidFill>
                          <a:effectLst/>
                          <a:latin typeface="Calibri" panose="020F0502020204030204" pitchFamily="34" charset="0"/>
                          <a:cs typeface="Calibri" panose="020F0502020204030204" pitchFamily="34" charset="0"/>
                        </a:rPr>
                        <a:t>Objectives</a:t>
                      </a:r>
                    </a:p>
                  </a:txBody>
                  <a:tcPr marL="36576" marR="36576" marT="36576" marB="36576" anchor="ctr">
                    <a:solidFill>
                      <a:schemeClr val="accent2"/>
                    </a:solidFill>
                  </a:tcPr>
                </a:tc>
                <a:tc>
                  <a:txBody>
                    <a:bodyPr/>
                    <a:lstStyle/>
                    <a:p>
                      <a:pPr algn="l" fontAlgn="b"/>
                      <a:r>
                        <a:rPr lang="en-US" sz="1600" u="none" strike="noStrike">
                          <a:effectLst/>
                          <a:latin typeface="Calibri" panose="020F0502020204030204" pitchFamily="34" charset="0"/>
                          <a:cs typeface="Calibri" panose="020F0502020204030204" pitchFamily="34" charset="0"/>
                        </a:rPr>
                        <a:t>TMC Process flow develop, cost</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36576" marR="36576" marT="36576" marB="36576" anchor="ctr"/>
                </a:tc>
                <a:tc>
                  <a:txBody>
                    <a:bodyPr/>
                    <a:lstStyle/>
                    <a:p>
                      <a:pPr algn="l" fontAlgn="b"/>
                      <a:r>
                        <a:rPr lang="en-US" sz="1600" u="none" strike="noStrike">
                          <a:effectLst/>
                          <a:latin typeface="Calibri" panose="020F0502020204030204" pitchFamily="34" charset="0"/>
                          <a:cs typeface="Calibri" panose="020F0502020204030204" pitchFamily="34" charset="0"/>
                        </a:rPr>
                        <a:t>MTS and DTS covering Process, Electrical and Thermal characteristics, PDK Rev0.1</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36576" marR="36576" marT="36576" marB="36576" anchor="ctr"/>
                </a:tc>
                <a:tc>
                  <a:txBody>
                    <a:bodyPr/>
                    <a:lstStyle/>
                    <a:p>
                      <a:pPr algn="l" fontAlgn="b"/>
                      <a:r>
                        <a:rPr lang="en-US" sz="1600" u="none" strike="noStrike">
                          <a:effectLst/>
                          <a:latin typeface="Calibri" panose="020F0502020204030204" pitchFamily="34" charset="0"/>
                          <a:cs typeface="Calibri" panose="020F0502020204030204" pitchFamily="34" charset="0"/>
                        </a:rPr>
                        <a:t>TM-TV Tapeout</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36576" marR="36576" marT="36576" marB="36576" anchor="ctr"/>
                </a:tc>
                <a:extLst>
                  <a:ext uri="{0D108BD9-81ED-4DB2-BD59-A6C34878D82A}">
                    <a16:rowId xmlns:a16="http://schemas.microsoft.com/office/drawing/2014/main" val="1458875379"/>
                  </a:ext>
                </a:extLst>
              </a:tr>
              <a:tr h="574142">
                <a:tc>
                  <a:txBody>
                    <a:bodyPr/>
                    <a:lstStyle/>
                    <a:p>
                      <a:pPr algn="l" fontAlgn="b"/>
                      <a:r>
                        <a:rPr lang="en-US" sz="1600" b="1" u="none" strike="noStrike">
                          <a:solidFill>
                            <a:schemeClr val="bg1"/>
                          </a:solidFill>
                          <a:effectLst/>
                          <a:latin typeface="Calibri" panose="020F0502020204030204" pitchFamily="34" charset="0"/>
                          <a:cs typeface="Calibri" panose="020F0502020204030204" pitchFamily="34" charset="0"/>
                        </a:rPr>
                        <a:t>Tech Gate</a:t>
                      </a:r>
                      <a:endParaRPr lang="en-US" sz="1600" b="1" i="0" u="none" strike="noStrike">
                        <a:solidFill>
                          <a:schemeClr val="bg1"/>
                        </a:solidFill>
                        <a:effectLst/>
                        <a:latin typeface="Calibri" panose="020F0502020204030204" pitchFamily="34" charset="0"/>
                        <a:cs typeface="Calibri" panose="020F0502020204030204" pitchFamily="34" charset="0"/>
                      </a:endParaRPr>
                    </a:p>
                  </a:txBody>
                  <a:tcPr marL="36576" marR="36576" marT="36576" marB="36576" anchor="ctr">
                    <a:solidFill>
                      <a:schemeClr val="accent2"/>
                    </a:solidFill>
                  </a:tcPr>
                </a:tc>
                <a:tc>
                  <a:txBody>
                    <a:bodyPr/>
                    <a:lstStyle/>
                    <a:p>
                      <a:pPr algn="l" fontAlgn="b"/>
                      <a:r>
                        <a:rPr lang="en-US" sz="1600" u="none" strike="noStrike">
                          <a:effectLst/>
                          <a:latin typeface="Calibri" panose="020F0502020204030204" pitchFamily="34" charset="0"/>
                          <a:cs typeface="Calibri" panose="020F0502020204030204" pitchFamily="34" charset="0"/>
                        </a:rPr>
                        <a:t>Technology feasible</a:t>
                      </a:r>
                    </a:p>
                    <a:p>
                      <a:pPr algn="l" fontAlgn="b"/>
                      <a:r>
                        <a:rPr lang="en-US" sz="1600" u="none" strike="noStrike">
                          <a:effectLst/>
                          <a:latin typeface="Calibri" panose="020F0502020204030204" pitchFamily="34" charset="0"/>
                          <a:cs typeface="Calibri" panose="020F0502020204030204" pitchFamily="34" charset="0"/>
                        </a:rPr>
                        <a:t>Cost Lower than HBM</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36576" marR="36576" marT="36576" marB="36576" anchor="ctr"/>
                </a:tc>
                <a:tc>
                  <a:txBody>
                    <a:bodyPr/>
                    <a:lstStyle/>
                    <a:p>
                      <a:pPr algn="l" fontAlgn="b"/>
                      <a:r>
                        <a:rPr lang="en-US" sz="1600" u="none" strike="noStrike">
                          <a:effectLst/>
                          <a:latin typeface="Calibri" panose="020F0502020204030204" pitchFamily="34" charset="0"/>
                          <a:cs typeface="Calibri" panose="020F0502020204030204" pitchFamily="34" charset="0"/>
                        </a:rPr>
                        <a:t>Mockup datasheet on par with HBM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36576" marR="36576" marT="36576" marB="36576" anchor="ctr"/>
                </a:tc>
                <a:tc>
                  <a:txBody>
                    <a:bodyPr/>
                    <a:lstStyle/>
                    <a:p>
                      <a:pPr marL="0" marR="0" lvl="0" indent="0" algn="l" defTabSz="1108070" rtl="0" eaLnBrk="1" fontAlgn="b" latinLnBrk="0" hangingPunct="1">
                        <a:lnSpc>
                          <a:spcPct val="100000"/>
                        </a:lnSpc>
                        <a:spcBef>
                          <a:spcPts val="0"/>
                        </a:spcBef>
                        <a:spcAft>
                          <a:spcPts val="0"/>
                        </a:spcAft>
                        <a:buClrTx/>
                        <a:buSzTx/>
                        <a:buFontTx/>
                        <a:buNone/>
                        <a:tabLst/>
                        <a:defRPr/>
                      </a:pPr>
                      <a:r>
                        <a:rPr lang="en-US" sz="1600" u="none" strike="noStrike">
                          <a:effectLst/>
                          <a:latin typeface="Calibri" panose="020F0502020204030204" pitchFamily="34" charset="0"/>
                          <a:cs typeface="Calibri" panose="020F0502020204030204" pitchFamily="34" charset="0"/>
                        </a:rPr>
                        <a:t>MTS committed by OSAT</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36576" marR="36576" marT="36576" marB="36576" anchor="ctr"/>
                </a:tc>
                <a:extLst>
                  <a:ext uri="{0D108BD9-81ED-4DB2-BD59-A6C34878D82A}">
                    <a16:rowId xmlns:a16="http://schemas.microsoft.com/office/drawing/2014/main" val="1404673553"/>
                  </a:ext>
                </a:extLst>
              </a:tr>
            </a:tbl>
          </a:graphicData>
        </a:graphic>
      </p:graphicFrame>
      <p:sp>
        <p:nvSpPr>
          <p:cNvPr id="8" name="Action Button: Back or Previous 7">
            <a:hlinkClick r:id="rId2" action="ppaction://hlinksldjump" highlightClick="1"/>
            <a:extLst>
              <a:ext uri="{FF2B5EF4-FFF2-40B4-BE49-F238E27FC236}">
                <a16:creationId xmlns:a16="http://schemas.microsoft.com/office/drawing/2014/main" id="{4C10E4AD-1A00-83E4-CC24-6B74EA96AAA7}"/>
              </a:ext>
            </a:extLst>
          </p:cNvPr>
          <p:cNvSpPr/>
          <p:nvPr/>
        </p:nvSpPr>
        <p:spPr>
          <a:xfrm>
            <a:off x="11734800" y="533400"/>
            <a:ext cx="304800" cy="304800"/>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38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21C1-5E34-F5DB-2583-D87C4C174F44}"/>
              </a:ext>
            </a:extLst>
          </p:cNvPr>
          <p:cNvSpPr>
            <a:spLocks noGrp="1"/>
          </p:cNvSpPr>
          <p:nvPr>
            <p:ph type="title"/>
          </p:nvPr>
        </p:nvSpPr>
        <p:spPr>
          <a:xfrm>
            <a:off x="914400" y="160984"/>
            <a:ext cx="10363200" cy="838200"/>
          </a:xfrm>
        </p:spPr>
        <p:txBody>
          <a:bodyPr/>
          <a:lstStyle/>
          <a:p>
            <a:r>
              <a:rPr lang="en-US" sz="3600" b="1">
                <a:effectLst/>
                <a:latin typeface="Calibri" panose="020F0502020204030204" pitchFamily="34" charset="0"/>
                <a:ea typeface="Times New Roman" panose="02020603050405020304" pitchFamily="18" charset="0"/>
              </a:rPr>
              <a:t>Terraced Chiplet Cubing Technology</a:t>
            </a:r>
            <a:endParaRPr lang="en-US" sz="8000"/>
          </a:p>
        </p:txBody>
      </p:sp>
      <p:sp>
        <p:nvSpPr>
          <p:cNvPr id="7" name="TextBox 6">
            <a:extLst>
              <a:ext uri="{FF2B5EF4-FFF2-40B4-BE49-F238E27FC236}">
                <a16:creationId xmlns:a16="http://schemas.microsoft.com/office/drawing/2014/main" id="{09E04807-3C2A-ACF3-5B91-3565B4EAE4A2}"/>
              </a:ext>
            </a:extLst>
          </p:cNvPr>
          <p:cNvSpPr txBox="1"/>
          <p:nvPr/>
        </p:nvSpPr>
        <p:spPr>
          <a:xfrm>
            <a:off x="1524001" y="4797689"/>
            <a:ext cx="4572000" cy="1200329"/>
          </a:xfrm>
          <a:prstGeom prst="rect">
            <a:avLst/>
          </a:prstGeom>
          <a:noFill/>
        </p:spPr>
        <p:txBody>
          <a:bodyPr wrap="square" rtlCol="0">
            <a:spAutoFit/>
          </a:bodyPr>
          <a:lstStyle/>
          <a:p>
            <a:r>
              <a:rPr lang="en-US" sz="1800">
                <a:effectLst/>
                <a:latin typeface="Calibri" panose="020F0502020204030204" pitchFamily="34" charset="0"/>
                <a:ea typeface="Times New Roman" panose="02020603050405020304" pitchFamily="18" charset="0"/>
              </a:rPr>
              <a:t>TMC – terraced stacking of memory chips interconnected vertically using low cost TSV chips to widen data width in a </a:t>
            </a:r>
            <a:r>
              <a:rPr lang="en-US" sz="1800">
                <a:latin typeface="Calibri" panose="020F0502020204030204" pitchFamily="34" charset="0"/>
                <a:ea typeface="Times New Roman" panose="02020603050405020304" pitchFamily="18" charset="0"/>
              </a:rPr>
              <a:t>Terraced Chiplet Cubing (</a:t>
            </a:r>
            <a:r>
              <a:rPr lang="en-US" sz="1800">
                <a:effectLst/>
                <a:latin typeface="Calibri" panose="020F0502020204030204" pitchFamily="34" charset="0"/>
                <a:ea typeface="Times New Roman" panose="02020603050405020304" pitchFamily="18" charset="0"/>
              </a:rPr>
              <a:t>TCC) construction.</a:t>
            </a:r>
            <a:endParaRPr lang="en-US" sz="180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B654AB70-91EF-5EA4-FFA1-11319899C6B9}"/>
              </a:ext>
            </a:extLst>
          </p:cNvPr>
          <p:cNvSpPr txBox="1"/>
          <p:nvPr/>
        </p:nvSpPr>
        <p:spPr>
          <a:xfrm>
            <a:off x="8001000" y="5401270"/>
            <a:ext cx="3243844" cy="923330"/>
          </a:xfrm>
          <a:prstGeom prst="rect">
            <a:avLst/>
          </a:prstGeom>
          <a:noFill/>
        </p:spPr>
        <p:txBody>
          <a:bodyPr wrap="square" rtlCol="0">
            <a:spAutoFit/>
          </a:bodyPr>
          <a:lstStyle/>
          <a:p>
            <a:pPr algn="r"/>
            <a:r>
              <a:rPr lang="en-US" sz="1800" kern="0">
                <a:effectLst/>
                <a:latin typeface="Calibri" panose="020F0502020204030204" pitchFamily="34" charset="0"/>
                <a:ea typeface="Times New Roman" panose="02020603050405020304" pitchFamily="18" charset="0"/>
              </a:rPr>
              <a:t>A TMC example for </a:t>
            </a:r>
            <a:br>
              <a:rPr lang="en-US" sz="1800" kern="0">
                <a:effectLst/>
                <a:latin typeface="Calibri" panose="020F0502020204030204" pitchFamily="34" charset="0"/>
                <a:ea typeface="Times New Roman" panose="02020603050405020304" pitchFamily="18" charset="0"/>
              </a:rPr>
            </a:br>
            <a:r>
              <a:rPr lang="en-US" sz="1800" kern="0">
                <a:effectLst/>
                <a:latin typeface="Calibri" panose="020F0502020204030204" pitchFamily="34" charset="0"/>
                <a:ea typeface="Times New Roman" panose="02020603050405020304" pitchFamily="18" charset="0"/>
              </a:rPr>
              <a:t>3D stack of Low-Power wide-IO</a:t>
            </a:r>
            <a:r>
              <a:rPr lang="en-US" sz="1800" kern="0">
                <a:latin typeface="Calibri" panose="020F0502020204030204" pitchFamily="34" charset="0"/>
                <a:ea typeface="Times New Roman" panose="02020603050405020304" pitchFamily="18" charset="0"/>
              </a:rPr>
              <a:t>, </a:t>
            </a:r>
            <a:r>
              <a:rPr lang="en-US" sz="1800" kern="0">
                <a:effectLst/>
                <a:latin typeface="Calibri" panose="020F0502020204030204" pitchFamily="34" charset="0"/>
                <a:ea typeface="Times New Roman" panose="02020603050405020304" pitchFamily="18" charset="0"/>
              </a:rPr>
              <a:t>LPW, DRAM chips</a:t>
            </a:r>
            <a:r>
              <a:rPr lang="en-US" sz="1400">
                <a:effectLst/>
              </a:rPr>
              <a:t> </a:t>
            </a:r>
            <a:endParaRPr lang="en-US" sz="1800">
              <a:effectLst/>
              <a:latin typeface="Times New Roman" panose="02020603050405020304" pitchFamily="18" charset="0"/>
              <a:ea typeface="Times New Roman" panose="02020603050405020304" pitchFamily="18" charset="0"/>
            </a:endParaRPr>
          </a:p>
        </p:txBody>
      </p:sp>
      <p:pic>
        <p:nvPicPr>
          <p:cNvPr id="10" name="Content Placeholder 9">
            <a:extLst>
              <a:ext uri="{FF2B5EF4-FFF2-40B4-BE49-F238E27FC236}">
                <a16:creationId xmlns:a16="http://schemas.microsoft.com/office/drawing/2014/main" id="{2D62AC39-B12B-C7AC-BF5E-4F4BD673B9F3}"/>
              </a:ext>
            </a:extLst>
          </p:cNvPr>
          <p:cNvPicPr>
            <a:picLocks noGrp="1" noChangeAspect="1"/>
          </p:cNvPicPr>
          <p:nvPr>
            <p:ph sz="half" idx="2"/>
          </p:nvPr>
        </p:nvPicPr>
        <p:blipFill>
          <a:blip r:embed="rId2">
            <a:alphaModFix amt="85000"/>
            <a:extLst>
              <a:ext uri="{BEBA8EAE-BF5A-486C-A8C5-ECC9F3942E4B}">
                <a14:imgProps xmlns:a14="http://schemas.microsoft.com/office/drawing/2010/main">
                  <a14:imgLayer r:embed="rId3">
                    <a14:imgEffect>
                      <a14:backgroundRemoval t="9809" b="95056" l="1831" r="98768">
                        <a14:foregroundMark x1="8944" y1="58373" x2="1901" y2="72010"/>
                        <a14:foregroundMark x1="1901" y1="72010" x2="7500" y2="88118"/>
                        <a14:foregroundMark x1="669" y1="98565" x2="10528" y2="97847"/>
                        <a14:foregroundMark x1="10528" y1="97847" x2="19894" y2="98565"/>
                        <a14:foregroundMark x1="19894" y1="98565" x2="39930" y2="92982"/>
                        <a14:foregroundMark x1="39930" y1="92982" x2="30563" y2="91069"/>
                        <a14:foregroundMark x1="30563" y1="91069" x2="27923" y2="95056"/>
                        <a14:foregroundMark x1="87746" y1="11882" x2="97324" y2="9729"/>
                        <a14:foregroundMark x1="97324" y1="9729" x2="98768" y2="50319"/>
                        <a14:foregroundMark x1="98768" y1="50319" x2="89718" y2="61164"/>
                        <a14:foregroundMark x1="89718" y1="61164" x2="70423" y2="72648"/>
                        <a14:foregroundMark x1="70423" y1="72648" x2="69930" y2="79346"/>
                        <a14:backgroundMark x1="28134" y1="99601" x2="26549" y2="99761"/>
                      </a14:backgroundRemoval>
                    </a14:imgEffect>
                  </a14:imgLayer>
                </a14:imgProps>
              </a:ext>
            </a:extLst>
          </a:blip>
          <a:stretch>
            <a:fillRect/>
          </a:stretch>
        </p:blipFill>
        <p:spPr>
          <a:xfrm>
            <a:off x="6048362" y="3506754"/>
            <a:ext cx="5080000" cy="2356181"/>
          </a:xfrm>
          <a:prstGeom prst="rect">
            <a:avLst/>
          </a:prstGeom>
        </p:spPr>
      </p:pic>
      <p:sp>
        <p:nvSpPr>
          <p:cNvPr id="13" name="TextBox 12">
            <a:extLst>
              <a:ext uri="{FF2B5EF4-FFF2-40B4-BE49-F238E27FC236}">
                <a16:creationId xmlns:a16="http://schemas.microsoft.com/office/drawing/2014/main" id="{73FDCDFE-FAB6-9439-C591-92D047B856D9}"/>
              </a:ext>
            </a:extLst>
          </p:cNvPr>
          <p:cNvSpPr txBox="1"/>
          <p:nvPr/>
        </p:nvSpPr>
        <p:spPr>
          <a:xfrm>
            <a:off x="7391400" y="3276600"/>
            <a:ext cx="2373214" cy="784830"/>
          </a:xfrm>
          <a:prstGeom prst="rect">
            <a:avLst/>
          </a:prstGeom>
          <a:noFill/>
        </p:spPr>
        <p:txBody>
          <a:bodyPr wrap="none" rtlCol="0">
            <a:spAutoFit/>
          </a:bodyPr>
          <a:lstStyle/>
          <a:p>
            <a:pPr algn="ctr">
              <a:spcBef>
                <a:spcPts val="600"/>
              </a:spcBef>
            </a:pPr>
            <a:r>
              <a:rPr lang="en-US" sz="2000">
                <a:solidFill>
                  <a:schemeClr val="accent6"/>
                </a:solidFill>
                <a:latin typeface="Calibri" panose="020F0502020204030204" pitchFamily="34" charset="0"/>
                <a:cs typeface="Calibri" panose="020F0502020204030204" pitchFamily="34" charset="0"/>
              </a:rPr>
              <a:t>16 tiers of 32Gb LPW</a:t>
            </a:r>
          </a:p>
          <a:p>
            <a:pPr algn="ctr">
              <a:spcBef>
                <a:spcPts val="600"/>
              </a:spcBef>
            </a:pPr>
            <a:r>
              <a:rPr lang="en-US" sz="2000">
                <a:solidFill>
                  <a:schemeClr val="accent6"/>
                </a:solidFill>
                <a:latin typeface="Calibri" panose="020F0502020204030204" pitchFamily="34" charset="0"/>
                <a:cs typeface="Calibri" panose="020F0502020204030204" pitchFamily="34" charset="0"/>
              </a:rPr>
              <a:t>64GB TMC 2K DQ</a:t>
            </a:r>
          </a:p>
        </p:txBody>
      </p:sp>
      <p:pic>
        <p:nvPicPr>
          <p:cNvPr id="5" name="Content Placeholder 4">
            <a:extLst>
              <a:ext uri="{FF2B5EF4-FFF2-40B4-BE49-F238E27FC236}">
                <a16:creationId xmlns:a16="http://schemas.microsoft.com/office/drawing/2014/main" id="{E22FCD9C-2CB2-F2D6-A6F2-A9CD5ECE7DBB}"/>
              </a:ext>
            </a:extLst>
          </p:cNvPr>
          <p:cNvPicPr>
            <a:picLocks noGrp="1" noChangeAspect="1"/>
          </p:cNvPicPr>
          <p:nvPr>
            <p:ph sz="half" idx="1"/>
          </p:nvPr>
        </p:nvPicPr>
        <p:blipFill>
          <a:blip r:embed="rId4">
            <a:alphaModFix amt="85000"/>
          </a:blip>
          <a:stretch>
            <a:fillRect/>
          </a:stretch>
        </p:blipFill>
        <p:spPr>
          <a:xfrm>
            <a:off x="1524000" y="2206889"/>
            <a:ext cx="5459268" cy="2489200"/>
          </a:xfrm>
          <a:prstGeom prst="rect">
            <a:avLst/>
          </a:prstGeom>
        </p:spPr>
      </p:pic>
      <p:sp>
        <p:nvSpPr>
          <p:cNvPr id="3" name="Content Placeholder 2">
            <a:extLst>
              <a:ext uri="{FF2B5EF4-FFF2-40B4-BE49-F238E27FC236}">
                <a16:creationId xmlns:a16="http://schemas.microsoft.com/office/drawing/2014/main" id="{5A11A7AD-A7B0-3940-E943-44500259DB9F}"/>
              </a:ext>
            </a:extLst>
          </p:cNvPr>
          <p:cNvSpPr txBox="1">
            <a:spLocks/>
          </p:cNvSpPr>
          <p:nvPr/>
        </p:nvSpPr>
        <p:spPr bwMode="auto">
          <a:xfrm>
            <a:off x="914400" y="1078146"/>
            <a:ext cx="10363200" cy="78483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393"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2424">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181">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181">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181">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181">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181">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181">
                <a:solidFill>
                  <a:schemeClr val="tx1"/>
                </a:solidFill>
                <a:latin typeface="+mn-lt"/>
              </a:defRPr>
            </a:lvl9pPr>
          </a:lstStyle>
          <a:p>
            <a:pPr marL="0" indent="0" algn="ctr" defTabSz="914400">
              <a:spcBef>
                <a:spcPts val="480"/>
              </a:spcBef>
              <a:buNone/>
            </a:pPr>
            <a:r>
              <a:rPr lang="en-US" sz="2000" kern="0"/>
              <a:t>Provides a generic, low-cost, scalable platform for in-package interconnect </a:t>
            </a:r>
          </a:p>
          <a:p>
            <a:pPr marL="0" indent="0" algn="ctr" defTabSz="914400">
              <a:spcBef>
                <a:spcPts val="480"/>
              </a:spcBef>
              <a:buNone/>
            </a:pPr>
            <a:r>
              <a:rPr lang="en-US" sz="2000" kern="0"/>
              <a:t>Enables a high-efficiency pass-through physical layer no overhead to Data Link Layers </a:t>
            </a:r>
          </a:p>
          <a:p>
            <a:pPr defTabSz="914400"/>
            <a:endParaRPr lang="en-US" sz="2000" kern="0"/>
          </a:p>
        </p:txBody>
      </p:sp>
    </p:spTree>
    <p:extLst>
      <p:ext uri="{BB962C8B-B14F-4D97-AF65-F5344CB8AC3E}">
        <p14:creationId xmlns:p14="http://schemas.microsoft.com/office/powerpoint/2010/main" val="76423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4568-6DAA-B54B-78CA-B82B2F896F26}"/>
              </a:ext>
            </a:extLst>
          </p:cNvPr>
          <p:cNvSpPr>
            <a:spLocks noGrp="1"/>
          </p:cNvSpPr>
          <p:nvPr>
            <p:ph type="title"/>
          </p:nvPr>
        </p:nvSpPr>
        <p:spPr>
          <a:xfrm>
            <a:off x="609600" y="274639"/>
            <a:ext cx="10972800" cy="457198"/>
          </a:xfrm>
        </p:spPr>
        <p:txBody>
          <a:bodyPr/>
          <a:lstStyle/>
          <a:p>
            <a:r>
              <a:rPr lang="en-US" sz="3600"/>
              <a:t>IP Disclosure and Harvest</a:t>
            </a:r>
          </a:p>
        </p:txBody>
      </p:sp>
      <p:sp>
        <p:nvSpPr>
          <p:cNvPr id="5" name="Text Placeholder 4">
            <a:extLst>
              <a:ext uri="{FF2B5EF4-FFF2-40B4-BE49-F238E27FC236}">
                <a16:creationId xmlns:a16="http://schemas.microsoft.com/office/drawing/2014/main" id="{830FD1E9-49C2-7ADB-7D90-3A8CA8626249}"/>
              </a:ext>
            </a:extLst>
          </p:cNvPr>
          <p:cNvSpPr>
            <a:spLocks noGrp="1"/>
          </p:cNvSpPr>
          <p:nvPr>
            <p:ph type="body" idx="1"/>
          </p:nvPr>
        </p:nvSpPr>
        <p:spPr>
          <a:xfrm>
            <a:off x="609600" y="762000"/>
            <a:ext cx="4343400" cy="639763"/>
          </a:xfrm>
        </p:spPr>
        <p:txBody>
          <a:bodyPr/>
          <a:lstStyle/>
          <a:p>
            <a:r>
              <a:rPr lang="en-US" sz="2800"/>
              <a:t>IP Disclosure</a:t>
            </a:r>
            <a:endParaRPr lang="en-US"/>
          </a:p>
        </p:txBody>
      </p:sp>
      <p:sp>
        <p:nvSpPr>
          <p:cNvPr id="3" name="Content Placeholder 2">
            <a:extLst>
              <a:ext uri="{FF2B5EF4-FFF2-40B4-BE49-F238E27FC236}">
                <a16:creationId xmlns:a16="http://schemas.microsoft.com/office/drawing/2014/main" id="{D50A3846-33BC-5C06-FC1C-9201F33C82DB}"/>
              </a:ext>
            </a:extLst>
          </p:cNvPr>
          <p:cNvSpPr>
            <a:spLocks noGrp="1"/>
          </p:cNvSpPr>
          <p:nvPr>
            <p:ph sz="half" idx="2"/>
          </p:nvPr>
        </p:nvSpPr>
        <p:spPr>
          <a:xfrm>
            <a:off x="609600" y="1401760"/>
            <a:ext cx="4343400" cy="3951289"/>
          </a:xfrm>
        </p:spPr>
        <p:txBody>
          <a:bodyPr/>
          <a:lstStyle/>
          <a:p>
            <a:r>
              <a:rPr lang="en-US" sz="2000" b="0" i="0" u="none" strike="noStrike">
                <a:solidFill>
                  <a:srgbClr val="212121"/>
                </a:solidFill>
                <a:effectLst/>
                <a:latin typeface="Calibri" panose="020F0502020204030204" pitchFamily="34" charset="0"/>
              </a:rPr>
              <a:t>IDF 5223 “Terraced Chiplet Cube”, approved for filing.</a:t>
            </a:r>
          </a:p>
          <a:p>
            <a:r>
              <a:rPr lang="en-US" sz="2000" b="0" i="0" u="none" strike="noStrike">
                <a:solidFill>
                  <a:srgbClr val="212121"/>
                </a:solidFill>
                <a:effectLst/>
                <a:latin typeface="Calibri" panose="020F0502020204030204" pitchFamily="34" charset="0"/>
              </a:rPr>
              <a:t>AG2623 “Molded wire interconnect for stacked memory package” will not be filed as a patent application due to prior art.  </a:t>
            </a:r>
          </a:p>
          <a:p>
            <a:pPr lvl="1"/>
            <a:r>
              <a:rPr lang="en-US" sz="2000" b="0" i="0" u="none" strike="noStrike">
                <a:solidFill>
                  <a:srgbClr val="212121"/>
                </a:solidFill>
                <a:effectLst/>
                <a:latin typeface="Calibri" panose="020F0502020204030204" pitchFamily="34" charset="0"/>
              </a:rPr>
              <a:t>Xiang will continue drive to molded wire TMC MOR flow development and costing analysis of TMC-LP6 mockup for pre-POR candidate evaluation</a:t>
            </a:r>
            <a:endParaRPr lang="en-US" sz="2000"/>
          </a:p>
        </p:txBody>
      </p:sp>
      <p:sp>
        <p:nvSpPr>
          <p:cNvPr id="6" name="Text Placeholder 5">
            <a:extLst>
              <a:ext uri="{FF2B5EF4-FFF2-40B4-BE49-F238E27FC236}">
                <a16:creationId xmlns:a16="http://schemas.microsoft.com/office/drawing/2014/main" id="{F36B8597-D311-2EBD-45B4-2DA1DC3D6A03}"/>
              </a:ext>
            </a:extLst>
          </p:cNvPr>
          <p:cNvSpPr>
            <a:spLocks noGrp="1"/>
          </p:cNvSpPr>
          <p:nvPr>
            <p:ph type="body" sz="quarter" idx="3"/>
          </p:nvPr>
        </p:nvSpPr>
        <p:spPr>
          <a:xfrm>
            <a:off x="5257800" y="762000"/>
            <a:ext cx="5389034" cy="639763"/>
          </a:xfrm>
        </p:spPr>
        <p:txBody>
          <a:bodyPr/>
          <a:lstStyle/>
          <a:p>
            <a:r>
              <a:rPr lang="en-US"/>
              <a:t>IP Harvest</a:t>
            </a:r>
          </a:p>
        </p:txBody>
      </p:sp>
      <p:sp>
        <p:nvSpPr>
          <p:cNvPr id="4" name="Content Placeholder 3">
            <a:extLst>
              <a:ext uri="{FF2B5EF4-FFF2-40B4-BE49-F238E27FC236}">
                <a16:creationId xmlns:a16="http://schemas.microsoft.com/office/drawing/2014/main" id="{A577AEB8-B91C-768F-B342-3A657230424C}"/>
              </a:ext>
            </a:extLst>
          </p:cNvPr>
          <p:cNvSpPr>
            <a:spLocks noGrp="1"/>
          </p:cNvSpPr>
          <p:nvPr>
            <p:ph sz="quarter" idx="4"/>
          </p:nvPr>
        </p:nvSpPr>
        <p:spPr>
          <a:xfrm>
            <a:off x="5181600" y="1401760"/>
            <a:ext cx="6400799" cy="4922840"/>
          </a:xfrm>
        </p:spPr>
        <p:txBody>
          <a:bodyPr/>
          <a:lstStyle/>
          <a:p>
            <a:pPr>
              <a:spcBef>
                <a:spcPts val="0"/>
              </a:spcBef>
              <a:spcAft>
                <a:spcPts val="0"/>
              </a:spcAft>
            </a:pPr>
            <a:r>
              <a:rPr lang="en-US" sz="2000" b="0">
                <a:solidFill>
                  <a:srgbClr val="212121"/>
                </a:solidFill>
              </a:rPr>
              <a:t>H</a:t>
            </a:r>
            <a:r>
              <a:rPr lang="en-US" sz="2000" b="0" i="0" u="none" strike="noStrike">
                <a:solidFill>
                  <a:srgbClr val="212121"/>
                </a:solidFill>
                <a:effectLst/>
              </a:rPr>
              <a:t>ybrid attachment scheme between mem-to-mem and mem-to-</a:t>
            </a:r>
            <a:r>
              <a:rPr lang="en-US" sz="2000" b="0" i="0" u="none" strike="noStrike" err="1">
                <a:solidFill>
                  <a:srgbClr val="212121"/>
                </a:solidFill>
                <a:effectLst/>
              </a:rPr>
              <a:t>tsv</a:t>
            </a:r>
            <a:r>
              <a:rPr lang="en-US" sz="2000" b="0" i="0" u="none" strike="noStrike">
                <a:solidFill>
                  <a:srgbClr val="212121"/>
                </a:solidFill>
                <a:effectLst/>
              </a:rPr>
              <a:t> to improve TTV spec tolerance and thermal conductivity. </a:t>
            </a:r>
          </a:p>
          <a:p>
            <a:pPr lvl="1">
              <a:spcAft>
                <a:spcPts val="0"/>
              </a:spcAft>
            </a:pPr>
            <a:r>
              <a:rPr lang="en-US" sz="2000" b="0" i="0" u="none" strike="noStrike">
                <a:solidFill>
                  <a:srgbClr val="212121"/>
                </a:solidFill>
                <a:effectLst/>
              </a:rPr>
              <a:t>Jason Zhang and Xiang Li to lead authorship </a:t>
            </a:r>
            <a:r>
              <a:rPr lang="en-US" sz="2000">
                <a:solidFill>
                  <a:srgbClr val="212121"/>
                </a:solidFill>
              </a:rPr>
              <a:t>of IDFs</a:t>
            </a:r>
          </a:p>
          <a:p>
            <a:pPr>
              <a:spcAft>
                <a:spcPts val="0"/>
              </a:spcAft>
            </a:pPr>
            <a:r>
              <a:rPr lang="en-US" sz="2000" b="0">
                <a:solidFill>
                  <a:srgbClr val="212121"/>
                </a:solidFill>
              </a:rPr>
              <a:t>stacking of tiers –  Use </a:t>
            </a:r>
            <a:r>
              <a:rPr lang="en-US" sz="2000" b="0" i="0" u="none" strike="noStrike">
                <a:solidFill>
                  <a:srgbClr val="212121"/>
                </a:solidFill>
                <a:effectLst/>
              </a:rPr>
              <a:t>Fanout-3DS of multiple TCC to increase stack height and memory capacity and density</a:t>
            </a:r>
          </a:p>
          <a:p>
            <a:pPr lvl="1">
              <a:spcAft>
                <a:spcPts val="0"/>
              </a:spcAft>
            </a:pPr>
            <a:r>
              <a:rPr lang="en-US" sz="2000">
                <a:solidFill>
                  <a:srgbClr val="212121"/>
                </a:solidFill>
              </a:rPr>
              <a:t>Po Yao Lin to lead authorship of IDFs</a:t>
            </a:r>
          </a:p>
          <a:p>
            <a:pPr lvl="1">
              <a:spcAft>
                <a:spcPts val="0"/>
              </a:spcAft>
            </a:pPr>
            <a:r>
              <a:rPr lang="en-US" sz="2000" b="0" i="0" u="none" strike="noStrike">
                <a:solidFill>
                  <a:srgbClr val="212121"/>
                </a:solidFill>
                <a:effectLst/>
              </a:rPr>
              <a:t>Introducing Known-Good-TMC-Module (KGM) method </a:t>
            </a:r>
          </a:p>
          <a:p>
            <a:pPr>
              <a:spcAft>
                <a:spcPts val="0"/>
              </a:spcAft>
            </a:pPr>
            <a:r>
              <a:rPr lang="en-US" sz="2000" b="0" i="0" u="none" strike="noStrike">
                <a:solidFill>
                  <a:srgbClr val="212121"/>
                </a:solidFill>
                <a:effectLst/>
              </a:rPr>
              <a:t>manufacturing method for TCC to reduce cost.   (non-</a:t>
            </a:r>
            <a:r>
              <a:rPr lang="en-US" sz="2000" b="0">
                <a:solidFill>
                  <a:srgbClr val="212121"/>
                </a:solidFill>
              </a:rPr>
              <a:t>TSV)</a:t>
            </a:r>
          </a:p>
          <a:p>
            <a:pPr lvl="1">
              <a:spcAft>
                <a:spcPts val="0"/>
              </a:spcAft>
            </a:pPr>
            <a:r>
              <a:rPr lang="en-US" sz="2000">
                <a:solidFill>
                  <a:srgbClr val="212121"/>
                </a:solidFill>
              </a:rPr>
              <a:t>Po Yao Lin to lead </a:t>
            </a:r>
            <a:r>
              <a:rPr lang="en-US" sz="2000" err="1">
                <a:solidFill>
                  <a:srgbClr val="212121"/>
                </a:solidFill>
              </a:rPr>
              <a:t>authorshiop</a:t>
            </a:r>
            <a:r>
              <a:rPr lang="en-US" sz="2000">
                <a:solidFill>
                  <a:srgbClr val="212121"/>
                </a:solidFill>
              </a:rPr>
              <a:t> of IDFs</a:t>
            </a:r>
            <a:endParaRPr lang="en-US" sz="2000" b="0">
              <a:solidFill>
                <a:srgbClr val="212121"/>
              </a:solidFill>
            </a:endParaRPr>
          </a:p>
          <a:p>
            <a:pPr>
              <a:spcAft>
                <a:spcPts val="0"/>
              </a:spcAft>
            </a:pPr>
            <a:r>
              <a:rPr lang="en-US" sz="2000" b="0" i="0" u="none" strike="noStrike" err="1">
                <a:solidFill>
                  <a:srgbClr val="212121"/>
                </a:solidFill>
                <a:effectLst/>
              </a:rPr>
              <a:t>Xiaorong</a:t>
            </a:r>
            <a:r>
              <a:rPr lang="en-US" sz="2000" b="0" i="0" u="none" strike="noStrike">
                <a:solidFill>
                  <a:srgbClr val="212121"/>
                </a:solidFill>
                <a:effectLst/>
              </a:rPr>
              <a:t> Xiong will coordinate/consolidate all novel ideas for IDF filing.</a:t>
            </a:r>
            <a:br>
              <a:rPr lang="en-US" sz="2000"/>
            </a:br>
            <a:endParaRPr lang="en-US" sz="2000"/>
          </a:p>
        </p:txBody>
      </p:sp>
    </p:spTree>
    <p:extLst>
      <p:ext uri="{BB962C8B-B14F-4D97-AF65-F5344CB8AC3E}">
        <p14:creationId xmlns:p14="http://schemas.microsoft.com/office/powerpoint/2010/main" val="1364693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7E7F5E-FF09-0A97-0BC9-1181D92CCD13}"/>
              </a:ext>
            </a:extLst>
          </p:cNvPr>
          <p:cNvPicPr>
            <a:picLocks noChangeAspect="1"/>
          </p:cNvPicPr>
          <p:nvPr/>
        </p:nvPicPr>
        <p:blipFill>
          <a:blip r:embed="rId2"/>
          <a:srcRect l="7316" t="27751" r="13415" b="15277"/>
          <a:stretch/>
        </p:blipFill>
        <p:spPr>
          <a:xfrm>
            <a:off x="490339" y="1588946"/>
            <a:ext cx="5257086" cy="2100649"/>
          </a:xfrm>
          <a:prstGeom prst="rect">
            <a:avLst/>
          </a:prstGeom>
        </p:spPr>
      </p:pic>
      <p:pic>
        <p:nvPicPr>
          <p:cNvPr id="5" name="Picture 4">
            <a:extLst>
              <a:ext uri="{FF2B5EF4-FFF2-40B4-BE49-F238E27FC236}">
                <a16:creationId xmlns:a16="http://schemas.microsoft.com/office/drawing/2014/main" id="{A753E756-2776-53A7-CF8E-46DCB4EF7C00}"/>
              </a:ext>
            </a:extLst>
          </p:cNvPr>
          <p:cNvPicPr>
            <a:picLocks noChangeAspect="1"/>
          </p:cNvPicPr>
          <p:nvPr/>
        </p:nvPicPr>
        <p:blipFill>
          <a:blip r:embed="rId3"/>
          <a:srcRect l="8537" t="26844" r="6794"/>
          <a:stretch/>
        </p:blipFill>
        <p:spPr>
          <a:xfrm>
            <a:off x="381000" y="3828080"/>
            <a:ext cx="5290456" cy="2509834"/>
          </a:xfrm>
          <a:prstGeom prst="rect">
            <a:avLst/>
          </a:prstGeom>
        </p:spPr>
      </p:pic>
      <p:pic>
        <p:nvPicPr>
          <p:cNvPr id="6" name="Picture 5">
            <a:extLst>
              <a:ext uri="{FF2B5EF4-FFF2-40B4-BE49-F238E27FC236}">
                <a16:creationId xmlns:a16="http://schemas.microsoft.com/office/drawing/2014/main" id="{6C7371AE-B24C-6899-DF99-69D6ACFA74A8}"/>
              </a:ext>
            </a:extLst>
          </p:cNvPr>
          <p:cNvPicPr>
            <a:picLocks noChangeAspect="1"/>
          </p:cNvPicPr>
          <p:nvPr/>
        </p:nvPicPr>
        <p:blipFill>
          <a:blip r:embed="rId4"/>
          <a:srcRect r="23736" b="79799"/>
          <a:stretch/>
        </p:blipFill>
        <p:spPr>
          <a:xfrm>
            <a:off x="5671456" y="384871"/>
            <a:ext cx="4402209" cy="227390"/>
          </a:xfrm>
          <a:prstGeom prst="rect">
            <a:avLst/>
          </a:prstGeom>
        </p:spPr>
      </p:pic>
      <p:sp>
        <p:nvSpPr>
          <p:cNvPr id="3" name="Title 2">
            <a:extLst>
              <a:ext uri="{FF2B5EF4-FFF2-40B4-BE49-F238E27FC236}">
                <a16:creationId xmlns:a16="http://schemas.microsoft.com/office/drawing/2014/main" id="{111D89A9-C144-9388-AF30-47B2898D5A7D}"/>
              </a:ext>
            </a:extLst>
          </p:cNvPr>
          <p:cNvSpPr>
            <a:spLocks noGrp="1"/>
          </p:cNvSpPr>
          <p:nvPr>
            <p:ph type="title"/>
          </p:nvPr>
        </p:nvSpPr>
        <p:spPr>
          <a:xfrm>
            <a:off x="990600" y="384871"/>
            <a:ext cx="3200400" cy="838200"/>
          </a:xfrm>
        </p:spPr>
        <p:txBody>
          <a:bodyPr/>
          <a:lstStyle/>
          <a:p>
            <a:r>
              <a:rPr lang="en-US" sz="2400" b="1">
                <a:solidFill>
                  <a:schemeClr val="accent6"/>
                </a:solidFill>
                <a:latin typeface="Calibri" panose="020F0502020204030204" pitchFamily="34" charset="0"/>
                <a:cs typeface="Calibri" panose="020F0502020204030204" pitchFamily="34" charset="0"/>
              </a:rPr>
              <a:t>Intel-Samsung Meeting</a:t>
            </a:r>
            <a:br>
              <a:rPr lang="en-US" sz="2400" b="1">
                <a:solidFill>
                  <a:schemeClr val="accent6"/>
                </a:solidFill>
                <a:latin typeface="Calibri" panose="020F0502020204030204" pitchFamily="34" charset="0"/>
                <a:cs typeface="Calibri" panose="020F0502020204030204" pitchFamily="34" charset="0"/>
              </a:rPr>
            </a:br>
            <a:r>
              <a:rPr lang="en-US" sz="2400" b="1">
                <a:solidFill>
                  <a:schemeClr val="accent6"/>
                </a:solidFill>
                <a:latin typeface="Calibri" panose="020F0502020204030204" pitchFamily="34" charset="0"/>
                <a:cs typeface="Calibri" panose="020F0502020204030204" pitchFamily="34" charset="0"/>
              </a:rPr>
              <a:t>(</a:t>
            </a:r>
            <a:r>
              <a:rPr lang="en-US" sz="2000" b="1">
                <a:solidFill>
                  <a:schemeClr val="accent6"/>
                </a:solidFill>
                <a:latin typeface="Calibri" panose="020F0502020204030204" pitchFamily="34" charset="0"/>
                <a:cs typeface="Calibri" panose="020F0502020204030204" pitchFamily="34" charset="0"/>
              </a:rPr>
              <a:t>Feb'24, Aug’24)</a:t>
            </a:r>
            <a:endParaRPr lang="en-US" sz="2400"/>
          </a:p>
        </p:txBody>
      </p:sp>
      <p:pic>
        <p:nvPicPr>
          <p:cNvPr id="17" name="Picture 16">
            <a:extLst>
              <a:ext uri="{FF2B5EF4-FFF2-40B4-BE49-F238E27FC236}">
                <a16:creationId xmlns:a16="http://schemas.microsoft.com/office/drawing/2014/main" id="{31EA7F8B-A07D-21D0-FF55-944B847E78FB}"/>
              </a:ext>
            </a:extLst>
          </p:cNvPr>
          <p:cNvPicPr>
            <a:picLocks noChangeAspect="1"/>
          </p:cNvPicPr>
          <p:nvPr/>
        </p:nvPicPr>
        <p:blipFill>
          <a:blip r:embed="rId5"/>
          <a:srcRect l="9540" t="58824" r="3619" b="16912"/>
          <a:stretch/>
        </p:blipFill>
        <p:spPr>
          <a:xfrm>
            <a:off x="4808576" y="750746"/>
            <a:ext cx="6705600" cy="838200"/>
          </a:xfrm>
          <a:prstGeom prst="rect">
            <a:avLst/>
          </a:prstGeom>
        </p:spPr>
      </p:pic>
      <p:pic>
        <p:nvPicPr>
          <p:cNvPr id="21" name="Picture 20">
            <a:extLst>
              <a:ext uri="{FF2B5EF4-FFF2-40B4-BE49-F238E27FC236}">
                <a16:creationId xmlns:a16="http://schemas.microsoft.com/office/drawing/2014/main" id="{0D252552-0CCD-9B31-E3D5-8B46EA5BD5D8}"/>
              </a:ext>
            </a:extLst>
          </p:cNvPr>
          <p:cNvPicPr>
            <a:picLocks noChangeAspect="1"/>
          </p:cNvPicPr>
          <p:nvPr/>
        </p:nvPicPr>
        <p:blipFill>
          <a:blip r:embed="rId6"/>
          <a:stretch>
            <a:fillRect/>
          </a:stretch>
        </p:blipFill>
        <p:spPr>
          <a:xfrm>
            <a:off x="5847436" y="1727431"/>
            <a:ext cx="5651500" cy="4521200"/>
          </a:xfrm>
          <a:prstGeom prst="rect">
            <a:avLst/>
          </a:prstGeom>
        </p:spPr>
      </p:pic>
    </p:spTree>
    <p:extLst>
      <p:ext uri="{BB962C8B-B14F-4D97-AF65-F5344CB8AC3E}">
        <p14:creationId xmlns:p14="http://schemas.microsoft.com/office/powerpoint/2010/main" val="294360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8F08-34C4-C188-178B-03D7D30367FA}"/>
              </a:ext>
            </a:extLst>
          </p:cNvPr>
          <p:cNvSpPr>
            <a:spLocks noGrp="1"/>
          </p:cNvSpPr>
          <p:nvPr>
            <p:ph type="title"/>
          </p:nvPr>
        </p:nvSpPr>
        <p:spPr>
          <a:xfrm>
            <a:off x="914400" y="152400"/>
            <a:ext cx="10363200" cy="457200"/>
          </a:xfrm>
        </p:spPr>
        <p:txBody>
          <a:bodyPr/>
          <a:lstStyle/>
          <a:p>
            <a:r>
              <a:rPr lang="en-US" sz="2800"/>
              <a:t>64GB TMC-LPW modules and Benchmark</a:t>
            </a:r>
          </a:p>
        </p:txBody>
      </p:sp>
      <p:graphicFrame>
        <p:nvGraphicFramePr>
          <p:cNvPr id="3" name="Table 2">
            <a:extLst>
              <a:ext uri="{FF2B5EF4-FFF2-40B4-BE49-F238E27FC236}">
                <a16:creationId xmlns:a16="http://schemas.microsoft.com/office/drawing/2014/main" id="{C02212A9-0944-ACC7-A95B-EEB100D21763}"/>
              </a:ext>
            </a:extLst>
          </p:cNvPr>
          <p:cNvGraphicFramePr>
            <a:graphicFrameLocks noGrp="1"/>
          </p:cNvGraphicFramePr>
          <p:nvPr/>
        </p:nvGraphicFramePr>
        <p:xfrm>
          <a:off x="228600" y="5054117"/>
          <a:ext cx="11353800" cy="1320927"/>
        </p:xfrm>
        <a:graphic>
          <a:graphicData uri="http://schemas.openxmlformats.org/drawingml/2006/table">
            <a:tbl>
              <a:tblPr/>
              <a:tblGrid>
                <a:gridCol w="1524000">
                  <a:extLst>
                    <a:ext uri="{9D8B030D-6E8A-4147-A177-3AD203B41FA5}">
                      <a16:colId xmlns:a16="http://schemas.microsoft.com/office/drawing/2014/main" val="2818889434"/>
                    </a:ext>
                  </a:extLst>
                </a:gridCol>
                <a:gridCol w="1295400">
                  <a:extLst>
                    <a:ext uri="{9D8B030D-6E8A-4147-A177-3AD203B41FA5}">
                      <a16:colId xmlns:a16="http://schemas.microsoft.com/office/drawing/2014/main" val="2870512575"/>
                    </a:ext>
                  </a:extLst>
                </a:gridCol>
                <a:gridCol w="1295400">
                  <a:extLst>
                    <a:ext uri="{9D8B030D-6E8A-4147-A177-3AD203B41FA5}">
                      <a16:colId xmlns:a16="http://schemas.microsoft.com/office/drawing/2014/main" val="3184700671"/>
                    </a:ext>
                  </a:extLst>
                </a:gridCol>
                <a:gridCol w="955109">
                  <a:extLst>
                    <a:ext uri="{9D8B030D-6E8A-4147-A177-3AD203B41FA5}">
                      <a16:colId xmlns:a16="http://schemas.microsoft.com/office/drawing/2014/main" val="1905186459"/>
                    </a:ext>
                  </a:extLst>
                </a:gridCol>
                <a:gridCol w="846242">
                  <a:extLst>
                    <a:ext uri="{9D8B030D-6E8A-4147-A177-3AD203B41FA5}">
                      <a16:colId xmlns:a16="http://schemas.microsoft.com/office/drawing/2014/main" val="1526428659"/>
                    </a:ext>
                  </a:extLst>
                </a:gridCol>
                <a:gridCol w="637049">
                  <a:extLst>
                    <a:ext uri="{9D8B030D-6E8A-4147-A177-3AD203B41FA5}">
                      <a16:colId xmlns:a16="http://schemas.microsoft.com/office/drawing/2014/main" val="2196397686"/>
                    </a:ext>
                  </a:extLst>
                </a:gridCol>
                <a:gridCol w="914400">
                  <a:extLst>
                    <a:ext uri="{9D8B030D-6E8A-4147-A177-3AD203B41FA5}">
                      <a16:colId xmlns:a16="http://schemas.microsoft.com/office/drawing/2014/main" val="2506314303"/>
                    </a:ext>
                  </a:extLst>
                </a:gridCol>
                <a:gridCol w="609600">
                  <a:extLst>
                    <a:ext uri="{9D8B030D-6E8A-4147-A177-3AD203B41FA5}">
                      <a16:colId xmlns:a16="http://schemas.microsoft.com/office/drawing/2014/main" val="2584534274"/>
                    </a:ext>
                  </a:extLst>
                </a:gridCol>
                <a:gridCol w="762000">
                  <a:extLst>
                    <a:ext uri="{9D8B030D-6E8A-4147-A177-3AD203B41FA5}">
                      <a16:colId xmlns:a16="http://schemas.microsoft.com/office/drawing/2014/main" val="2598349401"/>
                    </a:ext>
                  </a:extLst>
                </a:gridCol>
                <a:gridCol w="1097783">
                  <a:extLst>
                    <a:ext uri="{9D8B030D-6E8A-4147-A177-3AD203B41FA5}">
                      <a16:colId xmlns:a16="http://schemas.microsoft.com/office/drawing/2014/main" val="2521293887"/>
                    </a:ext>
                  </a:extLst>
                </a:gridCol>
                <a:gridCol w="742142">
                  <a:extLst>
                    <a:ext uri="{9D8B030D-6E8A-4147-A177-3AD203B41FA5}">
                      <a16:colId xmlns:a16="http://schemas.microsoft.com/office/drawing/2014/main" val="31165353"/>
                    </a:ext>
                  </a:extLst>
                </a:gridCol>
                <a:gridCol w="674675">
                  <a:extLst>
                    <a:ext uri="{9D8B030D-6E8A-4147-A177-3AD203B41FA5}">
                      <a16:colId xmlns:a16="http://schemas.microsoft.com/office/drawing/2014/main" val="2104335687"/>
                    </a:ext>
                  </a:extLst>
                </a:gridCol>
              </a:tblGrid>
              <a:tr h="126695">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64GB Module</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Package IF</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 Size [mm</a:t>
                      </a:r>
                      <a:r>
                        <a:rPr lang="en-US" sz="1600" b="1" i="0" u="none" strike="noStrike" baseline="30000">
                          <a:solidFill>
                            <a:srgbClr val="FFFFFF"/>
                          </a:solidFill>
                          <a:effectLst/>
                          <a:highlight>
                            <a:srgbClr val="4EA72E"/>
                          </a:highlight>
                          <a:latin typeface="Calibri" panose="020F0502020204030204" pitchFamily="34" charset="0"/>
                          <a:cs typeface="Calibri" panose="020F0502020204030204" pitchFamily="34" charset="0"/>
                        </a:rPr>
                        <a:t>2</a:t>
                      </a: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Cost</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GB/s</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err="1">
                          <a:solidFill>
                            <a:srgbClr val="FFFFFF"/>
                          </a:solidFill>
                          <a:effectLst/>
                          <a:highlight>
                            <a:srgbClr val="4EA72E"/>
                          </a:highlight>
                          <a:latin typeface="Calibri" panose="020F0502020204030204" pitchFamily="34" charset="0"/>
                          <a:cs typeface="Calibri" panose="020F0502020204030204" pitchFamily="34" charset="0"/>
                        </a:rPr>
                        <a:t>pJ</a:t>
                      </a: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/b</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BW/mm</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Node</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Gb/Die </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 Module</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Height</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 Die</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extLst>
                  <a:ext uri="{0D108BD9-81ED-4DB2-BD59-A6C34878D82A}">
                    <a16:rowId xmlns:a16="http://schemas.microsoft.com/office/drawing/2014/main" val="2189178082"/>
                  </a:ext>
                </a:extLst>
              </a:tr>
              <a:tr h="126695">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HBM4E</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3DS HBM</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14.2x11.0</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$281 </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3276.8</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2.8</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298</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1c</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32</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1</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17</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17</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extLst>
                  <a:ext uri="{0D108BD9-81ED-4DB2-BD59-A6C34878D82A}">
                    <a16:rowId xmlns:a16="http://schemas.microsoft.com/office/drawing/2014/main" val="572580422"/>
                  </a:ext>
                </a:extLst>
              </a:tr>
              <a:tr h="119646">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TMC Mock-1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rowSpan="3">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TMC LPW</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14.9x14.0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$156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rowSpan="3">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3276.8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rowSpan="2">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234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rowSpan="3">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1b</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rowSpan="3">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rowSpan="3">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32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2221956075"/>
                  </a:ext>
                </a:extLst>
              </a:tr>
              <a:tr h="119646">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TMC Mock-2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algn="ctr" fontAlgn="ct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23.4x14.0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rowSpan="2">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$138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marL="0" marR="0" lvl="0" indent="0" algn="ctr" defTabSz="1108070" rtl="0" eaLnBrk="1" fontAlgn="ctr"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2.4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algn="ctr" fontAlgn="ct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algn="ctr" fontAlgn="ct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rowSpan="2">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rowSpan="2">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algn="ctr" fontAlgn="ct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147384317"/>
                  </a:ext>
                </a:extLst>
              </a:tr>
              <a:tr h="119646">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TMC Mock-3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algn="ctr" fontAlgn="ct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11.7X28.0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algn="ctr" fontAlgn="ct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marL="0" marR="0" lvl="0" indent="0" algn="ctr" defTabSz="1108070" rtl="0" eaLnBrk="1" fontAlgn="ctr"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117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algn="ctr" fontAlgn="ct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algn="ctr" fontAlgn="ct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algn="ctr" fontAlgn="ct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algn="ctr" fontAlgn="ct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vMerge="1">
                  <a:txBody>
                    <a:bodyPr/>
                    <a:lstStyle/>
                    <a:p>
                      <a:pPr algn="ctr" fontAlgn="ctr"/>
                      <a:endPar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2561442639"/>
                  </a:ext>
                </a:extLst>
              </a:tr>
            </a:tbl>
          </a:graphicData>
        </a:graphic>
      </p:graphicFrame>
      <p:grpSp>
        <p:nvGrpSpPr>
          <p:cNvPr id="48" name="Group 47">
            <a:extLst>
              <a:ext uri="{FF2B5EF4-FFF2-40B4-BE49-F238E27FC236}">
                <a16:creationId xmlns:a16="http://schemas.microsoft.com/office/drawing/2014/main" id="{EA4B1D3A-E70A-F750-7444-F26A52BE730F}"/>
              </a:ext>
            </a:extLst>
          </p:cNvPr>
          <p:cNvGrpSpPr/>
          <p:nvPr/>
        </p:nvGrpSpPr>
        <p:grpSpPr>
          <a:xfrm>
            <a:off x="381000" y="685800"/>
            <a:ext cx="11049000" cy="2045571"/>
            <a:chOff x="381000" y="685800"/>
            <a:chExt cx="11049000" cy="2045571"/>
          </a:xfrm>
        </p:grpSpPr>
        <p:grpSp>
          <p:nvGrpSpPr>
            <p:cNvPr id="40" name="Group 39">
              <a:extLst>
                <a:ext uri="{FF2B5EF4-FFF2-40B4-BE49-F238E27FC236}">
                  <a16:creationId xmlns:a16="http://schemas.microsoft.com/office/drawing/2014/main" id="{C4D4B620-57BC-8CB2-B19B-8CDBFE1FD553}"/>
                </a:ext>
              </a:extLst>
            </p:cNvPr>
            <p:cNvGrpSpPr/>
            <p:nvPr/>
          </p:nvGrpSpPr>
          <p:grpSpPr>
            <a:xfrm>
              <a:off x="1125673" y="1310750"/>
              <a:ext cx="1537558" cy="1291619"/>
              <a:chOff x="1108010" y="2734139"/>
              <a:chExt cx="1537558" cy="1291619"/>
            </a:xfrm>
          </p:grpSpPr>
          <p:pic>
            <p:nvPicPr>
              <p:cNvPr id="36" name="Picture 35">
                <a:extLst>
                  <a:ext uri="{FF2B5EF4-FFF2-40B4-BE49-F238E27FC236}">
                    <a16:creationId xmlns:a16="http://schemas.microsoft.com/office/drawing/2014/main" id="{C10C8455-7B62-BD74-1F13-875A5658FF5A}"/>
                  </a:ext>
                </a:extLst>
              </p:cNvPr>
              <p:cNvPicPr>
                <a:picLocks noChangeAspect="1"/>
              </p:cNvPicPr>
              <p:nvPr/>
            </p:nvPicPr>
            <p:blipFill>
              <a:blip r:embed="rId2"/>
              <a:stretch>
                <a:fillRect/>
              </a:stretch>
            </p:blipFill>
            <p:spPr>
              <a:xfrm>
                <a:off x="1108010" y="2734139"/>
                <a:ext cx="1537558" cy="687932"/>
              </a:xfrm>
              <a:prstGeom prst="rect">
                <a:avLst/>
              </a:prstGeom>
            </p:spPr>
          </p:pic>
          <p:pic>
            <p:nvPicPr>
              <p:cNvPr id="37" name="Picture 36">
                <a:extLst>
                  <a:ext uri="{FF2B5EF4-FFF2-40B4-BE49-F238E27FC236}">
                    <a16:creationId xmlns:a16="http://schemas.microsoft.com/office/drawing/2014/main" id="{288DC1DA-C40B-9A3C-9AA5-C369BF8AC9C9}"/>
                  </a:ext>
                </a:extLst>
              </p:cNvPr>
              <p:cNvPicPr>
                <a:picLocks noChangeAspect="1"/>
              </p:cNvPicPr>
              <p:nvPr/>
            </p:nvPicPr>
            <p:blipFill>
              <a:blip r:embed="rId2"/>
              <a:stretch>
                <a:fillRect/>
              </a:stretch>
            </p:blipFill>
            <p:spPr>
              <a:xfrm>
                <a:off x="1108010" y="3337826"/>
                <a:ext cx="1537558" cy="687932"/>
              </a:xfrm>
              <a:prstGeom prst="rect">
                <a:avLst/>
              </a:prstGeom>
            </p:spPr>
          </p:pic>
        </p:grpSp>
        <p:sp>
          <p:nvSpPr>
            <p:cNvPr id="38" name="Rectangle 37">
              <a:extLst>
                <a:ext uri="{FF2B5EF4-FFF2-40B4-BE49-F238E27FC236}">
                  <a16:creationId xmlns:a16="http://schemas.microsoft.com/office/drawing/2014/main" id="{925CBF76-8370-1724-5F05-7D54B0B4A396}"/>
                </a:ext>
              </a:extLst>
            </p:cNvPr>
            <p:cNvSpPr/>
            <p:nvPr/>
          </p:nvSpPr>
          <p:spPr>
            <a:xfrm>
              <a:off x="381000" y="685800"/>
              <a:ext cx="11049000" cy="2006841"/>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1F38D60-8FB8-B0C9-CC1F-539B95E987FA}"/>
                </a:ext>
              </a:extLst>
            </p:cNvPr>
            <p:cNvSpPr txBox="1"/>
            <p:nvPr/>
          </p:nvSpPr>
          <p:spPr>
            <a:xfrm>
              <a:off x="1113295" y="798220"/>
              <a:ext cx="1537558" cy="400110"/>
            </a:xfrm>
            <a:prstGeom prst="rect">
              <a:avLst/>
            </a:prstGeom>
            <a:noFill/>
          </p:spPr>
          <p:txBody>
            <a:bodyPr wrap="square">
              <a:spAutoFit/>
            </a:bodyPr>
            <a:lstStyle/>
            <a:p>
              <a:r>
                <a:rPr lang="en-US" sz="2000" b="0" i="0" u="none" strike="noStrike">
                  <a:solidFill>
                    <a:srgbClr val="000000"/>
                  </a:solidFill>
                  <a:effectLst/>
                  <a:highlight>
                    <a:srgbClr val="CAEDFB"/>
                  </a:highlight>
                  <a:latin typeface="Calibri" panose="020F0502020204030204" pitchFamily="34" charset="0"/>
                  <a:cs typeface="Calibri" panose="020F0502020204030204" pitchFamily="34" charset="0"/>
                </a:rPr>
                <a:t>TMC Mock-1</a:t>
              </a:r>
              <a:endParaRPr lang="en-US" sz="2000"/>
            </a:p>
          </p:txBody>
        </p:sp>
        <p:pic>
          <p:nvPicPr>
            <p:cNvPr id="5" name="Picture 4">
              <a:extLst>
                <a:ext uri="{FF2B5EF4-FFF2-40B4-BE49-F238E27FC236}">
                  <a16:creationId xmlns:a16="http://schemas.microsoft.com/office/drawing/2014/main" id="{450F12C6-2DE6-F9AA-6B1C-10B479D44710}"/>
                </a:ext>
              </a:extLst>
            </p:cNvPr>
            <p:cNvPicPr>
              <a:picLocks noChangeAspect="1"/>
            </p:cNvPicPr>
            <p:nvPr/>
          </p:nvPicPr>
          <p:blipFill>
            <a:blip r:embed="rId3"/>
            <a:stretch>
              <a:fillRect/>
            </a:stretch>
          </p:blipFill>
          <p:spPr>
            <a:xfrm>
              <a:off x="3505200" y="724530"/>
              <a:ext cx="7772400" cy="2006841"/>
            </a:xfrm>
            <a:prstGeom prst="rect">
              <a:avLst/>
            </a:prstGeom>
          </p:spPr>
        </p:pic>
      </p:grpSp>
      <p:grpSp>
        <p:nvGrpSpPr>
          <p:cNvPr id="49" name="Group 48">
            <a:extLst>
              <a:ext uri="{FF2B5EF4-FFF2-40B4-BE49-F238E27FC236}">
                <a16:creationId xmlns:a16="http://schemas.microsoft.com/office/drawing/2014/main" id="{DB55020A-A505-B13C-E5D0-6EAC269D990D}"/>
              </a:ext>
            </a:extLst>
          </p:cNvPr>
          <p:cNvGrpSpPr/>
          <p:nvPr/>
        </p:nvGrpSpPr>
        <p:grpSpPr>
          <a:xfrm>
            <a:off x="381000" y="2869959"/>
            <a:ext cx="11049000" cy="2006841"/>
            <a:chOff x="381000" y="2869959"/>
            <a:chExt cx="11049000" cy="2006841"/>
          </a:xfrm>
        </p:grpSpPr>
        <p:pic>
          <p:nvPicPr>
            <p:cNvPr id="4" name="Picture 3">
              <a:extLst>
                <a:ext uri="{FF2B5EF4-FFF2-40B4-BE49-F238E27FC236}">
                  <a16:creationId xmlns:a16="http://schemas.microsoft.com/office/drawing/2014/main" id="{12874C29-D5AA-7D18-6E0D-C13587200950}"/>
                </a:ext>
              </a:extLst>
            </p:cNvPr>
            <p:cNvPicPr>
              <a:picLocks noChangeAspect="1"/>
            </p:cNvPicPr>
            <p:nvPr/>
          </p:nvPicPr>
          <p:blipFill>
            <a:blip r:embed="rId4"/>
            <a:stretch>
              <a:fillRect/>
            </a:stretch>
          </p:blipFill>
          <p:spPr>
            <a:xfrm>
              <a:off x="3505200" y="2984889"/>
              <a:ext cx="7772400" cy="1891911"/>
            </a:xfrm>
            <a:prstGeom prst="rect">
              <a:avLst/>
            </a:prstGeom>
          </p:spPr>
        </p:pic>
        <p:grpSp>
          <p:nvGrpSpPr>
            <p:cNvPr id="41" name="Group 40">
              <a:extLst>
                <a:ext uri="{FF2B5EF4-FFF2-40B4-BE49-F238E27FC236}">
                  <a16:creationId xmlns:a16="http://schemas.microsoft.com/office/drawing/2014/main" id="{6FD40D5E-27BE-3640-A827-233AFBE04A01}"/>
                </a:ext>
              </a:extLst>
            </p:cNvPr>
            <p:cNvGrpSpPr/>
            <p:nvPr/>
          </p:nvGrpSpPr>
          <p:grpSpPr>
            <a:xfrm>
              <a:off x="715662" y="3445525"/>
              <a:ext cx="2415474" cy="1329653"/>
              <a:chOff x="301575" y="4731574"/>
              <a:chExt cx="2415474" cy="1329653"/>
            </a:xfrm>
          </p:grpSpPr>
          <p:pic>
            <p:nvPicPr>
              <p:cNvPr id="32" name="Picture 31">
                <a:extLst>
                  <a:ext uri="{FF2B5EF4-FFF2-40B4-BE49-F238E27FC236}">
                    <a16:creationId xmlns:a16="http://schemas.microsoft.com/office/drawing/2014/main" id="{EA13FA31-3ED6-9642-6C01-97960EE0886D}"/>
                  </a:ext>
                </a:extLst>
              </p:cNvPr>
              <p:cNvPicPr>
                <a:picLocks noChangeAspect="1"/>
              </p:cNvPicPr>
              <p:nvPr/>
            </p:nvPicPr>
            <p:blipFill>
              <a:blip r:embed="rId5"/>
              <a:stretch>
                <a:fillRect/>
              </a:stretch>
            </p:blipFill>
            <p:spPr>
              <a:xfrm>
                <a:off x="301575" y="4745990"/>
                <a:ext cx="1348674" cy="704850"/>
              </a:xfrm>
              <a:prstGeom prst="rect">
                <a:avLst/>
              </a:prstGeom>
            </p:spPr>
          </p:pic>
          <p:pic>
            <p:nvPicPr>
              <p:cNvPr id="33" name="Picture 32">
                <a:extLst>
                  <a:ext uri="{FF2B5EF4-FFF2-40B4-BE49-F238E27FC236}">
                    <a16:creationId xmlns:a16="http://schemas.microsoft.com/office/drawing/2014/main" id="{135F0C2A-DC42-0674-A704-75DBBCAF725F}"/>
                  </a:ext>
                </a:extLst>
              </p:cNvPr>
              <p:cNvPicPr>
                <a:picLocks noChangeAspect="1"/>
              </p:cNvPicPr>
              <p:nvPr/>
            </p:nvPicPr>
            <p:blipFill>
              <a:blip r:embed="rId5"/>
              <a:stretch>
                <a:fillRect/>
              </a:stretch>
            </p:blipFill>
            <p:spPr>
              <a:xfrm>
                <a:off x="1368375" y="4731574"/>
                <a:ext cx="1348674" cy="704850"/>
              </a:xfrm>
              <a:prstGeom prst="rect">
                <a:avLst/>
              </a:prstGeom>
            </p:spPr>
          </p:pic>
          <p:pic>
            <p:nvPicPr>
              <p:cNvPr id="34" name="Picture 33">
                <a:extLst>
                  <a:ext uri="{FF2B5EF4-FFF2-40B4-BE49-F238E27FC236}">
                    <a16:creationId xmlns:a16="http://schemas.microsoft.com/office/drawing/2014/main" id="{2E38671C-D649-4A37-B87A-A98C5F1378E7}"/>
                  </a:ext>
                </a:extLst>
              </p:cNvPr>
              <p:cNvPicPr>
                <a:picLocks noChangeAspect="1"/>
              </p:cNvPicPr>
              <p:nvPr/>
            </p:nvPicPr>
            <p:blipFill>
              <a:blip r:embed="rId5"/>
              <a:stretch>
                <a:fillRect/>
              </a:stretch>
            </p:blipFill>
            <p:spPr>
              <a:xfrm>
                <a:off x="313953" y="5356377"/>
                <a:ext cx="1348674" cy="704850"/>
              </a:xfrm>
              <a:prstGeom prst="rect">
                <a:avLst/>
              </a:prstGeom>
            </p:spPr>
          </p:pic>
          <p:pic>
            <p:nvPicPr>
              <p:cNvPr id="35" name="Picture 34">
                <a:extLst>
                  <a:ext uri="{FF2B5EF4-FFF2-40B4-BE49-F238E27FC236}">
                    <a16:creationId xmlns:a16="http://schemas.microsoft.com/office/drawing/2014/main" id="{A78DF6DE-EF76-B080-7E22-972BE6B00CCE}"/>
                  </a:ext>
                </a:extLst>
              </p:cNvPr>
              <p:cNvPicPr>
                <a:picLocks noChangeAspect="1"/>
              </p:cNvPicPr>
              <p:nvPr/>
            </p:nvPicPr>
            <p:blipFill>
              <a:blip r:embed="rId5"/>
              <a:stretch>
                <a:fillRect/>
              </a:stretch>
            </p:blipFill>
            <p:spPr>
              <a:xfrm>
                <a:off x="1368375" y="5356377"/>
                <a:ext cx="1348674" cy="704850"/>
              </a:xfrm>
              <a:prstGeom prst="rect">
                <a:avLst/>
              </a:prstGeom>
            </p:spPr>
          </p:pic>
        </p:grpSp>
        <p:sp>
          <p:nvSpPr>
            <p:cNvPr id="39" name="Rectangle 38">
              <a:extLst>
                <a:ext uri="{FF2B5EF4-FFF2-40B4-BE49-F238E27FC236}">
                  <a16:creationId xmlns:a16="http://schemas.microsoft.com/office/drawing/2014/main" id="{3E19CC81-965E-4A41-1710-A9C2499E3F2B}"/>
                </a:ext>
              </a:extLst>
            </p:cNvPr>
            <p:cNvSpPr/>
            <p:nvPr/>
          </p:nvSpPr>
          <p:spPr>
            <a:xfrm>
              <a:off x="381000" y="2869959"/>
              <a:ext cx="11049000" cy="2006841"/>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8B2448B-4476-A97A-4E37-296BB3DA1461}"/>
                </a:ext>
              </a:extLst>
            </p:cNvPr>
            <p:cNvSpPr txBox="1"/>
            <p:nvPr/>
          </p:nvSpPr>
          <p:spPr>
            <a:xfrm>
              <a:off x="1113295" y="2973596"/>
              <a:ext cx="1537558" cy="400110"/>
            </a:xfrm>
            <a:prstGeom prst="rect">
              <a:avLst/>
            </a:prstGeom>
            <a:noFill/>
          </p:spPr>
          <p:txBody>
            <a:bodyPr wrap="square">
              <a:spAutoFit/>
            </a:bodyPr>
            <a:lstStyle/>
            <a:p>
              <a:r>
                <a:rPr lang="en-US" sz="2000" b="0" i="0" u="none" strike="noStrike">
                  <a:solidFill>
                    <a:srgbClr val="000000"/>
                  </a:solidFill>
                  <a:effectLst/>
                  <a:highlight>
                    <a:srgbClr val="CAEDFB"/>
                  </a:highlight>
                  <a:latin typeface="Calibri" panose="020F0502020204030204" pitchFamily="34" charset="0"/>
                  <a:cs typeface="Calibri" panose="020F0502020204030204" pitchFamily="34" charset="0"/>
                </a:rPr>
                <a:t>TMC Mock-2</a:t>
              </a:r>
              <a:endParaRPr lang="en-US" sz="2000"/>
            </a:p>
          </p:txBody>
        </p:sp>
      </p:grpSp>
    </p:spTree>
    <p:extLst>
      <p:ext uri="{BB962C8B-B14F-4D97-AF65-F5344CB8AC3E}">
        <p14:creationId xmlns:p14="http://schemas.microsoft.com/office/powerpoint/2010/main" val="35853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AACF5A-DBB5-F060-6B9F-C86D02B4721C}"/>
              </a:ext>
            </a:extLst>
          </p:cNvPr>
          <p:cNvSpPr>
            <a:spLocks noGrp="1"/>
          </p:cNvSpPr>
          <p:nvPr>
            <p:ph type="title"/>
          </p:nvPr>
        </p:nvSpPr>
        <p:spPr/>
        <p:txBody>
          <a:bodyPr/>
          <a:lstStyle/>
          <a:p>
            <a:r>
              <a:rPr lang="en-US" dirty="0"/>
              <a:t>Introduction to Terraced Memory Cube</a:t>
            </a:r>
          </a:p>
        </p:txBody>
      </p:sp>
      <p:sp>
        <p:nvSpPr>
          <p:cNvPr id="5" name="Text Placeholder 4">
            <a:extLst>
              <a:ext uri="{FF2B5EF4-FFF2-40B4-BE49-F238E27FC236}">
                <a16:creationId xmlns:a16="http://schemas.microsoft.com/office/drawing/2014/main" id="{D388C8ED-D9EA-B5C6-6538-314A2ACF29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172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EF97BB-9889-9EC2-E079-CB6BA5FF0384}"/>
              </a:ext>
            </a:extLst>
          </p:cNvPr>
          <p:cNvSpPr>
            <a:spLocks noGrp="1"/>
          </p:cNvSpPr>
          <p:nvPr>
            <p:ph type="title"/>
          </p:nvPr>
        </p:nvSpPr>
        <p:spPr/>
        <p:txBody>
          <a:bodyPr/>
          <a:lstStyle/>
          <a:p>
            <a:r>
              <a:rPr lang="en-US" dirty="0"/>
              <a:t>Roadmap Direction and Ideas</a:t>
            </a:r>
          </a:p>
        </p:txBody>
      </p:sp>
      <p:sp>
        <p:nvSpPr>
          <p:cNvPr id="5" name="Text Placeholder 4">
            <a:extLst>
              <a:ext uri="{FF2B5EF4-FFF2-40B4-BE49-F238E27FC236}">
                <a16:creationId xmlns:a16="http://schemas.microsoft.com/office/drawing/2014/main" id="{FBBC74FF-3FE8-3C93-6FB6-2794EC436C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266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C7EB-82EA-2F44-9CE6-85D3359A96E6}"/>
              </a:ext>
            </a:extLst>
          </p:cNvPr>
          <p:cNvSpPr>
            <a:spLocks noGrp="1"/>
          </p:cNvSpPr>
          <p:nvPr>
            <p:ph type="title"/>
          </p:nvPr>
        </p:nvSpPr>
        <p:spPr/>
        <p:txBody>
          <a:bodyPr/>
          <a:lstStyle/>
          <a:p>
            <a:r>
              <a:rPr lang="en-US" sz="2800" dirty="0"/>
              <a:t>Terraced Memory Scaling Roadmap</a:t>
            </a:r>
          </a:p>
        </p:txBody>
      </p:sp>
      <p:sp>
        <p:nvSpPr>
          <p:cNvPr id="4" name="Content Placeholder 3">
            <a:extLst>
              <a:ext uri="{FF2B5EF4-FFF2-40B4-BE49-F238E27FC236}">
                <a16:creationId xmlns:a16="http://schemas.microsoft.com/office/drawing/2014/main" id="{BD877467-4947-834F-B23F-CD8D4BF05E06}"/>
              </a:ext>
            </a:extLst>
          </p:cNvPr>
          <p:cNvSpPr>
            <a:spLocks noGrp="1"/>
          </p:cNvSpPr>
          <p:nvPr>
            <p:ph idx="1"/>
          </p:nvPr>
        </p:nvSpPr>
        <p:spPr>
          <a:xfrm>
            <a:off x="914400" y="990600"/>
            <a:ext cx="10363200" cy="5323936"/>
          </a:xfrm>
        </p:spPr>
        <p:txBody>
          <a:bodyPr/>
          <a:lstStyle/>
          <a:p>
            <a:r>
              <a:rPr lang="en-US" sz="2800" dirty="0"/>
              <a:t>Capacity Scaling </a:t>
            </a:r>
            <a:r>
              <a:rPr lang="en-US" sz="2800" dirty="0">
                <a:sym typeface="Wingdings" pitchFamily="2" charset="2"/>
              </a:rPr>
              <a:t> number of die stacking</a:t>
            </a:r>
          </a:p>
          <a:p>
            <a:pPr lvl="1"/>
            <a:r>
              <a:rPr lang="en-US" sz="2800" dirty="0">
                <a:sym typeface="Wingdings" pitchFamily="2" charset="2"/>
              </a:rPr>
              <a:t>Tier / Stack (rinse and repeat)</a:t>
            </a:r>
          </a:p>
          <a:p>
            <a:pPr lvl="1"/>
            <a:r>
              <a:rPr lang="en-US" sz="2800" dirty="0">
                <a:sym typeface="Wingdings" pitchFamily="2" charset="2"/>
              </a:rPr>
              <a:t>Fusion bonded 3D memory such as Via-in-one</a:t>
            </a:r>
          </a:p>
          <a:p>
            <a:r>
              <a:rPr lang="en-US" sz="2800" dirty="0">
                <a:sym typeface="Wingdings" pitchFamily="2" charset="2"/>
              </a:rPr>
              <a:t>Bandwidth scaling  number of IO and pitch multiplication</a:t>
            </a:r>
            <a:endParaRPr lang="en-US" sz="2800" dirty="0"/>
          </a:p>
          <a:p>
            <a:r>
              <a:rPr lang="en-US" sz="2800" dirty="0"/>
              <a:t>Roadmap and opportunities:</a:t>
            </a:r>
          </a:p>
          <a:p>
            <a:pPr lvl="1"/>
            <a:r>
              <a:rPr lang="en-US" sz="2800" dirty="0"/>
              <a:t>Gen 1: HVM 2H27</a:t>
            </a:r>
          </a:p>
          <a:p>
            <a:pPr lvl="2"/>
            <a:r>
              <a:rPr lang="en-US" sz="2315" dirty="0"/>
              <a:t>TMC-LPW</a:t>
            </a:r>
          </a:p>
          <a:p>
            <a:pPr lvl="1"/>
            <a:r>
              <a:rPr lang="en-US" sz="2800" dirty="0"/>
              <a:t>Gen 2: 27~28 intercept</a:t>
            </a:r>
          </a:p>
          <a:p>
            <a:pPr lvl="2"/>
            <a:r>
              <a:rPr lang="en-US" sz="2315" dirty="0"/>
              <a:t>High bandwidth scaling: SKH PHY-less HBM4:</a:t>
            </a:r>
          </a:p>
          <a:p>
            <a:pPr lvl="2"/>
            <a:r>
              <a:rPr lang="en-US" sz="2315" dirty="0"/>
              <a:t>High Capacity for volume drive: TMC-LP6</a:t>
            </a:r>
          </a:p>
          <a:p>
            <a:pPr lvl="1"/>
            <a:r>
              <a:rPr lang="en-US" sz="2800" dirty="0"/>
              <a:t>Gen 3: 28~29 intercept </a:t>
            </a:r>
          </a:p>
          <a:p>
            <a:pPr lvl="2"/>
            <a:r>
              <a:rPr lang="en-US" sz="2315" dirty="0"/>
              <a:t>Via-in-One</a:t>
            </a:r>
          </a:p>
        </p:txBody>
      </p:sp>
    </p:spTree>
    <p:extLst>
      <p:ext uri="{BB962C8B-B14F-4D97-AF65-F5344CB8AC3E}">
        <p14:creationId xmlns:p14="http://schemas.microsoft.com/office/powerpoint/2010/main" val="417916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59E268D-11D1-C4E8-77C6-5C8CA0DC9DD8}"/>
              </a:ext>
            </a:extLst>
          </p:cNvPr>
          <p:cNvGrpSpPr/>
          <p:nvPr/>
        </p:nvGrpSpPr>
        <p:grpSpPr>
          <a:xfrm>
            <a:off x="1120668" y="864023"/>
            <a:ext cx="4325872" cy="1343025"/>
            <a:chOff x="1640435" y="1081726"/>
            <a:chExt cx="4325872" cy="1343025"/>
          </a:xfrm>
        </p:grpSpPr>
        <p:pic>
          <p:nvPicPr>
            <p:cNvPr id="1026" name="Picture 2">
              <a:extLst>
                <a:ext uri="{FF2B5EF4-FFF2-40B4-BE49-F238E27FC236}">
                  <a16:creationId xmlns:a16="http://schemas.microsoft.com/office/drawing/2014/main" id="{1D1ED4BA-AF6F-D882-2A3C-A3D7B67E8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907" y="1081726"/>
              <a:ext cx="3581400" cy="1343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F491B51-1D67-41B9-0B73-6B14D7148D64}"/>
                </a:ext>
              </a:extLst>
            </p:cNvPr>
            <p:cNvSpPr txBox="1"/>
            <p:nvPr/>
          </p:nvSpPr>
          <p:spPr>
            <a:xfrm>
              <a:off x="1640435" y="1636068"/>
              <a:ext cx="971741" cy="338554"/>
            </a:xfrm>
            <a:prstGeom prst="rect">
              <a:avLst/>
            </a:prstGeom>
            <a:noFill/>
          </p:spPr>
          <p:txBody>
            <a:bodyPr wrap="none" rtlCol="0">
              <a:spAutoFit/>
            </a:bodyPr>
            <a:lstStyle/>
            <a:p>
              <a:r>
                <a:rPr lang="en-US" sz="1600">
                  <a:latin typeface="Calibri" panose="020F0502020204030204" pitchFamily="34" charset="0"/>
                  <a:cs typeface="Calibri" panose="020F0502020204030204" pitchFamily="34" charset="0"/>
                </a:rPr>
                <a:t>HBM 3DS</a:t>
              </a:r>
            </a:p>
          </p:txBody>
        </p:sp>
      </p:grpSp>
      <p:grpSp>
        <p:nvGrpSpPr>
          <p:cNvPr id="15" name="Group 14">
            <a:extLst>
              <a:ext uri="{FF2B5EF4-FFF2-40B4-BE49-F238E27FC236}">
                <a16:creationId xmlns:a16="http://schemas.microsoft.com/office/drawing/2014/main" id="{3D2E7AF8-4488-76B4-F8D6-F42C415FCE52}"/>
              </a:ext>
            </a:extLst>
          </p:cNvPr>
          <p:cNvGrpSpPr/>
          <p:nvPr/>
        </p:nvGrpSpPr>
        <p:grpSpPr>
          <a:xfrm>
            <a:off x="6370016" y="1540849"/>
            <a:ext cx="2562935" cy="4318952"/>
            <a:chOff x="6781800" y="358051"/>
            <a:chExt cx="4086935" cy="7502247"/>
          </a:xfrm>
        </p:grpSpPr>
        <p:pic>
          <p:nvPicPr>
            <p:cNvPr id="5" name="Picture 4">
              <a:extLst>
                <a:ext uri="{FF2B5EF4-FFF2-40B4-BE49-F238E27FC236}">
                  <a16:creationId xmlns:a16="http://schemas.microsoft.com/office/drawing/2014/main" id="{128100AE-470C-1B90-5235-E775FF70F5AC}"/>
                </a:ext>
              </a:extLst>
            </p:cNvPr>
            <p:cNvPicPr>
              <a:picLocks noChangeAspect="1"/>
            </p:cNvPicPr>
            <p:nvPr/>
          </p:nvPicPr>
          <p:blipFill>
            <a:blip r:embed="rId3"/>
            <a:stretch>
              <a:fillRect/>
            </a:stretch>
          </p:blipFill>
          <p:spPr>
            <a:xfrm rot="16200000">
              <a:off x="5249494" y="1890357"/>
              <a:ext cx="5322747" cy="2258135"/>
            </a:xfrm>
            <a:prstGeom prst="rect">
              <a:avLst/>
            </a:prstGeom>
          </p:spPr>
        </p:pic>
        <p:pic>
          <p:nvPicPr>
            <p:cNvPr id="6" name="Picture 5">
              <a:extLst>
                <a:ext uri="{FF2B5EF4-FFF2-40B4-BE49-F238E27FC236}">
                  <a16:creationId xmlns:a16="http://schemas.microsoft.com/office/drawing/2014/main" id="{46B885EE-2316-23F2-66BD-34BA7D96A299}"/>
                </a:ext>
              </a:extLst>
            </p:cNvPr>
            <p:cNvPicPr>
              <a:picLocks noChangeAspect="1"/>
            </p:cNvPicPr>
            <p:nvPr/>
          </p:nvPicPr>
          <p:blipFill>
            <a:blip r:embed="rId3"/>
            <a:stretch>
              <a:fillRect/>
            </a:stretch>
          </p:blipFill>
          <p:spPr>
            <a:xfrm rot="16200000">
              <a:off x="5478096" y="2218106"/>
              <a:ext cx="5322747" cy="2258135"/>
            </a:xfrm>
            <a:prstGeom prst="rect">
              <a:avLst/>
            </a:prstGeom>
          </p:spPr>
        </p:pic>
        <p:pic>
          <p:nvPicPr>
            <p:cNvPr id="7" name="Picture 6">
              <a:extLst>
                <a:ext uri="{FF2B5EF4-FFF2-40B4-BE49-F238E27FC236}">
                  <a16:creationId xmlns:a16="http://schemas.microsoft.com/office/drawing/2014/main" id="{8343D279-8250-7E57-BCB8-96684A37DC39}"/>
                </a:ext>
              </a:extLst>
            </p:cNvPr>
            <p:cNvPicPr>
              <a:picLocks noChangeAspect="1"/>
            </p:cNvPicPr>
            <p:nvPr/>
          </p:nvPicPr>
          <p:blipFill>
            <a:blip r:embed="rId3"/>
            <a:stretch>
              <a:fillRect/>
            </a:stretch>
          </p:blipFill>
          <p:spPr>
            <a:xfrm rot="16200000">
              <a:off x="5734559" y="2522906"/>
              <a:ext cx="5322747" cy="2258135"/>
            </a:xfrm>
            <a:prstGeom prst="rect">
              <a:avLst/>
            </a:prstGeom>
          </p:spPr>
        </p:pic>
        <p:pic>
          <p:nvPicPr>
            <p:cNvPr id="8" name="Picture 7">
              <a:extLst>
                <a:ext uri="{FF2B5EF4-FFF2-40B4-BE49-F238E27FC236}">
                  <a16:creationId xmlns:a16="http://schemas.microsoft.com/office/drawing/2014/main" id="{7F406131-DADF-8E4B-7FD7-7E53F8FD095C}"/>
                </a:ext>
              </a:extLst>
            </p:cNvPr>
            <p:cNvPicPr>
              <a:picLocks noChangeAspect="1"/>
            </p:cNvPicPr>
            <p:nvPr/>
          </p:nvPicPr>
          <p:blipFill>
            <a:blip r:embed="rId3"/>
            <a:stretch>
              <a:fillRect/>
            </a:stretch>
          </p:blipFill>
          <p:spPr>
            <a:xfrm rot="16200000">
              <a:off x="6011494" y="2827707"/>
              <a:ext cx="5322747" cy="2258135"/>
            </a:xfrm>
            <a:prstGeom prst="rect">
              <a:avLst/>
            </a:prstGeom>
          </p:spPr>
        </p:pic>
        <p:pic>
          <p:nvPicPr>
            <p:cNvPr id="11" name="Picture 10">
              <a:extLst>
                <a:ext uri="{FF2B5EF4-FFF2-40B4-BE49-F238E27FC236}">
                  <a16:creationId xmlns:a16="http://schemas.microsoft.com/office/drawing/2014/main" id="{CA9F3640-4F04-B09E-7299-76181BCE8DB0}"/>
                </a:ext>
              </a:extLst>
            </p:cNvPr>
            <p:cNvPicPr>
              <a:picLocks noChangeAspect="1"/>
            </p:cNvPicPr>
            <p:nvPr/>
          </p:nvPicPr>
          <p:blipFill>
            <a:blip r:embed="rId3"/>
            <a:stretch>
              <a:fillRect/>
            </a:stretch>
          </p:blipFill>
          <p:spPr>
            <a:xfrm rot="16200000">
              <a:off x="6316294" y="3132507"/>
              <a:ext cx="5322747" cy="2258135"/>
            </a:xfrm>
            <a:prstGeom prst="rect">
              <a:avLst/>
            </a:prstGeom>
          </p:spPr>
        </p:pic>
        <p:pic>
          <p:nvPicPr>
            <p:cNvPr id="12" name="Picture 11">
              <a:extLst>
                <a:ext uri="{FF2B5EF4-FFF2-40B4-BE49-F238E27FC236}">
                  <a16:creationId xmlns:a16="http://schemas.microsoft.com/office/drawing/2014/main" id="{D2BC21FC-51AB-2763-5451-04DDC38D628A}"/>
                </a:ext>
              </a:extLst>
            </p:cNvPr>
            <p:cNvPicPr>
              <a:picLocks noChangeAspect="1"/>
            </p:cNvPicPr>
            <p:nvPr/>
          </p:nvPicPr>
          <p:blipFill>
            <a:blip r:embed="rId3"/>
            <a:stretch>
              <a:fillRect/>
            </a:stretch>
          </p:blipFill>
          <p:spPr>
            <a:xfrm rot="16200000">
              <a:off x="6544896" y="3460256"/>
              <a:ext cx="5322747" cy="2258135"/>
            </a:xfrm>
            <a:prstGeom prst="rect">
              <a:avLst/>
            </a:prstGeom>
          </p:spPr>
        </p:pic>
        <p:pic>
          <p:nvPicPr>
            <p:cNvPr id="13" name="Picture 12">
              <a:extLst>
                <a:ext uri="{FF2B5EF4-FFF2-40B4-BE49-F238E27FC236}">
                  <a16:creationId xmlns:a16="http://schemas.microsoft.com/office/drawing/2014/main" id="{A10D76AA-4A22-A017-B810-5BC9F1688762}"/>
                </a:ext>
              </a:extLst>
            </p:cNvPr>
            <p:cNvPicPr>
              <a:picLocks noChangeAspect="1"/>
            </p:cNvPicPr>
            <p:nvPr/>
          </p:nvPicPr>
          <p:blipFill>
            <a:blip r:embed="rId3"/>
            <a:stretch>
              <a:fillRect/>
            </a:stretch>
          </p:blipFill>
          <p:spPr>
            <a:xfrm rot="16200000">
              <a:off x="6801359" y="3765056"/>
              <a:ext cx="5322747" cy="2258135"/>
            </a:xfrm>
            <a:prstGeom prst="rect">
              <a:avLst/>
            </a:prstGeom>
          </p:spPr>
        </p:pic>
        <p:pic>
          <p:nvPicPr>
            <p:cNvPr id="14" name="Picture 13">
              <a:extLst>
                <a:ext uri="{FF2B5EF4-FFF2-40B4-BE49-F238E27FC236}">
                  <a16:creationId xmlns:a16="http://schemas.microsoft.com/office/drawing/2014/main" id="{04374DDE-8941-608E-0B36-3AF5FF24C023}"/>
                </a:ext>
              </a:extLst>
            </p:cNvPr>
            <p:cNvPicPr>
              <a:picLocks noChangeAspect="1"/>
            </p:cNvPicPr>
            <p:nvPr/>
          </p:nvPicPr>
          <p:blipFill>
            <a:blip r:embed="rId3"/>
            <a:stretch>
              <a:fillRect/>
            </a:stretch>
          </p:blipFill>
          <p:spPr>
            <a:xfrm rot="16200000">
              <a:off x="7078294" y="4069857"/>
              <a:ext cx="5322747" cy="2258135"/>
            </a:xfrm>
            <a:prstGeom prst="rect">
              <a:avLst/>
            </a:prstGeom>
          </p:spPr>
        </p:pic>
      </p:grpSp>
      <p:sp>
        <p:nvSpPr>
          <p:cNvPr id="16" name="TextBox 15">
            <a:extLst>
              <a:ext uri="{FF2B5EF4-FFF2-40B4-BE49-F238E27FC236}">
                <a16:creationId xmlns:a16="http://schemas.microsoft.com/office/drawing/2014/main" id="{5C63707E-6847-9B42-6FA4-1760B257A7C4}"/>
              </a:ext>
            </a:extLst>
          </p:cNvPr>
          <p:cNvSpPr txBox="1"/>
          <p:nvPr/>
        </p:nvSpPr>
        <p:spPr>
          <a:xfrm>
            <a:off x="9021548" y="1156570"/>
            <a:ext cx="2686647" cy="5016758"/>
          </a:xfrm>
          <a:prstGeom prst="rect">
            <a:avLst/>
          </a:prstGeom>
          <a:noFill/>
        </p:spPr>
        <p:txBody>
          <a:bodyPr wrap="square" rtlCol="0">
            <a:spAutoFit/>
          </a:bodyPr>
          <a:lstStyle/>
          <a:p>
            <a:r>
              <a:rPr lang="en-US" sz="1600">
                <a:latin typeface="Calibri" panose="020F0502020204030204" pitchFamily="34" charset="0"/>
                <a:cs typeface="Calibri" panose="020F0502020204030204" pitchFamily="34" charset="0"/>
              </a:rPr>
              <a:t>TMC-HBM4</a:t>
            </a:r>
          </a:p>
          <a:p>
            <a:pPr marL="174625" indent="-174625">
              <a:buFont typeface="Arial" panose="020B0604020202020204" pitchFamily="34" charset="0"/>
              <a:buChar char="•"/>
            </a:pPr>
            <a:r>
              <a:rPr lang="en-US" sz="1600">
                <a:latin typeface="Calibri" panose="020F0502020204030204" pitchFamily="34" charset="0"/>
                <a:cs typeface="Calibri" panose="020F0502020204030204" pitchFamily="34" charset="0"/>
              </a:rPr>
              <a:t>½ HBM 16Gb die</a:t>
            </a:r>
          </a:p>
          <a:p>
            <a:pPr marL="292100" lvl="1"/>
            <a:r>
              <a:rPr lang="en-US" sz="1600">
                <a:latin typeface="Calibri" panose="020F0502020204030204" pitchFamily="34" charset="0"/>
                <a:cs typeface="Calibri" panose="020F0502020204030204" pitchFamily="34" charset="0"/>
              </a:rPr>
              <a:t>D1c node</a:t>
            </a:r>
          </a:p>
          <a:p>
            <a:pPr marL="292100" lvl="1"/>
            <a:r>
              <a:rPr lang="en-US" sz="1600">
                <a:latin typeface="Calibri" panose="020F0502020204030204" pitchFamily="34" charset="0"/>
                <a:cs typeface="Calibri" panose="020F0502020204030204" pitchFamily="34" charset="0"/>
              </a:rPr>
              <a:t>16Gb die</a:t>
            </a:r>
          </a:p>
          <a:p>
            <a:pPr marL="292100" lvl="1"/>
            <a:r>
              <a:rPr lang="en-US" sz="1600">
                <a:latin typeface="Calibri" panose="020F0502020204030204" pitchFamily="34" charset="0"/>
                <a:cs typeface="Calibri" panose="020F0502020204030204" pitchFamily="34" charset="0"/>
              </a:rPr>
              <a:t>TSV-less (Shoreline Bump)</a:t>
            </a:r>
          </a:p>
          <a:p>
            <a:pPr marL="292100" lvl="1"/>
            <a:r>
              <a:rPr lang="en-US" sz="1600">
                <a:latin typeface="Calibri" panose="020F0502020204030204" pitchFamily="34" charset="0"/>
                <a:cs typeface="Calibri" panose="020F0502020204030204" pitchFamily="34" charset="0"/>
              </a:rPr>
              <a:t>PHY-less (FD I/O)</a:t>
            </a:r>
          </a:p>
          <a:p>
            <a:pPr marL="292100" lvl="1"/>
            <a:r>
              <a:rPr lang="en-US" sz="1600">
                <a:latin typeface="Calibri" panose="020F0502020204030204" pitchFamily="34" charset="0"/>
                <a:cs typeface="Calibri" panose="020F0502020204030204" pitchFamily="34" charset="0"/>
              </a:rPr>
              <a:t>~50MB/mm</a:t>
            </a:r>
            <a:r>
              <a:rPr lang="en-US" sz="1600" baseline="30000">
                <a:latin typeface="Calibri" panose="020F0502020204030204" pitchFamily="34" charset="0"/>
                <a:cs typeface="Calibri" panose="020F0502020204030204" pitchFamily="34" charset="0"/>
              </a:rPr>
              <a:t>2</a:t>
            </a:r>
          </a:p>
          <a:p>
            <a:pPr marL="292100" lvl="1"/>
            <a:r>
              <a:rPr lang="en-US" sz="1600">
                <a:latin typeface="Calibri" panose="020F0502020204030204" pitchFamily="34" charset="0"/>
                <a:cs typeface="Calibri" panose="020F0502020204030204" pitchFamily="34" charset="0"/>
              </a:rPr>
              <a:t>4-Ch, 256 FD D/Q</a:t>
            </a:r>
          </a:p>
          <a:p>
            <a:pPr marL="292100" lvl="1"/>
            <a:r>
              <a:rPr lang="en-US" sz="1600">
                <a:latin typeface="Calibri" panose="020F0502020204030204" pitchFamily="34" charset="0"/>
                <a:cs typeface="Calibri" panose="020F0502020204030204" pitchFamily="34" charset="0"/>
              </a:rPr>
              <a:t>12.8 GT/s</a:t>
            </a:r>
          </a:p>
          <a:p>
            <a:pPr marL="174625" indent="-174625">
              <a:buFont typeface="Arial" panose="020B0604020202020204" pitchFamily="34" charset="0"/>
              <a:buChar char="•"/>
            </a:pPr>
            <a:r>
              <a:rPr lang="en-US" sz="1600">
                <a:latin typeface="Calibri" panose="020F0502020204030204" pitchFamily="34" charset="0"/>
                <a:cs typeface="Calibri" panose="020F0502020204030204" pitchFamily="34" charset="0"/>
              </a:rPr>
              <a:t>TCC – 8-die mockup </a:t>
            </a:r>
          </a:p>
          <a:p>
            <a:pPr marL="292100" lvl="1"/>
            <a:r>
              <a:rPr lang="en-US" sz="1600">
                <a:latin typeface="Calibri" panose="020F0502020204030204" pitchFamily="34" charset="0"/>
                <a:cs typeface="Calibri" panose="020F0502020204030204" pitchFamily="34" charset="0"/>
              </a:rPr>
              <a:t>16GB module</a:t>
            </a:r>
          </a:p>
          <a:p>
            <a:pPr marL="292100" lvl="1"/>
            <a:r>
              <a:rPr lang="en-US" sz="1600">
                <a:latin typeface="Calibri" panose="020F0502020204030204" pitchFamily="34" charset="0"/>
                <a:cs typeface="Calibri" panose="020F0502020204030204" pitchFamily="34" charset="0"/>
              </a:rPr>
              <a:t>32-Ch, 2K FD D/Q</a:t>
            </a:r>
          </a:p>
          <a:p>
            <a:pPr marL="292100" lvl="1"/>
            <a:r>
              <a:rPr lang="en-US" sz="1600">
                <a:latin typeface="Calibri" panose="020F0502020204030204" pitchFamily="34" charset="0"/>
                <a:cs typeface="Calibri" panose="020F0502020204030204" pitchFamily="34" charset="0"/>
              </a:rPr>
              <a:t>Max 3.3TB/sec</a:t>
            </a:r>
          </a:p>
          <a:p>
            <a:pPr marL="292100" lvl="1"/>
            <a:r>
              <a:rPr lang="en-US" sz="1600">
                <a:latin typeface="Calibri" panose="020F0502020204030204" pitchFamily="34" charset="0"/>
                <a:cs typeface="Calibri" panose="020F0502020204030204" pitchFamily="34" charset="0"/>
              </a:rPr>
              <a:t>(9.4X9mm</a:t>
            </a:r>
            <a:r>
              <a:rPr lang="en-US" sz="1600" baseline="30000">
                <a:latin typeface="Calibri" panose="020F0502020204030204" pitchFamily="34" charset="0"/>
                <a:cs typeface="Calibri" panose="020F0502020204030204" pitchFamily="34" charset="0"/>
              </a:rPr>
              <a:t>2</a:t>
            </a:r>
            <a:r>
              <a:rPr lang="en-US" sz="1600">
                <a:latin typeface="Calibri" panose="020F0502020204030204" pitchFamily="34" charset="0"/>
                <a:cs typeface="Calibri" panose="020F0502020204030204" pitchFamily="34" charset="0"/>
              </a:rPr>
              <a:t>)</a:t>
            </a:r>
          </a:p>
          <a:p>
            <a:pPr marL="174625" indent="-174625">
              <a:buFont typeface="Arial" panose="020B0604020202020204" pitchFamily="34" charset="0"/>
              <a:buChar char="•"/>
            </a:pPr>
            <a:r>
              <a:rPr lang="en-US" sz="1600">
                <a:latin typeface="Calibri" panose="020F0502020204030204" pitchFamily="34" charset="0"/>
                <a:cs typeface="Calibri" panose="020F0502020204030204" pitchFamily="34" charset="0"/>
              </a:rPr>
              <a:t>TCC – 16-die mockup </a:t>
            </a:r>
          </a:p>
          <a:p>
            <a:pPr marL="292100" lvl="1"/>
            <a:r>
              <a:rPr lang="en-US" sz="1600">
                <a:latin typeface="Calibri" panose="020F0502020204030204" pitchFamily="34" charset="0"/>
                <a:cs typeface="Calibri" panose="020F0502020204030204" pitchFamily="34" charset="0"/>
              </a:rPr>
              <a:t>32GB module</a:t>
            </a:r>
          </a:p>
          <a:p>
            <a:pPr marL="292100" lvl="1"/>
            <a:r>
              <a:rPr lang="en-US" sz="1600">
                <a:latin typeface="Calibri" panose="020F0502020204030204" pitchFamily="34" charset="0"/>
                <a:cs typeface="Calibri" panose="020F0502020204030204" pitchFamily="34" charset="0"/>
              </a:rPr>
              <a:t>64-Ch, 4K FD D/Q</a:t>
            </a:r>
          </a:p>
          <a:p>
            <a:pPr marL="292100" lvl="1"/>
            <a:r>
              <a:rPr lang="en-US" sz="1600">
                <a:latin typeface="Calibri" panose="020F0502020204030204" pitchFamily="34" charset="0"/>
                <a:cs typeface="Calibri" panose="020F0502020204030204" pitchFamily="34" charset="0"/>
              </a:rPr>
              <a:t>Max 6.6TB/sec</a:t>
            </a:r>
          </a:p>
          <a:p>
            <a:pPr marL="292100" lvl="1"/>
            <a:r>
              <a:rPr lang="en-US" sz="1600">
                <a:latin typeface="Calibri" panose="020F0502020204030204" pitchFamily="34" charset="0"/>
                <a:cs typeface="Calibri" panose="020F0502020204030204" pitchFamily="34" charset="0"/>
              </a:rPr>
              <a:t>(12.6X9mm</a:t>
            </a:r>
            <a:r>
              <a:rPr lang="en-US" sz="1600" baseline="30000">
                <a:latin typeface="Calibri" panose="020F0502020204030204" pitchFamily="34" charset="0"/>
                <a:cs typeface="Calibri" panose="020F0502020204030204" pitchFamily="34" charset="0"/>
              </a:rPr>
              <a:t>2</a:t>
            </a:r>
            <a:r>
              <a:rPr lang="en-US" sz="160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1600">
              <a:latin typeface="Calibri" panose="020F0502020204030204" pitchFamily="34" charset="0"/>
              <a:cs typeface="Calibri" panose="020F0502020204030204" pitchFamily="34" charset="0"/>
            </a:endParaRPr>
          </a:p>
        </p:txBody>
      </p:sp>
      <p:sp>
        <p:nvSpPr>
          <p:cNvPr id="17" name="Title 16">
            <a:extLst>
              <a:ext uri="{FF2B5EF4-FFF2-40B4-BE49-F238E27FC236}">
                <a16:creationId xmlns:a16="http://schemas.microsoft.com/office/drawing/2014/main" id="{3E83D782-9798-D050-17E8-6FC4F6496B2D}"/>
              </a:ext>
            </a:extLst>
          </p:cNvPr>
          <p:cNvSpPr>
            <a:spLocks noGrp="1"/>
          </p:cNvSpPr>
          <p:nvPr>
            <p:ph type="title"/>
          </p:nvPr>
        </p:nvSpPr>
        <p:spPr>
          <a:xfrm>
            <a:off x="914400" y="152400"/>
            <a:ext cx="10363200" cy="458688"/>
          </a:xfrm>
        </p:spPr>
        <p:txBody>
          <a:bodyPr/>
          <a:lstStyle/>
          <a:p>
            <a:r>
              <a:rPr lang="en-US" sz="2800"/>
              <a:t>TMC-HBM4: TCC of PHY-less, TSV-less HBM </a:t>
            </a:r>
          </a:p>
        </p:txBody>
      </p:sp>
      <p:pic>
        <p:nvPicPr>
          <p:cNvPr id="18" name="Picture 17">
            <a:extLst>
              <a:ext uri="{FF2B5EF4-FFF2-40B4-BE49-F238E27FC236}">
                <a16:creationId xmlns:a16="http://schemas.microsoft.com/office/drawing/2014/main" id="{656E3200-4C93-B6D7-4EF1-82C1241BB520}"/>
              </a:ext>
            </a:extLst>
          </p:cNvPr>
          <p:cNvPicPr>
            <a:picLocks noChangeAspect="1"/>
          </p:cNvPicPr>
          <p:nvPr/>
        </p:nvPicPr>
        <p:blipFill>
          <a:blip r:embed="rId4"/>
          <a:srcRect t="10142" b="20277"/>
          <a:stretch/>
        </p:blipFill>
        <p:spPr>
          <a:xfrm>
            <a:off x="1624386" y="4852306"/>
            <a:ext cx="4300008" cy="1664047"/>
          </a:xfrm>
          <a:prstGeom prst="rect">
            <a:avLst/>
          </a:prstGeom>
        </p:spPr>
      </p:pic>
      <p:pic>
        <p:nvPicPr>
          <p:cNvPr id="4" name="Picture 3">
            <a:extLst>
              <a:ext uri="{FF2B5EF4-FFF2-40B4-BE49-F238E27FC236}">
                <a16:creationId xmlns:a16="http://schemas.microsoft.com/office/drawing/2014/main" id="{5ADEC27A-9C6C-E7B8-AE4F-3D0BBEA43C49}"/>
              </a:ext>
            </a:extLst>
          </p:cNvPr>
          <p:cNvPicPr>
            <a:picLocks noChangeAspect="1"/>
          </p:cNvPicPr>
          <p:nvPr/>
        </p:nvPicPr>
        <p:blipFill>
          <a:blip r:embed="rId5"/>
          <a:stretch>
            <a:fillRect/>
          </a:stretch>
        </p:blipFill>
        <p:spPr>
          <a:xfrm>
            <a:off x="533400" y="2320082"/>
            <a:ext cx="3139638" cy="2419190"/>
          </a:xfrm>
          <a:prstGeom prst="rect">
            <a:avLst/>
          </a:prstGeom>
        </p:spPr>
      </p:pic>
      <p:sp>
        <p:nvSpPr>
          <p:cNvPr id="20" name="TextBox 19">
            <a:extLst>
              <a:ext uri="{FF2B5EF4-FFF2-40B4-BE49-F238E27FC236}">
                <a16:creationId xmlns:a16="http://schemas.microsoft.com/office/drawing/2014/main" id="{B53F8778-3F20-C61F-3399-F933E41A22AA}"/>
              </a:ext>
            </a:extLst>
          </p:cNvPr>
          <p:cNvSpPr txBox="1"/>
          <p:nvPr/>
        </p:nvSpPr>
        <p:spPr>
          <a:xfrm>
            <a:off x="3679682" y="2255940"/>
            <a:ext cx="2642549" cy="2554545"/>
          </a:xfrm>
          <a:prstGeom prst="rect">
            <a:avLst/>
          </a:prstGeom>
          <a:noFill/>
        </p:spPr>
        <p:txBody>
          <a:bodyPr wrap="square" rtlCol="0">
            <a:spAutoFit/>
          </a:bodyPr>
          <a:lstStyle/>
          <a:p>
            <a:r>
              <a:rPr lang="en-US" sz="1600">
                <a:latin typeface="Calibri" panose="020F0502020204030204" pitchFamily="34" charset="0"/>
                <a:cs typeface="Calibri" panose="020F0502020204030204" pitchFamily="34" charset="0"/>
              </a:rPr>
              <a:t>HBM4</a:t>
            </a:r>
          </a:p>
          <a:p>
            <a:pPr marL="117475" indent="-117475">
              <a:buFont typeface="Arial" panose="020B0604020202020204" pitchFamily="34" charset="0"/>
              <a:buChar char="•"/>
            </a:pPr>
            <a:r>
              <a:rPr lang="en-US" sz="1600">
                <a:latin typeface="Calibri" panose="020F0502020204030204" pitchFamily="34" charset="0"/>
                <a:cs typeface="Calibri" panose="020F0502020204030204" pitchFamily="34" charset="0"/>
              </a:rPr>
              <a:t>HBM 32Gb die </a:t>
            </a:r>
          </a:p>
          <a:p>
            <a:pPr marL="288925"/>
            <a:r>
              <a:rPr lang="en-US" sz="1600">
                <a:latin typeface="Calibri" panose="020F0502020204030204" pitchFamily="34" charset="0"/>
                <a:cs typeface="Calibri" panose="020F0502020204030204" pitchFamily="34" charset="0"/>
              </a:rPr>
              <a:t>D1c node </a:t>
            </a:r>
          </a:p>
          <a:p>
            <a:pPr marL="288925"/>
            <a:r>
              <a:rPr lang="en-US" sz="1600">
                <a:latin typeface="Calibri" panose="020F0502020204030204" pitchFamily="34" charset="0"/>
                <a:cs typeface="Calibri" panose="020F0502020204030204" pitchFamily="34" charset="0"/>
              </a:rPr>
              <a:t>40MB/mm</a:t>
            </a:r>
            <a:r>
              <a:rPr lang="en-US" sz="1600" baseline="30000">
                <a:latin typeface="Calibri" panose="020F0502020204030204" pitchFamily="34" charset="0"/>
                <a:cs typeface="Calibri" panose="020F0502020204030204" pitchFamily="34" charset="0"/>
              </a:rPr>
              <a:t>2</a:t>
            </a:r>
          </a:p>
          <a:p>
            <a:pPr marL="288925"/>
            <a:r>
              <a:rPr lang="en-US" sz="1600">
                <a:latin typeface="Calibri" panose="020F0502020204030204" pitchFamily="34" charset="0"/>
                <a:cs typeface="Calibri" panose="020F0502020204030204" pitchFamily="34" charset="0"/>
              </a:rPr>
              <a:t>8-Ch, 512 FD D/Q</a:t>
            </a:r>
          </a:p>
          <a:p>
            <a:pPr marL="288925"/>
            <a:r>
              <a:rPr lang="en-US" sz="1600">
                <a:latin typeface="Calibri" panose="020F0502020204030204" pitchFamily="34" charset="0"/>
                <a:cs typeface="Calibri" panose="020F0502020204030204" pitchFamily="34" charset="0"/>
              </a:rPr>
              <a:t>Max 12.8 GT/s</a:t>
            </a:r>
          </a:p>
          <a:p>
            <a:pPr marL="174625" indent="-174625">
              <a:buFont typeface="Arial" panose="020B0604020202020204" pitchFamily="34" charset="0"/>
              <a:buChar char="•"/>
            </a:pPr>
            <a:r>
              <a:rPr lang="en-US" sz="1600">
                <a:latin typeface="Calibri" panose="020F0502020204030204" pitchFamily="34" charset="0"/>
                <a:cs typeface="Calibri" panose="020F0502020204030204" pitchFamily="34" charset="0"/>
              </a:rPr>
              <a:t>3DS </a:t>
            </a:r>
          </a:p>
          <a:p>
            <a:pPr marL="288925"/>
            <a:r>
              <a:rPr lang="en-US" sz="1600">
                <a:latin typeface="Calibri" panose="020F0502020204030204" pitchFamily="34" charset="0"/>
                <a:cs typeface="Calibri" panose="020F0502020204030204" pitchFamily="34" charset="0"/>
              </a:rPr>
              <a:t>4, 8, 12, 16-high (+1 base)</a:t>
            </a:r>
          </a:p>
          <a:p>
            <a:pPr marL="288925"/>
            <a:r>
              <a:rPr lang="en-US" sz="1600">
                <a:latin typeface="Calibri" panose="020F0502020204030204" pitchFamily="34" charset="0"/>
                <a:cs typeface="Calibri" panose="020F0502020204030204" pitchFamily="34" charset="0"/>
              </a:rPr>
              <a:t>16, 32, 36, 64GB module</a:t>
            </a:r>
          </a:p>
          <a:p>
            <a:pPr marL="288925"/>
            <a:r>
              <a:rPr lang="en-US" sz="1600">
                <a:latin typeface="Calibri" panose="020F0502020204030204" pitchFamily="34" charset="0"/>
                <a:cs typeface="Calibri" panose="020F0502020204030204" pitchFamily="34" charset="0"/>
              </a:rPr>
              <a:t>32Ch, Max 3.3TB/sec</a:t>
            </a:r>
          </a:p>
        </p:txBody>
      </p:sp>
    </p:spTree>
    <p:extLst>
      <p:ext uri="{BB962C8B-B14F-4D97-AF65-F5344CB8AC3E}">
        <p14:creationId xmlns:p14="http://schemas.microsoft.com/office/powerpoint/2010/main" val="201249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D1293-2214-5C11-BA79-32E71AE4C910}"/>
              </a:ext>
            </a:extLst>
          </p:cNvPr>
          <p:cNvSpPr>
            <a:spLocks noGrp="1"/>
          </p:cNvSpPr>
          <p:nvPr>
            <p:ph type="title"/>
          </p:nvPr>
        </p:nvSpPr>
        <p:spPr/>
        <p:txBody>
          <a:bodyPr/>
          <a:lstStyle/>
          <a:p>
            <a:r>
              <a:rPr lang="en-US"/>
              <a:t>Backup</a:t>
            </a:r>
          </a:p>
        </p:txBody>
      </p:sp>
      <p:sp>
        <p:nvSpPr>
          <p:cNvPr id="4" name="Text Placeholder 3">
            <a:extLst>
              <a:ext uri="{FF2B5EF4-FFF2-40B4-BE49-F238E27FC236}">
                <a16:creationId xmlns:a16="http://schemas.microsoft.com/office/drawing/2014/main" id="{065C49AF-AFDA-4545-048C-CAB66509C9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50190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EA81-F21F-1003-C10C-753590C96261}"/>
              </a:ext>
            </a:extLst>
          </p:cNvPr>
          <p:cNvSpPr>
            <a:spLocks noGrp="1"/>
          </p:cNvSpPr>
          <p:nvPr>
            <p:ph type="title"/>
          </p:nvPr>
        </p:nvSpPr>
        <p:spPr>
          <a:xfrm>
            <a:off x="914400" y="157843"/>
            <a:ext cx="10363200" cy="838200"/>
          </a:xfrm>
        </p:spPr>
        <p:txBody>
          <a:bodyPr/>
          <a:lstStyle/>
          <a:p>
            <a:r>
              <a:rPr lang="en-US" sz="4000" dirty="0"/>
              <a:t>TMC-MWI-LP6 to succeed LPCAMM</a:t>
            </a:r>
          </a:p>
        </p:txBody>
      </p:sp>
      <p:pic>
        <p:nvPicPr>
          <p:cNvPr id="1028" name="Picture 4">
            <a:extLst>
              <a:ext uri="{FF2B5EF4-FFF2-40B4-BE49-F238E27FC236}">
                <a16:creationId xmlns:a16="http://schemas.microsoft.com/office/drawing/2014/main" id="{8F33CA32-74E9-E0F4-9DD1-328A65700C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059" t="18007" b="14343"/>
          <a:stretch/>
        </p:blipFill>
        <p:spPr bwMode="auto">
          <a:xfrm>
            <a:off x="7430588" y="996043"/>
            <a:ext cx="3518626" cy="25603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B5AA8FA0-418F-03A1-22D1-475DCB52F6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0" t="18121" r="52667" b="58474"/>
          <a:stretch/>
        </p:blipFill>
        <p:spPr bwMode="auto">
          <a:xfrm>
            <a:off x="451748" y="996043"/>
            <a:ext cx="4660899" cy="885786"/>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4">
            <a:extLst>
              <a:ext uri="{FF2B5EF4-FFF2-40B4-BE49-F238E27FC236}">
                <a16:creationId xmlns:a16="http://schemas.microsoft.com/office/drawing/2014/main" id="{F5FDAA2C-CB30-69A2-2178-4C389F08053D}"/>
              </a:ext>
            </a:extLst>
          </p:cNvPr>
          <p:cNvPicPr>
            <a:picLocks noGrp="1" noChangeAspect="1"/>
          </p:cNvPicPr>
          <p:nvPr>
            <p:ph sz="half" idx="2"/>
          </p:nvPr>
        </p:nvPicPr>
        <p:blipFill>
          <a:blip r:embed="rId3"/>
          <a:srcRect l="1846" t="18948" r="-1846" b="18593"/>
          <a:stretch/>
        </p:blipFill>
        <p:spPr>
          <a:xfrm>
            <a:off x="418010" y="4321927"/>
            <a:ext cx="5080000" cy="1986196"/>
          </a:xfrm>
        </p:spPr>
      </p:pic>
      <p:pic>
        <p:nvPicPr>
          <p:cNvPr id="10" name="Picture 2">
            <a:extLst>
              <a:ext uri="{FF2B5EF4-FFF2-40B4-BE49-F238E27FC236}">
                <a16:creationId xmlns:a16="http://schemas.microsoft.com/office/drawing/2014/main" id="{40290D77-6287-B3C6-262E-ACC6459E74CF}"/>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6201" t="17202" r="7632" b="12969"/>
          <a:stretch/>
        </p:blipFill>
        <p:spPr bwMode="auto">
          <a:xfrm>
            <a:off x="334556" y="2104196"/>
            <a:ext cx="4694637" cy="19953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a:extLst>
              <a:ext uri="{FF2B5EF4-FFF2-40B4-BE49-F238E27FC236}">
                <a16:creationId xmlns:a16="http://schemas.microsoft.com/office/drawing/2014/main" id="{53EFF143-6152-8DB6-3546-BCDB82089EAC}"/>
              </a:ext>
            </a:extLst>
          </p:cNvPr>
          <p:cNvGraphicFramePr>
            <a:graphicFrameLocks noGrp="1"/>
          </p:cNvGraphicFramePr>
          <p:nvPr>
            <p:extLst>
              <p:ext uri="{D42A27DB-BD31-4B8C-83A1-F6EECF244321}">
                <p14:modId xmlns:p14="http://schemas.microsoft.com/office/powerpoint/2010/main" val="1906882843"/>
              </p:ext>
            </p:extLst>
          </p:nvPr>
        </p:nvGraphicFramePr>
        <p:xfrm>
          <a:off x="5305339" y="4288181"/>
          <a:ext cx="6472122" cy="1801842"/>
        </p:xfrm>
        <a:graphic>
          <a:graphicData uri="http://schemas.openxmlformats.org/drawingml/2006/table">
            <a:tbl>
              <a:tblPr/>
              <a:tblGrid>
                <a:gridCol w="1707261">
                  <a:extLst>
                    <a:ext uri="{9D8B030D-6E8A-4147-A177-3AD203B41FA5}">
                      <a16:colId xmlns:a16="http://schemas.microsoft.com/office/drawing/2014/main" val="551298959"/>
                    </a:ext>
                  </a:extLst>
                </a:gridCol>
                <a:gridCol w="1588287">
                  <a:extLst>
                    <a:ext uri="{9D8B030D-6E8A-4147-A177-3AD203B41FA5}">
                      <a16:colId xmlns:a16="http://schemas.microsoft.com/office/drawing/2014/main" val="3676632604"/>
                    </a:ext>
                  </a:extLst>
                </a:gridCol>
                <a:gridCol w="1588287">
                  <a:extLst>
                    <a:ext uri="{9D8B030D-6E8A-4147-A177-3AD203B41FA5}">
                      <a16:colId xmlns:a16="http://schemas.microsoft.com/office/drawing/2014/main" val="1298960411"/>
                    </a:ext>
                  </a:extLst>
                </a:gridCol>
                <a:gridCol w="1588287">
                  <a:extLst>
                    <a:ext uri="{9D8B030D-6E8A-4147-A177-3AD203B41FA5}">
                      <a16:colId xmlns:a16="http://schemas.microsoft.com/office/drawing/2014/main" val="1439358132"/>
                    </a:ext>
                  </a:extLst>
                </a:gridCol>
              </a:tblGrid>
              <a:tr h="366742">
                <a:tc gridSpan="4">
                  <a:txBody>
                    <a:bodyPr/>
                    <a:lstStyle/>
                    <a:p>
                      <a:pPr algn="ctr" fontAlgn="b"/>
                      <a:r>
                        <a:rPr lang="en-US" sz="2100" b="0" i="0" u="none" strike="noStrike">
                          <a:solidFill>
                            <a:srgbClr val="000000"/>
                          </a:solidFill>
                          <a:effectLst/>
                          <a:latin typeface="Times New Roman" panose="02020603050405020304" pitchFamily="18" charset="0"/>
                        </a:rPr>
                        <a:t>Laptop Memory Module Standards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168550180"/>
                  </a:ext>
                </a:extLst>
              </a:tr>
              <a:tr h="279400">
                <a:tc>
                  <a:txBody>
                    <a:bodyPr/>
                    <a:lstStyle/>
                    <a:p>
                      <a:pPr algn="l" fontAlgn="b"/>
                      <a:r>
                        <a:rPr lang="en-US" sz="1700" b="0" i="1" u="none" strike="noStrike">
                          <a:solidFill>
                            <a:srgbClr val="000000"/>
                          </a:solidFill>
                          <a:effectLst/>
                          <a:latin typeface="Inherit"/>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0" i="0" u="none" strike="noStrike">
                          <a:solidFill>
                            <a:srgbClr val="000000"/>
                          </a:solidFill>
                          <a:effectLst/>
                          <a:latin typeface="Times New Roman" panose="02020603050405020304" pitchFamily="18" charset="0"/>
                        </a:rPr>
                        <a:t>SO-DIMM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700" b="0" i="0" u="none" strike="noStrike">
                          <a:solidFill>
                            <a:srgbClr val="000000"/>
                          </a:solidFill>
                          <a:effectLst/>
                          <a:latin typeface="Times New Roman" panose="02020603050405020304" pitchFamily="18" charset="0"/>
                        </a:rPr>
                        <a:t>LPCAMM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b"/>
                      <a:r>
                        <a:rPr lang="en-US" sz="1700" b="0" i="0" u="none" strike="noStrike" dirty="0">
                          <a:solidFill>
                            <a:srgbClr val="000000"/>
                          </a:solidFill>
                          <a:effectLst/>
                          <a:latin typeface="Times New Roman" panose="02020603050405020304" pitchFamily="18" charset="0"/>
                        </a:rPr>
                        <a:t>TMC-LP5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521858"/>
                  </a:ext>
                </a:extLst>
              </a:tr>
              <a:tr h="228600">
                <a:tc>
                  <a:txBody>
                    <a:bodyPr/>
                    <a:lstStyle/>
                    <a:p>
                      <a:pPr algn="l" fontAlgn="b"/>
                      <a:r>
                        <a:rPr lang="en-US" sz="1400" b="1" i="0" u="none" strike="noStrike">
                          <a:solidFill>
                            <a:srgbClr val="000000"/>
                          </a:solidFill>
                          <a:effectLst/>
                          <a:latin typeface="Inherit"/>
                        </a:rPr>
                        <a:t>Memory Type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DDR5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LPDDR5X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LPDDR5X</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9171751"/>
                  </a:ext>
                </a:extLst>
              </a:tr>
              <a:tr h="228600">
                <a:tc>
                  <a:txBody>
                    <a:bodyPr/>
                    <a:lstStyle/>
                    <a:p>
                      <a:pPr algn="l" fontAlgn="b"/>
                      <a:r>
                        <a:rPr lang="en-US" sz="1400" b="1" i="0" u="none" strike="noStrike">
                          <a:solidFill>
                            <a:srgbClr val="000000"/>
                          </a:solidFill>
                          <a:effectLst/>
                          <a:latin typeface="Inherit"/>
                        </a:rPr>
                        <a:t>Max Official Data Rate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6400 MT/s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7500 MT/s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7500 MT/s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9845527"/>
                  </a:ext>
                </a:extLst>
              </a:tr>
              <a:tr h="228600">
                <a:tc>
                  <a:txBody>
                    <a:bodyPr/>
                    <a:lstStyle/>
                    <a:p>
                      <a:pPr algn="l" fontAlgn="b"/>
                      <a:r>
                        <a:rPr lang="en-US" sz="1400" b="1" i="0" u="none" strike="noStrike">
                          <a:solidFill>
                            <a:srgbClr val="000000"/>
                          </a:solidFill>
                          <a:effectLst/>
                          <a:latin typeface="Inherit"/>
                        </a:rPr>
                        <a:t>Current Max Capacity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192GB (48GB x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128GB (Planned)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32GB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9526673"/>
                  </a:ext>
                </a:extLst>
              </a:tr>
              <a:tr h="228600">
                <a:tc>
                  <a:txBody>
                    <a:bodyPr/>
                    <a:lstStyle/>
                    <a:p>
                      <a:pPr algn="l" fontAlgn="b"/>
                      <a:r>
                        <a:rPr lang="en-US" sz="1400" b="1" i="0" u="none" strike="noStrike">
                          <a:solidFill>
                            <a:srgbClr val="000000"/>
                          </a:solidFill>
                          <a:effectLst/>
                          <a:latin typeface="Inherit"/>
                        </a:rPr>
                        <a:t>Bus Width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64-bit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128-bit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128-bit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7556358"/>
                  </a:ext>
                </a:extLst>
              </a:tr>
              <a:tr h="241300">
                <a:tc>
                  <a:txBody>
                    <a:bodyPr/>
                    <a:lstStyle/>
                    <a:p>
                      <a:pPr algn="l" fontAlgn="b"/>
                      <a:r>
                        <a:rPr lang="en-US" sz="1400" b="1" i="0" u="none" strike="noStrike">
                          <a:solidFill>
                            <a:srgbClr val="000000"/>
                          </a:solidFill>
                          <a:effectLst/>
                          <a:latin typeface="Inherit"/>
                        </a:rPr>
                        <a:t>Dimensions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Inherit"/>
                        </a:rPr>
                        <a:t>67.6mm x 30mm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Inherit"/>
                        </a:rPr>
                        <a:t>78mm x 23mm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Inherit"/>
                        </a:rPr>
                        <a:t>10mm x 7mm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5562164"/>
                  </a:ext>
                </a:extLst>
              </a:tr>
            </a:tbl>
          </a:graphicData>
        </a:graphic>
      </p:graphicFrame>
    </p:spTree>
    <p:extLst>
      <p:ext uri="{BB962C8B-B14F-4D97-AF65-F5344CB8AC3E}">
        <p14:creationId xmlns:p14="http://schemas.microsoft.com/office/powerpoint/2010/main" val="1736301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A569-AB65-41B7-DE6C-413DD24E911F}"/>
              </a:ext>
            </a:extLst>
          </p:cNvPr>
          <p:cNvSpPr>
            <a:spLocks noGrp="1"/>
          </p:cNvSpPr>
          <p:nvPr>
            <p:ph type="title"/>
          </p:nvPr>
        </p:nvSpPr>
        <p:spPr/>
        <p:txBody>
          <a:bodyPr/>
          <a:lstStyle/>
          <a:p>
            <a:r>
              <a:rPr lang="en-US"/>
              <a:t>Best Known IPM Alternatives</a:t>
            </a:r>
          </a:p>
        </p:txBody>
      </p:sp>
      <p:grpSp>
        <p:nvGrpSpPr>
          <p:cNvPr id="15" name="Group 14">
            <a:extLst>
              <a:ext uri="{FF2B5EF4-FFF2-40B4-BE49-F238E27FC236}">
                <a16:creationId xmlns:a16="http://schemas.microsoft.com/office/drawing/2014/main" id="{6EAD044A-F183-C895-5612-4457893B7036}"/>
              </a:ext>
            </a:extLst>
          </p:cNvPr>
          <p:cNvGrpSpPr/>
          <p:nvPr/>
        </p:nvGrpSpPr>
        <p:grpSpPr>
          <a:xfrm>
            <a:off x="344806" y="1072544"/>
            <a:ext cx="4052194" cy="5154153"/>
            <a:chOff x="389177" y="1154000"/>
            <a:chExt cx="4052194" cy="5154153"/>
          </a:xfrm>
        </p:grpSpPr>
        <p:sp>
          <p:nvSpPr>
            <p:cNvPr id="14" name="Content Placeholder 2">
              <a:extLst>
                <a:ext uri="{FF2B5EF4-FFF2-40B4-BE49-F238E27FC236}">
                  <a16:creationId xmlns:a16="http://schemas.microsoft.com/office/drawing/2014/main" id="{93F631EE-72AF-42DC-7D66-9D3E9D3F75B7}"/>
                </a:ext>
              </a:extLst>
            </p:cNvPr>
            <p:cNvSpPr txBox="1">
              <a:spLocks/>
            </p:cNvSpPr>
            <p:nvPr/>
          </p:nvSpPr>
          <p:spPr bwMode="auto">
            <a:xfrm>
              <a:off x="389177" y="1154000"/>
              <a:ext cx="4052194" cy="5154153"/>
            </a:xfrm>
            <a:prstGeom prst="rect">
              <a:avLst/>
            </a:prstGeom>
            <a:noFill/>
            <a:ln w="38100">
              <a:solidFill>
                <a:schemeClr val="accent2"/>
              </a:solid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117475" lvl="1" indent="0" defTabSz="914400">
                <a:buNone/>
              </a:pPr>
              <a:r>
                <a:rPr lang="en-US" sz="2000" kern="0"/>
                <a:t>Vertical Wire Bonding</a:t>
              </a:r>
            </a:p>
            <a:p>
              <a:pPr marL="117475" lvl="1" indent="0" defTabSz="914400">
                <a:buNone/>
              </a:pPr>
              <a:r>
                <a:rPr lang="en-US" sz="1800" b="0" u="sng" kern="0">
                  <a:solidFill>
                    <a:srgbClr val="0078D7"/>
                  </a:solidFill>
                  <a:ea typeface="PMingLiU" panose="02020500000000000000" pitchFamily="18" charset="-120"/>
                  <a:hlinkClick r:id="rId2" tooltip="https://ieeexplore.ieee.org/stamp/stamp.jsp?tp=&amp;arnumber=7999850"/>
                </a:rPr>
                <a:t>K&amp;S Capability: ETCT2017 </a:t>
              </a:r>
              <a:endParaRPr lang="en-US" sz="1800" b="0" u="sng" kern="0">
                <a:solidFill>
                  <a:srgbClr val="0078D7"/>
                </a:solidFill>
                <a:ea typeface="PMingLiU" panose="02020500000000000000" pitchFamily="18" charset="-120"/>
              </a:endParaRPr>
            </a:p>
            <a:p>
              <a:pPr marL="117475" lvl="1" indent="0" defTabSz="914400">
                <a:buNone/>
              </a:pPr>
              <a:endParaRPr lang="en-US" sz="1800" b="0" kern="0">
                <a:solidFill>
                  <a:srgbClr val="212121"/>
                </a:solidFill>
                <a:ea typeface="PMingLiU" panose="02020500000000000000" pitchFamily="18" charset="-120"/>
              </a:endParaRPr>
            </a:p>
            <a:p>
              <a:pPr marL="117475" lvl="1" indent="0" defTabSz="914400">
                <a:buNone/>
              </a:pPr>
              <a:r>
                <a:rPr lang="en-US" sz="1800" kern="0"/>
                <a:t>	</a:t>
              </a:r>
              <a:br>
                <a:rPr lang="en-US" sz="1800" kern="0"/>
              </a:br>
              <a:endParaRPr lang="en-US" sz="1800" kern="0">
                <a:solidFill>
                  <a:srgbClr val="212121"/>
                </a:solidFill>
                <a:ea typeface="PMingLiU" panose="02020500000000000000" pitchFamily="18" charset="-120"/>
              </a:endParaRPr>
            </a:p>
          </p:txBody>
        </p:sp>
        <p:pic>
          <p:nvPicPr>
            <p:cNvPr id="6" name="Picture 3" descr="A table with a number of wire&#10;&#10;Description automatically generated with medium confidence">
              <a:extLst>
                <a:ext uri="{FF2B5EF4-FFF2-40B4-BE49-F238E27FC236}">
                  <a16:creationId xmlns:a16="http://schemas.microsoft.com/office/drawing/2014/main" id="{429C150D-3C26-E414-3E16-17BE7A2D263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5745" y="2015461"/>
              <a:ext cx="3565468" cy="416327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ontent Placeholder 2">
            <a:extLst>
              <a:ext uri="{FF2B5EF4-FFF2-40B4-BE49-F238E27FC236}">
                <a16:creationId xmlns:a16="http://schemas.microsoft.com/office/drawing/2014/main" id="{79B2E378-D448-C336-6D98-0B9A0CC67E0B}"/>
              </a:ext>
            </a:extLst>
          </p:cNvPr>
          <p:cNvSpPr txBox="1">
            <a:spLocks/>
          </p:cNvSpPr>
          <p:nvPr/>
        </p:nvSpPr>
        <p:spPr bwMode="auto">
          <a:xfrm>
            <a:off x="-1083192" y="3727634"/>
            <a:ext cx="2067984" cy="35650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defTabSz="914400">
              <a:buNone/>
            </a:pPr>
            <a:endParaRPr lang="en-US" sz="1400" b="0" u="sng" kern="0">
              <a:solidFill>
                <a:srgbClr val="0078D7"/>
              </a:solidFill>
              <a:ea typeface="PMingLiU" panose="02020500000000000000" pitchFamily="18" charset="-120"/>
            </a:endParaRPr>
          </a:p>
        </p:txBody>
      </p:sp>
      <p:grpSp>
        <p:nvGrpSpPr>
          <p:cNvPr id="17" name="Group 16">
            <a:extLst>
              <a:ext uri="{FF2B5EF4-FFF2-40B4-BE49-F238E27FC236}">
                <a16:creationId xmlns:a16="http://schemas.microsoft.com/office/drawing/2014/main" id="{E5BC07DD-F250-62A9-45F9-C9DD79B13336}"/>
              </a:ext>
            </a:extLst>
          </p:cNvPr>
          <p:cNvGrpSpPr/>
          <p:nvPr/>
        </p:nvGrpSpPr>
        <p:grpSpPr>
          <a:xfrm>
            <a:off x="4765639" y="1072544"/>
            <a:ext cx="3304359" cy="2367342"/>
            <a:chOff x="7472498" y="1366459"/>
            <a:chExt cx="3304359" cy="2367342"/>
          </a:xfrm>
        </p:grpSpPr>
        <p:sp>
          <p:nvSpPr>
            <p:cNvPr id="11" name="Content Placeholder 2">
              <a:extLst>
                <a:ext uri="{FF2B5EF4-FFF2-40B4-BE49-F238E27FC236}">
                  <a16:creationId xmlns:a16="http://schemas.microsoft.com/office/drawing/2014/main" id="{C0C66240-BBD3-0081-1227-85000F933B4C}"/>
                </a:ext>
              </a:extLst>
            </p:cNvPr>
            <p:cNvSpPr txBox="1">
              <a:spLocks/>
            </p:cNvSpPr>
            <p:nvPr/>
          </p:nvSpPr>
          <p:spPr bwMode="auto">
            <a:xfrm>
              <a:off x="7472498" y="1366459"/>
              <a:ext cx="3304359" cy="2367342"/>
            </a:xfrm>
            <a:prstGeom prst="rect">
              <a:avLst/>
            </a:prstGeom>
            <a:noFill/>
            <a:ln w="38100">
              <a:solidFill>
                <a:schemeClr val="accent2"/>
              </a:solid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117475" lvl="1" indent="0" defTabSz="914400">
                <a:buNone/>
              </a:pPr>
              <a:r>
                <a:rPr lang="en-US" sz="2000" kern="0"/>
                <a:t>TSMC 3D </a:t>
              </a:r>
              <a:r>
                <a:rPr lang="en-US" sz="2000" kern="0" err="1"/>
                <a:t>MiM</a:t>
              </a:r>
              <a:r>
                <a:rPr lang="en-US" sz="2000" kern="0"/>
                <a:t> </a:t>
              </a:r>
              <a:r>
                <a:rPr lang="en-US" sz="2000">
                  <a:latin typeface="Calibri" panose="020F0502020204030204" pitchFamily="34" charset="0"/>
                  <a:cs typeface="Calibri" panose="020F0502020204030204" pitchFamily="34" charset="0"/>
                </a:rPr>
                <a:t>ECTC2020</a:t>
              </a:r>
              <a:endParaRPr lang="en-US" sz="2000" kern="0"/>
            </a:p>
            <a:p>
              <a:pPr marL="117475" lvl="1" indent="0" defTabSz="914400">
                <a:buNone/>
              </a:pPr>
              <a:r>
                <a:rPr lang="en-US" sz="1800" b="1" err="1">
                  <a:latin typeface="Calibri" panose="020F0502020204030204" pitchFamily="34" charset="0"/>
                  <a:cs typeface="Calibri" panose="020F0502020204030204" pitchFamily="34" charset="0"/>
                </a:rPr>
                <a:t>M</a:t>
              </a:r>
              <a:r>
                <a:rPr lang="en-US" sz="1800" err="1">
                  <a:latin typeface="Calibri" panose="020F0502020204030204" pitchFamily="34" charset="0"/>
                  <a:cs typeface="Calibri" panose="020F0502020204030204" pitchFamily="34" charset="0"/>
                </a:rPr>
                <a:t>ultistack</a:t>
              </a:r>
              <a:r>
                <a:rPr lang="en-US" sz="1800">
                  <a:latin typeface="Calibri" panose="020F0502020204030204" pitchFamily="34" charset="0"/>
                  <a:cs typeface="Calibri" panose="020F0502020204030204" pitchFamily="34" charset="0"/>
                </a:rPr>
                <a:t>-</a:t>
              </a:r>
              <a:r>
                <a:rPr lang="en-US" sz="1800" b="1">
                  <a:latin typeface="Calibri" panose="020F0502020204030204" pitchFamily="34" charset="0"/>
                  <a:cs typeface="Calibri" panose="020F0502020204030204" pitchFamily="34" charset="0"/>
                </a:rPr>
                <a:t>i</a:t>
              </a:r>
              <a:r>
                <a:rPr lang="en-US" sz="1800">
                  <a:latin typeface="Calibri" panose="020F0502020204030204" pitchFamily="34" charset="0"/>
                  <a:cs typeface="Calibri" panose="020F0502020204030204" pitchFamily="34" charset="0"/>
                </a:rPr>
                <a:t>n-</a:t>
              </a:r>
              <a:r>
                <a:rPr lang="en-US" sz="1800" b="1" err="1">
                  <a:latin typeface="Calibri" panose="020F0502020204030204" pitchFamily="34" charset="0"/>
                  <a:cs typeface="Calibri" panose="020F0502020204030204" pitchFamily="34" charset="0"/>
                </a:rPr>
                <a:t>M</a:t>
              </a:r>
              <a:r>
                <a:rPr lang="en-US" sz="1800" err="1">
                  <a:latin typeface="Calibri" panose="020F0502020204030204" pitchFamily="34" charset="0"/>
                  <a:cs typeface="Calibri" panose="020F0502020204030204" pitchFamily="34" charset="0"/>
                </a:rPr>
                <a:t>ultistack</a:t>
              </a:r>
              <a:br>
                <a:rPr lang="en-US" sz="1800" kern="0"/>
              </a:br>
              <a:endParaRPr lang="en-US" sz="1800" kern="0">
                <a:solidFill>
                  <a:srgbClr val="212121"/>
                </a:solidFill>
                <a:ea typeface="PMingLiU" panose="02020500000000000000" pitchFamily="18" charset="-120"/>
              </a:endParaRPr>
            </a:p>
          </p:txBody>
        </p:sp>
        <p:pic>
          <p:nvPicPr>
            <p:cNvPr id="10" name="Picture 9">
              <a:extLst>
                <a:ext uri="{FF2B5EF4-FFF2-40B4-BE49-F238E27FC236}">
                  <a16:creationId xmlns:a16="http://schemas.microsoft.com/office/drawing/2014/main" id="{F33BD40F-8F40-11FD-AFE0-F1B65DEB247A}"/>
                </a:ext>
              </a:extLst>
            </p:cNvPr>
            <p:cNvPicPr>
              <a:picLocks noChangeAspect="1"/>
            </p:cNvPicPr>
            <p:nvPr/>
          </p:nvPicPr>
          <p:blipFill>
            <a:blip r:embed="rId5"/>
            <a:stretch>
              <a:fillRect/>
            </a:stretch>
          </p:blipFill>
          <p:spPr>
            <a:xfrm>
              <a:off x="7656723" y="2072519"/>
              <a:ext cx="2980795" cy="1356644"/>
            </a:xfrm>
            <a:prstGeom prst="rect">
              <a:avLst/>
            </a:prstGeom>
          </p:spPr>
        </p:pic>
      </p:grpSp>
      <p:grpSp>
        <p:nvGrpSpPr>
          <p:cNvPr id="22" name="Group 21">
            <a:extLst>
              <a:ext uri="{FF2B5EF4-FFF2-40B4-BE49-F238E27FC236}">
                <a16:creationId xmlns:a16="http://schemas.microsoft.com/office/drawing/2014/main" id="{97BF4196-99CB-9A5E-22D8-E2C54715111A}"/>
              </a:ext>
            </a:extLst>
          </p:cNvPr>
          <p:cNvGrpSpPr/>
          <p:nvPr/>
        </p:nvGrpSpPr>
        <p:grpSpPr>
          <a:xfrm>
            <a:off x="8233953" y="1073935"/>
            <a:ext cx="3547926" cy="2367341"/>
            <a:chOff x="4288971" y="1073935"/>
            <a:chExt cx="3547926" cy="2367341"/>
          </a:xfrm>
        </p:grpSpPr>
        <p:sp>
          <p:nvSpPr>
            <p:cNvPr id="5" name="Content Placeholder 2">
              <a:extLst>
                <a:ext uri="{FF2B5EF4-FFF2-40B4-BE49-F238E27FC236}">
                  <a16:creationId xmlns:a16="http://schemas.microsoft.com/office/drawing/2014/main" id="{C58388BF-2996-D900-8C1B-AB573154D6D0}"/>
                </a:ext>
              </a:extLst>
            </p:cNvPr>
            <p:cNvSpPr txBox="1">
              <a:spLocks/>
            </p:cNvSpPr>
            <p:nvPr/>
          </p:nvSpPr>
          <p:spPr bwMode="auto">
            <a:xfrm>
              <a:off x="4288971" y="1073935"/>
              <a:ext cx="3547926" cy="2367341"/>
            </a:xfrm>
            <a:prstGeom prst="rect">
              <a:avLst/>
            </a:prstGeom>
            <a:noFill/>
            <a:ln w="38100">
              <a:solidFill>
                <a:schemeClr val="accent2"/>
              </a:solid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117475" lvl="1" indent="0" defTabSz="914400">
                <a:buNone/>
              </a:pPr>
              <a:r>
                <a:rPr lang="en-US" sz="2000" kern="0"/>
                <a:t>Hynix VFO</a:t>
              </a:r>
            </a:p>
            <a:p>
              <a:pPr marL="117475" lvl="1" indent="0" defTabSz="914400">
                <a:buNone/>
              </a:pPr>
              <a:r>
                <a:rPr lang="en-US" sz="1800" b="0" u="sng" kern="0">
                  <a:solidFill>
                    <a:srgbClr val="0078D7"/>
                  </a:solidFill>
                  <a:ea typeface="PMingLiU" panose="02020500000000000000" pitchFamily="18" charset="-120"/>
                  <a:hlinkClick r:id="rId6" tooltip="https://ieeexplore.ieee.org/stamp/stamp.jsp?tp=&amp;arnumber=10102966"/>
                </a:rPr>
                <a:t>Vertical Fanout EDTM23</a:t>
              </a:r>
              <a:r>
                <a:rPr lang="en-US" sz="1800" b="0" kern="0">
                  <a:solidFill>
                    <a:srgbClr val="212121"/>
                  </a:solidFill>
                  <a:ea typeface="PMingLiU" panose="02020500000000000000" pitchFamily="18" charset="-120"/>
                </a:rPr>
                <a:t> ﻿</a:t>
              </a:r>
            </a:p>
            <a:p>
              <a:pPr marL="117475" lvl="1" indent="0" defTabSz="914400">
                <a:buNone/>
              </a:pPr>
              <a:r>
                <a:rPr lang="en-US" sz="1800">
                  <a:latin typeface="Calibri" panose="020F0502020204030204" pitchFamily="34" charset="0"/>
                  <a:cs typeface="Calibri" panose="020F0502020204030204" pitchFamily="34" charset="0"/>
                </a:rPr>
                <a:t>Vertical Fanout ECTC2024</a:t>
              </a:r>
            </a:p>
            <a:p>
              <a:pPr marL="117475" lvl="1" indent="0" defTabSz="914400">
                <a:buNone/>
              </a:pPr>
              <a:endParaRPr lang="en-US" sz="1800" b="0" kern="0">
                <a:solidFill>
                  <a:srgbClr val="212121"/>
                </a:solidFill>
                <a:ea typeface="PMingLiU" panose="02020500000000000000" pitchFamily="18" charset="-120"/>
              </a:endParaRPr>
            </a:p>
            <a:p>
              <a:pPr marL="117475" lvl="1" indent="0" defTabSz="914400">
                <a:buNone/>
              </a:pPr>
              <a:r>
                <a:rPr lang="en-US" sz="1800" kern="0"/>
                <a:t>	</a:t>
              </a:r>
              <a:br>
                <a:rPr lang="en-US" sz="1800" kern="0"/>
              </a:br>
              <a:endParaRPr lang="en-US" sz="1800" kern="0">
                <a:solidFill>
                  <a:srgbClr val="212121"/>
                </a:solidFill>
                <a:ea typeface="PMingLiU" panose="02020500000000000000" pitchFamily="18" charset="-120"/>
              </a:endParaRPr>
            </a:p>
          </p:txBody>
        </p:sp>
        <p:pic>
          <p:nvPicPr>
            <p:cNvPr id="18" name="Picture 17">
              <a:extLst>
                <a:ext uri="{FF2B5EF4-FFF2-40B4-BE49-F238E27FC236}">
                  <a16:creationId xmlns:a16="http://schemas.microsoft.com/office/drawing/2014/main" id="{929F01BB-57DC-2C93-8E6C-878C2C151C06}"/>
                </a:ext>
              </a:extLst>
            </p:cNvPr>
            <p:cNvPicPr>
              <a:picLocks noChangeAspect="1"/>
            </p:cNvPicPr>
            <p:nvPr/>
          </p:nvPicPr>
          <p:blipFill>
            <a:blip r:embed="rId7"/>
            <a:stretch>
              <a:fillRect/>
            </a:stretch>
          </p:blipFill>
          <p:spPr>
            <a:xfrm>
              <a:off x="4481097" y="2018636"/>
              <a:ext cx="3304359" cy="1374863"/>
            </a:xfrm>
            <a:prstGeom prst="rect">
              <a:avLst/>
            </a:prstGeom>
          </p:spPr>
        </p:pic>
      </p:grpSp>
      <p:sp>
        <p:nvSpPr>
          <p:cNvPr id="19" name="Rectangle 2">
            <a:extLst>
              <a:ext uri="{FF2B5EF4-FFF2-40B4-BE49-F238E27FC236}">
                <a16:creationId xmlns:a16="http://schemas.microsoft.com/office/drawing/2014/main" id="{93164711-4EA3-83D9-8E9D-9027F7D48D72}"/>
              </a:ext>
            </a:extLst>
          </p:cNvPr>
          <p:cNvSpPr>
            <a:spLocks noChangeArrowheads="1"/>
          </p:cNvSpPr>
          <p:nvPr/>
        </p:nvSpPr>
        <p:spPr bwMode="auto">
          <a:xfrm>
            <a:off x="4838700" y="42771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1" name="Group 20">
            <a:extLst>
              <a:ext uri="{FF2B5EF4-FFF2-40B4-BE49-F238E27FC236}">
                <a16:creationId xmlns:a16="http://schemas.microsoft.com/office/drawing/2014/main" id="{D6F51143-9591-0FB9-4690-1D29A69DC5D6}"/>
              </a:ext>
            </a:extLst>
          </p:cNvPr>
          <p:cNvGrpSpPr/>
          <p:nvPr/>
        </p:nvGrpSpPr>
        <p:grpSpPr>
          <a:xfrm>
            <a:off x="4527783" y="3817930"/>
            <a:ext cx="7463919" cy="2408762"/>
            <a:chOff x="4527783" y="3817930"/>
            <a:chExt cx="7463919" cy="2408762"/>
          </a:xfrm>
        </p:grpSpPr>
        <p:sp>
          <p:nvSpPr>
            <p:cNvPr id="20" name="Content Placeholder 2">
              <a:extLst>
                <a:ext uri="{FF2B5EF4-FFF2-40B4-BE49-F238E27FC236}">
                  <a16:creationId xmlns:a16="http://schemas.microsoft.com/office/drawing/2014/main" id="{75B5F022-7672-40E1-F35B-A4AC63096A36}"/>
                </a:ext>
              </a:extLst>
            </p:cNvPr>
            <p:cNvSpPr txBox="1">
              <a:spLocks/>
            </p:cNvSpPr>
            <p:nvPr/>
          </p:nvSpPr>
          <p:spPr bwMode="auto">
            <a:xfrm>
              <a:off x="4527783" y="3817930"/>
              <a:ext cx="7463919" cy="2408762"/>
            </a:xfrm>
            <a:prstGeom prst="rect">
              <a:avLst/>
            </a:prstGeom>
            <a:noFill/>
            <a:ln w="38100">
              <a:solidFill>
                <a:schemeClr val="accent2"/>
              </a:solid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117475" lvl="1" indent="0" defTabSz="914400">
                <a:buNone/>
              </a:pPr>
              <a:r>
                <a:rPr lang="en-US" sz="2000" kern="0"/>
                <a:t>Samsung (Intel-Samsung Meeting, Feb/2024)</a:t>
              </a:r>
            </a:p>
            <a:p>
              <a:pPr marL="117475" lvl="1" indent="0" defTabSz="914400">
                <a:buNone/>
              </a:pPr>
              <a:endParaRPr lang="en-US" sz="1800" b="0" kern="0">
                <a:solidFill>
                  <a:srgbClr val="212121"/>
                </a:solidFill>
                <a:ea typeface="PMingLiU" panose="02020500000000000000" pitchFamily="18" charset="-120"/>
              </a:endParaRPr>
            </a:p>
            <a:p>
              <a:pPr marL="117475" lvl="1" indent="0" defTabSz="914400">
                <a:buNone/>
              </a:pPr>
              <a:r>
                <a:rPr lang="en-US" sz="1800" kern="0"/>
                <a:t>	</a:t>
              </a:r>
              <a:br>
                <a:rPr lang="en-US" sz="1800" kern="0"/>
              </a:br>
              <a:endParaRPr lang="en-US" sz="1800" kern="0">
                <a:solidFill>
                  <a:srgbClr val="212121"/>
                </a:solidFill>
                <a:ea typeface="PMingLiU" panose="02020500000000000000" pitchFamily="18" charset="-120"/>
              </a:endParaRPr>
            </a:p>
          </p:txBody>
        </p:sp>
        <p:pic>
          <p:nvPicPr>
            <p:cNvPr id="1025" name="Picture 3" descr="A diagram of a pitch&#10;&#10;Description automatically generated with medium confidence">
              <a:extLst>
                <a:ext uri="{FF2B5EF4-FFF2-40B4-BE49-F238E27FC236}">
                  <a16:creationId xmlns:a16="http://schemas.microsoft.com/office/drawing/2014/main" id="{02FD32F8-8DE4-BECF-65A0-CC1091E2AE8D}"/>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4543568" y="4385977"/>
              <a:ext cx="7353300" cy="1714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839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D76EE0A-98F0-C3F1-40AB-26129F1F495E}"/>
              </a:ext>
            </a:extLst>
          </p:cNvPr>
          <p:cNvGrpSpPr/>
          <p:nvPr/>
        </p:nvGrpSpPr>
        <p:grpSpPr>
          <a:xfrm>
            <a:off x="6276338" y="2478405"/>
            <a:ext cx="2921904" cy="1742110"/>
            <a:chOff x="4318000" y="4734889"/>
            <a:chExt cx="2921904" cy="1742110"/>
          </a:xfrm>
        </p:grpSpPr>
        <p:pic>
          <p:nvPicPr>
            <p:cNvPr id="20" name="Picture 19" descr="A diagram of a staircase&#10;&#10;Description automatically generated">
              <a:extLst>
                <a:ext uri="{FF2B5EF4-FFF2-40B4-BE49-F238E27FC236}">
                  <a16:creationId xmlns:a16="http://schemas.microsoft.com/office/drawing/2014/main" id="{F23C655F-4CCE-3B48-0E92-46538B397895}"/>
                </a:ext>
              </a:extLst>
            </p:cNvPr>
            <p:cNvPicPr>
              <a:picLocks noChangeAspect="1"/>
            </p:cNvPicPr>
            <p:nvPr/>
          </p:nvPicPr>
          <p:blipFill>
            <a:blip r:embed="rId3"/>
            <a:srcRect l="29220" t="21015" r="12327" b="15704"/>
            <a:stretch/>
          </p:blipFill>
          <p:spPr>
            <a:xfrm>
              <a:off x="4318000" y="4749776"/>
              <a:ext cx="2921904" cy="1727223"/>
            </a:xfrm>
            <a:prstGeom prst="rect">
              <a:avLst/>
            </a:prstGeom>
          </p:spPr>
        </p:pic>
        <p:sp>
          <p:nvSpPr>
            <p:cNvPr id="22" name="TextBox 21">
              <a:extLst>
                <a:ext uri="{FF2B5EF4-FFF2-40B4-BE49-F238E27FC236}">
                  <a16:creationId xmlns:a16="http://schemas.microsoft.com/office/drawing/2014/main" id="{4D9B6471-FDE9-0E91-2EEF-7A9D4467BD9F}"/>
                </a:ext>
              </a:extLst>
            </p:cNvPr>
            <p:cNvSpPr txBox="1"/>
            <p:nvPr/>
          </p:nvSpPr>
          <p:spPr>
            <a:xfrm>
              <a:off x="4318000" y="5717232"/>
              <a:ext cx="227948" cy="276999"/>
            </a:xfrm>
            <a:prstGeom prst="rect">
              <a:avLst/>
            </a:prstGeom>
            <a:solidFill>
              <a:schemeClr val="bg1"/>
            </a:solidFill>
          </p:spPr>
          <p:txBody>
            <a:bodyPr wrap="none" rtlCol="0">
              <a:spAutoFit/>
            </a:bodyPr>
            <a:lstStyle/>
            <a:p>
              <a:r>
                <a:rPr lang="en-US" sz="1200" dirty="0"/>
                <a:t> </a:t>
              </a:r>
            </a:p>
          </p:txBody>
        </p:sp>
        <p:sp>
          <p:nvSpPr>
            <p:cNvPr id="23" name="TextBox 22">
              <a:extLst>
                <a:ext uri="{FF2B5EF4-FFF2-40B4-BE49-F238E27FC236}">
                  <a16:creationId xmlns:a16="http://schemas.microsoft.com/office/drawing/2014/main" id="{02AEF09A-3140-6288-7B71-3A14144F4560}"/>
                </a:ext>
              </a:extLst>
            </p:cNvPr>
            <p:cNvSpPr txBox="1"/>
            <p:nvPr/>
          </p:nvSpPr>
          <p:spPr>
            <a:xfrm>
              <a:off x="4318000" y="4734889"/>
              <a:ext cx="711200" cy="1015663"/>
            </a:xfrm>
            <a:prstGeom prst="rect">
              <a:avLst/>
            </a:prstGeom>
            <a:solidFill>
              <a:schemeClr val="bg1"/>
            </a:solidFill>
          </p:spPr>
          <p:txBody>
            <a:bodyPr wrap="square" rtlCol="0">
              <a:spAutoFit/>
            </a:bodyPr>
            <a:lstStyle/>
            <a:p>
              <a:endParaRPr lang="en-US" sz="1200" dirty="0"/>
            </a:p>
            <a:p>
              <a:endParaRPr lang="en-US" sz="1200" dirty="0"/>
            </a:p>
            <a:p>
              <a:endParaRPr lang="en-US" sz="1200" dirty="0"/>
            </a:p>
            <a:p>
              <a:endParaRPr lang="en-US" sz="1200" dirty="0"/>
            </a:p>
            <a:p>
              <a:r>
                <a:rPr lang="en-US" sz="1200" dirty="0"/>
                <a:t>               </a:t>
              </a:r>
            </a:p>
          </p:txBody>
        </p:sp>
      </p:grpSp>
      <p:sp>
        <p:nvSpPr>
          <p:cNvPr id="2" name="Title 1">
            <a:extLst>
              <a:ext uri="{FF2B5EF4-FFF2-40B4-BE49-F238E27FC236}">
                <a16:creationId xmlns:a16="http://schemas.microsoft.com/office/drawing/2014/main" id="{4DEB5FCF-924B-7344-AB14-C3AE7FB8B688}"/>
              </a:ext>
            </a:extLst>
          </p:cNvPr>
          <p:cNvSpPr>
            <a:spLocks noGrp="1"/>
          </p:cNvSpPr>
          <p:nvPr>
            <p:ph type="title"/>
          </p:nvPr>
        </p:nvSpPr>
        <p:spPr/>
        <p:txBody>
          <a:bodyPr/>
          <a:lstStyle/>
          <a:p>
            <a:r>
              <a:rPr lang="en-US" sz="3600"/>
              <a:t>Circa 2027 DC/AI Product Intercept</a:t>
            </a:r>
          </a:p>
        </p:txBody>
      </p:sp>
      <p:grpSp>
        <p:nvGrpSpPr>
          <p:cNvPr id="38" name="Group 37">
            <a:extLst>
              <a:ext uri="{FF2B5EF4-FFF2-40B4-BE49-F238E27FC236}">
                <a16:creationId xmlns:a16="http://schemas.microsoft.com/office/drawing/2014/main" id="{498A81CA-D3EA-B809-425A-107165EA7F70}"/>
              </a:ext>
            </a:extLst>
          </p:cNvPr>
          <p:cNvGrpSpPr/>
          <p:nvPr/>
        </p:nvGrpSpPr>
        <p:grpSpPr>
          <a:xfrm>
            <a:off x="829206" y="1295400"/>
            <a:ext cx="4800600" cy="4343400"/>
            <a:chOff x="1331686" y="1257300"/>
            <a:chExt cx="4800600" cy="4343400"/>
          </a:xfrm>
        </p:grpSpPr>
        <p:pic>
          <p:nvPicPr>
            <p:cNvPr id="1026" name="Picture 2">
              <a:extLst>
                <a:ext uri="{FF2B5EF4-FFF2-40B4-BE49-F238E27FC236}">
                  <a16:creationId xmlns:a16="http://schemas.microsoft.com/office/drawing/2014/main" id="{C2E19DFC-BAFC-E8F6-EA5F-09F1DB395E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000" t="18889" r="30625" b="17778"/>
            <a:stretch/>
          </p:blipFill>
          <p:spPr bwMode="auto">
            <a:xfrm>
              <a:off x="1331686" y="1257300"/>
              <a:ext cx="48006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FA99029-3EC9-8E05-DFF2-6804785267CC}"/>
                </a:ext>
              </a:extLst>
            </p:cNvPr>
            <p:cNvPicPr>
              <a:picLocks noChangeAspect="1"/>
            </p:cNvPicPr>
            <p:nvPr/>
          </p:nvPicPr>
          <p:blipFill>
            <a:blip r:embed="rId5"/>
            <a:stretch>
              <a:fillRect/>
            </a:stretch>
          </p:blipFill>
          <p:spPr>
            <a:xfrm>
              <a:off x="3770085" y="3150632"/>
              <a:ext cx="1398693" cy="457200"/>
            </a:xfrm>
            <a:prstGeom prst="rect">
              <a:avLst/>
            </a:prstGeom>
          </p:spPr>
        </p:pic>
        <p:sp>
          <p:nvSpPr>
            <p:cNvPr id="7" name="TextBox 6">
              <a:extLst>
                <a:ext uri="{FF2B5EF4-FFF2-40B4-BE49-F238E27FC236}">
                  <a16:creationId xmlns:a16="http://schemas.microsoft.com/office/drawing/2014/main" id="{FC3B9E93-4D6D-2AEA-0B5F-104DF1EF27AB}"/>
                </a:ext>
              </a:extLst>
            </p:cNvPr>
            <p:cNvSpPr txBox="1"/>
            <p:nvPr/>
          </p:nvSpPr>
          <p:spPr>
            <a:xfrm>
              <a:off x="3731984" y="2933700"/>
              <a:ext cx="1474893" cy="738664"/>
            </a:xfrm>
            <a:prstGeom prst="rect">
              <a:avLst/>
            </a:prstGeom>
            <a:noFill/>
          </p:spPr>
          <p:txBody>
            <a:bodyPr wrap="square" lIns="0" tIns="0" rIns="0" bIns="0" rtlCol="0">
              <a:spAutoFit/>
            </a:bodyPr>
            <a:lstStyle/>
            <a:p>
              <a:pPr algn="ctr"/>
              <a:r>
                <a:rPr lang="en-US" sz="4800" b="1">
                  <a:solidFill>
                    <a:schemeClr val="accent6">
                      <a:lumMod val="50000"/>
                    </a:schemeClr>
                  </a:solidFill>
                  <a:latin typeface="Intel Clear Pro" panose="020B0804020202060201" pitchFamily="34" charset="77"/>
                  <a:ea typeface="Intel Clear Pro" panose="020B0804020202060201" pitchFamily="34" charset="77"/>
                  <a:cs typeface="Intel Clear Pro" panose="020B0804020202060201" pitchFamily="34" charset="77"/>
                </a:rPr>
                <a:t>DC - GPU</a:t>
              </a:r>
            </a:p>
          </p:txBody>
        </p:sp>
        <p:sp>
          <p:nvSpPr>
            <p:cNvPr id="9" name="TextBox 8">
              <a:extLst>
                <a:ext uri="{FF2B5EF4-FFF2-40B4-BE49-F238E27FC236}">
                  <a16:creationId xmlns:a16="http://schemas.microsoft.com/office/drawing/2014/main" id="{270C3D37-F537-5A88-018F-43445198B91B}"/>
                </a:ext>
              </a:extLst>
            </p:cNvPr>
            <p:cNvSpPr txBox="1"/>
            <p:nvPr/>
          </p:nvSpPr>
          <p:spPr>
            <a:xfrm>
              <a:off x="2131786" y="2171700"/>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0" name="TextBox 9">
              <a:extLst>
                <a:ext uri="{FF2B5EF4-FFF2-40B4-BE49-F238E27FC236}">
                  <a16:creationId xmlns:a16="http://schemas.microsoft.com/office/drawing/2014/main" id="{FB71D9E6-072E-F2F8-EDDF-322FC7BF2813}"/>
                </a:ext>
              </a:extLst>
            </p:cNvPr>
            <p:cNvSpPr txBox="1"/>
            <p:nvPr/>
          </p:nvSpPr>
          <p:spPr>
            <a:xfrm>
              <a:off x="2983528" y="2171700"/>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1" name="TextBox 10">
              <a:extLst>
                <a:ext uri="{FF2B5EF4-FFF2-40B4-BE49-F238E27FC236}">
                  <a16:creationId xmlns:a16="http://schemas.microsoft.com/office/drawing/2014/main" id="{276BEAAA-E8F7-2D48-0CF0-D1DE509E1F66}"/>
                </a:ext>
              </a:extLst>
            </p:cNvPr>
            <p:cNvSpPr txBox="1"/>
            <p:nvPr/>
          </p:nvSpPr>
          <p:spPr>
            <a:xfrm>
              <a:off x="3835270" y="2171700"/>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2" name="TextBox 11">
              <a:extLst>
                <a:ext uri="{FF2B5EF4-FFF2-40B4-BE49-F238E27FC236}">
                  <a16:creationId xmlns:a16="http://schemas.microsoft.com/office/drawing/2014/main" id="{F7933A8D-D4A9-5EAD-31AC-C0EC49860529}"/>
                </a:ext>
              </a:extLst>
            </p:cNvPr>
            <p:cNvSpPr txBox="1"/>
            <p:nvPr/>
          </p:nvSpPr>
          <p:spPr>
            <a:xfrm>
              <a:off x="4728873" y="2171700"/>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3" name="TextBox 12">
              <a:extLst>
                <a:ext uri="{FF2B5EF4-FFF2-40B4-BE49-F238E27FC236}">
                  <a16:creationId xmlns:a16="http://schemas.microsoft.com/office/drawing/2014/main" id="{3A2CDB22-9C0D-CC94-7CB3-74F2D8690F4A}"/>
                </a:ext>
              </a:extLst>
            </p:cNvPr>
            <p:cNvSpPr txBox="1"/>
            <p:nvPr/>
          </p:nvSpPr>
          <p:spPr>
            <a:xfrm>
              <a:off x="2131786" y="4094321"/>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4" name="TextBox 13">
              <a:extLst>
                <a:ext uri="{FF2B5EF4-FFF2-40B4-BE49-F238E27FC236}">
                  <a16:creationId xmlns:a16="http://schemas.microsoft.com/office/drawing/2014/main" id="{691B4DD1-DFEA-E192-AE74-1B13748CFEAE}"/>
                </a:ext>
              </a:extLst>
            </p:cNvPr>
            <p:cNvSpPr txBox="1"/>
            <p:nvPr/>
          </p:nvSpPr>
          <p:spPr>
            <a:xfrm>
              <a:off x="2983528" y="4094321"/>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5" name="TextBox 14">
              <a:extLst>
                <a:ext uri="{FF2B5EF4-FFF2-40B4-BE49-F238E27FC236}">
                  <a16:creationId xmlns:a16="http://schemas.microsoft.com/office/drawing/2014/main" id="{DBDD4593-3F57-AC63-5940-ABB422D48DD3}"/>
                </a:ext>
              </a:extLst>
            </p:cNvPr>
            <p:cNvSpPr txBox="1"/>
            <p:nvPr/>
          </p:nvSpPr>
          <p:spPr>
            <a:xfrm>
              <a:off x="3835270" y="4094321"/>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6" name="TextBox 15">
              <a:extLst>
                <a:ext uri="{FF2B5EF4-FFF2-40B4-BE49-F238E27FC236}">
                  <a16:creationId xmlns:a16="http://schemas.microsoft.com/office/drawing/2014/main" id="{B2D504B0-4B94-B093-AF17-8E23F94040C6}"/>
                </a:ext>
              </a:extLst>
            </p:cNvPr>
            <p:cNvSpPr txBox="1"/>
            <p:nvPr/>
          </p:nvSpPr>
          <p:spPr>
            <a:xfrm>
              <a:off x="4728873" y="4094321"/>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cxnSp>
          <p:nvCxnSpPr>
            <p:cNvPr id="21" name="Straight Arrow Connector 20">
              <a:extLst>
                <a:ext uri="{FF2B5EF4-FFF2-40B4-BE49-F238E27FC236}">
                  <a16:creationId xmlns:a16="http://schemas.microsoft.com/office/drawing/2014/main" id="{BA078D99-93AE-6140-3100-D54292C062BC}"/>
                </a:ext>
              </a:extLst>
            </p:cNvPr>
            <p:cNvCxnSpPr>
              <a:cxnSpLocks/>
              <a:stCxn id="25" idx="1"/>
              <a:endCxn id="26" idx="1"/>
            </p:cNvCxnSpPr>
            <p:nvPr/>
          </p:nvCxnSpPr>
          <p:spPr>
            <a:xfrm>
              <a:off x="4382639" y="2010647"/>
              <a:ext cx="0" cy="967573"/>
            </a:xfrm>
            <a:prstGeom prst="straightConnector1">
              <a:avLst/>
            </a:prstGeom>
            <a:ln w="381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E8B648C-F31B-C9B8-7481-8FA2BBC7D6A7}"/>
                </a:ext>
              </a:extLst>
            </p:cNvPr>
            <p:cNvSpPr txBox="1"/>
            <p:nvPr/>
          </p:nvSpPr>
          <p:spPr>
            <a:xfrm>
              <a:off x="4382639" y="1872147"/>
              <a:ext cx="304373" cy="276999"/>
            </a:xfrm>
            <a:prstGeom prst="rect">
              <a:avLst/>
            </a:prstGeom>
            <a:noFill/>
          </p:spPr>
          <p:txBody>
            <a:bodyPr wrap="square" lIns="91440" tIns="0" rIns="0" bIns="0" rtlCol="0">
              <a:spAutoFit/>
            </a:bodyPr>
            <a:lstStyle/>
            <a:p>
              <a:r>
                <a:rPr lang="en-US" sz="1800" b="1">
                  <a:solidFill>
                    <a:srgbClr val="FFFF00"/>
                  </a:solidFill>
                  <a:latin typeface="Calibri" panose="020F0502020204030204" pitchFamily="34" charset="0"/>
                  <a:cs typeface="Calibri" panose="020F0502020204030204" pitchFamily="34" charset="0"/>
                </a:rPr>
                <a:t>A</a:t>
              </a:r>
            </a:p>
          </p:txBody>
        </p:sp>
        <p:sp>
          <p:nvSpPr>
            <p:cNvPr id="26" name="TextBox 25">
              <a:extLst>
                <a:ext uri="{FF2B5EF4-FFF2-40B4-BE49-F238E27FC236}">
                  <a16:creationId xmlns:a16="http://schemas.microsoft.com/office/drawing/2014/main" id="{A54BCB3F-90F6-7CC4-E2ED-B71FE2E964DA}"/>
                </a:ext>
              </a:extLst>
            </p:cNvPr>
            <p:cNvSpPr txBox="1"/>
            <p:nvPr/>
          </p:nvSpPr>
          <p:spPr>
            <a:xfrm>
              <a:off x="4382639" y="2839720"/>
              <a:ext cx="346234" cy="276999"/>
            </a:xfrm>
            <a:prstGeom prst="rect">
              <a:avLst/>
            </a:prstGeom>
            <a:noFill/>
          </p:spPr>
          <p:txBody>
            <a:bodyPr wrap="square" lIns="91440" tIns="0" rIns="0" bIns="0" rtlCol="0">
              <a:spAutoFit/>
            </a:bodyPr>
            <a:lstStyle/>
            <a:p>
              <a:r>
                <a:rPr lang="en-US" sz="1800" b="1">
                  <a:solidFill>
                    <a:srgbClr val="C00000"/>
                  </a:solidFill>
                  <a:latin typeface="Calibri" panose="020F0502020204030204" pitchFamily="34" charset="0"/>
                  <a:cs typeface="Calibri" panose="020F0502020204030204" pitchFamily="34" charset="0"/>
                </a:rPr>
                <a:t>A’</a:t>
              </a:r>
              <a:endParaRPr lang="en-US" sz="1400" b="1">
                <a:solidFill>
                  <a:srgbClr val="C00000"/>
                </a:solidFill>
                <a:latin typeface="Calibri" panose="020F0502020204030204" pitchFamily="34" charset="0"/>
                <a:cs typeface="Calibri" panose="020F0502020204030204" pitchFamily="34" charset="0"/>
              </a:endParaRPr>
            </a:p>
          </p:txBody>
        </p:sp>
      </p:grpSp>
      <p:grpSp>
        <p:nvGrpSpPr>
          <p:cNvPr id="62" name="Group 61">
            <a:extLst>
              <a:ext uri="{FF2B5EF4-FFF2-40B4-BE49-F238E27FC236}">
                <a16:creationId xmlns:a16="http://schemas.microsoft.com/office/drawing/2014/main" id="{B7F0F2C3-6B6C-7E6E-3984-789256578BD2}"/>
              </a:ext>
            </a:extLst>
          </p:cNvPr>
          <p:cNvGrpSpPr/>
          <p:nvPr/>
        </p:nvGrpSpPr>
        <p:grpSpPr>
          <a:xfrm>
            <a:off x="5927351" y="2209799"/>
            <a:ext cx="5408264" cy="2438401"/>
            <a:chOff x="5622551" y="1981199"/>
            <a:chExt cx="5408264" cy="2438401"/>
          </a:xfrm>
        </p:grpSpPr>
        <p:sp>
          <p:nvSpPr>
            <p:cNvPr id="19" name="TextBox 18">
              <a:extLst>
                <a:ext uri="{FF2B5EF4-FFF2-40B4-BE49-F238E27FC236}">
                  <a16:creationId xmlns:a16="http://schemas.microsoft.com/office/drawing/2014/main" id="{F1687E57-6890-2C51-B220-0DBD821ACDCA}"/>
                </a:ext>
              </a:extLst>
            </p:cNvPr>
            <p:cNvSpPr txBox="1"/>
            <p:nvPr/>
          </p:nvSpPr>
          <p:spPr>
            <a:xfrm>
              <a:off x="7794251" y="2217057"/>
              <a:ext cx="596058" cy="492443"/>
            </a:xfrm>
            <a:prstGeom prst="rect">
              <a:avLst/>
            </a:prstGeom>
            <a:noFill/>
          </p:spPr>
          <p:txBody>
            <a:bodyPr wrap="square" lIns="0" tIns="0" rIns="0" bIns="0" rtlCol="0">
              <a:spAutoFit/>
            </a:bodyPr>
            <a:lstStyle/>
            <a:p>
              <a:pPr algn="ctr"/>
              <a:r>
                <a:rPr lang="en-US" sz="3200" b="1">
                  <a:solidFill>
                    <a:srgbClr val="589AFF"/>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27" name="TextBox 26">
              <a:extLst>
                <a:ext uri="{FF2B5EF4-FFF2-40B4-BE49-F238E27FC236}">
                  <a16:creationId xmlns:a16="http://schemas.microsoft.com/office/drawing/2014/main" id="{3BEF9633-AF9B-3302-F120-4B2DC043E32C}"/>
                </a:ext>
              </a:extLst>
            </p:cNvPr>
            <p:cNvSpPr txBox="1"/>
            <p:nvPr/>
          </p:nvSpPr>
          <p:spPr>
            <a:xfrm>
              <a:off x="5622551" y="1981199"/>
              <a:ext cx="332655" cy="276999"/>
            </a:xfrm>
            <a:prstGeom prst="rect">
              <a:avLst/>
            </a:prstGeom>
            <a:solidFill>
              <a:schemeClr val="tx1"/>
            </a:solidFill>
          </p:spPr>
          <p:txBody>
            <a:bodyPr wrap="square" lIns="91440" tIns="0" bIns="0" rtlCol="0">
              <a:spAutoFit/>
            </a:bodyPr>
            <a:lstStyle/>
            <a:p>
              <a:pPr algn="ctr"/>
              <a:r>
                <a:rPr lang="en-US" sz="1800" b="1">
                  <a:solidFill>
                    <a:srgbClr val="FFFF00"/>
                  </a:solidFill>
                  <a:latin typeface="Calibri" panose="020F0502020204030204" pitchFamily="34" charset="0"/>
                  <a:cs typeface="Calibri" panose="020F0502020204030204" pitchFamily="34" charset="0"/>
                </a:rPr>
                <a:t>A</a:t>
              </a:r>
            </a:p>
          </p:txBody>
        </p:sp>
        <p:sp>
          <p:nvSpPr>
            <p:cNvPr id="28" name="TextBox 27">
              <a:extLst>
                <a:ext uri="{FF2B5EF4-FFF2-40B4-BE49-F238E27FC236}">
                  <a16:creationId xmlns:a16="http://schemas.microsoft.com/office/drawing/2014/main" id="{2558E791-F6D0-16F6-5C56-52CA37C095DC}"/>
                </a:ext>
              </a:extLst>
            </p:cNvPr>
            <p:cNvSpPr txBox="1"/>
            <p:nvPr/>
          </p:nvSpPr>
          <p:spPr>
            <a:xfrm>
              <a:off x="10636422" y="1981200"/>
              <a:ext cx="394393" cy="276999"/>
            </a:xfrm>
            <a:prstGeom prst="rect">
              <a:avLst/>
            </a:prstGeom>
            <a:solidFill>
              <a:schemeClr val="accent5">
                <a:lumMod val="90000"/>
              </a:schemeClr>
            </a:solidFill>
          </p:spPr>
          <p:txBody>
            <a:bodyPr wrap="square" tIns="0" rIns="91440" bIns="0" rtlCol="0">
              <a:spAutoFit/>
            </a:bodyPr>
            <a:lstStyle/>
            <a:p>
              <a:pPr algn="ctr"/>
              <a:r>
                <a:rPr lang="en-US" sz="1800" b="1">
                  <a:solidFill>
                    <a:srgbClr val="C00000"/>
                  </a:solidFill>
                  <a:latin typeface="Calibri" panose="020F0502020204030204" pitchFamily="34" charset="0"/>
                  <a:cs typeface="Calibri" panose="020F0502020204030204" pitchFamily="34" charset="0"/>
                </a:rPr>
                <a:t>A’</a:t>
              </a:r>
            </a:p>
          </p:txBody>
        </p:sp>
        <p:cxnSp>
          <p:nvCxnSpPr>
            <p:cNvPr id="29" name="Straight Arrow Connector 28">
              <a:extLst>
                <a:ext uri="{FF2B5EF4-FFF2-40B4-BE49-F238E27FC236}">
                  <a16:creationId xmlns:a16="http://schemas.microsoft.com/office/drawing/2014/main" id="{CE7F67D2-0C3F-5FCC-6A8D-D808867961E0}"/>
                </a:ext>
              </a:extLst>
            </p:cNvPr>
            <p:cNvCxnSpPr>
              <a:cxnSpLocks/>
              <a:stCxn id="27" idx="3"/>
              <a:endCxn id="28" idx="1"/>
            </p:cNvCxnSpPr>
            <p:nvPr/>
          </p:nvCxnSpPr>
          <p:spPr>
            <a:xfrm>
              <a:off x="5955206" y="2119699"/>
              <a:ext cx="4681216" cy="1"/>
            </a:xfrm>
            <a:prstGeom prst="straightConnector1">
              <a:avLst/>
            </a:prstGeom>
            <a:ln w="381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4E6B56B-AAF0-DA3D-5EEB-1D641EC087E1}"/>
                </a:ext>
              </a:extLst>
            </p:cNvPr>
            <p:cNvSpPr/>
            <p:nvPr/>
          </p:nvSpPr>
          <p:spPr>
            <a:xfrm>
              <a:off x="5840293" y="2268525"/>
              <a:ext cx="854138" cy="9613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4154F62-6F78-47E7-9289-B43E3DCEBB1B}"/>
                </a:ext>
              </a:extLst>
            </p:cNvPr>
            <p:cNvSpPr/>
            <p:nvPr/>
          </p:nvSpPr>
          <p:spPr>
            <a:xfrm>
              <a:off x="6077937" y="2998312"/>
              <a:ext cx="228600" cy="558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182714E-289C-9FD0-D491-5033E02E9FBF}"/>
                </a:ext>
              </a:extLst>
            </p:cNvPr>
            <p:cNvSpPr/>
            <p:nvPr/>
          </p:nvSpPr>
          <p:spPr>
            <a:xfrm>
              <a:off x="9231120" y="2288977"/>
              <a:ext cx="1132080" cy="165273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0" rtlCol="0" anchor="t"/>
            <a:lstStyle/>
            <a:p>
              <a:r>
                <a:rPr lang="en-US" sz="3200">
                  <a:solidFill>
                    <a:srgbClr val="0054B0"/>
                  </a:solidFill>
                  <a:latin typeface="Intel Clear Pro" panose="020B0804020202060201" pitchFamily="34" charset="77"/>
                  <a:ea typeface="Intel Clear Pro" panose="020B0804020202060201" pitchFamily="34" charset="77"/>
                  <a:cs typeface="Intel Clear Pro" panose="020B0804020202060201" pitchFamily="34" charset="77"/>
                </a:rPr>
                <a:t>DC-GPU</a:t>
              </a:r>
              <a:endParaRPr lang="en-US" sz="2400">
                <a:solidFill>
                  <a:srgbClr val="0054B0"/>
                </a:solidFill>
                <a:latin typeface="Intel Clear Pro" panose="020B0804020202060201" pitchFamily="34" charset="77"/>
                <a:ea typeface="Intel Clear Pro" panose="020B0804020202060201" pitchFamily="34" charset="77"/>
                <a:cs typeface="Intel Clear Pro" panose="020B0804020202060201" pitchFamily="34" charset="77"/>
              </a:endParaRPr>
            </a:p>
          </p:txBody>
        </p:sp>
        <p:sp>
          <p:nvSpPr>
            <p:cNvPr id="43" name="Oval 42">
              <a:extLst>
                <a:ext uri="{FF2B5EF4-FFF2-40B4-BE49-F238E27FC236}">
                  <a16:creationId xmlns:a16="http://schemas.microsoft.com/office/drawing/2014/main" id="{AB587975-29E9-B437-78E9-B5D0653F351D}"/>
                </a:ext>
              </a:extLst>
            </p:cNvPr>
            <p:cNvSpPr/>
            <p:nvPr/>
          </p:nvSpPr>
          <p:spPr>
            <a:xfrm>
              <a:off x="9275147"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5F73291-14F9-2E5F-3AAD-2590E132703E}"/>
                </a:ext>
              </a:extLst>
            </p:cNvPr>
            <p:cNvSpPr/>
            <p:nvPr/>
          </p:nvSpPr>
          <p:spPr>
            <a:xfrm>
              <a:off x="9339916"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0A6B032-E64B-B11D-FA6D-FD33120C219A}"/>
                </a:ext>
              </a:extLst>
            </p:cNvPr>
            <p:cNvSpPr/>
            <p:nvPr/>
          </p:nvSpPr>
          <p:spPr>
            <a:xfrm>
              <a:off x="9406128"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44E5DBE-A777-FD48-15C6-3B931AA70390}"/>
                </a:ext>
              </a:extLst>
            </p:cNvPr>
            <p:cNvSpPr/>
            <p:nvPr/>
          </p:nvSpPr>
          <p:spPr>
            <a:xfrm>
              <a:off x="9470136"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2C93080-A367-DD59-33C7-E0CE9BAD4CD1}"/>
                </a:ext>
              </a:extLst>
            </p:cNvPr>
            <p:cNvSpPr/>
            <p:nvPr/>
          </p:nvSpPr>
          <p:spPr>
            <a:xfrm>
              <a:off x="9534144"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F6A5794-1340-35D7-4662-BD6765D7786B}"/>
                </a:ext>
              </a:extLst>
            </p:cNvPr>
            <p:cNvSpPr/>
            <p:nvPr/>
          </p:nvSpPr>
          <p:spPr>
            <a:xfrm>
              <a:off x="9598152"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24F98F5-B89C-BAE7-9323-840D68ABC076}"/>
                </a:ext>
              </a:extLst>
            </p:cNvPr>
            <p:cNvSpPr/>
            <p:nvPr/>
          </p:nvSpPr>
          <p:spPr>
            <a:xfrm>
              <a:off x="9662160"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8C50A88-1C17-1922-B89D-90AEFD893E75}"/>
                </a:ext>
              </a:extLst>
            </p:cNvPr>
            <p:cNvSpPr/>
            <p:nvPr/>
          </p:nvSpPr>
          <p:spPr>
            <a:xfrm>
              <a:off x="9726168"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B6B1CB1-4E1D-FE02-C718-91E4E48EAEC6}"/>
                </a:ext>
              </a:extLst>
            </p:cNvPr>
            <p:cNvSpPr/>
            <p:nvPr/>
          </p:nvSpPr>
          <p:spPr>
            <a:xfrm>
              <a:off x="9790176"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80FE885-89DD-5EFF-8FD8-819B2D454CC9}"/>
                </a:ext>
              </a:extLst>
            </p:cNvPr>
            <p:cNvSpPr/>
            <p:nvPr/>
          </p:nvSpPr>
          <p:spPr>
            <a:xfrm>
              <a:off x="9854184"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7DA4530-D524-E49E-E78E-00C185A9DDAE}"/>
                </a:ext>
              </a:extLst>
            </p:cNvPr>
            <p:cNvSpPr/>
            <p:nvPr/>
          </p:nvSpPr>
          <p:spPr>
            <a:xfrm>
              <a:off x="9918192"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62B44B7-3000-75EA-2B0E-BF7B64CC08C7}"/>
                </a:ext>
              </a:extLst>
            </p:cNvPr>
            <p:cNvSpPr/>
            <p:nvPr/>
          </p:nvSpPr>
          <p:spPr>
            <a:xfrm>
              <a:off x="9982200"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51461DA-2C21-4A36-423C-0B367A73EFC3}"/>
                </a:ext>
              </a:extLst>
            </p:cNvPr>
            <p:cNvSpPr/>
            <p:nvPr/>
          </p:nvSpPr>
          <p:spPr>
            <a:xfrm>
              <a:off x="10046208"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E757205-FE81-0CDB-DAC1-41056D291356}"/>
                </a:ext>
              </a:extLst>
            </p:cNvPr>
            <p:cNvSpPr/>
            <p:nvPr/>
          </p:nvSpPr>
          <p:spPr>
            <a:xfrm>
              <a:off x="10110216"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7E64447-2474-5836-2EA0-EA395841E62A}"/>
                </a:ext>
              </a:extLst>
            </p:cNvPr>
            <p:cNvSpPr/>
            <p:nvPr/>
          </p:nvSpPr>
          <p:spPr>
            <a:xfrm>
              <a:off x="10174224" y="3942227"/>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6A502D4-5528-411C-C515-9D50DCF9B48C}"/>
                </a:ext>
              </a:extLst>
            </p:cNvPr>
            <p:cNvSpPr/>
            <p:nvPr/>
          </p:nvSpPr>
          <p:spPr>
            <a:xfrm>
              <a:off x="10234095" y="39410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E81D0A9-72FC-2DF2-385C-161C94EF315D}"/>
                </a:ext>
              </a:extLst>
            </p:cNvPr>
            <p:cNvSpPr/>
            <p:nvPr/>
          </p:nvSpPr>
          <p:spPr>
            <a:xfrm>
              <a:off x="7391400" y="3987426"/>
              <a:ext cx="2971800" cy="43217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600" dirty="0">
                  <a:latin typeface="Calibri" panose="020F0502020204030204" pitchFamily="34" charset="0"/>
                  <a:ea typeface="Intel Clear Pro" panose="020B0804020202060201" pitchFamily="34" charset="77"/>
                  <a:cs typeface="Calibri" panose="020F0502020204030204" pitchFamily="34" charset="0"/>
                </a:rPr>
                <a:t>Bridge/DTC/PMIC/SPD</a:t>
              </a:r>
            </a:p>
          </p:txBody>
        </p:sp>
      </p:grpSp>
      <p:sp>
        <p:nvSpPr>
          <p:cNvPr id="63" name="Rectangle 62">
            <a:extLst>
              <a:ext uri="{FF2B5EF4-FFF2-40B4-BE49-F238E27FC236}">
                <a16:creationId xmlns:a16="http://schemas.microsoft.com/office/drawing/2014/main" id="{1F5FADB3-5947-0F97-2EBC-A8A4CCB7F8E9}"/>
              </a:ext>
            </a:extLst>
          </p:cNvPr>
          <p:cNvSpPr/>
          <p:nvPr/>
        </p:nvSpPr>
        <p:spPr>
          <a:xfrm>
            <a:off x="5791200" y="2133600"/>
            <a:ext cx="5638800" cy="2667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extBox 1026">
            <a:extLst>
              <a:ext uri="{FF2B5EF4-FFF2-40B4-BE49-F238E27FC236}">
                <a16:creationId xmlns:a16="http://schemas.microsoft.com/office/drawing/2014/main" id="{5502BF88-1689-7216-751C-6532C4F73EA1}"/>
              </a:ext>
            </a:extLst>
          </p:cNvPr>
          <p:cNvSpPr txBox="1"/>
          <p:nvPr/>
        </p:nvSpPr>
        <p:spPr>
          <a:xfrm>
            <a:off x="7285038" y="1650938"/>
            <a:ext cx="2747868" cy="461665"/>
          </a:xfrm>
          <a:prstGeom prst="rect">
            <a:avLst/>
          </a:prstGeom>
          <a:noFill/>
        </p:spPr>
        <p:txBody>
          <a:bodyPr wrap="none" rtlCol="0">
            <a:spAutoFit/>
          </a:bodyPr>
          <a:lstStyle/>
          <a:p>
            <a:pPr algn="ctr"/>
            <a:r>
              <a:rPr lang="en-US" sz="2400">
                <a:latin typeface="Calibri" panose="020F0502020204030204" pitchFamily="34" charset="0"/>
                <a:cs typeface="Calibri" panose="020F0502020204030204" pitchFamily="34" charset="0"/>
              </a:rPr>
              <a:t>Cross Sectional View</a:t>
            </a:r>
          </a:p>
        </p:txBody>
      </p:sp>
    </p:spTree>
    <p:extLst>
      <p:ext uri="{BB962C8B-B14F-4D97-AF65-F5344CB8AC3E}">
        <p14:creationId xmlns:p14="http://schemas.microsoft.com/office/powerpoint/2010/main" val="363450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7821F-E085-A905-22D6-622CFF0DE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1E7CA6-74B4-9252-0F5D-216DB5F8B524}"/>
              </a:ext>
            </a:extLst>
          </p:cNvPr>
          <p:cNvSpPr>
            <a:spLocks noGrp="1"/>
          </p:cNvSpPr>
          <p:nvPr>
            <p:ph type="title"/>
          </p:nvPr>
        </p:nvSpPr>
        <p:spPr/>
        <p:txBody>
          <a:bodyPr/>
          <a:lstStyle/>
          <a:p>
            <a:r>
              <a:rPr lang="en-US" sz="3600"/>
              <a:t>Circa 2027 DC/AI Product Intercept</a:t>
            </a:r>
          </a:p>
        </p:txBody>
      </p:sp>
      <p:grpSp>
        <p:nvGrpSpPr>
          <p:cNvPr id="38" name="Group 37">
            <a:extLst>
              <a:ext uri="{FF2B5EF4-FFF2-40B4-BE49-F238E27FC236}">
                <a16:creationId xmlns:a16="http://schemas.microsoft.com/office/drawing/2014/main" id="{412F22C0-5657-64CE-4454-785BA12D7370}"/>
              </a:ext>
            </a:extLst>
          </p:cNvPr>
          <p:cNvGrpSpPr/>
          <p:nvPr/>
        </p:nvGrpSpPr>
        <p:grpSpPr>
          <a:xfrm>
            <a:off x="829206" y="1295400"/>
            <a:ext cx="4800600" cy="4343400"/>
            <a:chOff x="1331686" y="1257300"/>
            <a:chExt cx="4800600" cy="4343400"/>
          </a:xfrm>
        </p:grpSpPr>
        <p:pic>
          <p:nvPicPr>
            <p:cNvPr id="1026" name="Picture 2">
              <a:extLst>
                <a:ext uri="{FF2B5EF4-FFF2-40B4-BE49-F238E27FC236}">
                  <a16:creationId xmlns:a16="http://schemas.microsoft.com/office/drawing/2014/main" id="{FDFB2A5A-634E-4689-C461-E335757627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00" t="18889" r="30625" b="17778"/>
            <a:stretch/>
          </p:blipFill>
          <p:spPr bwMode="auto">
            <a:xfrm>
              <a:off x="1331686" y="1257300"/>
              <a:ext cx="48006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D6789F4-2AFE-DBAF-A12E-BE7EC216D62C}"/>
                </a:ext>
              </a:extLst>
            </p:cNvPr>
            <p:cNvPicPr>
              <a:picLocks noChangeAspect="1"/>
            </p:cNvPicPr>
            <p:nvPr/>
          </p:nvPicPr>
          <p:blipFill>
            <a:blip r:embed="rId4"/>
            <a:stretch>
              <a:fillRect/>
            </a:stretch>
          </p:blipFill>
          <p:spPr>
            <a:xfrm>
              <a:off x="3770085" y="3150632"/>
              <a:ext cx="1398693" cy="457200"/>
            </a:xfrm>
            <a:prstGeom prst="rect">
              <a:avLst/>
            </a:prstGeom>
          </p:spPr>
        </p:pic>
        <p:sp>
          <p:nvSpPr>
            <p:cNvPr id="7" name="TextBox 6">
              <a:extLst>
                <a:ext uri="{FF2B5EF4-FFF2-40B4-BE49-F238E27FC236}">
                  <a16:creationId xmlns:a16="http://schemas.microsoft.com/office/drawing/2014/main" id="{A99A92A1-3141-1816-833C-3120CFED345A}"/>
                </a:ext>
              </a:extLst>
            </p:cNvPr>
            <p:cNvSpPr txBox="1"/>
            <p:nvPr/>
          </p:nvSpPr>
          <p:spPr>
            <a:xfrm>
              <a:off x="3731984" y="2933700"/>
              <a:ext cx="1474893" cy="738664"/>
            </a:xfrm>
            <a:prstGeom prst="rect">
              <a:avLst/>
            </a:prstGeom>
            <a:noFill/>
          </p:spPr>
          <p:txBody>
            <a:bodyPr wrap="square" lIns="0" tIns="0" rIns="0" bIns="0" rtlCol="0">
              <a:spAutoFit/>
            </a:bodyPr>
            <a:lstStyle/>
            <a:p>
              <a:pPr algn="ctr"/>
              <a:r>
                <a:rPr lang="en-US" sz="4800" b="1">
                  <a:solidFill>
                    <a:schemeClr val="accent6">
                      <a:lumMod val="50000"/>
                    </a:schemeClr>
                  </a:solidFill>
                  <a:latin typeface="Intel Clear Pro" panose="020B0804020202060201" pitchFamily="34" charset="77"/>
                  <a:ea typeface="Intel Clear Pro" panose="020B0804020202060201" pitchFamily="34" charset="77"/>
                  <a:cs typeface="Intel Clear Pro" panose="020B0804020202060201" pitchFamily="34" charset="77"/>
                </a:rPr>
                <a:t>DC - GPU</a:t>
              </a:r>
            </a:p>
          </p:txBody>
        </p:sp>
        <p:sp>
          <p:nvSpPr>
            <p:cNvPr id="9" name="TextBox 8">
              <a:extLst>
                <a:ext uri="{FF2B5EF4-FFF2-40B4-BE49-F238E27FC236}">
                  <a16:creationId xmlns:a16="http://schemas.microsoft.com/office/drawing/2014/main" id="{9FE05F67-FA99-DF3D-18D0-240BA1D46FCA}"/>
                </a:ext>
              </a:extLst>
            </p:cNvPr>
            <p:cNvSpPr txBox="1"/>
            <p:nvPr/>
          </p:nvSpPr>
          <p:spPr>
            <a:xfrm>
              <a:off x="2131786" y="2171700"/>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0" name="TextBox 9">
              <a:extLst>
                <a:ext uri="{FF2B5EF4-FFF2-40B4-BE49-F238E27FC236}">
                  <a16:creationId xmlns:a16="http://schemas.microsoft.com/office/drawing/2014/main" id="{38A007AC-EC41-1B61-FFC4-500943FD06C7}"/>
                </a:ext>
              </a:extLst>
            </p:cNvPr>
            <p:cNvSpPr txBox="1"/>
            <p:nvPr/>
          </p:nvSpPr>
          <p:spPr>
            <a:xfrm>
              <a:off x="2983528" y="2171700"/>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1" name="TextBox 10">
              <a:extLst>
                <a:ext uri="{FF2B5EF4-FFF2-40B4-BE49-F238E27FC236}">
                  <a16:creationId xmlns:a16="http://schemas.microsoft.com/office/drawing/2014/main" id="{17F7ACF5-DB63-7CDB-28FC-E8CB7B9EB16A}"/>
                </a:ext>
              </a:extLst>
            </p:cNvPr>
            <p:cNvSpPr txBox="1"/>
            <p:nvPr/>
          </p:nvSpPr>
          <p:spPr>
            <a:xfrm>
              <a:off x="3835270" y="2171700"/>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2" name="TextBox 11">
              <a:extLst>
                <a:ext uri="{FF2B5EF4-FFF2-40B4-BE49-F238E27FC236}">
                  <a16:creationId xmlns:a16="http://schemas.microsoft.com/office/drawing/2014/main" id="{7C24EE61-6633-694B-C8CB-190AFB9B6FC7}"/>
                </a:ext>
              </a:extLst>
            </p:cNvPr>
            <p:cNvSpPr txBox="1"/>
            <p:nvPr/>
          </p:nvSpPr>
          <p:spPr>
            <a:xfrm>
              <a:off x="4728873" y="2171700"/>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3" name="TextBox 12">
              <a:extLst>
                <a:ext uri="{FF2B5EF4-FFF2-40B4-BE49-F238E27FC236}">
                  <a16:creationId xmlns:a16="http://schemas.microsoft.com/office/drawing/2014/main" id="{1BB41E5C-2909-D35A-A450-94634175482B}"/>
                </a:ext>
              </a:extLst>
            </p:cNvPr>
            <p:cNvSpPr txBox="1"/>
            <p:nvPr/>
          </p:nvSpPr>
          <p:spPr>
            <a:xfrm>
              <a:off x="2131786" y="4094321"/>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4" name="TextBox 13">
              <a:extLst>
                <a:ext uri="{FF2B5EF4-FFF2-40B4-BE49-F238E27FC236}">
                  <a16:creationId xmlns:a16="http://schemas.microsoft.com/office/drawing/2014/main" id="{05F25880-8B71-0C8A-F7D8-AB6C75207634}"/>
                </a:ext>
              </a:extLst>
            </p:cNvPr>
            <p:cNvSpPr txBox="1"/>
            <p:nvPr/>
          </p:nvSpPr>
          <p:spPr>
            <a:xfrm>
              <a:off x="2983528" y="4094321"/>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5" name="TextBox 14">
              <a:extLst>
                <a:ext uri="{FF2B5EF4-FFF2-40B4-BE49-F238E27FC236}">
                  <a16:creationId xmlns:a16="http://schemas.microsoft.com/office/drawing/2014/main" id="{D13756EF-27C3-2D15-332A-08CB759A5774}"/>
                </a:ext>
              </a:extLst>
            </p:cNvPr>
            <p:cNvSpPr txBox="1"/>
            <p:nvPr/>
          </p:nvSpPr>
          <p:spPr>
            <a:xfrm>
              <a:off x="3835270" y="4094321"/>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16" name="TextBox 15">
              <a:extLst>
                <a:ext uri="{FF2B5EF4-FFF2-40B4-BE49-F238E27FC236}">
                  <a16:creationId xmlns:a16="http://schemas.microsoft.com/office/drawing/2014/main" id="{378DBCC1-FF27-C1CA-B820-E93E9E509BC0}"/>
                </a:ext>
              </a:extLst>
            </p:cNvPr>
            <p:cNvSpPr txBox="1"/>
            <p:nvPr/>
          </p:nvSpPr>
          <p:spPr>
            <a:xfrm>
              <a:off x="4728873" y="4094321"/>
              <a:ext cx="596058" cy="492443"/>
            </a:xfrm>
            <a:prstGeom prst="rect">
              <a:avLst/>
            </a:prstGeom>
            <a:noFill/>
          </p:spPr>
          <p:txBody>
            <a:bodyPr wrap="square" lIns="0" tIns="0" rIns="0" bIns="0" rtlCol="0">
              <a:spAutoFit/>
            </a:bodyPr>
            <a:lstStyle/>
            <a:p>
              <a:pPr algn="ctr"/>
              <a:r>
                <a:rPr lang="en-US" sz="3200" b="1">
                  <a:solidFill>
                    <a:schemeClr val="accent6">
                      <a:lumMod val="60000"/>
                      <a:lumOff val="40000"/>
                    </a:schemeClr>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cxnSp>
          <p:nvCxnSpPr>
            <p:cNvPr id="21" name="Straight Arrow Connector 20">
              <a:extLst>
                <a:ext uri="{FF2B5EF4-FFF2-40B4-BE49-F238E27FC236}">
                  <a16:creationId xmlns:a16="http://schemas.microsoft.com/office/drawing/2014/main" id="{ACD1F5FC-24BC-BADF-043E-2845897306D8}"/>
                </a:ext>
              </a:extLst>
            </p:cNvPr>
            <p:cNvCxnSpPr>
              <a:cxnSpLocks/>
              <a:stCxn id="25" idx="1"/>
              <a:endCxn id="26" idx="1"/>
            </p:cNvCxnSpPr>
            <p:nvPr/>
          </p:nvCxnSpPr>
          <p:spPr>
            <a:xfrm>
              <a:off x="4382639" y="2010647"/>
              <a:ext cx="0" cy="967573"/>
            </a:xfrm>
            <a:prstGeom prst="straightConnector1">
              <a:avLst/>
            </a:prstGeom>
            <a:ln w="381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FC1098D-1983-5329-0039-3931FB33991C}"/>
                </a:ext>
              </a:extLst>
            </p:cNvPr>
            <p:cNvSpPr txBox="1"/>
            <p:nvPr/>
          </p:nvSpPr>
          <p:spPr>
            <a:xfrm>
              <a:off x="4382639" y="1872147"/>
              <a:ext cx="304373" cy="276999"/>
            </a:xfrm>
            <a:prstGeom prst="rect">
              <a:avLst/>
            </a:prstGeom>
            <a:noFill/>
          </p:spPr>
          <p:txBody>
            <a:bodyPr wrap="square" lIns="91440" tIns="0" rIns="0" bIns="0" rtlCol="0">
              <a:spAutoFit/>
            </a:bodyPr>
            <a:lstStyle/>
            <a:p>
              <a:r>
                <a:rPr lang="en-US" sz="1800" b="1">
                  <a:solidFill>
                    <a:srgbClr val="FFFF00"/>
                  </a:solidFill>
                  <a:latin typeface="Calibri" panose="020F0502020204030204" pitchFamily="34" charset="0"/>
                  <a:cs typeface="Calibri" panose="020F0502020204030204" pitchFamily="34" charset="0"/>
                </a:rPr>
                <a:t>A</a:t>
              </a:r>
            </a:p>
          </p:txBody>
        </p:sp>
        <p:sp>
          <p:nvSpPr>
            <p:cNvPr id="26" name="TextBox 25">
              <a:extLst>
                <a:ext uri="{FF2B5EF4-FFF2-40B4-BE49-F238E27FC236}">
                  <a16:creationId xmlns:a16="http://schemas.microsoft.com/office/drawing/2014/main" id="{5C1F0BE7-3E1D-FD24-CB26-143533231921}"/>
                </a:ext>
              </a:extLst>
            </p:cNvPr>
            <p:cNvSpPr txBox="1"/>
            <p:nvPr/>
          </p:nvSpPr>
          <p:spPr>
            <a:xfrm>
              <a:off x="4382639" y="2839720"/>
              <a:ext cx="346234" cy="276999"/>
            </a:xfrm>
            <a:prstGeom prst="rect">
              <a:avLst/>
            </a:prstGeom>
            <a:noFill/>
          </p:spPr>
          <p:txBody>
            <a:bodyPr wrap="square" lIns="91440" tIns="0" rIns="0" bIns="0" rtlCol="0">
              <a:spAutoFit/>
            </a:bodyPr>
            <a:lstStyle/>
            <a:p>
              <a:r>
                <a:rPr lang="en-US" sz="1800" b="1">
                  <a:solidFill>
                    <a:srgbClr val="C00000"/>
                  </a:solidFill>
                  <a:latin typeface="Calibri" panose="020F0502020204030204" pitchFamily="34" charset="0"/>
                  <a:cs typeface="Calibri" panose="020F0502020204030204" pitchFamily="34" charset="0"/>
                </a:rPr>
                <a:t>A’</a:t>
              </a:r>
              <a:endParaRPr lang="en-US" sz="1400" b="1">
                <a:solidFill>
                  <a:srgbClr val="C00000"/>
                </a:solidFill>
                <a:latin typeface="Calibri" panose="020F0502020204030204" pitchFamily="34" charset="0"/>
                <a:cs typeface="Calibri" panose="020F0502020204030204" pitchFamily="34" charset="0"/>
              </a:endParaRPr>
            </a:p>
          </p:txBody>
        </p:sp>
      </p:grpSp>
      <p:grpSp>
        <p:nvGrpSpPr>
          <p:cNvPr id="34" name="Group 33">
            <a:extLst>
              <a:ext uri="{FF2B5EF4-FFF2-40B4-BE49-F238E27FC236}">
                <a16:creationId xmlns:a16="http://schemas.microsoft.com/office/drawing/2014/main" id="{2BD95B32-A7A3-B024-66A7-CE9E0A0B304A}"/>
              </a:ext>
            </a:extLst>
          </p:cNvPr>
          <p:cNvGrpSpPr/>
          <p:nvPr/>
        </p:nvGrpSpPr>
        <p:grpSpPr>
          <a:xfrm>
            <a:off x="5791200" y="2133600"/>
            <a:ext cx="5638800" cy="2667000"/>
            <a:chOff x="5791200" y="2133600"/>
            <a:chExt cx="5638800" cy="2667000"/>
          </a:xfrm>
        </p:grpSpPr>
        <p:grpSp>
          <p:nvGrpSpPr>
            <p:cNvPr id="31" name="Group 30">
              <a:extLst>
                <a:ext uri="{FF2B5EF4-FFF2-40B4-BE49-F238E27FC236}">
                  <a16:creationId xmlns:a16="http://schemas.microsoft.com/office/drawing/2014/main" id="{719AE508-9016-47F2-54D8-F156C0FF7D62}"/>
                </a:ext>
              </a:extLst>
            </p:cNvPr>
            <p:cNvGrpSpPr/>
            <p:nvPr/>
          </p:nvGrpSpPr>
          <p:grpSpPr>
            <a:xfrm>
              <a:off x="6276338" y="2478405"/>
              <a:ext cx="3188533" cy="1742110"/>
              <a:chOff x="6276338" y="2478405"/>
              <a:chExt cx="3188533" cy="1742110"/>
            </a:xfrm>
          </p:grpSpPr>
          <p:grpSp>
            <p:nvGrpSpPr>
              <p:cNvPr id="24" name="Group 23">
                <a:extLst>
                  <a:ext uri="{FF2B5EF4-FFF2-40B4-BE49-F238E27FC236}">
                    <a16:creationId xmlns:a16="http://schemas.microsoft.com/office/drawing/2014/main" id="{33C6F6FA-AFFC-9233-43AD-57D3957E1417}"/>
                  </a:ext>
                </a:extLst>
              </p:cNvPr>
              <p:cNvGrpSpPr/>
              <p:nvPr/>
            </p:nvGrpSpPr>
            <p:grpSpPr>
              <a:xfrm>
                <a:off x="6276338" y="2478405"/>
                <a:ext cx="2921904" cy="1742110"/>
                <a:chOff x="4318000" y="4734889"/>
                <a:chExt cx="2921904" cy="1742110"/>
              </a:xfrm>
            </p:grpSpPr>
            <p:pic>
              <p:nvPicPr>
                <p:cNvPr id="20" name="Picture 19" descr="A diagram of a staircase&#10;&#10;Description automatically generated">
                  <a:extLst>
                    <a:ext uri="{FF2B5EF4-FFF2-40B4-BE49-F238E27FC236}">
                      <a16:creationId xmlns:a16="http://schemas.microsoft.com/office/drawing/2014/main" id="{86560F66-350E-A7D0-DAD9-8D147EBEC5CB}"/>
                    </a:ext>
                  </a:extLst>
                </p:cNvPr>
                <p:cNvPicPr>
                  <a:picLocks noChangeAspect="1"/>
                </p:cNvPicPr>
                <p:nvPr/>
              </p:nvPicPr>
              <p:blipFill>
                <a:blip r:embed="rId5"/>
                <a:srcRect l="29220" t="21015" r="12327" b="15704"/>
                <a:stretch/>
              </p:blipFill>
              <p:spPr>
                <a:xfrm>
                  <a:off x="4318000" y="4749776"/>
                  <a:ext cx="2921904" cy="1727223"/>
                </a:xfrm>
                <a:prstGeom prst="rect">
                  <a:avLst/>
                </a:prstGeom>
              </p:spPr>
            </p:pic>
            <p:sp>
              <p:nvSpPr>
                <p:cNvPr id="22" name="TextBox 21">
                  <a:extLst>
                    <a:ext uri="{FF2B5EF4-FFF2-40B4-BE49-F238E27FC236}">
                      <a16:creationId xmlns:a16="http://schemas.microsoft.com/office/drawing/2014/main" id="{1AE6446E-2863-968A-EC95-133DAF590EF3}"/>
                    </a:ext>
                  </a:extLst>
                </p:cNvPr>
                <p:cNvSpPr txBox="1"/>
                <p:nvPr/>
              </p:nvSpPr>
              <p:spPr>
                <a:xfrm>
                  <a:off x="4318000" y="5717232"/>
                  <a:ext cx="227948" cy="276999"/>
                </a:xfrm>
                <a:prstGeom prst="rect">
                  <a:avLst/>
                </a:prstGeom>
                <a:solidFill>
                  <a:schemeClr val="bg1"/>
                </a:solidFill>
              </p:spPr>
              <p:txBody>
                <a:bodyPr wrap="none" rtlCol="0">
                  <a:spAutoFit/>
                </a:bodyPr>
                <a:lstStyle/>
                <a:p>
                  <a:r>
                    <a:rPr lang="en-US" sz="1200" dirty="0"/>
                    <a:t> </a:t>
                  </a:r>
                </a:p>
              </p:txBody>
            </p:sp>
            <p:sp>
              <p:nvSpPr>
                <p:cNvPr id="23" name="TextBox 22">
                  <a:extLst>
                    <a:ext uri="{FF2B5EF4-FFF2-40B4-BE49-F238E27FC236}">
                      <a16:creationId xmlns:a16="http://schemas.microsoft.com/office/drawing/2014/main" id="{3E4B015A-4822-51A6-1DD9-80A32C1850C6}"/>
                    </a:ext>
                  </a:extLst>
                </p:cNvPr>
                <p:cNvSpPr txBox="1"/>
                <p:nvPr/>
              </p:nvSpPr>
              <p:spPr>
                <a:xfrm>
                  <a:off x="4318000" y="4734889"/>
                  <a:ext cx="711200" cy="1015663"/>
                </a:xfrm>
                <a:prstGeom prst="rect">
                  <a:avLst/>
                </a:prstGeom>
                <a:solidFill>
                  <a:schemeClr val="bg1"/>
                </a:solidFill>
              </p:spPr>
              <p:txBody>
                <a:bodyPr wrap="square" rtlCol="0">
                  <a:spAutoFit/>
                </a:bodyPr>
                <a:lstStyle/>
                <a:p>
                  <a:endParaRPr lang="en-US" sz="1200" dirty="0"/>
                </a:p>
                <a:p>
                  <a:endParaRPr lang="en-US" sz="1200" dirty="0"/>
                </a:p>
                <a:p>
                  <a:endParaRPr lang="en-US" sz="1200" dirty="0"/>
                </a:p>
                <a:p>
                  <a:endParaRPr lang="en-US" sz="1200" dirty="0"/>
                </a:p>
                <a:p>
                  <a:r>
                    <a:rPr lang="en-US" sz="1200" dirty="0"/>
                    <a:t>               </a:t>
                  </a:r>
                </a:p>
              </p:txBody>
            </p:sp>
          </p:grpSp>
          <p:sp>
            <p:nvSpPr>
              <p:cNvPr id="3" name="TextBox 2">
                <a:extLst>
                  <a:ext uri="{FF2B5EF4-FFF2-40B4-BE49-F238E27FC236}">
                    <a16:creationId xmlns:a16="http://schemas.microsoft.com/office/drawing/2014/main" id="{CFA1D493-C28A-9769-75E5-4096B24126F8}"/>
                  </a:ext>
                </a:extLst>
              </p:cNvPr>
              <p:cNvSpPr txBox="1"/>
              <p:nvPr/>
            </p:nvSpPr>
            <p:spPr>
              <a:xfrm>
                <a:off x="8006926" y="3859652"/>
                <a:ext cx="623889" cy="153888"/>
              </a:xfrm>
              <a:prstGeom prst="rect">
                <a:avLst/>
              </a:prstGeom>
              <a:noFill/>
            </p:spPr>
            <p:txBody>
              <a:bodyPr wrap="square" rtlCol="0" anchor="ctr">
                <a:spAutoFit/>
              </a:bodyPr>
              <a:lstStyle/>
              <a:p>
                <a:r>
                  <a:rPr lang="en-US" sz="400" dirty="0"/>
                  <a:t>DTC/TSV</a:t>
                </a:r>
              </a:p>
            </p:txBody>
          </p:sp>
          <p:sp>
            <p:nvSpPr>
              <p:cNvPr id="4" name="TextBox 3">
                <a:extLst>
                  <a:ext uri="{FF2B5EF4-FFF2-40B4-BE49-F238E27FC236}">
                    <a16:creationId xmlns:a16="http://schemas.microsoft.com/office/drawing/2014/main" id="{E75984A4-8AC5-8BD4-A0E1-E1C53C58D40A}"/>
                  </a:ext>
                </a:extLst>
              </p:cNvPr>
              <p:cNvSpPr txBox="1"/>
              <p:nvPr/>
            </p:nvSpPr>
            <p:spPr>
              <a:xfrm>
                <a:off x="8150031" y="3687947"/>
                <a:ext cx="404278" cy="153888"/>
              </a:xfrm>
              <a:prstGeom prst="rect">
                <a:avLst/>
              </a:prstGeom>
              <a:noFill/>
            </p:spPr>
            <p:txBody>
              <a:bodyPr wrap="none" rtlCol="0" anchor="ctr">
                <a:spAutoFit/>
              </a:bodyPr>
              <a:lstStyle/>
              <a:p>
                <a:r>
                  <a:rPr lang="en-US" sz="400" dirty="0"/>
                  <a:t>DTC/TSV</a:t>
                </a:r>
              </a:p>
            </p:txBody>
          </p:sp>
          <p:sp>
            <p:nvSpPr>
              <p:cNvPr id="5" name="TextBox 4">
                <a:extLst>
                  <a:ext uri="{FF2B5EF4-FFF2-40B4-BE49-F238E27FC236}">
                    <a16:creationId xmlns:a16="http://schemas.microsoft.com/office/drawing/2014/main" id="{DAAA8E8C-480C-6C09-2839-B8265ADD5D68}"/>
                  </a:ext>
                </a:extLst>
              </p:cNvPr>
              <p:cNvSpPr txBox="1"/>
              <p:nvPr/>
            </p:nvSpPr>
            <p:spPr>
              <a:xfrm>
                <a:off x="8318870" y="3512669"/>
                <a:ext cx="623889" cy="153888"/>
              </a:xfrm>
              <a:prstGeom prst="rect">
                <a:avLst/>
              </a:prstGeom>
              <a:noFill/>
            </p:spPr>
            <p:txBody>
              <a:bodyPr wrap="square" rtlCol="0" anchor="ctr">
                <a:spAutoFit/>
              </a:bodyPr>
              <a:lstStyle/>
              <a:p>
                <a:r>
                  <a:rPr lang="en-US" sz="400" dirty="0">
                    <a:solidFill>
                      <a:schemeClr val="bg1"/>
                    </a:solidFill>
                  </a:rPr>
                  <a:t>DTC/TSV</a:t>
                </a:r>
              </a:p>
            </p:txBody>
          </p:sp>
          <p:sp>
            <p:nvSpPr>
              <p:cNvPr id="8" name="TextBox 7">
                <a:extLst>
                  <a:ext uri="{FF2B5EF4-FFF2-40B4-BE49-F238E27FC236}">
                    <a16:creationId xmlns:a16="http://schemas.microsoft.com/office/drawing/2014/main" id="{112F4850-0813-6C44-BABF-DC037265B206}"/>
                  </a:ext>
                </a:extLst>
              </p:cNvPr>
              <p:cNvSpPr txBox="1"/>
              <p:nvPr/>
            </p:nvSpPr>
            <p:spPr>
              <a:xfrm>
                <a:off x="8518752" y="3340386"/>
                <a:ext cx="623889" cy="153888"/>
              </a:xfrm>
              <a:prstGeom prst="rect">
                <a:avLst/>
              </a:prstGeom>
              <a:noFill/>
            </p:spPr>
            <p:txBody>
              <a:bodyPr wrap="square" rtlCol="0" anchor="ctr">
                <a:spAutoFit/>
              </a:bodyPr>
              <a:lstStyle/>
              <a:p>
                <a:r>
                  <a:rPr lang="en-US" sz="400" dirty="0">
                    <a:solidFill>
                      <a:schemeClr val="bg1"/>
                    </a:solidFill>
                  </a:rPr>
                  <a:t>DTC/TSV</a:t>
                </a:r>
              </a:p>
            </p:txBody>
          </p:sp>
          <p:sp>
            <p:nvSpPr>
              <p:cNvPr id="17" name="TextBox 16">
                <a:extLst>
                  <a:ext uri="{FF2B5EF4-FFF2-40B4-BE49-F238E27FC236}">
                    <a16:creationId xmlns:a16="http://schemas.microsoft.com/office/drawing/2014/main" id="{471E1AB2-EA9F-0694-C520-A02FF77A9657}"/>
                  </a:ext>
                </a:extLst>
              </p:cNvPr>
              <p:cNvSpPr txBox="1"/>
              <p:nvPr/>
            </p:nvSpPr>
            <p:spPr>
              <a:xfrm>
                <a:off x="8705598" y="3153783"/>
                <a:ext cx="623889" cy="153888"/>
              </a:xfrm>
              <a:prstGeom prst="rect">
                <a:avLst/>
              </a:prstGeom>
              <a:noFill/>
            </p:spPr>
            <p:txBody>
              <a:bodyPr wrap="square" rtlCol="0" anchor="ctr">
                <a:spAutoFit/>
              </a:bodyPr>
              <a:lstStyle/>
              <a:p>
                <a:r>
                  <a:rPr lang="en-US" sz="400" dirty="0">
                    <a:solidFill>
                      <a:schemeClr val="bg1"/>
                    </a:solidFill>
                  </a:rPr>
                  <a:t>DTC/TSV</a:t>
                </a:r>
              </a:p>
            </p:txBody>
          </p:sp>
          <p:sp>
            <p:nvSpPr>
              <p:cNvPr id="18" name="TextBox 17">
                <a:extLst>
                  <a:ext uri="{FF2B5EF4-FFF2-40B4-BE49-F238E27FC236}">
                    <a16:creationId xmlns:a16="http://schemas.microsoft.com/office/drawing/2014/main" id="{860EC2E3-8410-22B1-B01D-5EB0B4666050}"/>
                  </a:ext>
                </a:extLst>
              </p:cNvPr>
              <p:cNvSpPr txBox="1"/>
              <p:nvPr/>
            </p:nvSpPr>
            <p:spPr>
              <a:xfrm>
                <a:off x="7824576" y="4038555"/>
                <a:ext cx="623889" cy="153888"/>
              </a:xfrm>
              <a:prstGeom prst="rect">
                <a:avLst/>
              </a:prstGeom>
              <a:noFill/>
            </p:spPr>
            <p:txBody>
              <a:bodyPr wrap="square" rtlCol="0" anchor="ctr">
                <a:spAutoFit/>
              </a:bodyPr>
              <a:lstStyle/>
              <a:p>
                <a:r>
                  <a:rPr lang="en-US" sz="400" dirty="0">
                    <a:solidFill>
                      <a:schemeClr val="bg1"/>
                    </a:solidFill>
                  </a:rPr>
                  <a:t>DTC/TSV</a:t>
                </a:r>
              </a:p>
            </p:txBody>
          </p:sp>
          <p:sp>
            <p:nvSpPr>
              <p:cNvPr id="30" name="TextBox 29">
                <a:extLst>
                  <a:ext uri="{FF2B5EF4-FFF2-40B4-BE49-F238E27FC236}">
                    <a16:creationId xmlns:a16="http://schemas.microsoft.com/office/drawing/2014/main" id="{54507D06-ADA7-1CB9-FB55-B3F460E6E513}"/>
                  </a:ext>
                </a:extLst>
              </p:cNvPr>
              <p:cNvSpPr txBox="1"/>
              <p:nvPr/>
            </p:nvSpPr>
            <p:spPr>
              <a:xfrm>
                <a:off x="8840982" y="2979950"/>
                <a:ext cx="623889" cy="153888"/>
              </a:xfrm>
              <a:prstGeom prst="rect">
                <a:avLst/>
              </a:prstGeom>
              <a:noFill/>
            </p:spPr>
            <p:txBody>
              <a:bodyPr wrap="square" rtlCol="0" anchor="ctr">
                <a:spAutoFit/>
              </a:bodyPr>
              <a:lstStyle/>
              <a:p>
                <a:r>
                  <a:rPr lang="en-US" sz="400" dirty="0"/>
                  <a:t>DTC/TSV</a:t>
                </a:r>
              </a:p>
            </p:txBody>
          </p:sp>
        </p:grpSp>
        <p:sp>
          <p:nvSpPr>
            <p:cNvPr id="19" name="TextBox 18">
              <a:extLst>
                <a:ext uri="{FF2B5EF4-FFF2-40B4-BE49-F238E27FC236}">
                  <a16:creationId xmlns:a16="http://schemas.microsoft.com/office/drawing/2014/main" id="{E8CFBCA6-542A-CF15-6C1D-7B9282A4CB74}"/>
                </a:ext>
              </a:extLst>
            </p:cNvPr>
            <p:cNvSpPr txBox="1"/>
            <p:nvPr/>
          </p:nvSpPr>
          <p:spPr>
            <a:xfrm>
              <a:off x="8099051" y="2445657"/>
              <a:ext cx="596058" cy="492443"/>
            </a:xfrm>
            <a:prstGeom prst="rect">
              <a:avLst/>
            </a:prstGeom>
            <a:noFill/>
          </p:spPr>
          <p:txBody>
            <a:bodyPr wrap="square" lIns="0" tIns="0" rIns="0" bIns="0" rtlCol="0">
              <a:spAutoFit/>
            </a:bodyPr>
            <a:lstStyle/>
            <a:p>
              <a:pPr algn="ctr"/>
              <a:r>
                <a:rPr lang="en-US" sz="3200" b="1">
                  <a:solidFill>
                    <a:srgbClr val="589AFF"/>
                  </a:solidFill>
                  <a:latin typeface="Intel Clear Pro" panose="020B0804020202060201" pitchFamily="34" charset="77"/>
                  <a:ea typeface="Intel Clear Pro" panose="020B0804020202060201" pitchFamily="34" charset="77"/>
                  <a:cs typeface="Intel Clear Pro" panose="020B0804020202060201" pitchFamily="34" charset="77"/>
                </a:rPr>
                <a:t>TMC</a:t>
              </a:r>
            </a:p>
          </p:txBody>
        </p:sp>
        <p:sp>
          <p:nvSpPr>
            <p:cNvPr id="27" name="TextBox 26">
              <a:extLst>
                <a:ext uri="{FF2B5EF4-FFF2-40B4-BE49-F238E27FC236}">
                  <a16:creationId xmlns:a16="http://schemas.microsoft.com/office/drawing/2014/main" id="{47FD55E0-A133-F99E-9A68-B812D58F2EEF}"/>
                </a:ext>
              </a:extLst>
            </p:cNvPr>
            <p:cNvSpPr txBox="1"/>
            <p:nvPr/>
          </p:nvSpPr>
          <p:spPr>
            <a:xfrm>
              <a:off x="5927351" y="2209799"/>
              <a:ext cx="332655" cy="276999"/>
            </a:xfrm>
            <a:prstGeom prst="rect">
              <a:avLst/>
            </a:prstGeom>
            <a:solidFill>
              <a:schemeClr val="tx1"/>
            </a:solidFill>
          </p:spPr>
          <p:txBody>
            <a:bodyPr wrap="square" lIns="91440" tIns="0" bIns="0" rtlCol="0">
              <a:spAutoFit/>
            </a:bodyPr>
            <a:lstStyle/>
            <a:p>
              <a:pPr algn="ctr"/>
              <a:r>
                <a:rPr lang="en-US" sz="1800" b="1">
                  <a:solidFill>
                    <a:srgbClr val="FFFF00"/>
                  </a:solidFill>
                  <a:latin typeface="Calibri" panose="020F0502020204030204" pitchFamily="34" charset="0"/>
                  <a:cs typeface="Calibri" panose="020F0502020204030204" pitchFamily="34" charset="0"/>
                </a:rPr>
                <a:t>A</a:t>
              </a:r>
            </a:p>
          </p:txBody>
        </p:sp>
        <p:sp>
          <p:nvSpPr>
            <p:cNvPr id="28" name="TextBox 27">
              <a:extLst>
                <a:ext uri="{FF2B5EF4-FFF2-40B4-BE49-F238E27FC236}">
                  <a16:creationId xmlns:a16="http://schemas.microsoft.com/office/drawing/2014/main" id="{30468FC1-257B-A6CB-20DF-69101D23E6CA}"/>
                </a:ext>
              </a:extLst>
            </p:cNvPr>
            <p:cNvSpPr txBox="1"/>
            <p:nvPr/>
          </p:nvSpPr>
          <p:spPr>
            <a:xfrm>
              <a:off x="10941222" y="2209800"/>
              <a:ext cx="394393" cy="276999"/>
            </a:xfrm>
            <a:prstGeom prst="rect">
              <a:avLst/>
            </a:prstGeom>
            <a:solidFill>
              <a:schemeClr val="accent5">
                <a:lumMod val="90000"/>
              </a:schemeClr>
            </a:solidFill>
          </p:spPr>
          <p:txBody>
            <a:bodyPr wrap="square" tIns="0" rIns="91440" bIns="0" rtlCol="0">
              <a:spAutoFit/>
            </a:bodyPr>
            <a:lstStyle/>
            <a:p>
              <a:pPr algn="ctr"/>
              <a:r>
                <a:rPr lang="en-US" sz="1800" b="1">
                  <a:solidFill>
                    <a:srgbClr val="C00000"/>
                  </a:solidFill>
                  <a:latin typeface="Calibri" panose="020F0502020204030204" pitchFamily="34" charset="0"/>
                  <a:cs typeface="Calibri" panose="020F0502020204030204" pitchFamily="34" charset="0"/>
                </a:rPr>
                <a:t>A’</a:t>
              </a:r>
            </a:p>
          </p:txBody>
        </p:sp>
        <p:cxnSp>
          <p:nvCxnSpPr>
            <p:cNvPr id="29" name="Straight Arrow Connector 28">
              <a:extLst>
                <a:ext uri="{FF2B5EF4-FFF2-40B4-BE49-F238E27FC236}">
                  <a16:creationId xmlns:a16="http://schemas.microsoft.com/office/drawing/2014/main" id="{E27323BC-79EB-E0D3-62D2-E818141DCB4B}"/>
                </a:ext>
              </a:extLst>
            </p:cNvPr>
            <p:cNvCxnSpPr>
              <a:cxnSpLocks/>
              <a:stCxn id="27" idx="3"/>
              <a:endCxn id="28" idx="1"/>
            </p:cNvCxnSpPr>
            <p:nvPr/>
          </p:nvCxnSpPr>
          <p:spPr>
            <a:xfrm>
              <a:off x="6260006" y="2348299"/>
              <a:ext cx="4681216" cy="1"/>
            </a:xfrm>
            <a:prstGeom prst="straightConnector1">
              <a:avLst/>
            </a:prstGeom>
            <a:ln w="381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B942228-9E47-4C5F-9B7B-C1C3F4F20EAF}"/>
                </a:ext>
              </a:extLst>
            </p:cNvPr>
            <p:cNvSpPr/>
            <p:nvPr/>
          </p:nvSpPr>
          <p:spPr>
            <a:xfrm>
              <a:off x="6145093" y="2497125"/>
              <a:ext cx="854138" cy="9613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2EEAB0E-DA2D-5C61-320B-04A9F2F5A013}"/>
                </a:ext>
              </a:extLst>
            </p:cNvPr>
            <p:cNvSpPr/>
            <p:nvPr/>
          </p:nvSpPr>
          <p:spPr>
            <a:xfrm>
              <a:off x="6382737" y="3226912"/>
              <a:ext cx="228600" cy="558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B073A50-2E8F-5065-0FEC-06C60D683AFB}"/>
                </a:ext>
              </a:extLst>
            </p:cNvPr>
            <p:cNvSpPr/>
            <p:nvPr/>
          </p:nvSpPr>
          <p:spPr>
            <a:xfrm>
              <a:off x="9535920" y="2517577"/>
              <a:ext cx="1132080" cy="165273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0" rtlCol="0" anchor="t"/>
            <a:lstStyle/>
            <a:p>
              <a:r>
                <a:rPr lang="en-US" sz="3200">
                  <a:solidFill>
                    <a:srgbClr val="0054B0"/>
                  </a:solidFill>
                  <a:latin typeface="Intel Clear Pro" panose="020B0804020202060201" pitchFamily="34" charset="77"/>
                  <a:ea typeface="Intel Clear Pro" panose="020B0804020202060201" pitchFamily="34" charset="77"/>
                  <a:cs typeface="Intel Clear Pro" panose="020B0804020202060201" pitchFamily="34" charset="77"/>
                </a:rPr>
                <a:t>DC-GPU</a:t>
              </a:r>
              <a:endParaRPr lang="en-US" sz="2400">
                <a:solidFill>
                  <a:srgbClr val="0054B0"/>
                </a:solidFill>
                <a:latin typeface="Intel Clear Pro" panose="020B0804020202060201" pitchFamily="34" charset="77"/>
                <a:ea typeface="Intel Clear Pro" panose="020B0804020202060201" pitchFamily="34" charset="77"/>
                <a:cs typeface="Intel Clear Pro" panose="020B0804020202060201" pitchFamily="34" charset="77"/>
              </a:endParaRPr>
            </a:p>
          </p:txBody>
        </p:sp>
        <p:sp>
          <p:nvSpPr>
            <p:cNvPr id="43" name="Oval 42">
              <a:extLst>
                <a:ext uri="{FF2B5EF4-FFF2-40B4-BE49-F238E27FC236}">
                  <a16:creationId xmlns:a16="http://schemas.microsoft.com/office/drawing/2014/main" id="{BBE66462-6F85-58C7-D5E9-DD069D1B75B2}"/>
                </a:ext>
              </a:extLst>
            </p:cNvPr>
            <p:cNvSpPr/>
            <p:nvPr/>
          </p:nvSpPr>
          <p:spPr>
            <a:xfrm>
              <a:off x="9579947"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8B614CF-2C2A-D233-2EC0-B3F5A6205845}"/>
                </a:ext>
              </a:extLst>
            </p:cNvPr>
            <p:cNvSpPr/>
            <p:nvPr/>
          </p:nvSpPr>
          <p:spPr>
            <a:xfrm>
              <a:off x="9644716"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F624900-D0B8-4C0F-80E7-0BA3634D0814}"/>
                </a:ext>
              </a:extLst>
            </p:cNvPr>
            <p:cNvSpPr/>
            <p:nvPr/>
          </p:nvSpPr>
          <p:spPr>
            <a:xfrm>
              <a:off x="9710928"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5DA4E38-EC48-553B-46A2-95F9DAD35539}"/>
                </a:ext>
              </a:extLst>
            </p:cNvPr>
            <p:cNvSpPr/>
            <p:nvPr/>
          </p:nvSpPr>
          <p:spPr>
            <a:xfrm>
              <a:off x="9774936"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5546C2-C441-5A75-93D7-79C3EB332680}"/>
                </a:ext>
              </a:extLst>
            </p:cNvPr>
            <p:cNvSpPr/>
            <p:nvPr/>
          </p:nvSpPr>
          <p:spPr>
            <a:xfrm>
              <a:off x="9838944"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9AFF6D3-F354-B667-420D-1FB93AC23BE3}"/>
                </a:ext>
              </a:extLst>
            </p:cNvPr>
            <p:cNvSpPr/>
            <p:nvPr/>
          </p:nvSpPr>
          <p:spPr>
            <a:xfrm>
              <a:off x="9902952"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D062723-F8C3-63EE-57C3-A2FEDDF79512}"/>
                </a:ext>
              </a:extLst>
            </p:cNvPr>
            <p:cNvSpPr/>
            <p:nvPr/>
          </p:nvSpPr>
          <p:spPr>
            <a:xfrm>
              <a:off x="9966960"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2EB15C3-EF74-D29D-4793-61955017253B}"/>
                </a:ext>
              </a:extLst>
            </p:cNvPr>
            <p:cNvSpPr/>
            <p:nvPr/>
          </p:nvSpPr>
          <p:spPr>
            <a:xfrm>
              <a:off x="10030968"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E00C226-0FAF-EDC6-5713-7AAB8F418F30}"/>
                </a:ext>
              </a:extLst>
            </p:cNvPr>
            <p:cNvSpPr/>
            <p:nvPr/>
          </p:nvSpPr>
          <p:spPr>
            <a:xfrm>
              <a:off x="10094976"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C81A21F-B57B-6536-EDBA-988AE50E8270}"/>
                </a:ext>
              </a:extLst>
            </p:cNvPr>
            <p:cNvSpPr/>
            <p:nvPr/>
          </p:nvSpPr>
          <p:spPr>
            <a:xfrm>
              <a:off x="10158984"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C93ACFE-D07B-A38C-BC4F-3604DE3C25B2}"/>
                </a:ext>
              </a:extLst>
            </p:cNvPr>
            <p:cNvSpPr/>
            <p:nvPr/>
          </p:nvSpPr>
          <p:spPr>
            <a:xfrm>
              <a:off x="10222992"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929D748-8ED1-F174-B5C5-F6B4F8278D5A}"/>
                </a:ext>
              </a:extLst>
            </p:cNvPr>
            <p:cNvSpPr/>
            <p:nvPr/>
          </p:nvSpPr>
          <p:spPr>
            <a:xfrm>
              <a:off x="10287000"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C046C9A-A1C4-9F49-4C67-90B0A384F4E7}"/>
                </a:ext>
              </a:extLst>
            </p:cNvPr>
            <p:cNvSpPr/>
            <p:nvPr/>
          </p:nvSpPr>
          <p:spPr>
            <a:xfrm>
              <a:off x="10351008"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4DFA84F-449C-5361-8072-1BFEB024F604}"/>
                </a:ext>
              </a:extLst>
            </p:cNvPr>
            <p:cNvSpPr/>
            <p:nvPr/>
          </p:nvSpPr>
          <p:spPr>
            <a:xfrm>
              <a:off x="10415016"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379121F-F210-D790-0B27-629162A99B87}"/>
                </a:ext>
              </a:extLst>
            </p:cNvPr>
            <p:cNvSpPr/>
            <p:nvPr/>
          </p:nvSpPr>
          <p:spPr>
            <a:xfrm>
              <a:off x="10479024" y="4170827"/>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56485BF-9D9B-0136-9BD7-EB5866E6C956}"/>
                </a:ext>
              </a:extLst>
            </p:cNvPr>
            <p:cNvSpPr/>
            <p:nvPr/>
          </p:nvSpPr>
          <p:spPr>
            <a:xfrm>
              <a:off x="10538895" y="4169664"/>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1CFD5F8-9669-F64B-30D8-F980DD16C184}"/>
                </a:ext>
              </a:extLst>
            </p:cNvPr>
            <p:cNvSpPr/>
            <p:nvPr/>
          </p:nvSpPr>
          <p:spPr>
            <a:xfrm>
              <a:off x="7696200" y="4216026"/>
              <a:ext cx="2971800" cy="43217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600" dirty="0">
                  <a:latin typeface="Calibri" panose="020F0502020204030204" pitchFamily="34" charset="0"/>
                  <a:ea typeface="Intel Clear Pro" panose="020B0804020202060201" pitchFamily="34" charset="77"/>
                  <a:cs typeface="Calibri" panose="020F0502020204030204" pitchFamily="34" charset="0"/>
                </a:rPr>
                <a:t>Bridge/DTC/PMIC/SPD</a:t>
              </a:r>
            </a:p>
          </p:txBody>
        </p:sp>
        <p:sp>
          <p:nvSpPr>
            <p:cNvPr id="63" name="Rectangle 62">
              <a:extLst>
                <a:ext uri="{FF2B5EF4-FFF2-40B4-BE49-F238E27FC236}">
                  <a16:creationId xmlns:a16="http://schemas.microsoft.com/office/drawing/2014/main" id="{10E1D95A-BD7F-AFC1-7D7B-A29E2F4F9E26}"/>
                </a:ext>
              </a:extLst>
            </p:cNvPr>
            <p:cNvSpPr/>
            <p:nvPr/>
          </p:nvSpPr>
          <p:spPr>
            <a:xfrm>
              <a:off x="5791200" y="2133600"/>
              <a:ext cx="5638800" cy="2667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7" name="TextBox 1026">
            <a:extLst>
              <a:ext uri="{FF2B5EF4-FFF2-40B4-BE49-F238E27FC236}">
                <a16:creationId xmlns:a16="http://schemas.microsoft.com/office/drawing/2014/main" id="{0E973A4B-93C2-8F49-259A-7AF9B4B106DC}"/>
              </a:ext>
            </a:extLst>
          </p:cNvPr>
          <p:cNvSpPr txBox="1"/>
          <p:nvPr/>
        </p:nvSpPr>
        <p:spPr>
          <a:xfrm>
            <a:off x="7285038" y="1650938"/>
            <a:ext cx="2747868" cy="461665"/>
          </a:xfrm>
          <a:prstGeom prst="rect">
            <a:avLst/>
          </a:prstGeom>
          <a:noFill/>
        </p:spPr>
        <p:txBody>
          <a:bodyPr wrap="none" rtlCol="0">
            <a:spAutoFit/>
          </a:bodyPr>
          <a:lstStyle/>
          <a:p>
            <a:pPr algn="ctr"/>
            <a:r>
              <a:rPr lang="en-US" sz="2400">
                <a:latin typeface="Calibri" panose="020F0502020204030204" pitchFamily="34" charset="0"/>
                <a:cs typeface="Calibri" panose="020F0502020204030204" pitchFamily="34" charset="0"/>
              </a:rPr>
              <a:t>Cross Sectional View</a:t>
            </a:r>
          </a:p>
        </p:txBody>
      </p:sp>
    </p:spTree>
    <p:extLst>
      <p:ext uri="{BB962C8B-B14F-4D97-AF65-F5344CB8AC3E}">
        <p14:creationId xmlns:p14="http://schemas.microsoft.com/office/powerpoint/2010/main" val="186778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7160-335F-4A43-3A26-3DAD735C1084}"/>
              </a:ext>
            </a:extLst>
          </p:cNvPr>
          <p:cNvSpPr>
            <a:spLocks noGrp="1"/>
          </p:cNvSpPr>
          <p:nvPr>
            <p:ph type="title"/>
          </p:nvPr>
        </p:nvSpPr>
        <p:spPr>
          <a:xfrm>
            <a:off x="914400" y="152400"/>
            <a:ext cx="10363200" cy="533400"/>
          </a:xfrm>
        </p:spPr>
        <p:txBody>
          <a:bodyPr/>
          <a:lstStyle/>
          <a:p>
            <a:r>
              <a:rPr lang="en-US" sz="2800"/>
              <a:t>Introduction to Terraced Memory Cube</a:t>
            </a:r>
          </a:p>
        </p:txBody>
      </p:sp>
      <p:sp>
        <p:nvSpPr>
          <p:cNvPr id="4" name="Content Placeholder 3">
            <a:extLst>
              <a:ext uri="{FF2B5EF4-FFF2-40B4-BE49-F238E27FC236}">
                <a16:creationId xmlns:a16="http://schemas.microsoft.com/office/drawing/2014/main" id="{4B0B9F85-0014-C500-7861-819E0C2422E9}"/>
              </a:ext>
            </a:extLst>
          </p:cNvPr>
          <p:cNvSpPr>
            <a:spLocks noGrp="1"/>
          </p:cNvSpPr>
          <p:nvPr>
            <p:ph idx="1"/>
          </p:nvPr>
        </p:nvSpPr>
        <p:spPr>
          <a:xfrm>
            <a:off x="914400" y="682171"/>
            <a:ext cx="10363200" cy="3127829"/>
          </a:xfrm>
        </p:spPr>
        <p:txBody>
          <a:bodyPr/>
          <a:lstStyle/>
          <a:p>
            <a:pPr marL="231775" indent="-231775"/>
            <a:r>
              <a:rPr lang="en-US" sz="1800"/>
              <a:t>Objective: high bandwidth memory with significantly better costs &amp; extend HBM scaling trajectory</a:t>
            </a:r>
          </a:p>
          <a:p>
            <a:pPr marL="231775" indent="-231775"/>
            <a:r>
              <a:rPr lang="en-US" sz="1800"/>
              <a:t>Key Enablers:</a:t>
            </a:r>
          </a:p>
          <a:p>
            <a:pPr marL="465138" lvl="1" indent="-233363"/>
            <a:r>
              <a:rPr lang="en-US" sz="1800"/>
              <a:t>TSV-less + LPDDR</a:t>
            </a:r>
            <a:r>
              <a:rPr lang="zh-TW" altLang="en-US" sz="1800"/>
              <a:t> </a:t>
            </a:r>
            <a:r>
              <a:rPr lang="en-US" altLang="zh-TW" sz="1800"/>
              <a:t>PHY on mainstream DRAM: </a:t>
            </a:r>
            <a:r>
              <a:rPr lang="en-US" sz="1800"/>
              <a:t>on par with or better than HBM in MB/mm</a:t>
            </a:r>
            <a:r>
              <a:rPr lang="en-US" sz="1800" baseline="30000"/>
              <a:t>2</a:t>
            </a:r>
            <a:r>
              <a:rPr lang="en-US" sz="1800"/>
              <a:t>, GB/s &amp; </a:t>
            </a:r>
            <a:r>
              <a:rPr lang="en-US" sz="1800" err="1"/>
              <a:t>pJ</a:t>
            </a:r>
            <a:r>
              <a:rPr lang="en-US" sz="1800"/>
              <a:t>/b</a:t>
            </a:r>
          </a:p>
          <a:p>
            <a:pPr marL="465137" lvl="2" indent="0">
              <a:buNone/>
            </a:pPr>
            <a:r>
              <a:rPr lang="en-US" sz="1800"/>
              <a:t>Density improvement:</a:t>
            </a:r>
            <a:r>
              <a:rPr lang="en-US" sz="1800">
                <a:sym typeface="Wingdings" pitchFamily="2" charset="2"/>
              </a:rPr>
              <a:t> </a:t>
            </a:r>
            <a:r>
              <a:rPr lang="en-US" sz="1800"/>
              <a:t>no TSV, smaller die size</a:t>
            </a:r>
          </a:p>
          <a:p>
            <a:pPr marL="465137" lvl="2" indent="0">
              <a:buNone/>
            </a:pPr>
            <a:r>
              <a:rPr lang="en-US" sz="1800">
                <a:sym typeface="Wingdings" pitchFamily="2" charset="2"/>
              </a:rPr>
              <a:t>High BW &amp; Low Energy:  </a:t>
            </a:r>
            <a:r>
              <a:rPr lang="en-US" sz="1800"/>
              <a:t>Low-Power Wide-IO mainstream DRAM</a:t>
            </a:r>
          </a:p>
          <a:p>
            <a:pPr marL="465137" lvl="2" indent="0">
              <a:buNone/>
            </a:pPr>
            <a:r>
              <a:rPr lang="en-US" sz="1800"/>
              <a:t>Eliminate low utilization CMOS base die in Chip-on-Wafer advanced packaging</a:t>
            </a:r>
          </a:p>
          <a:p>
            <a:pPr marL="231775" indent="-231775"/>
            <a:r>
              <a:rPr lang="en-US" sz="1800"/>
              <a:t>µBumped Memory module </a:t>
            </a:r>
          </a:p>
          <a:p>
            <a:pPr marL="460375" lvl="1" indent="-238125"/>
            <a:r>
              <a:rPr lang="en-US" sz="1800"/>
              <a:t>Readily available with wide options of adv. packaging integration solutions, including </a:t>
            </a:r>
            <a:br>
              <a:rPr lang="en-US" sz="1800"/>
            </a:br>
            <a:r>
              <a:rPr lang="en-US" sz="1800"/>
              <a:t>EMIB/ODI/</a:t>
            </a:r>
            <a:r>
              <a:rPr lang="en-US" sz="1800" err="1"/>
              <a:t>Foveros</a:t>
            </a:r>
            <a:r>
              <a:rPr lang="en-US" sz="1800"/>
              <a:t> (IF), FO-3D (SPIL/ASE), </a:t>
            </a:r>
            <a:r>
              <a:rPr lang="en-US" sz="1800" err="1"/>
              <a:t>iCube</a:t>
            </a:r>
            <a:r>
              <a:rPr lang="en-US" sz="1800"/>
              <a:t> family (SF) and </a:t>
            </a:r>
            <a:r>
              <a:rPr lang="en-US" sz="1800" err="1"/>
              <a:t>CoWoS</a:t>
            </a:r>
            <a:r>
              <a:rPr lang="en-US" sz="1800"/>
              <a:t> family (TSMC)</a:t>
            </a:r>
          </a:p>
        </p:txBody>
      </p:sp>
      <p:grpSp>
        <p:nvGrpSpPr>
          <p:cNvPr id="16" name="Group 15">
            <a:extLst>
              <a:ext uri="{FF2B5EF4-FFF2-40B4-BE49-F238E27FC236}">
                <a16:creationId xmlns:a16="http://schemas.microsoft.com/office/drawing/2014/main" id="{C8516A23-D924-D718-E05B-D2C13C40EED1}"/>
              </a:ext>
            </a:extLst>
          </p:cNvPr>
          <p:cNvGrpSpPr/>
          <p:nvPr/>
        </p:nvGrpSpPr>
        <p:grpSpPr>
          <a:xfrm>
            <a:off x="1620715" y="3756660"/>
            <a:ext cx="8950570" cy="2417141"/>
            <a:chOff x="1606061" y="3967313"/>
            <a:chExt cx="8950570" cy="2417141"/>
          </a:xfrm>
        </p:grpSpPr>
        <p:grpSp>
          <p:nvGrpSpPr>
            <p:cNvPr id="14" name="Group 13">
              <a:extLst>
                <a:ext uri="{FF2B5EF4-FFF2-40B4-BE49-F238E27FC236}">
                  <a16:creationId xmlns:a16="http://schemas.microsoft.com/office/drawing/2014/main" id="{3B0D50F0-3729-3B83-5FBE-F487FE9909E7}"/>
                </a:ext>
              </a:extLst>
            </p:cNvPr>
            <p:cNvGrpSpPr/>
            <p:nvPr/>
          </p:nvGrpSpPr>
          <p:grpSpPr>
            <a:xfrm>
              <a:off x="1606061" y="4105153"/>
              <a:ext cx="3733800" cy="2279301"/>
              <a:chOff x="1447800" y="4038600"/>
              <a:chExt cx="3733800" cy="2279301"/>
            </a:xfrm>
          </p:grpSpPr>
          <p:sp>
            <p:nvSpPr>
              <p:cNvPr id="6" name="TextBox 5">
                <a:extLst>
                  <a:ext uri="{FF2B5EF4-FFF2-40B4-BE49-F238E27FC236}">
                    <a16:creationId xmlns:a16="http://schemas.microsoft.com/office/drawing/2014/main" id="{79FA9B3E-DC1C-D012-F57A-BB69E70188B7}"/>
                  </a:ext>
                </a:extLst>
              </p:cNvPr>
              <p:cNvSpPr txBox="1"/>
              <p:nvPr/>
            </p:nvSpPr>
            <p:spPr>
              <a:xfrm>
                <a:off x="1447800" y="5671570"/>
                <a:ext cx="3733800" cy="646331"/>
              </a:xfrm>
              <a:prstGeom prst="rect">
                <a:avLst/>
              </a:prstGeom>
              <a:noFill/>
            </p:spPr>
            <p:txBody>
              <a:bodyPr wrap="square" rtlCol="0">
                <a:spAutoFit/>
              </a:bodyPr>
              <a:lstStyle/>
              <a:p>
                <a:r>
                  <a:rPr lang="en-US" sz="1200">
                    <a:effectLst/>
                    <a:latin typeface="Calibri" panose="020F0502020204030204" pitchFamily="34" charset="0"/>
                    <a:ea typeface="Times New Roman" panose="02020603050405020304" pitchFamily="18" charset="0"/>
                  </a:rPr>
                  <a:t>TMC – terraced stacking of memory chips interconnected vertically using low cost TSV chips to widen data width in a </a:t>
                </a:r>
                <a:r>
                  <a:rPr lang="en-US" sz="1200">
                    <a:latin typeface="Calibri" panose="020F0502020204030204" pitchFamily="34" charset="0"/>
                    <a:ea typeface="Times New Roman" panose="02020603050405020304" pitchFamily="18" charset="0"/>
                  </a:rPr>
                  <a:t>Terraced Chiplet Cubing (</a:t>
                </a:r>
                <a:r>
                  <a:rPr lang="en-US" sz="1200">
                    <a:effectLst/>
                    <a:latin typeface="Calibri" panose="020F0502020204030204" pitchFamily="34" charset="0"/>
                    <a:ea typeface="Times New Roman" panose="02020603050405020304" pitchFamily="18" charset="0"/>
                  </a:rPr>
                  <a:t>TCC) construction.</a:t>
                </a:r>
                <a:endParaRPr lang="en-US" sz="1200">
                  <a:effectLst/>
                  <a:latin typeface="Times New Roman" panose="02020603050405020304" pitchFamily="18" charset="0"/>
                  <a:ea typeface="Times New Roman" panose="02020603050405020304" pitchFamily="18" charset="0"/>
                </a:endParaRPr>
              </a:p>
            </p:txBody>
          </p:sp>
          <p:pic>
            <p:nvPicPr>
              <p:cNvPr id="7" name="Content Placeholder 4">
                <a:extLst>
                  <a:ext uri="{FF2B5EF4-FFF2-40B4-BE49-F238E27FC236}">
                    <a16:creationId xmlns:a16="http://schemas.microsoft.com/office/drawing/2014/main" id="{4A9587AF-3ADA-67AE-6D58-03CF71F6C178}"/>
                  </a:ext>
                </a:extLst>
              </p:cNvPr>
              <p:cNvPicPr>
                <a:picLocks noChangeAspect="1"/>
              </p:cNvPicPr>
              <p:nvPr/>
            </p:nvPicPr>
            <p:blipFill>
              <a:blip r:embed="rId2">
                <a:alphaModFix amt="85000"/>
              </a:blip>
              <a:stretch>
                <a:fillRect/>
              </a:stretch>
            </p:blipFill>
            <p:spPr bwMode="auto">
              <a:xfrm>
                <a:off x="1600200" y="4038600"/>
                <a:ext cx="3581400" cy="1632970"/>
              </a:xfrm>
              <a:prstGeom prst="rect">
                <a:avLst/>
              </a:prstGeom>
              <a:noFill/>
              <a:ln w="9525">
                <a:noFill/>
                <a:miter lim="800000"/>
                <a:headEnd/>
                <a:tailEnd/>
              </a:ln>
            </p:spPr>
          </p:pic>
        </p:grpSp>
        <p:grpSp>
          <p:nvGrpSpPr>
            <p:cNvPr id="15" name="Group 14">
              <a:extLst>
                <a:ext uri="{FF2B5EF4-FFF2-40B4-BE49-F238E27FC236}">
                  <a16:creationId xmlns:a16="http://schemas.microsoft.com/office/drawing/2014/main" id="{F2BB5380-A6A5-2737-BEE6-B38208023F02}"/>
                </a:ext>
              </a:extLst>
            </p:cNvPr>
            <p:cNvGrpSpPr/>
            <p:nvPr/>
          </p:nvGrpSpPr>
          <p:grpSpPr>
            <a:xfrm>
              <a:off x="5476631" y="3967313"/>
              <a:ext cx="5080000" cy="2417141"/>
              <a:chOff x="5476631" y="3967313"/>
              <a:chExt cx="5080000" cy="2417141"/>
            </a:xfrm>
          </p:grpSpPr>
          <p:pic>
            <p:nvPicPr>
              <p:cNvPr id="9" name="Content Placeholder 9">
                <a:extLst>
                  <a:ext uri="{FF2B5EF4-FFF2-40B4-BE49-F238E27FC236}">
                    <a16:creationId xmlns:a16="http://schemas.microsoft.com/office/drawing/2014/main" id="{E94B991C-EE5B-703D-FB7A-8D5869E8B11C}"/>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backgroundRemoval t="9809" b="95056" l="1831" r="98768">
                            <a14:foregroundMark x1="8944" y1="58373" x2="1901" y2="72010"/>
                            <a14:foregroundMark x1="1901" y1="72010" x2="7500" y2="88118"/>
                            <a14:foregroundMark x1="669" y1="98565" x2="10528" y2="97847"/>
                            <a14:foregroundMark x1="10528" y1="97847" x2="19894" y2="98565"/>
                            <a14:foregroundMark x1="19894" y1="98565" x2="39930" y2="92982"/>
                            <a14:foregroundMark x1="39930" y1="92982" x2="30563" y2="91069"/>
                            <a14:foregroundMark x1="30563" y1="91069" x2="27923" y2="95056"/>
                            <a14:foregroundMark x1="87746" y1="11882" x2="97324" y2="9729"/>
                            <a14:foregroundMark x1="97324" y1="9729" x2="98768" y2="50319"/>
                            <a14:foregroundMark x1="98768" y1="50319" x2="89718" y2="61164"/>
                            <a14:foregroundMark x1="89718" y1="61164" x2="70423" y2="72648"/>
                            <a14:foregroundMark x1="70423" y1="72648" x2="69930" y2="79346"/>
                            <a14:backgroundMark x1="28134" y1="99601" x2="26549" y2="99761"/>
                          </a14:backgroundRemoval>
                        </a14:imgEffect>
                      </a14:imgLayer>
                    </a14:imgProps>
                  </a:ext>
                </a:extLst>
              </a:blip>
              <a:stretch>
                <a:fillRect/>
              </a:stretch>
            </p:blipFill>
            <p:spPr>
              <a:xfrm>
                <a:off x="5476631" y="3967313"/>
                <a:ext cx="5080000" cy="2356181"/>
              </a:xfrm>
              <a:prstGeom prst="rect">
                <a:avLst/>
              </a:prstGeom>
            </p:spPr>
          </p:pic>
          <p:sp>
            <p:nvSpPr>
              <p:cNvPr id="8" name="TextBox 7">
                <a:extLst>
                  <a:ext uri="{FF2B5EF4-FFF2-40B4-BE49-F238E27FC236}">
                    <a16:creationId xmlns:a16="http://schemas.microsoft.com/office/drawing/2014/main" id="{2558DA6A-2953-3CF9-21E4-29A4C492D834}"/>
                  </a:ext>
                </a:extLst>
              </p:cNvPr>
              <p:cNvSpPr txBox="1"/>
              <p:nvPr/>
            </p:nvSpPr>
            <p:spPr>
              <a:xfrm>
                <a:off x="6753771" y="5922789"/>
                <a:ext cx="3802860" cy="461665"/>
              </a:xfrm>
              <a:prstGeom prst="rect">
                <a:avLst/>
              </a:prstGeom>
              <a:noFill/>
            </p:spPr>
            <p:txBody>
              <a:bodyPr wrap="square" rtlCol="0">
                <a:spAutoFit/>
              </a:bodyPr>
              <a:lstStyle/>
              <a:p>
                <a:pPr algn="r"/>
                <a:r>
                  <a:rPr lang="en-US" sz="1200" kern="0">
                    <a:effectLst/>
                    <a:latin typeface="Calibri" panose="020F0502020204030204" pitchFamily="34" charset="0"/>
                    <a:ea typeface="Times New Roman" panose="02020603050405020304" pitchFamily="18" charset="0"/>
                  </a:rPr>
                  <a:t>A TMC example for </a:t>
                </a:r>
                <a:br>
                  <a:rPr lang="en-US" sz="1200" kern="0">
                    <a:effectLst/>
                    <a:latin typeface="Calibri" panose="020F0502020204030204" pitchFamily="34" charset="0"/>
                    <a:ea typeface="Times New Roman" panose="02020603050405020304" pitchFamily="18" charset="0"/>
                  </a:rPr>
                </a:br>
                <a:r>
                  <a:rPr lang="en-US" sz="1200" kern="0">
                    <a:effectLst/>
                    <a:latin typeface="Calibri" panose="020F0502020204030204" pitchFamily="34" charset="0"/>
                    <a:ea typeface="Times New Roman" panose="02020603050405020304" pitchFamily="18" charset="0"/>
                  </a:rPr>
                  <a:t>3DS of Low-Power wide-IO</a:t>
                </a:r>
                <a:r>
                  <a:rPr lang="en-US" sz="1200" kern="0">
                    <a:latin typeface="Calibri" panose="020F0502020204030204" pitchFamily="34" charset="0"/>
                    <a:ea typeface="Times New Roman" panose="02020603050405020304" pitchFamily="18" charset="0"/>
                  </a:rPr>
                  <a:t>, </a:t>
                </a:r>
                <a:r>
                  <a:rPr lang="en-US" sz="1200" kern="0">
                    <a:effectLst/>
                    <a:latin typeface="Calibri" panose="020F0502020204030204" pitchFamily="34" charset="0"/>
                    <a:ea typeface="Times New Roman" panose="02020603050405020304" pitchFamily="18" charset="0"/>
                  </a:rPr>
                  <a:t>LPW, DRAM chips</a:t>
                </a:r>
                <a:r>
                  <a:rPr lang="en-US" sz="1200">
                    <a:effectLst/>
                  </a:rPr>
                  <a:t> </a:t>
                </a:r>
                <a:endParaRPr lang="en-US" sz="12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9D98235-4090-3FAA-A2CE-88062BA07745}"/>
                  </a:ext>
                </a:extLst>
              </p:cNvPr>
              <p:cNvSpPr txBox="1"/>
              <p:nvPr/>
            </p:nvSpPr>
            <p:spPr>
              <a:xfrm>
                <a:off x="5772606" y="4252996"/>
                <a:ext cx="2111689" cy="661720"/>
              </a:xfrm>
              <a:prstGeom prst="rect">
                <a:avLst/>
              </a:prstGeom>
              <a:noFill/>
            </p:spPr>
            <p:txBody>
              <a:bodyPr wrap="square" rtlCol="0">
                <a:spAutoFit/>
              </a:bodyPr>
              <a:lstStyle/>
              <a:p>
                <a:pPr algn="ctr">
                  <a:spcBef>
                    <a:spcPts val="600"/>
                  </a:spcBef>
                </a:pPr>
                <a:r>
                  <a:rPr lang="en-US" sz="1600">
                    <a:solidFill>
                      <a:schemeClr val="accent6"/>
                    </a:solidFill>
                    <a:latin typeface="Calibri" panose="020F0502020204030204" pitchFamily="34" charset="0"/>
                    <a:cs typeface="Calibri" panose="020F0502020204030204" pitchFamily="34" charset="0"/>
                  </a:rPr>
                  <a:t>16 tiers of 32Gb LPW</a:t>
                </a:r>
              </a:p>
              <a:p>
                <a:pPr algn="ctr">
                  <a:spcBef>
                    <a:spcPts val="600"/>
                  </a:spcBef>
                </a:pPr>
                <a:r>
                  <a:rPr lang="en-US" sz="1600">
                    <a:solidFill>
                      <a:schemeClr val="accent6"/>
                    </a:solidFill>
                    <a:latin typeface="Calibri" panose="020F0502020204030204" pitchFamily="34" charset="0"/>
                    <a:cs typeface="Calibri" panose="020F0502020204030204" pitchFamily="34" charset="0"/>
                  </a:rPr>
                  <a:t>64GB TMC 2K DQs</a:t>
                </a:r>
              </a:p>
            </p:txBody>
          </p:sp>
        </p:grpSp>
      </p:grpSp>
    </p:spTree>
    <p:extLst>
      <p:ext uri="{BB962C8B-B14F-4D97-AF65-F5344CB8AC3E}">
        <p14:creationId xmlns:p14="http://schemas.microsoft.com/office/powerpoint/2010/main" val="28996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A809-F6AC-2723-BB6E-802C8CCF9D33}"/>
              </a:ext>
            </a:extLst>
          </p:cNvPr>
          <p:cNvSpPr>
            <a:spLocks noGrp="1"/>
          </p:cNvSpPr>
          <p:nvPr>
            <p:ph type="title"/>
          </p:nvPr>
        </p:nvSpPr>
        <p:spPr/>
        <p:txBody>
          <a:bodyPr/>
          <a:lstStyle/>
          <a:p>
            <a:r>
              <a:rPr lang="en-US" sz="3600"/>
              <a:t>Terraced Chiplet Cubing without embedded TSV</a:t>
            </a:r>
          </a:p>
        </p:txBody>
      </p:sp>
      <p:sp>
        <p:nvSpPr>
          <p:cNvPr id="6" name="Content Placeholder 2">
            <a:extLst>
              <a:ext uri="{FF2B5EF4-FFF2-40B4-BE49-F238E27FC236}">
                <a16:creationId xmlns:a16="http://schemas.microsoft.com/office/drawing/2014/main" id="{34772355-43D6-F932-B71D-8C4AD467CBC9}"/>
              </a:ext>
            </a:extLst>
          </p:cNvPr>
          <p:cNvSpPr txBox="1">
            <a:spLocks noGrp="1"/>
          </p:cNvSpPr>
          <p:nvPr>
            <p:ph sz="half" idx="1"/>
          </p:nvPr>
        </p:nvSpPr>
        <p:spPr bwMode="auto">
          <a:xfrm>
            <a:off x="352698" y="1320800"/>
            <a:ext cx="5355772" cy="3525520"/>
          </a:xfrm>
          <a:prstGeom prst="rect">
            <a:avLst/>
          </a:prstGeom>
          <a:noFill/>
          <a:ln w="38100">
            <a:solidFill>
              <a:schemeClr val="accent6"/>
            </a:solidFill>
            <a:miter lim="800000"/>
            <a:headEnd/>
            <a:tailEnd/>
          </a:ln>
        </p:spPr>
        <p:txBody>
          <a:bodyPr vert="horz" wrap="square" lIns="18288" tIns="45720" rIns="0"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117475" lvl="1" indent="0" defTabSz="914400">
              <a:buFontTx/>
              <a:buNone/>
            </a:pPr>
            <a:r>
              <a:rPr lang="en-US" sz="1800"/>
              <a:t>Disaggregated Through Silicon Via</a:t>
            </a:r>
            <a:r>
              <a:rPr lang="en-US" sz="1800" kern="0"/>
              <a:t> (D-</a:t>
            </a:r>
            <a:r>
              <a:rPr lang="en-US" sz="1800"/>
              <a:t>TSV)</a:t>
            </a:r>
            <a:endParaRPr lang="en-US" sz="1800" kern="0"/>
          </a:p>
          <a:p>
            <a:pPr marL="117475" lvl="1" indent="0" defTabSz="914400">
              <a:buFontTx/>
              <a:buNone/>
            </a:pPr>
            <a:r>
              <a:rPr lang="en-US" sz="1800"/>
              <a:t>	</a:t>
            </a:r>
            <a:r>
              <a:rPr lang="en-US" sz="1800" kern="0"/>
              <a:t>CC Kuo </a:t>
            </a:r>
            <a:r>
              <a:rPr lang="en-US" sz="1800" i="1" kern="0" err="1"/>
              <a:t>et.</a:t>
            </a:r>
            <a:r>
              <a:rPr lang="en-US" sz="1800" i="1" err="1"/>
              <a:t>al</a:t>
            </a:r>
            <a:r>
              <a:rPr lang="en-US" sz="1800" i="1"/>
              <a:t>.</a:t>
            </a:r>
            <a:endParaRPr lang="en-US" sz="1800" kern="0"/>
          </a:p>
          <a:p>
            <a:pPr marL="458788" lvl="1" indent="-230188" defTabSz="914400"/>
            <a:endParaRPr lang="en-US" sz="1800" kern="0">
              <a:solidFill>
                <a:srgbClr val="212121"/>
              </a:solidFill>
              <a:ea typeface="PMingLiU" panose="02020500000000000000" pitchFamily="18" charset="-120"/>
            </a:endParaRPr>
          </a:p>
        </p:txBody>
      </p:sp>
      <p:sp>
        <p:nvSpPr>
          <p:cNvPr id="141" name="Content Placeholder 2">
            <a:extLst>
              <a:ext uri="{FF2B5EF4-FFF2-40B4-BE49-F238E27FC236}">
                <a16:creationId xmlns:a16="http://schemas.microsoft.com/office/drawing/2014/main" id="{5439E5C9-6A14-4D27-C997-1BF597372AE2}"/>
              </a:ext>
            </a:extLst>
          </p:cNvPr>
          <p:cNvSpPr txBox="1">
            <a:spLocks noGrp="1"/>
          </p:cNvSpPr>
          <p:nvPr>
            <p:ph sz="half" idx="2"/>
          </p:nvPr>
        </p:nvSpPr>
        <p:spPr bwMode="auto">
          <a:xfrm>
            <a:off x="5821695" y="1320800"/>
            <a:ext cx="5839090" cy="3525520"/>
          </a:xfrm>
          <a:prstGeom prst="rect">
            <a:avLst/>
          </a:prstGeom>
          <a:noFill/>
          <a:ln w="38100">
            <a:solidFill>
              <a:schemeClr val="accent6"/>
            </a:solidFill>
            <a:miter lim="800000"/>
            <a:headEnd/>
            <a:tailEnd/>
          </a:ln>
        </p:spPr>
        <p:txBody>
          <a:bodyPr vert="horz" wrap="square" lIns="18288" tIns="45720" rIns="0"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117475" lvl="1" indent="0" defTabSz="914400">
              <a:buFontTx/>
              <a:buNone/>
            </a:pPr>
            <a:r>
              <a:rPr lang="en-US" sz="1800" kern="0" dirty="0"/>
              <a:t>Molded Wire Interconnect (MWI) </a:t>
            </a:r>
          </a:p>
          <a:p>
            <a:pPr marL="117475" lvl="1" indent="0" defTabSz="914400">
              <a:buFontTx/>
              <a:buNone/>
            </a:pPr>
            <a:r>
              <a:rPr lang="en-US" sz="1800" kern="0" dirty="0"/>
              <a:t>	Xiang Li </a:t>
            </a:r>
            <a:r>
              <a:rPr lang="en-US" sz="1800" i="1" kern="0" dirty="0" err="1"/>
              <a:t>et.</a:t>
            </a:r>
            <a:r>
              <a:rPr lang="en-US" sz="1800" i="1" dirty="0" err="1"/>
              <a:t>al</a:t>
            </a:r>
            <a:r>
              <a:rPr lang="en-US" sz="1800" i="1" dirty="0"/>
              <a:t>.</a:t>
            </a:r>
            <a:endParaRPr lang="en-US" sz="1800" kern="0" dirty="0"/>
          </a:p>
          <a:p>
            <a:pPr marL="458788" lvl="1" indent="-230188" defTabSz="914400"/>
            <a:endParaRPr lang="en-US" sz="1800" kern="0" dirty="0">
              <a:solidFill>
                <a:srgbClr val="212121"/>
              </a:solidFill>
              <a:ea typeface="PMingLiU" panose="02020500000000000000" pitchFamily="18" charset="-120"/>
            </a:endParaRPr>
          </a:p>
        </p:txBody>
      </p:sp>
      <p:grpSp>
        <p:nvGrpSpPr>
          <p:cNvPr id="5" name="Group 4">
            <a:extLst>
              <a:ext uri="{FF2B5EF4-FFF2-40B4-BE49-F238E27FC236}">
                <a16:creationId xmlns:a16="http://schemas.microsoft.com/office/drawing/2014/main" id="{A8507F43-9EE4-D431-BD1A-10B83296F5C0}"/>
              </a:ext>
            </a:extLst>
          </p:cNvPr>
          <p:cNvGrpSpPr/>
          <p:nvPr/>
        </p:nvGrpSpPr>
        <p:grpSpPr>
          <a:xfrm>
            <a:off x="6272596" y="2546467"/>
            <a:ext cx="4744472" cy="1949003"/>
            <a:chOff x="6770436" y="2444867"/>
            <a:chExt cx="4744472" cy="1949003"/>
          </a:xfrm>
        </p:grpSpPr>
        <p:pic>
          <p:nvPicPr>
            <p:cNvPr id="142" name="Picture 141" descr="A diagram of a staircase&#10;&#10;Description automatically generated">
              <a:extLst>
                <a:ext uri="{FF2B5EF4-FFF2-40B4-BE49-F238E27FC236}">
                  <a16:creationId xmlns:a16="http://schemas.microsoft.com/office/drawing/2014/main" id="{124A1645-8126-49AE-DB3B-A4D3AD3A8C31}"/>
                </a:ext>
              </a:extLst>
            </p:cNvPr>
            <p:cNvPicPr>
              <a:picLocks noChangeAspect="1"/>
            </p:cNvPicPr>
            <p:nvPr/>
          </p:nvPicPr>
          <p:blipFill>
            <a:blip r:embed="rId3"/>
            <a:srcRect l="18750" b="17948"/>
            <a:stretch/>
          </p:blipFill>
          <p:spPr>
            <a:xfrm>
              <a:off x="7004116" y="2444867"/>
              <a:ext cx="4510792" cy="1949003"/>
            </a:xfrm>
            <a:prstGeom prst="rect">
              <a:avLst/>
            </a:prstGeom>
          </p:spPr>
        </p:pic>
        <p:sp>
          <p:nvSpPr>
            <p:cNvPr id="3" name="TextBox 2">
              <a:extLst>
                <a:ext uri="{FF2B5EF4-FFF2-40B4-BE49-F238E27FC236}">
                  <a16:creationId xmlns:a16="http://schemas.microsoft.com/office/drawing/2014/main" id="{E1D57273-B055-DD3B-CFE7-CF8BC5ACA174}"/>
                </a:ext>
              </a:extLst>
            </p:cNvPr>
            <p:cNvSpPr txBox="1"/>
            <p:nvPr/>
          </p:nvSpPr>
          <p:spPr>
            <a:xfrm>
              <a:off x="7004116" y="2641600"/>
              <a:ext cx="678391" cy="276999"/>
            </a:xfrm>
            <a:prstGeom prst="rect">
              <a:avLst/>
            </a:prstGeom>
            <a:solidFill>
              <a:schemeClr val="bg1"/>
            </a:solidFill>
          </p:spPr>
          <p:txBody>
            <a:bodyPr wrap="none" rtlCol="0">
              <a:spAutoFit/>
            </a:bodyPr>
            <a:lstStyle/>
            <a:p>
              <a:r>
                <a:rPr lang="en-US" sz="1200" dirty="0"/>
                <a:t>mid die</a:t>
              </a:r>
            </a:p>
          </p:txBody>
        </p:sp>
        <p:sp>
          <p:nvSpPr>
            <p:cNvPr id="4" name="TextBox 3">
              <a:extLst>
                <a:ext uri="{FF2B5EF4-FFF2-40B4-BE49-F238E27FC236}">
                  <a16:creationId xmlns:a16="http://schemas.microsoft.com/office/drawing/2014/main" id="{06F2DF4E-4BFB-BC95-0067-809D33902DA6}"/>
                </a:ext>
              </a:extLst>
            </p:cNvPr>
            <p:cNvSpPr txBox="1"/>
            <p:nvPr/>
          </p:nvSpPr>
          <p:spPr>
            <a:xfrm>
              <a:off x="6770436" y="3662403"/>
              <a:ext cx="617477" cy="276999"/>
            </a:xfrm>
            <a:prstGeom prst="rect">
              <a:avLst/>
            </a:prstGeom>
            <a:solidFill>
              <a:schemeClr val="bg1"/>
            </a:solidFill>
          </p:spPr>
          <p:txBody>
            <a:bodyPr wrap="none" rtlCol="0">
              <a:spAutoFit/>
            </a:bodyPr>
            <a:lstStyle/>
            <a:p>
              <a:r>
                <a:rPr lang="en-US" sz="1200" dirty="0"/>
                <a:t>          </a:t>
              </a:r>
            </a:p>
          </p:txBody>
        </p:sp>
      </p:grpSp>
      <p:grpSp>
        <p:nvGrpSpPr>
          <p:cNvPr id="8" name="Group 7">
            <a:extLst>
              <a:ext uri="{FF2B5EF4-FFF2-40B4-BE49-F238E27FC236}">
                <a16:creationId xmlns:a16="http://schemas.microsoft.com/office/drawing/2014/main" id="{F781E72E-430B-0553-EAC1-12656A829116}"/>
              </a:ext>
            </a:extLst>
          </p:cNvPr>
          <p:cNvGrpSpPr/>
          <p:nvPr/>
        </p:nvGrpSpPr>
        <p:grpSpPr>
          <a:xfrm>
            <a:off x="1347969" y="2194654"/>
            <a:ext cx="3622450" cy="2300816"/>
            <a:chOff x="1002529" y="2278592"/>
            <a:chExt cx="3622450" cy="2300816"/>
          </a:xfrm>
        </p:grpSpPr>
        <p:pic>
          <p:nvPicPr>
            <p:cNvPr id="143" name="Picture 142" descr="A diagram of a staircase&#10;&#10;Description automatically generated">
              <a:extLst>
                <a:ext uri="{FF2B5EF4-FFF2-40B4-BE49-F238E27FC236}">
                  <a16:creationId xmlns:a16="http://schemas.microsoft.com/office/drawing/2014/main" id="{CC9232A2-6976-D6D8-DD1A-0B7A73C79008}"/>
                </a:ext>
              </a:extLst>
            </p:cNvPr>
            <p:cNvPicPr>
              <a:picLocks noChangeAspect="1"/>
            </p:cNvPicPr>
            <p:nvPr/>
          </p:nvPicPr>
          <p:blipFill>
            <a:blip r:embed="rId4"/>
            <a:srcRect l="28222" b="15704"/>
            <a:stretch/>
          </p:blipFill>
          <p:spPr>
            <a:xfrm>
              <a:off x="1036948" y="2278592"/>
              <a:ext cx="3588031" cy="2300816"/>
            </a:xfrm>
            <a:prstGeom prst="rect">
              <a:avLst/>
            </a:prstGeom>
          </p:spPr>
        </p:pic>
        <p:sp>
          <p:nvSpPr>
            <p:cNvPr id="7" name="TextBox 6">
              <a:extLst>
                <a:ext uri="{FF2B5EF4-FFF2-40B4-BE49-F238E27FC236}">
                  <a16:creationId xmlns:a16="http://schemas.microsoft.com/office/drawing/2014/main" id="{6171F2F0-07CF-0C83-7F72-D340ACEC6F8D}"/>
                </a:ext>
              </a:extLst>
            </p:cNvPr>
            <p:cNvSpPr txBox="1"/>
            <p:nvPr/>
          </p:nvSpPr>
          <p:spPr>
            <a:xfrm>
              <a:off x="1002529" y="3818544"/>
              <a:ext cx="227948" cy="276999"/>
            </a:xfrm>
            <a:prstGeom prst="rect">
              <a:avLst/>
            </a:prstGeom>
            <a:solidFill>
              <a:schemeClr val="bg1"/>
            </a:solidFill>
          </p:spPr>
          <p:txBody>
            <a:bodyPr wrap="none" rtlCol="0">
              <a:spAutoFit/>
            </a:bodyPr>
            <a:lstStyle/>
            <a:p>
              <a:r>
                <a:rPr lang="en-US" sz="1200" dirty="0"/>
                <a:t> </a:t>
              </a:r>
            </a:p>
          </p:txBody>
        </p:sp>
      </p:grpSp>
    </p:spTree>
    <p:extLst>
      <p:ext uri="{BB962C8B-B14F-4D97-AF65-F5344CB8AC3E}">
        <p14:creationId xmlns:p14="http://schemas.microsoft.com/office/powerpoint/2010/main" val="711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7E7F5E-FF09-0A97-0BC9-1181D92CCD13}"/>
              </a:ext>
            </a:extLst>
          </p:cNvPr>
          <p:cNvPicPr>
            <a:picLocks noChangeAspect="1"/>
          </p:cNvPicPr>
          <p:nvPr/>
        </p:nvPicPr>
        <p:blipFill>
          <a:blip r:embed="rId2"/>
          <a:srcRect l="7316" t="27751" r="13415" b="15277"/>
          <a:stretch/>
        </p:blipFill>
        <p:spPr>
          <a:xfrm>
            <a:off x="490339" y="1588946"/>
            <a:ext cx="5257086" cy="2100649"/>
          </a:xfrm>
          <a:prstGeom prst="rect">
            <a:avLst/>
          </a:prstGeom>
        </p:spPr>
      </p:pic>
      <p:pic>
        <p:nvPicPr>
          <p:cNvPr id="5" name="Picture 4">
            <a:extLst>
              <a:ext uri="{FF2B5EF4-FFF2-40B4-BE49-F238E27FC236}">
                <a16:creationId xmlns:a16="http://schemas.microsoft.com/office/drawing/2014/main" id="{A753E756-2776-53A7-CF8E-46DCB4EF7C00}"/>
              </a:ext>
            </a:extLst>
          </p:cNvPr>
          <p:cNvPicPr>
            <a:picLocks noChangeAspect="1"/>
          </p:cNvPicPr>
          <p:nvPr/>
        </p:nvPicPr>
        <p:blipFill>
          <a:blip r:embed="rId3"/>
          <a:srcRect l="8537" t="26844" r="6794"/>
          <a:stretch/>
        </p:blipFill>
        <p:spPr>
          <a:xfrm>
            <a:off x="381000" y="3828080"/>
            <a:ext cx="5290456" cy="2509834"/>
          </a:xfrm>
          <a:prstGeom prst="rect">
            <a:avLst/>
          </a:prstGeom>
        </p:spPr>
      </p:pic>
      <p:pic>
        <p:nvPicPr>
          <p:cNvPr id="6" name="Picture 5">
            <a:extLst>
              <a:ext uri="{FF2B5EF4-FFF2-40B4-BE49-F238E27FC236}">
                <a16:creationId xmlns:a16="http://schemas.microsoft.com/office/drawing/2014/main" id="{6C7371AE-B24C-6899-DF99-69D6ACFA74A8}"/>
              </a:ext>
            </a:extLst>
          </p:cNvPr>
          <p:cNvPicPr>
            <a:picLocks noChangeAspect="1"/>
          </p:cNvPicPr>
          <p:nvPr/>
        </p:nvPicPr>
        <p:blipFill>
          <a:blip r:embed="rId4"/>
          <a:srcRect r="23736" b="79799"/>
          <a:stretch/>
        </p:blipFill>
        <p:spPr>
          <a:xfrm>
            <a:off x="6301545" y="1760036"/>
            <a:ext cx="4402209" cy="227390"/>
          </a:xfrm>
          <a:prstGeom prst="rect">
            <a:avLst/>
          </a:prstGeom>
        </p:spPr>
      </p:pic>
      <p:sp>
        <p:nvSpPr>
          <p:cNvPr id="3" name="Title 2">
            <a:extLst>
              <a:ext uri="{FF2B5EF4-FFF2-40B4-BE49-F238E27FC236}">
                <a16:creationId xmlns:a16="http://schemas.microsoft.com/office/drawing/2014/main" id="{111D89A9-C144-9388-AF30-47B2898D5A7D}"/>
              </a:ext>
            </a:extLst>
          </p:cNvPr>
          <p:cNvSpPr>
            <a:spLocks noGrp="1"/>
          </p:cNvSpPr>
          <p:nvPr>
            <p:ph type="title"/>
          </p:nvPr>
        </p:nvSpPr>
        <p:spPr>
          <a:xfrm>
            <a:off x="3270250" y="366692"/>
            <a:ext cx="5651500" cy="838200"/>
          </a:xfrm>
        </p:spPr>
        <p:txBody>
          <a:bodyPr/>
          <a:lstStyle/>
          <a:p>
            <a:r>
              <a:rPr lang="en-US" sz="2400" b="1">
                <a:solidFill>
                  <a:schemeClr val="accent6"/>
                </a:solidFill>
                <a:latin typeface="Calibri" panose="020F0502020204030204" pitchFamily="34" charset="0"/>
                <a:cs typeface="Calibri" panose="020F0502020204030204" pitchFamily="34" charset="0"/>
              </a:rPr>
              <a:t>Intel-Samsung Meeting (</a:t>
            </a:r>
            <a:r>
              <a:rPr lang="en-US" sz="2000" b="1">
                <a:solidFill>
                  <a:schemeClr val="accent6"/>
                </a:solidFill>
                <a:latin typeface="Calibri" panose="020F0502020204030204" pitchFamily="34" charset="0"/>
                <a:cs typeface="Calibri" panose="020F0502020204030204" pitchFamily="34" charset="0"/>
              </a:rPr>
              <a:t>Feb'24, Aug’24)</a:t>
            </a:r>
            <a:endParaRPr lang="en-US" sz="2400"/>
          </a:p>
        </p:txBody>
      </p:sp>
      <p:pic>
        <p:nvPicPr>
          <p:cNvPr id="17" name="Picture 16">
            <a:extLst>
              <a:ext uri="{FF2B5EF4-FFF2-40B4-BE49-F238E27FC236}">
                <a16:creationId xmlns:a16="http://schemas.microsoft.com/office/drawing/2014/main" id="{31EA7F8B-A07D-21D0-FF55-944B847E78FB}"/>
              </a:ext>
            </a:extLst>
          </p:cNvPr>
          <p:cNvPicPr>
            <a:picLocks noChangeAspect="1"/>
          </p:cNvPicPr>
          <p:nvPr/>
        </p:nvPicPr>
        <p:blipFill>
          <a:blip r:embed="rId5"/>
          <a:srcRect l="9540" t="58824" r="3619" b="16912"/>
          <a:stretch/>
        </p:blipFill>
        <p:spPr>
          <a:xfrm>
            <a:off x="5943600" y="2300634"/>
            <a:ext cx="5418176" cy="677272"/>
          </a:xfrm>
          <a:prstGeom prst="rect">
            <a:avLst/>
          </a:prstGeom>
        </p:spPr>
      </p:pic>
      <p:graphicFrame>
        <p:nvGraphicFramePr>
          <p:cNvPr id="7" name="Table 6">
            <a:extLst>
              <a:ext uri="{FF2B5EF4-FFF2-40B4-BE49-F238E27FC236}">
                <a16:creationId xmlns:a16="http://schemas.microsoft.com/office/drawing/2014/main" id="{D662EB4E-406B-766D-3FA5-B100CA9940B2}"/>
              </a:ext>
            </a:extLst>
          </p:cNvPr>
          <p:cNvGraphicFramePr>
            <a:graphicFrameLocks noGrp="1"/>
          </p:cNvGraphicFramePr>
          <p:nvPr/>
        </p:nvGraphicFramePr>
        <p:xfrm>
          <a:off x="6407507" y="3291114"/>
          <a:ext cx="3987799" cy="2531745"/>
        </p:xfrm>
        <a:graphic>
          <a:graphicData uri="http://schemas.openxmlformats.org/drawingml/2006/table">
            <a:tbl>
              <a:tblPr/>
              <a:tblGrid>
                <a:gridCol w="1509667">
                  <a:extLst>
                    <a:ext uri="{9D8B030D-6E8A-4147-A177-3AD203B41FA5}">
                      <a16:colId xmlns:a16="http://schemas.microsoft.com/office/drawing/2014/main" val="3452539634"/>
                    </a:ext>
                  </a:extLst>
                </a:gridCol>
                <a:gridCol w="826044">
                  <a:extLst>
                    <a:ext uri="{9D8B030D-6E8A-4147-A177-3AD203B41FA5}">
                      <a16:colId xmlns:a16="http://schemas.microsoft.com/office/drawing/2014/main" val="91669946"/>
                    </a:ext>
                  </a:extLst>
                </a:gridCol>
                <a:gridCol w="826044">
                  <a:extLst>
                    <a:ext uri="{9D8B030D-6E8A-4147-A177-3AD203B41FA5}">
                      <a16:colId xmlns:a16="http://schemas.microsoft.com/office/drawing/2014/main" val="2573476633"/>
                    </a:ext>
                  </a:extLst>
                </a:gridCol>
                <a:gridCol w="826044">
                  <a:extLst>
                    <a:ext uri="{9D8B030D-6E8A-4147-A177-3AD203B41FA5}">
                      <a16:colId xmlns:a16="http://schemas.microsoft.com/office/drawing/2014/main" val="2353866502"/>
                    </a:ext>
                  </a:extLst>
                </a:gridCol>
              </a:tblGrid>
              <a:tr h="190500">
                <a:tc rowSpan="2" gridSpan="2">
                  <a:txBody>
                    <a:bodyPr/>
                    <a:lstStyle/>
                    <a:p>
                      <a:pPr algn="r" fontAlgn="b"/>
                      <a:r>
                        <a:rPr lang="en-US" sz="1100" b="1" i="0" u="none" strike="noStrike">
                          <a:solidFill>
                            <a:srgbClr val="FFFFFF"/>
                          </a:solidFill>
                          <a:effectLst/>
                          <a:latin typeface="Calibri" panose="020F0502020204030204" pitchFamily="34" charset="0"/>
                        </a:rPr>
                        <a:t>Samsung LPW Revision Aug. 5, 2024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156082"/>
                    </a:solidFill>
                  </a:tcPr>
                </a:tc>
                <a:tc rowSpan="2" h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Mock-1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1" i="0" u="none" strike="noStrike">
                          <a:solidFill>
                            <a:srgbClr val="FFFFFF"/>
                          </a:solidFill>
                          <a:effectLst/>
                          <a:latin typeface="Calibri" panose="020F0502020204030204" pitchFamily="34" charset="0"/>
                        </a:rPr>
                        <a:t>Mock-2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434442273"/>
                  </a:ext>
                </a:extLst>
              </a:tr>
              <a:tr h="190500">
                <a:tc gridSpan="2" vMerge="1">
                  <a:txBody>
                    <a:bodyPr/>
                    <a:lstStyle/>
                    <a:p>
                      <a:endParaRPr lang="en-US"/>
                    </a:p>
                  </a:txBody>
                  <a:tcPr/>
                </a:tc>
                <a:tc hMerge="1"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Add DODT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l" fontAlgn="ctr"/>
                      <a:r>
                        <a:rPr lang="en-US" sz="1100" b="1" i="0" u="none" strike="noStrike">
                          <a:solidFill>
                            <a:srgbClr val="FFFFFF"/>
                          </a:solidFill>
                          <a:effectLst/>
                          <a:latin typeface="Calibri" panose="020F0502020204030204" pitchFamily="34" charset="0"/>
                        </a:rPr>
                        <a:t>1c,2xCap/DQ</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3020203185"/>
                  </a:ext>
                </a:extLst>
              </a:tr>
              <a:tr h="190500">
                <a:tc>
                  <a:txBody>
                    <a:bodyPr/>
                    <a:lstStyle/>
                    <a:p>
                      <a:pPr algn="r" fontAlgn="ctr"/>
                      <a:r>
                        <a:rPr lang="en-US" sz="1100" b="1" i="0" u="none" strike="noStrike">
                          <a:solidFill>
                            <a:srgbClr val="FFFFFF"/>
                          </a:solidFill>
                          <a:effectLst/>
                          <a:latin typeface="Calibri" panose="020F0502020204030204" pitchFamily="34" charset="0"/>
                        </a:rPr>
                        <a:t>Technology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0" i="0" u="none" strike="noStrike">
                          <a:solidFill>
                            <a:srgbClr val="000000"/>
                          </a:solidFill>
                          <a:effectLst/>
                          <a:latin typeface="Calibri" panose="020F0502020204030204" pitchFamily="34" charset="0"/>
                        </a:rPr>
                        <a:t>D1b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D1c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7566331"/>
                  </a:ext>
                </a:extLst>
              </a:tr>
              <a:tr h="190500">
                <a:tc>
                  <a:txBody>
                    <a:bodyPr/>
                    <a:lstStyle/>
                    <a:p>
                      <a:pPr algn="r" fontAlgn="ctr"/>
                      <a:r>
                        <a:rPr lang="en-US" sz="1100" b="1" i="0" u="none" strike="noStrike">
                          <a:solidFill>
                            <a:srgbClr val="FFFFFF"/>
                          </a:solidFill>
                          <a:effectLst/>
                          <a:latin typeface="Calibri" panose="020F0502020204030204" pitchFamily="34" charset="0"/>
                        </a:rPr>
                        <a:t>Capacity [Gb]</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036273"/>
                  </a:ext>
                </a:extLst>
              </a:tr>
              <a:tr h="190500">
                <a:tc>
                  <a:txBody>
                    <a:bodyPr/>
                    <a:lstStyle/>
                    <a:p>
                      <a:pPr algn="r" fontAlgn="ctr"/>
                      <a:r>
                        <a:rPr lang="en-US" sz="1100" b="1" i="0" u="none" strike="noStrike">
                          <a:solidFill>
                            <a:srgbClr val="FFFFFF"/>
                          </a:solidFill>
                          <a:effectLst/>
                          <a:latin typeface="Calibri" panose="020F0502020204030204" pitchFamily="34" charset="0"/>
                        </a:rPr>
                        <a:t># DQ</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857306"/>
                  </a:ext>
                </a:extLst>
              </a:tr>
              <a:tr h="190500">
                <a:tc>
                  <a:txBody>
                    <a:bodyPr/>
                    <a:lstStyle/>
                    <a:p>
                      <a:pPr algn="r" fontAlgn="ctr"/>
                      <a:r>
                        <a:rPr lang="en-US" sz="1100" b="1" i="0" u="none" strike="noStrike">
                          <a:solidFill>
                            <a:srgbClr val="FFFFFF"/>
                          </a:solidFill>
                          <a:effectLst/>
                          <a:latin typeface="Calibri" panose="020F0502020204030204" pitchFamily="34" charset="0"/>
                        </a:rPr>
                        <a:t># of Ch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6395064"/>
                  </a:ext>
                </a:extLst>
              </a:tr>
              <a:tr h="190500">
                <a:tc>
                  <a:txBody>
                    <a:bodyPr/>
                    <a:lstStyle/>
                    <a:p>
                      <a:pPr algn="r" fontAlgn="ctr"/>
                      <a:r>
                        <a:rPr lang="en-US" sz="1100" b="1" i="0" u="none" strike="noStrike">
                          <a:solidFill>
                            <a:srgbClr val="FFFFFF"/>
                          </a:solidFill>
                          <a:effectLst/>
                          <a:latin typeface="Calibri" panose="020F0502020204030204" pitchFamily="34" charset="0"/>
                        </a:rPr>
                        <a:t># of pCh or subCh / Ch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9738527"/>
                  </a:ext>
                </a:extLst>
              </a:tr>
              <a:tr h="190500">
                <a:tc>
                  <a:txBody>
                    <a:bodyPr/>
                    <a:lstStyle/>
                    <a:p>
                      <a:pPr algn="r" fontAlgn="ctr"/>
                      <a:r>
                        <a:rPr lang="en-US" sz="1100" b="1" i="0" u="none" strike="noStrike">
                          <a:solidFill>
                            <a:srgbClr val="FFFFFF"/>
                          </a:solidFill>
                          <a:effectLst/>
                          <a:latin typeface="Calibri" panose="020F0502020204030204" pitchFamily="34" charset="0"/>
                        </a:rPr>
                        <a:t>Burst Length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0" i="0" u="none" strike="noStrike">
                          <a:solidFill>
                            <a:srgbClr val="000000"/>
                          </a:solidFill>
                          <a:effectLst/>
                          <a:latin typeface="Calibri" panose="020F0502020204030204" pitchFamily="34" charset="0"/>
                        </a:rPr>
                        <a:t>8, 16, 32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4289802"/>
                  </a:ext>
                </a:extLst>
              </a:tr>
              <a:tr h="190500">
                <a:tc>
                  <a:txBody>
                    <a:bodyPr/>
                    <a:lstStyle/>
                    <a:p>
                      <a:pPr algn="r" fontAlgn="ctr"/>
                      <a:r>
                        <a:rPr lang="en-US" sz="1100" b="1" i="0" u="none" strike="noStrike">
                          <a:solidFill>
                            <a:srgbClr val="FFFF00"/>
                          </a:solidFill>
                          <a:effectLst/>
                          <a:latin typeface="Calibri" panose="020F0502020204030204" pitchFamily="34" charset="0"/>
                        </a:rPr>
                        <a:t>Data Rate [GT/s]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FFFF00"/>
                          </a:solidFill>
                          <a:effectLst/>
                          <a:latin typeface="Calibri" panose="020F0502020204030204" pitchFamily="34" charset="0"/>
                        </a:rPr>
                        <a:t>10.7~14.4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alpha val="65882"/>
                      </a:srgbClr>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949878"/>
                  </a:ext>
                </a:extLst>
              </a:tr>
              <a:tr h="190500">
                <a:tc>
                  <a:txBody>
                    <a:bodyPr/>
                    <a:lstStyle/>
                    <a:p>
                      <a:pPr algn="r" fontAlgn="ctr"/>
                      <a:r>
                        <a:rPr lang="en-US" sz="1100" b="1" i="0" u="none" strike="noStrike">
                          <a:solidFill>
                            <a:srgbClr val="FFFFFF"/>
                          </a:solidFill>
                          <a:effectLst/>
                          <a:latin typeface="Calibri" panose="020F0502020204030204" pitchFamily="34" charset="0"/>
                        </a:rPr>
                        <a:t>[GB/s]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0" i="0" u="none" strike="noStrike">
                          <a:solidFill>
                            <a:srgbClr val="000000"/>
                          </a:solidFill>
                          <a:effectLst/>
                          <a:latin typeface="Calibri" panose="020F0502020204030204" pitchFamily="34" charset="0"/>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alibri" panose="020F0502020204030204" pitchFamily="34" charset="0"/>
                        </a:rPr>
                        <a:t>85.6~115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alibri" panose="020F0502020204030204" pitchFamily="34" charset="0"/>
                        </a:rPr>
                        <a:t>171~230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073590"/>
                  </a:ext>
                </a:extLst>
              </a:tr>
              <a:tr h="190500">
                <a:tc>
                  <a:txBody>
                    <a:bodyPr/>
                    <a:lstStyle/>
                    <a:p>
                      <a:pPr algn="r" fontAlgn="ctr"/>
                      <a:r>
                        <a:rPr lang="en-US" sz="1100" b="1" i="0" u="none" strike="noStrike">
                          <a:solidFill>
                            <a:srgbClr val="FFFFFF"/>
                          </a:solidFill>
                          <a:effectLst/>
                          <a:latin typeface="Calibri" panose="020F0502020204030204" pitchFamily="34" charset="0"/>
                        </a:rPr>
                        <a:t>#DQ/diffDQS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885999"/>
                  </a:ext>
                </a:extLst>
              </a:tr>
              <a:tr h="190500">
                <a:tc>
                  <a:txBody>
                    <a:bodyPr/>
                    <a:lstStyle/>
                    <a:p>
                      <a:pPr algn="r" fontAlgn="ctr"/>
                      <a:r>
                        <a:rPr lang="en-US" sz="1100" b="1" i="0" u="none" strike="noStrike">
                          <a:solidFill>
                            <a:srgbClr val="FFFFFF"/>
                          </a:solidFill>
                          <a:effectLst/>
                          <a:latin typeface="Calibri" panose="020F0502020204030204" pitchFamily="34" charset="0"/>
                        </a:rPr>
                        <a:t>tRC [ns]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836808"/>
                  </a:ext>
                </a:extLst>
              </a:tr>
              <a:tr h="190500">
                <a:tc>
                  <a:txBody>
                    <a:bodyPr/>
                    <a:lstStyle/>
                    <a:p>
                      <a:pPr algn="r" fontAlgn="ctr"/>
                      <a:r>
                        <a:rPr lang="en-US" sz="1100" b="1" i="0" u="none" strike="noStrike">
                          <a:solidFill>
                            <a:srgbClr val="FFFFFF"/>
                          </a:solidFill>
                          <a:effectLst/>
                          <a:latin typeface="Calibri" panose="020F0502020204030204" pitchFamily="34" charset="0"/>
                        </a:rPr>
                        <a:t>pJ/bit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6082"/>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5210826"/>
                  </a:ext>
                </a:extLst>
              </a:tr>
              <a:tr h="38100">
                <a:tc gridSpan="4">
                  <a:txBody>
                    <a:bodyPr/>
                    <a:lstStyle/>
                    <a:p>
                      <a:pPr algn="ctr" fontAlgn="ctr"/>
                      <a:r>
                        <a:rPr lang="en-US" sz="3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810417"/>
                  </a:ext>
                </a:extLst>
              </a:tr>
            </a:tbl>
          </a:graphicData>
        </a:graphic>
      </p:graphicFrame>
      <p:sp>
        <p:nvSpPr>
          <p:cNvPr id="2" name="Rounded Rectangle 1">
            <a:extLst>
              <a:ext uri="{FF2B5EF4-FFF2-40B4-BE49-F238E27FC236}">
                <a16:creationId xmlns:a16="http://schemas.microsoft.com/office/drawing/2014/main" id="{35E5EA01-8F23-038E-5FC4-BCF188877228}"/>
              </a:ext>
            </a:extLst>
          </p:cNvPr>
          <p:cNvSpPr/>
          <p:nvPr/>
        </p:nvSpPr>
        <p:spPr>
          <a:xfrm>
            <a:off x="8747760" y="3208020"/>
            <a:ext cx="845820" cy="2674620"/>
          </a:xfrm>
          <a:prstGeom prst="roundRect">
            <a:avLst/>
          </a:prstGeom>
          <a:noFill/>
          <a:ln w="38100">
            <a:solidFill>
              <a:srgbClr val="C00000">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28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8F08-34C4-C188-178B-03D7D30367FA}"/>
              </a:ext>
            </a:extLst>
          </p:cNvPr>
          <p:cNvSpPr>
            <a:spLocks noGrp="1"/>
          </p:cNvSpPr>
          <p:nvPr>
            <p:ph type="title"/>
          </p:nvPr>
        </p:nvSpPr>
        <p:spPr>
          <a:xfrm>
            <a:off x="914400" y="152399"/>
            <a:ext cx="10363200" cy="751911"/>
          </a:xfrm>
        </p:spPr>
        <p:txBody>
          <a:bodyPr/>
          <a:lstStyle/>
          <a:p>
            <a:r>
              <a:rPr lang="en-US" sz="2800"/>
              <a:t>64GB TMC-LPW module Mockups and Benchmark</a:t>
            </a:r>
          </a:p>
        </p:txBody>
      </p:sp>
      <p:graphicFrame>
        <p:nvGraphicFramePr>
          <p:cNvPr id="3" name="Table 2">
            <a:extLst>
              <a:ext uri="{FF2B5EF4-FFF2-40B4-BE49-F238E27FC236}">
                <a16:creationId xmlns:a16="http://schemas.microsoft.com/office/drawing/2014/main" id="{C02212A9-0944-ACC7-A95B-EEB100D21763}"/>
              </a:ext>
            </a:extLst>
          </p:cNvPr>
          <p:cNvGraphicFramePr>
            <a:graphicFrameLocks noGrp="1"/>
          </p:cNvGraphicFramePr>
          <p:nvPr/>
        </p:nvGraphicFramePr>
        <p:xfrm>
          <a:off x="624254" y="4038600"/>
          <a:ext cx="11034347" cy="1311402"/>
        </p:xfrm>
        <a:graphic>
          <a:graphicData uri="http://schemas.openxmlformats.org/drawingml/2006/table">
            <a:tbl>
              <a:tblPr/>
              <a:tblGrid>
                <a:gridCol w="1502102">
                  <a:extLst>
                    <a:ext uri="{9D8B030D-6E8A-4147-A177-3AD203B41FA5}">
                      <a16:colId xmlns:a16="http://schemas.microsoft.com/office/drawing/2014/main" val="2818889434"/>
                    </a:ext>
                  </a:extLst>
                </a:gridCol>
                <a:gridCol w="1276785">
                  <a:extLst>
                    <a:ext uri="{9D8B030D-6E8A-4147-A177-3AD203B41FA5}">
                      <a16:colId xmlns:a16="http://schemas.microsoft.com/office/drawing/2014/main" val="2870512575"/>
                    </a:ext>
                  </a:extLst>
                </a:gridCol>
                <a:gridCol w="902772">
                  <a:extLst>
                    <a:ext uri="{9D8B030D-6E8A-4147-A177-3AD203B41FA5}">
                      <a16:colId xmlns:a16="http://schemas.microsoft.com/office/drawing/2014/main" val="3336117267"/>
                    </a:ext>
                  </a:extLst>
                </a:gridCol>
                <a:gridCol w="977287">
                  <a:extLst>
                    <a:ext uri="{9D8B030D-6E8A-4147-A177-3AD203B41FA5}">
                      <a16:colId xmlns:a16="http://schemas.microsoft.com/office/drawing/2014/main" val="765497761"/>
                    </a:ext>
                  </a:extLst>
                </a:gridCol>
                <a:gridCol w="1389511">
                  <a:extLst>
                    <a:ext uri="{9D8B030D-6E8A-4147-A177-3AD203B41FA5}">
                      <a16:colId xmlns:a16="http://schemas.microsoft.com/office/drawing/2014/main" val="3184700671"/>
                    </a:ext>
                  </a:extLst>
                </a:gridCol>
                <a:gridCol w="879808">
                  <a:extLst>
                    <a:ext uri="{9D8B030D-6E8A-4147-A177-3AD203B41FA5}">
                      <a16:colId xmlns:a16="http://schemas.microsoft.com/office/drawing/2014/main" val="1905186459"/>
                    </a:ext>
                  </a:extLst>
                </a:gridCol>
                <a:gridCol w="834081">
                  <a:extLst>
                    <a:ext uri="{9D8B030D-6E8A-4147-A177-3AD203B41FA5}">
                      <a16:colId xmlns:a16="http://schemas.microsoft.com/office/drawing/2014/main" val="1526428659"/>
                    </a:ext>
                  </a:extLst>
                </a:gridCol>
                <a:gridCol w="627896">
                  <a:extLst>
                    <a:ext uri="{9D8B030D-6E8A-4147-A177-3AD203B41FA5}">
                      <a16:colId xmlns:a16="http://schemas.microsoft.com/office/drawing/2014/main" val="2196397686"/>
                    </a:ext>
                  </a:extLst>
                </a:gridCol>
                <a:gridCol w="901262">
                  <a:extLst>
                    <a:ext uri="{9D8B030D-6E8A-4147-A177-3AD203B41FA5}">
                      <a16:colId xmlns:a16="http://schemas.microsoft.com/office/drawing/2014/main" val="2506314303"/>
                    </a:ext>
                  </a:extLst>
                </a:gridCol>
                <a:gridCol w="843748">
                  <a:extLst>
                    <a:ext uri="{9D8B030D-6E8A-4147-A177-3AD203B41FA5}">
                      <a16:colId xmlns:a16="http://schemas.microsoft.com/office/drawing/2014/main" val="2521293887"/>
                    </a:ext>
                  </a:extLst>
                </a:gridCol>
                <a:gridCol w="899095">
                  <a:extLst>
                    <a:ext uri="{9D8B030D-6E8A-4147-A177-3AD203B41FA5}">
                      <a16:colId xmlns:a16="http://schemas.microsoft.com/office/drawing/2014/main" val="31165353"/>
                    </a:ext>
                  </a:extLst>
                </a:gridCol>
              </a:tblGrid>
              <a:tr h="468584">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64GB Module</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Package-IF</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Node</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Gb/Die </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dirty="0">
                          <a:solidFill>
                            <a:srgbClr val="FFFFFF"/>
                          </a:solidFill>
                          <a:effectLst/>
                          <a:highlight>
                            <a:srgbClr val="4EA72E"/>
                          </a:highlight>
                          <a:latin typeface="Calibri" panose="020F0502020204030204" pitchFamily="34" charset="0"/>
                          <a:cs typeface="Calibri" panose="020F0502020204030204" pitchFamily="34" charset="0"/>
                        </a:rPr>
                        <a:t> Module Size [mm</a:t>
                      </a:r>
                      <a:r>
                        <a:rPr lang="en-US" sz="1600" b="1" i="0" u="none" strike="noStrike" baseline="30000" dirty="0">
                          <a:solidFill>
                            <a:srgbClr val="FFFFFF"/>
                          </a:solidFill>
                          <a:effectLst/>
                          <a:highlight>
                            <a:srgbClr val="4EA72E"/>
                          </a:highlight>
                          <a:latin typeface="Calibri" panose="020F0502020204030204" pitchFamily="34" charset="0"/>
                          <a:cs typeface="Calibri" panose="020F0502020204030204" pitchFamily="34" charset="0"/>
                        </a:rPr>
                        <a:t>2</a:t>
                      </a:r>
                      <a:r>
                        <a:rPr lang="en-US" sz="1600" b="1" i="0" u="none" strike="noStrike" dirty="0">
                          <a:solidFill>
                            <a:srgbClr val="FFFFFF"/>
                          </a:solidFill>
                          <a:effectLst/>
                          <a:highlight>
                            <a:srgbClr val="4EA72E"/>
                          </a:highlight>
                          <a:latin typeface="Calibri" panose="020F0502020204030204" pitchFamily="34" charset="0"/>
                          <a:cs typeface="Calibri" panose="020F0502020204030204" pitchFamily="34" charset="0"/>
                        </a:rPr>
                        <a:t>]</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Norm. Cost</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GB/s</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err="1">
                          <a:solidFill>
                            <a:srgbClr val="FFFFFF"/>
                          </a:solidFill>
                          <a:effectLst/>
                          <a:highlight>
                            <a:srgbClr val="4EA72E"/>
                          </a:highlight>
                          <a:latin typeface="Calibri" panose="020F0502020204030204" pitchFamily="34" charset="0"/>
                          <a:cs typeface="Calibri" panose="020F0502020204030204" pitchFamily="34" charset="0"/>
                        </a:rPr>
                        <a:t>pJ</a:t>
                      </a: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/b</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BW/mm</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 Module</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tc>
                  <a:txBody>
                    <a:bodyPr/>
                    <a:lstStyle/>
                    <a:p>
                      <a:pPr algn="ctr" fontAlgn="ctr"/>
                      <a:r>
                        <a:rPr lang="en-US" sz="1600" b="1" i="0" u="none" strike="noStrike">
                          <a:solidFill>
                            <a:srgbClr val="FFFFFF"/>
                          </a:solidFill>
                          <a:effectLst/>
                          <a:highlight>
                            <a:srgbClr val="4EA72E"/>
                          </a:highlight>
                          <a:latin typeface="Calibri" panose="020F0502020204030204" pitchFamily="34" charset="0"/>
                          <a:cs typeface="Calibri" panose="020F0502020204030204" pitchFamily="34" charset="0"/>
                        </a:rPr>
                        <a:t>Height</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EA72E"/>
                    </a:solidFill>
                  </a:tcPr>
                </a:tc>
                <a:extLst>
                  <a:ext uri="{0D108BD9-81ED-4DB2-BD59-A6C34878D82A}">
                    <a16:rowId xmlns:a16="http://schemas.microsoft.com/office/drawing/2014/main" val="2189178082"/>
                  </a:ext>
                </a:extLst>
              </a:tr>
              <a:tr h="126695">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HBM4E</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3DS-HBM</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1c</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32</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dirty="0">
                          <a:solidFill>
                            <a:srgbClr val="A02B93"/>
                          </a:solidFill>
                          <a:effectLst/>
                          <a:highlight>
                            <a:srgbClr val="DAF2D0"/>
                          </a:highlight>
                          <a:latin typeface="Calibri" panose="020F0502020204030204" pitchFamily="34" charset="0"/>
                          <a:cs typeface="Calibri" panose="020F0502020204030204" pitchFamily="34" charset="0"/>
                        </a:rPr>
                        <a:t>14.2x11.0</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100% </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3276.8</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2.8</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298</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1</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A02B93"/>
                          </a:solidFill>
                          <a:effectLst/>
                          <a:highlight>
                            <a:srgbClr val="DAF2D0"/>
                          </a:highlight>
                          <a:latin typeface="Calibri" panose="020F0502020204030204" pitchFamily="34" charset="0"/>
                          <a:cs typeface="Calibri" panose="020F0502020204030204" pitchFamily="34" charset="0"/>
                        </a:rPr>
                        <a:t>17</a:t>
                      </a:r>
                    </a:p>
                  </a:txBody>
                  <a:tcPr marL="27432" marR="27432"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AF2D0"/>
                    </a:solidFill>
                  </a:tcPr>
                </a:tc>
                <a:extLst>
                  <a:ext uri="{0D108BD9-81ED-4DB2-BD59-A6C34878D82A}">
                    <a16:rowId xmlns:a16="http://schemas.microsoft.com/office/drawing/2014/main" val="572580422"/>
                  </a:ext>
                </a:extLst>
              </a:tr>
              <a:tr h="0">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TMC Mock-1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TMC-LPW</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1b</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dirty="0">
                          <a:solidFill>
                            <a:srgbClr val="000000"/>
                          </a:solidFill>
                          <a:effectLst/>
                          <a:highlight>
                            <a:srgbClr val="CAEDFB"/>
                          </a:highlight>
                          <a:latin typeface="Calibri" panose="020F0502020204030204" pitchFamily="34" charset="0"/>
                          <a:cs typeface="Calibri" panose="020F0502020204030204" pitchFamily="34" charset="0"/>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dirty="0">
                          <a:solidFill>
                            <a:srgbClr val="000000"/>
                          </a:solidFill>
                          <a:effectLst/>
                          <a:highlight>
                            <a:srgbClr val="CAEDFB"/>
                          </a:highlight>
                          <a:latin typeface="Calibri" panose="020F0502020204030204" pitchFamily="34" charset="0"/>
                          <a:cs typeface="Calibri" panose="020F0502020204030204" pitchFamily="34" charset="0"/>
                        </a:rPr>
                        <a:t>14.9x14.0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dirty="0">
                          <a:solidFill>
                            <a:srgbClr val="000000"/>
                          </a:solidFill>
                          <a:effectLst/>
                          <a:highlight>
                            <a:srgbClr val="CAEDFB"/>
                          </a:highlight>
                          <a:latin typeface="Calibri" panose="020F0502020204030204" pitchFamily="34" charset="0"/>
                          <a:cs typeface="Calibri" panose="020F0502020204030204" pitchFamily="34" charset="0"/>
                        </a:rPr>
                        <a:t>55%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3276.8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2.3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234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2221956075"/>
                  </a:ext>
                </a:extLst>
              </a:tr>
              <a:tr h="119646">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TMC Mock-2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TMC-LPW</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1c</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dirty="0">
                          <a:solidFill>
                            <a:srgbClr val="000000"/>
                          </a:solidFill>
                          <a:effectLst/>
                          <a:highlight>
                            <a:srgbClr val="CAEDFB"/>
                          </a:highlight>
                          <a:latin typeface="Calibri" panose="020F0502020204030204" pitchFamily="34" charset="0"/>
                          <a:cs typeface="Calibri" panose="020F0502020204030204" pitchFamily="34" charset="0"/>
                        </a:rPr>
                        <a:t>32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14.9x10.5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62%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3276.8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312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a:solidFill>
                            <a:srgbClr val="000000"/>
                          </a:solidFill>
                          <a:effectLst/>
                          <a:highlight>
                            <a:srgbClr val="CAEDFB"/>
                          </a:highlight>
                          <a:latin typeface="Calibri" panose="020F0502020204030204" pitchFamily="34" charset="0"/>
                          <a:cs typeface="Calibri" panose="020F0502020204030204" pitchFamily="34" charset="0"/>
                        </a:rPr>
                        <a:t>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tc>
                  <a:txBody>
                    <a:bodyPr/>
                    <a:lstStyle/>
                    <a:p>
                      <a:pPr algn="ctr" fontAlgn="ctr"/>
                      <a:r>
                        <a:rPr lang="en-US" sz="1600" b="0" i="0" u="none" strike="noStrike" dirty="0">
                          <a:solidFill>
                            <a:srgbClr val="000000"/>
                          </a:solidFill>
                          <a:effectLst/>
                          <a:highlight>
                            <a:srgbClr val="CAEDFB"/>
                          </a:highlight>
                          <a:latin typeface="Calibri" panose="020F0502020204030204" pitchFamily="34" charset="0"/>
                          <a:cs typeface="Calibri" panose="020F0502020204030204" pitchFamily="34" charset="0"/>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2645161496"/>
                  </a:ext>
                </a:extLst>
              </a:tr>
            </a:tbl>
          </a:graphicData>
        </a:graphic>
      </p:graphicFrame>
      <p:grpSp>
        <p:nvGrpSpPr>
          <p:cNvPr id="48" name="Group 47">
            <a:extLst>
              <a:ext uri="{FF2B5EF4-FFF2-40B4-BE49-F238E27FC236}">
                <a16:creationId xmlns:a16="http://schemas.microsoft.com/office/drawing/2014/main" id="{EA4B1D3A-E70A-F750-7444-F26A52BE730F}"/>
              </a:ext>
            </a:extLst>
          </p:cNvPr>
          <p:cNvGrpSpPr/>
          <p:nvPr/>
        </p:nvGrpSpPr>
        <p:grpSpPr>
          <a:xfrm>
            <a:off x="624254" y="1507998"/>
            <a:ext cx="11049000" cy="2045571"/>
            <a:chOff x="381000" y="685800"/>
            <a:chExt cx="11049000" cy="2045571"/>
          </a:xfrm>
        </p:grpSpPr>
        <p:grpSp>
          <p:nvGrpSpPr>
            <p:cNvPr id="40" name="Group 39">
              <a:extLst>
                <a:ext uri="{FF2B5EF4-FFF2-40B4-BE49-F238E27FC236}">
                  <a16:creationId xmlns:a16="http://schemas.microsoft.com/office/drawing/2014/main" id="{C4D4B620-57BC-8CB2-B19B-8CDBFE1FD553}"/>
                </a:ext>
              </a:extLst>
            </p:cNvPr>
            <p:cNvGrpSpPr/>
            <p:nvPr/>
          </p:nvGrpSpPr>
          <p:grpSpPr>
            <a:xfrm>
              <a:off x="1125673" y="1310750"/>
              <a:ext cx="1537558" cy="1291619"/>
              <a:chOff x="1108010" y="2734139"/>
              <a:chExt cx="1537558" cy="1291619"/>
            </a:xfrm>
          </p:grpSpPr>
          <p:pic>
            <p:nvPicPr>
              <p:cNvPr id="36" name="Picture 35">
                <a:extLst>
                  <a:ext uri="{FF2B5EF4-FFF2-40B4-BE49-F238E27FC236}">
                    <a16:creationId xmlns:a16="http://schemas.microsoft.com/office/drawing/2014/main" id="{C10C8455-7B62-BD74-1F13-875A5658FF5A}"/>
                  </a:ext>
                </a:extLst>
              </p:cNvPr>
              <p:cNvPicPr>
                <a:picLocks noChangeAspect="1"/>
              </p:cNvPicPr>
              <p:nvPr/>
            </p:nvPicPr>
            <p:blipFill>
              <a:blip r:embed="rId2"/>
              <a:stretch>
                <a:fillRect/>
              </a:stretch>
            </p:blipFill>
            <p:spPr>
              <a:xfrm>
                <a:off x="1108010" y="2734139"/>
                <a:ext cx="1537558" cy="687932"/>
              </a:xfrm>
              <a:prstGeom prst="rect">
                <a:avLst/>
              </a:prstGeom>
            </p:spPr>
          </p:pic>
          <p:pic>
            <p:nvPicPr>
              <p:cNvPr id="37" name="Picture 36">
                <a:extLst>
                  <a:ext uri="{FF2B5EF4-FFF2-40B4-BE49-F238E27FC236}">
                    <a16:creationId xmlns:a16="http://schemas.microsoft.com/office/drawing/2014/main" id="{288DC1DA-C40B-9A3C-9AA5-C369BF8AC9C9}"/>
                  </a:ext>
                </a:extLst>
              </p:cNvPr>
              <p:cNvPicPr>
                <a:picLocks noChangeAspect="1"/>
              </p:cNvPicPr>
              <p:nvPr/>
            </p:nvPicPr>
            <p:blipFill>
              <a:blip r:embed="rId2"/>
              <a:stretch>
                <a:fillRect/>
              </a:stretch>
            </p:blipFill>
            <p:spPr>
              <a:xfrm>
                <a:off x="1108010" y="3337826"/>
                <a:ext cx="1537558" cy="687932"/>
              </a:xfrm>
              <a:prstGeom prst="rect">
                <a:avLst/>
              </a:prstGeom>
            </p:spPr>
          </p:pic>
        </p:grpSp>
        <p:sp>
          <p:nvSpPr>
            <p:cNvPr id="38" name="Rectangle 37">
              <a:extLst>
                <a:ext uri="{FF2B5EF4-FFF2-40B4-BE49-F238E27FC236}">
                  <a16:creationId xmlns:a16="http://schemas.microsoft.com/office/drawing/2014/main" id="{925CBF76-8370-1724-5F05-7D54B0B4A396}"/>
                </a:ext>
              </a:extLst>
            </p:cNvPr>
            <p:cNvSpPr/>
            <p:nvPr/>
          </p:nvSpPr>
          <p:spPr>
            <a:xfrm>
              <a:off x="381000" y="685800"/>
              <a:ext cx="11049000" cy="2006841"/>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1F38D60-8FB8-B0C9-CC1F-539B95E987FA}"/>
                </a:ext>
              </a:extLst>
            </p:cNvPr>
            <p:cNvSpPr txBox="1"/>
            <p:nvPr/>
          </p:nvSpPr>
          <p:spPr>
            <a:xfrm>
              <a:off x="1113295" y="798220"/>
              <a:ext cx="1537558" cy="400110"/>
            </a:xfrm>
            <a:prstGeom prst="rect">
              <a:avLst/>
            </a:prstGeom>
            <a:noFill/>
          </p:spPr>
          <p:txBody>
            <a:bodyPr wrap="square">
              <a:spAutoFit/>
            </a:bodyPr>
            <a:lstStyle/>
            <a:p>
              <a:r>
                <a:rPr lang="en-US" sz="2000" b="0" i="0" u="none" strike="noStrike">
                  <a:solidFill>
                    <a:srgbClr val="000000"/>
                  </a:solidFill>
                  <a:effectLst/>
                  <a:highlight>
                    <a:srgbClr val="CAEDFB"/>
                  </a:highlight>
                  <a:latin typeface="Calibri" panose="020F0502020204030204" pitchFamily="34" charset="0"/>
                  <a:cs typeface="Calibri" panose="020F0502020204030204" pitchFamily="34" charset="0"/>
                </a:rPr>
                <a:t>TMC Mock-1</a:t>
              </a:r>
              <a:endParaRPr lang="en-US" sz="2000"/>
            </a:p>
          </p:txBody>
        </p:sp>
        <p:pic>
          <p:nvPicPr>
            <p:cNvPr id="5" name="Picture 4">
              <a:extLst>
                <a:ext uri="{FF2B5EF4-FFF2-40B4-BE49-F238E27FC236}">
                  <a16:creationId xmlns:a16="http://schemas.microsoft.com/office/drawing/2014/main" id="{450F12C6-2DE6-F9AA-6B1C-10B479D44710}"/>
                </a:ext>
              </a:extLst>
            </p:cNvPr>
            <p:cNvPicPr>
              <a:picLocks noChangeAspect="1"/>
            </p:cNvPicPr>
            <p:nvPr/>
          </p:nvPicPr>
          <p:blipFill>
            <a:blip r:embed="rId3"/>
            <a:stretch>
              <a:fillRect/>
            </a:stretch>
          </p:blipFill>
          <p:spPr>
            <a:xfrm>
              <a:off x="3505200" y="724530"/>
              <a:ext cx="7772400" cy="2006841"/>
            </a:xfrm>
            <a:prstGeom prst="rect">
              <a:avLst/>
            </a:prstGeom>
          </p:spPr>
        </p:pic>
      </p:grpSp>
    </p:spTree>
    <p:extLst>
      <p:ext uri="{BB962C8B-B14F-4D97-AF65-F5344CB8AC3E}">
        <p14:creationId xmlns:p14="http://schemas.microsoft.com/office/powerpoint/2010/main" val="271052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E62F-5CE1-5F60-DDB3-3456FDABAD61}"/>
              </a:ext>
            </a:extLst>
          </p:cNvPr>
          <p:cNvSpPr>
            <a:spLocks noGrp="1"/>
          </p:cNvSpPr>
          <p:nvPr>
            <p:ph type="title"/>
          </p:nvPr>
        </p:nvSpPr>
        <p:spPr/>
        <p:txBody>
          <a:bodyPr/>
          <a:lstStyle/>
          <a:p>
            <a:r>
              <a:rPr lang="en-US" dirty="0"/>
              <a:t>Business Proposition</a:t>
            </a:r>
          </a:p>
        </p:txBody>
      </p:sp>
      <p:sp>
        <p:nvSpPr>
          <p:cNvPr id="3" name="Text Placeholder 2">
            <a:extLst>
              <a:ext uri="{FF2B5EF4-FFF2-40B4-BE49-F238E27FC236}">
                <a16:creationId xmlns:a16="http://schemas.microsoft.com/office/drawing/2014/main" id="{3A2D3F40-5C50-23D7-BCEA-020AA35647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4932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5F6E-4552-4F54-1A42-447F385312F5}"/>
              </a:ext>
            </a:extLst>
          </p:cNvPr>
          <p:cNvSpPr>
            <a:spLocks noGrp="1"/>
          </p:cNvSpPr>
          <p:nvPr>
            <p:ph type="title"/>
          </p:nvPr>
        </p:nvSpPr>
        <p:spPr/>
        <p:txBody>
          <a:bodyPr/>
          <a:lstStyle/>
          <a:p>
            <a:r>
              <a:rPr lang="en-US" sz="5400"/>
              <a:t>Business Proposition</a:t>
            </a:r>
          </a:p>
        </p:txBody>
      </p:sp>
      <p:sp>
        <p:nvSpPr>
          <p:cNvPr id="3" name="Content Placeholder 2">
            <a:extLst>
              <a:ext uri="{FF2B5EF4-FFF2-40B4-BE49-F238E27FC236}">
                <a16:creationId xmlns:a16="http://schemas.microsoft.com/office/drawing/2014/main" id="{531E487E-A29C-E94C-930C-90CA23FAC88F}"/>
              </a:ext>
            </a:extLst>
          </p:cNvPr>
          <p:cNvSpPr>
            <a:spLocks noGrp="1"/>
          </p:cNvSpPr>
          <p:nvPr>
            <p:ph idx="1"/>
          </p:nvPr>
        </p:nvSpPr>
        <p:spPr/>
        <p:txBody>
          <a:bodyPr/>
          <a:lstStyle/>
          <a:p>
            <a:r>
              <a:rPr lang="en-US" sz="2800"/>
              <a:t>Key Asks</a:t>
            </a:r>
          </a:p>
          <a:p>
            <a:pPr lvl="1"/>
            <a:r>
              <a:rPr lang="en-US" sz="2800"/>
              <a:t>Increase Data Transfer Rate on-par with LPDDR6</a:t>
            </a:r>
          </a:p>
          <a:p>
            <a:pPr lvl="1"/>
            <a:r>
              <a:rPr lang="en-US" sz="2800"/>
              <a:t>Package development of Terraced Memory Cube Module</a:t>
            </a:r>
          </a:p>
          <a:p>
            <a:r>
              <a:rPr lang="en-US" sz="2800"/>
              <a:t>Collaborate on developing the solution with the aim of being first to market.</a:t>
            </a:r>
          </a:p>
          <a:p>
            <a:r>
              <a:rPr lang="en-US" sz="2800"/>
              <a:t>Lead industry adoption and open up to gain wide adoption and economies of scale</a:t>
            </a:r>
          </a:p>
          <a:p>
            <a:r>
              <a:rPr lang="en-US" sz="2800"/>
              <a:t>Potentially expanding TMC collaboration to wide range of DRAM</a:t>
            </a:r>
          </a:p>
          <a:p>
            <a:pPr lvl="1"/>
            <a:r>
              <a:rPr lang="en-US" sz="2800"/>
              <a:t>PHY-less, TSV-less HBMx</a:t>
            </a:r>
          </a:p>
          <a:p>
            <a:pPr lvl="1"/>
            <a:r>
              <a:rPr lang="en-US" sz="2800"/>
              <a:t>Small Outline </a:t>
            </a:r>
            <a:r>
              <a:rPr lang="en-US" sz="2800" err="1"/>
              <a:t>LPDDRx</a:t>
            </a:r>
            <a:endParaRPr lang="en-US" sz="2800"/>
          </a:p>
          <a:p>
            <a:endParaRPr lang="en-US" sz="2800"/>
          </a:p>
        </p:txBody>
      </p:sp>
    </p:spTree>
    <p:extLst>
      <p:ext uri="{BB962C8B-B14F-4D97-AF65-F5344CB8AC3E}">
        <p14:creationId xmlns:p14="http://schemas.microsoft.com/office/powerpoint/2010/main" val="514162732"/>
      </p:ext>
    </p:extLst>
  </p:cSld>
  <p:clrMapOvr>
    <a:masterClrMapping/>
  </p:clrMapOvr>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E47CDF4-E903-5740-8B7A-37FE3D2FD544}" vid="{82FDEB5B-D09A-2F40-BE21-7BE94F973D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 xmlns="90b7a245-a7c3-4504-88b2-cf85318e6b78">SD for Rev 7</Agenda>
    <Date xmlns="90b7a245-a7c3-4504-88b2-cf85318e6b78">2016-03-15T00:00:00-07:00</Date>
    <Presenter xmlns="90b7a245-a7c3-4504-88b2-cf85318e6b78">DerChang Kau</Present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757D6-16EA-49DF-BF94-FEF25FAF8351}">
  <ds:schemaRefs>
    <ds:schemaRef ds:uri="http://purl.org/dc/elements/1.1/"/>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90b7a245-a7c3-4504-88b2-cf85318e6b78"/>
    <ds:schemaRef ds:uri="http://purl.org/dc/dcmitype/"/>
    <ds:schemaRef ds:uri="http://purl.org/dc/terms/"/>
  </ds:schemaRefs>
</ds:datastoreItem>
</file>

<file path=customXml/itemProps2.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3.xml><?xml version="1.0" encoding="utf-8"?>
<ds:datastoreItem xmlns:ds="http://schemas.openxmlformats.org/officeDocument/2006/customXml" ds:itemID="{53B8EBDB-013A-44C4-B714-038C8F2517DD}">
  <ds:schemaRefs>
    <ds:schemaRef ds:uri="90b7a245-a7c3-4504-88b2-cf85318e6b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blank</Template>
  <TotalTime>432</TotalTime>
  <Words>2370</Words>
  <Application>Microsoft Macintosh PowerPoint</Application>
  <PresentationFormat>Widescreen</PresentationFormat>
  <Paragraphs>461</Paragraphs>
  <Slides>26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Inherit</vt:lpstr>
      <vt:lpstr>Neo Sans Intel</vt:lpstr>
      <vt:lpstr>Neo Sans Intel Medium</vt:lpstr>
      <vt:lpstr>PMingLiU</vt:lpstr>
      <vt:lpstr>System Font Regular</vt:lpstr>
      <vt:lpstr>Arial</vt:lpstr>
      <vt:lpstr>Calibri</vt:lpstr>
      <vt:lpstr>Intel Clear Pro</vt:lpstr>
      <vt:lpstr>Times New Roman</vt:lpstr>
      <vt:lpstr>Wingdings</vt:lpstr>
      <vt:lpstr>blank</vt:lpstr>
      <vt:lpstr>TMC: Exploration and Beyond </vt:lpstr>
      <vt:lpstr>Introduction to Terraced Memory Cube</vt:lpstr>
      <vt:lpstr>Circa 2027 DC/AI Product Intercept</vt:lpstr>
      <vt:lpstr>Introduction to Terraced Memory Cube</vt:lpstr>
      <vt:lpstr>Terraced Chiplet Cubing without embedded TSV</vt:lpstr>
      <vt:lpstr>Intel-Samsung Meeting (Feb'24, Aug’24)</vt:lpstr>
      <vt:lpstr>64GB TMC-LPW module Mockups and Benchmark</vt:lpstr>
      <vt:lpstr>Business Proposition</vt:lpstr>
      <vt:lpstr>Business Proposition</vt:lpstr>
      <vt:lpstr>TMC Q3 Summary</vt:lpstr>
      <vt:lpstr>Wrapping up TMC Focus Team Phase II</vt:lpstr>
      <vt:lpstr>Terraced Memory Cube (TMC) Focus Team – Phase II</vt:lpstr>
      <vt:lpstr>Team TMC Chair: DerChang Kau (retd.)   Max Wu/Thomas Huber</vt:lpstr>
      <vt:lpstr>Terraced Memory Cube</vt:lpstr>
      <vt:lpstr>Critical Path (Fast Fail)</vt:lpstr>
      <vt:lpstr>Terraced Chiplet Cubing Technology</vt:lpstr>
      <vt:lpstr>IP Disclosure and Harvest</vt:lpstr>
      <vt:lpstr>Intel-Samsung Meeting (Feb'24, Aug’24)</vt:lpstr>
      <vt:lpstr>64GB TMC-LPW modules and Benchmark</vt:lpstr>
      <vt:lpstr>Roadmap Direction and Ideas</vt:lpstr>
      <vt:lpstr>Terraced Memory Scaling Roadmap</vt:lpstr>
      <vt:lpstr>TMC-HBM4: TCC of PHY-less, TSV-less HBM </vt:lpstr>
      <vt:lpstr>Backup</vt:lpstr>
      <vt:lpstr>TMC-MWI-LP6 to succeed LPCAMM</vt:lpstr>
      <vt:lpstr>Best Known IPM Alternatives</vt:lpstr>
      <vt:lpstr>Circa 2027 DC/AI Product Intercept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DerChang Kau</dc:creator>
  <cp:keywords>CTPClassification=CTP_NT</cp:keywords>
  <cp:lastModifiedBy>DerChang Kau</cp:lastModifiedBy>
  <cp:revision>1</cp:revision>
  <dcterms:created xsi:type="dcterms:W3CDTF">2024-09-26T16:51:20Z</dcterms:created>
  <dcterms:modified xsi:type="dcterms:W3CDTF">2024-10-25T09:17:03Z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y fmtid="{D5CDD505-2E9C-101B-9397-08002B2CF9AE}" pid="3" name="TitusGUID">
    <vt:lpwstr>18736c36-3ecb-425e-9f87-88ac498b04cd</vt:lpwstr>
  </property>
  <property fmtid="{D5CDD505-2E9C-101B-9397-08002B2CF9AE}" pid="4" name="CTP_TimeStamp">
    <vt:lpwstr>2018-08-10 06:13:33Z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