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58" r:id="rId6"/>
    <p:sldId id="2147470901" r:id="rId7"/>
    <p:sldId id="2147470914" r:id="rId8"/>
    <p:sldId id="2147470916" r:id="rId9"/>
    <p:sldId id="259" r:id="rId10"/>
    <p:sldId id="2147470918" r:id="rId11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00"/>
    <a:srgbClr val="0054B0"/>
    <a:srgbClr val="589AFF"/>
    <a:srgbClr val="0150ED"/>
    <a:srgbClr val="0064D2"/>
    <a:srgbClr val="006FEA"/>
    <a:srgbClr val="0071EE"/>
    <a:srgbClr val="0E5EFE"/>
    <a:srgbClr val="1E6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923AB-2510-7A4F-9C5A-8D7DCC487A37}" v="22" dt="2024-10-03T23:10:11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>
      <p:cViewPr varScale="1">
        <p:scale>
          <a:sx n="97" d="100"/>
          <a:sy n="97" d="100"/>
        </p:scale>
        <p:origin x="528" y="19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5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638800" y="6524985"/>
            <a:ext cx="9144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350" y="6432652"/>
            <a:ext cx="4234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aseline="0" dirty="0">
                <a:latin typeface="Calibri" pitchFamily="34" charset="0"/>
                <a:cs typeface="Calibri" pitchFamily="34" charset="0"/>
              </a:rPr>
              <a:t>Corporate Planning and Data Center &amp; AI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06337" y="6466381"/>
            <a:ext cx="4617134" cy="3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r" eaLnBrk="0" hangingPunct="0">
              <a:defRPr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 – Shared Under MRUNDA#039579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TMC: LPW Exploration and Beyond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Intel-Samsung Meeting, Oct/3/24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28800" y="2133600"/>
            <a:ext cx="8534400" cy="4267200"/>
          </a:xfrm>
        </p:spPr>
        <p:txBody>
          <a:bodyPr/>
          <a:lstStyle/>
          <a:p>
            <a:r>
              <a:rPr lang="en-US" sz="3200" dirty="0"/>
              <a:t>Objective: 2027 DC/AI Product Intercept</a:t>
            </a:r>
          </a:p>
          <a:p>
            <a:r>
              <a:rPr lang="en-US" sz="3200" dirty="0"/>
              <a:t>Enabling Technology</a:t>
            </a:r>
          </a:p>
          <a:p>
            <a:r>
              <a:rPr lang="en-US" sz="3200" dirty="0"/>
              <a:t>KPI &amp; Benchmark</a:t>
            </a:r>
          </a:p>
          <a:p>
            <a:r>
              <a:rPr lang="en-US" sz="3200" dirty="0"/>
              <a:t>Cost of Making &amp; Cost Model</a:t>
            </a:r>
          </a:p>
          <a:p>
            <a:r>
              <a:rPr lang="en-US" sz="3200" dirty="0"/>
              <a:t>Business Proposition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Circa 2027 DC/AI Product Intercept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8A81CA-D3EA-B809-425A-107165EA7F70}"/>
              </a:ext>
            </a:extLst>
          </p:cNvPr>
          <p:cNvGrpSpPr/>
          <p:nvPr/>
        </p:nvGrpSpPr>
        <p:grpSpPr>
          <a:xfrm>
            <a:off x="829206" y="1295400"/>
            <a:ext cx="4800600" cy="4343400"/>
            <a:chOff x="1331686" y="1257300"/>
            <a:chExt cx="4800600" cy="43434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2E19DFC-BAFC-E8F6-EA5F-09F1DB395E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18889" r="30625" b="17778"/>
            <a:stretch/>
          </p:blipFill>
          <p:spPr bwMode="auto">
            <a:xfrm>
              <a:off x="1331686" y="1257300"/>
              <a:ext cx="4800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A99029-3EC9-8E05-DFF2-680478526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085" y="3150632"/>
              <a:ext cx="1398693" cy="4572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3B9E93-4D6D-2AEA-0B5F-104DF1EF27AB}"/>
                </a:ext>
              </a:extLst>
            </p:cNvPr>
            <p:cNvSpPr txBox="1"/>
            <p:nvPr/>
          </p:nvSpPr>
          <p:spPr>
            <a:xfrm>
              <a:off x="3731984" y="2933700"/>
              <a:ext cx="147489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accent6">
                      <a:lumMod val="5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DC - GPU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0C3D37-F537-5A88-018F-43445198B91B}"/>
                </a:ext>
              </a:extLst>
            </p:cNvPr>
            <p:cNvSpPr txBox="1"/>
            <p:nvPr/>
          </p:nvSpPr>
          <p:spPr>
            <a:xfrm>
              <a:off x="2131786" y="2171700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71D9E6-072E-F2F8-EDDF-322FC7BF2813}"/>
                </a:ext>
              </a:extLst>
            </p:cNvPr>
            <p:cNvSpPr txBox="1"/>
            <p:nvPr/>
          </p:nvSpPr>
          <p:spPr>
            <a:xfrm>
              <a:off x="2983528" y="2171700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6BEAAA-E8F7-2D48-0CF0-D1DE509E1F66}"/>
                </a:ext>
              </a:extLst>
            </p:cNvPr>
            <p:cNvSpPr txBox="1"/>
            <p:nvPr/>
          </p:nvSpPr>
          <p:spPr>
            <a:xfrm>
              <a:off x="3835270" y="2171700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933A8D-D4A9-5EAD-31AC-C0EC49860529}"/>
                </a:ext>
              </a:extLst>
            </p:cNvPr>
            <p:cNvSpPr txBox="1"/>
            <p:nvPr/>
          </p:nvSpPr>
          <p:spPr>
            <a:xfrm>
              <a:off x="4728873" y="2171700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2CDB22-9C0D-CC94-7CB3-74F2D8690F4A}"/>
                </a:ext>
              </a:extLst>
            </p:cNvPr>
            <p:cNvSpPr txBox="1"/>
            <p:nvPr/>
          </p:nvSpPr>
          <p:spPr>
            <a:xfrm>
              <a:off x="2131786" y="4094321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1B4DD1-DFEA-E192-AE74-1B13748CFEAE}"/>
                </a:ext>
              </a:extLst>
            </p:cNvPr>
            <p:cNvSpPr txBox="1"/>
            <p:nvPr/>
          </p:nvSpPr>
          <p:spPr>
            <a:xfrm>
              <a:off x="2983528" y="4094321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DD4593-3F57-AC63-5940-ABB422D48DD3}"/>
                </a:ext>
              </a:extLst>
            </p:cNvPr>
            <p:cNvSpPr txBox="1"/>
            <p:nvPr/>
          </p:nvSpPr>
          <p:spPr>
            <a:xfrm>
              <a:off x="3835270" y="4094321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D504B0-4B94-B093-AF17-8E23F94040C6}"/>
                </a:ext>
              </a:extLst>
            </p:cNvPr>
            <p:cNvSpPr txBox="1"/>
            <p:nvPr/>
          </p:nvSpPr>
          <p:spPr>
            <a:xfrm>
              <a:off x="4728873" y="4094321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A078D99-93AE-6140-3100-D54292C062BC}"/>
                </a:ext>
              </a:extLst>
            </p:cNvPr>
            <p:cNvCxnSpPr>
              <a:cxnSpLocks/>
              <a:stCxn id="25" idx="1"/>
              <a:endCxn id="26" idx="1"/>
            </p:cNvCxnSpPr>
            <p:nvPr/>
          </p:nvCxnSpPr>
          <p:spPr>
            <a:xfrm>
              <a:off x="4382639" y="2010647"/>
              <a:ext cx="0" cy="967573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8B648C-F31B-C9B8-7481-8FA2BBC7D6A7}"/>
                </a:ext>
              </a:extLst>
            </p:cNvPr>
            <p:cNvSpPr txBox="1"/>
            <p:nvPr/>
          </p:nvSpPr>
          <p:spPr>
            <a:xfrm>
              <a:off x="4382639" y="1872147"/>
              <a:ext cx="304373" cy="276999"/>
            </a:xfrm>
            <a:prstGeom prst="rect">
              <a:avLst/>
            </a:prstGeom>
            <a:noFill/>
          </p:spPr>
          <p:txBody>
            <a:bodyPr wrap="square" lIns="91440" tIns="0" rIns="0" bIns="0" rtlCol="0">
              <a:spAutoFit/>
            </a:bodyPr>
            <a:lstStyle/>
            <a:p>
              <a:r>
                <a:rPr lang="en-US" sz="1800" b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4BCB3F-90F6-7CC4-E2ED-B71FE2E964DA}"/>
                </a:ext>
              </a:extLst>
            </p:cNvPr>
            <p:cNvSpPr txBox="1"/>
            <p:nvPr/>
          </p:nvSpPr>
          <p:spPr>
            <a:xfrm>
              <a:off x="4382639" y="2839720"/>
              <a:ext cx="346234" cy="276999"/>
            </a:xfrm>
            <a:prstGeom prst="rect">
              <a:avLst/>
            </a:prstGeom>
            <a:noFill/>
          </p:spPr>
          <p:txBody>
            <a:bodyPr wrap="square" lIns="91440" tIns="0" rIns="0" bIns="0" rtlCol="0">
              <a:spAutoFit/>
            </a:bodyPr>
            <a:lstStyle/>
            <a:p>
              <a:r>
                <a:rPr lang="en-US" sz="18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  <a:endParaRPr lang="en-US" sz="1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7F0F2C3-6B6C-7E6E-3984-789256578BD2}"/>
              </a:ext>
            </a:extLst>
          </p:cNvPr>
          <p:cNvGrpSpPr/>
          <p:nvPr/>
        </p:nvGrpSpPr>
        <p:grpSpPr>
          <a:xfrm>
            <a:off x="5927351" y="2209799"/>
            <a:ext cx="5408264" cy="2438401"/>
            <a:chOff x="5622551" y="1981199"/>
            <a:chExt cx="5408264" cy="2438401"/>
          </a:xfrm>
        </p:grpSpPr>
        <p:pic>
          <p:nvPicPr>
            <p:cNvPr id="18" name="Picture 17" descr="A diagram of a staircase&#10;&#10;Description automatically generated">
              <a:extLst>
                <a:ext uri="{FF2B5EF4-FFF2-40B4-BE49-F238E27FC236}">
                  <a16:creationId xmlns:a16="http://schemas.microsoft.com/office/drawing/2014/main" id="{B466E60D-6F26-6402-3F3F-C75C9DED3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78" t="9687" r="26727" b="17598"/>
            <a:stretch/>
          </p:blipFill>
          <p:spPr>
            <a:xfrm>
              <a:off x="6077937" y="2268526"/>
              <a:ext cx="2842171" cy="172722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687E57-6890-2C51-B220-0DBD821ACDCA}"/>
                </a:ext>
              </a:extLst>
            </p:cNvPr>
            <p:cNvSpPr txBox="1"/>
            <p:nvPr/>
          </p:nvSpPr>
          <p:spPr>
            <a:xfrm>
              <a:off x="7794251" y="2217057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589AFF"/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EF9633-AF9B-3302-F120-4B2DC043E32C}"/>
                </a:ext>
              </a:extLst>
            </p:cNvPr>
            <p:cNvSpPr txBox="1"/>
            <p:nvPr/>
          </p:nvSpPr>
          <p:spPr>
            <a:xfrm>
              <a:off x="5622551" y="1981199"/>
              <a:ext cx="332655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0" bIns="0" rtlCol="0">
              <a:spAutoFit/>
            </a:bodyPr>
            <a:lstStyle/>
            <a:p>
              <a:pPr algn="ctr"/>
              <a:r>
                <a:rPr lang="en-US" sz="1800" b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58E791-F6D0-16F6-5C56-52CA37C095DC}"/>
                </a:ext>
              </a:extLst>
            </p:cNvPr>
            <p:cNvSpPr txBox="1"/>
            <p:nvPr/>
          </p:nvSpPr>
          <p:spPr>
            <a:xfrm>
              <a:off x="10636422" y="1981200"/>
              <a:ext cx="394393" cy="276999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txBody>
            <a:bodyPr wrap="square" tIns="0" rIns="91440" bIns="0" rtlCol="0">
              <a:spAutoFit/>
            </a:bodyPr>
            <a:lstStyle/>
            <a:p>
              <a:pPr algn="ctr"/>
              <a:r>
                <a:rPr lang="en-US" sz="18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E7F67D2-0C3F-5FCC-6A8D-D808867961E0}"/>
                </a:ext>
              </a:extLst>
            </p:cNvPr>
            <p:cNvCxnSpPr>
              <a:cxnSpLocks/>
              <a:stCxn id="27" idx="3"/>
              <a:endCxn id="28" idx="1"/>
            </p:cNvCxnSpPr>
            <p:nvPr/>
          </p:nvCxnSpPr>
          <p:spPr>
            <a:xfrm>
              <a:off x="5955206" y="2119699"/>
              <a:ext cx="4681216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E6B56B-AAF0-DA3D-5EEB-1D641EC087E1}"/>
                </a:ext>
              </a:extLst>
            </p:cNvPr>
            <p:cNvSpPr/>
            <p:nvPr/>
          </p:nvSpPr>
          <p:spPr>
            <a:xfrm>
              <a:off x="5911413" y="2268525"/>
              <a:ext cx="854138" cy="961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4154F62-6F78-47E7-9289-B43E3DCEBB1B}"/>
                </a:ext>
              </a:extLst>
            </p:cNvPr>
            <p:cNvSpPr/>
            <p:nvPr/>
          </p:nvSpPr>
          <p:spPr>
            <a:xfrm>
              <a:off x="6077937" y="2998312"/>
              <a:ext cx="228600" cy="558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182714E-289C-9FD0-D491-5033E02E9FBF}"/>
                </a:ext>
              </a:extLst>
            </p:cNvPr>
            <p:cNvSpPr/>
            <p:nvPr/>
          </p:nvSpPr>
          <p:spPr>
            <a:xfrm>
              <a:off x="9231120" y="2288977"/>
              <a:ext cx="1132080" cy="16527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t"/>
            <a:lstStyle/>
            <a:p>
              <a:r>
                <a:rPr lang="en-US" sz="3200">
                  <a:solidFill>
                    <a:srgbClr val="0054B0"/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DC-GPU</a:t>
              </a:r>
              <a:endParaRPr lang="en-US" sz="2400">
                <a:solidFill>
                  <a:srgbClr val="0054B0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B587975-29E9-B437-78E9-B5D0653F351D}"/>
                </a:ext>
              </a:extLst>
            </p:cNvPr>
            <p:cNvSpPr/>
            <p:nvPr/>
          </p:nvSpPr>
          <p:spPr>
            <a:xfrm>
              <a:off x="9275147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5F73291-14F9-2E5F-3AAD-2590E132703E}"/>
                </a:ext>
              </a:extLst>
            </p:cNvPr>
            <p:cNvSpPr/>
            <p:nvPr/>
          </p:nvSpPr>
          <p:spPr>
            <a:xfrm>
              <a:off x="9339916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0A6B032-E64B-B11D-FA6D-FD33120C219A}"/>
                </a:ext>
              </a:extLst>
            </p:cNvPr>
            <p:cNvSpPr/>
            <p:nvPr/>
          </p:nvSpPr>
          <p:spPr>
            <a:xfrm>
              <a:off x="9406128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44E5DBE-A777-FD48-15C6-3B931AA70390}"/>
                </a:ext>
              </a:extLst>
            </p:cNvPr>
            <p:cNvSpPr/>
            <p:nvPr/>
          </p:nvSpPr>
          <p:spPr>
            <a:xfrm>
              <a:off x="9470136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2C93080-A367-DD59-33C7-E0CE9BAD4CD1}"/>
                </a:ext>
              </a:extLst>
            </p:cNvPr>
            <p:cNvSpPr/>
            <p:nvPr/>
          </p:nvSpPr>
          <p:spPr>
            <a:xfrm>
              <a:off x="9534144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F6A5794-1340-35D7-4662-BD6765D7786B}"/>
                </a:ext>
              </a:extLst>
            </p:cNvPr>
            <p:cNvSpPr/>
            <p:nvPr/>
          </p:nvSpPr>
          <p:spPr>
            <a:xfrm>
              <a:off x="9598152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24F98F5-B89C-BAE7-9323-840D68ABC076}"/>
                </a:ext>
              </a:extLst>
            </p:cNvPr>
            <p:cNvSpPr/>
            <p:nvPr/>
          </p:nvSpPr>
          <p:spPr>
            <a:xfrm>
              <a:off x="9662160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C50A88-1C17-1922-B89D-90AEFD893E75}"/>
                </a:ext>
              </a:extLst>
            </p:cNvPr>
            <p:cNvSpPr/>
            <p:nvPr/>
          </p:nvSpPr>
          <p:spPr>
            <a:xfrm>
              <a:off x="9726168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B6B1CB1-4E1D-FE02-C718-91E4E48EAEC6}"/>
                </a:ext>
              </a:extLst>
            </p:cNvPr>
            <p:cNvSpPr/>
            <p:nvPr/>
          </p:nvSpPr>
          <p:spPr>
            <a:xfrm>
              <a:off x="9790176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80FE885-89DD-5EFF-8FD8-819B2D454CC9}"/>
                </a:ext>
              </a:extLst>
            </p:cNvPr>
            <p:cNvSpPr/>
            <p:nvPr/>
          </p:nvSpPr>
          <p:spPr>
            <a:xfrm>
              <a:off x="9854184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DA4530-D524-E49E-E78E-00C185A9DDAE}"/>
                </a:ext>
              </a:extLst>
            </p:cNvPr>
            <p:cNvSpPr/>
            <p:nvPr/>
          </p:nvSpPr>
          <p:spPr>
            <a:xfrm>
              <a:off x="9918192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62B44B7-3000-75EA-2B0E-BF7B64CC08C7}"/>
                </a:ext>
              </a:extLst>
            </p:cNvPr>
            <p:cNvSpPr/>
            <p:nvPr/>
          </p:nvSpPr>
          <p:spPr>
            <a:xfrm>
              <a:off x="9982200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51461DA-2C21-4A36-423C-0B367A73EFC3}"/>
                </a:ext>
              </a:extLst>
            </p:cNvPr>
            <p:cNvSpPr/>
            <p:nvPr/>
          </p:nvSpPr>
          <p:spPr>
            <a:xfrm>
              <a:off x="10046208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E757205-FE81-0CDB-DAC1-41056D291356}"/>
                </a:ext>
              </a:extLst>
            </p:cNvPr>
            <p:cNvSpPr/>
            <p:nvPr/>
          </p:nvSpPr>
          <p:spPr>
            <a:xfrm>
              <a:off x="10110216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E64447-2474-5836-2EA0-EA395841E62A}"/>
                </a:ext>
              </a:extLst>
            </p:cNvPr>
            <p:cNvSpPr/>
            <p:nvPr/>
          </p:nvSpPr>
          <p:spPr>
            <a:xfrm>
              <a:off x="10174224" y="3942227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6A502D4-5528-411C-C515-9D50DCF9B48C}"/>
                </a:ext>
              </a:extLst>
            </p:cNvPr>
            <p:cNvSpPr/>
            <p:nvPr/>
          </p:nvSpPr>
          <p:spPr>
            <a:xfrm>
              <a:off x="10234095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E81D0A9-72FC-2DF2-385C-161C94EF315D}"/>
                </a:ext>
              </a:extLst>
            </p:cNvPr>
            <p:cNvSpPr/>
            <p:nvPr/>
          </p:nvSpPr>
          <p:spPr>
            <a:xfrm>
              <a:off x="7391400" y="3987426"/>
              <a:ext cx="2971800" cy="4321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Embedded Bridge / Active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1F5FADB3-5947-0F97-2EBC-A8A4CCB7F8E9}"/>
              </a:ext>
            </a:extLst>
          </p:cNvPr>
          <p:cNvSpPr/>
          <p:nvPr/>
        </p:nvSpPr>
        <p:spPr>
          <a:xfrm>
            <a:off x="5791200" y="2133600"/>
            <a:ext cx="5638800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5502BF88-1689-7216-751C-6532C4F73EA1}"/>
              </a:ext>
            </a:extLst>
          </p:cNvPr>
          <p:cNvSpPr txBox="1"/>
          <p:nvPr/>
        </p:nvSpPr>
        <p:spPr>
          <a:xfrm>
            <a:off x="7285038" y="1650938"/>
            <a:ext cx="274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Cross Sectional 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FB5DD-AB67-656B-9EB7-C1C3F118C4E8}"/>
              </a:ext>
            </a:extLst>
          </p:cNvPr>
          <p:cNvSpPr/>
          <p:nvPr/>
        </p:nvSpPr>
        <p:spPr>
          <a:xfrm rot="19980135">
            <a:off x="2178154" y="3194496"/>
            <a:ext cx="860729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alpha val="34000"/>
                  </a:srgbClr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Shared with Samsung under NDA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7160-335F-4A43-3A26-3DAD735C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sz="2800"/>
              <a:t>Introduction to Terraced Memory Cube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B9F85-0014-C500-7861-819E0C242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82171"/>
            <a:ext cx="10363200" cy="3127829"/>
          </a:xfrm>
        </p:spPr>
        <p:txBody>
          <a:bodyPr/>
          <a:lstStyle/>
          <a:p>
            <a:pPr marL="231775" indent="-231775"/>
            <a:r>
              <a:rPr lang="en-US" sz="1800"/>
              <a:t>Objective: high bandwidth memory with significantly better costs &amp; extend HBM scaling trajectory</a:t>
            </a:r>
          </a:p>
          <a:p>
            <a:pPr marL="231775" indent="-231775"/>
            <a:r>
              <a:rPr lang="en-US" sz="1800"/>
              <a:t>Key Enablers:</a:t>
            </a:r>
          </a:p>
          <a:p>
            <a:pPr marL="465138" lvl="1" indent="-233363"/>
            <a:r>
              <a:rPr lang="en-US" sz="1800"/>
              <a:t>TSV-less + LPDDR</a:t>
            </a:r>
            <a:r>
              <a:rPr lang="zh-TW" altLang="en-US" sz="1800"/>
              <a:t> </a:t>
            </a:r>
            <a:r>
              <a:rPr lang="en-US" altLang="zh-TW" sz="1800"/>
              <a:t>PHY on mainstream DRAM: </a:t>
            </a:r>
            <a:r>
              <a:rPr lang="en-US" sz="1800"/>
              <a:t>on par with or better than HBM in MB/mm</a:t>
            </a:r>
            <a:r>
              <a:rPr lang="en-US" sz="1800" baseline="30000"/>
              <a:t>2</a:t>
            </a:r>
            <a:r>
              <a:rPr lang="en-US" sz="1800"/>
              <a:t>, GB/s &amp; </a:t>
            </a:r>
            <a:r>
              <a:rPr lang="en-US" sz="1800" err="1"/>
              <a:t>pJ</a:t>
            </a:r>
            <a:r>
              <a:rPr lang="en-US" sz="1800"/>
              <a:t>/b</a:t>
            </a:r>
          </a:p>
          <a:p>
            <a:pPr marL="465137" lvl="2" indent="0">
              <a:buNone/>
            </a:pPr>
            <a:r>
              <a:rPr lang="en-US" sz="1800"/>
              <a:t>Density improvement:</a:t>
            </a:r>
            <a:r>
              <a:rPr lang="en-US" sz="1800">
                <a:sym typeface="Wingdings" pitchFamily="2" charset="2"/>
              </a:rPr>
              <a:t> </a:t>
            </a:r>
            <a:r>
              <a:rPr lang="en-US" sz="1800"/>
              <a:t>no TSV, smaller die size</a:t>
            </a:r>
          </a:p>
          <a:p>
            <a:pPr marL="465137" lvl="2" indent="0">
              <a:buNone/>
            </a:pPr>
            <a:r>
              <a:rPr lang="en-US" sz="1800">
                <a:sym typeface="Wingdings" pitchFamily="2" charset="2"/>
              </a:rPr>
              <a:t>High BW &amp; Low Energy:  </a:t>
            </a:r>
            <a:r>
              <a:rPr lang="en-US" sz="1800"/>
              <a:t>Low-Power Wide-IO mainstream DRAM</a:t>
            </a:r>
          </a:p>
          <a:p>
            <a:pPr marL="465137" lvl="2" indent="0">
              <a:buNone/>
            </a:pPr>
            <a:r>
              <a:rPr lang="en-US" sz="1800"/>
              <a:t>Eliminate low utilization CMOS base die in Chip-on-Wafer advanced packaging</a:t>
            </a:r>
          </a:p>
          <a:p>
            <a:pPr marL="231775" indent="-231775"/>
            <a:r>
              <a:rPr lang="en-US" sz="1800"/>
              <a:t>µBumped Memory module </a:t>
            </a:r>
          </a:p>
          <a:p>
            <a:pPr marL="460375" lvl="1" indent="-238125"/>
            <a:r>
              <a:rPr lang="en-US" sz="1800"/>
              <a:t>Readily available with wide options of adv. packaging integration solutions, including </a:t>
            </a:r>
            <a:br>
              <a:rPr lang="en-US" sz="1800"/>
            </a:br>
            <a:r>
              <a:rPr lang="en-US" sz="1800"/>
              <a:t>EMIB/ODI/</a:t>
            </a:r>
            <a:r>
              <a:rPr lang="en-US" sz="1800" err="1"/>
              <a:t>Foveros</a:t>
            </a:r>
            <a:r>
              <a:rPr lang="en-US" sz="1800"/>
              <a:t> (IF), FO-3D (SPIL/ASE), </a:t>
            </a:r>
            <a:r>
              <a:rPr lang="en-US" sz="1800" err="1"/>
              <a:t>iCube</a:t>
            </a:r>
            <a:r>
              <a:rPr lang="en-US" sz="1800"/>
              <a:t> family (SF) and </a:t>
            </a:r>
            <a:r>
              <a:rPr lang="en-US" sz="1800" err="1"/>
              <a:t>CoWoS</a:t>
            </a:r>
            <a:r>
              <a:rPr lang="en-US" sz="1800"/>
              <a:t> family (TSMC)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516A23-D924-D718-E05B-D2C13C40EED1}"/>
              </a:ext>
            </a:extLst>
          </p:cNvPr>
          <p:cNvGrpSpPr/>
          <p:nvPr/>
        </p:nvGrpSpPr>
        <p:grpSpPr>
          <a:xfrm>
            <a:off x="1620715" y="3756660"/>
            <a:ext cx="8950570" cy="2417141"/>
            <a:chOff x="1606061" y="3967313"/>
            <a:chExt cx="8950570" cy="241714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0D50F0-3729-3B83-5FBE-F487FE9909E7}"/>
                </a:ext>
              </a:extLst>
            </p:cNvPr>
            <p:cNvGrpSpPr/>
            <p:nvPr/>
          </p:nvGrpSpPr>
          <p:grpSpPr>
            <a:xfrm>
              <a:off x="1606061" y="4105153"/>
              <a:ext cx="3733800" cy="2279301"/>
              <a:chOff x="1447800" y="4038600"/>
              <a:chExt cx="3733800" cy="227930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FA9B3E-DC1C-D012-F57A-BB69E70188B7}"/>
                  </a:ext>
                </a:extLst>
              </p:cNvPr>
              <p:cNvSpPr txBox="1"/>
              <p:nvPr/>
            </p:nvSpPr>
            <p:spPr>
              <a:xfrm>
                <a:off x="1447800" y="5671570"/>
                <a:ext cx="3733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TMC – terraced stacking of memory chips interconnected vertically using low cost TSV chips to widen data width in a </a:t>
                </a:r>
                <a:r>
                  <a:rPr lang="en-US" sz="1200">
                    <a:latin typeface="Calibri" panose="020F0502020204030204" pitchFamily="34" charset="0"/>
                    <a:ea typeface="Times New Roman" panose="02020603050405020304" pitchFamily="18" charset="0"/>
                  </a:rPr>
                  <a:t>Terraced Chiplet Cubing (</a:t>
                </a:r>
                <a:r>
                  <a:rPr lang="en-US" sz="12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TCC) construction.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7" name="Content Placeholder 4">
                <a:extLst>
                  <a:ext uri="{FF2B5EF4-FFF2-40B4-BE49-F238E27FC236}">
                    <a16:creationId xmlns:a16="http://schemas.microsoft.com/office/drawing/2014/main" id="{4A9587AF-3ADA-67AE-6D58-03CF71F6C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85000"/>
              </a:blip>
              <a:stretch>
                <a:fillRect/>
              </a:stretch>
            </p:blipFill>
            <p:spPr bwMode="auto">
              <a:xfrm>
                <a:off x="1600200" y="4038600"/>
                <a:ext cx="3581400" cy="1632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BB5380-A6A5-2737-BEE6-B38208023F02}"/>
                </a:ext>
              </a:extLst>
            </p:cNvPr>
            <p:cNvGrpSpPr/>
            <p:nvPr/>
          </p:nvGrpSpPr>
          <p:grpSpPr>
            <a:xfrm>
              <a:off x="5476631" y="3967313"/>
              <a:ext cx="5080000" cy="2417141"/>
              <a:chOff x="5476631" y="3967313"/>
              <a:chExt cx="5080000" cy="2417141"/>
            </a:xfrm>
          </p:grpSpPr>
          <p:pic>
            <p:nvPicPr>
              <p:cNvPr id="9" name="Content Placeholder 9">
                <a:extLst>
                  <a:ext uri="{FF2B5EF4-FFF2-40B4-BE49-F238E27FC236}">
                    <a16:creationId xmlns:a16="http://schemas.microsoft.com/office/drawing/2014/main" id="{E94B991C-EE5B-703D-FB7A-8D5869E8B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8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09" b="95056" l="1831" r="98768">
                            <a14:foregroundMark x1="8944" y1="58373" x2="1901" y2="72010"/>
                            <a14:foregroundMark x1="1901" y1="72010" x2="7500" y2="88118"/>
                            <a14:foregroundMark x1="669" y1="98565" x2="10528" y2="97847"/>
                            <a14:foregroundMark x1="10528" y1="97847" x2="19894" y2="98565"/>
                            <a14:foregroundMark x1="19894" y1="98565" x2="39930" y2="92982"/>
                            <a14:foregroundMark x1="39930" y1="92982" x2="30563" y2="91069"/>
                            <a14:foregroundMark x1="30563" y1="91069" x2="27923" y2="95056"/>
                            <a14:foregroundMark x1="87746" y1="11882" x2="97324" y2="9729"/>
                            <a14:foregroundMark x1="97324" y1="9729" x2="98768" y2="50319"/>
                            <a14:foregroundMark x1="98768" y1="50319" x2="89718" y2="61164"/>
                            <a14:foregroundMark x1="89718" y1="61164" x2="70423" y2="72648"/>
                            <a14:foregroundMark x1="70423" y1="72648" x2="69930" y2="79346"/>
                            <a14:backgroundMark x1="28134" y1="99601" x2="26549" y2="9976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76631" y="3967313"/>
                <a:ext cx="5080000" cy="2356181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58DA6A-2953-3CF9-21E4-29A4C492D834}"/>
                  </a:ext>
                </a:extLst>
              </p:cNvPr>
              <p:cNvSpPr txBox="1"/>
              <p:nvPr/>
            </p:nvSpPr>
            <p:spPr>
              <a:xfrm>
                <a:off x="6753771" y="5922789"/>
                <a:ext cx="3802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ker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 TMC example for </a:t>
                </a:r>
                <a:br>
                  <a:rPr lang="en-US" sz="1200" ker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r>
                  <a:rPr lang="en-US" sz="1200" ker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3DS of Low-Power wide-IO</a:t>
                </a:r>
                <a:r>
                  <a:rPr lang="en-US" sz="1200" ker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200" ker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LPW, DRAM chips</a:t>
                </a:r>
                <a:r>
                  <a:rPr lang="en-US" sz="1200">
                    <a:effectLst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D98235-4090-3FAA-A2CE-88062BA07745}"/>
                  </a:ext>
                </a:extLst>
              </p:cNvPr>
              <p:cNvSpPr txBox="1"/>
              <p:nvPr/>
            </p:nvSpPr>
            <p:spPr>
              <a:xfrm>
                <a:off x="5772606" y="4252996"/>
                <a:ext cx="2111689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60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 tiers of 32Gb LPW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160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64GB TMC 2K DQs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A2EEAC8-14BE-8E91-AB14-AB02A40A664C}"/>
              </a:ext>
            </a:extLst>
          </p:cNvPr>
          <p:cNvSpPr/>
          <p:nvPr/>
        </p:nvSpPr>
        <p:spPr>
          <a:xfrm rot="19980135">
            <a:off x="2178154" y="3194496"/>
            <a:ext cx="860729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alpha val="34000"/>
                  </a:srgbClr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Shared with Samsung under NDA</a:t>
            </a:r>
          </a:p>
        </p:txBody>
      </p:sp>
    </p:spTree>
    <p:extLst>
      <p:ext uri="{BB962C8B-B14F-4D97-AF65-F5344CB8AC3E}">
        <p14:creationId xmlns:p14="http://schemas.microsoft.com/office/powerpoint/2010/main" val="28996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E7F5E-FF09-0A97-0BC9-1181D92C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6" t="27751" r="13415" b="15277"/>
          <a:stretch/>
        </p:blipFill>
        <p:spPr>
          <a:xfrm>
            <a:off x="490339" y="1588946"/>
            <a:ext cx="5257086" cy="2100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3E756-2776-53A7-CF8E-46DCB4EF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37" t="26844" r="6794"/>
          <a:stretch/>
        </p:blipFill>
        <p:spPr>
          <a:xfrm>
            <a:off x="381000" y="3828080"/>
            <a:ext cx="5290456" cy="250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371AE-B24C-6899-DF99-69D6ACFA74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736" b="79799"/>
          <a:stretch/>
        </p:blipFill>
        <p:spPr>
          <a:xfrm>
            <a:off x="6301545" y="1760036"/>
            <a:ext cx="4402209" cy="227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1D89A9-C144-9388-AF30-47B2898D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250" y="366692"/>
            <a:ext cx="5651500" cy="838200"/>
          </a:xfrm>
        </p:spPr>
        <p:txBody>
          <a:bodyPr/>
          <a:lstStyle/>
          <a:p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Intel-Samsung Meeting (</a:t>
            </a:r>
            <a:r>
              <a:rPr lang="en-US" sz="20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Feb'24, Aug’24)</a:t>
            </a:r>
            <a:endParaRPr lang="en-US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EA7F8B-A07D-21D0-FF55-944B847E78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540" t="58824" r="3619" b="16912"/>
          <a:stretch/>
        </p:blipFill>
        <p:spPr>
          <a:xfrm>
            <a:off x="5943600" y="2300634"/>
            <a:ext cx="5418176" cy="6772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2EB4E-406B-766D-3FA5-B100CA994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280168"/>
              </p:ext>
            </p:extLst>
          </p:nvPr>
        </p:nvGraphicFramePr>
        <p:xfrm>
          <a:off x="6407507" y="3291114"/>
          <a:ext cx="3987799" cy="2531745"/>
        </p:xfrm>
        <a:graphic>
          <a:graphicData uri="http://schemas.openxmlformats.org/drawingml/2006/table">
            <a:tbl>
              <a:tblPr/>
              <a:tblGrid>
                <a:gridCol w="1509667">
                  <a:extLst>
                    <a:ext uri="{9D8B030D-6E8A-4147-A177-3AD203B41FA5}">
                      <a16:colId xmlns:a16="http://schemas.microsoft.com/office/drawing/2014/main" val="3452539634"/>
                    </a:ext>
                  </a:extLst>
                </a:gridCol>
                <a:gridCol w="826044">
                  <a:extLst>
                    <a:ext uri="{9D8B030D-6E8A-4147-A177-3AD203B41FA5}">
                      <a16:colId xmlns:a16="http://schemas.microsoft.com/office/drawing/2014/main" val="91669946"/>
                    </a:ext>
                  </a:extLst>
                </a:gridCol>
                <a:gridCol w="826044">
                  <a:extLst>
                    <a:ext uri="{9D8B030D-6E8A-4147-A177-3AD203B41FA5}">
                      <a16:colId xmlns:a16="http://schemas.microsoft.com/office/drawing/2014/main" val="2573476633"/>
                    </a:ext>
                  </a:extLst>
                </a:gridCol>
                <a:gridCol w="826044">
                  <a:extLst>
                    <a:ext uri="{9D8B030D-6E8A-4147-A177-3AD203B41FA5}">
                      <a16:colId xmlns:a16="http://schemas.microsoft.com/office/drawing/2014/main" val="2353866502"/>
                    </a:ext>
                  </a:extLst>
                </a:gridCol>
              </a:tblGrid>
              <a:tr h="190500">
                <a:tc rowSpan="2" gridSpan="2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Samsung LPW Revision Aug. 5, 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Mock-1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Mock-2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42273"/>
                  </a:ext>
                </a:extLst>
              </a:tr>
              <a:tr h="1905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Add DODT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1c,2xCap/DQ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203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5663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Capacity [Gb]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362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DQ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857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395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pCh or subCh / 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38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Burst Length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8, 16, 32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289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Data Rate [GT/s]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10.7~14.4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94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[GB/s]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85.6~115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171~230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073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#DQ/diffDQS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5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tRC [ns]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36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pJ/bit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210826"/>
                  </a:ext>
                </a:extLst>
              </a:tr>
              <a:tr h="381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10417"/>
                  </a:ext>
                </a:extLst>
              </a:tr>
            </a:tbl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5E5EA01-8F23-038E-5FC4-BCF188877228}"/>
              </a:ext>
            </a:extLst>
          </p:cNvPr>
          <p:cNvSpPr/>
          <p:nvPr/>
        </p:nvSpPr>
        <p:spPr>
          <a:xfrm>
            <a:off x="8747760" y="3208020"/>
            <a:ext cx="845820" cy="2674620"/>
          </a:xfrm>
          <a:prstGeom prst="roundRect">
            <a:avLst/>
          </a:prstGeom>
          <a:noFill/>
          <a:ln w="38100">
            <a:solidFill>
              <a:srgbClr val="C0000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DFF42C-6AF7-1683-86F6-C8FA7086A7D2}"/>
              </a:ext>
            </a:extLst>
          </p:cNvPr>
          <p:cNvSpPr/>
          <p:nvPr/>
        </p:nvSpPr>
        <p:spPr>
          <a:xfrm rot="19980135">
            <a:off x="2178154" y="3194496"/>
            <a:ext cx="860729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alpha val="34000"/>
                  </a:srgbClr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Shared with Samsung under NDA</a:t>
            </a:r>
          </a:p>
        </p:txBody>
      </p:sp>
    </p:spTree>
    <p:extLst>
      <p:ext uri="{BB962C8B-B14F-4D97-AF65-F5344CB8AC3E}">
        <p14:creationId xmlns:p14="http://schemas.microsoft.com/office/powerpoint/2010/main" val="294360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8F08-34C4-C188-178B-03D7D30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399"/>
            <a:ext cx="10363200" cy="751911"/>
          </a:xfrm>
        </p:spPr>
        <p:txBody>
          <a:bodyPr/>
          <a:lstStyle/>
          <a:p>
            <a:r>
              <a:rPr lang="en-US" sz="2800"/>
              <a:t>64GB TMC-LPW module Mockups and Benchmark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2212A9-0944-ACC7-A95B-EEB100D21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24154"/>
              </p:ext>
            </p:extLst>
          </p:nvPr>
        </p:nvGraphicFramePr>
        <p:xfrm>
          <a:off x="624254" y="4038600"/>
          <a:ext cx="11034347" cy="1311402"/>
        </p:xfrm>
        <a:graphic>
          <a:graphicData uri="http://schemas.openxmlformats.org/drawingml/2006/table">
            <a:tbl>
              <a:tblPr/>
              <a:tblGrid>
                <a:gridCol w="1502102">
                  <a:extLst>
                    <a:ext uri="{9D8B030D-6E8A-4147-A177-3AD203B41FA5}">
                      <a16:colId xmlns:a16="http://schemas.microsoft.com/office/drawing/2014/main" val="2818889434"/>
                    </a:ext>
                  </a:extLst>
                </a:gridCol>
                <a:gridCol w="1276785">
                  <a:extLst>
                    <a:ext uri="{9D8B030D-6E8A-4147-A177-3AD203B41FA5}">
                      <a16:colId xmlns:a16="http://schemas.microsoft.com/office/drawing/2014/main" val="2870512575"/>
                    </a:ext>
                  </a:extLst>
                </a:gridCol>
                <a:gridCol w="902772">
                  <a:extLst>
                    <a:ext uri="{9D8B030D-6E8A-4147-A177-3AD203B41FA5}">
                      <a16:colId xmlns:a16="http://schemas.microsoft.com/office/drawing/2014/main" val="3336117267"/>
                    </a:ext>
                  </a:extLst>
                </a:gridCol>
                <a:gridCol w="977287">
                  <a:extLst>
                    <a:ext uri="{9D8B030D-6E8A-4147-A177-3AD203B41FA5}">
                      <a16:colId xmlns:a16="http://schemas.microsoft.com/office/drawing/2014/main" val="765497761"/>
                    </a:ext>
                  </a:extLst>
                </a:gridCol>
                <a:gridCol w="1389511">
                  <a:extLst>
                    <a:ext uri="{9D8B030D-6E8A-4147-A177-3AD203B41FA5}">
                      <a16:colId xmlns:a16="http://schemas.microsoft.com/office/drawing/2014/main" val="3184700671"/>
                    </a:ext>
                  </a:extLst>
                </a:gridCol>
                <a:gridCol w="879808">
                  <a:extLst>
                    <a:ext uri="{9D8B030D-6E8A-4147-A177-3AD203B41FA5}">
                      <a16:colId xmlns:a16="http://schemas.microsoft.com/office/drawing/2014/main" val="1905186459"/>
                    </a:ext>
                  </a:extLst>
                </a:gridCol>
                <a:gridCol w="834081">
                  <a:extLst>
                    <a:ext uri="{9D8B030D-6E8A-4147-A177-3AD203B41FA5}">
                      <a16:colId xmlns:a16="http://schemas.microsoft.com/office/drawing/2014/main" val="1526428659"/>
                    </a:ext>
                  </a:extLst>
                </a:gridCol>
                <a:gridCol w="627896">
                  <a:extLst>
                    <a:ext uri="{9D8B030D-6E8A-4147-A177-3AD203B41FA5}">
                      <a16:colId xmlns:a16="http://schemas.microsoft.com/office/drawing/2014/main" val="2196397686"/>
                    </a:ext>
                  </a:extLst>
                </a:gridCol>
                <a:gridCol w="901262">
                  <a:extLst>
                    <a:ext uri="{9D8B030D-6E8A-4147-A177-3AD203B41FA5}">
                      <a16:colId xmlns:a16="http://schemas.microsoft.com/office/drawing/2014/main" val="2506314303"/>
                    </a:ext>
                  </a:extLst>
                </a:gridCol>
                <a:gridCol w="843748">
                  <a:extLst>
                    <a:ext uri="{9D8B030D-6E8A-4147-A177-3AD203B41FA5}">
                      <a16:colId xmlns:a16="http://schemas.microsoft.com/office/drawing/2014/main" val="2521293887"/>
                    </a:ext>
                  </a:extLst>
                </a:gridCol>
                <a:gridCol w="899095">
                  <a:extLst>
                    <a:ext uri="{9D8B030D-6E8A-4147-A177-3AD203B41FA5}">
                      <a16:colId xmlns:a16="http://schemas.microsoft.com/office/drawing/2014/main" val="31165353"/>
                    </a:ext>
                  </a:extLst>
                </a:gridCol>
              </a:tblGrid>
              <a:tr h="468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64GB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Package-IF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Gb/Die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Module Size [mm</a:t>
                      </a:r>
                      <a:r>
                        <a:rPr lang="en-US" sz="1600" b="1" i="0" u="none" strike="noStrike" baseline="3000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GB/s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err="1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BW/mm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78082"/>
                  </a:ext>
                </a:extLst>
              </a:tr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HBM4E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3DS-HBM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14.2x11.0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$281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80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TMC-LPW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14.9x14.0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56075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TMC-LPW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14.9x10.5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61496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EA4B1D3A-E70A-F750-7444-F26A52BE730F}"/>
              </a:ext>
            </a:extLst>
          </p:cNvPr>
          <p:cNvGrpSpPr/>
          <p:nvPr/>
        </p:nvGrpSpPr>
        <p:grpSpPr>
          <a:xfrm>
            <a:off x="624254" y="1507998"/>
            <a:ext cx="11049000" cy="2045571"/>
            <a:chOff x="381000" y="685800"/>
            <a:chExt cx="11049000" cy="20455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4D4B620-57BC-8CB2-B19B-8CDBFE1FD553}"/>
                </a:ext>
              </a:extLst>
            </p:cNvPr>
            <p:cNvGrpSpPr/>
            <p:nvPr/>
          </p:nvGrpSpPr>
          <p:grpSpPr>
            <a:xfrm>
              <a:off x="1125673" y="1310750"/>
              <a:ext cx="1537558" cy="1291619"/>
              <a:chOff x="1108010" y="2734139"/>
              <a:chExt cx="1537558" cy="129161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10C8455-7B62-BD74-1F13-875A5658F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8010" y="2734139"/>
                <a:ext cx="1537558" cy="68793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88DC1DA-C40B-9A3C-9AA5-C369BF8AC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8010" y="3337826"/>
                <a:ext cx="1537558" cy="687932"/>
              </a:xfrm>
              <a:prstGeom prst="rect">
                <a:avLst/>
              </a:prstGeom>
            </p:spPr>
          </p:pic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5CBF76-8370-1724-5F05-7D54B0B4A396}"/>
                </a:ext>
              </a:extLst>
            </p:cNvPr>
            <p:cNvSpPr/>
            <p:nvPr/>
          </p:nvSpPr>
          <p:spPr>
            <a:xfrm>
              <a:off x="381000" y="685800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F38D60-8FB8-B0C9-CC1F-539B95E987FA}"/>
                </a:ext>
              </a:extLst>
            </p:cNvPr>
            <p:cNvSpPr txBox="1"/>
            <p:nvPr/>
          </p:nvSpPr>
          <p:spPr>
            <a:xfrm>
              <a:off x="1113295" y="798220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Mock-1</a:t>
              </a:r>
              <a:endParaRPr lang="en-US" sz="200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0F12C6-2DE6-F9AA-6B1C-10B479D44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724530"/>
              <a:ext cx="7772400" cy="2006841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16A4D66-B30D-FB2C-A221-89CD05192453}"/>
              </a:ext>
            </a:extLst>
          </p:cNvPr>
          <p:cNvSpPr/>
          <p:nvPr/>
        </p:nvSpPr>
        <p:spPr>
          <a:xfrm rot="19980135">
            <a:off x="2178154" y="3194496"/>
            <a:ext cx="860729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alpha val="34000"/>
                  </a:srgbClr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Shared with Samsung under NDA</a:t>
            </a:r>
          </a:p>
        </p:txBody>
      </p:sp>
    </p:spTree>
    <p:extLst>
      <p:ext uri="{BB962C8B-B14F-4D97-AF65-F5344CB8AC3E}">
        <p14:creationId xmlns:p14="http://schemas.microsoft.com/office/powerpoint/2010/main" val="35853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6F2D-4665-A2CF-7682-E92B5BA8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289413"/>
          </a:xfrm>
        </p:spPr>
        <p:txBody>
          <a:bodyPr/>
          <a:lstStyle/>
          <a:p>
            <a:r>
              <a:rPr lang="en-US" sz="2000" dirty="0"/>
              <a:t>Mockups of Terraced Memory Cube and Cost Breakdown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F083A6-11A5-01EA-37F5-32E57ED1D5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000" y="533400"/>
          <a:ext cx="11232000" cy="5974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336634896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7673970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989029596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578813032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800793144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395394672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54944543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01030717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852702285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554332344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542702078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020491098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75126465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572452953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359557720"/>
                    </a:ext>
                  </a:extLst>
                </a:gridCol>
              </a:tblGrid>
              <a:tr h="200728">
                <a:tc rowSpan="2" gridSpan="3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 Information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u="sng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-process w/ 4GB-die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1b</a:t>
                      </a: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-process w/ 2GB-die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90516"/>
                  </a:ext>
                </a:extLst>
              </a:tr>
              <a:tr h="273466">
                <a:tc gridSpan="3"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HBM4P –16Hi 64GB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–16Hi 64GB</a:t>
                      </a:r>
                      <a:endParaRPr lang="en-US" sz="12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4Hi 8GB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8Hi 16GB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12Hi 24GB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16Hi 32GB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88192"/>
                  </a:ext>
                </a:extLst>
              </a:tr>
              <a:tr h="197502"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component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aseline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3DS-1c-32Gb/die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aseline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LPWIO-1c-32Gb/die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LPWIO-1b-2GB/die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74916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11.5 x 9 mm</a:t>
                      </a:r>
                      <a:r>
                        <a:rPr lang="en-US" sz="105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x 14 mm</a:t>
                      </a:r>
                      <a:r>
                        <a:rPr lang="en-US" sz="105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7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53803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3542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76.5%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79.7%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85.7%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96787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Incoming wafer $$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$ 4463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$ 3979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$ 3586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022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$ 9.8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$ 6.9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$3.2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61552"/>
                  </a:ext>
                </a:extLst>
              </a:tr>
              <a:tr h="197502">
                <a:tc rowSpan="4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Controller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12.6 x 9.2 mm</a:t>
                      </a:r>
                      <a:r>
                        <a:rPr lang="en-US" sz="105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7938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493457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916067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$ 18.3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312637"/>
                  </a:ext>
                </a:extLst>
              </a:tr>
              <a:tr h="197502">
                <a:tc rowSpan="5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TSV die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Scheme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0P1M + TSV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0P1M + TSV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5281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x 5.2  mm</a:t>
                      </a:r>
                      <a:r>
                        <a:rPr lang="en-US" sz="90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90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9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 x 5.2 mm</a:t>
                      </a:r>
                      <a:r>
                        <a:rPr lang="en-US" sz="90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2.05 x 5.2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2.4 x 5.2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3.83 x 5.2 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2.04 x 5.2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5.26 x 5.2 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2.4 x 5.2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814335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3033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5867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5023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3161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5867</a:t>
                      </a:r>
                      <a:endParaRPr kumimoji="0" lang="en-US" sz="90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2313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5023</a:t>
                      </a:r>
                      <a:endParaRPr kumimoji="0" lang="en-US" sz="90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58544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Incoming wafer $$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$ 450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$ 450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693911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$ 0.149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$ 0.077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$ 0.090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$ 0.143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 (need 6ea)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$ 0.077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5ea)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$ 0.195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8ea)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$ 0.090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7ea)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68854"/>
                  </a:ext>
                </a:extLst>
              </a:tr>
              <a:tr h="197502">
                <a:tc rowSpan="6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Assembly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 Height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+ 16Hi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+ 16Hi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+ 4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+ 8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+ 12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+ 16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69212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.5 x 11 mm</a:t>
                      </a:r>
                      <a:r>
                        <a:rPr lang="en-US" sz="105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13.6 x 14 mm</a:t>
                      </a:r>
                      <a:r>
                        <a:rPr lang="en-US" sz="105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9.9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11.7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12.8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14.9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1425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17414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cost/wafer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$ 9460.2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$ 6919.6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$ 2776.5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$ 4393.3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$ 6057.0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$ 7367.9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9287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cost/unit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$ 25.16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$ 22.8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$ 3.27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$ 6.45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$ 10.13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$ 15.22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8235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70.9%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76.8%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97.6%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94.0%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90.2%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85.1%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954680"/>
                  </a:ext>
                </a:extLst>
              </a:tr>
              <a:tr h="303850">
                <a:tc gridSpan="3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Cube Module Cost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$ 281.0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$ 176.3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$ 16.6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$ 34.4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$ 54.1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$ 78.0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913357"/>
                  </a:ext>
                </a:extLst>
              </a:tr>
              <a:tr h="303850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64GB Build Cost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# of modules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$ 281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$ 176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$ 133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8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$ 138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4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$ 163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 (72GB)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$ 156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6931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9A5B4D4-5865-178D-121E-6141439D4D67}"/>
              </a:ext>
            </a:extLst>
          </p:cNvPr>
          <p:cNvSpPr/>
          <p:nvPr/>
        </p:nvSpPr>
        <p:spPr>
          <a:xfrm rot="19980135">
            <a:off x="2178154" y="3194496"/>
            <a:ext cx="860729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alpha val="34000"/>
                  </a:srgbClr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Shared with Samsung under NDA</a:t>
            </a:r>
          </a:p>
        </p:txBody>
      </p:sp>
    </p:spTree>
    <p:extLst>
      <p:ext uri="{BB962C8B-B14F-4D97-AF65-F5344CB8AC3E}">
        <p14:creationId xmlns:p14="http://schemas.microsoft.com/office/powerpoint/2010/main" val="298657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5F6E-4552-4F54-1A42-447F3853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Business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487E-A29C-E94C-930C-90CA23FAC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Key Asks</a:t>
            </a:r>
          </a:p>
          <a:p>
            <a:pPr lvl="1"/>
            <a:r>
              <a:rPr lang="en-US" sz="2800" dirty="0"/>
              <a:t>Increase Data Transfer Rate on-par with LPDDR6</a:t>
            </a:r>
          </a:p>
          <a:p>
            <a:pPr lvl="1"/>
            <a:r>
              <a:rPr lang="en-US" sz="2800" dirty="0"/>
              <a:t>Package development of Terraced Memory Cube Module</a:t>
            </a:r>
          </a:p>
          <a:p>
            <a:r>
              <a:rPr lang="en-US" sz="2800" dirty="0"/>
              <a:t>Collaborate on developing the solution with the aim of being first to market.</a:t>
            </a:r>
          </a:p>
          <a:p>
            <a:r>
              <a:rPr lang="en-US" sz="2800" dirty="0"/>
              <a:t>Lead industry adoption and open up to gain wide adoption and economies of scale</a:t>
            </a:r>
          </a:p>
          <a:p>
            <a:r>
              <a:rPr lang="en-US" sz="2800" dirty="0"/>
              <a:t>Potentially expanding TMC collaboration to wide range of DRAM</a:t>
            </a:r>
          </a:p>
          <a:p>
            <a:pPr lvl="1"/>
            <a:r>
              <a:rPr lang="en-US" sz="2800" dirty="0"/>
              <a:t>PHY-less, TSV-less </a:t>
            </a:r>
            <a:r>
              <a:rPr lang="en-US" sz="2800" dirty="0" err="1"/>
              <a:t>HBMx</a:t>
            </a:r>
            <a:endParaRPr lang="en-US" sz="2800" dirty="0"/>
          </a:p>
          <a:p>
            <a:pPr lvl="1"/>
            <a:r>
              <a:rPr lang="en-US" sz="2800" dirty="0"/>
              <a:t>Small Outline </a:t>
            </a:r>
            <a:r>
              <a:rPr lang="en-US" sz="2800" dirty="0" err="1"/>
              <a:t>LPDDRx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C4787-3A5A-49CB-2143-195D98CEA0F7}"/>
              </a:ext>
            </a:extLst>
          </p:cNvPr>
          <p:cNvSpPr/>
          <p:nvPr/>
        </p:nvSpPr>
        <p:spPr>
          <a:xfrm rot="19980135">
            <a:off x="2178154" y="3194496"/>
            <a:ext cx="860729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alpha val="34000"/>
                  </a:srgbClr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Shared with Samsung under NDA</a:t>
            </a:r>
          </a:p>
        </p:txBody>
      </p:sp>
    </p:spTree>
    <p:extLst>
      <p:ext uri="{BB962C8B-B14F-4D97-AF65-F5344CB8AC3E}">
        <p14:creationId xmlns:p14="http://schemas.microsoft.com/office/powerpoint/2010/main" val="5141627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90b7a245-a7c3-4504-88b2-cf85318e6b78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90b7a245-a7c3-4504-88b2-cf85318e6b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</TotalTime>
  <Words>881</Words>
  <Application>Microsoft Macintosh PowerPoint</Application>
  <PresentationFormat>Widescreen</PresentationFormat>
  <Paragraphs>304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Neo Sans Intel</vt:lpstr>
      <vt:lpstr>Neo Sans Intel Medium</vt:lpstr>
      <vt:lpstr>Arial</vt:lpstr>
      <vt:lpstr>Calibri</vt:lpstr>
      <vt:lpstr>Helvetica Neue Medium</vt:lpstr>
      <vt:lpstr>Intel Clear Pro</vt:lpstr>
      <vt:lpstr>Times New Roman</vt:lpstr>
      <vt:lpstr>Wingdings</vt:lpstr>
      <vt:lpstr>blank</vt:lpstr>
      <vt:lpstr>TMC: LPW Exploration and Beyond </vt:lpstr>
      <vt:lpstr>Circa 2027 DC/AI Product Intercept</vt:lpstr>
      <vt:lpstr>Introduction to Terraced Memory Cube</vt:lpstr>
      <vt:lpstr>Intel-Samsung Meeting (Feb'24, Aug’24)</vt:lpstr>
      <vt:lpstr>64GB TMC-LPW module Mockups and Benchmark</vt:lpstr>
      <vt:lpstr>Mockups of Terraced Memory Cube and Cost Breakdown</vt:lpstr>
      <vt:lpstr>Business Proposition</vt:lpstr>
    </vt:vector>
  </TitlesOfParts>
  <Manager/>
  <Company>Intel Corporation / Intel Product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TMC: LPW Exploration and Beyond </dc:title>
  <dc:subject/>
  <dc:creator>DerChang Kau</dc:creator>
  <cp:keywords>CTPClassification=CTP_NT</cp:keywords>
  <dc:description>Including Cost, modeled with SavanSys and Intel’s proprietary models</dc:description>
  <cp:lastModifiedBy>DerChang Kau</cp:lastModifiedBy>
  <cp:revision>1</cp:revision>
  <cp:lastPrinted>2024-10-03T22:28:14Z</cp:lastPrinted>
  <dcterms:created xsi:type="dcterms:W3CDTF">2024-10-01T18:20:29Z</dcterms:created>
  <dcterms:modified xsi:type="dcterms:W3CDTF">2024-10-03T23:10:19Z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