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7" r:id="rId5"/>
    <p:sldId id="2147470910" r:id="rId6"/>
    <p:sldId id="2147470914" r:id="rId7"/>
    <p:sldId id="2147470916" r:id="rId8"/>
    <p:sldId id="2147470911" r:id="rId9"/>
    <p:sldId id="2147470912" r:id="rId10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910E6-D8DB-0843-914D-C633A0BFC6E3}" v="7" dt="2024-09-19T16:47:07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 autoAdjust="0"/>
    <p:restoredTop sz="96107"/>
  </p:normalViewPr>
  <p:slideViewPr>
    <p:cSldViewPr>
      <p:cViewPr varScale="1">
        <p:scale>
          <a:sx n="161" d="100"/>
          <a:sy n="161" d="100"/>
        </p:scale>
        <p:origin x="824" y="1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515910E6-D8DB-0843-914D-C633A0BFC6E3}"/>
    <pc:docChg chg="custSel modSld">
      <pc:chgData name="Kau, Derchang" userId="b9148588-e694-4445-9765-2c9aad6149ce" providerId="ADAL" clId="{515910E6-D8DB-0843-914D-C633A0BFC6E3}" dt="2024-09-19T16:47:07.872" v="269" actId="1037"/>
      <pc:docMkLst>
        <pc:docMk/>
      </pc:docMkLst>
      <pc:sldChg chg="modSp mod">
        <pc:chgData name="Kau, Derchang" userId="b9148588-e694-4445-9765-2c9aad6149ce" providerId="ADAL" clId="{515910E6-D8DB-0843-914D-C633A0BFC6E3}" dt="2024-09-17T23:26:07.660" v="139" actId="20577"/>
        <pc:sldMkLst>
          <pc:docMk/>
          <pc:sldMk cId="571199631" sldId="257"/>
        </pc:sldMkLst>
        <pc:spChg chg="mod">
          <ac:chgData name="Kau, Derchang" userId="b9148588-e694-4445-9765-2c9aad6149ce" providerId="ADAL" clId="{515910E6-D8DB-0843-914D-C633A0BFC6E3}" dt="2024-09-17T23:26:07.660" v="139" actId="20577"/>
          <ac:spMkLst>
            <pc:docMk/>
            <pc:sldMk cId="571199631" sldId="257"/>
            <ac:spMk id="2" creationId="{1880C7EB-82EA-2F44-9CE6-85D3359A96E6}"/>
          </ac:spMkLst>
        </pc:spChg>
        <pc:spChg chg="mod">
          <ac:chgData name="Kau, Derchang" userId="b9148588-e694-4445-9765-2c9aad6149ce" providerId="ADAL" clId="{515910E6-D8DB-0843-914D-C633A0BFC6E3}" dt="2024-09-17T23:24:59.814" v="102" actId="20577"/>
          <ac:spMkLst>
            <pc:docMk/>
            <pc:sldMk cId="571199631" sldId="257"/>
            <ac:spMk id="3" creationId="{4DEDCBA4-DD72-584F-A76E-6BB7A0CFAF7D}"/>
          </ac:spMkLst>
        </pc:spChg>
      </pc:sldChg>
      <pc:sldChg chg="addSp modSp mod">
        <pc:chgData name="Kau, Derchang" userId="b9148588-e694-4445-9765-2c9aad6149ce" providerId="ADAL" clId="{515910E6-D8DB-0843-914D-C633A0BFC6E3}" dt="2024-09-19T16:47:07.872" v="269" actId="1037"/>
        <pc:sldMkLst>
          <pc:docMk/>
          <pc:sldMk cId="3340622780" sldId="2147470912"/>
        </pc:sldMkLst>
        <pc:spChg chg="mod">
          <ac:chgData name="Kau, Derchang" userId="b9148588-e694-4445-9765-2c9aad6149ce" providerId="ADAL" clId="{515910E6-D8DB-0843-914D-C633A0BFC6E3}" dt="2024-09-19T16:47:07.872" v="269" actId="1037"/>
          <ac:spMkLst>
            <pc:docMk/>
            <pc:sldMk cId="3340622780" sldId="2147470912"/>
            <ac:spMk id="3" creationId="{3F491B51-1D67-41B9-0B73-6B14D7148D64}"/>
          </ac:spMkLst>
        </pc:spChg>
        <pc:spChg chg="mod">
          <ac:chgData name="Kau, Derchang" userId="b9148588-e694-4445-9765-2c9aad6149ce" providerId="ADAL" clId="{515910E6-D8DB-0843-914D-C633A0BFC6E3}" dt="2024-09-19T16:47:07.872" v="269" actId="1037"/>
          <ac:spMkLst>
            <pc:docMk/>
            <pc:sldMk cId="3340622780" sldId="2147470912"/>
            <ac:spMk id="16" creationId="{5C63707E-6847-9B42-6FA4-1760B257A7C4}"/>
          </ac:spMkLst>
        </pc:spChg>
        <pc:spChg chg="mod">
          <ac:chgData name="Kau, Derchang" userId="b9148588-e694-4445-9765-2c9aad6149ce" providerId="ADAL" clId="{515910E6-D8DB-0843-914D-C633A0BFC6E3}" dt="2024-09-18T00:22:33.220" v="194" actId="14100"/>
          <ac:spMkLst>
            <pc:docMk/>
            <pc:sldMk cId="3340622780" sldId="2147470912"/>
            <ac:spMk id="17" creationId="{3E83D782-9798-D050-17E8-6FC4F6496B2D}"/>
          </ac:spMkLst>
        </pc:spChg>
        <pc:spChg chg="mod">
          <ac:chgData name="Kau, Derchang" userId="b9148588-e694-4445-9765-2c9aad6149ce" providerId="ADAL" clId="{515910E6-D8DB-0843-914D-C633A0BFC6E3}" dt="2024-09-19T16:47:07.872" v="269" actId="1037"/>
          <ac:spMkLst>
            <pc:docMk/>
            <pc:sldMk cId="3340622780" sldId="2147470912"/>
            <ac:spMk id="20" creationId="{B53F8778-3F20-C61F-3399-F933E41A22AA}"/>
          </ac:spMkLst>
        </pc:spChg>
        <pc:grpChg chg="add mod">
          <ac:chgData name="Kau, Derchang" userId="b9148588-e694-4445-9765-2c9aad6149ce" providerId="ADAL" clId="{515910E6-D8DB-0843-914D-C633A0BFC6E3}" dt="2024-09-19T16:47:07.872" v="269" actId="1037"/>
          <ac:grpSpMkLst>
            <pc:docMk/>
            <pc:sldMk cId="3340622780" sldId="2147470912"/>
            <ac:grpSpMk id="2" creationId="{459E268D-11D1-C4E8-77C6-5C8CA0DC9DD8}"/>
          </ac:grpSpMkLst>
        </pc:grpChg>
        <pc:grpChg chg="mod">
          <ac:chgData name="Kau, Derchang" userId="b9148588-e694-4445-9765-2c9aad6149ce" providerId="ADAL" clId="{515910E6-D8DB-0843-914D-C633A0BFC6E3}" dt="2024-09-19T16:47:07.872" v="269" actId="1037"/>
          <ac:grpSpMkLst>
            <pc:docMk/>
            <pc:sldMk cId="3340622780" sldId="2147470912"/>
            <ac:grpSpMk id="15" creationId="{3D2E7AF8-4488-76B4-F8D6-F42C415FCE52}"/>
          </ac:grpSpMkLst>
        </pc:grpChg>
        <pc:picChg chg="mod">
          <ac:chgData name="Kau, Derchang" userId="b9148588-e694-4445-9765-2c9aad6149ce" providerId="ADAL" clId="{515910E6-D8DB-0843-914D-C633A0BFC6E3}" dt="2024-09-19T16:47:07.872" v="269" actId="1037"/>
          <ac:picMkLst>
            <pc:docMk/>
            <pc:sldMk cId="3340622780" sldId="2147470912"/>
            <ac:picMk id="4" creationId="{5ADEC27A-9C6C-E7B8-AE4F-3D0BBEA43C49}"/>
          </ac:picMkLst>
        </pc:picChg>
        <pc:picChg chg="mod">
          <ac:chgData name="Kau, Derchang" userId="b9148588-e694-4445-9765-2c9aad6149ce" providerId="ADAL" clId="{515910E6-D8DB-0843-914D-C633A0BFC6E3}" dt="2024-09-19T16:47:07.872" v="269" actId="1037"/>
          <ac:picMkLst>
            <pc:docMk/>
            <pc:sldMk cId="3340622780" sldId="2147470912"/>
            <ac:picMk id="5" creationId="{128100AE-470C-1B90-5235-E775FF70F5AC}"/>
          </ac:picMkLst>
        </pc:picChg>
        <pc:picChg chg="mod">
          <ac:chgData name="Kau, Derchang" userId="b9148588-e694-4445-9765-2c9aad6149ce" providerId="ADAL" clId="{515910E6-D8DB-0843-914D-C633A0BFC6E3}" dt="2024-09-19T16:47:07.872" v="269" actId="1037"/>
          <ac:picMkLst>
            <pc:docMk/>
            <pc:sldMk cId="3340622780" sldId="2147470912"/>
            <ac:picMk id="6" creationId="{46B885EE-2316-23F2-66BD-34BA7D96A299}"/>
          </ac:picMkLst>
        </pc:picChg>
        <pc:picChg chg="mod">
          <ac:chgData name="Kau, Derchang" userId="b9148588-e694-4445-9765-2c9aad6149ce" providerId="ADAL" clId="{515910E6-D8DB-0843-914D-C633A0BFC6E3}" dt="2024-09-19T16:47:07.872" v="269" actId="1037"/>
          <ac:picMkLst>
            <pc:docMk/>
            <pc:sldMk cId="3340622780" sldId="2147470912"/>
            <ac:picMk id="7" creationId="{8343D279-8250-7E57-BCB8-96684A37DC39}"/>
          </ac:picMkLst>
        </pc:picChg>
        <pc:picChg chg="mod">
          <ac:chgData name="Kau, Derchang" userId="b9148588-e694-4445-9765-2c9aad6149ce" providerId="ADAL" clId="{515910E6-D8DB-0843-914D-C633A0BFC6E3}" dt="2024-09-19T16:47:07.872" v="269" actId="1037"/>
          <ac:picMkLst>
            <pc:docMk/>
            <pc:sldMk cId="3340622780" sldId="2147470912"/>
            <ac:picMk id="8" creationId="{7F406131-DADF-8E4B-7FD7-7E53F8FD095C}"/>
          </ac:picMkLst>
        </pc:picChg>
        <pc:picChg chg="mod">
          <ac:chgData name="Kau, Derchang" userId="b9148588-e694-4445-9765-2c9aad6149ce" providerId="ADAL" clId="{515910E6-D8DB-0843-914D-C633A0BFC6E3}" dt="2024-09-19T16:47:07.872" v="269" actId="1037"/>
          <ac:picMkLst>
            <pc:docMk/>
            <pc:sldMk cId="3340622780" sldId="2147470912"/>
            <ac:picMk id="11" creationId="{CA9F3640-4F04-B09E-7299-76181BCE8DB0}"/>
          </ac:picMkLst>
        </pc:picChg>
        <pc:picChg chg="mod">
          <ac:chgData name="Kau, Derchang" userId="b9148588-e694-4445-9765-2c9aad6149ce" providerId="ADAL" clId="{515910E6-D8DB-0843-914D-C633A0BFC6E3}" dt="2024-09-19T16:47:07.872" v="269" actId="1037"/>
          <ac:picMkLst>
            <pc:docMk/>
            <pc:sldMk cId="3340622780" sldId="2147470912"/>
            <ac:picMk id="12" creationId="{D2BC21FC-51AB-2763-5451-04DDC38D628A}"/>
          </ac:picMkLst>
        </pc:picChg>
        <pc:picChg chg="mod">
          <ac:chgData name="Kau, Derchang" userId="b9148588-e694-4445-9765-2c9aad6149ce" providerId="ADAL" clId="{515910E6-D8DB-0843-914D-C633A0BFC6E3}" dt="2024-09-19T16:47:07.872" v="269" actId="1037"/>
          <ac:picMkLst>
            <pc:docMk/>
            <pc:sldMk cId="3340622780" sldId="2147470912"/>
            <ac:picMk id="13" creationId="{A10D76AA-4A22-A017-B810-5BC9F1688762}"/>
          </ac:picMkLst>
        </pc:picChg>
        <pc:picChg chg="mod">
          <ac:chgData name="Kau, Derchang" userId="b9148588-e694-4445-9765-2c9aad6149ce" providerId="ADAL" clId="{515910E6-D8DB-0843-914D-C633A0BFC6E3}" dt="2024-09-19T16:47:07.872" v="269" actId="1037"/>
          <ac:picMkLst>
            <pc:docMk/>
            <pc:sldMk cId="3340622780" sldId="2147470912"/>
            <ac:picMk id="14" creationId="{04374DDE-8941-608E-0B36-3AF5FF24C023}"/>
          </ac:picMkLst>
        </pc:picChg>
        <pc:picChg chg="mod">
          <ac:chgData name="Kau, Derchang" userId="b9148588-e694-4445-9765-2c9aad6149ce" providerId="ADAL" clId="{515910E6-D8DB-0843-914D-C633A0BFC6E3}" dt="2024-09-19T16:47:07.872" v="269" actId="1037"/>
          <ac:picMkLst>
            <pc:docMk/>
            <pc:sldMk cId="3340622780" sldId="2147470912"/>
            <ac:picMk id="18" creationId="{656E3200-4C93-B6D7-4EF1-82C1241BB520}"/>
          </ac:picMkLst>
        </pc:picChg>
        <pc:picChg chg="mod">
          <ac:chgData name="Kau, Derchang" userId="b9148588-e694-4445-9765-2c9aad6149ce" providerId="ADAL" clId="{515910E6-D8DB-0843-914D-C633A0BFC6E3}" dt="2024-09-19T16:47:07.872" v="269" actId="1037"/>
          <ac:picMkLst>
            <pc:docMk/>
            <pc:sldMk cId="3340622780" sldId="2147470912"/>
            <ac:picMk id="1026" creationId="{1D1ED4BA-AF6F-D882-2A3C-A3D7B67E88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Terraced Memory Cube Development Opportunities and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DerChang Kau, Sep/17/24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800" dirty="0"/>
              <a:t>TMC: Use Terraced Chiplet Cubing for scalable memory module solutions with shoreline connectivity (Slide 2)</a:t>
            </a:r>
          </a:p>
          <a:p>
            <a:r>
              <a:rPr lang="en-US" sz="2800" dirty="0"/>
              <a:t>High Bandwidth Memory development opportunities:</a:t>
            </a:r>
          </a:p>
          <a:p>
            <a:pPr lvl="1"/>
            <a:r>
              <a:rPr lang="en-US" sz="2800" dirty="0"/>
              <a:t>Samsung LPW: De-facto Spec Dec/24, HVM 2H27 (Slide 3, 4)</a:t>
            </a:r>
          </a:p>
          <a:p>
            <a:pPr lvl="1"/>
            <a:r>
              <a:rPr lang="en-US" sz="2800" dirty="0"/>
              <a:t>SKH PHY-less HBM4: 27~28 intercept (Slide 5, 6)</a:t>
            </a:r>
          </a:p>
          <a:p>
            <a:pPr lvl="1"/>
            <a:r>
              <a:rPr lang="en-US" sz="2800" dirty="0"/>
              <a:t>PSMC Via-in-One: 28~29 intercept (</a:t>
            </a:r>
            <a:r>
              <a:rPr lang="en-US" sz="2800" dirty="0" err="1"/>
              <a:t>WiP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21C1-5E34-F5DB-2583-D87C4C17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Terraced Memory Cube </a:t>
            </a:r>
            <a:r>
              <a:rPr lang="en-US" sz="3600">
                <a:ea typeface="Times New Roman" panose="02020603050405020304" pitchFamily="18" charset="0"/>
              </a:rPr>
              <a:t>with </a:t>
            </a:r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</a:t>
            </a:r>
            <a:endParaRPr lang="en-US" sz="8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04807-3C2A-ACF3-5B91-3565B4EAE4A2}"/>
              </a:ext>
            </a:extLst>
          </p:cNvPr>
          <p:cNvSpPr txBox="1"/>
          <p:nvPr/>
        </p:nvSpPr>
        <p:spPr>
          <a:xfrm>
            <a:off x="1524001" y="384226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TMC – terraced stacking of memory chips interconnected vertically using low cost TSV chips to widen data width in a </a:t>
            </a:r>
            <a:r>
              <a:rPr lang="en-US" sz="1800">
                <a:latin typeface="Calibri" panose="020F0502020204030204" pitchFamily="34" charset="0"/>
                <a:ea typeface="Times New Roman" panose="02020603050405020304" pitchFamily="18" charset="0"/>
              </a:rPr>
              <a:t>Terraced Chiplet Cubing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TCC) construction.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4AB70-91EF-5EA4-FFA1-11319899C6B9}"/>
              </a:ext>
            </a:extLst>
          </p:cNvPr>
          <p:cNvSpPr txBox="1"/>
          <p:nvPr/>
        </p:nvSpPr>
        <p:spPr>
          <a:xfrm>
            <a:off x="8001000" y="5172670"/>
            <a:ext cx="32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TMC example for </a:t>
            </a:r>
            <a:b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3D stack of Low-Power wide-IO</a:t>
            </a:r>
            <a:r>
              <a:rPr lang="en-US" sz="1800" ker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LPW, DRAM chips</a:t>
            </a:r>
            <a:r>
              <a:rPr lang="en-US" sz="1400">
                <a:effectLst/>
              </a:rPr>
              <a:t>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62AC39-B12B-C7AC-BF5E-4F4BD673B9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5056" l="1831" r="98768">
                        <a14:foregroundMark x1="8944" y1="58373" x2="1901" y2="72010"/>
                        <a14:foregroundMark x1="1901" y1="72010" x2="7500" y2="88118"/>
                        <a14:foregroundMark x1="669" y1="98565" x2="10528" y2="97847"/>
                        <a14:foregroundMark x1="10528" y1="97847" x2="19894" y2="98565"/>
                        <a14:foregroundMark x1="19894" y1="98565" x2="39930" y2="92982"/>
                        <a14:foregroundMark x1="39930" y1="92982" x2="30563" y2="91069"/>
                        <a14:foregroundMark x1="30563" y1="91069" x2="27923" y2="95056"/>
                        <a14:foregroundMark x1="87746" y1="11882" x2="97324" y2="9729"/>
                        <a14:foregroundMark x1="97324" y1="9729" x2="98768" y2="50319"/>
                        <a14:foregroundMark x1="98768" y1="50319" x2="89718" y2="61164"/>
                        <a14:foregroundMark x1="89718" y1="61164" x2="70423" y2="72648"/>
                        <a14:foregroundMark x1="70423" y1="72648" x2="69930" y2="79346"/>
                        <a14:backgroundMark x1="28134" y1="99601" x2="26549" y2="99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8362" y="3278154"/>
            <a:ext cx="5080000" cy="23561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FDCDFE-FAB6-9439-C591-92D047B856D9}"/>
              </a:ext>
            </a:extLst>
          </p:cNvPr>
          <p:cNvSpPr txBox="1"/>
          <p:nvPr/>
        </p:nvSpPr>
        <p:spPr>
          <a:xfrm>
            <a:off x="8001000" y="2816489"/>
            <a:ext cx="237321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tiers of 32Gb LPW</a:t>
            </a:r>
          </a:p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64GB TMC 2K DQ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2FCD9C-2CB2-F2D6-A6F2-A9CD5ECE7D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1524000" y="1251466"/>
            <a:ext cx="545926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E7F5E-FF09-0A97-0BC9-1181D92C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6" t="27751" r="13415" b="15277"/>
          <a:stretch/>
        </p:blipFill>
        <p:spPr>
          <a:xfrm>
            <a:off x="490339" y="1588946"/>
            <a:ext cx="5257086" cy="2100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3E756-2776-53A7-CF8E-46DCB4EF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37" t="26844" r="6794"/>
          <a:stretch/>
        </p:blipFill>
        <p:spPr>
          <a:xfrm>
            <a:off x="381000" y="3828080"/>
            <a:ext cx="5290456" cy="250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371AE-B24C-6899-DF99-69D6ACFA74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736" b="79799"/>
          <a:stretch/>
        </p:blipFill>
        <p:spPr>
          <a:xfrm>
            <a:off x="5671456" y="384871"/>
            <a:ext cx="4402209" cy="227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1D89A9-C144-9388-AF30-47B2898D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4871"/>
            <a:ext cx="3200400" cy="838200"/>
          </a:xfrm>
        </p:spPr>
        <p:txBody>
          <a:bodyPr/>
          <a:lstStyle/>
          <a:p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Intel-Samsung Meeting</a:t>
            </a:r>
            <a:b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Feb'24, Aug’24)</a:t>
            </a:r>
            <a:endParaRPr lang="en-US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EA7F8B-A07D-21D0-FF55-944B847E78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540" t="58824" r="3619" b="16912"/>
          <a:stretch/>
        </p:blipFill>
        <p:spPr>
          <a:xfrm>
            <a:off x="4808576" y="750746"/>
            <a:ext cx="6705600" cy="83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252552-0CCD-9B31-E3D5-8B46EA5BD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436" y="1727431"/>
            <a:ext cx="56515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0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8F08-34C4-C188-178B-03D7D30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57200"/>
          </a:xfrm>
        </p:spPr>
        <p:txBody>
          <a:bodyPr/>
          <a:lstStyle/>
          <a:p>
            <a:r>
              <a:rPr lang="en-US" sz="2800" dirty="0"/>
              <a:t>64GB TMC-LPW modules and Benchmark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2212A9-0944-ACC7-A95B-EEB100D21763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5054117"/>
          <a:ext cx="11353800" cy="132092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8188894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7051257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84700671"/>
                    </a:ext>
                  </a:extLst>
                </a:gridCol>
                <a:gridCol w="955109">
                  <a:extLst>
                    <a:ext uri="{9D8B030D-6E8A-4147-A177-3AD203B41FA5}">
                      <a16:colId xmlns:a16="http://schemas.microsoft.com/office/drawing/2014/main" val="1905186459"/>
                    </a:ext>
                  </a:extLst>
                </a:gridCol>
                <a:gridCol w="846242">
                  <a:extLst>
                    <a:ext uri="{9D8B030D-6E8A-4147-A177-3AD203B41FA5}">
                      <a16:colId xmlns:a16="http://schemas.microsoft.com/office/drawing/2014/main" val="1526428659"/>
                    </a:ext>
                  </a:extLst>
                </a:gridCol>
                <a:gridCol w="637049">
                  <a:extLst>
                    <a:ext uri="{9D8B030D-6E8A-4147-A177-3AD203B41FA5}">
                      <a16:colId xmlns:a16="http://schemas.microsoft.com/office/drawing/2014/main" val="21963976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063143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845342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98349401"/>
                    </a:ext>
                  </a:extLst>
                </a:gridCol>
                <a:gridCol w="1097783">
                  <a:extLst>
                    <a:ext uri="{9D8B030D-6E8A-4147-A177-3AD203B41FA5}">
                      <a16:colId xmlns:a16="http://schemas.microsoft.com/office/drawing/2014/main" val="2521293887"/>
                    </a:ext>
                  </a:extLst>
                </a:gridCol>
                <a:gridCol w="742142">
                  <a:extLst>
                    <a:ext uri="{9D8B030D-6E8A-4147-A177-3AD203B41FA5}">
                      <a16:colId xmlns:a16="http://schemas.microsoft.com/office/drawing/2014/main" val="31165353"/>
                    </a:ext>
                  </a:extLst>
                </a:gridCol>
                <a:gridCol w="674675">
                  <a:extLst>
                    <a:ext uri="{9D8B030D-6E8A-4147-A177-3AD203B41FA5}">
                      <a16:colId xmlns:a16="http://schemas.microsoft.com/office/drawing/2014/main" val="2104335687"/>
                    </a:ext>
                  </a:extLst>
                </a:gridCol>
              </a:tblGrid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64GB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Package IF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Size [mm</a:t>
                      </a:r>
                      <a:r>
                        <a:rPr lang="en-US" sz="1600" b="1" i="0" u="none" strike="noStrike" baseline="3000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GB/s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err="1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BW/mm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Gb/Die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Die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78082"/>
                  </a:ext>
                </a:extLst>
              </a:tr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HBM4E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3DS HBM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14.2x11.0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$281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80422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LPW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14.9x14.0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56075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23.4x14.0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4317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11.7X28.0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42639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EA4B1D3A-E70A-F750-7444-F26A52BE730F}"/>
              </a:ext>
            </a:extLst>
          </p:cNvPr>
          <p:cNvGrpSpPr/>
          <p:nvPr/>
        </p:nvGrpSpPr>
        <p:grpSpPr>
          <a:xfrm>
            <a:off x="381000" y="685800"/>
            <a:ext cx="11049000" cy="2045571"/>
            <a:chOff x="381000" y="685800"/>
            <a:chExt cx="11049000" cy="20455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4D4B620-57BC-8CB2-B19B-8CDBFE1FD553}"/>
                </a:ext>
              </a:extLst>
            </p:cNvPr>
            <p:cNvGrpSpPr/>
            <p:nvPr/>
          </p:nvGrpSpPr>
          <p:grpSpPr>
            <a:xfrm>
              <a:off x="1125673" y="1310750"/>
              <a:ext cx="1537558" cy="1291619"/>
              <a:chOff x="1108010" y="2734139"/>
              <a:chExt cx="1537558" cy="129161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10C8455-7B62-BD74-1F13-875A5658F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8010" y="2734139"/>
                <a:ext cx="1537558" cy="68793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88DC1DA-C40B-9A3C-9AA5-C369BF8AC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8010" y="3337826"/>
                <a:ext cx="1537558" cy="687932"/>
              </a:xfrm>
              <a:prstGeom prst="rect">
                <a:avLst/>
              </a:prstGeom>
            </p:spPr>
          </p:pic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5CBF76-8370-1724-5F05-7D54B0B4A396}"/>
                </a:ext>
              </a:extLst>
            </p:cNvPr>
            <p:cNvSpPr/>
            <p:nvPr/>
          </p:nvSpPr>
          <p:spPr>
            <a:xfrm>
              <a:off x="381000" y="685800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F38D60-8FB8-B0C9-CC1F-539B95E987FA}"/>
                </a:ext>
              </a:extLst>
            </p:cNvPr>
            <p:cNvSpPr txBox="1"/>
            <p:nvPr/>
          </p:nvSpPr>
          <p:spPr>
            <a:xfrm>
              <a:off x="1113295" y="798220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Mock-1</a:t>
              </a:r>
              <a:endParaRPr lang="en-US" sz="200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0F12C6-2DE6-F9AA-6B1C-10B479D44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724530"/>
              <a:ext cx="7772400" cy="200684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55020A-A505-B13C-E5D0-6EAC269D990D}"/>
              </a:ext>
            </a:extLst>
          </p:cNvPr>
          <p:cNvGrpSpPr/>
          <p:nvPr/>
        </p:nvGrpSpPr>
        <p:grpSpPr>
          <a:xfrm>
            <a:off x="381000" y="2869959"/>
            <a:ext cx="11049000" cy="2006841"/>
            <a:chOff x="381000" y="2869959"/>
            <a:chExt cx="11049000" cy="20068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874C29-D5AA-7D18-6E0D-C13587200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5200" y="2984889"/>
              <a:ext cx="7772400" cy="1891911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FD40D5E-27BE-3640-A827-233AFBE04A01}"/>
                </a:ext>
              </a:extLst>
            </p:cNvPr>
            <p:cNvGrpSpPr/>
            <p:nvPr/>
          </p:nvGrpSpPr>
          <p:grpSpPr>
            <a:xfrm>
              <a:off x="715662" y="3445525"/>
              <a:ext cx="2415474" cy="1329653"/>
              <a:chOff x="301575" y="4731574"/>
              <a:chExt cx="2415474" cy="132965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A13FA31-3ED6-9642-6C01-97960EE08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575" y="4745990"/>
                <a:ext cx="1348674" cy="70485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35F0C2A-DC42-0674-A704-75DBBCAF7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8375" y="4731574"/>
                <a:ext cx="1348674" cy="70485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38671C-D649-4A37-B87A-A98C5F137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953" y="5356377"/>
                <a:ext cx="1348674" cy="70485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78DF6DE-EF76-B080-7E22-972BE6B00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8375" y="5356377"/>
                <a:ext cx="1348674" cy="704850"/>
              </a:xfrm>
              <a:prstGeom prst="rect">
                <a:avLst/>
              </a:prstGeom>
            </p:spPr>
          </p:pic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E19CC81-965E-4A41-1710-A9C2499E3F2B}"/>
                </a:ext>
              </a:extLst>
            </p:cNvPr>
            <p:cNvSpPr/>
            <p:nvPr/>
          </p:nvSpPr>
          <p:spPr>
            <a:xfrm>
              <a:off x="381000" y="2869959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B2448B-4476-A97A-4E37-296BB3DA1461}"/>
                </a:ext>
              </a:extLst>
            </p:cNvPr>
            <p:cNvSpPr txBox="1"/>
            <p:nvPr/>
          </p:nvSpPr>
          <p:spPr>
            <a:xfrm>
              <a:off x="1113295" y="2973596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Mock-2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5853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43076B-748C-2A10-6D24-37A806803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219200"/>
            <a:ext cx="9067800" cy="512131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87D9664-9EDD-27DA-36D9-5BAC3933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SK Hynix ﻿Custom Memory Solutions</a:t>
            </a:r>
            <a:br>
              <a:rPr lang="en-US" sz="3200" dirty="0"/>
            </a:br>
            <a:r>
              <a:rPr lang="en-US" sz="3200" dirty="0"/>
              <a:t>for AI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9225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9E268D-11D1-C4E8-77C6-5C8CA0DC9DD8}"/>
              </a:ext>
            </a:extLst>
          </p:cNvPr>
          <p:cNvGrpSpPr/>
          <p:nvPr/>
        </p:nvGrpSpPr>
        <p:grpSpPr>
          <a:xfrm>
            <a:off x="1120668" y="864023"/>
            <a:ext cx="4325872" cy="1343025"/>
            <a:chOff x="1640435" y="1081726"/>
            <a:chExt cx="4325872" cy="13430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D1ED4BA-AF6F-D882-2A3C-A3D7B67E8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07" y="1081726"/>
              <a:ext cx="35814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491B51-1D67-41B9-0B73-6B14D7148D64}"/>
                </a:ext>
              </a:extLst>
            </p:cNvPr>
            <p:cNvSpPr txBox="1"/>
            <p:nvPr/>
          </p:nvSpPr>
          <p:spPr>
            <a:xfrm>
              <a:off x="1640435" y="1636068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HBM 3DS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2E7AF8-4488-76B4-F8D6-F42C415FCE52}"/>
              </a:ext>
            </a:extLst>
          </p:cNvPr>
          <p:cNvGrpSpPr/>
          <p:nvPr/>
        </p:nvGrpSpPr>
        <p:grpSpPr>
          <a:xfrm>
            <a:off x="6370016" y="1540849"/>
            <a:ext cx="2562935" cy="4318952"/>
            <a:chOff x="6781800" y="358051"/>
            <a:chExt cx="4086935" cy="75022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8100AE-470C-1B90-5235-E775FF70F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249494" y="1890357"/>
              <a:ext cx="5322747" cy="22581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B885EE-2316-23F2-66BD-34BA7D96A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478096" y="2218106"/>
              <a:ext cx="5322747" cy="22581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43D279-8250-7E57-BCB8-96684A37D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559" y="2522906"/>
              <a:ext cx="5322747" cy="225813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406131-DADF-8E4B-7FD7-7E53F8FD0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011494" y="2827707"/>
              <a:ext cx="5322747" cy="22581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9F3640-4F04-B09E-7299-76181BCE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16294" y="3132507"/>
              <a:ext cx="5322747" cy="225813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BC21FC-51AB-2763-5451-04DDC38D6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544896" y="3460256"/>
              <a:ext cx="5322747" cy="22581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0D76AA-4A22-A017-B810-5BC9F1688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801359" y="3765056"/>
              <a:ext cx="5322747" cy="22581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374DDE-8941-608E-0B36-3AF5FF24C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078294" y="4069857"/>
              <a:ext cx="5322747" cy="225813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C63707E-6847-9B42-6FA4-1760B257A7C4}"/>
              </a:ext>
            </a:extLst>
          </p:cNvPr>
          <p:cNvSpPr txBox="1"/>
          <p:nvPr/>
        </p:nvSpPr>
        <p:spPr>
          <a:xfrm>
            <a:off x="9021548" y="1156570"/>
            <a:ext cx="26866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TMC-HBM4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½ HBM 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D1c node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16Gb die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TSV-less (Shoreline Bump)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PHY-less (FD DIO)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~42mm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(4.7x9mm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~50MB/mm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4-Ch, 256 FD D/Q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12.8 GT/s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TCC – 8-die mockup 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16GB module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32-Ch, 2K FD D/Q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Max 3.3TB/sec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(9.4X9mm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TCC – 16-die mockup 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32GB module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64-Ch, 4K FD D/Q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Max 6.6TB/sec</a:t>
            </a:r>
          </a:p>
          <a:p>
            <a:pPr marL="292100"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(12.6X9mm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E83D782-9798-D050-17E8-6FC4F649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58688"/>
          </a:xfrm>
        </p:spPr>
        <p:txBody>
          <a:bodyPr/>
          <a:lstStyle/>
          <a:p>
            <a:r>
              <a:rPr lang="en-US" sz="2800" dirty="0"/>
              <a:t>Collaboration Opportunity with SKH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6E3200-4C93-B6D7-4EF1-82C1241BB5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42" b="20277"/>
          <a:stretch/>
        </p:blipFill>
        <p:spPr>
          <a:xfrm>
            <a:off x="1624386" y="4852306"/>
            <a:ext cx="4300008" cy="1664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EC27A-9C6C-E7B8-AE4F-3D0BBEA43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320082"/>
            <a:ext cx="3139638" cy="24191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3F8778-3F20-C61F-3399-F933E41A22AA}"/>
              </a:ext>
            </a:extLst>
          </p:cNvPr>
          <p:cNvSpPr txBox="1"/>
          <p:nvPr/>
        </p:nvSpPr>
        <p:spPr>
          <a:xfrm>
            <a:off x="3679682" y="2255940"/>
            <a:ext cx="2642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HBM4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D1c node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32Gb / 103mm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40MB/mm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8-Ch, 512 FD D/Q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Max 12.8 GT/s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3DS 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4, 8, 12, 16-high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16, 32, 36, 64GB module</a:t>
            </a:r>
          </a:p>
          <a:p>
            <a:pPr marL="288925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32Ch, Max 3.3TB/sec</a:t>
            </a:r>
          </a:p>
        </p:txBody>
      </p:sp>
    </p:spTree>
    <p:extLst>
      <p:ext uri="{BB962C8B-B14F-4D97-AF65-F5344CB8AC3E}">
        <p14:creationId xmlns:p14="http://schemas.microsoft.com/office/powerpoint/2010/main" val="33406227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1685</TotalTime>
  <Words>353</Words>
  <Application>Microsoft Macintosh PowerPoint</Application>
  <PresentationFormat>Widescreen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Neo Sans Intel</vt:lpstr>
      <vt:lpstr>Neo Sans Intel Medium</vt:lpstr>
      <vt:lpstr>Arial</vt:lpstr>
      <vt:lpstr>Calibri</vt:lpstr>
      <vt:lpstr>Times New Roman</vt:lpstr>
      <vt:lpstr>blank</vt:lpstr>
      <vt:lpstr>Terraced Memory Cube Development Opportunities and Proposal</vt:lpstr>
      <vt:lpstr>Terraced Memory Cube with TCC</vt:lpstr>
      <vt:lpstr>Intel-Samsung Meeting (Feb'24, Aug’24)</vt:lpstr>
      <vt:lpstr>64GB TMC-LPW modules and Benchmark</vt:lpstr>
      <vt:lpstr>SK Hynix ﻿Custom Memory Solutions for AI Applications</vt:lpstr>
      <vt:lpstr>Collaboration Opportunity with SKH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DerChang Kau</dc:creator>
  <cp:keywords>CTPClassification=CTP_NT</cp:keywords>
  <cp:lastModifiedBy>DerChang Kau</cp:lastModifiedBy>
  <cp:revision>1</cp:revision>
  <dcterms:created xsi:type="dcterms:W3CDTF">2024-09-17T21:07:55Z</dcterms:created>
  <dcterms:modified xsi:type="dcterms:W3CDTF">2024-09-19T16:47:13Z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