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735" r:id="rId5"/>
    <p:sldId id="579" r:id="rId6"/>
    <p:sldId id="577" r:id="rId7"/>
    <p:sldId id="734" r:id="rId8"/>
    <p:sldId id="736" r:id="rId9"/>
    <p:sldId id="258" r:id="rId10"/>
    <p:sldId id="737" r:id="rId11"/>
    <p:sldId id="738" r:id="rId12"/>
    <p:sldId id="739" r:id="rId13"/>
    <p:sldId id="740" r:id="rId14"/>
    <p:sldId id="725" r:id="rId15"/>
    <p:sldId id="272" r:id="rId16"/>
    <p:sldId id="270" r:id="rId17"/>
    <p:sldId id="262" r:id="rId18"/>
    <p:sldId id="25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25A67-1B49-6D46-A932-CE724D73EA7F}" v="8" dt="2023-01-06T18:06:17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 autoAdjust="0"/>
    <p:restoredTop sz="96197"/>
  </p:normalViewPr>
  <p:slideViewPr>
    <p:cSldViewPr>
      <p:cViewPr varScale="1">
        <p:scale>
          <a:sx n="114" d="100"/>
          <a:sy n="114" d="100"/>
        </p:scale>
        <p:origin x="664" y="1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79C25A67-1B49-6D46-A932-CE724D73EA7F}"/>
    <pc:docChg chg="addSld modSld">
      <pc:chgData name="Kau, Derchang" userId="b9148588-e694-4445-9765-2c9aad6149ce" providerId="ADAL" clId="{79C25A67-1B49-6D46-A932-CE724D73EA7F}" dt="2023-01-06T18:06:17.366" v="0"/>
      <pc:docMkLst>
        <pc:docMk/>
      </pc:docMkLst>
      <pc:sldChg chg="add">
        <pc:chgData name="Kau, Derchang" userId="b9148588-e694-4445-9765-2c9aad6149ce" providerId="ADAL" clId="{79C25A67-1B49-6D46-A932-CE724D73EA7F}" dt="2023-01-06T18:06:17.366" v="0"/>
        <pc:sldMkLst>
          <pc:docMk/>
          <pc:sldMk cId="713989226" sldId="259"/>
        </pc:sldMkLst>
      </pc:sldChg>
      <pc:sldChg chg="add">
        <pc:chgData name="Kau, Derchang" userId="b9148588-e694-4445-9765-2c9aad6149ce" providerId="ADAL" clId="{79C25A67-1B49-6D46-A932-CE724D73EA7F}" dt="2023-01-06T18:06:17.366" v="0"/>
        <pc:sldMkLst>
          <pc:docMk/>
          <pc:sldMk cId="2730086626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18932-A5AA-4B27-9CD9-EDEF3E05BB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82117"/>
            <a:ext cx="10972800" cy="415516"/>
          </a:xfrm>
        </p:spPr>
        <p:txBody>
          <a:bodyPr/>
          <a:lstStyle>
            <a:lvl1pPr>
              <a:defRPr sz="28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690284"/>
            <a:ext cx="11018459" cy="5536345"/>
          </a:xfrm>
        </p:spPr>
        <p:txBody>
          <a:bodyPr/>
          <a:lstStyle>
            <a:lvl1pPr>
              <a:defRPr sz="1800"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/>
              <a:t>14pt Intel Clear fourth level</a:t>
            </a:r>
          </a:p>
          <a:p>
            <a:pPr lvl="4"/>
            <a:r>
              <a:rPr lang="en-US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5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SMG/CPG/GEMS/FTE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leygroup.com/mpr/article.php?url=mpr/p/19960805/101004.pdf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ias.edu/sites/default/files/library/Prelim_Disc_Logical_Design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8FF7E1-26CB-2F88-BE32-6FF39FB7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1770"/>
            <a:ext cx="6821010" cy="415516"/>
          </a:xfrm>
        </p:spPr>
        <p:txBody>
          <a:bodyPr/>
          <a:lstStyle/>
          <a:p>
            <a:pPr algn="l"/>
            <a:r>
              <a:rPr lang="en-US" dirty="0"/>
              <a:t>Memory Organ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C6469C-CC3E-4B28-9A85-21E73E3224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998" y="1233537"/>
            <a:ext cx="10949583" cy="211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</a:rPr>
              <a:t>“The Memory Organ – Ideally one would desire an indefinitely </a:t>
            </a:r>
            <a:r>
              <a:rPr lang="en-US" sz="2000">
                <a:solidFill>
                  <a:srgbClr val="C00000"/>
                </a:solidFill>
              </a:rPr>
              <a:t>large memory capacity </a:t>
            </a:r>
            <a:r>
              <a:rPr lang="en-US" sz="2000">
                <a:solidFill>
                  <a:schemeClr val="tx1"/>
                </a:solidFill>
              </a:rPr>
              <a:t>such that any particular … </a:t>
            </a:r>
            <a:r>
              <a:rPr lang="en-US" sz="2000">
                <a:solidFill>
                  <a:srgbClr val="C00000"/>
                </a:solidFill>
              </a:rPr>
              <a:t>word </a:t>
            </a:r>
            <a:r>
              <a:rPr lang="en-US" sz="2000">
                <a:solidFill>
                  <a:schemeClr val="tx1"/>
                </a:solidFill>
              </a:rPr>
              <a:t>would be </a:t>
            </a:r>
            <a:r>
              <a:rPr lang="en-US" sz="2000">
                <a:solidFill>
                  <a:srgbClr val="C00000"/>
                </a:solidFill>
              </a:rPr>
              <a:t>immediately</a:t>
            </a:r>
            <a:r>
              <a:rPr lang="en-US" sz="2000"/>
              <a:t> </a:t>
            </a:r>
            <a:r>
              <a:rPr lang="en-US" sz="2000">
                <a:solidFill>
                  <a:schemeClr val="tx1"/>
                </a:solidFill>
              </a:rPr>
              <a:t>… available.  … It does not seem possible physically to achieve such a capacity.  …We are therefore forced to recognize the possibility of constructing a </a:t>
            </a:r>
            <a:r>
              <a:rPr lang="en-US" sz="2000">
                <a:solidFill>
                  <a:srgbClr val="C00000"/>
                </a:solidFill>
              </a:rPr>
              <a:t>hierarchy of </a:t>
            </a:r>
            <a:r>
              <a:rPr lang="en-US" sz="2000">
                <a:solidFill>
                  <a:schemeClr val="tx1"/>
                </a:solidFill>
              </a:rPr>
              <a:t>memories, each of which has greater capacity than the preceding but which is less quickly accessible.”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sz="1200" i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Arthur Burks, Herman Goldstine and John von Neumann, Preliminary Discussion of the Logical Design of an Electronic Computing Instrument, Jun. 28,1946.</a:t>
            </a:r>
            <a:endParaRPr lang="en-US" sz="1200" i="1">
              <a:solidFill>
                <a:schemeClr val="tx1"/>
              </a:solidFill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EF35CA0-84E2-A72E-2662-7FEE85E496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1941" y="3938790"/>
            <a:ext cx="7409010" cy="196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“TPC-C...were spent waiting for memory . . . . MPEG… limited by memory accesses . . . . Processor speed has seriously outstripped memory speed. . . . The real design action is in the </a:t>
            </a:r>
            <a:r>
              <a:rPr lang="en-US" sz="2000" dirty="0">
                <a:solidFill>
                  <a:srgbClr val="C00000"/>
                </a:solidFill>
              </a:rPr>
              <a:t>memory subsystems </a:t>
            </a:r>
            <a:r>
              <a:rPr lang="en-US" sz="2000" dirty="0">
                <a:solidFill>
                  <a:schemeClr val="tx1"/>
                </a:solidFill>
              </a:rPr>
              <a:t>— </a:t>
            </a:r>
            <a:r>
              <a:rPr lang="en-US" sz="2000" dirty="0">
                <a:solidFill>
                  <a:srgbClr val="C00000"/>
                </a:solidFill>
              </a:rPr>
              <a:t>caches, buses, bandwidth and latency</a:t>
            </a:r>
            <a:r>
              <a:rPr lang="en-US" sz="2000" dirty="0">
                <a:solidFill>
                  <a:schemeClr val="tx1"/>
                </a:solidFill>
              </a:rPr>
              <a:t>.” </a:t>
            </a:r>
          </a:p>
          <a:p>
            <a:pPr marL="0" indent="0" algn="r">
              <a:buNone/>
            </a:pPr>
            <a:r>
              <a:rPr lang="en-US" sz="1200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Dick Sites, It’s the Memory, Stupid! Microprocessor Report, 10(10):2–3, Aug. 5 1996</a:t>
            </a:r>
            <a:r>
              <a:rPr lang="en-US" sz="1200" i="1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200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200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3D69E8-1484-9A39-A129-9C6D0CB02BAB}"/>
              </a:ext>
            </a:extLst>
          </p:cNvPr>
          <p:cNvGrpSpPr/>
          <p:nvPr/>
        </p:nvGrpSpPr>
        <p:grpSpPr>
          <a:xfrm>
            <a:off x="7982860" y="3349722"/>
            <a:ext cx="3515557" cy="2713844"/>
            <a:chOff x="2375118" y="1262425"/>
            <a:chExt cx="4116510" cy="2869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0E4B97-866F-AAA1-24D1-D63AE8866344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54" name="Freeform: Shape 80">
                <a:extLst>
                  <a:ext uri="{FF2B5EF4-FFF2-40B4-BE49-F238E27FC236}">
                    <a16:creationId xmlns:a16="http://schemas.microsoft.com/office/drawing/2014/main" id="{BBEE1B93-D53E-8389-9087-D125FBAA7BB5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5" name="Freeform: Shape 81">
                <a:extLst>
                  <a:ext uri="{FF2B5EF4-FFF2-40B4-BE49-F238E27FC236}">
                    <a16:creationId xmlns:a16="http://schemas.microsoft.com/office/drawing/2014/main" id="{9C84F11C-CF40-3C52-6216-901594CC6135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6" name="Freeform: Shape 82">
                <a:extLst>
                  <a:ext uri="{FF2B5EF4-FFF2-40B4-BE49-F238E27FC236}">
                    <a16:creationId xmlns:a16="http://schemas.microsoft.com/office/drawing/2014/main" id="{5561BCF9-AF66-8AC2-C94F-ACFCA9EF2E7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7" name="Freeform: Shape 83">
                <a:extLst>
                  <a:ext uri="{FF2B5EF4-FFF2-40B4-BE49-F238E27FC236}">
                    <a16:creationId xmlns:a16="http://schemas.microsoft.com/office/drawing/2014/main" id="{120E737C-D9F5-87F5-3F98-3F75B2E4A115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8" name="Freeform: Shape 85">
                <a:extLst>
                  <a:ext uri="{FF2B5EF4-FFF2-40B4-BE49-F238E27FC236}">
                    <a16:creationId xmlns:a16="http://schemas.microsoft.com/office/drawing/2014/main" id="{DBEC7311-3979-63F4-D627-9296DC93CD7D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9" name="Freeform: Shape 86">
                <a:extLst>
                  <a:ext uri="{FF2B5EF4-FFF2-40B4-BE49-F238E27FC236}">
                    <a16:creationId xmlns:a16="http://schemas.microsoft.com/office/drawing/2014/main" id="{7702721F-2002-0134-BE5A-924FF101AA39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60" name="Freeform: Shape 87">
                <a:extLst>
                  <a:ext uri="{FF2B5EF4-FFF2-40B4-BE49-F238E27FC236}">
                    <a16:creationId xmlns:a16="http://schemas.microsoft.com/office/drawing/2014/main" id="{C101C1DB-1B00-4BE6-A5BA-63480BF6A4A3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AC626F2-365C-2A5B-A28E-0C5D04AE5A87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C9BC12AC-EF37-1D69-CA41-B53A2BAEA76A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30D13D4E-83AA-43B9-8FC3-B622D7BF8624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21B1AA96-6056-B551-914D-20DD71633DE0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58A3DA-4EF8-66E2-9EE4-F25281AAE8F6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44" name="Freeform: Shape 93">
                <a:extLst>
                  <a:ext uri="{FF2B5EF4-FFF2-40B4-BE49-F238E27FC236}">
                    <a16:creationId xmlns:a16="http://schemas.microsoft.com/office/drawing/2014/main" id="{F2681FA0-AAB0-D3AD-2D9A-0610A0EA8D61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5" name="Freeform: Shape 94">
                <a:extLst>
                  <a:ext uri="{FF2B5EF4-FFF2-40B4-BE49-F238E27FC236}">
                    <a16:creationId xmlns:a16="http://schemas.microsoft.com/office/drawing/2014/main" id="{4AF6070B-C5B6-CF5B-3FCF-FB6F496FC867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6" name="Freeform: Shape 95">
                <a:extLst>
                  <a:ext uri="{FF2B5EF4-FFF2-40B4-BE49-F238E27FC236}">
                    <a16:creationId xmlns:a16="http://schemas.microsoft.com/office/drawing/2014/main" id="{5AB140DC-C453-ECD1-B475-00D1361F4DE5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7" name="Freeform: Shape 96">
                <a:extLst>
                  <a:ext uri="{FF2B5EF4-FFF2-40B4-BE49-F238E27FC236}">
                    <a16:creationId xmlns:a16="http://schemas.microsoft.com/office/drawing/2014/main" id="{A4D0F58A-E521-85D4-F0E4-B10D0B26F912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8" name="Freeform: Shape 97">
                <a:extLst>
                  <a:ext uri="{FF2B5EF4-FFF2-40B4-BE49-F238E27FC236}">
                    <a16:creationId xmlns:a16="http://schemas.microsoft.com/office/drawing/2014/main" id="{9A8828DC-A592-353A-6BAE-6A4059AB82B2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9" name="Freeform: Shape 98">
                <a:extLst>
                  <a:ext uri="{FF2B5EF4-FFF2-40B4-BE49-F238E27FC236}">
                    <a16:creationId xmlns:a16="http://schemas.microsoft.com/office/drawing/2014/main" id="{CFC9E86A-CFD4-E8BE-A7B9-AFCA3572B2E1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50" name="Freeform: Shape 99">
                <a:extLst>
                  <a:ext uri="{FF2B5EF4-FFF2-40B4-BE49-F238E27FC236}">
                    <a16:creationId xmlns:a16="http://schemas.microsoft.com/office/drawing/2014/main" id="{820A5DDA-9ECA-E0B2-FC6B-8C0B07545A5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F7B6D4-03F8-15D9-3DE1-36C104694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8B7DBF-D508-CEA0-05E2-62E297F5B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1EEE17E-71B5-5E56-BF20-17D48DEA579F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37" name="Freeform: Shape 103">
                <a:extLst>
                  <a:ext uri="{FF2B5EF4-FFF2-40B4-BE49-F238E27FC236}">
                    <a16:creationId xmlns:a16="http://schemas.microsoft.com/office/drawing/2014/main" id="{4BD78527-6897-EFCA-7251-C34C1724637D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8" name="Freeform: Shape 104">
                <a:extLst>
                  <a:ext uri="{FF2B5EF4-FFF2-40B4-BE49-F238E27FC236}">
                    <a16:creationId xmlns:a16="http://schemas.microsoft.com/office/drawing/2014/main" id="{C8F10A76-5B33-A6C6-A265-9B8CB55ECFF8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9" name="Freeform: Shape 105">
                <a:extLst>
                  <a:ext uri="{FF2B5EF4-FFF2-40B4-BE49-F238E27FC236}">
                    <a16:creationId xmlns:a16="http://schemas.microsoft.com/office/drawing/2014/main" id="{2BBCCD63-F9AA-4325-5A50-1140E7B85ED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0" name="Freeform: Shape 106">
                <a:extLst>
                  <a:ext uri="{FF2B5EF4-FFF2-40B4-BE49-F238E27FC236}">
                    <a16:creationId xmlns:a16="http://schemas.microsoft.com/office/drawing/2014/main" id="{BCF3CD8C-AC3A-738F-BB3E-5BB37C6BBD81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1" name="Freeform: Shape 107">
                <a:extLst>
                  <a:ext uri="{FF2B5EF4-FFF2-40B4-BE49-F238E27FC236}">
                    <a16:creationId xmlns:a16="http://schemas.microsoft.com/office/drawing/2014/main" id="{EFFFECAE-9FD3-F38A-C073-5E7AEFE1D28F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2" name="Freeform: Shape 108">
                <a:extLst>
                  <a:ext uri="{FF2B5EF4-FFF2-40B4-BE49-F238E27FC236}">
                    <a16:creationId xmlns:a16="http://schemas.microsoft.com/office/drawing/2014/main" id="{12875194-BAB1-AD17-2072-E9D0FA380249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43" name="Freeform: Shape 109">
                <a:extLst>
                  <a:ext uri="{FF2B5EF4-FFF2-40B4-BE49-F238E27FC236}">
                    <a16:creationId xmlns:a16="http://schemas.microsoft.com/office/drawing/2014/main" id="{BA238FF6-A882-9BF5-DF13-08D399768D2E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C21CAD-53AC-B6EA-3C09-F2DA96CBD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506D5C-80AD-8FAD-892B-14716906CA8A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30" name="Freeform: Shape 112">
                <a:extLst>
                  <a:ext uri="{FF2B5EF4-FFF2-40B4-BE49-F238E27FC236}">
                    <a16:creationId xmlns:a16="http://schemas.microsoft.com/office/drawing/2014/main" id="{0C2F0CDA-943A-BBF2-EE27-3A77EAB6BE6D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1" name="Freeform: Shape 113">
                <a:extLst>
                  <a:ext uri="{FF2B5EF4-FFF2-40B4-BE49-F238E27FC236}">
                    <a16:creationId xmlns:a16="http://schemas.microsoft.com/office/drawing/2014/main" id="{38953CB2-5A7F-35FA-62C7-82B1D3A57FFD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2" name="Freeform: Shape 114">
                <a:extLst>
                  <a:ext uri="{FF2B5EF4-FFF2-40B4-BE49-F238E27FC236}">
                    <a16:creationId xmlns:a16="http://schemas.microsoft.com/office/drawing/2014/main" id="{29A4FBD5-0038-951E-142B-C926BC1AD331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3" name="Freeform: Shape 115">
                <a:extLst>
                  <a:ext uri="{FF2B5EF4-FFF2-40B4-BE49-F238E27FC236}">
                    <a16:creationId xmlns:a16="http://schemas.microsoft.com/office/drawing/2014/main" id="{80CE2C8E-6D0D-EC98-8A27-F6CDE32180EA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4" name="Freeform: Shape 116">
                <a:extLst>
                  <a:ext uri="{FF2B5EF4-FFF2-40B4-BE49-F238E27FC236}">
                    <a16:creationId xmlns:a16="http://schemas.microsoft.com/office/drawing/2014/main" id="{1D417516-EBA4-9133-3043-894619FB8815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5" name="Freeform: Shape 117">
                <a:extLst>
                  <a:ext uri="{FF2B5EF4-FFF2-40B4-BE49-F238E27FC236}">
                    <a16:creationId xmlns:a16="http://schemas.microsoft.com/office/drawing/2014/main" id="{E9ECF1C4-A395-59C3-B06C-F97C3FB0D659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36" name="Freeform: Shape 118">
                <a:extLst>
                  <a:ext uri="{FF2B5EF4-FFF2-40B4-BE49-F238E27FC236}">
                    <a16:creationId xmlns:a16="http://schemas.microsoft.com/office/drawing/2014/main" id="{436D8947-8690-0866-E435-D6DCDD44268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060D88-F2BB-7E76-8916-E97D86E66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552CB1-E541-4E35-06F7-61BABBD2F68F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25" name="Freeform: Shape 121">
                <a:extLst>
                  <a:ext uri="{FF2B5EF4-FFF2-40B4-BE49-F238E27FC236}">
                    <a16:creationId xmlns:a16="http://schemas.microsoft.com/office/drawing/2014/main" id="{27D05185-4A84-6A4F-BAC4-1ACF735059EB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26" name="Freeform: Shape 122">
                <a:extLst>
                  <a:ext uri="{FF2B5EF4-FFF2-40B4-BE49-F238E27FC236}">
                    <a16:creationId xmlns:a16="http://schemas.microsoft.com/office/drawing/2014/main" id="{DF51B5FC-4E13-2B00-6FCF-8AC3177D5879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27" name="Freeform: Shape 123">
                <a:extLst>
                  <a:ext uri="{FF2B5EF4-FFF2-40B4-BE49-F238E27FC236}">
                    <a16:creationId xmlns:a16="http://schemas.microsoft.com/office/drawing/2014/main" id="{C606DB18-30CA-5561-A960-41FC7F13CED6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28" name="Freeform: Shape 124">
                <a:extLst>
                  <a:ext uri="{FF2B5EF4-FFF2-40B4-BE49-F238E27FC236}">
                    <a16:creationId xmlns:a16="http://schemas.microsoft.com/office/drawing/2014/main" id="{5612C89A-336C-98EB-07B4-3A8854BE597C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29" name="Freeform: Shape 125">
                <a:extLst>
                  <a:ext uri="{FF2B5EF4-FFF2-40B4-BE49-F238E27FC236}">
                    <a16:creationId xmlns:a16="http://schemas.microsoft.com/office/drawing/2014/main" id="{CA3CF69E-547F-2FB0-94DE-93247A03A303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069142-2CCD-A5C2-74C4-3D226AF7C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20" name="Freeform: Shape 127">
              <a:extLst>
                <a:ext uri="{FF2B5EF4-FFF2-40B4-BE49-F238E27FC236}">
                  <a16:creationId xmlns:a16="http://schemas.microsoft.com/office/drawing/2014/main" id="{65FD1A3F-0E08-4AF0-5D8B-7A47190253B1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1" name="Freeform: Shape 128">
              <a:extLst>
                <a:ext uri="{FF2B5EF4-FFF2-40B4-BE49-F238E27FC236}">
                  <a16:creationId xmlns:a16="http://schemas.microsoft.com/office/drawing/2014/main" id="{8C1D474E-855C-4415-13E8-A7F1EE8CC24E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2" name="Freeform: Shape 129">
              <a:extLst>
                <a:ext uri="{FF2B5EF4-FFF2-40B4-BE49-F238E27FC236}">
                  <a16:creationId xmlns:a16="http://schemas.microsoft.com/office/drawing/2014/main" id="{23B301AB-230F-B2D2-C8D9-388405F712ED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3" name="Freeform: Shape 130">
              <a:extLst>
                <a:ext uri="{FF2B5EF4-FFF2-40B4-BE49-F238E27FC236}">
                  <a16:creationId xmlns:a16="http://schemas.microsoft.com/office/drawing/2014/main" id="{8FFC8D43-E732-DB74-0EB7-EF792729B185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37C4AA5-D021-7656-EE5F-3C17BB572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8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E93-6BAC-EF45-A08C-3ECCD5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 dirty="0"/>
              <a:t>High Level Spec Comparison (2)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0077-7FFA-504D-8788-DD1C467D798C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838200"/>
          <a:ext cx="9040313" cy="3445560"/>
        </p:xfrm>
        <a:graphic>
          <a:graphicData uri="http://schemas.openxmlformats.org/drawingml/2006/table">
            <a:tbl>
              <a:tblPr/>
              <a:tblGrid>
                <a:gridCol w="2138446">
                  <a:extLst>
                    <a:ext uri="{9D8B030D-6E8A-4147-A177-3AD203B41FA5}">
                      <a16:colId xmlns:a16="http://schemas.microsoft.com/office/drawing/2014/main" val="3570618138"/>
                    </a:ext>
                  </a:extLst>
                </a:gridCol>
                <a:gridCol w="968744">
                  <a:extLst>
                    <a:ext uri="{9D8B030D-6E8A-4147-A177-3AD203B41FA5}">
                      <a16:colId xmlns:a16="http://schemas.microsoft.com/office/drawing/2014/main" val="2274038578"/>
                    </a:ext>
                  </a:extLst>
                </a:gridCol>
                <a:gridCol w="903553">
                  <a:extLst>
                    <a:ext uri="{9D8B030D-6E8A-4147-A177-3AD203B41FA5}">
                      <a16:colId xmlns:a16="http://schemas.microsoft.com/office/drawing/2014/main" val="1269468192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696441207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160185775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760035293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2575083144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823896761"/>
                    </a:ext>
                  </a:extLst>
                </a:gridCol>
              </a:tblGrid>
              <a:tr h="1011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HBM2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2Gb Macro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HVM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96518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Node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M1x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 1z (512)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14500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estimate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694922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Unit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901141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/ Component 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18808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220-320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46897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100~150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22460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DQ / component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04313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 component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9576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0681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3259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9773"/>
                  </a:ext>
                </a:extLst>
              </a:tr>
              <a:tr h="251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 Bandwidth/$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Ref. LPDDR5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411609"/>
                  </a:ext>
                </a:extLst>
              </a:tr>
              <a:tr h="251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00146"/>
                  </a:ext>
                </a:extLst>
              </a:tr>
              <a:tr h="15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78774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3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92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7B1786-A08B-4D6E-9A8B-16EA7DB8DAA2}"/>
              </a:ext>
            </a:extLst>
          </p:cNvPr>
          <p:cNvSpPr/>
          <p:nvPr/>
        </p:nvSpPr>
        <p:spPr>
          <a:xfrm>
            <a:off x="1897814" y="1853806"/>
            <a:ext cx="1359016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FC7ED-386E-487B-94CD-7A6D032E634C}"/>
              </a:ext>
            </a:extLst>
          </p:cNvPr>
          <p:cNvSpPr/>
          <p:nvPr/>
        </p:nvSpPr>
        <p:spPr>
          <a:xfrm>
            <a:off x="1897814" y="2836716"/>
            <a:ext cx="1359017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D5993-FAE8-43CB-AEC2-57A6CD20E1FE}"/>
              </a:ext>
            </a:extLst>
          </p:cNvPr>
          <p:cNvSpPr/>
          <p:nvPr/>
        </p:nvSpPr>
        <p:spPr>
          <a:xfrm>
            <a:off x="1897814" y="3884103"/>
            <a:ext cx="1359017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047B1-312F-4320-8856-565183D0FD52}"/>
              </a:ext>
            </a:extLst>
          </p:cNvPr>
          <p:cNvSpPr txBox="1"/>
          <p:nvPr/>
        </p:nvSpPr>
        <p:spPr>
          <a:xfrm>
            <a:off x="1897815" y="1920917"/>
            <a:ext cx="135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IO (PADs, Tx, Rx, DLL,..)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A29C3-A8F5-49F0-8F02-CCCCD7D91C8D}"/>
              </a:ext>
            </a:extLst>
          </p:cNvPr>
          <p:cNvSpPr txBox="1"/>
          <p:nvPr/>
        </p:nvSpPr>
        <p:spPr>
          <a:xfrm>
            <a:off x="1897811" y="2802996"/>
            <a:ext cx="1568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Periphery Logic 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Command processor, SIPO, PISO,..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CE948-ED7E-42E5-A442-1DA06407C58A}"/>
              </a:ext>
            </a:extLst>
          </p:cNvPr>
          <p:cNvSpPr txBox="1"/>
          <p:nvPr/>
        </p:nvSpPr>
        <p:spPr>
          <a:xfrm>
            <a:off x="1897816" y="3850383"/>
            <a:ext cx="1359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HV ( Fuses, redundancy matching, regulators 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1034A-C0BC-4550-98C4-BF9E268DD22D}"/>
              </a:ext>
            </a:extLst>
          </p:cNvPr>
          <p:cNvSpPr/>
          <p:nvPr/>
        </p:nvSpPr>
        <p:spPr>
          <a:xfrm>
            <a:off x="3782559" y="2149753"/>
            <a:ext cx="1449902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B5ED1-DE41-4EE5-A29F-D6F1AE29BD3F}"/>
              </a:ext>
            </a:extLst>
          </p:cNvPr>
          <p:cNvSpPr/>
          <p:nvPr/>
        </p:nvSpPr>
        <p:spPr>
          <a:xfrm>
            <a:off x="3782563" y="2889383"/>
            <a:ext cx="1449898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1F4437-A453-43AE-B7AE-6B9E6BAB32E7}"/>
              </a:ext>
            </a:extLst>
          </p:cNvPr>
          <p:cNvSpPr/>
          <p:nvPr/>
        </p:nvSpPr>
        <p:spPr>
          <a:xfrm>
            <a:off x="3782563" y="3625679"/>
            <a:ext cx="1449898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1D377-3864-4D14-A06C-54020EC88094}"/>
              </a:ext>
            </a:extLst>
          </p:cNvPr>
          <p:cNvSpPr txBox="1"/>
          <p:nvPr/>
        </p:nvSpPr>
        <p:spPr>
          <a:xfrm>
            <a:off x="3782561" y="2216864"/>
            <a:ext cx="135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Address Drivers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(GBL, LBL, GWL, LWL)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BA868-7903-4F99-BDA4-204139EBA1EE}"/>
              </a:ext>
            </a:extLst>
          </p:cNvPr>
          <p:cNvSpPr txBox="1"/>
          <p:nvPr/>
        </p:nvSpPr>
        <p:spPr>
          <a:xfrm>
            <a:off x="3782561" y="2875002"/>
            <a:ext cx="144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Partition Control Logic 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(Read/Write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algo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u-controller)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1CEE3-5EB3-48AE-88D6-2703685982AD}"/>
              </a:ext>
            </a:extLst>
          </p:cNvPr>
          <p:cNvSpPr txBox="1"/>
          <p:nvPr/>
        </p:nvSpPr>
        <p:spPr>
          <a:xfrm>
            <a:off x="3782566" y="3625678"/>
            <a:ext cx="156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Partition Analog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VDM_DAC,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iREF_DAC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,…)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ADCFE4-3108-4885-AEFE-AC180332A03E}"/>
              </a:ext>
            </a:extLst>
          </p:cNvPr>
          <p:cNvSpPr/>
          <p:nvPr/>
        </p:nvSpPr>
        <p:spPr>
          <a:xfrm>
            <a:off x="5763647" y="2389180"/>
            <a:ext cx="1730412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46A83-EF39-425F-9A29-29EFCDBB15C8}"/>
              </a:ext>
            </a:extLst>
          </p:cNvPr>
          <p:cNvSpPr/>
          <p:nvPr/>
        </p:nvSpPr>
        <p:spPr>
          <a:xfrm>
            <a:off x="5763647" y="3192913"/>
            <a:ext cx="1730412" cy="598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5772AF-1A6C-4A22-AFD1-409B994E25FA}"/>
              </a:ext>
            </a:extLst>
          </p:cNvPr>
          <p:cNvSpPr txBox="1"/>
          <p:nvPr/>
        </p:nvSpPr>
        <p:spPr>
          <a:xfrm>
            <a:off x="5763648" y="2390780"/>
            <a:ext cx="144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BL Tile Circuits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BL Voltage mux, Mask Logic, Sense Amp)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BF96F4-5F20-4098-8E3A-132B43001A09}"/>
              </a:ext>
            </a:extLst>
          </p:cNvPr>
          <p:cNvSpPr txBox="1"/>
          <p:nvPr/>
        </p:nvSpPr>
        <p:spPr>
          <a:xfrm>
            <a:off x="5725095" y="3227817"/>
            <a:ext cx="1832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WL Tile Circuits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WL VDM, Mask Logic, Current Mirrors, Spike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mit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30C6F8-B677-4DD9-92AB-88DF14CCFB6B}"/>
              </a:ext>
            </a:extLst>
          </p:cNvPr>
          <p:cNvSpPr/>
          <p:nvPr/>
        </p:nvSpPr>
        <p:spPr>
          <a:xfrm>
            <a:off x="9466196" y="1194677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27A20-7A50-498C-8FE0-15F56523AB75}"/>
              </a:ext>
            </a:extLst>
          </p:cNvPr>
          <p:cNvSpPr txBox="1"/>
          <p:nvPr/>
        </p:nvSpPr>
        <p:spPr>
          <a:xfrm>
            <a:off x="9466197" y="1232875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Global Column mux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20590D-539D-4B9C-9B79-FB19D64358E8}"/>
              </a:ext>
            </a:extLst>
          </p:cNvPr>
          <p:cNvSpPr/>
          <p:nvPr/>
        </p:nvSpPr>
        <p:spPr>
          <a:xfrm>
            <a:off x="9473934" y="1985306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0B9E9-7802-45D8-87F8-4DDF74B76C79}"/>
              </a:ext>
            </a:extLst>
          </p:cNvPr>
          <p:cNvSpPr txBox="1"/>
          <p:nvPr/>
        </p:nvSpPr>
        <p:spPr>
          <a:xfrm>
            <a:off x="9510266" y="1989338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Local Column mux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3240CA-974E-4C5D-826E-233B9C7E76EC}"/>
              </a:ext>
            </a:extLst>
          </p:cNvPr>
          <p:cNvSpPr/>
          <p:nvPr/>
        </p:nvSpPr>
        <p:spPr>
          <a:xfrm>
            <a:off x="9442566" y="3376445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9DDB7-FAAE-4DD0-92B7-F2741FB0EE3C}"/>
              </a:ext>
            </a:extLst>
          </p:cNvPr>
          <p:cNvSpPr txBox="1"/>
          <p:nvPr/>
        </p:nvSpPr>
        <p:spPr>
          <a:xfrm>
            <a:off x="9442567" y="3414643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Local Row mux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144144-EEBD-47D8-9A41-2D3E8D13FF1F}"/>
              </a:ext>
            </a:extLst>
          </p:cNvPr>
          <p:cNvSpPr/>
          <p:nvPr/>
        </p:nvSpPr>
        <p:spPr>
          <a:xfrm>
            <a:off x="9442566" y="4165767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159C5-94AF-4EF7-9922-00295D3CDD25}"/>
              </a:ext>
            </a:extLst>
          </p:cNvPr>
          <p:cNvSpPr txBox="1"/>
          <p:nvPr/>
        </p:nvSpPr>
        <p:spPr>
          <a:xfrm>
            <a:off x="9478898" y="4169799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Global Row mux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7A0E24-F735-4006-A2EB-C46920AFB453}"/>
              </a:ext>
            </a:extLst>
          </p:cNvPr>
          <p:cNvCxnSpPr/>
          <p:nvPr/>
        </p:nvCxnSpPr>
        <p:spPr>
          <a:xfrm>
            <a:off x="9929630" y="856933"/>
            <a:ext cx="0" cy="33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6AFA0F-A620-42B1-A0C2-EFD2C55EE27F}"/>
              </a:ext>
            </a:extLst>
          </p:cNvPr>
          <p:cNvCxnSpPr>
            <a:endCxn id="20" idx="1"/>
          </p:cNvCxnSpPr>
          <p:nvPr/>
        </p:nvCxnSpPr>
        <p:spPr>
          <a:xfrm>
            <a:off x="9021580" y="1427268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2EB401-BA17-4575-82CF-BAE576ADEA1B}"/>
              </a:ext>
            </a:extLst>
          </p:cNvPr>
          <p:cNvCxnSpPr/>
          <p:nvPr/>
        </p:nvCxnSpPr>
        <p:spPr>
          <a:xfrm>
            <a:off x="9005688" y="4390096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1B0BAC-771F-4326-9374-84C0AE139C84}"/>
              </a:ext>
            </a:extLst>
          </p:cNvPr>
          <p:cNvCxnSpPr/>
          <p:nvPr/>
        </p:nvCxnSpPr>
        <p:spPr>
          <a:xfrm>
            <a:off x="9939672" y="4600043"/>
            <a:ext cx="0" cy="33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A81824-55DC-419F-93B0-A89E433ADD0A}"/>
              </a:ext>
            </a:extLst>
          </p:cNvPr>
          <p:cNvCxnSpPr/>
          <p:nvPr/>
        </p:nvCxnSpPr>
        <p:spPr>
          <a:xfrm>
            <a:off x="9926054" y="1632985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049F2F9-8AC5-4063-A05C-7838E113F261}"/>
              </a:ext>
            </a:extLst>
          </p:cNvPr>
          <p:cNvCxnSpPr/>
          <p:nvPr/>
        </p:nvCxnSpPr>
        <p:spPr>
          <a:xfrm>
            <a:off x="9906000" y="3814753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2C339C-429A-499A-9CBA-460124BA874A}"/>
              </a:ext>
            </a:extLst>
          </p:cNvPr>
          <p:cNvCxnSpPr/>
          <p:nvPr/>
        </p:nvCxnSpPr>
        <p:spPr>
          <a:xfrm flipV="1">
            <a:off x="9821680" y="1771333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239B2E-ADDD-4225-82D6-826927AFAC4C}"/>
              </a:ext>
            </a:extLst>
          </p:cNvPr>
          <p:cNvCxnSpPr/>
          <p:nvPr/>
        </p:nvCxnSpPr>
        <p:spPr>
          <a:xfrm flipV="1">
            <a:off x="9807575" y="3981168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53D924-547E-4DAD-B4F0-0312F1F61D23}"/>
              </a:ext>
            </a:extLst>
          </p:cNvPr>
          <p:cNvCxnSpPr>
            <a:cxnSpLocks/>
          </p:cNvCxnSpPr>
          <p:nvPr/>
        </p:nvCxnSpPr>
        <p:spPr>
          <a:xfrm flipV="1">
            <a:off x="9160685" y="4346016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238E49-A405-4688-AF54-3EEDC4A5DEDC}"/>
              </a:ext>
            </a:extLst>
          </p:cNvPr>
          <p:cNvCxnSpPr>
            <a:cxnSpLocks/>
          </p:cNvCxnSpPr>
          <p:nvPr/>
        </p:nvCxnSpPr>
        <p:spPr>
          <a:xfrm flipV="1">
            <a:off x="9184315" y="1383188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B0D9EC3-06AC-4CA3-94A2-CE7ADEB93937}"/>
              </a:ext>
            </a:extLst>
          </p:cNvPr>
          <p:cNvSpPr txBox="1"/>
          <p:nvPr/>
        </p:nvSpPr>
        <p:spPr>
          <a:xfrm>
            <a:off x="9718498" y="556955"/>
            <a:ext cx="4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 err="1">
                <a:solidFill>
                  <a:prstClr val="black"/>
                </a:solidFill>
                <a:latin typeface="Calibri"/>
              </a:rPr>
              <a:t>axn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C777C8-2104-4559-A453-CDC395B429B2}"/>
              </a:ext>
            </a:extLst>
          </p:cNvPr>
          <p:cNvSpPr txBox="1"/>
          <p:nvPr/>
        </p:nvSpPr>
        <p:spPr>
          <a:xfrm>
            <a:off x="9630873" y="4955277"/>
            <a:ext cx="61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 err="1">
                <a:solidFill>
                  <a:prstClr val="black"/>
                </a:solidFill>
                <a:latin typeface="Calibri"/>
              </a:rPr>
              <a:t>hnreg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1C81EC6-186B-44AA-A685-4B2569304C1B}"/>
              </a:ext>
            </a:extLst>
          </p:cNvPr>
          <p:cNvCxnSpPr/>
          <p:nvPr/>
        </p:nvCxnSpPr>
        <p:spPr>
          <a:xfrm>
            <a:off x="9030688" y="2217356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6F6E53-72F4-4328-8DC7-44F085B67E34}"/>
              </a:ext>
            </a:extLst>
          </p:cNvPr>
          <p:cNvCxnSpPr>
            <a:cxnSpLocks/>
          </p:cNvCxnSpPr>
          <p:nvPr/>
        </p:nvCxnSpPr>
        <p:spPr>
          <a:xfrm flipV="1">
            <a:off x="9193423" y="2173276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B23587-9296-4E02-9672-4FF81F28B7AE}"/>
              </a:ext>
            </a:extLst>
          </p:cNvPr>
          <p:cNvCxnSpPr/>
          <p:nvPr/>
        </p:nvCxnSpPr>
        <p:spPr>
          <a:xfrm>
            <a:off x="9014635" y="3600622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16F1D3-84F4-4A18-8E5D-93AF8481AD0F}"/>
              </a:ext>
            </a:extLst>
          </p:cNvPr>
          <p:cNvCxnSpPr>
            <a:cxnSpLocks/>
          </p:cNvCxnSpPr>
          <p:nvPr/>
        </p:nvCxnSpPr>
        <p:spPr>
          <a:xfrm flipV="1">
            <a:off x="9177370" y="3556542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AF51539-274F-443C-A093-C2CE99AC6ED6}"/>
              </a:ext>
            </a:extLst>
          </p:cNvPr>
          <p:cNvSpPr txBox="1"/>
          <p:nvPr/>
        </p:nvSpPr>
        <p:spPr>
          <a:xfrm>
            <a:off x="7959574" y="977738"/>
            <a:ext cx="128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Global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 Global deselect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1FD8E-886B-4797-A2A9-15D34A417BDE}"/>
              </a:ext>
            </a:extLst>
          </p:cNvPr>
          <p:cNvSpPr txBox="1"/>
          <p:nvPr/>
        </p:nvSpPr>
        <p:spPr>
          <a:xfrm>
            <a:off x="7977405" y="1771207"/>
            <a:ext cx="13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Local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16 Local deselects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4E886C-B4F8-4EF6-B5AB-529E7345CC2B}"/>
              </a:ext>
            </a:extLst>
          </p:cNvPr>
          <p:cNvSpPr txBox="1"/>
          <p:nvPr/>
        </p:nvSpPr>
        <p:spPr>
          <a:xfrm>
            <a:off x="7967033" y="3590156"/>
            <a:ext cx="13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Local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16 Local deselects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C83D46-CA01-4DF4-A7BB-0CA3616A58CE}"/>
              </a:ext>
            </a:extLst>
          </p:cNvPr>
          <p:cNvSpPr txBox="1"/>
          <p:nvPr/>
        </p:nvSpPr>
        <p:spPr>
          <a:xfrm>
            <a:off x="7987773" y="4433317"/>
            <a:ext cx="128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Global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 Global deselect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E240BD-8724-4EEF-96B7-9CC42DF5A63E}"/>
              </a:ext>
            </a:extLst>
          </p:cNvPr>
          <p:cNvCxnSpPr/>
          <p:nvPr/>
        </p:nvCxnSpPr>
        <p:spPr>
          <a:xfrm>
            <a:off x="3466555" y="933450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668A7A-66FE-4015-A94D-B8D399524D84}"/>
              </a:ext>
            </a:extLst>
          </p:cNvPr>
          <p:cNvCxnSpPr/>
          <p:nvPr/>
        </p:nvCxnSpPr>
        <p:spPr>
          <a:xfrm>
            <a:off x="5485855" y="927938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A1327B-236E-40D6-8C0A-D03BADAFB51C}"/>
              </a:ext>
            </a:extLst>
          </p:cNvPr>
          <p:cNvCxnSpPr/>
          <p:nvPr/>
        </p:nvCxnSpPr>
        <p:spPr>
          <a:xfrm>
            <a:off x="7784555" y="943557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0D0BAA0-96CB-42D8-B363-8D7C3A6A76A0}"/>
              </a:ext>
            </a:extLst>
          </p:cNvPr>
          <p:cNvSpPr txBox="1"/>
          <p:nvPr/>
        </p:nvSpPr>
        <p:spPr>
          <a:xfrm>
            <a:off x="1767787" y="5361261"/>
            <a:ext cx="18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IO/Periphery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F94541-04EA-4BD7-9E50-A5FF388980D3}"/>
              </a:ext>
            </a:extLst>
          </p:cNvPr>
          <p:cNvSpPr txBox="1"/>
          <p:nvPr/>
        </p:nvSpPr>
        <p:spPr>
          <a:xfrm>
            <a:off x="5485855" y="5378980"/>
            <a:ext cx="235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Tile x128 per partition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02D388-4773-4C2B-85DA-224936957CE9}"/>
              </a:ext>
            </a:extLst>
          </p:cNvPr>
          <p:cNvSpPr txBox="1"/>
          <p:nvPr/>
        </p:nvSpPr>
        <p:spPr>
          <a:xfrm>
            <a:off x="3782565" y="5390338"/>
            <a:ext cx="18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Partition x32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3F0E01-96D3-4D1B-8DBC-98B502C58939}"/>
              </a:ext>
            </a:extLst>
          </p:cNvPr>
          <p:cNvSpPr txBox="1"/>
          <p:nvPr/>
        </p:nvSpPr>
        <p:spPr>
          <a:xfrm>
            <a:off x="8052517" y="5394207"/>
            <a:ext cx="197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Global/Local mux’s x8 per tile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42CAD81-DB37-4519-9C92-EC2F6B39C09B}"/>
              </a:ext>
            </a:extLst>
          </p:cNvPr>
          <p:cNvCxnSpPr/>
          <p:nvPr/>
        </p:nvCxnSpPr>
        <p:spPr>
          <a:xfrm>
            <a:off x="9926054" y="2419582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7E6CF9-9726-4562-A53B-50ED61918FA1}"/>
              </a:ext>
            </a:extLst>
          </p:cNvPr>
          <p:cNvCxnSpPr/>
          <p:nvPr/>
        </p:nvCxnSpPr>
        <p:spPr>
          <a:xfrm>
            <a:off x="9939672" y="3019250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41F2FB-DACE-4554-BED6-777C10A20142}"/>
              </a:ext>
            </a:extLst>
          </p:cNvPr>
          <p:cNvCxnSpPr/>
          <p:nvPr/>
        </p:nvCxnSpPr>
        <p:spPr>
          <a:xfrm flipV="1">
            <a:off x="9827629" y="2560929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98A0A3A-DE03-4CE7-83C1-F888A1E18E91}"/>
              </a:ext>
            </a:extLst>
          </p:cNvPr>
          <p:cNvCxnSpPr/>
          <p:nvPr/>
        </p:nvCxnSpPr>
        <p:spPr>
          <a:xfrm flipV="1">
            <a:off x="9831205" y="3141408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AC68E8-C280-4027-A807-C7947B739D07}"/>
              </a:ext>
            </a:extLst>
          </p:cNvPr>
          <p:cNvSpPr txBox="1"/>
          <p:nvPr/>
        </p:nvSpPr>
        <p:spPr>
          <a:xfrm>
            <a:off x="8946173" y="2581865"/>
            <a:ext cx="92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1024 LBL’s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B8DF62-F9A6-4510-B849-36F16F279E52}"/>
              </a:ext>
            </a:extLst>
          </p:cNvPr>
          <p:cNvSpPr txBox="1"/>
          <p:nvPr/>
        </p:nvSpPr>
        <p:spPr>
          <a:xfrm>
            <a:off x="8946369" y="2999066"/>
            <a:ext cx="92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1024 LWL’s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96EE2-83D1-4996-AD31-04BECCA36525}"/>
              </a:ext>
            </a:extLst>
          </p:cNvPr>
          <p:cNvSpPr txBox="1"/>
          <p:nvPr/>
        </p:nvSpPr>
        <p:spPr>
          <a:xfrm>
            <a:off x="10004425" y="1665961"/>
            <a:ext cx="73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GBL’s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2F0ADE-5C02-4347-AFA7-3618FC5FE811}"/>
              </a:ext>
            </a:extLst>
          </p:cNvPr>
          <p:cNvSpPr txBox="1"/>
          <p:nvPr/>
        </p:nvSpPr>
        <p:spPr>
          <a:xfrm>
            <a:off x="9991454" y="3844653"/>
            <a:ext cx="80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GWL’s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127258-A25F-4857-AB51-889009337CB8}"/>
              </a:ext>
            </a:extLst>
          </p:cNvPr>
          <p:cNvSpPr txBox="1"/>
          <p:nvPr/>
        </p:nvSpPr>
        <p:spPr>
          <a:xfrm>
            <a:off x="1897816" y="5775573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78512A-AE55-4835-AF4E-4E8A42CBF9C3}"/>
              </a:ext>
            </a:extLst>
          </p:cNvPr>
          <p:cNvSpPr txBox="1"/>
          <p:nvPr/>
        </p:nvSpPr>
        <p:spPr>
          <a:xfrm>
            <a:off x="3978588" y="5700354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C91A10-D96B-4A7E-85EB-3F4F1AF76B24}"/>
              </a:ext>
            </a:extLst>
          </p:cNvPr>
          <p:cNvSpPr txBox="1"/>
          <p:nvPr/>
        </p:nvSpPr>
        <p:spPr>
          <a:xfrm>
            <a:off x="6162599" y="5662019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DBB543-7821-4286-B63A-5E6781AB8E37}"/>
              </a:ext>
            </a:extLst>
          </p:cNvPr>
          <p:cNvSpPr txBox="1"/>
          <p:nvPr/>
        </p:nvSpPr>
        <p:spPr>
          <a:xfrm>
            <a:off x="8702105" y="5931714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HV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0BC44D8F-C917-487C-AF23-EE67004B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999" y="681"/>
            <a:ext cx="8747419" cy="55591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BLOCK DIAGRAM</a:t>
            </a:r>
          </a:p>
        </p:txBody>
      </p:sp>
    </p:spTree>
    <p:extLst>
      <p:ext uri="{BB962C8B-B14F-4D97-AF65-F5344CB8AC3E}">
        <p14:creationId xmlns:p14="http://schemas.microsoft.com/office/powerpoint/2010/main" val="379408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C7419-0BAF-984E-A268-DB6C4F7B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3DXP Component Organization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0CB8A79-8B47-D148-9728-EA1B80290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824" y="4834621"/>
            <a:ext cx="4678669" cy="1453147"/>
          </a:xfrm>
        </p:spPr>
        <p:txBody>
          <a:bodyPr/>
          <a:lstStyle/>
          <a:p>
            <a:r>
              <a:rPr lang="en-US" sz="1600" dirty="0"/>
              <a:t>Die size = 200mm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Shaded area is global ~ 17mm</a:t>
            </a:r>
            <a:r>
              <a:rPr lang="en-US" sz="1600" baseline="30000" dirty="0"/>
              <a:t>2</a:t>
            </a:r>
            <a:endParaRPr lang="en-US" sz="1600" dirty="0"/>
          </a:p>
          <a:p>
            <a:r>
              <a:rPr lang="en-US" sz="1600" dirty="0"/>
              <a:t>4KTiles  (64K Patches) occupy ~155mm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Routing takes ~20mm</a:t>
            </a:r>
            <a:r>
              <a:rPr lang="en-US" sz="1600" baseline="30000" dirty="0"/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E31DEE-F9AA-444E-B71C-ACD9C2D5CC25}"/>
              </a:ext>
            </a:extLst>
          </p:cNvPr>
          <p:cNvGrpSpPr/>
          <p:nvPr/>
        </p:nvGrpSpPr>
        <p:grpSpPr>
          <a:xfrm>
            <a:off x="323455" y="1383599"/>
            <a:ext cx="6945671" cy="3222250"/>
            <a:chOff x="323455" y="1383599"/>
            <a:chExt cx="6945671" cy="322225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8A5B9A5-A735-3A4A-A274-3B6CD6184C3C}"/>
                </a:ext>
              </a:extLst>
            </p:cNvPr>
            <p:cNvSpPr/>
            <p:nvPr/>
          </p:nvSpPr>
          <p:spPr>
            <a:xfrm>
              <a:off x="411125" y="2300176"/>
              <a:ext cx="1066794" cy="934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Command / </a:t>
              </a:r>
            </a:p>
            <a:p>
              <a:pPr algn="ctr"/>
              <a:r>
                <a:rPr lang="en-US" sz="1200" dirty="0"/>
                <a:t>Data </a:t>
              </a:r>
            </a:p>
            <a:p>
              <a:pPr algn="ctr"/>
              <a:r>
                <a:rPr lang="en-US" sz="1200" dirty="0"/>
                <a:t>Interface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3C7F8D9-36C5-8840-8ADE-3E161BC321ED}"/>
                </a:ext>
              </a:extLst>
            </p:cNvPr>
            <p:cNvSpPr/>
            <p:nvPr/>
          </p:nvSpPr>
          <p:spPr>
            <a:xfrm>
              <a:off x="1630324" y="3474038"/>
              <a:ext cx="1109157" cy="67733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State Machine</a:t>
              </a:r>
            </a:p>
            <a:p>
              <a:pPr algn="ctr"/>
              <a:r>
                <a:rPr lang="en-US" sz="1200" dirty="0"/>
                <a:t>(Instruction)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3220DFB-785D-5943-832F-C591CD1CE814}"/>
                </a:ext>
              </a:extLst>
            </p:cNvPr>
            <p:cNvSpPr/>
            <p:nvPr/>
          </p:nvSpPr>
          <p:spPr>
            <a:xfrm>
              <a:off x="1757455" y="1540860"/>
              <a:ext cx="822216" cy="39359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Buffer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E7BCFF-01E4-8649-AAD0-1B66CB1000DF}"/>
                </a:ext>
              </a:extLst>
            </p:cNvPr>
            <p:cNvSpPr/>
            <p:nvPr/>
          </p:nvSpPr>
          <p:spPr>
            <a:xfrm>
              <a:off x="1773794" y="2436740"/>
              <a:ext cx="822216" cy="66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Address Tag</a:t>
              </a:r>
            </a:p>
          </p:txBody>
        </p: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58D0B53A-EFFF-0943-85ED-4989906CBBA3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 flipV="1">
              <a:off x="1477919" y="2767490"/>
              <a:ext cx="29587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E80F8438-5880-F546-A4FB-9D11B000056A}"/>
                </a:ext>
              </a:extLst>
            </p:cNvPr>
            <p:cNvCxnSpPr>
              <a:cxnSpLocks/>
              <a:stCxn id="5" idx="2"/>
              <a:endCxn id="6" idx="1"/>
            </p:cNvCxnSpPr>
            <p:nvPr/>
          </p:nvCxnSpPr>
          <p:spPr>
            <a:xfrm rot="16200000" flipH="1">
              <a:off x="998474" y="3180853"/>
              <a:ext cx="577898" cy="685802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EB41C80A-E310-4841-8007-B0782A396654}"/>
                </a:ext>
              </a:extLst>
            </p:cNvPr>
            <p:cNvCxnSpPr>
              <a:cxnSpLocks/>
              <a:stCxn id="5" idx="0"/>
              <a:endCxn id="7" idx="1"/>
            </p:cNvCxnSpPr>
            <p:nvPr/>
          </p:nvCxnSpPr>
          <p:spPr>
            <a:xfrm rot="5400000" flipH="1" flipV="1">
              <a:off x="1069729" y="1612451"/>
              <a:ext cx="562519" cy="812933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BB53CEE-D9A0-D04D-AA01-9587E8873162}"/>
                </a:ext>
              </a:extLst>
            </p:cNvPr>
            <p:cNvSpPr/>
            <p:nvPr/>
          </p:nvSpPr>
          <p:spPr>
            <a:xfrm>
              <a:off x="4874641" y="2055249"/>
              <a:ext cx="707966" cy="6773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Global MUX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C667FE0-90D2-F243-A459-DB8FAD906D37}"/>
                </a:ext>
              </a:extLst>
            </p:cNvPr>
            <p:cNvSpPr/>
            <p:nvPr/>
          </p:nvSpPr>
          <p:spPr>
            <a:xfrm>
              <a:off x="3069761" y="2563800"/>
              <a:ext cx="822711" cy="6773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Analog / control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44191798-0A7C-1F4A-8D0E-05ECB7A5EC16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 flipV="1">
              <a:off x="2739481" y="2902465"/>
              <a:ext cx="330280" cy="9102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D6B8C851-EF87-2F47-B47C-658AD17FB5F8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 rot="16200000" flipH="1">
              <a:off x="1997003" y="3286138"/>
              <a:ext cx="37579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DF01B727-E5CE-7445-BC9C-0B568CD65505}"/>
                </a:ext>
              </a:extLst>
            </p:cNvPr>
            <p:cNvCxnSpPr>
              <a:cxnSpLocks/>
              <a:stCxn id="13" idx="3"/>
              <a:endCxn id="12" idx="1"/>
            </p:cNvCxnSpPr>
            <p:nvPr/>
          </p:nvCxnSpPr>
          <p:spPr>
            <a:xfrm flipV="1">
              <a:off x="3892472" y="2393913"/>
              <a:ext cx="982169" cy="508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CCB3CC4A-5F5C-0942-A2F6-49E7DFAABFED}"/>
                </a:ext>
              </a:extLst>
            </p:cNvPr>
            <p:cNvCxnSpPr>
              <a:cxnSpLocks/>
              <a:stCxn id="20" idx="2"/>
              <a:endCxn id="18" idx="2"/>
            </p:cNvCxnSpPr>
            <p:nvPr/>
          </p:nvCxnSpPr>
          <p:spPr>
            <a:xfrm rot="5400000" flipH="1" flipV="1">
              <a:off x="5383385" y="2689434"/>
              <a:ext cx="1062904" cy="1372428"/>
            </a:xfrm>
            <a:prstGeom prst="bentConnector3">
              <a:avLst>
                <a:gd name="adj1" fmla="val -21507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336272B-83DE-734B-A61F-7CFAC86E7C7C}"/>
                </a:ext>
              </a:extLst>
            </p:cNvPr>
            <p:cNvSpPr/>
            <p:nvPr/>
          </p:nvSpPr>
          <p:spPr>
            <a:xfrm>
              <a:off x="5932976" y="1383599"/>
              <a:ext cx="1336150" cy="1460597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64Mb/tile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4X4 Patches/Tile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Patch footprint is ~[50µm]</a:t>
              </a:r>
              <a:r>
                <a:rPr lang="en-US" sz="12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41P node</a:t>
              </a:r>
              <a:endPara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58CCE3E-C902-2049-949A-8895FC121AC8}"/>
                </a:ext>
              </a:extLst>
            </p:cNvPr>
            <p:cNvCxnSpPr>
              <a:cxnSpLocks/>
              <a:stCxn id="13" idx="0"/>
              <a:endCxn id="24" idx="2"/>
            </p:cNvCxnSpPr>
            <p:nvPr/>
          </p:nvCxnSpPr>
          <p:spPr>
            <a:xfrm rot="5400000" flipH="1" flipV="1">
              <a:off x="3166444" y="2249127"/>
              <a:ext cx="62934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7717209-F0AD-C24C-80D2-C3D2293E1299}"/>
                </a:ext>
              </a:extLst>
            </p:cNvPr>
            <p:cNvSpPr/>
            <p:nvPr/>
          </p:nvSpPr>
          <p:spPr>
            <a:xfrm>
              <a:off x="4874640" y="3245584"/>
              <a:ext cx="707966" cy="661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MUX</a:t>
              </a:r>
            </a:p>
          </p:txBody>
        </p: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594884BB-5EA8-9D44-A321-FB0697DD2956}"/>
                </a:ext>
              </a:extLst>
            </p:cNvPr>
            <p:cNvCxnSpPr>
              <a:cxnSpLocks/>
              <a:stCxn id="13" idx="2"/>
              <a:endCxn id="20" idx="1"/>
            </p:cNvCxnSpPr>
            <p:nvPr/>
          </p:nvCxnSpPr>
          <p:spPr>
            <a:xfrm rot="16200000" flipH="1">
              <a:off x="4010272" y="2711973"/>
              <a:ext cx="335213" cy="139352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A25E2392-5A67-8144-A85B-F10EBBFAB97B}"/>
                </a:ext>
              </a:extLst>
            </p:cNvPr>
            <p:cNvCxnSpPr>
              <a:cxnSpLocks/>
              <a:stCxn id="7" idx="3"/>
              <a:endCxn id="24" idx="1"/>
            </p:cNvCxnSpPr>
            <p:nvPr/>
          </p:nvCxnSpPr>
          <p:spPr>
            <a:xfrm flipV="1">
              <a:off x="2579671" y="1737656"/>
              <a:ext cx="49009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644DB996-0AEA-7440-9B06-D7EA60681EB2}"/>
                </a:ext>
              </a:extLst>
            </p:cNvPr>
            <p:cNvCxnSpPr>
              <a:cxnSpLocks/>
              <a:stCxn id="12" idx="2"/>
              <a:endCxn id="20" idx="0"/>
            </p:cNvCxnSpPr>
            <p:nvPr/>
          </p:nvCxnSpPr>
          <p:spPr>
            <a:xfrm rot="5400000">
              <a:off x="4972121" y="2989080"/>
              <a:ext cx="51300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2D736FF-196D-1E4E-90DB-E73218BF254C}"/>
                </a:ext>
              </a:extLst>
            </p:cNvPr>
            <p:cNvSpPr/>
            <p:nvPr/>
          </p:nvSpPr>
          <p:spPr>
            <a:xfrm>
              <a:off x="3069762" y="1540859"/>
              <a:ext cx="822711" cy="393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Read / Write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939C2841-E239-E942-9DEE-6A745822D738}"/>
                </a:ext>
              </a:extLst>
            </p:cNvPr>
            <p:cNvCxnSpPr>
              <a:cxnSpLocks/>
              <a:stCxn id="24" idx="3"/>
              <a:endCxn id="12" idx="0"/>
            </p:cNvCxnSpPr>
            <p:nvPr/>
          </p:nvCxnSpPr>
          <p:spPr>
            <a:xfrm>
              <a:off x="3892473" y="1737656"/>
              <a:ext cx="1336151" cy="317593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3A9486B-E8B9-8B47-8885-C6517B003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5686" y="2327476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C6ED4C-4E1A-DA42-88CC-E81021326198}"/>
                </a:ext>
              </a:extLst>
            </p:cNvPr>
            <p:cNvSpPr txBox="1"/>
            <p:nvPr/>
          </p:nvSpPr>
          <p:spPr>
            <a:xfrm flipH="1">
              <a:off x="5586254" y="3515293"/>
              <a:ext cx="9628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1K/Patch</a:t>
              </a:r>
            </a:p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On Pitch Via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3E6296-3C85-F84C-9432-151DB4D9A719}"/>
                </a:ext>
              </a:extLst>
            </p:cNvPr>
            <p:cNvSpPr txBox="1"/>
            <p:nvPr/>
          </p:nvSpPr>
          <p:spPr>
            <a:xfrm flipH="1">
              <a:off x="5311205" y="2902464"/>
              <a:ext cx="729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32/Patch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97EC86F-24EA-B443-BD5D-27BBA6701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2899" y="3532010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38C57C-EF7B-774E-8941-BC0E246F1750}"/>
                </a:ext>
              </a:extLst>
            </p:cNvPr>
            <p:cNvSpPr txBox="1"/>
            <p:nvPr/>
          </p:nvSpPr>
          <p:spPr>
            <a:xfrm flipH="1">
              <a:off x="4026842" y="3255677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2D0B94-511E-9348-BC00-F4349B57CC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663" y="295582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AF8008D-5266-2B42-BE1B-DCB5C8597BF3}"/>
                </a:ext>
              </a:extLst>
            </p:cNvPr>
            <p:cNvSpPr/>
            <p:nvPr/>
          </p:nvSpPr>
          <p:spPr>
            <a:xfrm>
              <a:off x="2637577" y="4379822"/>
              <a:ext cx="610501" cy="2260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LVT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8F539B-9A86-7C41-9DDA-DFEBAFE1E531}"/>
                </a:ext>
              </a:extLst>
            </p:cNvPr>
            <p:cNvSpPr/>
            <p:nvPr/>
          </p:nvSpPr>
          <p:spPr>
            <a:xfrm>
              <a:off x="3386269" y="4379821"/>
              <a:ext cx="610501" cy="226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Mixed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7207FC0-6CFE-FA41-974B-9CC760F5C6FF}"/>
                </a:ext>
              </a:extLst>
            </p:cNvPr>
            <p:cNvSpPr/>
            <p:nvPr/>
          </p:nvSpPr>
          <p:spPr>
            <a:xfrm>
              <a:off x="4134961" y="4379821"/>
              <a:ext cx="610501" cy="2260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0177DD8-C057-904E-BF1A-4F85D81F9D9C}"/>
                </a:ext>
              </a:extLst>
            </p:cNvPr>
            <p:cNvSpPr txBox="1"/>
            <p:nvPr/>
          </p:nvSpPr>
          <p:spPr>
            <a:xfrm flipH="1">
              <a:off x="4084217" y="2113300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4C70D4-97D4-7448-9749-132A5480A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1725" y="3504739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Elbow Connector 294">
              <a:extLst>
                <a:ext uri="{FF2B5EF4-FFF2-40B4-BE49-F238E27FC236}">
                  <a16:creationId xmlns:a16="http://schemas.microsoft.com/office/drawing/2014/main" id="{263EDA28-89A2-BB48-90D3-2813B772E18C}"/>
                </a:ext>
              </a:extLst>
            </p:cNvPr>
            <p:cNvCxnSpPr>
              <a:cxnSpLocks/>
            </p:cNvCxnSpPr>
            <p:nvPr/>
          </p:nvCxnSpPr>
          <p:spPr>
            <a:xfrm>
              <a:off x="690975" y="4579087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Elbow Connector 296">
              <a:extLst>
                <a:ext uri="{FF2B5EF4-FFF2-40B4-BE49-F238E27FC236}">
                  <a16:creationId xmlns:a16="http://schemas.microsoft.com/office/drawing/2014/main" id="{FD0EAF92-5024-6A43-A8EA-66DF597B6DC3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31" y="4580091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C0CB11FD-5CE1-9342-A2CD-69F6454F6236}"/>
                </a:ext>
              </a:extLst>
            </p:cNvPr>
            <p:cNvSpPr/>
            <p:nvPr/>
          </p:nvSpPr>
          <p:spPr>
            <a:xfrm>
              <a:off x="837145" y="4384895"/>
              <a:ext cx="51943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HiZ</a:t>
              </a: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C42699F6-ADE4-EF43-B594-34ADD3FBD370}"/>
                </a:ext>
              </a:extLst>
            </p:cNvPr>
            <p:cNvSpPr/>
            <p:nvPr/>
          </p:nvSpPr>
          <p:spPr>
            <a:xfrm>
              <a:off x="1817938" y="4389475"/>
              <a:ext cx="5338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LoZ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10D1E8-B5F8-1B42-AB2D-A27B7260FAEA}"/>
                </a:ext>
              </a:extLst>
            </p:cNvPr>
            <p:cNvSpPr/>
            <p:nvPr/>
          </p:nvSpPr>
          <p:spPr>
            <a:xfrm>
              <a:off x="323455" y="1447397"/>
              <a:ext cx="2543498" cy="2805659"/>
            </a:xfrm>
            <a:prstGeom prst="rect">
              <a:avLst/>
            </a:prstGeom>
            <a:solidFill>
              <a:srgbClr val="A8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E4A2A3-13EA-4D4A-BA97-BFB38F594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739" y="166205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AF0299-D365-244E-A1E4-8AC46026EFD4}"/>
                </a:ext>
              </a:extLst>
            </p:cNvPr>
            <p:cNvSpPr txBox="1"/>
            <p:nvPr/>
          </p:nvSpPr>
          <p:spPr>
            <a:xfrm flipH="1">
              <a:off x="4325814" y="1511879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1/Tile</a:t>
              </a:r>
            </a:p>
          </p:txBody>
        </p:sp>
      </p:grpSp>
      <p:pic>
        <p:nvPicPr>
          <p:cNvPr id="44" name="Picture 4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B74EC61-C72D-8C4D-92B7-3A61177F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74" y="1196319"/>
            <a:ext cx="2772124" cy="2956933"/>
          </a:xfrm>
          <a:prstGeom prst="rect">
            <a:avLst/>
          </a:prstGeom>
        </p:spPr>
      </p:pic>
      <p:pic>
        <p:nvPicPr>
          <p:cNvPr id="3" name="Picture 2" descr="A bathroom with a brick wall&#10;&#10;Description automatically generated">
            <a:extLst>
              <a:ext uri="{FF2B5EF4-FFF2-40B4-BE49-F238E27FC236}">
                <a16:creationId xmlns:a16="http://schemas.microsoft.com/office/drawing/2014/main" id="{1F705587-85F7-BA41-9E68-0CB3B2E00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5246" r="26158" b="18705"/>
          <a:stretch/>
        </p:blipFill>
        <p:spPr>
          <a:xfrm rot="5400000">
            <a:off x="8621105" y="4403863"/>
            <a:ext cx="1715264" cy="13935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AEF968A-7515-1D4A-8375-2CD3B8666AF7}"/>
              </a:ext>
            </a:extLst>
          </p:cNvPr>
          <p:cNvSpPr/>
          <p:nvPr/>
        </p:nvSpPr>
        <p:spPr>
          <a:xfrm>
            <a:off x="8781977" y="5815198"/>
            <a:ext cx="1393520" cy="143057"/>
          </a:xfrm>
          <a:prstGeom prst="rect">
            <a:avLst/>
          </a:prstGeom>
          <a:solidFill>
            <a:srgbClr val="A8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A59E-DB60-2548-860D-89EA6A91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40" y="140881"/>
            <a:ext cx="10363200" cy="550707"/>
          </a:xfrm>
        </p:spPr>
        <p:txBody>
          <a:bodyPr/>
          <a:lstStyle/>
          <a:p>
            <a:r>
              <a:rPr lang="en-US" sz="3600" dirty="0"/>
              <a:t>Modularity for 3DIC</a:t>
            </a:r>
          </a:p>
        </p:txBody>
      </p:sp>
      <p:sp>
        <p:nvSpPr>
          <p:cNvPr id="210" name="Content Placeholder 209">
            <a:extLst>
              <a:ext uri="{FF2B5EF4-FFF2-40B4-BE49-F238E27FC236}">
                <a16:creationId xmlns:a16="http://schemas.microsoft.com/office/drawing/2014/main" id="{FCCDE2B6-661C-704A-AE20-72C6971A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0" y="4377523"/>
            <a:ext cx="6387781" cy="1956806"/>
          </a:xfrm>
        </p:spPr>
        <p:txBody>
          <a:bodyPr/>
          <a:lstStyle/>
          <a:p>
            <a:r>
              <a:rPr lang="en-US" sz="1600" dirty="0"/>
              <a:t>Replacement strategy – Which potion of HVT can be replaced by thin film transistor: all,  Mux only, or local Mux only </a:t>
            </a:r>
          </a:p>
          <a:p>
            <a:r>
              <a:rPr lang="en-US" sz="1600" dirty="0">
                <a:sym typeface="Wingdings" pitchFamily="2" charset="2"/>
              </a:rPr>
              <a:t>Vertical placement – What is connectivity from circuit in substrate to circuit in thin film: below M1 or below M4 or other multilevel interconnect scheme.</a:t>
            </a:r>
          </a:p>
          <a:p>
            <a:r>
              <a:rPr lang="en-US" sz="1600" dirty="0">
                <a:sym typeface="Wingdings" pitchFamily="2" charset="2"/>
              </a:rPr>
              <a:t>Modularity for scaling such as wafer stacking feasibility</a:t>
            </a:r>
            <a:endParaRPr lang="en-US" sz="1600" dirty="0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DBD8B1C-8A5B-B44D-9C30-225C18E66EE4}"/>
              </a:ext>
            </a:extLst>
          </p:cNvPr>
          <p:cNvGrpSpPr/>
          <p:nvPr/>
        </p:nvGrpSpPr>
        <p:grpSpPr>
          <a:xfrm>
            <a:off x="7874758" y="925841"/>
            <a:ext cx="3025963" cy="2015955"/>
            <a:chOff x="7874758" y="925841"/>
            <a:chExt cx="3025963" cy="2015955"/>
          </a:xfrm>
        </p:grpSpPr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DD0B50C8-8DE5-7F4B-8622-56A1F942D9E9}"/>
                </a:ext>
              </a:extLst>
            </p:cNvPr>
            <p:cNvSpPr/>
            <p:nvPr/>
          </p:nvSpPr>
          <p:spPr>
            <a:xfrm>
              <a:off x="7880269" y="2692111"/>
              <a:ext cx="3014774" cy="24968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 / HV MOS</a:t>
              </a:r>
            </a:p>
          </p:txBody>
        </p:sp>
        <p:sp>
          <p:nvSpPr>
            <p:cNvPr id="212" name="Rounded Rectangle 211">
              <a:extLst>
                <a:ext uri="{FF2B5EF4-FFF2-40B4-BE49-F238E27FC236}">
                  <a16:creationId xmlns:a16="http://schemas.microsoft.com/office/drawing/2014/main" id="{EA1D7372-2DB7-A145-B518-982CEB7C639C}"/>
                </a:ext>
              </a:extLst>
            </p:cNvPr>
            <p:cNvSpPr/>
            <p:nvPr/>
          </p:nvSpPr>
          <p:spPr>
            <a:xfrm>
              <a:off x="7913319" y="239402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7A6AC351-C65C-7F4A-AA6B-246323634F50}"/>
                </a:ext>
              </a:extLst>
            </p:cNvPr>
            <p:cNvSpPr/>
            <p:nvPr/>
          </p:nvSpPr>
          <p:spPr>
            <a:xfrm>
              <a:off x="8210774" y="2204234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B0AF537C-7A23-8E45-94C4-119D3ABABC49}"/>
                </a:ext>
              </a:extLst>
            </p:cNvPr>
            <p:cNvSpPr/>
            <p:nvPr/>
          </p:nvSpPr>
          <p:spPr>
            <a:xfrm>
              <a:off x="7874758" y="1994887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M3</a:t>
              </a:r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686F6A67-B540-8C4F-BE6F-83A90AA51757}"/>
                </a:ext>
              </a:extLst>
            </p:cNvPr>
            <p:cNvSpPr/>
            <p:nvPr/>
          </p:nvSpPr>
          <p:spPr>
            <a:xfrm>
              <a:off x="7874758" y="1787737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BEF71FAB-989E-C54B-821F-5DA68906FBD6}"/>
                </a:ext>
              </a:extLst>
            </p:cNvPr>
            <p:cNvSpPr/>
            <p:nvPr/>
          </p:nvSpPr>
          <p:spPr>
            <a:xfrm>
              <a:off x="8692934" y="2394021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BEFDA5FB-E642-174C-AE26-B26C58F8274D}"/>
                </a:ext>
              </a:extLst>
            </p:cNvPr>
            <p:cNvSpPr/>
            <p:nvPr/>
          </p:nvSpPr>
          <p:spPr>
            <a:xfrm>
              <a:off x="9505600" y="2394020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0127D197-62CD-EE4A-94D3-3EACB31C0932}"/>
                </a:ext>
              </a:extLst>
            </p:cNvPr>
            <p:cNvSpPr/>
            <p:nvPr/>
          </p:nvSpPr>
          <p:spPr>
            <a:xfrm>
              <a:off x="10333181" y="2394019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1" name="Rounded Rectangle 220">
              <a:extLst>
                <a:ext uri="{FF2B5EF4-FFF2-40B4-BE49-F238E27FC236}">
                  <a16:creationId xmlns:a16="http://schemas.microsoft.com/office/drawing/2014/main" id="{F4CA36F5-30A9-6546-994E-2C26CB25B18A}"/>
                </a:ext>
              </a:extLst>
            </p:cNvPr>
            <p:cNvSpPr/>
            <p:nvPr/>
          </p:nvSpPr>
          <p:spPr>
            <a:xfrm>
              <a:off x="9057236" y="2203252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925A34ED-CA21-394F-BD95-2A472F28FD2D}"/>
                </a:ext>
              </a:extLst>
            </p:cNvPr>
            <p:cNvSpPr/>
            <p:nvPr/>
          </p:nvSpPr>
          <p:spPr>
            <a:xfrm>
              <a:off x="9903698" y="2203252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FA6A7C14-B5EF-694B-918E-236EC4D835A3}"/>
                </a:ext>
              </a:extLst>
            </p:cNvPr>
            <p:cNvSpPr/>
            <p:nvPr/>
          </p:nvSpPr>
          <p:spPr>
            <a:xfrm>
              <a:off x="8641518" y="200317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4" name="Rounded Rectangle 223">
              <a:extLst>
                <a:ext uri="{FF2B5EF4-FFF2-40B4-BE49-F238E27FC236}">
                  <a16:creationId xmlns:a16="http://schemas.microsoft.com/office/drawing/2014/main" id="{975428CB-6D54-B441-A0A9-6AFA2F8FDCC4}"/>
                </a:ext>
              </a:extLst>
            </p:cNvPr>
            <p:cNvSpPr/>
            <p:nvPr/>
          </p:nvSpPr>
          <p:spPr>
            <a:xfrm>
              <a:off x="9505600" y="200317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5" name="Rounded Rectangle 224">
              <a:extLst>
                <a:ext uri="{FF2B5EF4-FFF2-40B4-BE49-F238E27FC236}">
                  <a16:creationId xmlns:a16="http://schemas.microsoft.com/office/drawing/2014/main" id="{02825A4A-194B-F048-B0AE-FE73882A55E5}"/>
                </a:ext>
              </a:extLst>
            </p:cNvPr>
            <p:cNvSpPr/>
            <p:nvPr/>
          </p:nvSpPr>
          <p:spPr>
            <a:xfrm>
              <a:off x="10300300" y="2001155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7" name="Rounded Rectangle 226">
              <a:extLst>
                <a:ext uri="{FF2B5EF4-FFF2-40B4-BE49-F238E27FC236}">
                  <a16:creationId xmlns:a16="http://schemas.microsoft.com/office/drawing/2014/main" id="{2D5004CB-1B8B-7B42-B515-DFCAE1A93B2E}"/>
                </a:ext>
              </a:extLst>
            </p:cNvPr>
            <p:cNvSpPr/>
            <p:nvPr/>
          </p:nvSpPr>
          <p:spPr>
            <a:xfrm>
              <a:off x="8202510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9" name="Rounded Rectangle 228">
              <a:extLst>
                <a:ext uri="{FF2B5EF4-FFF2-40B4-BE49-F238E27FC236}">
                  <a16:creationId xmlns:a16="http://schemas.microsoft.com/office/drawing/2014/main" id="{EC464AA5-C744-AF47-A995-3EB45C49E480}"/>
                </a:ext>
              </a:extLst>
            </p:cNvPr>
            <p:cNvSpPr/>
            <p:nvPr/>
          </p:nvSpPr>
          <p:spPr>
            <a:xfrm>
              <a:off x="8523085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id="{7D0E4F0F-4A81-104E-B842-719E0D55193A}"/>
                </a:ext>
              </a:extLst>
            </p:cNvPr>
            <p:cNvSpPr/>
            <p:nvPr/>
          </p:nvSpPr>
          <p:spPr>
            <a:xfrm>
              <a:off x="8882221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2" name="Rounded Rectangle 231">
              <a:extLst>
                <a:ext uri="{FF2B5EF4-FFF2-40B4-BE49-F238E27FC236}">
                  <a16:creationId xmlns:a16="http://schemas.microsoft.com/office/drawing/2014/main" id="{5C73711C-BC6B-2943-BD11-06FD0838BDFF}"/>
                </a:ext>
              </a:extLst>
            </p:cNvPr>
            <p:cNvSpPr/>
            <p:nvPr/>
          </p:nvSpPr>
          <p:spPr>
            <a:xfrm>
              <a:off x="9235847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3" name="Rounded Rectangle 232">
              <a:extLst>
                <a:ext uri="{FF2B5EF4-FFF2-40B4-BE49-F238E27FC236}">
                  <a16:creationId xmlns:a16="http://schemas.microsoft.com/office/drawing/2014/main" id="{6BC17997-4608-604B-99FF-2CA59F236176}"/>
                </a:ext>
              </a:extLst>
            </p:cNvPr>
            <p:cNvSpPr/>
            <p:nvPr/>
          </p:nvSpPr>
          <p:spPr>
            <a:xfrm>
              <a:off x="9587633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3F9A7961-1AE1-3446-A650-E446169930E5}"/>
                </a:ext>
              </a:extLst>
            </p:cNvPr>
            <p:cNvSpPr/>
            <p:nvPr/>
          </p:nvSpPr>
          <p:spPr>
            <a:xfrm>
              <a:off x="9941259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B9066022-76DB-D840-A765-CA4BDAB9B322}"/>
                </a:ext>
              </a:extLst>
            </p:cNvPr>
            <p:cNvSpPr/>
            <p:nvPr/>
          </p:nvSpPr>
          <p:spPr>
            <a:xfrm>
              <a:off x="10282028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6" name="Rounded Rectangle 235">
              <a:extLst>
                <a:ext uri="{FF2B5EF4-FFF2-40B4-BE49-F238E27FC236}">
                  <a16:creationId xmlns:a16="http://schemas.microsoft.com/office/drawing/2014/main" id="{27A378CF-235E-6D4D-A6AC-D459284C9AAD}"/>
                </a:ext>
              </a:extLst>
            </p:cNvPr>
            <p:cNvSpPr/>
            <p:nvPr/>
          </p:nvSpPr>
          <p:spPr>
            <a:xfrm>
              <a:off x="10635654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7" name="Rounded Rectangle 236">
              <a:extLst>
                <a:ext uri="{FF2B5EF4-FFF2-40B4-BE49-F238E27FC236}">
                  <a16:creationId xmlns:a16="http://schemas.microsoft.com/office/drawing/2014/main" id="{3CA6AD0E-931C-BB40-97C9-1A59865526F0}"/>
                </a:ext>
              </a:extLst>
            </p:cNvPr>
            <p:cNvSpPr/>
            <p:nvPr/>
          </p:nvSpPr>
          <p:spPr>
            <a:xfrm>
              <a:off x="7880267" y="1249563"/>
              <a:ext cx="299225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238" name="Rounded Rectangle 237">
              <a:extLst>
                <a:ext uri="{FF2B5EF4-FFF2-40B4-BE49-F238E27FC236}">
                  <a16:creationId xmlns:a16="http://schemas.microsoft.com/office/drawing/2014/main" id="{FCF45721-7F1E-6B4F-8FC8-5B0F29BD7C5A}"/>
                </a:ext>
              </a:extLst>
            </p:cNvPr>
            <p:cNvSpPr/>
            <p:nvPr/>
          </p:nvSpPr>
          <p:spPr>
            <a:xfrm>
              <a:off x="7880266" y="925842"/>
              <a:ext cx="1592445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239" name="Rounded Rectangle 238">
              <a:extLst>
                <a:ext uri="{FF2B5EF4-FFF2-40B4-BE49-F238E27FC236}">
                  <a16:creationId xmlns:a16="http://schemas.microsoft.com/office/drawing/2014/main" id="{D688BD69-43F1-794E-915C-468CE86F0E9F}"/>
                </a:ext>
              </a:extLst>
            </p:cNvPr>
            <p:cNvSpPr/>
            <p:nvPr/>
          </p:nvSpPr>
          <p:spPr>
            <a:xfrm>
              <a:off x="9552590" y="925841"/>
              <a:ext cx="1319929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8E0E577-1A6A-DF47-AEF0-4DD210B059AA}"/>
              </a:ext>
            </a:extLst>
          </p:cNvPr>
          <p:cNvGrpSpPr/>
          <p:nvPr/>
        </p:nvGrpSpPr>
        <p:grpSpPr>
          <a:xfrm>
            <a:off x="7202223" y="3867905"/>
            <a:ext cx="1679841" cy="2247313"/>
            <a:chOff x="7202223" y="3581464"/>
            <a:chExt cx="1679841" cy="2247313"/>
          </a:xfrm>
        </p:grpSpPr>
        <p:sp>
          <p:nvSpPr>
            <p:cNvPr id="265" name="Rounded Rectangle 264">
              <a:extLst>
                <a:ext uri="{FF2B5EF4-FFF2-40B4-BE49-F238E27FC236}">
                  <a16:creationId xmlns:a16="http://schemas.microsoft.com/office/drawing/2014/main" id="{333E177D-022E-A04F-B270-0A3D6D489DD0}"/>
                </a:ext>
              </a:extLst>
            </p:cNvPr>
            <p:cNvSpPr/>
            <p:nvPr/>
          </p:nvSpPr>
          <p:spPr>
            <a:xfrm>
              <a:off x="7202223" y="5482716"/>
              <a:ext cx="1679133" cy="34606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</a:t>
              </a:r>
            </a:p>
          </p:txBody>
        </p:sp>
        <p:sp>
          <p:nvSpPr>
            <p:cNvPr id="266" name="Rounded Rectangle 265">
              <a:extLst>
                <a:ext uri="{FF2B5EF4-FFF2-40B4-BE49-F238E27FC236}">
                  <a16:creationId xmlns:a16="http://schemas.microsoft.com/office/drawing/2014/main" id="{73D484AF-A8B5-6C4E-8A90-3B182B91D935}"/>
                </a:ext>
              </a:extLst>
            </p:cNvPr>
            <p:cNvSpPr/>
            <p:nvPr/>
          </p:nvSpPr>
          <p:spPr>
            <a:xfrm>
              <a:off x="7240784" y="5060663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67" name="Rounded Rectangle 266">
              <a:extLst>
                <a:ext uri="{FF2B5EF4-FFF2-40B4-BE49-F238E27FC236}">
                  <a16:creationId xmlns:a16="http://schemas.microsoft.com/office/drawing/2014/main" id="{2AAA436E-5132-5540-B8D8-23414A64BB08}"/>
                </a:ext>
              </a:extLst>
            </p:cNvPr>
            <p:cNvSpPr/>
            <p:nvPr/>
          </p:nvSpPr>
          <p:spPr>
            <a:xfrm>
              <a:off x="7571290" y="4870875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68" name="Rounded Rectangle 267">
              <a:extLst>
                <a:ext uri="{FF2B5EF4-FFF2-40B4-BE49-F238E27FC236}">
                  <a16:creationId xmlns:a16="http://schemas.microsoft.com/office/drawing/2014/main" id="{1ABD05E3-FCF1-494E-B583-7AB66BC4C931}"/>
                </a:ext>
              </a:extLst>
            </p:cNvPr>
            <p:cNvSpPr/>
            <p:nvPr/>
          </p:nvSpPr>
          <p:spPr>
            <a:xfrm>
              <a:off x="7202223" y="4661528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M3</a:t>
              </a:r>
            </a:p>
          </p:txBody>
        </p:sp>
        <p:sp>
          <p:nvSpPr>
            <p:cNvPr id="269" name="Rounded Rectangle 268">
              <a:extLst>
                <a:ext uri="{FF2B5EF4-FFF2-40B4-BE49-F238E27FC236}">
                  <a16:creationId xmlns:a16="http://schemas.microsoft.com/office/drawing/2014/main" id="{76F7B39C-0DD5-9741-8AB4-61DB5FB1E14F}"/>
                </a:ext>
              </a:extLst>
            </p:cNvPr>
            <p:cNvSpPr/>
            <p:nvPr/>
          </p:nvSpPr>
          <p:spPr>
            <a:xfrm>
              <a:off x="7202223" y="4454378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70" name="Rounded Rectangle 269">
              <a:extLst>
                <a:ext uri="{FF2B5EF4-FFF2-40B4-BE49-F238E27FC236}">
                  <a16:creationId xmlns:a16="http://schemas.microsoft.com/office/drawing/2014/main" id="{0778CE20-6D11-5F44-90CE-CECB67097CC2}"/>
                </a:ext>
              </a:extLst>
            </p:cNvPr>
            <p:cNvSpPr/>
            <p:nvPr/>
          </p:nvSpPr>
          <p:spPr>
            <a:xfrm>
              <a:off x="8053450" y="506066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3" name="Rounded Rectangle 272">
              <a:extLst>
                <a:ext uri="{FF2B5EF4-FFF2-40B4-BE49-F238E27FC236}">
                  <a16:creationId xmlns:a16="http://schemas.microsoft.com/office/drawing/2014/main" id="{0FFAE118-9E3F-7944-8B0A-7EF52742FEE0}"/>
                </a:ext>
              </a:extLst>
            </p:cNvPr>
            <p:cNvSpPr/>
            <p:nvPr/>
          </p:nvSpPr>
          <p:spPr>
            <a:xfrm>
              <a:off x="8417753" y="4869893"/>
              <a:ext cx="463604" cy="863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5" name="Rounded Rectangle 274">
              <a:extLst>
                <a:ext uri="{FF2B5EF4-FFF2-40B4-BE49-F238E27FC236}">
                  <a16:creationId xmlns:a16="http://schemas.microsoft.com/office/drawing/2014/main" id="{EB862E12-13BF-BD49-A544-3AEB44EAE15D}"/>
                </a:ext>
              </a:extLst>
            </p:cNvPr>
            <p:cNvSpPr/>
            <p:nvPr/>
          </p:nvSpPr>
          <p:spPr>
            <a:xfrm>
              <a:off x="8002034" y="4669814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8" name="Rounded Rectangle 277">
              <a:extLst>
                <a:ext uri="{FF2B5EF4-FFF2-40B4-BE49-F238E27FC236}">
                  <a16:creationId xmlns:a16="http://schemas.microsoft.com/office/drawing/2014/main" id="{A6E84832-0607-DD41-9F5F-E1C648EDC27F}"/>
                </a:ext>
              </a:extLst>
            </p:cNvPr>
            <p:cNvSpPr/>
            <p:nvPr/>
          </p:nvSpPr>
          <p:spPr>
            <a:xfrm>
              <a:off x="7529975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9" name="Rounded Rectangle 278">
              <a:extLst>
                <a:ext uri="{FF2B5EF4-FFF2-40B4-BE49-F238E27FC236}">
                  <a16:creationId xmlns:a16="http://schemas.microsoft.com/office/drawing/2014/main" id="{711F84AE-EE8F-EE42-A861-C259E3847C15}"/>
                </a:ext>
              </a:extLst>
            </p:cNvPr>
            <p:cNvSpPr/>
            <p:nvPr/>
          </p:nvSpPr>
          <p:spPr>
            <a:xfrm>
              <a:off x="7883601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0" name="Rounded Rectangle 279">
              <a:extLst>
                <a:ext uri="{FF2B5EF4-FFF2-40B4-BE49-F238E27FC236}">
                  <a16:creationId xmlns:a16="http://schemas.microsoft.com/office/drawing/2014/main" id="{FE132BB0-DE2D-9D45-A144-F3666EB94576}"/>
                </a:ext>
              </a:extLst>
            </p:cNvPr>
            <p:cNvSpPr/>
            <p:nvPr/>
          </p:nvSpPr>
          <p:spPr>
            <a:xfrm>
              <a:off x="8242737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5AB9EEAA-4FAE-B749-B59A-0B86380D57E3}"/>
                </a:ext>
              </a:extLst>
            </p:cNvPr>
            <p:cNvSpPr/>
            <p:nvPr/>
          </p:nvSpPr>
          <p:spPr>
            <a:xfrm>
              <a:off x="8596363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6" name="Rounded Rectangle 285">
              <a:extLst>
                <a:ext uri="{FF2B5EF4-FFF2-40B4-BE49-F238E27FC236}">
                  <a16:creationId xmlns:a16="http://schemas.microsoft.com/office/drawing/2014/main" id="{7051B4E8-CAEF-294B-A9AF-EFD7BE731751}"/>
                </a:ext>
              </a:extLst>
            </p:cNvPr>
            <p:cNvSpPr/>
            <p:nvPr/>
          </p:nvSpPr>
          <p:spPr>
            <a:xfrm>
              <a:off x="7202223" y="3916204"/>
              <a:ext cx="167984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287" name="Rounded Rectangle 286">
              <a:extLst>
                <a:ext uri="{FF2B5EF4-FFF2-40B4-BE49-F238E27FC236}">
                  <a16:creationId xmlns:a16="http://schemas.microsoft.com/office/drawing/2014/main" id="{12E01E70-0D5A-3340-B420-3AB984FC3D07}"/>
                </a:ext>
              </a:extLst>
            </p:cNvPr>
            <p:cNvSpPr/>
            <p:nvPr/>
          </p:nvSpPr>
          <p:spPr>
            <a:xfrm>
              <a:off x="7202223" y="3592483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E35B76D4-D8D3-1749-89FF-465748514161}"/>
                </a:ext>
              </a:extLst>
            </p:cNvPr>
            <p:cNvSpPr/>
            <p:nvPr/>
          </p:nvSpPr>
          <p:spPr>
            <a:xfrm>
              <a:off x="8203310" y="3581464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D71365DF-46BE-D64D-B2ED-DE1E1533C96E}"/>
                </a:ext>
              </a:extLst>
            </p:cNvPr>
            <p:cNvSpPr/>
            <p:nvPr/>
          </p:nvSpPr>
          <p:spPr>
            <a:xfrm>
              <a:off x="7202223" y="5252254"/>
              <a:ext cx="1631005" cy="13338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E7011FB-D05B-A242-86C4-E9430F745A5E}"/>
              </a:ext>
            </a:extLst>
          </p:cNvPr>
          <p:cNvGrpSpPr/>
          <p:nvPr/>
        </p:nvGrpSpPr>
        <p:grpSpPr>
          <a:xfrm>
            <a:off x="9777078" y="3847123"/>
            <a:ext cx="1679841" cy="2372005"/>
            <a:chOff x="9777078" y="3456772"/>
            <a:chExt cx="1679841" cy="2372005"/>
          </a:xfrm>
        </p:grpSpPr>
        <p:sp>
          <p:nvSpPr>
            <p:cNvPr id="290" name="Rounded Rectangle 289">
              <a:extLst>
                <a:ext uri="{FF2B5EF4-FFF2-40B4-BE49-F238E27FC236}">
                  <a16:creationId xmlns:a16="http://schemas.microsoft.com/office/drawing/2014/main" id="{B63CFE62-7082-954D-B572-F19D3DCF3D64}"/>
                </a:ext>
              </a:extLst>
            </p:cNvPr>
            <p:cNvSpPr/>
            <p:nvPr/>
          </p:nvSpPr>
          <p:spPr>
            <a:xfrm>
              <a:off x="9777078" y="5482716"/>
              <a:ext cx="1679133" cy="3460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 / HV</a:t>
              </a:r>
            </a:p>
          </p:txBody>
        </p:sp>
        <p:sp>
          <p:nvSpPr>
            <p:cNvPr id="291" name="Rounded Rectangle 290">
              <a:extLst>
                <a:ext uri="{FF2B5EF4-FFF2-40B4-BE49-F238E27FC236}">
                  <a16:creationId xmlns:a16="http://schemas.microsoft.com/office/drawing/2014/main" id="{F2A1D6C6-74D5-904C-A250-B1902A9E2F7A}"/>
                </a:ext>
              </a:extLst>
            </p:cNvPr>
            <p:cNvSpPr/>
            <p:nvPr/>
          </p:nvSpPr>
          <p:spPr>
            <a:xfrm>
              <a:off x="9815639" y="524795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92" name="Rounded Rectangle 291">
              <a:extLst>
                <a:ext uri="{FF2B5EF4-FFF2-40B4-BE49-F238E27FC236}">
                  <a16:creationId xmlns:a16="http://schemas.microsoft.com/office/drawing/2014/main" id="{E90B950B-09CA-F047-8476-2072A2FF425B}"/>
                </a:ext>
              </a:extLst>
            </p:cNvPr>
            <p:cNvSpPr/>
            <p:nvPr/>
          </p:nvSpPr>
          <p:spPr>
            <a:xfrm>
              <a:off x="10146145" y="5058164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93" name="Rounded Rectangle 292">
              <a:extLst>
                <a:ext uri="{FF2B5EF4-FFF2-40B4-BE49-F238E27FC236}">
                  <a16:creationId xmlns:a16="http://schemas.microsoft.com/office/drawing/2014/main" id="{570C0619-DAC1-554E-A536-CF40BADB6796}"/>
                </a:ext>
              </a:extLst>
            </p:cNvPr>
            <p:cNvSpPr/>
            <p:nvPr/>
          </p:nvSpPr>
          <p:spPr>
            <a:xfrm>
              <a:off x="9777078" y="4848817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M?</a:t>
              </a:r>
            </a:p>
          </p:txBody>
        </p:sp>
        <p:sp>
          <p:nvSpPr>
            <p:cNvPr id="294" name="Rounded Rectangle 293">
              <a:extLst>
                <a:ext uri="{FF2B5EF4-FFF2-40B4-BE49-F238E27FC236}">
                  <a16:creationId xmlns:a16="http://schemas.microsoft.com/office/drawing/2014/main" id="{C997FD84-B3D1-2E41-A34B-D7EDD8E6A7A0}"/>
                </a:ext>
              </a:extLst>
            </p:cNvPr>
            <p:cNvSpPr/>
            <p:nvPr/>
          </p:nvSpPr>
          <p:spPr>
            <a:xfrm>
              <a:off x="9777078" y="4340703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95" name="Rounded Rectangle 294">
              <a:extLst>
                <a:ext uri="{FF2B5EF4-FFF2-40B4-BE49-F238E27FC236}">
                  <a16:creationId xmlns:a16="http://schemas.microsoft.com/office/drawing/2014/main" id="{926CAE92-0E8A-1645-A315-BBCB5357D1BA}"/>
                </a:ext>
              </a:extLst>
            </p:cNvPr>
            <p:cNvSpPr/>
            <p:nvPr/>
          </p:nvSpPr>
          <p:spPr>
            <a:xfrm>
              <a:off x="10628305" y="5247951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6" name="Rounded Rectangle 295">
              <a:extLst>
                <a:ext uri="{FF2B5EF4-FFF2-40B4-BE49-F238E27FC236}">
                  <a16:creationId xmlns:a16="http://schemas.microsoft.com/office/drawing/2014/main" id="{7E67B6F4-E950-D44C-912C-D7E2E9CA9542}"/>
                </a:ext>
              </a:extLst>
            </p:cNvPr>
            <p:cNvSpPr/>
            <p:nvPr/>
          </p:nvSpPr>
          <p:spPr>
            <a:xfrm>
              <a:off x="10992608" y="5057182"/>
              <a:ext cx="463604" cy="863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7" name="Rounded Rectangle 296">
              <a:extLst>
                <a:ext uri="{FF2B5EF4-FFF2-40B4-BE49-F238E27FC236}">
                  <a16:creationId xmlns:a16="http://schemas.microsoft.com/office/drawing/2014/main" id="{847498C2-9405-6A4D-82B0-4979E7930EBF}"/>
                </a:ext>
              </a:extLst>
            </p:cNvPr>
            <p:cNvSpPr/>
            <p:nvPr/>
          </p:nvSpPr>
          <p:spPr>
            <a:xfrm>
              <a:off x="10576889" y="485710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8" name="Rounded Rectangle 297">
              <a:extLst>
                <a:ext uri="{FF2B5EF4-FFF2-40B4-BE49-F238E27FC236}">
                  <a16:creationId xmlns:a16="http://schemas.microsoft.com/office/drawing/2014/main" id="{F249FFA2-F59F-754B-8CEA-1DAFB4404863}"/>
                </a:ext>
              </a:extLst>
            </p:cNvPr>
            <p:cNvSpPr/>
            <p:nvPr/>
          </p:nvSpPr>
          <p:spPr>
            <a:xfrm>
              <a:off x="10104830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9" name="Rounded Rectangle 298">
              <a:extLst>
                <a:ext uri="{FF2B5EF4-FFF2-40B4-BE49-F238E27FC236}">
                  <a16:creationId xmlns:a16="http://schemas.microsoft.com/office/drawing/2014/main" id="{D162C674-BD0A-C94B-A99B-AD6157E8E61D}"/>
                </a:ext>
              </a:extLst>
            </p:cNvPr>
            <p:cNvSpPr/>
            <p:nvPr/>
          </p:nvSpPr>
          <p:spPr>
            <a:xfrm>
              <a:off x="10458456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0" name="Rounded Rectangle 299">
              <a:extLst>
                <a:ext uri="{FF2B5EF4-FFF2-40B4-BE49-F238E27FC236}">
                  <a16:creationId xmlns:a16="http://schemas.microsoft.com/office/drawing/2014/main" id="{B3B1B4CE-677C-EC45-8118-9083A47A012B}"/>
                </a:ext>
              </a:extLst>
            </p:cNvPr>
            <p:cNvSpPr/>
            <p:nvPr/>
          </p:nvSpPr>
          <p:spPr>
            <a:xfrm>
              <a:off x="10817592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1" name="Rounded Rectangle 300">
              <a:extLst>
                <a:ext uri="{FF2B5EF4-FFF2-40B4-BE49-F238E27FC236}">
                  <a16:creationId xmlns:a16="http://schemas.microsoft.com/office/drawing/2014/main" id="{11C52210-6CED-824A-9554-E111344DA7CF}"/>
                </a:ext>
              </a:extLst>
            </p:cNvPr>
            <p:cNvSpPr/>
            <p:nvPr/>
          </p:nvSpPr>
          <p:spPr>
            <a:xfrm>
              <a:off x="11171218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2" name="Rounded Rectangle 301">
              <a:extLst>
                <a:ext uri="{FF2B5EF4-FFF2-40B4-BE49-F238E27FC236}">
                  <a16:creationId xmlns:a16="http://schemas.microsoft.com/office/drawing/2014/main" id="{ECD46C49-EB1D-4F4D-AB9E-96D6119A927B}"/>
                </a:ext>
              </a:extLst>
            </p:cNvPr>
            <p:cNvSpPr/>
            <p:nvPr/>
          </p:nvSpPr>
          <p:spPr>
            <a:xfrm>
              <a:off x="9777078" y="3791512"/>
              <a:ext cx="167984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303" name="Rounded Rectangle 302">
              <a:extLst>
                <a:ext uri="{FF2B5EF4-FFF2-40B4-BE49-F238E27FC236}">
                  <a16:creationId xmlns:a16="http://schemas.microsoft.com/office/drawing/2014/main" id="{86A5742B-D90F-9B4F-8E04-1C50810FB6C3}"/>
                </a:ext>
              </a:extLst>
            </p:cNvPr>
            <p:cNvSpPr/>
            <p:nvPr/>
          </p:nvSpPr>
          <p:spPr>
            <a:xfrm>
              <a:off x="9777078" y="3467791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304" name="Rounded Rectangle 303">
              <a:extLst>
                <a:ext uri="{FF2B5EF4-FFF2-40B4-BE49-F238E27FC236}">
                  <a16:creationId xmlns:a16="http://schemas.microsoft.com/office/drawing/2014/main" id="{14416080-44CA-6C42-917A-C63C2E0C537C}"/>
                </a:ext>
              </a:extLst>
            </p:cNvPr>
            <p:cNvSpPr/>
            <p:nvPr/>
          </p:nvSpPr>
          <p:spPr>
            <a:xfrm>
              <a:off x="10778165" y="3456772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5CB73C8D-BEAB-5148-B8DC-524A23B53C6D}"/>
                </a:ext>
              </a:extLst>
            </p:cNvPr>
            <p:cNvSpPr/>
            <p:nvPr/>
          </p:nvSpPr>
          <p:spPr>
            <a:xfrm>
              <a:off x="9777078" y="4649481"/>
              <a:ext cx="1631005" cy="13338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MUX</a:t>
              </a:r>
            </a:p>
          </p:txBody>
        </p:sp>
      </p:grpSp>
      <p:sp>
        <p:nvSpPr>
          <p:cNvPr id="310" name="Down Arrow 309">
            <a:extLst>
              <a:ext uri="{FF2B5EF4-FFF2-40B4-BE49-F238E27FC236}">
                <a16:creationId xmlns:a16="http://schemas.microsoft.com/office/drawing/2014/main" id="{709B5273-E7BB-EE41-9246-813801DD07EC}"/>
              </a:ext>
            </a:extLst>
          </p:cNvPr>
          <p:cNvSpPr/>
          <p:nvPr/>
        </p:nvSpPr>
        <p:spPr>
          <a:xfrm rot="2715260">
            <a:off x="8642666" y="3069071"/>
            <a:ext cx="382371" cy="629252"/>
          </a:xfrm>
          <a:prstGeom prst="downArrow">
            <a:avLst>
              <a:gd name="adj1" fmla="val 26437"/>
              <a:gd name="adj2" fmla="val 4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Down Arrow 310">
            <a:extLst>
              <a:ext uri="{FF2B5EF4-FFF2-40B4-BE49-F238E27FC236}">
                <a16:creationId xmlns:a16="http://schemas.microsoft.com/office/drawing/2014/main" id="{E1332C55-A334-2542-861D-41A1290480F7}"/>
              </a:ext>
            </a:extLst>
          </p:cNvPr>
          <p:cNvSpPr/>
          <p:nvPr/>
        </p:nvSpPr>
        <p:spPr>
          <a:xfrm rot="18910994" flipH="1">
            <a:off x="9704324" y="3053647"/>
            <a:ext cx="382371" cy="629252"/>
          </a:xfrm>
          <a:prstGeom prst="downArrow">
            <a:avLst>
              <a:gd name="adj1" fmla="val 26437"/>
              <a:gd name="adj2" fmla="val 4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B658DBB4-D2C7-F64A-AAD0-80936C8CA96F}"/>
              </a:ext>
            </a:extLst>
          </p:cNvPr>
          <p:cNvSpPr/>
          <p:nvPr/>
        </p:nvSpPr>
        <p:spPr>
          <a:xfrm>
            <a:off x="9936866" y="4908460"/>
            <a:ext cx="582027" cy="823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M?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F84AA1D5-14CC-8048-AEC1-9413C3A12597}"/>
              </a:ext>
            </a:extLst>
          </p:cNvPr>
          <p:cNvSpPr/>
          <p:nvPr/>
        </p:nvSpPr>
        <p:spPr>
          <a:xfrm>
            <a:off x="10749533" y="4908312"/>
            <a:ext cx="528068" cy="82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60EEEF4-93BE-DE4B-B394-78537D79A91B}"/>
              </a:ext>
            </a:extLst>
          </p:cNvPr>
          <p:cNvGrpSpPr/>
          <p:nvPr/>
        </p:nvGrpSpPr>
        <p:grpSpPr>
          <a:xfrm>
            <a:off x="323455" y="1011519"/>
            <a:ext cx="6945670" cy="3190280"/>
            <a:chOff x="323455" y="1415569"/>
            <a:chExt cx="6945670" cy="3190280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ECE5C63B-DC37-8844-81BE-1780A753AB9B}"/>
                </a:ext>
              </a:extLst>
            </p:cNvPr>
            <p:cNvSpPr/>
            <p:nvPr/>
          </p:nvSpPr>
          <p:spPr>
            <a:xfrm>
              <a:off x="411125" y="2300176"/>
              <a:ext cx="1066794" cy="934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Command / </a:t>
              </a:r>
            </a:p>
            <a:p>
              <a:pPr algn="ctr"/>
              <a:r>
                <a:rPr lang="en-US" sz="1200" dirty="0"/>
                <a:t>Data </a:t>
              </a:r>
            </a:p>
            <a:p>
              <a:pPr algn="ctr"/>
              <a:r>
                <a:rPr lang="en-US" sz="1200" dirty="0"/>
                <a:t>Interface</a:t>
              </a:r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F2DFF2AC-834F-E440-9AEC-67A216D084BC}"/>
                </a:ext>
              </a:extLst>
            </p:cNvPr>
            <p:cNvSpPr/>
            <p:nvPr/>
          </p:nvSpPr>
          <p:spPr>
            <a:xfrm>
              <a:off x="1630324" y="3474038"/>
              <a:ext cx="1109157" cy="67733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State Machine</a:t>
              </a:r>
            </a:p>
            <a:p>
              <a:pPr algn="ctr"/>
              <a:r>
                <a:rPr lang="en-US" sz="1200" dirty="0"/>
                <a:t>(Instruction)</a:t>
              </a:r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DCDBA11F-87F0-E54D-B39A-C8EF3A881AAE}"/>
                </a:ext>
              </a:extLst>
            </p:cNvPr>
            <p:cNvSpPr/>
            <p:nvPr/>
          </p:nvSpPr>
          <p:spPr>
            <a:xfrm>
              <a:off x="1757455" y="1540860"/>
              <a:ext cx="822216" cy="39359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Buffer</a:t>
              </a:r>
            </a:p>
          </p:txBody>
        </p: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9C93B319-CCB6-914D-AEAF-B1BAEC979E91}"/>
                </a:ext>
              </a:extLst>
            </p:cNvPr>
            <p:cNvSpPr/>
            <p:nvPr/>
          </p:nvSpPr>
          <p:spPr>
            <a:xfrm>
              <a:off x="1773794" y="2436740"/>
              <a:ext cx="822216" cy="66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Address Tag</a:t>
              </a:r>
            </a:p>
          </p:txBody>
        </p:sp>
        <p:cxnSp>
          <p:nvCxnSpPr>
            <p:cNvPr id="163" name="Elbow Connector 162">
              <a:extLst>
                <a:ext uri="{FF2B5EF4-FFF2-40B4-BE49-F238E27FC236}">
                  <a16:creationId xmlns:a16="http://schemas.microsoft.com/office/drawing/2014/main" id="{E02C2F95-B2FC-3A41-B7BC-0F00F40E273D}"/>
                </a:ext>
              </a:extLst>
            </p:cNvPr>
            <p:cNvCxnSpPr>
              <a:cxnSpLocks/>
              <a:stCxn id="159" idx="3"/>
              <a:endCxn id="162" idx="1"/>
            </p:cNvCxnSpPr>
            <p:nvPr/>
          </p:nvCxnSpPr>
          <p:spPr>
            <a:xfrm flipV="1">
              <a:off x="1477919" y="2767490"/>
              <a:ext cx="29587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Elbow Connector 164">
              <a:extLst>
                <a:ext uri="{FF2B5EF4-FFF2-40B4-BE49-F238E27FC236}">
                  <a16:creationId xmlns:a16="http://schemas.microsoft.com/office/drawing/2014/main" id="{D9F2B612-CF0F-D445-83EA-347B2EFA350A}"/>
                </a:ext>
              </a:extLst>
            </p:cNvPr>
            <p:cNvCxnSpPr>
              <a:cxnSpLocks/>
              <a:stCxn id="159" idx="2"/>
              <a:endCxn id="160" idx="1"/>
            </p:cNvCxnSpPr>
            <p:nvPr/>
          </p:nvCxnSpPr>
          <p:spPr>
            <a:xfrm rot="16200000" flipH="1">
              <a:off x="998474" y="3180853"/>
              <a:ext cx="577898" cy="685802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Elbow Connector 165">
              <a:extLst>
                <a:ext uri="{FF2B5EF4-FFF2-40B4-BE49-F238E27FC236}">
                  <a16:creationId xmlns:a16="http://schemas.microsoft.com/office/drawing/2014/main" id="{7FF4A525-E019-9C4C-8487-C17A18228428}"/>
                </a:ext>
              </a:extLst>
            </p:cNvPr>
            <p:cNvCxnSpPr>
              <a:cxnSpLocks/>
              <a:stCxn id="159" idx="0"/>
              <a:endCxn id="161" idx="1"/>
            </p:cNvCxnSpPr>
            <p:nvPr/>
          </p:nvCxnSpPr>
          <p:spPr>
            <a:xfrm rot="5400000" flipH="1" flipV="1">
              <a:off x="1069729" y="1612451"/>
              <a:ext cx="562519" cy="812933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42FB2897-2F7C-6742-A340-8471970DC7D9}"/>
                </a:ext>
              </a:extLst>
            </p:cNvPr>
            <p:cNvSpPr/>
            <p:nvPr/>
          </p:nvSpPr>
          <p:spPr>
            <a:xfrm>
              <a:off x="4874641" y="2055249"/>
              <a:ext cx="707966" cy="6773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Global MUX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FBC189F2-F2AE-5446-9B0E-725BB4A66B30}"/>
                </a:ext>
              </a:extLst>
            </p:cNvPr>
            <p:cNvSpPr/>
            <p:nvPr/>
          </p:nvSpPr>
          <p:spPr>
            <a:xfrm>
              <a:off x="3069761" y="2563800"/>
              <a:ext cx="822711" cy="6773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Analog / control</a:t>
              </a:r>
            </a:p>
          </p:txBody>
        </p:sp>
        <p:cxnSp>
          <p:nvCxnSpPr>
            <p:cNvPr id="169" name="Elbow Connector 168">
              <a:extLst>
                <a:ext uri="{FF2B5EF4-FFF2-40B4-BE49-F238E27FC236}">
                  <a16:creationId xmlns:a16="http://schemas.microsoft.com/office/drawing/2014/main" id="{F2B7C5DA-8EDA-2944-B9B7-4560EE7D5898}"/>
                </a:ext>
              </a:extLst>
            </p:cNvPr>
            <p:cNvCxnSpPr>
              <a:cxnSpLocks/>
              <a:stCxn id="160" idx="3"/>
              <a:endCxn id="168" idx="1"/>
            </p:cNvCxnSpPr>
            <p:nvPr/>
          </p:nvCxnSpPr>
          <p:spPr>
            <a:xfrm flipV="1">
              <a:off x="2739481" y="2902465"/>
              <a:ext cx="330280" cy="9102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lbow Connector 169">
              <a:extLst>
                <a:ext uri="{FF2B5EF4-FFF2-40B4-BE49-F238E27FC236}">
                  <a16:creationId xmlns:a16="http://schemas.microsoft.com/office/drawing/2014/main" id="{855E1F11-DF86-5547-94E9-2028D90B28C7}"/>
                </a:ext>
              </a:extLst>
            </p:cNvPr>
            <p:cNvCxnSpPr>
              <a:cxnSpLocks/>
              <a:stCxn id="162" idx="2"/>
              <a:endCxn id="160" idx="0"/>
            </p:cNvCxnSpPr>
            <p:nvPr/>
          </p:nvCxnSpPr>
          <p:spPr>
            <a:xfrm rot="16200000" flipH="1">
              <a:off x="1997003" y="3286138"/>
              <a:ext cx="37579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lbow Connector 171">
              <a:extLst>
                <a:ext uri="{FF2B5EF4-FFF2-40B4-BE49-F238E27FC236}">
                  <a16:creationId xmlns:a16="http://schemas.microsoft.com/office/drawing/2014/main" id="{0560ABCD-DAAD-9F49-983A-58A502898F0D}"/>
                </a:ext>
              </a:extLst>
            </p:cNvPr>
            <p:cNvCxnSpPr>
              <a:cxnSpLocks/>
              <a:stCxn id="168" idx="3"/>
              <a:endCxn id="167" idx="1"/>
            </p:cNvCxnSpPr>
            <p:nvPr/>
          </p:nvCxnSpPr>
          <p:spPr>
            <a:xfrm flipV="1">
              <a:off x="3892472" y="2393913"/>
              <a:ext cx="982169" cy="508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lbow Connector 172">
              <a:extLst>
                <a:ext uri="{FF2B5EF4-FFF2-40B4-BE49-F238E27FC236}">
                  <a16:creationId xmlns:a16="http://schemas.microsoft.com/office/drawing/2014/main" id="{AB635889-BE93-914A-97B4-7C80DDE06CAC}"/>
                </a:ext>
              </a:extLst>
            </p:cNvPr>
            <p:cNvCxnSpPr>
              <a:cxnSpLocks/>
              <a:stCxn id="177" idx="2"/>
              <a:endCxn id="174" idx="2"/>
            </p:cNvCxnSpPr>
            <p:nvPr/>
          </p:nvCxnSpPr>
          <p:spPr>
            <a:xfrm rot="5400000" flipH="1" flipV="1">
              <a:off x="5366660" y="2706158"/>
              <a:ext cx="1062904" cy="1338979"/>
            </a:xfrm>
            <a:prstGeom prst="bentConnector3">
              <a:avLst>
                <a:gd name="adj1" fmla="val -21507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6422016E-1E2B-5B40-AEC1-9CB7805C96C7}"/>
                </a:ext>
              </a:extLst>
            </p:cNvPr>
            <p:cNvSpPr/>
            <p:nvPr/>
          </p:nvSpPr>
          <p:spPr>
            <a:xfrm>
              <a:off x="5866078" y="1415569"/>
              <a:ext cx="1403047" cy="1428627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64Mb/tile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4X4 Patches/Tile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Patch footprint is ~[50µm]</a:t>
              </a:r>
              <a:r>
                <a:rPr lang="en-US" sz="12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41P node</a:t>
              </a:r>
              <a:endPara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6" name="Elbow Connector 175">
              <a:extLst>
                <a:ext uri="{FF2B5EF4-FFF2-40B4-BE49-F238E27FC236}">
                  <a16:creationId xmlns:a16="http://schemas.microsoft.com/office/drawing/2014/main" id="{9C34A145-D291-4F4A-A9AB-0C2ED50B8C29}"/>
                </a:ext>
              </a:extLst>
            </p:cNvPr>
            <p:cNvCxnSpPr>
              <a:cxnSpLocks/>
              <a:stCxn id="168" idx="0"/>
              <a:endCxn id="181" idx="2"/>
            </p:cNvCxnSpPr>
            <p:nvPr/>
          </p:nvCxnSpPr>
          <p:spPr>
            <a:xfrm rot="5400000" flipH="1" flipV="1">
              <a:off x="3166444" y="2249127"/>
              <a:ext cx="62934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50B82BDB-C866-8D4F-877F-102138D5BD61}"/>
                </a:ext>
              </a:extLst>
            </p:cNvPr>
            <p:cNvSpPr/>
            <p:nvPr/>
          </p:nvSpPr>
          <p:spPr>
            <a:xfrm>
              <a:off x="4874640" y="3245584"/>
              <a:ext cx="707966" cy="661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MUX</a:t>
              </a:r>
            </a:p>
          </p:txBody>
        </p:sp>
        <p:cxnSp>
          <p:nvCxnSpPr>
            <p:cNvPr id="178" name="Elbow Connector 177">
              <a:extLst>
                <a:ext uri="{FF2B5EF4-FFF2-40B4-BE49-F238E27FC236}">
                  <a16:creationId xmlns:a16="http://schemas.microsoft.com/office/drawing/2014/main" id="{3B4EDD62-78EF-5249-B028-B1D8DC7DE54B}"/>
                </a:ext>
              </a:extLst>
            </p:cNvPr>
            <p:cNvCxnSpPr>
              <a:cxnSpLocks/>
              <a:stCxn id="168" idx="2"/>
              <a:endCxn id="177" idx="1"/>
            </p:cNvCxnSpPr>
            <p:nvPr/>
          </p:nvCxnSpPr>
          <p:spPr>
            <a:xfrm rot="16200000" flipH="1">
              <a:off x="4010272" y="2711973"/>
              <a:ext cx="335213" cy="139352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>
              <a:extLst>
                <a:ext uri="{FF2B5EF4-FFF2-40B4-BE49-F238E27FC236}">
                  <a16:creationId xmlns:a16="http://schemas.microsoft.com/office/drawing/2014/main" id="{D25B05D3-1FF3-7944-9C19-1AF10F3EA5C3}"/>
                </a:ext>
              </a:extLst>
            </p:cNvPr>
            <p:cNvCxnSpPr>
              <a:cxnSpLocks/>
              <a:stCxn id="161" idx="3"/>
              <a:endCxn id="181" idx="1"/>
            </p:cNvCxnSpPr>
            <p:nvPr/>
          </p:nvCxnSpPr>
          <p:spPr>
            <a:xfrm flipV="1">
              <a:off x="2579671" y="1737656"/>
              <a:ext cx="49009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02A32CAD-DE1C-5A4F-9B66-F0D4BFF02805}"/>
                </a:ext>
              </a:extLst>
            </p:cNvPr>
            <p:cNvCxnSpPr>
              <a:cxnSpLocks/>
              <a:stCxn id="167" idx="2"/>
              <a:endCxn id="177" idx="0"/>
            </p:cNvCxnSpPr>
            <p:nvPr/>
          </p:nvCxnSpPr>
          <p:spPr>
            <a:xfrm rot="5400000">
              <a:off x="4972121" y="2989080"/>
              <a:ext cx="51300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1884BDE0-05A6-F847-9A6F-FBB339F00A76}"/>
                </a:ext>
              </a:extLst>
            </p:cNvPr>
            <p:cNvSpPr/>
            <p:nvPr/>
          </p:nvSpPr>
          <p:spPr>
            <a:xfrm>
              <a:off x="3069762" y="1540859"/>
              <a:ext cx="822711" cy="393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Read / Write</a:t>
              </a:r>
            </a:p>
          </p:txBody>
        </p:sp>
        <p:cxnSp>
          <p:nvCxnSpPr>
            <p:cNvPr id="182" name="Elbow Connector 181">
              <a:extLst>
                <a:ext uri="{FF2B5EF4-FFF2-40B4-BE49-F238E27FC236}">
                  <a16:creationId xmlns:a16="http://schemas.microsoft.com/office/drawing/2014/main" id="{B988F2F9-107D-264D-87F3-48E9D4AE7476}"/>
                </a:ext>
              </a:extLst>
            </p:cNvPr>
            <p:cNvCxnSpPr>
              <a:cxnSpLocks/>
              <a:stCxn id="181" idx="3"/>
              <a:endCxn id="167" idx="0"/>
            </p:cNvCxnSpPr>
            <p:nvPr/>
          </p:nvCxnSpPr>
          <p:spPr>
            <a:xfrm>
              <a:off x="3892473" y="1737656"/>
              <a:ext cx="1336151" cy="317593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33304C2-71D9-0148-A04A-BE43A9777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5053" y="2327476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8AA8F123-81DD-1B4D-AE80-43ABB829EC54}"/>
                </a:ext>
              </a:extLst>
            </p:cNvPr>
            <p:cNvSpPr txBox="1"/>
            <p:nvPr/>
          </p:nvSpPr>
          <p:spPr>
            <a:xfrm flipH="1">
              <a:off x="5543722" y="3515293"/>
              <a:ext cx="9628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1K/Patch</a:t>
              </a:r>
            </a:p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On Pitch Via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6AB21A15-D8A8-224F-9ECA-350C45897399}"/>
                </a:ext>
              </a:extLst>
            </p:cNvPr>
            <p:cNvSpPr txBox="1"/>
            <p:nvPr/>
          </p:nvSpPr>
          <p:spPr>
            <a:xfrm flipH="1">
              <a:off x="5311205" y="2902464"/>
              <a:ext cx="729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32/Patch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B8EDED2-B928-AB43-9A8F-8A7D86A78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1000" y="3532010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7392B19-E8EC-004C-8E51-1C719BD21E79}"/>
                </a:ext>
              </a:extLst>
            </p:cNvPr>
            <p:cNvSpPr txBox="1"/>
            <p:nvPr/>
          </p:nvSpPr>
          <p:spPr>
            <a:xfrm flipH="1">
              <a:off x="4026842" y="3255677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12627A5-E243-3F49-B977-0AF44521E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663" y="295582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D87C8690-4960-C64F-AF75-BA7447A52DE6}"/>
                </a:ext>
              </a:extLst>
            </p:cNvPr>
            <p:cNvSpPr/>
            <p:nvPr/>
          </p:nvSpPr>
          <p:spPr>
            <a:xfrm>
              <a:off x="2637577" y="4379822"/>
              <a:ext cx="610501" cy="2260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LVT</a:t>
              </a: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9193A5C9-272E-654E-A48A-AB398BE42B91}"/>
                </a:ext>
              </a:extLst>
            </p:cNvPr>
            <p:cNvSpPr/>
            <p:nvPr/>
          </p:nvSpPr>
          <p:spPr>
            <a:xfrm>
              <a:off x="3386269" y="4379821"/>
              <a:ext cx="610501" cy="226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Mixed</a:t>
              </a: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287BBEC3-2AAD-FD43-B105-8E021552914D}"/>
                </a:ext>
              </a:extLst>
            </p:cNvPr>
            <p:cNvSpPr/>
            <p:nvPr/>
          </p:nvSpPr>
          <p:spPr>
            <a:xfrm>
              <a:off x="4134961" y="4379821"/>
              <a:ext cx="610501" cy="2260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CBB1A9B6-EF34-BA47-9FFA-D067293CD1D4}"/>
                </a:ext>
              </a:extLst>
            </p:cNvPr>
            <p:cNvSpPr txBox="1"/>
            <p:nvPr/>
          </p:nvSpPr>
          <p:spPr>
            <a:xfrm flipH="1">
              <a:off x="4084217" y="2113300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CF7B1B5-4F7E-CE46-9B54-AF69E85C8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1725" y="3504739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Elbow Connector 198">
              <a:extLst>
                <a:ext uri="{FF2B5EF4-FFF2-40B4-BE49-F238E27FC236}">
                  <a16:creationId xmlns:a16="http://schemas.microsoft.com/office/drawing/2014/main" id="{0C67CC32-0630-9D4B-AACA-7C3B47B0B7BD}"/>
                </a:ext>
              </a:extLst>
            </p:cNvPr>
            <p:cNvCxnSpPr>
              <a:cxnSpLocks/>
            </p:cNvCxnSpPr>
            <p:nvPr/>
          </p:nvCxnSpPr>
          <p:spPr>
            <a:xfrm>
              <a:off x="690975" y="4579087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Elbow Connector 200">
              <a:extLst>
                <a:ext uri="{FF2B5EF4-FFF2-40B4-BE49-F238E27FC236}">
                  <a16:creationId xmlns:a16="http://schemas.microsoft.com/office/drawing/2014/main" id="{5EB33BD5-3A83-E544-B737-D9AD1E197874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31" y="4580091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9BA3150-7B87-584E-854B-78C77B7F6477}"/>
                </a:ext>
              </a:extLst>
            </p:cNvPr>
            <p:cNvSpPr/>
            <p:nvPr/>
          </p:nvSpPr>
          <p:spPr>
            <a:xfrm>
              <a:off x="837145" y="4384895"/>
              <a:ext cx="51943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HiZ</a:t>
              </a: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12B794E-DC45-684E-BC9F-0F9C29C2E6C2}"/>
                </a:ext>
              </a:extLst>
            </p:cNvPr>
            <p:cNvSpPr/>
            <p:nvPr/>
          </p:nvSpPr>
          <p:spPr>
            <a:xfrm>
              <a:off x="1817938" y="4389475"/>
              <a:ext cx="5338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LoZ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9937C50A-5E38-AD41-8205-7DAED86FC5BB}"/>
                </a:ext>
              </a:extLst>
            </p:cNvPr>
            <p:cNvSpPr/>
            <p:nvPr/>
          </p:nvSpPr>
          <p:spPr>
            <a:xfrm>
              <a:off x="323455" y="1436764"/>
              <a:ext cx="2543498" cy="2805659"/>
            </a:xfrm>
            <a:prstGeom prst="rect">
              <a:avLst/>
            </a:prstGeom>
            <a:solidFill>
              <a:srgbClr val="A8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B370AC4-7F8E-324B-B84A-CB6E23B47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739" y="166205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3880904-5386-FA45-B1E6-05655B41B4EA}"/>
                </a:ext>
              </a:extLst>
            </p:cNvPr>
            <p:cNvSpPr txBox="1"/>
            <p:nvPr/>
          </p:nvSpPr>
          <p:spPr>
            <a:xfrm flipH="1">
              <a:off x="4325814" y="1511879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1/Tile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48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FFE9-20FC-FA52-60D2-0D780A15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Memlet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B8BA-1120-A115-F8AD-D14630078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577" y="1143000"/>
            <a:ext cx="50800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SRAM Chiplet</a:t>
            </a:r>
          </a:p>
          <a:p>
            <a:r>
              <a:rPr lang="en-US" sz="2000" dirty="0"/>
              <a:t>Capacity 64, 256MB (30, 100mm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r>
              <a:rPr lang="en-US" sz="2000" dirty="0"/>
              <a:t>Phi:</a:t>
            </a:r>
          </a:p>
          <a:p>
            <a:pPr lvl="1"/>
            <a:r>
              <a:rPr lang="en-US" sz="2000" dirty="0"/>
              <a:t>Channel: 8 and 32</a:t>
            </a:r>
          </a:p>
          <a:p>
            <a:pPr lvl="1"/>
            <a:r>
              <a:rPr lang="en-US" sz="2000" dirty="0"/>
              <a:t>Channel Capacity: 8MB, 32MB</a:t>
            </a:r>
          </a:p>
          <a:p>
            <a:pPr lvl="1"/>
            <a:r>
              <a:rPr lang="en-US" sz="2000" dirty="0"/>
              <a:t>Lanes: 512</a:t>
            </a:r>
          </a:p>
          <a:p>
            <a:pPr lvl="1"/>
            <a:r>
              <a:rPr lang="en-US" sz="2000" dirty="0"/>
              <a:t>DQ: Duplex (x2), Simplex (x1), Simultaneous(x1)</a:t>
            </a:r>
          </a:p>
          <a:p>
            <a:pPr lvl="1"/>
            <a:r>
              <a:rPr lang="en-US" sz="2000" dirty="0"/>
              <a:t>Address pins: 20, 22</a:t>
            </a:r>
          </a:p>
          <a:p>
            <a:pPr lvl="1"/>
            <a:r>
              <a:rPr lang="en-US" sz="2000" dirty="0"/>
              <a:t>Pins per chip: 5K~20K</a:t>
            </a:r>
          </a:p>
          <a:p>
            <a:r>
              <a:rPr lang="en-US" sz="2000" dirty="0"/>
              <a:t>Max Bump Density: </a:t>
            </a:r>
          </a:p>
          <a:p>
            <a:pPr lvl="1"/>
            <a:r>
              <a:rPr lang="en-US" sz="2000" dirty="0"/>
              <a:t>Shore: 1~2.5µm pitch</a:t>
            </a:r>
          </a:p>
          <a:p>
            <a:pPr lvl="1"/>
            <a:r>
              <a:rPr lang="en-US" sz="2000" dirty="0"/>
              <a:t>Stacking: (70µm)</a:t>
            </a:r>
            <a:r>
              <a:rPr lang="en-US" sz="2000" baseline="30000" dirty="0"/>
              <a:t>2</a:t>
            </a:r>
            <a:r>
              <a:rPr lang="en-US" sz="2000" dirty="0"/>
              <a:t>/pad</a:t>
            </a:r>
            <a:endParaRPr lang="en-US" sz="2000" baseline="300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E3255-E2B9-07EF-FE1C-CE9A7AB43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199" y="1219200"/>
            <a:ext cx="6629401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Memory subsystem construct </a:t>
            </a:r>
          </a:p>
          <a:p>
            <a:r>
              <a:rPr lang="en-US" sz="2000" dirty="0"/>
              <a:t>Max # of chiplet: 4</a:t>
            </a:r>
          </a:p>
          <a:p>
            <a:r>
              <a:rPr lang="en-US" sz="2000" dirty="0"/>
              <a:t>Memory construct</a:t>
            </a:r>
          </a:p>
          <a:p>
            <a:pPr lvl="1"/>
            <a:r>
              <a:rPr lang="en-US" sz="2000" dirty="0"/>
              <a:t>Chips or cube</a:t>
            </a:r>
          </a:p>
          <a:p>
            <a:r>
              <a:rPr lang="en-US" sz="2000" dirty="0"/>
              <a:t>Sea of Bits: </a:t>
            </a:r>
          </a:p>
          <a:p>
            <a:pPr lvl="1"/>
            <a:r>
              <a:rPr lang="en-US" sz="2000" dirty="0"/>
              <a:t>MCP</a:t>
            </a:r>
          </a:p>
          <a:p>
            <a:pPr lvl="1"/>
            <a:r>
              <a:rPr lang="en-US" sz="2000" dirty="0"/>
              <a:t>2.3D: embedded chips with controller on the top</a:t>
            </a:r>
          </a:p>
          <a:p>
            <a:pPr lvl="1"/>
            <a:r>
              <a:rPr lang="en-US" sz="2000" dirty="0"/>
              <a:t>2.3D: embedded controller with chips on the top </a:t>
            </a:r>
          </a:p>
          <a:p>
            <a:pPr lvl="1"/>
            <a:r>
              <a:rPr lang="en-US" sz="2000" dirty="0"/>
              <a:t>3D-2.3D: embedded cube with controller on the top</a:t>
            </a:r>
          </a:p>
          <a:p>
            <a:pPr lvl="1"/>
            <a:r>
              <a:rPr lang="en-US" sz="2000" dirty="0"/>
              <a:t>3D-2.3D: embedded controller with cub one the top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948A6-B4DC-81E7-8D2A-B35F9E6248EF}"/>
              </a:ext>
            </a:extLst>
          </p:cNvPr>
          <p:cNvSpPr txBox="1"/>
          <p:nvPr/>
        </p:nvSpPr>
        <p:spPr>
          <a:xfrm>
            <a:off x="4325082" y="4229649"/>
            <a:ext cx="1375377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Dual-edges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2.5K on 5x6 mm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10K on 10x10 mm</a:t>
            </a:r>
            <a:r>
              <a:rPr 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14E88F7-AC92-40A6-C477-981FC3C5216F}"/>
              </a:ext>
            </a:extLst>
          </p:cNvPr>
          <p:cNvSpPr/>
          <p:nvPr/>
        </p:nvSpPr>
        <p:spPr>
          <a:xfrm>
            <a:off x="3585977" y="4552815"/>
            <a:ext cx="713705" cy="463639"/>
          </a:xfrm>
          <a:custGeom>
            <a:avLst/>
            <a:gdLst>
              <a:gd name="connsiteX0" fmla="*/ 0 w 579549"/>
              <a:gd name="connsiteY0" fmla="*/ 463639 h 463639"/>
              <a:gd name="connsiteX1" fmla="*/ 193183 w 579549"/>
              <a:gd name="connsiteY1" fmla="*/ 193183 h 463639"/>
              <a:gd name="connsiteX2" fmla="*/ 579549 w 579549"/>
              <a:gd name="connsiteY2" fmla="*/ 0 h 4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549" h="463639">
                <a:moveTo>
                  <a:pt x="0" y="463639"/>
                </a:moveTo>
                <a:cubicBezTo>
                  <a:pt x="48296" y="367047"/>
                  <a:pt x="96592" y="270456"/>
                  <a:pt x="193183" y="193183"/>
                </a:cubicBezTo>
                <a:cubicBezTo>
                  <a:pt x="289774" y="115910"/>
                  <a:pt x="434661" y="57955"/>
                  <a:pt x="579549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A7B86-8DF5-B0C8-1D8E-5A1A88A14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4" b="91066" l="2025" r="97975">
                        <a14:foregroundMark x1="10202" y1="46542" x2="12227" y2="35447"/>
                        <a14:foregroundMark x1="12227" y1="35447" x2="19782" y2="27378"/>
                        <a14:foregroundMark x1="19782" y1="27378" x2="26168" y2="26801"/>
                        <a14:foregroundMark x1="26168" y1="26801" x2="29283" y2="38617"/>
                        <a14:foregroundMark x1="29283" y1="38617" x2="23364" y2="43660"/>
                        <a14:foregroundMark x1="23364" y1="43660" x2="18847" y2="44524"/>
                        <a14:foregroundMark x1="3271" y1="92939" x2="7009" y2="70173"/>
                        <a14:foregroundMark x1="7009" y1="70173" x2="13863" y2="62392"/>
                        <a14:foregroundMark x1="13863" y1="62392" x2="20016" y2="61239"/>
                        <a14:foregroundMark x1="20016" y1="61239" x2="26090" y2="64841"/>
                        <a14:foregroundMark x1="26090" y1="64841" x2="26168" y2="80259"/>
                        <a14:foregroundMark x1="26168" y1="80259" x2="20327" y2="87464"/>
                        <a14:foregroundMark x1="20327" y1="87464" x2="9813" y2="91354"/>
                        <a14:foregroundMark x1="2025" y1="90922" x2="7555" y2="66138"/>
                        <a14:foregroundMark x1="40966" y1="38329" x2="42601" y2="26657"/>
                        <a14:foregroundMark x1="42601" y1="26657" x2="47897" y2="21182"/>
                        <a14:foregroundMark x1="47897" y1="21182" x2="54361" y2="23775"/>
                        <a14:foregroundMark x1="54361" y1="23775" x2="57477" y2="34870"/>
                        <a14:foregroundMark x1="57477" y1="34870" x2="43847" y2="39625"/>
                        <a14:foregroundMark x1="43847" y1="39625" x2="42757" y2="23055"/>
                        <a14:foregroundMark x1="42757" y1="23055" x2="50545" y2="20029"/>
                        <a14:foregroundMark x1="41433" y1="85591" x2="41900" y2="60086"/>
                        <a14:foregroundMark x1="41900" y1="60086" x2="47664" y2="53890"/>
                        <a14:foregroundMark x1="47664" y1="53890" x2="54829" y2="54035"/>
                        <a14:foregroundMark x1="54829" y1="54035" x2="60903" y2="60663"/>
                        <a14:foregroundMark x1="60903" y1="60663" x2="61916" y2="71902"/>
                        <a14:foregroundMark x1="61916" y1="71902" x2="55997" y2="80980"/>
                        <a14:foregroundMark x1="55997" y1="80980" x2="48209" y2="85159"/>
                        <a14:foregroundMark x1="48209" y1="85159" x2="44704" y2="83862"/>
                        <a14:foregroundMark x1="68692" y1="36744" x2="67835" y2="24928"/>
                        <a14:foregroundMark x1="67835" y1="24928" x2="70950" y2="15130"/>
                        <a14:foregroundMark x1="70950" y1="15130" x2="77259" y2="16571"/>
                        <a14:foregroundMark x1="77259" y1="16571" x2="82477" y2="22478"/>
                        <a14:foregroundMark x1="82477" y1="22478" x2="81464" y2="34006"/>
                        <a14:foregroundMark x1="81464" y1="34006" x2="69470" y2="35879"/>
                        <a14:foregroundMark x1="77181" y1="78386" x2="74455" y2="56052"/>
                        <a14:foregroundMark x1="74455" y1="56052" x2="78193" y2="46686"/>
                        <a14:foregroundMark x1="78193" y1="46686" x2="84735" y2="46398"/>
                        <a14:foregroundMark x1="84735" y1="46398" x2="91433" y2="51009"/>
                        <a14:foregroundMark x1="91433" y1="51009" x2="97975" y2="72046"/>
                        <a14:foregroundMark x1="97975" y1="72046" x2="78583" y2="76801"/>
                        <a14:foregroundMark x1="78583" y1="76801" x2="78427" y2="76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48" y="-97743"/>
            <a:ext cx="7772400" cy="4200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2C58C9-B1E2-A4F1-9CF7-AEBE5CFB5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5" b="89848" l="2906" r="98709">
                        <a14:foregroundMark x1="4278" y1="24535" x2="4278" y2="38409"/>
                        <a14:foregroundMark x1="4278" y1="38409" x2="11219" y2="42132"/>
                        <a14:foregroundMark x1="11219" y1="42132" x2="17756" y2="40778"/>
                        <a14:foregroundMark x1="17756" y1="40778" x2="22276" y2="28934"/>
                        <a14:foregroundMark x1="22276" y1="28934" x2="17433" y2="20474"/>
                        <a14:foregroundMark x1="17433" y1="20474" x2="11219" y2="20643"/>
                        <a14:foregroundMark x1="11219" y1="20643" x2="11542" y2="30288"/>
                        <a14:foregroundMark x1="2421" y1="62606" x2="1211" y2="92724"/>
                        <a14:foregroundMark x1="1211" y1="92724" x2="10573" y2="96785"/>
                        <a14:foregroundMark x1="10573" y1="96785" x2="23002" y2="87817"/>
                        <a14:foregroundMark x1="23002" y1="87817" x2="25908" y2="72927"/>
                        <a14:foregroundMark x1="25908" y1="72927" x2="22922" y2="58206"/>
                        <a14:foregroundMark x1="22922" y1="58206" x2="2986" y2="61760"/>
                        <a14:foregroundMark x1="34786" y1="37394" x2="33333" y2="24704"/>
                        <a14:foregroundMark x1="33333" y1="24704" x2="37046" y2="13875"/>
                        <a14:foregroundMark x1="37046" y1="13875" x2="43341" y2="13536"/>
                        <a14:foregroundMark x1="43341" y1="13536" x2="49556" y2="17597"/>
                        <a14:foregroundMark x1="49556" y1="17597" x2="51735" y2="30795"/>
                        <a14:foregroundMark x1="51735" y1="30795" x2="37611" y2="37563"/>
                        <a14:foregroundMark x1="37611" y1="37563" x2="34867" y2="38071"/>
                        <a14:foregroundMark x1="66990" y1="45347" x2="79015" y2="37394"/>
                        <a14:foregroundMark x1="79015" y1="37394" x2="91364" y2="45008"/>
                        <a14:foregroundMark x1="91364" y1="45008" x2="94673" y2="58206"/>
                        <a14:foregroundMark x1="94673" y1="58206" x2="90799" y2="70558"/>
                        <a14:foregroundMark x1="90799" y1="70558" x2="80065" y2="74112"/>
                        <a14:foregroundMark x1="80065" y1="74112" x2="68119" y2="47716"/>
                        <a14:foregroundMark x1="94512" y1="62437" x2="95642" y2="65821"/>
                        <a14:foregroundMark x1="98789" y1="69374" x2="98789" y2="69374"/>
                        <a14:foregroundMark x1="98628" y1="68190" x2="98628" y2="68190"/>
                        <a14:foregroundMark x1="64245" y1="30288" x2="60291" y2="16582"/>
                        <a14:foregroundMark x1="60291" y1="16582" x2="64003" y2="5415"/>
                        <a14:foregroundMark x1="64003" y1="5415" x2="76190" y2="12690"/>
                        <a14:foregroundMark x1="76190" y1="12690" x2="77724" y2="26396"/>
                        <a14:foregroundMark x1="77724" y1="26396" x2="68927" y2="30626"/>
                        <a14:foregroundMark x1="68927" y1="30626" x2="62308" y2="26734"/>
                        <a14:foregroundMark x1="62308" y1="26734" x2="57869" y2="16751"/>
                        <a14:foregroundMark x1="57869" y1="16751" x2="57304" y2="13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8652" y="3096684"/>
            <a:ext cx="7772400" cy="37074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6A410E-6A46-D01B-C570-EBF62BE674CD}"/>
              </a:ext>
            </a:extLst>
          </p:cNvPr>
          <p:cNvCxnSpPr/>
          <p:nvPr/>
        </p:nvCxnSpPr>
        <p:spPr>
          <a:xfrm flipV="1">
            <a:off x="1676400" y="1871885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6A18F0-8A0E-289E-2BD0-2A8816CC77FC}"/>
              </a:ext>
            </a:extLst>
          </p:cNvPr>
          <p:cNvCxnSpPr/>
          <p:nvPr/>
        </p:nvCxnSpPr>
        <p:spPr>
          <a:xfrm flipV="1">
            <a:off x="4038600" y="1712368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7F2B12-E23B-5577-32BB-92374EF6F482}"/>
              </a:ext>
            </a:extLst>
          </p:cNvPr>
          <p:cNvCxnSpPr/>
          <p:nvPr/>
        </p:nvCxnSpPr>
        <p:spPr>
          <a:xfrm flipV="1">
            <a:off x="6248400" y="1450653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06CA3603-4C44-C2DB-14EC-495A716BBEFE}"/>
              </a:ext>
            </a:extLst>
          </p:cNvPr>
          <p:cNvSpPr/>
          <p:nvPr/>
        </p:nvSpPr>
        <p:spPr>
          <a:xfrm>
            <a:off x="2646381" y="1344706"/>
            <a:ext cx="613186" cy="1678193"/>
          </a:xfrm>
          <a:custGeom>
            <a:avLst/>
            <a:gdLst>
              <a:gd name="connsiteX0" fmla="*/ 0 w 613186"/>
              <a:gd name="connsiteY0" fmla="*/ 0 h 1678193"/>
              <a:gd name="connsiteX1" fmla="*/ 150607 w 613186"/>
              <a:gd name="connsiteY1" fmla="*/ 365760 h 1678193"/>
              <a:gd name="connsiteX2" fmla="*/ 301214 w 613186"/>
              <a:gd name="connsiteY2" fmla="*/ 1344706 h 1678193"/>
              <a:gd name="connsiteX3" fmla="*/ 613186 w 613186"/>
              <a:gd name="connsiteY3" fmla="*/ 1678193 h 16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186" h="1678193">
                <a:moveTo>
                  <a:pt x="0" y="0"/>
                </a:moveTo>
                <a:cubicBezTo>
                  <a:pt x="50202" y="70821"/>
                  <a:pt x="100405" y="141642"/>
                  <a:pt x="150607" y="365760"/>
                </a:cubicBezTo>
                <a:cubicBezTo>
                  <a:pt x="200809" y="589878"/>
                  <a:pt x="224118" y="1125967"/>
                  <a:pt x="301214" y="1344706"/>
                </a:cubicBezTo>
                <a:cubicBezTo>
                  <a:pt x="378311" y="1563445"/>
                  <a:pt x="495748" y="1620819"/>
                  <a:pt x="613186" y="167819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CBCDF8-C2EB-6203-ADAD-6EE23B0F6029}"/>
              </a:ext>
            </a:extLst>
          </p:cNvPr>
          <p:cNvCxnSpPr/>
          <p:nvPr/>
        </p:nvCxnSpPr>
        <p:spPr>
          <a:xfrm flipV="1">
            <a:off x="5257800" y="4752947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5994DD-3E85-5069-4AEA-0980A508109C}"/>
              </a:ext>
            </a:extLst>
          </p:cNvPr>
          <p:cNvCxnSpPr/>
          <p:nvPr/>
        </p:nvCxnSpPr>
        <p:spPr>
          <a:xfrm flipV="1">
            <a:off x="7391400" y="4491232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6D5999-3471-AA72-ABFA-3AF36242E33E}"/>
              </a:ext>
            </a:extLst>
          </p:cNvPr>
          <p:cNvCxnSpPr/>
          <p:nvPr/>
        </p:nvCxnSpPr>
        <p:spPr>
          <a:xfrm flipV="1">
            <a:off x="9753600" y="4229517"/>
            <a:ext cx="0" cy="261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9AF4A2B3-8FAF-1DCC-F13E-B7F098A2D0FF}"/>
              </a:ext>
            </a:extLst>
          </p:cNvPr>
          <p:cNvSpPr/>
          <p:nvPr/>
        </p:nvSpPr>
        <p:spPr>
          <a:xfrm>
            <a:off x="4817634" y="1163645"/>
            <a:ext cx="1125966" cy="1678193"/>
          </a:xfrm>
          <a:custGeom>
            <a:avLst/>
            <a:gdLst>
              <a:gd name="connsiteX0" fmla="*/ 0 w 613186"/>
              <a:gd name="connsiteY0" fmla="*/ 0 h 1678193"/>
              <a:gd name="connsiteX1" fmla="*/ 150607 w 613186"/>
              <a:gd name="connsiteY1" fmla="*/ 365760 h 1678193"/>
              <a:gd name="connsiteX2" fmla="*/ 301214 w 613186"/>
              <a:gd name="connsiteY2" fmla="*/ 1344706 h 1678193"/>
              <a:gd name="connsiteX3" fmla="*/ 613186 w 613186"/>
              <a:gd name="connsiteY3" fmla="*/ 1678193 h 16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186" h="1678193">
                <a:moveTo>
                  <a:pt x="0" y="0"/>
                </a:moveTo>
                <a:cubicBezTo>
                  <a:pt x="50202" y="70821"/>
                  <a:pt x="100405" y="141642"/>
                  <a:pt x="150607" y="365760"/>
                </a:cubicBezTo>
                <a:cubicBezTo>
                  <a:pt x="200809" y="589878"/>
                  <a:pt x="224118" y="1125967"/>
                  <a:pt x="301214" y="1344706"/>
                </a:cubicBezTo>
                <a:cubicBezTo>
                  <a:pt x="378311" y="1563445"/>
                  <a:pt x="495748" y="1620819"/>
                  <a:pt x="613186" y="167819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EC9760E-CDFC-AB45-DD81-FCA7AC99EA6C}"/>
              </a:ext>
            </a:extLst>
          </p:cNvPr>
          <p:cNvSpPr/>
          <p:nvPr/>
        </p:nvSpPr>
        <p:spPr>
          <a:xfrm>
            <a:off x="6096000" y="4103227"/>
            <a:ext cx="1142996" cy="1678193"/>
          </a:xfrm>
          <a:custGeom>
            <a:avLst/>
            <a:gdLst>
              <a:gd name="connsiteX0" fmla="*/ 0 w 613186"/>
              <a:gd name="connsiteY0" fmla="*/ 0 h 1678193"/>
              <a:gd name="connsiteX1" fmla="*/ 150607 w 613186"/>
              <a:gd name="connsiteY1" fmla="*/ 365760 h 1678193"/>
              <a:gd name="connsiteX2" fmla="*/ 301214 w 613186"/>
              <a:gd name="connsiteY2" fmla="*/ 1344706 h 1678193"/>
              <a:gd name="connsiteX3" fmla="*/ 613186 w 613186"/>
              <a:gd name="connsiteY3" fmla="*/ 1678193 h 16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186" h="1678193">
                <a:moveTo>
                  <a:pt x="0" y="0"/>
                </a:moveTo>
                <a:cubicBezTo>
                  <a:pt x="50202" y="70821"/>
                  <a:pt x="100405" y="141642"/>
                  <a:pt x="150607" y="365760"/>
                </a:cubicBezTo>
                <a:cubicBezTo>
                  <a:pt x="200809" y="589878"/>
                  <a:pt x="224118" y="1125967"/>
                  <a:pt x="301214" y="1344706"/>
                </a:cubicBezTo>
                <a:cubicBezTo>
                  <a:pt x="378311" y="1563445"/>
                  <a:pt x="495748" y="1620819"/>
                  <a:pt x="613186" y="167819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D14812D-6CD9-3543-B8B9-0D48BAF02F1C}"/>
              </a:ext>
            </a:extLst>
          </p:cNvPr>
          <p:cNvSpPr/>
          <p:nvPr/>
        </p:nvSpPr>
        <p:spPr>
          <a:xfrm rot="20053249">
            <a:off x="8748626" y="3782991"/>
            <a:ext cx="613186" cy="1678193"/>
          </a:xfrm>
          <a:custGeom>
            <a:avLst/>
            <a:gdLst>
              <a:gd name="connsiteX0" fmla="*/ 0 w 613186"/>
              <a:gd name="connsiteY0" fmla="*/ 0 h 1678193"/>
              <a:gd name="connsiteX1" fmla="*/ 150607 w 613186"/>
              <a:gd name="connsiteY1" fmla="*/ 365760 h 1678193"/>
              <a:gd name="connsiteX2" fmla="*/ 301214 w 613186"/>
              <a:gd name="connsiteY2" fmla="*/ 1344706 h 1678193"/>
              <a:gd name="connsiteX3" fmla="*/ 613186 w 613186"/>
              <a:gd name="connsiteY3" fmla="*/ 1678193 h 16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186" h="1678193">
                <a:moveTo>
                  <a:pt x="0" y="0"/>
                </a:moveTo>
                <a:cubicBezTo>
                  <a:pt x="50202" y="70821"/>
                  <a:pt x="100405" y="141642"/>
                  <a:pt x="150607" y="365760"/>
                </a:cubicBezTo>
                <a:cubicBezTo>
                  <a:pt x="200809" y="589878"/>
                  <a:pt x="224118" y="1125967"/>
                  <a:pt x="301214" y="1344706"/>
                </a:cubicBezTo>
                <a:cubicBezTo>
                  <a:pt x="378311" y="1563445"/>
                  <a:pt x="495748" y="1620819"/>
                  <a:pt x="613186" y="1678193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24F00A13-CB77-3D90-7EA3-C970AFCFC859}"/>
              </a:ext>
            </a:extLst>
          </p:cNvPr>
          <p:cNvSpPr/>
          <p:nvPr/>
        </p:nvSpPr>
        <p:spPr>
          <a:xfrm>
            <a:off x="7391400" y="762000"/>
            <a:ext cx="571948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4DBC1C1-3DB8-2B2D-760B-A3D9B38478AA}"/>
              </a:ext>
            </a:extLst>
          </p:cNvPr>
          <p:cNvSpPr/>
          <p:nvPr/>
        </p:nvSpPr>
        <p:spPr>
          <a:xfrm>
            <a:off x="3504300" y="5781420"/>
            <a:ext cx="571948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EA309-F9D4-3B25-6B7A-616B0702BE97}"/>
              </a:ext>
            </a:extLst>
          </p:cNvPr>
          <p:cNvSpPr txBox="1"/>
          <p:nvPr/>
        </p:nvSpPr>
        <p:spPr>
          <a:xfrm>
            <a:off x="8092055" y="735707"/>
            <a:ext cx="102143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·········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5DDEFA-E383-150E-5411-A80B52CF69D8}"/>
              </a:ext>
            </a:extLst>
          </p:cNvPr>
          <p:cNvSpPr txBox="1"/>
          <p:nvPr/>
        </p:nvSpPr>
        <p:spPr>
          <a:xfrm>
            <a:off x="2406665" y="5719851"/>
            <a:ext cx="102143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·········</a:t>
            </a:r>
          </a:p>
        </p:txBody>
      </p:sp>
    </p:spTree>
    <p:extLst>
      <p:ext uri="{BB962C8B-B14F-4D97-AF65-F5344CB8AC3E}">
        <p14:creationId xmlns:p14="http://schemas.microsoft.com/office/powerpoint/2010/main" val="71398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31C986-A441-FCD1-831B-4E0BDEEC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96377" l="5190" r="97751">
                        <a14:foregroundMark x1="5190" y1="84783" x2="28547" y2="7971"/>
                        <a14:foregroundMark x1="28547" y1="7971" x2="37197" y2="6522"/>
                        <a14:foregroundMark x1="37197" y1="6522" x2="46021" y2="6522"/>
                        <a14:foregroundMark x1="46021" y1="6522" x2="62630" y2="6159"/>
                        <a14:foregroundMark x1="62630" y1="6159" x2="93772" y2="9783"/>
                        <a14:foregroundMark x1="93772" y1="9783" x2="95329" y2="28261"/>
                        <a14:foregroundMark x1="95329" y1="28261" x2="91003" y2="90942"/>
                        <a14:foregroundMark x1="91003" y1="90942" x2="84602" y2="96739"/>
                        <a14:foregroundMark x1="84602" y1="96739" x2="5536" y2="86594"/>
                        <a14:foregroundMark x1="13149" y1="75362" x2="19377" y2="68478"/>
                        <a14:foregroundMark x1="19377" y1="68478" x2="31661" y2="15580"/>
                        <a14:foregroundMark x1="31661" y1="15580" x2="51730" y2="11594"/>
                        <a14:foregroundMark x1="51730" y1="11594" x2="81488" y2="12319"/>
                        <a14:foregroundMark x1="81488" y1="12319" x2="88927" y2="11232"/>
                        <a14:foregroundMark x1="88927" y1="11232" x2="95156" y2="15942"/>
                        <a14:foregroundMark x1="95156" y1="15942" x2="92215" y2="82609"/>
                        <a14:foregroundMark x1="92215" y1="82609" x2="92561" y2="62681"/>
                        <a14:foregroundMark x1="92561" y1="62681" x2="85640" y2="77174"/>
                        <a14:foregroundMark x1="85640" y1="77174" x2="16090" y2="74638"/>
                        <a14:foregroundMark x1="96540" y1="11594" x2="93599" y2="53986"/>
                        <a14:foregroundMark x1="93599" y1="53986" x2="97751" y2="18841"/>
                        <a14:foregroundMark x1="97751" y1="18841" x2="97232" y2="97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640977"/>
            <a:ext cx="4749800" cy="2268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448B2E-F9FA-9CA4-E15B-C6DB1071E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1" b="95787" l="3416" r="95636">
                        <a14:foregroundMark x1="18786" y1="24719" x2="6262" y2="80618"/>
                        <a14:foregroundMark x1="6262" y1="80618" x2="13662" y2="89888"/>
                        <a14:foregroundMark x1="13662" y1="89888" x2="33397" y2="93820"/>
                        <a14:foregroundMark x1="33397" y1="93820" x2="42315" y2="91573"/>
                        <a14:foregroundMark x1="42315" y1="91573" x2="93738" y2="96348"/>
                        <a14:foregroundMark x1="93738" y1="96348" x2="95446" y2="79775"/>
                        <a14:foregroundMark x1="95446" y1="79775" x2="91461" y2="33427"/>
                        <a14:foregroundMark x1="91461" y1="33427" x2="89564" y2="29213"/>
                        <a14:foregroundMark x1="38520" y1="8708" x2="46869" y2="7584"/>
                        <a14:foregroundMark x1="46869" y1="7584" x2="65655" y2="9270"/>
                        <a14:foregroundMark x1="24668" y1="28090" x2="22581" y2="33427"/>
                        <a14:foregroundMark x1="91271" y1="30618" x2="95066" y2="87079"/>
                        <a14:foregroundMark x1="95066" y1="87079" x2="86907" y2="94101"/>
                        <a14:foregroundMark x1="86907" y1="94101" x2="75332" y2="93820"/>
                        <a14:foregroundMark x1="77609" y1="81461" x2="77609" y2="58989"/>
                        <a14:foregroundMark x1="86717" y1="60112" x2="81784" y2="68820"/>
                        <a14:foregroundMark x1="81784" y1="68820" x2="80835" y2="69382"/>
                        <a14:foregroundMark x1="95636" y1="96067" x2="93169" y2="44382"/>
                        <a14:foregroundMark x1="5313" y1="75843" x2="3605" y2="86236"/>
                        <a14:foregroundMark x1="3605" y1="86236" x2="10247" y2="90730"/>
                        <a14:foregroundMark x1="10247" y1="90730" x2="11195" y2="90730"/>
                        <a14:foregroundMark x1="41935" y1="93539" x2="57306" y2="95225"/>
                        <a14:foregroundMark x1="57306" y1="95225" x2="63188" y2="94663"/>
                        <a14:foregroundMark x1="38710" y1="6742" x2="46869" y2="6461"/>
                        <a14:foregroundMark x1="46869" y1="6461" x2="63947" y2="87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3581400"/>
            <a:ext cx="4330700" cy="2925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0AB72-78A3-AAC8-DB3D-A78A4B818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53" b="94677" l="758" r="96970">
                        <a14:foregroundMark x1="3333" y1="83080" x2="10606" y2="69202"/>
                        <a14:foregroundMark x1="10606" y1="69202" x2="8485" y2="59125"/>
                        <a14:foregroundMark x1="8485" y1="59125" x2="5152" y2="52281"/>
                        <a14:foregroundMark x1="5152" y1="52281" x2="23788" y2="12357"/>
                        <a14:foregroundMark x1="23788" y1="12357" x2="11970" y2="58365"/>
                        <a14:foregroundMark x1="11970" y1="58365" x2="36440" y2="18296"/>
                        <a14:foregroundMark x1="46132" y1="7800" x2="48485" y2="7224"/>
                        <a14:foregroundMark x1="48485" y1="7224" x2="92576" y2="12167"/>
                        <a14:foregroundMark x1="92576" y1="12167" x2="97273" y2="19772"/>
                        <a14:foregroundMark x1="97273" y1="19772" x2="94091" y2="86502"/>
                        <a14:foregroundMark x1="94091" y1="86502" x2="91212" y2="94677"/>
                        <a14:foregroundMark x1="91212" y1="94677" x2="1970" y2="84791"/>
                        <a14:foregroundMark x1="26468" y1="6053" x2="27576" y2="4563"/>
                        <a14:foregroundMark x1="23333" y1="10266" x2="26360" y2="6197"/>
                        <a14:foregroundMark x1="26659" y1="8745" x2="25909" y2="12167"/>
                        <a14:foregroundMark x1="27576" y1="4563" x2="27234" y2="6121"/>
                        <a14:foregroundMark x1="28690" y1="6252" x2="29394" y2="4753"/>
                        <a14:foregroundMark x1="25909" y1="12167" x2="27483" y2="8818"/>
                        <a14:foregroundMark x1="29394" y1="4753" x2="39128" y2="4753"/>
                        <a14:foregroundMark x1="32529" y1="11607" x2="32273" y2="11977"/>
                        <a14:foregroundMark x1="37421" y1="4539" x2="35129" y2="7850"/>
                        <a14:foregroundMark x1="35428" y1="18480" x2="36515" y2="20722"/>
                        <a14:foregroundMark x1="32273" y1="11977" x2="35091" y2="17786"/>
                        <a14:foregroundMark x1="36515" y1="20722" x2="37020" y2="18190"/>
                        <a14:foregroundMark x1="42371" y1="6118" x2="43182" y2="5133"/>
                        <a14:foregroundMark x1="41678" y1="6960" x2="42118" y2="6425"/>
                        <a14:foregroundMark x1="47240" y1="5341" x2="58030" y2="5894"/>
                        <a14:foregroundMark x1="58030" y1="5894" x2="65152" y2="5894"/>
                        <a14:foregroundMark x1="65152" y1="5894" x2="92727" y2="9696"/>
                        <a14:foregroundMark x1="92727" y1="9696" x2="96667" y2="16160"/>
                        <a14:foregroundMark x1="96667" y1="16160" x2="94545" y2="92776"/>
                        <a14:foregroundMark x1="94545" y1="92776" x2="97121" y2="13498"/>
                        <a14:foregroundMark x1="97121" y1="13498" x2="95758" y2="64068"/>
                        <a14:foregroundMark x1="29206" y1="8972" x2="29091" y2="18821"/>
                        <a14:foregroundMark x1="29242" y1="5894" x2="29237" y2="6301"/>
                        <a14:foregroundMark x1="39984" y1="5591" x2="40758" y2="5703"/>
                        <a14:foregroundMark x1="38666" y1="5401" x2="39711" y2="5552"/>
                        <a14:foregroundMark x1="27576" y1="3802" x2="37165" y2="5185"/>
                        <a14:foregroundMark x1="84242" y1="7414" x2="84242" y2="7414"/>
                        <a14:foregroundMark x1="84848" y1="7034" x2="84848" y2="7034"/>
                        <a14:foregroundMark x1="758" y1="46578" x2="867" y2="47602"/>
                        <a14:foregroundMark x1="41818" y1="7605" x2="43182" y2="7414"/>
                        <a14:foregroundMark x1="30909" y1="7034" x2="32273" y2="4943"/>
                        <a14:foregroundMark x1="31515" y1="7034" x2="31667" y2="7985"/>
                        <a14:foregroundMark x1="31061" y1="7414" x2="31061" y2="7414"/>
                        <a14:foregroundMark x1="31515" y1="6464" x2="31818" y2="6084"/>
                        <a14:foregroundMark x1="31515" y1="4753" x2="31667" y2="10837"/>
                        <a14:foregroundMark x1="43030" y1="5703" x2="43182" y2="11597"/>
                        <a14:backgroundMark x1="152" y1="50380" x2="303" y2="46578"/>
                        <a14:backgroundMark x1="0" y1="47529" x2="909" y2="46578"/>
                        <a14:backgroundMark x1="303" y1="47719" x2="606" y2="50000"/>
                        <a14:backgroundMark x1="758" y1="47529" x2="758" y2="47719"/>
                        <a14:backgroundMark x1="606" y1="47148" x2="606" y2="47529"/>
                        <a14:backgroundMark x1="758" y1="47148" x2="758" y2="47529"/>
                        <a14:backgroundMark x1="28874" y1="7414" x2="28788" y2="8935"/>
                        <a14:backgroundMark x1="28939" y1="6274" x2="28874" y2="7414"/>
                        <a14:backgroundMark x1="33058" y1="10782" x2="33182" y2="11407"/>
                        <a14:backgroundMark x1="36061" y1="7224" x2="37576" y2="7414"/>
                        <a14:backgroundMark x1="40637" y1="11700" x2="40758" y2="14829"/>
                        <a14:backgroundMark x1="40758" y1="14829" x2="40630" y2="11700"/>
                        <a14:backgroundMark x1="36818" y1="10266" x2="37727" y2="18061"/>
                        <a14:backgroundMark x1="37727" y1="18061" x2="37879" y2="9316"/>
                        <a14:backgroundMark x1="44206" y1="11556" x2="44545" y2="13308"/>
                        <a14:backgroundMark x1="44545" y1="5323" x2="44621" y2="56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-31376"/>
            <a:ext cx="5029200" cy="40081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536B1B7-F927-12E7-B384-9F88F0747411}"/>
              </a:ext>
            </a:extLst>
          </p:cNvPr>
          <p:cNvSpPr/>
          <p:nvPr/>
        </p:nvSpPr>
        <p:spPr>
          <a:xfrm>
            <a:off x="1045567" y="3119718"/>
            <a:ext cx="2052635" cy="2431228"/>
          </a:xfrm>
          <a:custGeom>
            <a:avLst/>
            <a:gdLst>
              <a:gd name="connsiteX0" fmla="*/ 40955 w 2052635"/>
              <a:gd name="connsiteY0" fmla="*/ 0 h 2431228"/>
              <a:gd name="connsiteX1" fmla="*/ 266866 w 2052635"/>
              <a:gd name="connsiteY1" fmla="*/ 1237129 h 2431228"/>
              <a:gd name="connsiteX2" fmla="*/ 2052635 w 2052635"/>
              <a:gd name="connsiteY2" fmla="*/ 2431228 h 243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635" h="2431228">
                <a:moveTo>
                  <a:pt x="40955" y="0"/>
                </a:moveTo>
                <a:cubicBezTo>
                  <a:pt x="-13730" y="415962"/>
                  <a:pt x="-68414" y="831924"/>
                  <a:pt x="266866" y="1237129"/>
                </a:cubicBezTo>
                <a:cubicBezTo>
                  <a:pt x="602146" y="1642334"/>
                  <a:pt x="1327390" y="2036781"/>
                  <a:pt x="2052635" y="2431228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55C1183-9A6B-38AF-19CD-E79A1D26FF33}"/>
              </a:ext>
            </a:extLst>
          </p:cNvPr>
          <p:cNvSpPr/>
          <p:nvPr/>
        </p:nvSpPr>
        <p:spPr>
          <a:xfrm>
            <a:off x="7723991" y="3829722"/>
            <a:ext cx="1818042" cy="1699709"/>
          </a:xfrm>
          <a:custGeom>
            <a:avLst/>
            <a:gdLst>
              <a:gd name="connsiteX0" fmla="*/ 0 w 1818042"/>
              <a:gd name="connsiteY0" fmla="*/ 1699709 h 1699709"/>
              <a:gd name="connsiteX1" fmla="*/ 1011218 w 1818042"/>
              <a:gd name="connsiteY1" fmla="*/ 1290918 h 1699709"/>
              <a:gd name="connsiteX2" fmla="*/ 1818042 w 1818042"/>
              <a:gd name="connsiteY2" fmla="*/ 0 h 16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8042" h="1699709">
                <a:moveTo>
                  <a:pt x="0" y="1699709"/>
                </a:moveTo>
                <a:cubicBezTo>
                  <a:pt x="354105" y="1636956"/>
                  <a:pt x="708211" y="1574203"/>
                  <a:pt x="1011218" y="1290918"/>
                </a:cubicBezTo>
                <a:cubicBezTo>
                  <a:pt x="1314225" y="1007633"/>
                  <a:pt x="1566133" y="503816"/>
                  <a:pt x="1818042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8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A7475F7-CB88-0451-92AB-0FB14AFA8594}"/>
              </a:ext>
            </a:extLst>
          </p:cNvPr>
          <p:cNvGrpSpPr/>
          <p:nvPr/>
        </p:nvGrpSpPr>
        <p:grpSpPr>
          <a:xfrm>
            <a:off x="173843" y="1434575"/>
            <a:ext cx="3485480" cy="1684468"/>
            <a:chOff x="1054220" y="2277932"/>
            <a:chExt cx="3485480" cy="168446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EA790D2-0E29-B0C7-8043-7CAC00053BA9}"/>
                </a:ext>
              </a:extLst>
            </p:cNvPr>
            <p:cNvSpPr/>
            <p:nvPr/>
          </p:nvSpPr>
          <p:spPr>
            <a:xfrm>
              <a:off x="1054220" y="2286000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9EAAE1A-6592-24B3-13D2-FFE7870F262A}"/>
                </a:ext>
              </a:extLst>
            </p:cNvPr>
            <p:cNvSpPr/>
            <p:nvPr/>
          </p:nvSpPr>
          <p:spPr>
            <a:xfrm>
              <a:off x="2197220" y="2743199"/>
              <a:ext cx="304800" cy="9906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1C5374C-2A20-AF1F-0FC6-CE5B4310B02D}"/>
                </a:ext>
              </a:extLst>
            </p:cNvPr>
            <p:cNvSpPr/>
            <p:nvPr/>
          </p:nvSpPr>
          <p:spPr>
            <a:xfrm>
              <a:off x="2935330" y="2277932"/>
              <a:ext cx="1604370" cy="1676400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Farm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2DA072A-0FC1-9917-B522-FF6B8CB9B1F6}"/>
                </a:ext>
              </a:extLst>
            </p:cNvPr>
            <p:cNvSpPr/>
            <p:nvPr/>
          </p:nvSpPr>
          <p:spPr>
            <a:xfrm>
              <a:off x="3009900" y="271988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531ED7D-BBB4-78AB-9113-C72E30F5BACC}"/>
                </a:ext>
              </a:extLst>
            </p:cNvPr>
            <p:cNvSpPr/>
            <p:nvPr/>
          </p:nvSpPr>
          <p:spPr>
            <a:xfrm>
              <a:off x="3009900" y="2719887"/>
              <a:ext cx="1447800" cy="30480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B55522C-E56F-0799-469A-ECD0DFA74731}"/>
                </a:ext>
              </a:extLst>
            </p:cNvPr>
            <p:cNvSpPr/>
            <p:nvPr/>
          </p:nvSpPr>
          <p:spPr>
            <a:xfrm>
              <a:off x="3009900" y="3395532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91D5001-6162-B01C-649B-20BD706302C8}"/>
                </a:ext>
              </a:extLst>
            </p:cNvPr>
            <p:cNvSpPr/>
            <p:nvPr/>
          </p:nvSpPr>
          <p:spPr>
            <a:xfrm>
              <a:off x="3009900" y="3395533"/>
              <a:ext cx="1447800" cy="30480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214BDB-3243-D507-2C06-DE1CDE5EB20B}"/>
                </a:ext>
              </a:extLst>
            </p:cNvPr>
            <p:cNvSpPr txBox="1"/>
            <p:nvPr/>
          </p:nvSpPr>
          <p:spPr>
            <a:xfrm rot="16200000">
              <a:off x="3815667" y="3132960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DB3FEE3-E716-D704-33FB-7B4BBA7A2345}"/>
                </a:ext>
              </a:extLst>
            </p:cNvPr>
            <p:cNvCxnSpPr>
              <a:cxnSpLocks/>
            </p:cNvCxnSpPr>
            <p:nvPr/>
          </p:nvCxnSpPr>
          <p:spPr>
            <a:xfrm>
              <a:off x="2502020" y="2895600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B965D47-720D-7579-D923-77037FA337E5}"/>
                </a:ext>
              </a:extLst>
            </p:cNvPr>
            <p:cNvCxnSpPr>
              <a:cxnSpLocks/>
            </p:cNvCxnSpPr>
            <p:nvPr/>
          </p:nvCxnSpPr>
          <p:spPr>
            <a:xfrm>
              <a:off x="2502020" y="3581398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D324AB-5440-FC44-B93B-6AAA94A7C9D4}"/>
                </a:ext>
              </a:extLst>
            </p:cNvPr>
            <p:cNvSpPr txBox="1"/>
            <p:nvPr/>
          </p:nvSpPr>
          <p:spPr>
            <a:xfrm rot="16200000">
              <a:off x="2571268" y="3087595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99F99E0-0E59-1A25-0C81-5ACDC07A988C}"/>
                </a:ext>
              </a:extLst>
            </p:cNvPr>
            <p:cNvCxnSpPr>
              <a:cxnSpLocks/>
            </p:cNvCxnSpPr>
            <p:nvPr/>
          </p:nvCxnSpPr>
          <p:spPr>
            <a:xfrm>
              <a:off x="2518689" y="2800459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DA78BF-0A55-3F90-9B0A-9C66D9BC542C}"/>
                </a:ext>
              </a:extLst>
            </p:cNvPr>
            <p:cNvCxnSpPr>
              <a:cxnSpLocks/>
            </p:cNvCxnSpPr>
            <p:nvPr/>
          </p:nvCxnSpPr>
          <p:spPr>
            <a:xfrm>
              <a:off x="2494233" y="3494758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3CC0B0-5200-6042-38D5-DFF511417E66}"/>
              </a:ext>
            </a:extLst>
          </p:cNvPr>
          <p:cNvGrpSpPr/>
          <p:nvPr/>
        </p:nvGrpSpPr>
        <p:grpSpPr>
          <a:xfrm>
            <a:off x="4290874" y="1402161"/>
            <a:ext cx="2209800" cy="1701689"/>
            <a:chOff x="5257800" y="2131609"/>
            <a:chExt cx="2209800" cy="170168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26707E1-5612-1F50-7D2E-4D5FB8F5EEAE}"/>
                </a:ext>
              </a:extLst>
            </p:cNvPr>
            <p:cNvSpPr/>
            <p:nvPr/>
          </p:nvSpPr>
          <p:spPr>
            <a:xfrm>
              <a:off x="5257800" y="2131609"/>
              <a:ext cx="2209800" cy="1701689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397CCA4-6DBA-D783-3CB3-F0EF61F75602}"/>
                </a:ext>
              </a:extLst>
            </p:cNvPr>
            <p:cNvSpPr/>
            <p:nvPr/>
          </p:nvSpPr>
          <p:spPr>
            <a:xfrm>
              <a:off x="5984753" y="2671520"/>
              <a:ext cx="150195" cy="250690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6FBBA74-3679-7AE4-BE77-793E35EBFEC4}"/>
                </a:ext>
              </a:extLst>
            </p:cNvPr>
            <p:cNvSpPr/>
            <p:nvPr/>
          </p:nvSpPr>
          <p:spPr>
            <a:xfrm>
              <a:off x="5958244" y="2650064"/>
              <a:ext cx="1424321" cy="273675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 Group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68345B-D2A7-14FB-EA28-35DC14194633}"/>
                </a:ext>
              </a:extLst>
            </p:cNvPr>
            <p:cNvSpPr txBox="1"/>
            <p:nvPr/>
          </p:nvSpPr>
          <p:spPr>
            <a:xfrm rot="16200000">
              <a:off x="6479508" y="2965364"/>
              <a:ext cx="192360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933CE480-1A4D-AACB-DE14-0EF8D8035D1D}"/>
                </a:ext>
              </a:extLst>
            </p:cNvPr>
            <p:cNvSpPr/>
            <p:nvPr/>
          </p:nvSpPr>
          <p:spPr>
            <a:xfrm>
              <a:off x="5958244" y="3301259"/>
              <a:ext cx="1429964" cy="271445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 Group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g-1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6A952A4-A6E9-37A9-83A1-BAE15D02E9FE}"/>
                </a:ext>
              </a:extLst>
            </p:cNvPr>
            <p:cNvSpPr/>
            <p:nvPr/>
          </p:nvSpPr>
          <p:spPr>
            <a:xfrm flipH="1">
              <a:off x="5986533" y="3301258"/>
              <a:ext cx="150195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AB962D7-4F70-3833-A307-9D58EBCC65F3}"/>
                </a:ext>
              </a:extLst>
            </p:cNvPr>
            <p:cNvSpPr/>
            <p:nvPr/>
          </p:nvSpPr>
          <p:spPr>
            <a:xfrm rot="5400000">
              <a:off x="4906593" y="3100294"/>
              <a:ext cx="1064327" cy="163867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BEE37E6-09AD-F61B-47F1-B3758E3E7B91}"/>
                </a:ext>
              </a:extLst>
            </p:cNvPr>
            <p:cNvCxnSpPr>
              <a:cxnSpLocks/>
            </p:cNvCxnSpPr>
            <p:nvPr/>
          </p:nvCxnSpPr>
          <p:spPr>
            <a:xfrm>
              <a:off x="5500557" y="2847409"/>
              <a:ext cx="450680" cy="1676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F738995-C242-8BB8-A129-1271DE26F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0327" y="3495214"/>
              <a:ext cx="451140" cy="9453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EE5F24-3D75-7F9E-F5CB-64B8C9A5F31A}"/>
                </a:ext>
              </a:extLst>
            </p:cNvPr>
            <p:cNvCxnSpPr>
              <a:cxnSpLocks/>
            </p:cNvCxnSpPr>
            <p:nvPr/>
          </p:nvCxnSpPr>
          <p:spPr>
            <a:xfrm>
              <a:off x="5534900" y="2737768"/>
              <a:ext cx="39600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B77DAF6-D5CE-0EC8-AE41-EB9001DA78AF}"/>
                </a:ext>
              </a:extLst>
            </p:cNvPr>
            <p:cNvCxnSpPr>
              <a:cxnSpLocks/>
            </p:cNvCxnSpPr>
            <p:nvPr/>
          </p:nvCxnSpPr>
          <p:spPr>
            <a:xfrm>
              <a:off x="5507564" y="3385773"/>
              <a:ext cx="45068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1C1A99-EA09-FABA-5DD0-22A307D04880}"/>
              </a:ext>
            </a:extLst>
          </p:cNvPr>
          <p:cNvGrpSpPr/>
          <p:nvPr/>
        </p:nvGrpSpPr>
        <p:grpSpPr>
          <a:xfrm>
            <a:off x="7077454" y="1398011"/>
            <a:ext cx="1946991" cy="1701689"/>
            <a:chOff x="5257800" y="1965113"/>
            <a:chExt cx="1946991" cy="1701689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7887EA5C-5504-AEF1-CE0E-CED83A6D5DEE}"/>
                </a:ext>
              </a:extLst>
            </p:cNvPr>
            <p:cNvSpPr/>
            <p:nvPr/>
          </p:nvSpPr>
          <p:spPr>
            <a:xfrm>
              <a:off x="5348671" y="3134763"/>
              <a:ext cx="753188" cy="28516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EFC75BB-7CA4-1085-8E30-6374BFA3543E}"/>
                </a:ext>
              </a:extLst>
            </p:cNvPr>
            <p:cNvSpPr/>
            <p:nvPr/>
          </p:nvSpPr>
          <p:spPr>
            <a:xfrm>
              <a:off x="5257800" y="1965113"/>
              <a:ext cx="1946991" cy="1701689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 Group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BB527530-F6EB-2E21-D9D8-0577395553BB}"/>
                </a:ext>
              </a:extLst>
            </p:cNvPr>
            <p:cNvSpPr/>
            <p:nvPr/>
          </p:nvSpPr>
          <p:spPr>
            <a:xfrm>
              <a:off x="5481994" y="2723313"/>
              <a:ext cx="495300" cy="113098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7D5A58E-42E6-29F0-5678-C34E7CE57BF8}"/>
                </a:ext>
              </a:extLst>
            </p:cNvPr>
            <p:cNvSpPr/>
            <p:nvPr/>
          </p:nvSpPr>
          <p:spPr>
            <a:xfrm>
              <a:off x="5334000" y="2438401"/>
              <a:ext cx="753188" cy="38887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92CF38-8458-C729-91C9-363ECDAE8B69}"/>
                </a:ext>
              </a:extLst>
            </p:cNvPr>
            <p:cNvSpPr txBox="1"/>
            <p:nvPr/>
          </p:nvSpPr>
          <p:spPr>
            <a:xfrm>
              <a:off x="6127529" y="2468770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FD9228D4-5CF6-E77E-5CBA-C1AAF119200E}"/>
                </a:ext>
              </a:extLst>
            </p:cNvPr>
            <p:cNvSpPr/>
            <p:nvPr/>
          </p:nvSpPr>
          <p:spPr>
            <a:xfrm>
              <a:off x="6380031" y="2438401"/>
              <a:ext cx="753188" cy="39801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b-2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75812AE-C400-B0ED-403D-42D2B63B2049}"/>
                </a:ext>
              </a:extLst>
            </p:cNvPr>
            <p:cNvSpPr/>
            <p:nvPr/>
          </p:nvSpPr>
          <p:spPr>
            <a:xfrm>
              <a:off x="6492841" y="2723313"/>
              <a:ext cx="495300" cy="135722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CB52521-7D48-C952-5EBC-2DA37F8E02C0}"/>
                </a:ext>
              </a:extLst>
            </p:cNvPr>
            <p:cNvSpPr/>
            <p:nvPr/>
          </p:nvSpPr>
          <p:spPr>
            <a:xfrm>
              <a:off x="5462944" y="3169951"/>
              <a:ext cx="495300" cy="7121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6A231E-20E1-8411-3E44-4F16423EC279}"/>
                </a:ext>
              </a:extLst>
            </p:cNvPr>
            <p:cNvSpPr txBox="1"/>
            <p:nvPr/>
          </p:nvSpPr>
          <p:spPr>
            <a:xfrm>
              <a:off x="6141401" y="3151911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A3A6C65-82F8-9B88-AF5A-08DAA1BF52BB}"/>
                </a:ext>
              </a:extLst>
            </p:cNvPr>
            <p:cNvSpPr/>
            <p:nvPr/>
          </p:nvSpPr>
          <p:spPr>
            <a:xfrm>
              <a:off x="6380031" y="3133277"/>
              <a:ext cx="753188" cy="28349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b-1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08B0831E-359D-C494-7A32-4EDF854E47D3}"/>
                </a:ext>
              </a:extLst>
            </p:cNvPr>
            <p:cNvSpPr/>
            <p:nvPr/>
          </p:nvSpPr>
          <p:spPr>
            <a:xfrm>
              <a:off x="6492841" y="3143947"/>
              <a:ext cx="495300" cy="6508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1C7C938-CB0A-9377-C12A-39EFF01DE37A}"/>
                </a:ext>
              </a:extLst>
            </p:cNvPr>
            <p:cNvSpPr/>
            <p:nvPr/>
          </p:nvSpPr>
          <p:spPr>
            <a:xfrm rot="5400000">
              <a:off x="6156299" y="2191706"/>
              <a:ext cx="183876" cy="1610733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CEB3094-ACDE-AACB-533C-1A4848D1BDBD}"/>
                </a:ext>
              </a:extLst>
            </p:cNvPr>
            <p:cNvCxnSpPr>
              <a:cxnSpLocks/>
              <a:stCxn id="46" idx="0"/>
              <a:endCxn id="42" idx="2"/>
            </p:cNvCxnSpPr>
            <p:nvPr/>
          </p:nvCxnSpPr>
          <p:spPr>
            <a:xfrm flipV="1">
              <a:off x="5710594" y="2827280"/>
              <a:ext cx="0" cy="34267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356DEAF-D889-0319-B5F9-D56FE8F39FC9}"/>
                </a:ext>
              </a:extLst>
            </p:cNvPr>
            <p:cNvCxnSpPr>
              <a:cxnSpLocks/>
              <a:stCxn id="48" idx="0"/>
              <a:endCxn id="44" idx="2"/>
            </p:cNvCxnSpPr>
            <p:nvPr/>
          </p:nvCxnSpPr>
          <p:spPr>
            <a:xfrm flipV="1">
              <a:off x="6756625" y="2836411"/>
              <a:ext cx="0" cy="296866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60997B8-1FF8-1712-C01E-0A3B05CBBC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0913" y="278025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CB93810-346B-D8B9-EE99-6C79620B3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8631" y="2759232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3CD88FC-D7BF-E7E9-CD7C-4A255603AE97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88" y="3000833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B8BA48D-ECCC-F8F5-A28A-1CA723D1C188}"/>
                </a:ext>
              </a:extLst>
            </p:cNvPr>
            <p:cNvCxnSpPr>
              <a:cxnSpLocks/>
            </p:cNvCxnSpPr>
            <p:nvPr/>
          </p:nvCxnSpPr>
          <p:spPr>
            <a:xfrm>
              <a:off x="6862169" y="2989512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A63F140-9246-9DE3-5F99-D3A6FA666158}"/>
              </a:ext>
            </a:extLst>
          </p:cNvPr>
          <p:cNvCxnSpPr>
            <a:cxnSpLocks/>
          </p:cNvCxnSpPr>
          <p:nvPr/>
        </p:nvCxnSpPr>
        <p:spPr>
          <a:xfrm>
            <a:off x="4075853" y="2536201"/>
            <a:ext cx="450680" cy="1676"/>
          </a:xfrm>
          <a:prstGeom prst="straightConnector1">
            <a:avLst/>
          </a:prstGeom>
          <a:ln w="444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D7FC099-AB2D-BF26-E919-02E04BBBBC3B}"/>
              </a:ext>
            </a:extLst>
          </p:cNvPr>
          <p:cNvCxnSpPr>
            <a:cxnSpLocks/>
          </p:cNvCxnSpPr>
          <p:nvPr/>
        </p:nvCxnSpPr>
        <p:spPr>
          <a:xfrm>
            <a:off x="4110196" y="2426560"/>
            <a:ext cx="396007" cy="0"/>
          </a:xfrm>
          <a:prstGeom prst="straightConnector1">
            <a:avLst/>
          </a:prstGeom>
          <a:ln w="444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86">
            <a:extLst>
              <a:ext uri="{FF2B5EF4-FFF2-40B4-BE49-F238E27FC236}">
                <a16:creationId xmlns:a16="http://schemas.microsoft.com/office/drawing/2014/main" id="{01DB2610-37B2-78B5-6DC7-B693801B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61" y="448325"/>
            <a:ext cx="5320652" cy="534764"/>
          </a:xfrm>
          <a:ln w="98425" cmpd="tri">
            <a:solidFill>
              <a:srgbClr val="C00000"/>
            </a:solidFill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SoA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Memory Organization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568CCC6-1F45-D87F-ABCC-17FE03A7A4C9}"/>
              </a:ext>
            </a:extLst>
          </p:cNvPr>
          <p:cNvGrpSpPr/>
          <p:nvPr/>
        </p:nvGrpSpPr>
        <p:grpSpPr>
          <a:xfrm>
            <a:off x="9601225" y="1398011"/>
            <a:ext cx="2011475" cy="1701689"/>
            <a:chOff x="5257800" y="1965113"/>
            <a:chExt cx="2011475" cy="1701689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9CF0E0C1-ABA7-D819-F626-814E8ECFB4F6}"/>
                </a:ext>
              </a:extLst>
            </p:cNvPr>
            <p:cNvSpPr/>
            <p:nvPr/>
          </p:nvSpPr>
          <p:spPr>
            <a:xfrm>
              <a:off x="5323029" y="3133277"/>
              <a:ext cx="777240" cy="36385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26279DA7-4F83-7FF7-C147-D4C0AF28D3EC}"/>
                </a:ext>
              </a:extLst>
            </p:cNvPr>
            <p:cNvSpPr/>
            <p:nvPr/>
          </p:nvSpPr>
          <p:spPr>
            <a:xfrm>
              <a:off x="5257800" y="1965113"/>
              <a:ext cx="2011475" cy="170168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E9353E6F-1BA7-397A-721B-B5AF2DE39E9A}"/>
                </a:ext>
              </a:extLst>
            </p:cNvPr>
            <p:cNvSpPr/>
            <p:nvPr/>
          </p:nvSpPr>
          <p:spPr>
            <a:xfrm>
              <a:off x="5434965" y="2701021"/>
              <a:ext cx="495300" cy="138793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DA1FC8C-908B-775E-FFE6-ECAEF1FC249F}"/>
                </a:ext>
              </a:extLst>
            </p:cNvPr>
            <p:cNvSpPr/>
            <p:nvPr/>
          </p:nvSpPr>
          <p:spPr>
            <a:xfrm>
              <a:off x="5334000" y="2438401"/>
              <a:ext cx="777240" cy="39801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158C903-D267-106B-032B-C51CDF69FB03}"/>
                </a:ext>
              </a:extLst>
            </p:cNvPr>
            <p:cNvSpPr txBox="1"/>
            <p:nvPr/>
          </p:nvSpPr>
          <p:spPr>
            <a:xfrm>
              <a:off x="6160473" y="2489901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FBD25CB6-3C39-B97C-1368-36BE64EB4243}"/>
                </a:ext>
              </a:extLst>
            </p:cNvPr>
            <p:cNvSpPr/>
            <p:nvPr/>
          </p:nvSpPr>
          <p:spPr>
            <a:xfrm>
              <a:off x="6393241" y="2438402"/>
              <a:ext cx="777240" cy="42063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b-2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43DA9FC3-8B1A-B6C8-73BE-0C4AE20872B2}"/>
                </a:ext>
              </a:extLst>
            </p:cNvPr>
            <p:cNvSpPr/>
            <p:nvPr/>
          </p:nvSpPr>
          <p:spPr>
            <a:xfrm>
              <a:off x="6534211" y="2736692"/>
              <a:ext cx="495300" cy="10165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D11B1F77-5A7A-F146-4A8A-74B0D32C600F}"/>
                </a:ext>
              </a:extLst>
            </p:cNvPr>
            <p:cNvSpPr/>
            <p:nvPr/>
          </p:nvSpPr>
          <p:spPr>
            <a:xfrm>
              <a:off x="5481119" y="3143915"/>
              <a:ext cx="495300" cy="89689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45CF5BA-C0E1-592D-A2DD-C59F209EF9A0}"/>
                </a:ext>
              </a:extLst>
            </p:cNvPr>
            <p:cNvSpPr txBox="1"/>
            <p:nvPr/>
          </p:nvSpPr>
          <p:spPr>
            <a:xfrm>
              <a:off x="6186655" y="3140613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E2763CEE-87B5-9D92-6521-B08D554AEBCD}"/>
                </a:ext>
              </a:extLst>
            </p:cNvPr>
            <p:cNvSpPr/>
            <p:nvPr/>
          </p:nvSpPr>
          <p:spPr>
            <a:xfrm>
              <a:off x="6393241" y="3167721"/>
              <a:ext cx="777240" cy="35766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r>
                <a:rPr lang="en-US" sz="1600" baseline="-25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b-1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F852737-D525-B81B-4DF7-DCC02B8745BF}"/>
                </a:ext>
              </a:extLst>
            </p:cNvPr>
            <p:cNvSpPr/>
            <p:nvPr/>
          </p:nvSpPr>
          <p:spPr>
            <a:xfrm>
              <a:off x="6538675" y="3151911"/>
              <a:ext cx="495300" cy="163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4977BE45-C48D-7C46-4363-67307CE2F1C1}"/>
                </a:ext>
              </a:extLst>
            </p:cNvPr>
            <p:cNvSpPr/>
            <p:nvPr/>
          </p:nvSpPr>
          <p:spPr>
            <a:xfrm rot="5400000">
              <a:off x="6240711" y="2129181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B02A765-B446-1D62-6FDA-E0F2E784330A}"/>
                </a:ext>
              </a:extLst>
            </p:cNvPr>
            <p:cNvCxnSpPr>
              <a:cxnSpLocks/>
              <a:stCxn id="96" idx="0"/>
              <a:endCxn id="92" idx="2"/>
            </p:cNvCxnSpPr>
            <p:nvPr/>
          </p:nvCxnSpPr>
          <p:spPr>
            <a:xfrm flipH="1" flipV="1">
              <a:off x="5722620" y="2836411"/>
              <a:ext cx="6149" cy="30750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1E17833-18A0-BE6A-0096-1308CD219F97}"/>
                </a:ext>
              </a:extLst>
            </p:cNvPr>
            <p:cNvCxnSpPr>
              <a:cxnSpLocks/>
              <a:stCxn id="98" idx="0"/>
              <a:endCxn id="94" idx="2"/>
            </p:cNvCxnSpPr>
            <p:nvPr/>
          </p:nvCxnSpPr>
          <p:spPr>
            <a:xfrm flipV="1">
              <a:off x="6781861" y="2859036"/>
              <a:ext cx="0" cy="308685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91B7CE1-3EDB-1D20-EEBA-1423954A8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600" y="2760899"/>
              <a:ext cx="0" cy="24106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936A0CB-2D9A-9A15-BD67-DAF4CB1C5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2691" y="2774260"/>
              <a:ext cx="0" cy="216684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6CD07E9-FC06-71AD-00C0-7E49CFCF79B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2964308"/>
              <a:ext cx="0" cy="24106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F93FC94-C151-F5C5-F176-05E74154D02F}"/>
                </a:ext>
              </a:extLst>
            </p:cNvPr>
            <p:cNvCxnSpPr>
              <a:cxnSpLocks/>
            </p:cNvCxnSpPr>
            <p:nvPr/>
          </p:nvCxnSpPr>
          <p:spPr>
            <a:xfrm>
              <a:off x="6882413" y="3016369"/>
              <a:ext cx="0" cy="24106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106">
            <a:extLst>
              <a:ext uri="{FF2B5EF4-FFF2-40B4-BE49-F238E27FC236}">
                <a16:creationId xmlns:a16="http://schemas.microsoft.com/office/drawing/2014/main" id="{772B1CD4-E536-197A-80B9-2968AE9E933C}"/>
              </a:ext>
            </a:extLst>
          </p:cNvPr>
          <p:cNvSpPr/>
          <p:nvPr/>
        </p:nvSpPr>
        <p:spPr>
          <a:xfrm>
            <a:off x="3476048" y="1779437"/>
            <a:ext cx="800615" cy="212918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rgbClr val="FFC000"/>
            </a:solidFill>
            <a:prstDash val="sysDot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A71E053-A389-3B8B-20E8-E7EA62417B0D}"/>
              </a:ext>
            </a:extLst>
          </p:cNvPr>
          <p:cNvCxnSpPr>
            <a:cxnSpLocks/>
          </p:cNvCxnSpPr>
          <p:nvPr/>
        </p:nvCxnSpPr>
        <p:spPr>
          <a:xfrm>
            <a:off x="6844645" y="2483246"/>
            <a:ext cx="450680" cy="1676"/>
          </a:xfrm>
          <a:prstGeom prst="straightConnector1">
            <a:avLst/>
          </a:prstGeom>
          <a:ln w="444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C73F3F2-F008-6E59-748F-F89ADDA87EE9}"/>
              </a:ext>
            </a:extLst>
          </p:cNvPr>
          <p:cNvCxnSpPr>
            <a:cxnSpLocks/>
          </p:cNvCxnSpPr>
          <p:nvPr/>
        </p:nvCxnSpPr>
        <p:spPr>
          <a:xfrm>
            <a:off x="6842275" y="2372489"/>
            <a:ext cx="396007" cy="0"/>
          </a:xfrm>
          <a:prstGeom prst="straightConnector1">
            <a:avLst/>
          </a:prstGeom>
          <a:ln w="444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3C1F744-7A75-EC7B-DD2C-19C499CC691A}"/>
              </a:ext>
            </a:extLst>
          </p:cNvPr>
          <p:cNvCxnSpPr>
            <a:cxnSpLocks/>
          </p:cNvCxnSpPr>
          <p:nvPr/>
        </p:nvCxnSpPr>
        <p:spPr>
          <a:xfrm>
            <a:off x="9325567" y="2484550"/>
            <a:ext cx="450680" cy="1676"/>
          </a:xfrm>
          <a:prstGeom prst="straightConnector1">
            <a:avLst/>
          </a:prstGeom>
          <a:ln w="444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4DA7315-EC06-4265-7D41-F452D38355A4}"/>
              </a:ext>
            </a:extLst>
          </p:cNvPr>
          <p:cNvCxnSpPr>
            <a:cxnSpLocks/>
          </p:cNvCxnSpPr>
          <p:nvPr/>
        </p:nvCxnSpPr>
        <p:spPr>
          <a:xfrm>
            <a:off x="9359910" y="2374909"/>
            <a:ext cx="396007" cy="0"/>
          </a:xfrm>
          <a:prstGeom prst="straightConnector1">
            <a:avLst/>
          </a:prstGeom>
          <a:ln w="444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reeform 126">
            <a:extLst>
              <a:ext uri="{FF2B5EF4-FFF2-40B4-BE49-F238E27FC236}">
                <a16:creationId xmlns:a16="http://schemas.microsoft.com/office/drawing/2014/main" id="{0F13DBE2-F304-55B4-E28D-0439207A9399}"/>
              </a:ext>
            </a:extLst>
          </p:cNvPr>
          <p:cNvSpPr/>
          <p:nvPr/>
        </p:nvSpPr>
        <p:spPr>
          <a:xfrm>
            <a:off x="6322969" y="1807317"/>
            <a:ext cx="754486" cy="256740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8F19B236-63A4-D9A7-8DE8-B63828C77D65}"/>
              </a:ext>
            </a:extLst>
          </p:cNvPr>
          <p:cNvSpPr/>
          <p:nvPr/>
        </p:nvSpPr>
        <p:spPr>
          <a:xfrm>
            <a:off x="8863868" y="1659250"/>
            <a:ext cx="754486" cy="256740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A6E008E-ACEC-A745-B16D-0E15CFD64604}"/>
              </a:ext>
            </a:extLst>
          </p:cNvPr>
          <p:cNvGrpSpPr/>
          <p:nvPr/>
        </p:nvGrpSpPr>
        <p:grpSpPr>
          <a:xfrm>
            <a:off x="7766856" y="3581399"/>
            <a:ext cx="3606080" cy="2871021"/>
            <a:chOff x="8044638" y="3092978"/>
            <a:chExt cx="3606080" cy="2871021"/>
          </a:xfrm>
        </p:grpSpPr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4ED7A2F-98AB-AC7D-6628-EFFF6ADBDB63}"/>
                </a:ext>
              </a:extLst>
            </p:cNvPr>
            <p:cNvCxnSpPr>
              <a:cxnSpLocks/>
            </p:cNvCxnSpPr>
            <p:nvPr/>
          </p:nvCxnSpPr>
          <p:spPr>
            <a:xfrm>
              <a:off x="8044638" y="4767733"/>
              <a:ext cx="50250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76C6B283-F8E3-FFF7-2E93-5AB5F7249463}"/>
                </a:ext>
              </a:extLst>
            </p:cNvPr>
            <p:cNvSpPr/>
            <p:nvPr/>
          </p:nvSpPr>
          <p:spPr>
            <a:xfrm rot="5400000">
              <a:off x="8663862" y="4476436"/>
              <a:ext cx="266852" cy="544650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C/A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08D0CDE-E0D0-D05C-9566-4185B6593951}"/>
                </a:ext>
              </a:extLst>
            </p:cNvPr>
            <p:cNvCxnSpPr>
              <a:cxnSpLocks/>
              <a:stCxn id="137" idx="1"/>
            </p:cNvCxnSpPr>
            <p:nvPr/>
          </p:nvCxnSpPr>
          <p:spPr>
            <a:xfrm flipV="1">
              <a:off x="8797288" y="4359096"/>
              <a:ext cx="810" cy="256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99723C4E-8530-DFE6-B7DE-B9224642AACB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>
              <a:off x="8797288" y="4882187"/>
              <a:ext cx="810" cy="2835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99D3A468-56FF-4A77-B288-0A84726267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6690" y="4996516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D76C65F-A32D-2C6A-9945-73F6A10AF6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290" y="4831136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BF200CEF-612B-5D08-1617-8B2B7757D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890" y="4691533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ABDC9978-DA25-5CBF-FF0D-0638C46617D6}"/>
                </a:ext>
              </a:extLst>
            </p:cNvPr>
            <p:cNvSpPr/>
            <p:nvPr/>
          </p:nvSpPr>
          <p:spPr>
            <a:xfrm>
              <a:off x="9945411" y="31547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020E88D4-C313-EA0A-AD57-0BC07C704189}"/>
                </a:ext>
              </a:extLst>
            </p:cNvPr>
            <p:cNvSpPr/>
            <p:nvPr/>
          </p:nvSpPr>
          <p:spPr>
            <a:xfrm>
              <a:off x="9686628" y="35844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A2C38491-0C3E-391B-515C-F1F08A5DE2FF}"/>
                </a:ext>
              </a:extLst>
            </p:cNvPr>
            <p:cNvSpPr/>
            <p:nvPr/>
          </p:nvSpPr>
          <p:spPr>
            <a:xfrm>
              <a:off x="10250424" y="46915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12B08B61-4178-71CF-20F0-E67D4BA29ED3}"/>
                </a:ext>
              </a:extLst>
            </p:cNvPr>
            <p:cNvSpPr/>
            <p:nvPr/>
          </p:nvSpPr>
          <p:spPr>
            <a:xfrm>
              <a:off x="10097811" y="33071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BCBC6438-73B7-DF1A-2B29-75BBB630F646}"/>
                </a:ext>
              </a:extLst>
            </p:cNvPr>
            <p:cNvSpPr/>
            <p:nvPr/>
          </p:nvSpPr>
          <p:spPr>
            <a:xfrm>
              <a:off x="9839028" y="37307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1C11DD4D-AC17-FC0B-5A5B-DB2F1A4C6BBA}"/>
                </a:ext>
              </a:extLst>
            </p:cNvPr>
            <p:cNvSpPr/>
            <p:nvPr/>
          </p:nvSpPr>
          <p:spPr>
            <a:xfrm>
              <a:off x="10396728" y="4843933"/>
              <a:ext cx="64008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E5ABF0EF-4C02-F2B7-37DC-3154D2D3489C}"/>
                </a:ext>
              </a:extLst>
            </p:cNvPr>
            <p:cNvSpPr/>
            <p:nvPr/>
          </p:nvSpPr>
          <p:spPr>
            <a:xfrm>
              <a:off x="9991428" y="38862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86B99346-F261-9544-CF32-98ECB516D642}"/>
                </a:ext>
              </a:extLst>
            </p:cNvPr>
            <p:cNvSpPr/>
            <p:nvPr/>
          </p:nvSpPr>
          <p:spPr>
            <a:xfrm>
              <a:off x="10250211" y="3459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US" sz="1200">
                  <a:solidFill>
                    <a:schemeClr val="tx1"/>
                  </a:solidFill>
                </a:rPr>
              </a:br>
              <a:r>
                <a:rPr lang="en-US" sz="1200">
                  <a:solidFill>
                    <a:schemeClr val="tx1"/>
                  </a:solidFill>
                </a:rPr>
                <a:t>Array</a:t>
              </a:r>
              <a:br>
                <a:rPr lang="en-US" sz="1200">
                  <a:solidFill>
                    <a:schemeClr val="tx1"/>
                  </a:solidFill>
                </a:rPr>
              </a:br>
              <a:r>
                <a:rPr lang="en-US" sz="1200">
                  <a:solidFill>
                    <a:schemeClr val="tx1"/>
                  </a:solidFill>
                </a:rPr>
                <a:t>a.k.a. </a:t>
              </a:r>
              <a:br>
                <a:rPr lang="en-US" sz="1200">
                  <a:solidFill>
                    <a:schemeClr val="tx1"/>
                  </a:solidFill>
                </a:rPr>
              </a:br>
              <a:r>
                <a:rPr lang="en-US" sz="1200">
                  <a:solidFill>
                    <a:schemeClr val="tx1"/>
                  </a:solidFill>
                </a:rPr>
                <a:t>Mat or</a:t>
              </a:r>
              <a:br>
                <a:rPr lang="en-US" sz="1200">
                  <a:solidFill>
                    <a:schemeClr val="tx1"/>
                  </a:solidFill>
                </a:rPr>
              </a:br>
              <a:r>
                <a:rPr lang="en-US" sz="1200">
                  <a:solidFill>
                    <a:schemeClr val="tx1"/>
                  </a:solidFill>
                </a:rPr>
                <a:t>Tile</a:t>
              </a:r>
              <a:endParaRPr lang="en-US"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9858D942-4DEA-4FF4-287D-381C7F310200}"/>
                </a:ext>
              </a:extLst>
            </p:cNvPr>
            <p:cNvSpPr/>
            <p:nvPr/>
          </p:nvSpPr>
          <p:spPr>
            <a:xfrm>
              <a:off x="10561320" y="4996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</a:p>
          </p:txBody>
        </p:sp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A3D5427F-C61F-4FFD-2183-8C290DA8DBEA}"/>
                </a:ext>
              </a:extLst>
            </p:cNvPr>
            <p:cNvSpPr/>
            <p:nvPr/>
          </p:nvSpPr>
          <p:spPr>
            <a:xfrm>
              <a:off x="9976104" y="5518918"/>
              <a:ext cx="1504340" cy="15122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Mux / Word</a:t>
              </a:r>
            </a:p>
          </p:txBody>
        </p:sp>
        <p:sp>
          <p:nvSpPr>
            <p:cNvPr id="164" name="Rounded Rectangle 163">
              <a:extLst>
                <a:ext uri="{FF2B5EF4-FFF2-40B4-BE49-F238E27FC236}">
                  <a16:creationId xmlns:a16="http://schemas.microsoft.com/office/drawing/2014/main" id="{EC069384-57DC-41E9-BC50-ED0DD9EC2488}"/>
                </a:ext>
              </a:extLst>
            </p:cNvPr>
            <p:cNvSpPr/>
            <p:nvPr/>
          </p:nvSpPr>
          <p:spPr>
            <a:xfrm>
              <a:off x="8699157" y="3625201"/>
              <a:ext cx="197882" cy="73389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Row Dec</a:t>
              </a:r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5692232-4940-121C-118F-5E49B80B9AC8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7" y="3885869"/>
              <a:ext cx="786384" cy="9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A4C271F4-68A5-19BA-B84E-EE3010A9CC42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048557"/>
              <a:ext cx="960120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498903AF-5297-9D2D-C6FF-433B4EA20891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201014"/>
              <a:ext cx="1088136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C806B281-7677-9D06-3358-781A82CE1391}"/>
                </a:ext>
              </a:extLst>
            </p:cNvPr>
            <p:cNvCxnSpPr>
              <a:cxnSpLocks/>
              <a:endCxn id="163" idx="1"/>
            </p:cNvCxnSpPr>
            <p:nvPr/>
          </p:nvCxnSpPr>
          <p:spPr>
            <a:xfrm>
              <a:off x="8897039" y="5594531"/>
              <a:ext cx="1079065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EF918D5C-5250-65B9-889F-84929E9DA181}"/>
                </a:ext>
              </a:extLst>
            </p:cNvPr>
            <p:cNvCxnSpPr>
              <a:cxnSpLocks/>
              <a:endCxn id="162" idx="2"/>
            </p:cNvCxnSpPr>
            <p:nvPr/>
          </p:nvCxnSpPr>
          <p:spPr>
            <a:xfrm flipH="1" flipV="1">
              <a:off x="10904220" y="5157386"/>
              <a:ext cx="8904" cy="215620"/>
            </a:xfrm>
            <a:prstGeom prst="straightConnector1">
              <a:avLst/>
            </a:prstGeom>
            <a:ln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8800964-D8B3-27B7-7A85-2ECDEB058730}"/>
                </a:ext>
              </a:extLst>
            </p:cNvPr>
            <p:cNvSpPr/>
            <p:nvPr/>
          </p:nvSpPr>
          <p:spPr>
            <a:xfrm>
              <a:off x="9341725" y="5687000"/>
              <a:ext cx="1137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DQ + Metadata</a:t>
              </a:r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157E8DC2-4B60-E84D-451D-E15C8BC5DF5E}"/>
                </a:ext>
              </a:extLst>
            </p:cNvPr>
            <p:cNvSpPr/>
            <p:nvPr/>
          </p:nvSpPr>
          <p:spPr>
            <a:xfrm>
              <a:off x="8699157" y="5165714"/>
              <a:ext cx="197882" cy="620134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 Dec</a:t>
              </a:r>
            </a:p>
          </p:txBody>
        </p:sp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84793D17-BC6F-76A2-74A3-CF3DCF1ED2DC}"/>
                </a:ext>
              </a:extLst>
            </p:cNvPr>
            <p:cNvSpPr/>
            <p:nvPr/>
          </p:nvSpPr>
          <p:spPr>
            <a:xfrm>
              <a:off x="8362124" y="3092978"/>
              <a:ext cx="3288594" cy="279316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</a:t>
              </a:r>
              <a:endParaRPr lang="en-US" sz="16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9CDE08CB-D6C9-F48D-DD70-788CCBB1EBDB}"/>
                </a:ext>
              </a:extLst>
            </p:cNvPr>
            <p:cNvGrpSpPr/>
            <p:nvPr/>
          </p:nvGrpSpPr>
          <p:grpSpPr>
            <a:xfrm>
              <a:off x="10824361" y="5250679"/>
              <a:ext cx="167546" cy="83321"/>
              <a:chOff x="11434172" y="6320519"/>
              <a:chExt cx="167546" cy="83321"/>
            </a:xfrm>
          </p:grpSpPr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DCB0DAEE-11CD-7E04-377C-C59242CB2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9C2CBE0F-F3C6-F99B-7712-F3E0352EC8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8B63405E-AC62-C1AA-2204-BD4DC5786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>
                <a:extLst>
                  <a:ext uri="{FF2B5EF4-FFF2-40B4-BE49-F238E27FC236}">
                    <a16:creationId xmlns:a16="http://schemas.microsoft.com/office/drawing/2014/main" id="{BE80BE12-9425-21BC-DB7A-34B22DF6A6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6CAA181-BE6B-0E0A-B98D-BC940F3EE54E}"/>
                </a:ext>
              </a:extLst>
            </p:cNvPr>
            <p:cNvGrpSpPr/>
            <p:nvPr/>
          </p:nvGrpSpPr>
          <p:grpSpPr>
            <a:xfrm>
              <a:off x="10660542" y="5164754"/>
              <a:ext cx="167546" cy="83321"/>
              <a:chOff x="11434172" y="6320519"/>
              <a:chExt cx="167546" cy="83321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DAB74683-AB40-E246-642B-1A22E7DC3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>
                <a:extLst>
                  <a:ext uri="{FF2B5EF4-FFF2-40B4-BE49-F238E27FC236}">
                    <a16:creationId xmlns:a16="http://schemas.microsoft.com/office/drawing/2014/main" id="{76E836F1-B113-90A5-795E-2FE7BC0673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F30A5ADE-1CBE-BC3D-6A81-6AEE43C4C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568DB427-9E19-D462-118A-9F0B23938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4819795-D41E-30C1-B63C-0B910C933726}"/>
                </a:ext>
              </a:extLst>
            </p:cNvPr>
            <p:cNvGrpSpPr/>
            <p:nvPr/>
          </p:nvGrpSpPr>
          <p:grpSpPr>
            <a:xfrm>
              <a:off x="10497492" y="5082002"/>
              <a:ext cx="167546" cy="83321"/>
              <a:chOff x="11434172" y="6320519"/>
              <a:chExt cx="167546" cy="83321"/>
            </a:xfrm>
          </p:grpSpPr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6C7F67F3-BA16-4401-B437-E67F3845F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>
                <a:extLst>
                  <a:ext uri="{FF2B5EF4-FFF2-40B4-BE49-F238E27FC236}">
                    <a16:creationId xmlns:a16="http://schemas.microsoft.com/office/drawing/2014/main" id="{F5A7B984-2CA9-F71A-5E07-38C24FBF68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>
                <a:extLst>
                  <a:ext uri="{FF2B5EF4-FFF2-40B4-BE49-F238E27FC236}">
                    <a16:creationId xmlns:a16="http://schemas.microsoft.com/office/drawing/2014/main" id="{9ADD142B-F03A-F8A9-ADB8-26C7BBE204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B1E9A454-026E-20B2-4402-7F65E07D5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5A9AEDB5-EE48-5B0E-DFDB-A2C2450A9C02}"/>
                </a:ext>
              </a:extLst>
            </p:cNvPr>
            <p:cNvGrpSpPr/>
            <p:nvPr/>
          </p:nvGrpSpPr>
          <p:grpSpPr>
            <a:xfrm>
              <a:off x="10348117" y="4996642"/>
              <a:ext cx="167546" cy="83321"/>
              <a:chOff x="11434172" y="6320519"/>
              <a:chExt cx="167546" cy="83321"/>
            </a:xfrm>
          </p:grpSpPr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392C255D-481A-3E03-466E-6AE6ACC8AD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>
                <a:extLst>
                  <a:ext uri="{FF2B5EF4-FFF2-40B4-BE49-F238E27FC236}">
                    <a16:creationId xmlns:a16="http://schemas.microsoft.com/office/drawing/2014/main" id="{0A7B0C3A-6F31-B168-52FC-17BB24445C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EA49B70D-EF5B-3C3F-5D2E-64C5A8B59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CF58A2FD-6D99-CBC1-2576-AABC9E00C1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4AAE2034-82CC-80D6-38AA-C50DD8880AC6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5044448"/>
              <a:ext cx="540854" cy="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F8B21800-9E57-8EC7-16FE-5411855D73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7" y="5126740"/>
              <a:ext cx="687905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BCDA39E9-64E7-EB25-9FE4-E5186FD99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9" y="5212477"/>
              <a:ext cx="85249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EEA4B258-20D3-D8A8-50E3-82718538DF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747" y="5295102"/>
              <a:ext cx="101071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E908E688-EF02-15F7-722A-EADB5AF19895}"/>
                </a:ext>
              </a:extLst>
            </p:cNvPr>
            <p:cNvCxnSpPr>
              <a:cxnSpLocks/>
            </p:cNvCxnSpPr>
            <p:nvPr/>
          </p:nvCxnSpPr>
          <p:spPr>
            <a:xfrm>
              <a:off x="10431890" y="5364536"/>
              <a:ext cx="480159" cy="84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031F29AD-8011-EA87-280D-8761714A1A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72622" y="5381032"/>
              <a:ext cx="3792" cy="15144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F2768B7-332B-6046-0A7E-D2F10372302E}"/>
                </a:ext>
              </a:extLst>
            </p:cNvPr>
            <p:cNvSpPr/>
            <p:nvPr/>
          </p:nvSpPr>
          <p:spPr>
            <a:xfrm>
              <a:off x="9325868" y="4549625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CSL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D097F27A-2674-0351-7A1C-2913011D9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0597" y="4761116"/>
              <a:ext cx="7626" cy="5334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97F5D2B8-D8F0-8FAC-EE48-45AA057F631A}"/>
                </a:ext>
              </a:extLst>
            </p:cNvPr>
            <p:cNvCxnSpPr>
              <a:cxnSpLocks/>
              <a:endCxn id="137" idx="0"/>
            </p:cNvCxnSpPr>
            <p:nvPr/>
          </p:nvCxnSpPr>
          <p:spPr>
            <a:xfrm flipH="1" flipV="1">
              <a:off x="9069613" y="4748761"/>
              <a:ext cx="761774" cy="815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E8FB261-E8AC-22EA-498E-BC942C88E0D5}"/>
              </a:ext>
            </a:extLst>
          </p:cNvPr>
          <p:cNvGrpSpPr/>
          <p:nvPr/>
        </p:nvGrpSpPr>
        <p:grpSpPr>
          <a:xfrm>
            <a:off x="4444537" y="3812191"/>
            <a:ext cx="2667000" cy="2541614"/>
            <a:chOff x="5486400" y="1888605"/>
            <a:chExt cx="2667000" cy="2541614"/>
          </a:xfrm>
        </p:grpSpPr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A17E39E3-81F9-3DD2-4CD4-37CEEFCF092E}"/>
                </a:ext>
              </a:extLst>
            </p:cNvPr>
            <p:cNvSpPr/>
            <p:nvPr/>
          </p:nvSpPr>
          <p:spPr>
            <a:xfrm>
              <a:off x="5486400" y="1888605"/>
              <a:ext cx="2667000" cy="2541614"/>
            </a:xfrm>
            <a:prstGeom prst="roundRect">
              <a:avLst/>
            </a:prstGeom>
            <a:noFill/>
            <a:ln w="57150"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Array/Mat/Tile</a:t>
              </a:r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D224BA0-4B4F-29EE-FF2A-458D3CF42733}"/>
                </a:ext>
              </a:extLst>
            </p:cNvPr>
            <p:cNvCxnSpPr/>
            <p:nvPr/>
          </p:nvCxnSpPr>
          <p:spPr>
            <a:xfrm>
              <a:off x="6172200" y="2726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C080430-9425-0529-366F-C87732175AD8}"/>
                </a:ext>
              </a:extLst>
            </p:cNvPr>
            <p:cNvCxnSpPr/>
            <p:nvPr/>
          </p:nvCxnSpPr>
          <p:spPr>
            <a:xfrm>
              <a:off x="6324600" y="28792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9AF018E-72EF-33C0-0799-E96867A15E61}"/>
                </a:ext>
              </a:extLst>
            </p:cNvPr>
            <p:cNvCxnSpPr/>
            <p:nvPr/>
          </p:nvCxnSpPr>
          <p:spPr>
            <a:xfrm>
              <a:off x="6477000" y="30316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BB30406-3426-1E35-8D39-592514B22882}"/>
                </a:ext>
              </a:extLst>
            </p:cNvPr>
            <p:cNvCxnSpPr/>
            <p:nvPr/>
          </p:nvCxnSpPr>
          <p:spPr>
            <a:xfrm>
              <a:off x="6629400" y="31840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B72F651-9946-3652-AEB7-C651F5B5B90B}"/>
                </a:ext>
              </a:extLst>
            </p:cNvPr>
            <p:cNvCxnSpPr/>
            <p:nvPr/>
          </p:nvCxnSpPr>
          <p:spPr>
            <a:xfrm>
              <a:off x="6781800" y="33364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68BBBD4-A1E6-5FAB-1363-3F4A8E72E2B4}"/>
                </a:ext>
              </a:extLst>
            </p:cNvPr>
            <p:cNvCxnSpPr/>
            <p:nvPr/>
          </p:nvCxnSpPr>
          <p:spPr>
            <a:xfrm>
              <a:off x="6934200" y="3488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8515590-B6DB-3CDD-4829-2EDE82AB4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8339" y="2269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5857BA0-769C-5428-99A0-E0D668E61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0739" y="24220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6975FC7-9F59-00BE-AD01-5916C421F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139" y="25744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45BCAA2-D546-86BD-B95B-ED9E4481DB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39" y="27268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35FE9F65-37A6-0956-8C92-FF2F3B52C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7939" y="28792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AD06F37-1E7B-4378-8194-722D12B31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339" y="3031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Rounded Rectangle 231">
              <a:extLst>
                <a:ext uri="{FF2B5EF4-FFF2-40B4-BE49-F238E27FC236}">
                  <a16:creationId xmlns:a16="http://schemas.microsoft.com/office/drawing/2014/main" id="{FA902BF1-6C4F-B240-6257-C4A73F6CF3C8}"/>
                </a:ext>
              </a:extLst>
            </p:cNvPr>
            <p:cNvSpPr/>
            <p:nvPr/>
          </p:nvSpPr>
          <p:spPr>
            <a:xfrm>
              <a:off x="5755376" y="2375114"/>
              <a:ext cx="204232" cy="1376702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WL Decoder / Driver</a:t>
              </a:r>
            </a:p>
          </p:txBody>
        </p:sp>
        <p:sp>
          <p:nvSpPr>
            <p:cNvPr id="233" name="Rounded Rectangle 232">
              <a:extLst>
                <a:ext uri="{FF2B5EF4-FFF2-40B4-BE49-F238E27FC236}">
                  <a16:creationId xmlns:a16="http://schemas.microsoft.com/office/drawing/2014/main" id="{9D9C8E34-170B-9E1A-B07D-6144A031F9E3}"/>
                </a:ext>
              </a:extLst>
            </p:cNvPr>
            <p:cNvSpPr/>
            <p:nvPr/>
          </p:nvSpPr>
          <p:spPr>
            <a:xfrm>
              <a:off x="6193611" y="4164979"/>
              <a:ext cx="1762808" cy="186398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 Mux / SA / Data Latch</a:t>
              </a:r>
            </a:p>
          </p:txBody>
        </p:sp>
      </p:grpSp>
      <p:sp>
        <p:nvSpPr>
          <p:cNvPr id="237" name="Freeform 236">
            <a:extLst>
              <a:ext uri="{FF2B5EF4-FFF2-40B4-BE49-F238E27FC236}">
                <a16:creationId xmlns:a16="http://schemas.microsoft.com/office/drawing/2014/main" id="{DB04E2C3-6F23-B929-F69C-6E085249A541}"/>
              </a:ext>
            </a:extLst>
          </p:cNvPr>
          <p:cNvSpPr/>
          <p:nvPr/>
        </p:nvSpPr>
        <p:spPr>
          <a:xfrm rot="5400000">
            <a:off x="9774077" y="3126113"/>
            <a:ext cx="686912" cy="275239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rgbClr val="92D050"/>
            </a:solidFill>
            <a:prstDash val="sysDot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>
            <a:extLst>
              <a:ext uri="{FF2B5EF4-FFF2-40B4-BE49-F238E27FC236}">
                <a16:creationId xmlns:a16="http://schemas.microsoft.com/office/drawing/2014/main" id="{599DBD32-485A-D98B-556D-C5351378392A}"/>
              </a:ext>
            </a:extLst>
          </p:cNvPr>
          <p:cNvSpPr/>
          <p:nvPr/>
        </p:nvSpPr>
        <p:spPr>
          <a:xfrm>
            <a:off x="7111537" y="3388994"/>
            <a:ext cx="2627062" cy="1069602"/>
          </a:xfrm>
          <a:custGeom>
            <a:avLst/>
            <a:gdLst>
              <a:gd name="connsiteX0" fmla="*/ 2201663 w 2201663"/>
              <a:gd name="connsiteY0" fmla="*/ 305135 h 811162"/>
              <a:gd name="connsiteX1" fmla="*/ 994299 w 2201663"/>
              <a:gd name="connsiteY1" fmla="*/ 21050 h 811162"/>
              <a:gd name="connsiteX2" fmla="*/ 0 w 2201663"/>
              <a:gd name="connsiteY2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1663" h="811162">
                <a:moveTo>
                  <a:pt x="2201663" y="305135"/>
                </a:moveTo>
                <a:cubicBezTo>
                  <a:pt x="1781453" y="120923"/>
                  <a:pt x="1361243" y="-63288"/>
                  <a:pt x="994299" y="21050"/>
                </a:cubicBezTo>
                <a:cubicBezTo>
                  <a:pt x="627355" y="105388"/>
                  <a:pt x="313677" y="458275"/>
                  <a:pt x="0" y="811162"/>
                </a:cubicBezTo>
              </a:path>
            </a:pathLst>
          </a:custGeom>
          <a:noFill/>
          <a:ln w="28575" cap="flat">
            <a:solidFill>
              <a:srgbClr val="C46A1D"/>
            </a:solidFill>
            <a:prstDash val="sysDot"/>
            <a:miter lim="400000"/>
            <a:headEnd type="oval" w="lg" len="lg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85" name="Freeform 284">
            <a:extLst>
              <a:ext uri="{FF2B5EF4-FFF2-40B4-BE49-F238E27FC236}">
                <a16:creationId xmlns:a16="http://schemas.microsoft.com/office/drawing/2014/main" id="{D3B2CFA4-045F-1CE3-A25F-01830F5E693D}"/>
              </a:ext>
            </a:extLst>
          </p:cNvPr>
          <p:cNvSpPr/>
          <p:nvPr/>
        </p:nvSpPr>
        <p:spPr>
          <a:xfrm>
            <a:off x="3739963" y="5143754"/>
            <a:ext cx="2112171" cy="1035125"/>
          </a:xfrm>
          <a:custGeom>
            <a:avLst/>
            <a:gdLst>
              <a:gd name="connsiteX0" fmla="*/ 2563906 w 2563906"/>
              <a:gd name="connsiteY0" fmla="*/ 0 h 1035125"/>
              <a:gd name="connsiteX1" fmla="*/ 1021977 w 2563906"/>
              <a:gd name="connsiteY1" fmla="*/ 1004047 h 1035125"/>
              <a:gd name="connsiteX2" fmla="*/ 0 w 2563906"/>
              <a:gd name="connsiteY2" fmla="*/ 681318 h 10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906" h="1035125">
                <a:moveTo>
                  <a:pt x="2563906" y="0"/>
                </a:moveTo>
                <a:cubicBezTo>
                  <a:pt x="2006600" y="445247"/>
                  <a:pt x="1449295" y="890494"/>
                  <a:pt x="1021977" y="1004047"/>
                </a:cubicBezTo>
                <a:cubicBezTo>
                  <a:pt x="594659" y="1117600"/>
                  <a:pt x="297329" y="899459"/>
                  <a:pt x="0" y="68131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headEnd type="oval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029FA131-2751-BA11-EA8B-81C122ECD398}"/>
              </a:ext>
            </a:extLst>
          </p:cNvPr>
          <p:cNvCxnSpPr>
            <a:cxnSpLocks/>
          </p:cNvCxnSpPr>
          <p:nvPr/>
        </p:nvCxnSpPr>
        <p:spPr>
          <a:xfrm rot="16200000">
            <a:off x="10152617" y="6399421"/>
            <a:ext cx="502502" cy="0"/>
          </a:xfrm>
          <a:prstGeom prst="straightConnector1">
            <a:avLst/>
          </a:prstGeom>
          <a:ln w="44450">
            <a:solidFill>
              <a:srgbClr val="00B05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RAM Operation: How Does Dynamic RAM Work » Electronics Notes">
            <a:extLst>
              <a:ext uri="{FF2B5EF4-FFF2-40B4-BE49-F238E27FC236}">
                <a16:creationId xmlns:a16="http://schemas.microsoft.com/office/drawing/2014/main" id="{6475DAB3-9D00-D1C0-DC71-CE4D72B7E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55484C-8203-87DC-2BF4-D9C4BBDEA7E1}"/>
              </a:ext>
            </a:extLst>
          </p:cNvPr>
          <p:cNvGrpSpPr/>
          <p:nvPr/>
        </p:nvGrpSpPr>
        <p:grpSpPr>
          <a:xfrm>
            <a:off x="977724" y="3905738"/>
            <a:ext cx="2667000" cy="2541614"/>
            <a:chOff x="977724" y="3905738"/>
            <a:chExt cx="2667000" cy="2541614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7E61C516-7466-548F-310F-1B4A45ECB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2872" y="4329083"/>
              <a:ext cx="1479536" cy="992721"/>
            </a:xfrm>
            <a:prstGeom prst="rect">
              <a:avLst/>
            </a:prstGeom>
          </p:spPr>
        </p:pic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F53D5BDD-7AC4-5906-B0BB-C32DD3E32B53}"/>
                </a:ext>
              </a:extLst>
            </p:cNvPr>
            <p:cNvSpPr/>
            <p:nvPr/>
          </p:nvSpPr>
          <p:spPr>
            <a:xfrm>
              <a:off x="977724" y="3905738"/>
              <a:ext cx="2667000" cy="2541614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Cell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A8EB567-476C-D509-5B47-AD798556C2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64114" y="5434942"/>
              <a:ext cx="722703" cy="930087"/>
              <a:chOff x="5327704" y="2340026"/>
              <a:chExt cx="1096350" cy="1410956"/>
            </a:xfrm>
          </p:grpSpPr>
          <p:sp>
            <p:nvSpPr>
              <p:cNvPr id="284" name="Line 128">
                <a:extLst>
                  <a:ext uri="{FF2B5EF4-FFF2-40B4-BE49-F238E27FC236}">
                    <a16:creationId xmlns:a16="http://schemas.microsoft.com/office/drawing/2014/main" id="{ABF19FC8-DC89-E9F6-8E23-17AD6F065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41624" y="2405428"/>
                <a:ext cx="594515" cy="4785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87" name="Line 217">
                <a:extLst>
                  <a:ext uri="{FF2B5EF4-FFF2-40B4-BE49-F238E27FC236}">
                    <a16:creationId xmlns:a16="http://schemas.microsoft.com/office/drawing/2014/main" id="{4F605344-3C33-948A-69DA-DB336CD48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41624" y="3668358"/>
                <a:ext cx="682430" cy="132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88" name="Text Box 220">
                <a:extLst>
                  <a:ext uri="{FF2B5EF4-FFF2-40B4-BE49-F238E27FC236}">
                    <a16:creationId xmlns:a16="http://schemas.microsoft.com/office/drawing/2014/main" id="{63C9AAAE-0117-1C58-4992-942B16D3D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4611" y="2340026"/>
                <a:ext cx="711045" cy="392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latin typeface="Neo Sans Intel" pitchFamily="34" charset="0"/>
                  </a:rPr>
                  <a:t>BL</a:t>
                </a:r>
                <a:endParaRPr lang="en-US" sz="1200" b="1" baseline="-25000">
                  <a:latin typeface="Neo Sans Intel" pitchFamily="34" charset="0"/>
                </a:endParaRPr>
              </a:p>
            </p:txBody>
          </p:sp>
          <p:grpSp>
            <p:nvGrpSpPr>
              <p:cNvPr id="289" name="Group 244">
                <a:extLst>
                  <a:ext uri="{FF2B5EF4-FFF2-40B4-BE49-F238E27FC236}">
                    <a16:creationId xmlns:a16="http://schemas.microsoft.com/office/drawing/2014/main" id="{9E76C121-E19F-C315-095E-BA5B625C6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33193" y="2564955"/>
                <a:ext cx="439578" cy="1116697"/>
                <a:chOff x="5204" y="2496"/>
                <a:chExt cx="240" cy="672"/>
              </a:xfrm>
            </p:grpSpPr>
            <p:sp>
              <p:nvSpPr>
                <p:cNvPr id="291" name="Oval 143">
                  <a:extLst>
                    <a:ext uri="{FF2B5EF4-FFF2-40B4-BE49-F238E27FC236}">
                      <a16:creationId xmlns:a16="http://schemas.microsoft.com/office/drawing/2014/main" id="{4F1328D1-5165-0064-71D1-919045C25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4" y="2863"/>
                  <a:ext cx="240" cy="18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292" name="Line 144">
                  <a:extLst>
                    <a:ext uri="{FF2B5EF4-FFF2-40B4-BE49-F238E27FC236}">
                      <a16:creationId xmlns:a16="http://schemas.microsoft.com/office/drawing/2014/main" id="{0F9E35B4-C7C1-3145-0E47-DCD4EDF7B9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4" y="2955"/>
                  <a:ext cx="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3" name="Line 145">
                  <a:extLst>
                    <a:ext uri="{FF2B5EF4-FFF2-40B4-BE49-F238E27FC236}">
                      <a16:creationId xmlns:a16="http://schemas.microsoft.com/office/drawing/2014/main" id="{B342865E-D4B3-6B60-8B54-BFFC81D33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64" y="2894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4" name="Line 146">
                  <a:extLst>
                    <a:ext uri="{FF2B5EF4-FFF2-40B4-BE49-F238E27FC236}">
                      <a16:creationId xmlns:a16="http://schemas.microsoft.com/office/drawing/2014/main" id="{0ED03CE7-7419-3BE4-64CB-EA8F394F1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44" y="2894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5" name="Line 147">
                  <a:extLst>
                    <a:ext uri="{FF2B5EF4-FFF2-40B4-BE49-F238E27FC236}">
                      <a16:creationId xmlns:a16="http://schemas.microsoft.com/office/drawing/2014/main" id="{0448890E-90FD-655E-B344-28C61F78B1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4" y="2955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6" name="Line 148">
                  <a:extLst>
                    <a:ext uri="{FF2B5EF4-FFF2-40B4-BE49-F238E27FC236}">
                      <a16:creationId xmlns:a16="http://schemas.microsoft.com/office/drawing/2014/main" id="{E6C9CC15-B6F6-AA07-C6D8-62E797345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04" y="2955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7" name="Line 149">
                  <a:extLst>
                    <a:ext uri="{FF2B5EF4-FFF2-40B4-BE49-F238E27FC236}">
                      <a16:creationId xmlns:a16="http://schemas.microsoft.com/office/drawing/2014/main" id="{E2C09EEE-858A-9A9A-F6BD-4DF5AF93D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28" y="2800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298" name="Line 154">
                  <a:extLst>
                    <a:ext uri="{FF2B5EF4-FFF2-40B4-BE49-F238E27FC236}">
                      <a16:creationId xmlns:a16="http://schemas.microsoft.com/office/drawing/2014/main" id="{2B3D791D-ECA5-919B-9E4A-6907150F0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28" y="2496"/>
                  <a:ext cx="0" cy="1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299" name="Line 155">
                  <a:extLst>
                    <a:ext uri="{FF2B5EF4-FFF2-40B4-BE49-F238E27FC236}">
                      <a16:creationId xmlns:a16="http://schemas.microsoft.com/office/drawing/2014/main" id="{FB714D64-8113-0598-0CAB-5E55FB130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28" y="3046"/>
                  <a:ext cx="0" cy="1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300" name="Group 228">
                  <a:extLst>
                    <a:ext uri="{FF2B5EF4-FFF2-40B4-BE49-F238E27FC236}">
                      <a16:creationId xmlns:a16="http://schemas.microsoft.com/office/drawing/2014/main" id="{636F0877-255C-212E-8531-CA1E7864B4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4" y="2592"/>
                  <a:ext cx="112" cy="218"/>
                  <a:chOff x="3584" y="1091"/>
                  <a:chExt cx="112" cy="218"/>
                </a:xfrm>
              </p:grpSpPr>
              <p:sp>
                <p:nvSpPr>
                  <p:cNvPr id="301" name="Line 151">
                    <a:extLst>
                      <a:ext uri="{FF2B5EF4-FFF2-40B4-BE49-F238E27FC236}">
                        <a16:creationId xmlns:a16="http://schemas.microsoft.com/office/drawing/2014/main" id="{82B7ED15-C924-0B90-F868-1A88507BC3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84" y="1248"/>
                    <a:ext cx="11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302" name="Line 153">
                    <a:extLst>
                      <a:ext uri="{FF2B5EF4-FFF2-40B4-BE49-F238E27FC236}">
                        <a16:creationId xmlns:a16="http://schemas.microsoft.com/office/drawing/2014/main" id="{677CDB5C-71F6-FB20-B87D-A080E9918E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8" y="1248"/>
                    <a:ext cx="0" cy="6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303" name="AutoShape 226">
                    <a:extLst>
                      <a:ext uri="{FF2B5EF4-FFF2-40B4-BE49-F238E27FC236}">
                        <a16:creationId xmlns:a16="http://schemas.microsoft.com/office/drawing/2014/main" id="{5DD6EE18-0362-AE26-41EE-807DFFB29F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600" y="1152"/>
                    <a:ext cx="96" cy="9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sp>
                <p:nvSpPr>
                  <p:cNvPr id="304" name="Line 227">
                    <a:extLst>
                      <a:ext uri="{FF2B5EF4-FFF2-40B4-BE49-F238E27FC236}">
                        <a16:creationId xmlns:a16="http://schemas.microsoft.com/office/drawing/2014/main" id="{8CDA804B-A411-2FE8-9351-C0EB6B591C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8" y="1091"/>
                    <a:ext cx="0" cy="6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</p:grpSp>
          </p:grpSp>
          <p:sp>
            <p:nvSpPr>
              <p:cNvPr id="290" name="Text Box 220">
                <a:extLst>
                  <a:ext uri="{FF2B5EF4-FFF2-40B4-BE49-F238E27FC236}">
                    <a16:creationId xmlns:a16="http://schemas.microsoft.com/office/drawing/2014/main" id="{C0AEE458-359A-35AE-8526-F28F7C9390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7704" y="3358785"/>
                <a:ext cx="763988" cy="392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latin typeface="Neo Sans Intel" pitchFamily="34" charset="0"/>
                  </a:rPr>
                  <a:t>WL</a:t>
                </a:r>
                <a:endParaRPr lang="en-US" sz="1200" b="1" baseline="-25000">
                  <a:latin typeface="Neo Sans Intel" pitchFamily="34" charset="0"/>
                </a:endParaRPr>
              </a:p>
            </p:txBody>
          </p:sp>
        </p:grpSp>
        <p:pic>
          <p:nvPicPr>
            <p:cNvPr id="305" name="Picture 2" descr="Micromachines 12 01085 g001">
              <a:extLst>
                <a:ext uri="{FF2B5EF4-FFF2-40B4-BE49-F238E27FC236}">
                  <a16:creationId xmlns:a16="http://schemas.microsoft.com/office/drawing/2014/main" id="{D1D64CD4-CBB2-A05D-745C-598D2C1BF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21348" r="23900" b="14148"/>
            <a:stretch/>
          </p:blipFill>
          <p:spPr bwMode="auto">
            <a:xfrm>
              <a:off x="2691207" y="4223044"/>
              <a:ext cx="554433" cy="1158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029C9BE7-9F2A-74BF-C76F-E088736E30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27208" y="5468439"/>
              <a:ext cx="618432" cy="917463"/>
              <a:chOff x="5796823" y="1972632"/>
              <a:chExt cx="883474" cy="1310662"/>
            </a:xfrm>
          </p:grpSpPr>
          <p:sp>
            <p:nvSpPr>
              <p:cNvPr id="307" name="Line 16">
                <a:extLst>
                  <a:ext uri="{FF2B5EF4-FFF2-40B4-BE49-F238E27FC236}">
                    <a16:creationId xmlns:a16="http://schemas.microsoft.com/office/drawing/2014/main" id="{DB07EFDC-F44B-B47F-84FF-88D5E2281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5999" y="1975843"/>
                <a:ext cx="584298" cy="4923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8" name="Oval 31">
                <a:extLst>
                  <a:ext uri="{FF2B5EF4-FFF2-40B4-BE49-F238E27FC236}">
                    <a16:creationId xmlns:a16="http://schemas.microsoft.com/office/drawing/2014/main" id="{AEB45B0D-DF9F-6B2B-594E-39943B529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6009" y="2718340"/>
                <a:ext cx="424287" cy="29347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9" name="Line 32">
                <a:extLst>
                  <a:ext uri="{FF2B5EF4-FFF2-40B4-BE49-F238E27FC236}">
                    <a16:creationId xmlns:a16="http://schemas.microsoft.com/office/drawing/2014/main" id="{D63F866F-15C8-E795-FB94-B3FADBC1B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6724" y="2865877"/>
                <a:ext cx="2828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0" name="Line 33">
                <a:extLst>
                  <a:ext uri="{FF2B5EF4-FFF2-40B4-BE49-F238E27FC236}">
                    <a16:creationId xmlns:a16="http://schemas.microsoft.com/office/drawing/2014/main" id="{AFEFA7E7-0A01-A81D-2AF6-ADDB97444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38867" y="2768054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1" name="Line 34">
                <a:extLst>
                  <a:ext uri="{FF2B5EF4-FFF2-40B4-BE49-F238E27FC236}">
                    <a16:creationId xmlns:a16="http://schemas.microsoft.com/office/drawing/2014/main" id="{92DACACB-DCF1-BA67-C0E6-918CAAB1F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03510" y="2768054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2" name="Line 35">
                <a:extLst>
                  <a:ext uri="{FF2B5EF4-FFF2-40B4-BE49-F238E27FC236}">
                    <a16:creationId xmlns:a16="http://schemas.microsoft.com/office/drawing/2014/main" id="{3837CA78-22E9-B02A-2AF2-61FB0F29E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7438" y="2865877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3" name="Line 36">
                <a:extLst>
                  <a:ext uri="{FF2B5EF4-FFF2-40B4-BE49-F238E27FC236}">
                    <a16:creationId xmlns:a16="http://schemas.microsoft.com/office/drawing/2014/main" id="{F8052584-174C-D2E9-5ABF-5CC135CA7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2796" y="2865877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4" name="Line 37">
                <a:extLst>
                  <a:ext uri="{FF2B5EF4-FFF2-40B4-BE49-F238E27FC236}">
                    <a16:creationId xmlns:a16="http://schemas.microsoft.com/office/drawing/2014/main" id="{FD902A58-ECF1-7E11-F42F-20EC10942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68153" y="2617309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5" name="Oval 38">
                <a:extLst>
                  <a:ext uri="{FF2B5EF4-FFF2-40B4-BE49-F238E27FC236}">
                    <a16:creationId xmlns:a16="http://schemas.microsoft.com/office/drawing/2014/main" id="{59D821FD-7DCE-C9AF-4F33-24EC6A54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6009" y="2323839"/>
                <a:ext cx="424287" cy="29347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6" name="Line 39">
                <a:extLst>
                  <a:ext uri="{FF2B5EF4-FFF2-40B4-BE49-F238E27FC236}">
                    <a16:creationId xmlns:a16="http://schemas.microsoft.com/office/drawing/2014/main" id="{1E1174D7-C8E5-4461-26D2-328AE4A22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6724" y="2471376"/>
                <a:ext cx="2828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7" name="Line 40">
                <a:extLst>
                  <a:ext uri="{FF2B5EF4-FFF2-40B4-BE49-F238E27FC236}">
                    <a16:creationId xmlns:a16="http://schemas.microsoft.com/office/drawing/2014/main" id="{8AFD6714-D54E-572B-1E31-F1DF0F302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03510" y="2373552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8" name="Line 41">
                <a:extLst>
                  <a:ext uri="{FF2B5EF4-FFF2-40B4-BE49-F238E27FC236}">
                    <a16:creationId xmlns:a16="http://schemas.microsoft.com/office/drawing/2014/main" id="{55141A13-1ECF-426F-6A91-7C471B079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2796" y="2471376"/>
                <a:ext cx="0" cy="97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9" name="Line 42">
                <a:extLst>
                  <a:ext uri="{FF2B5EF4-FFF2-40B4-BE49-F238E27FC236}">
                    <a16:creationId xmlns:a16="http://schemas.microsoft.com/office/drawing/2014/main" id="{74FE3456-39BC-433D-2219-16CDE304A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8153" y="2129795"/>
                <a:ext cx="0" cy="1956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" name="Line 43">
                <a:extLst>
                  <a:ext uri="{FF2B5EF4-FFF2-40B4-BE49-F238E27FC236}">
                    <a16:creationId xmlns:a16="http://schemas.microsoft.com/office/drawing/2014/main" id="{8DCF194F-BE33-6DB4-95CF-91F851489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8153" y="3011811"/>
                <a:ext cx="0" cy="1956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" name="Line 105">
                <a:extLst>
                  <a:ext uri="{FF2B5EF4-FFF2-40B4-BE49-F238E27FC236}">
                    <a16:creationId xmlns:a16="http://schemas.microsoft.com/office/drawing/2014/main" id="{73979D05-EB43-CC92-7503-65F38964C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5999" y="3207458"/>
                <a:ext cx="5842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" name="Text Box 220">
                <a:extLst>
                  <a:ext uri="{FF2B5EF4-FFF2-40B4-BE49-F238E27FC236}">
                    <a16:creationId xmlns:a16="http://schemas.microsoft.com/office/drawing/2014/main" id="{830C6666-CC70-8C09-4168-D988DF9E7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4936" y="1972632"/>
                <a:ext cx="740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latin typeface="Neo Sans Intel" pitchFamily="34" charset="0"/>
                  </a:rPr>
                  <a:t>BL</a:t>
                </a:r>
                <a:endParaRPr lang="en-US" sz="1200" b="1" baseline="-25000">
                  <a:latin typeface="Neo Sans Intel" pitchFamily="34" charset="0"/>
                </a:endParaRPr>
              </a:p>
            </p:txBody>
          </p:sp>
          <p:sp>
            <p:nvSpPr>
              <p:cNvPr id="323" name="Text Box 220">
                <a:extLst>
                  <a:ext uri="{FF2B5EF4-FFF2-40B4-BE49-F238E27FC236}">
                    <a16:creationId xmlns:a16="http://schemas.microsoft.com/office/drawing/2014/main" id="{D48D6FFD-B6E9-51F6-5F49-C568C9F79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6823" y="2913962"/>
                <a:ext cx="6339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latin typeface="Neo Sans Intel" pitchFamily="34" charset="0"/>
                  </a:rPr>
                  <a:t>WL</a:t>
                </a:r>
                <a:endParaRPr lang="en-US" sz="1200" b="1" baseline="-25000">
                  <a:latin typeface="Neo Sans Inte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06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561D-C9FE-CEA9-9C1A-1CAF0315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64" y="370534"/>
            <a:ext cx="3542512" cy="562400"/>
          </a:xfrm>
        </p:spPr>
        <p:txBody>
          <a:bodyPr/>
          <a:lstStyle/>
          <a:p>
            <a:pPr algn="l"/>
            <a:r>
              <a:rPr lang="en-US" sz="3200" dirty="0"/>
              <a:t>Cell Types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5719AC-C19D-E66C-D17B-E2A33034F8BE}"/>
              </a:ext>
            </a:extLst>
          </p:cNvPr>
          <p:cNvGrpSpPr>
            <a:grpSpLocks noChangeAspect="1"/>
          </p:cNvGrpSpPr>
          <p:nvPr/>
        </p:nvGrpSpPr>
        <p:grpSpPr>
          <a:xfrm>
            <a:off x="1369124" y="1341119"/>
            <a:ext cx="1828800" cy="1828800"/>
            <a:chOff x="1107440" y="1336040"/>
            <a:chExt cx="2880360" cy="28803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557721D-7C41-B235-58E7-F3A1D5C93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440" y="133604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946F37E-FED5-A4EA-72E7-6F078BA7B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8960" y="133604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A5B050D-CF1B-C468-0CB4-41511074B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0480" y="133604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888C35A-5F0F-BCD8-CBC0-08EA1CB9F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000" y="133604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9C71A79-4F9A-AD43-0F5B-841978AE41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440" y="206756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B968DBC-171C-A8F4-1347-8A7BC6CEE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8960" y="206756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C0D1DBF-427C-4AD0-0D00-0EFA1F3AC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0480" y="206756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37EBE23-79C4-F469-976D-3917AA4B3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000" y="206756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F8711DD-965B-141B-9933-5D93C0172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440" y="279908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DFE5F97-B092-554C-8A93-939F9A4E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8960" y="279908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CA82D16-4C24-2344-BEB9-5D7E1D6D7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0480" y="279908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3EE5BAB-74E3-777F-E6E3-111F33C0A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000" y="279908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B377159-C3AB-4F56-D26F-BBADF8D4F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440" y="3530600"/>
              <a:ext cx="685800" cy="685800"/>
            </a:xfrm>
            <a:prstGeom prst="roundRect">
              <a:avLst/>
            </a:prstGeom>
            <a:solidFill>
              <a:srgbClr val="0068B5"/>
            </a:solidFill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0CA6254-F7FC-11D3-B7DA-E5A926FDB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8960" y="353060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638396E-91EB-D1C6-4A8E-FD2A89D2E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0480" y="353060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E49152A-5304-00CE-9920-05A34ACFF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2000" y="3530600"/>
              <a:ext cx="685800" cy="685800"/>
            </a:xfrm>
            <a:prstGeom prst="roundRect">
              <a:avLst/>
            </a:prstGeom>
            <a:noFill/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E772514-4CBC-6F33-571B-A79863EBE3AD}"/>
              </a:ext>
            </a:extLst>
          </p:cNvPr>
          <p:cNvSpPr/>
          <p:nvPr/>
        </p:nvSpPr>
        <p:spPr>
          <a:xfrm>
            <a:off x="1706581" y="3885476"/>
            <a:ext cx="1463040" cy="1463040"/>
          </a:xfrm>
          <a:prstGeom prst="roundRect">
            <a:avLst/>
          </a:prstGeom>
          <a:solidFill>
            <a:srgbClr val="0068B5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3E02C8-9725-AA05-923A-758A1C888FA5}"/>
              </a:ext>
            </a:extLst>
          </p:cNvPr>
          <p:cNvCxnSpPr>
            <a:cxnSpLocks/>
          </p:cNvCxnSpPr>
          <p:nvPr/>
        </p:nvCxnSpPr>
        <p:spPr>
          <a:xfrm flipH="1">
            <a:off x="1368508" y="4616996"/>
            <a:ext cx="2197100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F5EB97A-7FC9-AD08-9557-8402A9A234A4}"/>
              </a:ext>
            </a:extLst>
          </p:cNvPr>
          <p:cNvCxnSpPr>
            <a:cxnSpLocks/>
          </p:cNvCxnSpPr>
          <p:nvPr/>
        </p:nvCxnSpPr>
        <p:spPr>
          <a:xfrm>
            <a:off x="2438101" y="3606800"/>
            <a:ext cx="0" cy="21336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3B7E3A7-1D76-0163-EC8B-C0F9D5D8E521}"/>
              </a:ext>
            </a:extLst>
          </p:cNvPr>
          <p:cNvSpPr txBox="1"/>
          <p:nvPr/>
        </p:nvSpPr>
        <p:spPr>
          <a:xfrm>
            <a:off x="3416770" y="4260003"/>
            <a:ext cx="45685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AC9A52-5862-DB31-AAEE-CD6FB36897A7}"/>
              </a:ext>
            </a:extLst>
          </p:cNvPr>
          <p:cNvSpPr txBox="1"/>
          <p:nvPr/>
        </p:nvSpPr>
        <p:spPr>
          <a:xfrm>
            <a:off x="2480737" y="5555734"/>
            <a:ext cx="35426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</a:rPr>
              <a:t>B</a:t>
            </a: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</a:t>
            </a: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82803EAB-401B-CD52-2381-F7CF02841115}"/>
              </a:ext>
            </a:extLst>
          </p:cNvPr>
          <p:cNvSpPr/>
          <p:nvPr/>
        </p:nvSpPr>
        <p:spPr>
          <a:xfrm>
            <a:off x="1171796" y="3288939"/>
            <a:ext cx="394656" cy="863600"/>
          </a:xfrm>
          <a:custGeom>
            <a:avLst/>
            <a:gdLst>
              <a:gd name="connsiteX0" fmla="*/ 305756 w 394656"/>
              <a:gd name="connsiteY0" fmla="*/ 0 h 863600"/>
              <a:gd name="connsiteX1" fmla="*/ 956 w 394656"/>
              <a:gd name="connsiteY1" fmla="*/ 673100 h 863600"/>
              <a:gd name="connsiteX2" fmla="*/ 394656 w 394656"/>
              <a:gd name="connsiteY2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656" h="863600">
                <a:moveTo>
                  <a:pt x="305756" y="0"/>
                </a:moveTo>
                <a:cubicBezTo>
                  <a:pt x="145947" y="264583"/>
                  <a:pt x="-13861" y="529167"/>
                  <a:pt x="956" y="673100"/>
                </a:cubicBezTo>
                <a:cubicBezTo>
                  <a:pt x="15773" y="817033"/>
                  <a:pt x="205214" y="840316"/>
                  <a:pt x="394656" y="863600"/>
                </a:cubicBezTo>
              </a:path>
            </a:pathLst>
          </a:custGeom>
          <a:noFill/>
          <a:ln w="28575" cap="flat">
            <a:solidFill>
              <a:srgbClr val="C00000"/>
            </a:solidFill>
            <a:prstDash val="sysDash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921906-44E3-4A6C-CB29-08369A11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74" y="998916"/>
            <a:ext cx="2978432" cy="20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neral DRAM cell structure. | Download Scientific Diagram">
            <a:extLst>
              <a:ext uri="{FF2B5EF4-FFF2-40B4-BE49-F238E27FC236}">
                <a16:creationId xmlns:a16="http://schemas.microsoft.com/office/drawing/2014/main" id="{159CDBE9-0BA5-82A4-7367-A5669533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14" y="3885088"/>
            <a:ext cx="2572978" cy="15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Type of DRAM Could Accelerate AI - IEEE Spectrum">
            <a:extLst>
              <a:ext uri="{FF2B5EF4-FFF2-40B4-BE49-F238E27FC236}">
                <a16:creationId xmlns:a16="http://schemas.microsoft.com/office/drawing/2014/main" id="{A28B08A6-9AE0-B9CE-3FF5-23E3467C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16" y="3885088"/>
            <a:ext cx="2432611" cy="146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2E66C10-68FF-E3B8-F180-BC4E4930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8538" y="1263315"/>
            <a:ext cx="2089312" cy="1731859"/>
          </a:xfrm>
          <a:prstGeom prst="rect">
            <a:avLst/>
          </a:prstGeom>
          <a:noFill/>
        </p:spPr>
      </p:pic>
      <p:pic>
        <p:nvPicPr>
          <p:cNvPr id="56" name="Picture 12">
            <a:extLst>
              <a:ext uri="{FF2B5EF4-FFF2-40B4-BE49-F238E27FC236}">
                <a16:creationId xmlns:a16="http://schemas.microsoft.com/office/drawing/2014/main" id="{CFD67004-2CAA-01FD-3253-D836888B7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5922" r="14154"/>
          <a:stretch/>
        </p:blipFill>
        <p:spPr bwMode="auto">
          <a:xfrm>
            <a:off x="7881947" y="1848633"/>
            <a:ext cx="1059366" cy="87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B520D73-73F6-CCC2-8634-ED6A917873C6}"/>
              </a:ext>
            </a:extLst>
          </p:cNvPr>
          <p:cNvSpPr txBox="1"/>
          <p:nvPr/>
        </p:nvSpPr>
        <p:spPr>
          <a:xfrm>
            <a:off x="5107259" y="643339"/>
            <a:ext cx="131927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6T-SRAM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5E79FA-9518-2F4D-EACF-8581F89233EB}"/>
              </a:ext>
            </a:extLst>
          </p:cNvPr>
          <p:cNvSpPr txBox="1"/>
          <p:nvPr/>
        </p:nvSpPr>
        <p:spPr>
          <a:xfrm>
            <a:off x="4980878" y="3381551"/>
            <a:ext cx="172643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</a:rPr>
              <a:t>1T1C-DRAM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7F0E21-51E7-BC30-0D35-C661CEC28196}"/>
              </a:ext>
            </a:extLst>
          </p:cNvPr>
          <p:cNvSpPr txBox="1"/>
          <p:nvPr/>
        </p:nvSpPr>
        <p:spPr>
          <a:xfrm>
            <a:off x="9350486" y="3471432"/>
            <a:ext cx="134972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</a:rPr>
              <a:t>2T-DRAM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41FCF5-4D82-C69D-1C3C-564BB65179D0}"/>
              </a:ext>
            </a:extLst>
          </p:cNvPr>
          <p:cNvSpPr txBox="1"/>
          <p:nvPr/>
        </p:nvSpPr>
        <p:spPr>
          <a:xfrm>
            <a:off x="8236501" y="647751"/>
            <a:ext cx="24045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2"/>
                </a:solidFill>
              </a:rPr>
              <a:t>Cross Point Array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38CDD1-0F24-004F-F5B6-30D397A74129}"/>
              </a:ext>
            </a:extLst>
          </p:cNvPr>
          <p:cNvCxnSpPr>
            <a:cxnSpLocks/>
          </p:cNvCxnSpPr>
          <p:nvPr/>
        </p:nvCxnSpPr>
        <p:spPr>
          <a:xfrm>
            <a:off x="4984299" y="1473200"/>
            <a:ext cx="0" cy="157446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7E6852-4938-06DA-628E-933664AA99BD}"/>
              </a:ext>
            </a:extLst>
          </p:cNvPr>
          <p:cNvCxnSpPr>
            <a:cxnSpLocks/>
          </p:cNvCxnSpPr>
          <p:nvPr/>
        </p:nvCxnSpPr>
        <p:spPr>
          <a:xfrm>
            <a:off x="6669847" y="1453773"/>
            <a:ext cx="0" cy="157446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98E1281-E7C1-A19C-3B20-B4356EF6A5FD}"/>
              </a:ext>
            </a:extLst>
          </p:cNvPr>
          <p:cNvCxnSpPr>
            <a:cxnSpLocks/>
          </p:cNvCxnSpPr>
          <p:nvPr/>
        </p:nvCxnSpPr>
        <p:spPr>
          <a:xfrm>
            <a:off x="5140712" y="4060678"/>
            <a:ext cx="0" cy="1354162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E956A3E-183D-4E0A-EF40-384A96409BD6}"/>
              </a:ext>
            </a:extLst>
          </p:cNvPr>
          <p:cNvCxnSpPr>
            <a:cxnSpLocks/>
          </p:cNvCxnSpPr>
          <p:nvPr/>
        </p:nvCxnSpPr>
        <p:spPr>
          <a:xfrm>
            <a:off x="9197456" y="4038378"/>
            <a:ext cx="0" cy="1365656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25E02F7-6E7D-562B-A1C5-F73817DF887C}"/>
              </a:ext>
            </a:extLst>
          </p:cNvPr>
          <p:cNvCxnSpPr>
            <a:cxnSpLocks/>
          </p:cNvCxnSpPr>
          <p:nvPr/>
        </p:nvCxnSpPr>
        <p:spPr>
          <a:xfrm>
            <a:off x="10638706" y="4038378"/>
            <a:ext cx="0" cy="1376462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F75A6B7-12C2-DF0E-DC85-D4E2945BC34A}"/>
              </a:ext>
            </a:extLst>
          </p:cNvPr>
          <p:cNvCxnSpPr>
            <a:cxnSpLocks/>
          </p:cNvCxnSpPr>
          <p:nvPr/>
        </p:nvCxnSpPr>
        <p:spPr>
          <a:xfrm flipH="1" flipV="1">
            <a:off x="8799436" y="1061407"/>
            <a:ext cx="2608262" cy="1012836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F2058DA-1C63-E784-D3F9-90B38B8875B5}"/>
              </a:ext>
            </a:extLst>
          </p:cNvPr>
          <p:cNvCxnSpPr>
            <a:cxnSpLocks/>
          </p:cNvCxnSpPr>
          <p:nvPr/>
        </p:nvCxnSpPr>
        <p:spPr>
          <a:xfrm flipH="1">
            <a:off x="4734394" y="2649707"/>
            <a:ext cx="2197100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11BC060-B69B-72A7-A181-5D4881E94406}"/>
              </a:ext>
            </a:extLst>
          </p:cNvPr>
          <p:cNvCxnSpPr>
            <a:cxnSpLocks/>
          </p:cNvCxnSpPr>
          <p:nvPr/>
        </p:nvCxnSpPr>
        <p:spPr>
          <a:xfrm flipH="1">
            <a:off x="4709524" y="4226550"/>
            <a:ext cx="1333801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8ACDE0A-B1BA-D10E-612D-A31B7EBA0A00}"/>
              </a:ext>
            </a:extLst>
          </p:cNvPr>
          <p:cNvCxnSpPr>
            <a:cxnSpLocks/>
          </p:cNvCxnSpPr>
          <p:nvPr/>
        </p:nvCxnSpPr>
        <p:spPr>
          <a:xfrm flipH="1">
            <a:off x="8926800" y="4141388"/>
            <a:ext cx="2197100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5C87A50-51F0-171A-DB9A-FD002288F6D8}"/>
              </a:ext>
            </a:extLst>
          </p:cNvPr>
          <p:cNvCxnSpPr>
            <a:cxnSpLocks/>
          </p:cNvCxnSpPr>
          <p:nvPr/>
        </p:nvCxnSpPr>
        <p:spPr>
          <a:xfrm flipH="1">
            <a:off x="10083194" y="1263315"/>
            <a:ext cx="1312148" cy="1414646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9DD8726-C972-B13F-9C05-B2037DA0A913}"/>
              </a:ext>
            </a:extLst>
          </p:cNvPr>
          <p:cNvCxnSpPr>
            <a:cxnSpLocks/>
          </p:cNvCxnSpPr>
          <p:nvPr/>
        </p:nvCxnSpPr>
        <p:spPr>
          <a:xfrm flipH="1">
            <a:off x="7638585" y="2624079"/>
            <a:ext cx="1399953" cy="0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F06E873-3552-42BF-6042-BA0785B7C0F6}"/>
              </a:ext>
            </a:extLst>
          </p:cNvPr>
          <p:cNvCxnSpPr>
            <a:cxnSpLocks/>
          </p:cNvCxnSpPr>
          <p:nvPr/>
        </p:nvCxnSpPr>
        <p:spPr>
          <a:xfrm flipV="1">
            <a:off x="8064687" y="1600250"/>
            <a:ext cx="552009" cy="521936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9386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E6EC-ADCE-AD42-A372-37EC8451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HBM3 Organization (JEDEC Spec R.95)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E41068-0CAD-2A4D-B87E-502E989B9063}"/>
              </a:ext>
            </a:extLst>
          </p:cNvPr>
          <p:cNvSpPr/>
          <p:nvPr/>
        </p:nvSpPr>
        <p:spPr>
          <a:xfrm>
            <a:off x="541282" y="3423541"/>
            <a:ext cx="2970777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Each stack of HBM die includes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equivalent to 1 Rank of DDR DIMM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Global command for the stack (52 µbumps)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Upto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16 channels / device (stack);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upto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1K DQ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Double data rate @ 4.8~6.4GT/s (2.4~3.2GHz)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Max BW = 819.2GB/s/stack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I/O voltage 1.1 V, Tx driver voltage 0.4 V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DRAM core voltage 1.1 V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Unterminated data/add/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cmd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clk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interfaces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Unmatched data interfaces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2b encoded temp sensor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not prohibiting manufacturer specifics such as</a:t>
            </a:r>
          </a:p>
          <a:p>
            <a:pPr marL="287338" indent="-168275">
              <a:buFont typeface="Wingdings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 optional interface die in the stack</a:t>
            </a:r>
          </a:p>
          <a:p>
            <a:pPr marL="287338" indent="-168275">
              <a:buFont typeface="Wingdings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Signal redistribution and other functions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0C2A601-6ECB-9145-92A9-D193D276B04F}"/>
              </a:ext>
            </a:extLst>
          </p:cNvPr>
          <p:cNvSpPr/>
          <p:nvPr/>
        </p:nvSpPr>
        <p:spPr>
          <a:xfrm>
            <a:off x="5105400" y="6400800"/>
            <a:ext cx="15709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E9BA671-AEA2-8845-89BF-3337B2FBEABD}"/>
              </a:ext>
            </a:extLst>
          </p:cNvPr>
          <p:cNvGrpSpPr/>
          <p:nvPr/>
        </p:nvGrpSpPr>
        <p:grpSpPr>
          <a:xfrm>
            <a:off x="873783" y="1491734"/>
            <a:ext cx="1970478" cy="1678130"/>
            <a:chOff x="1448440" y="2083806"/>
            <a:chExt cx="1970478" cy="167813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51D8554-CC64-DB48-9D85-1CB59E870DBE}"/>
                </a:ext>
              </a:extLst>
            </p:cNvPr>
            <p:cNvSpPr/>
            <p:nvPr/>
          </p:nvSpPr>
          <p:spPr>
            <a:xfrm>
              <a:off x="1783738" y="2085536"/>
              <a:ext cx="163518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HBM3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E62CB8A-4F8B-324A-8547-586A062ABE8D}"/>
                </a:ext>
              </a:extLst>
            </p:cNvPr>
            <p:cNvSpPr/>
            <p:nvPr/>
          </p:nvSpPr>
          <p:spPr>
            <a:xfrm>
              <a:off x="1971118" y="2527490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7BD7A69-0A9D-A346-AA0F-8B764EF19B47}"/>
                </a:ext>
              </a:extLst>
            </p:cNvPr>
            <p:cNvSpPr/>
            <p:nvPr/>
          </p:nvSpPr>
          <p:spPr>
            <a:xfrm>
              <a:off x="1971118" y="2527491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5F4185C-A007-B44F-93D8-E2B80D6AF67E}"/>
                </a:ext>
              </a:extLst>
            </p:cNvPr>
            <p:cNvSpPr/>
            <p:nvPr/>
          </p:nvSpPr>
          <p:spPr>
            <a:xfrm>
              <a:off x="1971118" y="320313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03A4BF4-270A-354E-A430-F70E333AC99C}"/>
                </a:ext>
              </a:extLst>
            </p:cNvPr>
            <p:cNvSpPr/>
            <p:nvPr/>
          </p:nvSpPr>
          <p:spPr>
            <a:xfrm>
              <a:off x="1971118" y="3203137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8028F6-48F1-054C-A6DF-6C1F23A40FF4}"/>
                </a:ext>
              </a:extLst>
            </p:cNvPr>
            <p:cNvSpPr txBox="1"/>
            <p:nvPr/>
          </p:nvSpPr>
          <p:spPr>
            <a:xfrm rot="16200000">
              <a:off x="2776885" y="2940564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2D3D7B2-4BD6-CE46-81FA-DAC3A40E9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5096" y="2703206"/>
              <a:ext cx="461161" cy="0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ACA3D7-0C8B-B64E-B0A9-4EB7114F1ADA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1" y="3389002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F648C-2D20-8248-845D-72B6E67E4814}"/>
                </a:ext>
              </a:extLst>
            </p:cNvPr>
            <p:cNvSpPr txBox="1"/>
            <p:nvPr/>
          </p:nvSpPr>
          <p:spPr>
            <a:xfrm rot="16200000">
              <a:off x="1621266" y="2895199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DD1ED5-82D7-DE4E-898C-4AAF4AE70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9057" y="2608063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7A8066-467F-404A-9005-8BD9926D388E}"/>
                </a:ext>
              </a:extLst>
            </p:cNvPr>
            <p:cNvCxnSpPr>
              <a:cxnSpLocks/>
            </p:cNvCxnSpPr>
            <p:nvPr/>
          </p:nvCxnSpPr>
          <p:spPr>
            <a:xfrm>
              <a:off x="1494913" y="3302362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AF36D0E-B92C-B246-8781-389280491105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0" y="2320540"/>
              <a:ext cx="457200" cy="0"/>
            </a:xfrm>
            <a:prstGeom prst="straightConnector1">
              <a:avLst/>
            </a:prstGeom>
            <a:ln w="444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C5F848F-A0E3-6E41-95EB-DCBA0FF19288}"/>
                </a:ext>
              </a:extLst>
            </p:cNvPr>
            <p:cNvCxnSpPr/>
            <p:nvPr/>
          </p:nvCxnSpPr>
          <p:spPr>
            <a:xfrm flipH="1">
              <a:off x="1641457" y="2241599"/>
              <a:ext cx="62309" cy="178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3AB6626-618B-064C-8B8C-B172EA40A698}"/>
                </a:ext>
              </a:extLst>
            </p:cNvPr>
            <p:cNvSpPr/>
            <p:nvPr/>
          </p:nvSpPr>
          <p:spPr>
            <a:xfrm>
              <a:off x="1448440" y="3465815"/>
              <a:ext cx="2356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120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FE84C51-1BED-4F46-96AE-DEA0420E189E}"/>
                </a:ext>
              </a:extLst>
            </p:cNvPr>
            <p:cNvSpPr/>
            <p:nvPr/>
          </p:nvSpPr>
          <p:spPr>
            <a:xfrm>
              <a:off x="1534153" y="2083806"/>
              <a:ext cx="157094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52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7D9B0B9-F1BC-2345-8C64-7A005BF882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1457" y="3225487"/>
              <a:ext cx="103888" cy="268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BC4DAB-D84A-0E4A-B214-EACF0D2CAA8D}"/>
              </a:ext>
            </a:extLst>
          </p:cNvPr>
          <p:cNvGrpSpPr/>
          <p:nvPr/>
        </p:nvGrpSpPr>
        <p:grpSpPr>
          <a:xfrm>
            <a:off x="4409882" y="2006236"/>
            <a:ext cx="2643539" cy="2038175"/>
            <a:chOff x="5209104" y="2041313"/>
            <a:chExt cx="2643539" cy="203817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59FB1A1-2BDB-A841-966D-502CD793975D}"/>
                </a:ext>
              </a:extLst>
            </p:cNvPr>
            <p:cNvSpPr/>
            <p:nvPr/>
          </p:nvSpPr>
          <p:spPr>
            <a:xfrm>
              <a:off x="5719043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E7634A-8851-C446-8C7E-5589E5F6BD20}"/>
                </a:ext>
              </a:extLst>
            </p:cNvPr>
            <p:cNvSpPr/>
            <p:nvPr/>
          </p:nvSpPr>
          <p:spPr>
            <a:xfrm>
              <a:off x="5440750" y="2041313"/>
              <a:ext cx="2411893" cy="20381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lvl="1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DA2F66B-7B9D-0B41-B151-526C4798ED0B}"/>
                </a:ext>
              </a:extLst>
            </p:cNvPr>
            <p:cNvSpPr/>
            <p:nvPr/>
          </p:nvSpPr>
          <p:spPr>
            <a:xfrm>
              <a:off x="5847987" y="2743201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5F5173E-4758-2348-838B-6C17C7A42420}"/>
                </a:ext>
              </a:extLst>
            </p:cNvPr>
            <p:cNvSpPr/>
            <p:nvPr/>
          </p:nvSpPr>
          <p:spPr>
            <a:xfrm>
              <a:off x="5719043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FB4A30-D8A8-5545-AE83-5DBF30D22A3E}"/>
                </a:ext>
              </a:extLst>
            </p:cNvPr>
            <p:cNvSpPr txBox="1"/>
            <p:nvPr/>
          </p:nvSpPr>
          <p:spPr>
            <a:xfrm>
              <a:off x="6633443" y="2686801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77558F8-0C0D-E14B-B12B-2BEAEDBAB1EA}"/>
                </a:ext>
              </a:extLst>
            </p:cNvPr>
            <p:cNvSpPr/>
            <p:nvPr/>
          </p:nvSpPr>
          <p:spPr>
            <a:xfrm>
              <a:off x="6870031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78498CE-B8F7-C549-9438-04C6B4922512}"/>
                </a:ext>
              </a:extLst>
            </p:cNvPr>
            <p:cNvSpPr/>
            <p:nvPr/>
          </p:nvSpPr>
          <p:spPr>
            <a:xfrm>
              <a:off x="6982841" y="2710070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DCAD1B9-2292-574A-A5E5-6E0A0242A8F3}"/>
                </a:ext>
              </a:extLst>
            </p:cNvPr>
            <p:cNvSpPr/>
            <p:nvPr/>
          </p:nvSpPr>
          <p:spPr>
            <a:xfrm>
              <a:off x="5847987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C3550A-79AA-CF46-A9B0-AD67EC20C831}"/>
                </a:ext>
              </a:extLst>
            </p:cNvPr>
            <p:cNvSpPr txBox="1"/>
            <p:nvPr/>
          </p:nvSpPr>
          <p:spPr>
            <a:xfrm>
              <a:off x="6633443" y="3726843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C978EE3-8A55-6D4E-A9C8-F33BBF61612A}"/>
                </a:ext>
              </a:extLst>
            </p:cNvPr>
            <p:cNvSpPr/>
            <p:nvPr/>
          </p:nvSpPr>
          <p:spPr>
            <a:xfrm>
              <a:off x="6870031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4791B09-6044-A64C-A5C9-BDC99319C9EF}"/>
                </a:ext>
              </a:extLst>
            </p:cNvPr>
            <p:cNvSpPr/>
            <p:nvPr/>
          </p:nvSpPr>
          <p:spPr>
            <a:xfrm>
              <a:off x="6982841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7E47A45-8F3A-E549-A7D2-F2235AD941AB}"/>
                </a:ext>
              </a:extLst>
            </p:cNvPr>
            <p:cNvSpPr/>
            <p:nvPr/>
          </p:nvSpPr>
          <p:spPr>
            <a:xfrm rot="5400000">
              <a:off x="6653733" y="2327168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C32B93-47CB-5B40-B761-64DAC4077EFD}"/>
                </a:ext>
              </a:extLst>
            </p:cNvPr>
            <p:cNvCxnSpPr>
              <a:cxnSpLocks/>
              <a:stCxn id="26" idx="0"/>
              <a:endCxn id="22" idx="2"/>
            </p:cNvCxnSpPr>
            <p:nvPr/>
          </p:nvCxnSpPr>
          <p:spPr>
            <a:xfrm flipV="1">
              <a:off x="6095637" y="2993752"/>
              <a:ext cx="0" cy="40849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2C04E7-C34C-6345-ABEF-233D864A0D3F}"/>
                </a:ext>
              </a:extLst>
            </p:cNvPr>
            <p:cNvCxnSpPr>
              <a:cxnSpLocks/>
              <a:stCxn id="28" idx="0"/>
              <a:endCxn id="24" idx="2"/>
            </p:cNvCxnSpPr>
            <p:nvPr/>
          </p:nvCxnSpPr>
          <p:spPr>
            <a:xfrm flipV="1">
              <a:off x="7246625" y="2993752"/>
              <a:ext cx="0" cy="42457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9A07EF2-91A2-C74F-9767-B42E103D9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7643" y="299375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A95782-1EFE-384C-8318-DCBA7F90D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631" y="2989357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2CEA043-AE10-0044-ACA9-36B6B339519E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43" y="320604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95EFB70-F4D9-BA4D-9FE9-D16389000C61}"/>
                </a:ext>
              </a:extLst>
            </p:cNvPr>
            <p:cNvCxnSpPr>
              <a:cxnSpLocks/>
            </p:cNvCxnSpPr>
            <p:nvPr/>
          </p:nvCxnSpPr>
          <p:spPr>
            <a:xfrm>
              <a:off x="7327231" y="3195957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4381C73-C619-8A44-87C9-6A1CC63B63B8}"/>
                </a:ext>
              </a:extLst>
            </p:cNvPr>
            <p:cNvCxnSpPr>
              <a:cxnSpLocks/>
            </p:cNvCxnSpPr>
            <p:nvPr/>
          </p:nvCxnSpPr>
          <p:spPr>
            <a:xfrm>
              <a:off x="5209104" y="3295985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313003-6532-5C49-B732-5312F4A01E4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772" y="3200844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>
            <a:extLst>
              <a:ext uri="{FF2B5EF4-FFF2-40B4-BE49-F238E27FC236}">
                <a16:creationId xmlns:a16="http://schemas.microsoft.com/office/drawing/2014/main" id="{406F3E05-5499-AD4E-9406-3F7933289E47}"/>
              </a:ext>
            </a:extLst>
          </p:cNvPr>
          <p:cNvSpPr/>
          <p:nvPr/>
        </p:nvSpPr>
        <p:spPr>
          <a:xfrm>
            <a:off x="2635203" y="1571135"/>
            <a:ext cx="2165397" cy="444844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868F24A9-728B-3940-87DA-8FF6A2BC7BB9}"/>
              </a:ext>
            </a:extLst>
          </p:cNvPr>
          <p:cNvSpPr/>
          <p:nvPr/>
        </p:nvSpPr>
        <p:spPr>
          <a:xfrm>
            <a:off x="6720956" y="2219877"/>
            <a:ext cx="1965844" cy="413497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0D9C833-7B22-AB44-A129-02C4C57AF6E7}"/>
              </a:ext>
            </a:extLst>
          </p:cNvPr>
          <p:cNvSpPr/>
          <p:nvPr/>
        </p:nvSpPr>
        <p:spPr>
          <a:xfrm>
            <a:off x="8548616" y="1113472"/>
            <a:ext cx="303378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Bank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is the lowest independently operable unit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DRAM core 250~400MHz (not scalable)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(CAS2CAS delay, b2b same bank): 2.5~4ns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Hynix Spec: Open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48ns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Close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tRCD+tAA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31ns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Group is supported for fast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Number of rows (pages) is part of HBM3 spec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36D1423-4D1D-F542-A3F5-3759134A9A6F}"/>
              </a:ext>
            </a:extLst>
          </p:cNvPr>
          <p:cNvGrpSpPr/>
          <p:nvPr/>
        </p:nvGrpSpPr>
        <p:grpSpPr>
          <a:xfrm>
            <a:off x="8001000" y="2590800"/>
            <a:ext cx="3649718" cy="3577960"/>
            <a:chOff x="8001000" y="2590800"/>
            <a:chExt cx="3649718" cy="3577960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940D28A-EEAE-864D-9077-61B7D5AB4A28}"/>
                </a:ext>
              </a:extLst>
            </p:cNvPr>
            <p:cNvCxnSpPr>
              <a:cxnSpLocks/>
            </p:cNvCxnSpPr>
            <p:nvPr/>
          </p:nvCxnSpPr>
          <p:spPr>
            <a:xfrm>
              <a:off x="8044638" y="4767733"/>
              <a:ext cx="50250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CD392BC6-4A13-3648-830A-FEC669CB1F5D}"/>
                </a:ext>
              </a:extLst>
            </p:cNvPr>
            <p:cNvSpPr/>
            <p:nvPr/>
          </p:nvSpPr>
          <p:spPr>
            <a:xfrm rot="5400000">
              <a:off x="8663862" y="4476436"/>
              <a:ext cx="266852" cy="544650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C/A</a:t>
              </a: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637A5E6B-85DA-9249-9F2A-BCCDCD85CFEB}"/>
                </a:ext>
              </a:extLst>
            </p:cNvPr>
            <p:cNvCxnSpPr>
              <a:cxnSpLocks/>
              <a:stCxn id="136" idx="1"/>
            </p:cNvCxnSpPr>
            <p:nvPr/>
          </p:nvCxnSpPr>
          <p:spPr>
            <a:xfrm flipV="1">
              <a:off x="8797288" y="4359096"/>
              <a:ext cx="810" cy="256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F2A38AE1-4C18-F941-AFCB-7BE743D44EF4}"/>
                </a:ext>
              </a:extLst>
            </p:cNvPr>
            <p:cNvCxnSpPr>
              <a:cxnSpLocks/>
              <a:stCxn id="136" idx="3"/>
            </p:cNvCxnSpPr>
            <p:nvPr/>
          </p:nvCxnSpPr>
          <p:spPr>
            <a:xfrm>
              <a:off x="8797288" y="4882187"/>
              <a:ext cx="810" cy="2835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559B7F4-5296-D243-A37D-11E3534136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6690" y="4996516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2F046AC-51B3-2C47-9F79-9DF7BB4C45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290" y="4831136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5E68364-C215-134F-88FD-0F28FC287F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890" y="4691533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B554BD7-E29D-E344-ABDC-E2E840B354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9490" y="4526336"/>
              <a:ext cx="0" cy="8466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3FDA0BD-E949-184F-AEC7-257F058F7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7090" y="4373936"/>
              <a:ext cx="0" cy="9990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530CC30-7FC6-0847-9974-46A91FF91815}"/>
                </a:ext>
              </a:extLst>
            </p:cNvPr>
            <p:cNvCxnSpPr>
              <a:cxnSpLocks/>
              <a:endCxn id="114" idx="1"/>
            </p:cNvCxnSpPr>
            <p:nvPr/>
          </p:nvCxnSpPr>
          <p:spPr>
            <a:xfrm flipV="1">
              <a:off x="8887968" y="3744468"/>
              <a:ext cx="64626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53D50F58-0FBB-F641-B632-E803DD760CB4}"/>
                </a:ext>
              </a:extLst>
            </p:cNvPr>
            <p:cNvSpPr/>
            <p:nvPr/>
          </p:nvSpPr>
          <p:spPr>
            <a:xfrm>
              <a:off x="9488211" y="2697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260B8B5D-E567-894F-BC1D-F23E9BA171E2}"/>
                </a:ext>
              </a:extLst>
            </p:cNvPr>
            <p:cNvSpPr/>
            <p:nvPr/>
          </p:nvSpPr>
          <p:spPr>
            <a:xfrm>
              <a:off x="9793224" y="4234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95B2ED2-7D24-C244-A036-11AA40DE0682}"/>
                </a:ext>
              </a:extLst>
            </p:cNvPr>
            <p:cNvSpPr/>
            <p:nvPr/>
          </p:nvSpPr>
          <p:spPr>
            <a:xfrm>
              <a:off x="9640611" y="28499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F9612A20-58B1-9143-B1AC-D16DE59AF7A5}"/>
                </a:ext>
              </a:extLst>
            </p:cNvPr>
            <p:cNvSpPr/>
            <p:nvPr/>
          </p:nvSpPr>
          <p:spPr>
            <a:xfrm>
              <a:off x="9381828" y="32735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3811AB89-1409-7D45-AADC-5CE98A9CE86B}"/>
                </a:ext>
              </a:extLst>
            </p:cNvPr>
            <p:cNvSpPr/>
            <p:nvPr/>
          </p:nvSpPr>
          <p:spPr>
            <a:xfrm>
              <a:off x="9939528" y="43867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25E31B05-EC5F-D149-AFFA-A3A05526A77A}"/>
                </a:ext>
              </a:extLst>
            </p:cNvPr>
            <p:cNvSpPr/>
            <p:nvPr/>
          </p:nvSpPr>
          <p:spPr>
            <a:xfrm>
              <a:off x="9793011" y="30023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B0557D48-E45C-2A4F-B9C0-0B6FA6EC8B5F}"/>
                </a:ext>
              </a:extLst>
            </p:cNvPr>
            <p:cNvSpPr/>
            <p:nvPr/>
          </p:nvSpPr>
          <p:spPr>
            <a:xfrm>
              <a:off x="9534228" y="34290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FA383BDE-2FB9-1F4F-A37F-B121EA7BDD47}"/>
                </a:ext>
              </a:extLst>
            </p:cNvPr>
            <p:cNvSpPr/>
            <p:nvPr/>
          </p:nvSpPr>
          <p:spPr>
            <a:xfrm>
              <a:off x="10094976" y="45391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27F11C0C-3924-5740-B926-BF7B96811E11}"/>
                </a:ext>
              </a:extLst>
            </p:cNvPr>
            <p:cNvSpPr/>
            <p:nvPr/>
          </p:nvSpPr>
          <p:spPr>
            <a:xfrm>
              <a:off x="9945411" y="31547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7DE8FD56-46DC-7248-8838-4D0DA1C4870A}"/>
                </a:ext>
              </a:extLst>
            </p:cNvPr>
            <p:cNvSpPr/>
            <p:nvPr/>
          </p:nvSpPr>
          <p:spPr>
            <a:xfrm>
              <a:off x="9686628" y="35844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BC13B4B9-D562-E84E-A6A4-E4C75D13FC33}"/>
                </a:ext>
              </a:extLst>
            </p:cNvPr>
            <p:cNvSpPr/>
            <p:nvPr/>
          </p:nvSpPr>
          <p:spPr>
            <a:xfrm>
              <a:off x="10250424" y="46915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B4FBDA85-0EEB-EC41-857E-40D21AF8BDB6}"/>
                </a:ext>
              </a:extLst>
            </p:cNvPr>
            <p:cNvSpPr/>
            <p:nvPr/>
          </p:nvSpPr>
          <p:spPr>
            <a:xfrm>
              <a:off x="10097811" y="33071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BBCD833D-E5E0-9749-BF7B-C34526E70FE9}"/>
                </a:ext>
              </a:extLst>
            </p:cNvPr>
            <p:cNvSpPr/>
            <p:nvPr/>
          </p:nvSpPr>
          <p:spPr>
            <a:xfrm>
              <a:off x="9839028" y="37307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47B2AD98-0571-FB4A-AFF3-66394410727B}"/>
                </a:ext>
              </a:extLst>
            </p:cNvPr>
            <p:cNvSpPr/>
            <p:nvPr/>
          </p:nvSpPr>
          <p:spPr>
            <a:xfrm>
              <a:off x="10396728" y="4843933"/>
              <a:ext cx="64008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4AB21061-D474-7A40-B5F2-EEE07553AA43}"/>
                </a:ext>
              </a:extLst>
            </p:cNvPr>
            <p:cNvSpPr/>
            <p:nvPr/>
          </p:nvSpPr>
          <p:spPr>
            <a:xfrm>
              <a:off x="9991428" y="38862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527718F8-1BF5-7F4A-BABA-0777A0EDEF01}"/>
                </a:ext>
              </a:extLst>
            </p:cNvPr>
            <p:cNvSpPr/>
            <p:nvPr/>
          </p:nvSpPr>
          <p:spPr>
            <a:xfrm>
              <a:off x="10250211" y="3459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Memory Mat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D8455959-10A0-DC4D-BC8C-168682EBEA02}"/>
                </a:ext>
              </a:extLst>
            </p:cNvPr>
            <p:cNvSpPr/>
            <p:nvPr/>
          </p:nvSpPr>
          <p:spPr>
            <a:xfrm>
              <a:off x="10561320" y="4996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CCA338CE-2121-3445-BD50-6FEDA2EFFE59}"/>
                </a:ext>
              </a:extLst>
            </p:cNvPr>
            <p:cNvSpPr/>
            <p:nvPr/>
          </p:nvSpPr>
          <p:spPr>
            <a:xfrm>
              <a:off x="9534227" y="5518918"/>
              <a:ext cx="1946217" cy="15122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DD560622-84AE-6A4F-83CA-DD231C67712F}"/>
                </a:ext>
              </a:extLst>
            </p:cNvPr>
            <p:cNvSpPr/>
            <p:nvPr/>
          </p:nvSpPr>
          <p:spPr>
            <a:xfrm>
              <a:off x="8699157" y="3152497"/>
              <a:ext cx="197882" cy="1206599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RAS</a:t>
              </a:r>
            </a:p>
          </p:txBody>
        </p:sp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id="{DABCED6E-CF8F-AF4C-BD0C-D45BD6C5912E}"/>
                </a:ext>
              </a:extLst>
            </p:cNvPr>
            <p:cNvCxnSpPr>
              <a:cxnSpLocks/>
              <a:endCxn id="125" idx="2"/>
            </p:cNvCxnSpPr>
            <p:nvPr/>
          </p:nvCxnSpPr>
          <p:spPr>
            <a:xfrm flipV="1">
              <a:off x="8001000" y="5670143"/>
              <a:ext cx="2506336" cy="294680"/>
            </a:xfrm>
            <a:prstGeom prst="bentConnector2">
              <a:avLst/>
            </a:prstGeom>
            <a:ln w="76200" cmpd="tri">
              <a:solidFill>
                <a:srgbClr val="00B05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64EC16F8-65B0-3844-A2B7-E818BEF2DB8E}"/>
                </a:ext>
              </a:extLst>
            </p:cNvPr>
            <p:cNvCxnSpPr>
              <a:cxnSpLocks/>
              <a:endCxn id="102" idx="1"/>
            </p:cNvCxnSpPr>
            <p:nvPr/>
          </p:nvCxnSpPr>
          <p:spPr>
            <a:xfrm flipV="1">
              <a:off x="8887968" y="3589020"/>
              <a:ext cx="493860" cy="23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4A94C33-58A7-3045-BA3C-711CA5721DC5}"/>
                </a:ext>
              </a:extLst>
            </p:cNvPr>
            <p:cNvCxnSpPr>
              <a:cxnSpLocks/>
              <a:endCxn id="100" idx="1"/>
            </p:cNvCxnSpPr>
            <p:nvPr/>
          </p:nvCxnSpPr>
          <p:spPr>
            <a:xfrm>
              <a:off x="8897039" y="3442716"/>
              <a:ext cx="33349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E934E075-81AD-1D48-A144-B987D650968D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7" y="3885869"/>
              <a:ext cx="786384" cy="9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05519FFB-3B2C-0542-9B8D-B43D51365D24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048557"/>
              <a:ext cx="960120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D829BB4-6807-C840-ADD0-70DA92BBAADB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201014"/>
              <a:ext cx="1088136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02D122E-D4A3-F147-9E0D-2F3C61B92457}"/>
                </a:ext>
              </a:extLst>
            </p:cNvPr>
            <p:cNvCxnSpPr>
              <a:cxnSpLocks/>
              <a:endCxn id="125" idx="1"/>
            </p:cNvCxnSpPr>
            <p:nvPr/>
          </p:nvCxnSpPr>
          <p:spPr>
            <a:xfrm>
              <a:off x="8897039" y="5594531"/>
              <a:ext cx="63718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518044E-DCD4-F34B-AC76-8C79CD3EC90A}"/>
                </a:ext>
              </a:extLst>
            </p:cNvPr>
            <p:cNvCxnSpPr>
              <a:cxnSpLocks/>
              <a:endCxn id="124" idx="2"/>
            </p:cNvCxnSpPr>
            <p:nvPr/>
          </p:nvCxnSpPr>
          <p:spPr>
            <a:xfrm flipH="1" flipV="1">
              <a:off x="10904220" y="5157386"/>
              <a:ext cx="8904" cy="215620"/>
            </a:xfrm>
            <a:prstGeom prst="straightConnector1">
              <a:avLst/>
            </a:prstGeom>
            <a:ln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EE315F7-5799-1E42-8354-A07499031A8C}"/>
                </a:ext>
              </a:extLst>
            </p:cNvPr>
            <p:cNvSpPr/>
            <p:nvPr/>
          </p:nvSpPr>
          <p:spPr>
            <a:xfrm>
              <a:off x="9029934" y="5710488"/>
              <a:ext cx="1137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DQ + Metadata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86DDFCFB-2202-814D-B2E1-D5B1D8B61D6C}"/>
                </a:ext>
              </a:extLst>
            </p:cNvPr>
            <p:cNvSpPr/>
            <p:nvPr/>
          </p:nvSpPr>
          <p:spPr>
            <a:xfrm>
              <a:off x="8699157" y="5165714"/>
              <a:ext cx="197882" cy="620134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C5B90DF6-8233-8841-8E9D-3FA7D80E7579}"/>
                </a:ext>
              </a:extLst>
            </p:cNvPr>
            <p:cNvSpPr/>
            <p:nvPr/>
          </p:nvSpPr>
          <p:spPr>
            <a:xfrm>
              <a:off x="8362124" y="2590800"/>
              <a:ext cx="3288594" cy="35779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36B96BC3-E060-DD42-BBE9-7E76B39079AD}"/>
                </a:ext>
              </a:extLst>
            </p:cNvPr>
            <p:cNvSpPr/>
            <p:nvPr/>
          </p:nvSpPr>
          <p:spPr>
            <a:xfrm>
              <a:off x="9230538" y="31272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SWD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5ED9723-1CB6-0142-A02F-EAED716B1D63}"/>
                </a:ext>
              </a:extLst>
            </p:cNvPr>
            <p:cNvGrpSpPr/>
            <p:nvPr/>
          </p:nvGrpSpPr>
          <p:grpSpPr>
            <a:xfrm>
              <a:off x="10824361" y="5250679"/>
              <a:ext cx="167546" cy="83321"/>
              <a:chOff x="11434172" y="6320519"/>
              <a:chExt cx="167546" cy="83321"/>
            </a:xfrm>
          </p:grpSpPr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02F848F0-D44E-6347-B853-50ED2F9DD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3EC05F47-A98F-154B-B99D-91049295F1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9903922A-FF47-0C46-993B-4C637643D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90B8E262-7A8C-7D45-B9E0-3AC43D693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BC2AD5F-FCB5-1446-882E-6F61BE7AC142}"/>
                </a:ext>
              </a:extLst>
            </p:cNvPr>
            <p:cNvGrpSpPr/>
            <p:nvPr/>
          </p:nvGrpSpPr>
          <p:grpSpPr>
            <a:xfrm>
              <a:off x="10660542" y="5164754"/>
              <a:ext cx="167546" cy="83321"/>
              <a:chOff x="11434172" y="6320519"/>
              <a:chExt cx="167546" cy="83321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C28D4129-6D78-FA4F-B06B-A95FE28A1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C2BA01D9-D157-2440-B15D-12BDE0EE5A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2FC5A402-63A3-604D-B0A9-2C1637F6CE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3B9659C3-1118-394C-BC4E-B8A1A0528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D5153F5-F3CA-8144-900F-12E83EFA2EFF}"/>
                </a:ext>
              </a:extLst>
            </p:cNvPr>
            <p:cNvGrpSpPr/>
            <p:nvPr/>
          </p:nvGrpSpPr>
          <p:grpSpPr>
            <a:xfrm>
              <a:off x="10497492" y="5082002"/>
              <a:ext cx="167546" cy="83321"/>
              <a:chOff x="11434172" y="6320519"/>
              <a:chExt cx="167546" cy="83321"/>
            </a:xfrm>
          </p:grpSpPr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C25A941F-B28E-1A48-BC0F-D37D9068A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5BCD07E4-556F-BF4C-8949-D617650A0F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1940FAE7-BDBC-AD49-A1B8-EDE807BEA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0DCF83E5-07B9-1C4E-BCD7-2A10BAEF3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0BA6DE7-31DA-3C4F-BFD9-EB7BCEA9B084}"/>
                </a:ext>
              </a:extLst>
            </p:cNvPr>
            <p:cNvGrpSpPr/>
            <p:nvPr/>
          </p:nvGrpSpPr>
          <p:grpSpPr>
            <a:xfrm>
              <a:off x="10348117" y="4996642"/>
              <a:ext cx="167546" cy="83321"/>
              <a:chOff x="11434172" y="6320519"/>
              <a:chExt cx="167546" cy="83321"/>
            </a:xfrm>
          </p:grpSpPr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1C4CB058-905F-A544-8E3E-4509F4AD51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FB08BF54-B6FA-B24E-BC00-90FD1500A7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98AFF5E5-B57E-8846-934B-166B5457C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5C34B325-6671-364C-997D-1AC833289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7539DF2E-BEF2-2A4E-A8AA-6DADA7C74701}"/>
                </a:ext>
              </a:extLst>
            </p:cNvPr>
            <p:cNvGrpSpPr/>
            <p:nvPr/>
          </p:nvGrpSpPr>
          <p:grpSpPr>
            <a:xfrm>
              <a:off x="10189374" y="4912623"/>
              <a:ext cx="167546" cy="83321"/>
              <a:chOff x="11434172" y="6320519"/>
              <a:chExt cx="167546" cy="83321"/>
            </a:xfrm>
          </p:grpSpPr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58EE4E13-BA56-B044-B2B1-B2026A0C4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C7703236-C3F2-594B-96C1-136E8730DD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789C2C68-90F4-9643-B3AA-19BD65137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5EFC4551-F05E-AC48-8BC9-8D89755CF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C20571BD-D2D3-F148-AF15-D4AA796FD11E}"/>
                </a:ext>
              </a:extLst>
            </p:cNvPr>
            <p:cNvGrpSpPr/>
            <p:nvPr/>
          </p:nvGrpSpPr>
          <p:grpSpPr>
            <a:xfrm>
              <a:off x="10058400" y="4829302"/>
              <a:ext cx="167546" cy="83321"/>
              <a:chOff x="11434172" y="6320519"/>
              <a:chExt cx="167546" cy="83321"/>
            </a:xfrm>
          </p:grpSpPr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4EDDA1C8-CF3E-A447-AFC7-BD5054005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1E93047A-791D-5C41-A4E2-99F1C1D974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15D09FC7-0D76-3D4A-AF8A-53992A6F23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B068FFB3-96BF-2B40-B0DB-B41F053AA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C2EFF120-A24E-EB46-BAC7-6D2E565376AB}"/>
                </a:ext>
              </a:extLst>
            </p:cNvPr>
            <p:cNvCxnSpPr>
              <a:cxnSpLocks/>
            </p:cNvCxnSpPr>
            <p:nvPr/>
          </p:nvCxnSpPr>
          <p:spPr>
            <a:xfrm>
              <a:off x="9829469" y="4873143"/>
              <a:ext cx="242371" cy="39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B90B933B-537C-8445-8569-2FBA82235CC9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4954697"/>
              <a:ext cx="395044" cy="65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C93E8563-5DCE-8F4E-9792-56484A9C9B88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5044448"/>
              <a:ext cx="540854" cy="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53209B93-3477-FB46-9AD7-965109436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7" y="5126740"/>
              <a:ext cx="687905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53873682-B25D-814B-9E7C-74DE6CAF5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9" y="5212477"/>
              <a:ext cx="85249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92069933-C022-404D-82DC-612944BDB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747" y="5295102"/>
              <a:ext cx="101071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6555A00E-BF21-8743-8F93-51A67DFBC20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7090" y="5373006"/>
              <a:ext cx="784959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65B16B42-187F-114D-BF35-3EC5974A7FB8}"/>
                </a:ext>
              </a:extLst>
            </p:cNvPr>
            <p:cNvCxnSpPr>
              <a:cxnSpLocks/>
              <a:stCxn id="125" idx="0"/>
            </p:cNvCxnSpPr>
            <p:nvPr/>
          </p:nvCxnSpPr>
          <p:spPr>
            <a:xfrm flipH="1" flipV="1">
              <a:off x="10503544" y="5367472"/>
              <a:ext cx="3792" cy="15144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2800E792-C58A-1C4A-B00D-E9477FC40A1D}"/>
                </a:ext>
              </a:extLst>
            </p:cNvPr>
            <p:cNvSpPr/>
            <p:nvPr/>
          </p:nvSpPr>
          <p:spPr>
            <a:xfrm>
              <a:off x="9325868" y="4549625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CSL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308E686A-CA60-2844-B0F0-AFFCBC9105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0597" y="4761116"/>
              <a:ext cx="7626" cy="5334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281B014D-4FF2-BA4F-9FFB-31CD1999632B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 flipH="1" flipV="1">
              <a:off x="9069613" y="4748761"/>
              <a:ext cx="761774" cy="815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EE47B5F-B01E-BE44-9BBC-442A81E3EA92}"/>
              </a:ext>
            </a:extLst>
          </p:cNvPr>
          <p:cNvSpPr/>
          <p:nvPr/>
        </p:nvSpPr>
        <p:spPr>
          <a:xfrm>
            <a:off x="4343400" y="4117538"/>
            <a:ext cx="2970777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Channels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are full independent to each other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2~32Gb channel capacity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31~35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b];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16, 32 or 48 banks per channel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64 DQ + ECC, SEV per channel.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BL = 8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I/O (~90µbump) &amp; ADD/CMD (~30µbmp)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2KB physical page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1KB addressable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b], C[6:0]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BW = 38.4~51.2GB/s/Channel,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Max BW density = 205GB/s/GB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grouping supported for short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</a:t>
            </a:r>
            <a:endParaRPr lang="en-US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 Pseudo Channel (PC) per Channel;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PCs share C/A RAS/CAS for finer granularity to lower cost to scheduler.</a:t>
            </a:r>
          </a:p>
        </p:txBody>
      </p:sp>
    </p:spTree>
    <p:extLst>
      <p:ext uri="{BB962C8B-B14F-4D97-AF65-F5344CB8AC3E}">
        <p14:creationId xmlns:p14="http://schemas.microsoft.com/office/powerpoint/2010/main" val="88239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53C8B94-749C-B0A6-0DCB-9F1A20219B9E}"/>
              </a:ext>
            </a:extLst>
          </p:cNvPr>
          <p:cNvGrpSpPr/>
          <p:nvPr/>
        </p:nvGrpSpPr>
        <p:grpSpPr>
          <a:xfrm>
            <a:off x="4051222" y="318803"/>
            <a:ext cx="7484367" cy="2139510"/>
            <a:chOff x="3640065" y="304800"/>
            <a:chExt cx="7484367" cy="21395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318442-31AC-B650-E81A-CFD7ECAE3A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0065" y="427462"/>
              <a:ext cx="2115255" cy="1782925"/>
              <a:chOff x="1386538" y="3740454"/>
              <a:chExt cx="2115255" cy="2286821"/>
            </a:xfrm>
          </p:grpSpPr>
          <p:sp>
            <p:nvSpPr>
              <p:cNvPr id="6" name="矩形 258">
                <a:extLst>
                  <a:ext uri="{FF2B5EF4-FFF2-40B4-BE49-F238E27FC236}">
                    <a16:creationId xmlns:a16="http://schemas.microsoft.com/office/drawing/2014/main" id="{6B9A7117-B550-D770-A091-B7F926D237A4}"/>
                  </a:ext>
                </a:extLst>
              </p:cNvPr>
              <p:cNvSpPr/>
              <p:nvPr/>
            </p:nvSpPr>
            <p:spPr>
              <a:xfrm>
                <a:off x="1386538" y="4147877"/>
                <a:ext cx="2013206" cy="187939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/>
              </a:p>
            </p:txBody>
          </p:sp>
          <p:cxnSp>
            <p:nvCxnSpPr>
              <p:cNvPr id="7" name="直線接點 259">
                <a:extLst>
                  <a:ext uri="{FF2B5EF4-FFF2-40B4-BE49-F238E27FC236}">
                    <a16:creationId xmlns:a16="http://schemas.microsoft.com/office/drawing/2014/main" id="{ADD50F2F-FA8B-1867-D6FD-07CD721E05D6}"/>
                  </a:ext>
                </a:extLst>
              </p:cNvPr>
              <p:cNvCxnSpPr>
                <a:stCxn id="6" idx="1"/>
                <a:endCxn id="6" idx="3"/>
              </p:cNvCxnSpPr>
              <p:nvPr/>
            </p:nvCxnSpPr>
            <p:spPr>
              <a:xfrm>
                <a:off x="1386538" y="5087577"/>
                <a:ext cx="201320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260">
                <a:extLst>
                  <a:ext uri="{FF2B5EF4-FFF2-40B4-BE49-F238E27FC236}">
                    <a16:creationId xmlns:a16="http://schemas.microsoft.com/office/drawing/2014/main" id="{1D73FDA2-A3BD-5A3C-C5E2-1D3F8541BF01}"/>
                  </a:ext>
                </a:extLst>
              </p:cNvPr>
              <p:cNvCxnSpPr/>
              <p:nvPr/>
            </p:nvCxnSpPr>
            <p:spPr>
              <a:xfrm>
                <a:off x="1386538" y="4646249"/>
                <a:ext cx="201320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261">
                <a:extLst>
                  <a:ext uri="{FF2B5EF4-FFF2-40B4-BE49-F238E27FC236}">
                    <a16:creationId xmlns:a16="http://schemas.microsoft.com/office/drawing/2014/main" id="{78108E4F-FA56-0562-0684-CF080A2E873C}"/>
                  </a:ext>
                </a:extLst>
              </p:cNvPr>
              <p:cNvCxnSpPr/>
              <p:nvPr/>
            </p:nvCxnSpPr>
            <p:spPr>
              <a:xfrm>
                <a:off x="1386538" y="5552986"/>
                <a:ext cx="201320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264">
                <a:extLst>
                  <a:ext uri="{FF2B5EF4-FFF2-40B4-BE49-F238E27FC236}">
                    <a16:creationId xmlns:a16="http://schemas.microsoft.com/office/drawing/2014/main" id="{5DFE6BA8-83BC-AFE5-829A-DFD8F93D0DD5}"/>
                  </a:ext>
                </a:extLst>
              </p:cNvPr>
              <p:cNvCxnSpPr>
                <a:stCxn id="6" idx="0"/>
                <a:endCxn id="6" idx="2"/>
              </p:cNvCxnSpPr>
              <p:nvPr/>
            </p:nvCxnSpPr>
            <p:spPr>
              <a:xfrm>
                <a:off x="2393141" y="4147877"/>
                <a:ext cx="0" cy="18793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字方塊 366">
                <a:extLst>
                  <a:ext uri="{FF2B5EF4-FFF2-40B4-BE49-F238E27FC236}">
                    <a16:creationId xmlns:a16="http://schemas.microsoft.com/office/drawing/2014/main" id="{EC3EB380-0220-4E7D-E2C3-78DBB440B5E0}"/>
                  </a:ext>
                </a:extLst>
              </p:cNvPr>
              <p:cNvSpPr txBox="1"/>
              <p:nvPr/>
            </p:nvSpPr>
            <p:spPr>
              <a:xfrm>
                <a:off x="1468745" y="4288790"/>
                <a:ext cx="1107971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0</a:t>
                </a:r>
                <a:endParaRPr lang="zh-TW" altLang="en-US" sz="1200" b="1"/>
              </a:p>
            </p:txBody>
          </p:sp>
          <p:sp>
            <p:nvSpPr>
              <p:cNvPr id="12" name="文字方塊 364">
                <a:extLst>
                  <a:ext uri="{FF2B5EF4-FFF2-40B4-BE49-F238E27FC236}">
                    <a16:creationId xmlns:a16="http://schemas.microsoft.com/office/drawing/2014/main" id="{57030714-67BB-65B8-02FC-A1797102E287}"/>
                  </a:ext>
                </a:extLst>
              </p:cNvPr>
              <p:cNvSpPr txBox="1"/>
              <p:nvPr/>
            </p:nvSpPr>
            <p:spPr>
              <a:xfrm>
                <a:off x="1483042" y="4764916"/>
                <a:ext cx="1107971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2</a:t>
                </a:r>
                <a:endParaRPr lang="zh-TW" altLang="en-US" sz="1200" b="1"/>
              </a:p>
            </p:txBody>
          </p:sp>
          <p:sp>
            <p:nvSpPr>
              <p:cNvPr id="13" name="文字方塊 365">
                <a:extLst>
                  <a:ext uri="{FF2B5EF4-FFF2-40B4-BE49-F238E27FC236}">
                    <a16:creationId xmlns:a16="http://schemas.microsoft.com/office/drawing/2014/main" id="{042449C1-E424-5144-1129-E0AA2E1832D3}"/>
                  </a:ext>
                </a:extLst>
              </p:cNvPr>
              <p:cNvSpPr txBox="1"/>
              <p:nvPr/>
            </p:nvSpPr>
            <p:spPr>
              <a:xfrm>
                <a:off x="2378719" y="4794467"/>
                <a:ext cx="1092537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3</a:t>
                </a:r>
                <a:endParaRPr lang="zh-TW" altLang="en-US" sz="1200" b="1"/>
              </a:p>
            </p:txBody>
          </p:sp>
          <p:sp>
            <p:nvSpPr>
              <p:cNvPr id="14" name="文字方塊 362">
                <a:extLst>
                  <a:ext uri="{FF2B5EF4-FFF2-40B4-BE49-F238E27FC236}">
                    <a16:creationId xmlns:a16="http://schemas.microsoft.com/office/drawing/2014/main" id="{7C6E0431-C29E-193F-7018-1956E0D9C66F}"/>
                  </a:ext>
                </a:extLst>
              </p:cNvPr>
              <p:cNvSpPr txBox="1"/>
              <p:nvPr/>
            </p:nvSpPr>
            <p:spPr>
              <a:xfrm>
                <a:off x="1460796" y="5190663"/>
                <a:ext cx="1107971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4</a:t>
                </a:r>
                <a:endParaRPr lang="zh-TW" altLang="en-US" sz="1200" b="1"/>
              </a:p>
            </p:txBody>
          </p:sp>
          <p:sp>
            <p:nvSpPr>
              <p:cNvPr id="15" name="文字方塊 363">
                <a:extLst>
                  <a:ext uri="{FF2B5EF4-FFF2-40B4-BE49-F238E27FC236}">
                    <a16:creationId xmlns:a16="http://schemas.microsoft.com/office/drawing/2014/main" id="{2FAB5685-4746-705C-08AC-3FAD1755276B}"/>
                  </a:ext>
                </a:extLst>
              </p:cNvPr>
              <p:cNvSpPr txBox="1"/>
              <p:nvPr/>
            </p:nvSpPr>
            <p:spPr>
              <a:xfrm>
                <a:off x="2378719" y="5204620"/>
                <a:ext cx="1092537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 dirty="0"/>
                  <a:t>Channel 5</a:t>
                </a:r>
                <a:endParaRPr lang="zh-TW" altLang="en-US" sz="1200" b="1" dirty="0"/>
              </a:p>
            </p:txBody>
          </p:sp>
          <p:sp>
            <p:nvSpPr>
              <p:cNvPr id="16" name="文字方塊 360">
                <a:extLst>
                  <a:ext uri="{FF2B5EF4-FFF2-40B4-BE49-F238E27FC236}">
                    <a16:creationId xmlns:a16="http://schemas.microsoft.com/office/drawing/2014/main" id="{C707D9CA-4B92-FB9F-FAC4-5926EEA0EA93}"/>
                  </a:ext>
                </a:extLst>
              </p:cNvPr>
              <p:cNvSpPr txBox="1"/>
              <p:nvPr/>
            </p:nvSpPr>
            <p:spPr>
              <a:xfrm>
                <a:off x="1496680" y="5669861"/>
                <a:ext cx="1107971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6</a:t>
                </a:r>
                <a:endParaRPr lang="zh-TW" altLang="en-US" sz="1200" b="1"/>
              </a:p>
            </p:txBody>
          </p:sp>
          <p:sp>
            <p:nvSpPr>
              <p:cNvPr id="17" name="文字方塊 361">
                <a:extLst>
                  <a:ext uri="{FF2B5EF4-FFF2-40B4-BE49-F238E27FC236}">
                    <a16:creationId xmlns:a16="http://schemas.microsoft.com/office/drawing/2014/main" id="{64A7E29C-405A-B7D5-38A0-6419941CF837}"/>
                  </a:ext>
                </a:extLst>
              </p:cNvPr>
              <p:cNvSpPr txBox="1"/>
              <p:nvPr/>
            </p:nvSpPr>
            <p:spPr>
              <a:xfrm>
                <a:off x="2365709" y="5681012"/>
                <a:ext cx="1092537" cy="25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/>
                  <a:t>Channel 7</a:t>
                </a:r>
                <a:endParaRPr lang="zh-TW" altLang="en-US" sz="1200" b="1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2BEB3F7-BEE7-594C-A352-D897062FA6DD}"/>
                  </a:ext>
                </a:extLst>
              </p:cNvPr>
              <p:cNvGrpSpPr/>
              <p:nvPr/>
            </p:nvGrpSpPr>
            <p:grpSpPr>
              <a:xfrm>
                <a:off x="2409256" y="4180841"/>
                <a:ext cx="1092537" cy="435911"/>
                <a:chOff x="1371295" y="1818133"/>
                <a:chExt cx="1092537" cy="435911"/>
              </a:xfrm>
            </p:grpSpPr>
            <p:sp>
              <p:nvSpPr>
                <p:cNvPr id="27" name="文字方塊 367">
                  <a:extLst>
                    <a:ext uri="{FF2B5EF4-FFF2-40B4-BE49-F238E27FC236}">
                      <a16:creationId xmlns:a16="http://schemas.microsoft.com/office/drawing/2014/main" id="{6C33D273-2624-6436-8913-7738C5A87F64}"/>
                    </a:ext>
                  </a:extLst>
                </p:cNvPr>
                <p:cNvSpPr txBox="1"/>
                <p:nvPr/>
              </p:nvSpPr>
              <p:spPr>
                <a:xfrm>
                  <a:off x="1371295" y="1921925"/>
                  <a:ext cx="1092537" cy="259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b="1" dirty="0"/>
                    <a:t>Channel 1</a:t>
                  </a:r>
                  <a:endParaRPr lang="zh-TW" altLang="en-US" sz="1200" b="1" dirty="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25475D2-3437-26D8-5735-ED499A2C8805}"/>
                    </a:ext>
                  </a:extLst>
                </p:cNvPr>
                <p:cNvSpPr/>
                <p:nvPr/>
              </p:nvSpPr>
              <p:spPr>
                <a:xfrm>
                  <a:off x="2233933" y="1818133"/>
                  <a:ext cx="88823" cy="435911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B43D16-0098-65E5-7C89-63A3FB0BED6D}"/>
                  </a:ext>
                </a:extLst>
              </p:cNvPr>
              <p:cNvSpPr/>
              <p:nvPr/>
            </p:nvSpPr>
            <p:spPr>
              <a:xfrm>
                <a:off x="3271894" y="4677424"/>
                <a:ext cx="88823" cy="39372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EB6B6E0-6439-FDCC-931F-7609C7C1485D}"/>
                  </a:ext>
                </a:extLst>
              </p:cNvPr>
              <p:cNvSpPr/>
              <p:nvPr/>
            </p:nvSpPr>
            <p:spPr>
              <a:xfrm>
                <a:off x="1423781" y="4156301"/>
                <a:ext cx="76001" cy="47691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A703B-39ED-21FA-A54A-9C44A1D059DC}"/>
                  </a:ext>
                </a:extLst>
              </p:cNvPr>
              <p:cNvSpPr/>
              <p:nvPr/>
            </p:nvSpPr>
            <p:spPr>
              <a:xfrm>
                <a:off x="1421210" y="4677424"/>
                <a:ext cx="93177" cy="41395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83ABCCC-CA86-EC0B-3D74-493CE79EEEBC}"/>
                  </a:ext>
                </a:extLst>
              </p:cNvPr>
              <p:cNvSpPr/>
              <p:nvPr/>
            </p:nvSpPr>
            <p:spPr>
              <a:xfrm>
                <a:off x="1403307" y="5125250"/>
                <a:ext cx="90607" cy="39664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10D9091-8AD5-20ED-4EA6-E4D265279168}"/>
                  </a:ext>
                </a:extLst>
              </p:cNvPr>
              <p:cNvSpPr/>
              <p:nvPr/>
            </p:nvSpPr>
            <p:spPr>
              <a:xfrm>
                <a:off x="1421211" y="5582568"/>
                <a:ext cx="93176" cy="40779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982551-6511-B388-FD8E-717B99A812BB}"/>
                  </a:ext>
                </a:extLst>
              </p:cNvPr>
              <p:cNvSpPr/>
              <p:nvPr/>
            </p:nvSpPr>
            <p:spPr>
              <a:xfrm>
                <a:off x="3271894" y="5111659"/>
                <a:ext cx="94935" cy="41023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F8FEDFC-B175-9515-417D-751E67A8DDE2}"/>
                  </a:ext>
                </a:extLst>
              </p:cNvPr>
              <p:cNvSpPr/>
              <p:nvPr/>
            </p:nvSpPr>
            <p:spPr>
              <a:xfrm>
                <a:off x="3271894" y="5582568"/>
                <a:ext cx="94936" cy="4009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6A8372-8438-D5B7-C162-03323E688D57}"/>
                  </a:ext>
                </a:extLst>
              </p:cNvPr>
              <p:cNvSpPr txBox="1"/>
              <p:nvPr/>
            </p:nvSpPr>
            <p:spPr>
              <a:xfrm>
                <a:off x="1421901" y="3740454"/>
                <a:ext cx="1993037" cy="2763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 anchorCtr="0">
                <a:spAutoFit/>
              </a:bodyPr>
              <a:lstStyle/>
              <a:p>
                <a:pPr defTabSz="2438338">
                  <a:lnSpc>
                    <a:spcPct val="100000"/>
                  </a:lnSpc>
                  <a:spcBef>
                    <a:spcPts val="0"/>
                  </a:spcBef>
                </a:pP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Component</a:t>
                </a:r>
                <a:r>
                  <a:rPr lang="en-US" sz="1400" b="1" dirty="0">
                    <a:sym typeface="Helvetica Neue"/>
                  </a:rPr>
                  <a:t> (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64MB)</a:t>
                </a:r>
                <a:endParaRPr kumimoji="0" lang="en-US" sz="14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349736-D4A5-FB36-84E6-9E8C2F7C34B6}"/>
                </a:ext>
              </a:extLst>
            </p:cNvPr>
            <p:cNvSpPr/>
            <p:nvPr/>
          </p:nvSpPr>
          <p:spPr>
            <a:xfrm>
              <a:off x="6876241" y="550995"/>
              <a:ext cx="2073009" cy="1539473"/>
            </a:xfrm>
            <a:prstGeom prst="rect">
              <a:avLst/>
            </a:prstGeom>
            <a:noFill/>
            <a:ln w="38100" cap="flat">
              <a:solidFill>
                <a:srgbClr val="7030A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C70332-EAC5-09E1-B628-9A81F5673887}"/>
                </a:ext>
              </a:extLst>
            </p:cNvPr>
            <p:cNvSpPr/>
            <p:nvPr/>
          </p:nvSpPr>
          <p:spPr>
            <a:xfrm>
              <a:off x="7353210" y="766189"/>
              <a:ext cx="916992" cy="6296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F7C30F-AD20-A06B-43A1-CF86B871CAE3}"/>
                </a:ext>
              </a:extLst>
            </p:cNvPr>
            <p:cNvSpPr txBox="1"/>
            <p:nvPr/>
          </p:nvSpPr>
          <p:spPr>
            <a:xfrm>
              <a:off x="10142953" y="1303505"/>
              <a:ext cx="981479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FF0000"/>
                  </a:solidFill>
                </a:rPr>
                <a:t>64B per channel</a:t>
              </a:r>
            </a:p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FF0000"/>
                  </a:solidFill>
                </a:rPr>
                <a:t>6.4 GT/s per lane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112FEA-1BDD-7D10-D0C9-966013BE2C02}"/>
                </a:ext>
              </a:extLst>
            </p:cNvPr>
            <p:cNvSpPr txBox="1"/>
            <p:nvPr/>
          </p:nvSpPr>
          <p:spPr>
            <a:xfrm>
              <a:off x="6968381" y="587843"/>
              <a:ext cx="3141714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Bank group: 4 Banks (</a:t>
              </a:r>
              <a:r>
                <a:rPr lang="en-US" sz="1000" dirty="0">
                  <a:solidFill>
                    <a:srgbClr val="7030A0"/>
                  </a:solidFill>
                </a:rPr>
                <a:t>1MB)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7B87D4-D15B-6C15-977A-319A871460D5}"/>
                </a:ext>
              </a:extLst>
            </p:cNvPr>
            <p:cNvCxnSpPr>
              <a:cxnSpLocks/>
            </p:cNvCxnSpPr>
            <p:nvPr/>
          </p:nvCxnSpPr>
          <p:spPr>
            <a:xfrm>
              <a:off x="7811706" y="1352230"/>
              <a:ext cx="776767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FC2876-132F-9485-AC38-86FB53919EA4}"/>
                </a:ext>
              </a:extLst>
            </p:cNvPr>
            <p:cNvSpPr/>
            <p:nvPr/>
          </p:nvSpPr>
          <p:spPr>
            <a:xfrm>
              <a:off x="7234757" y="950579"/>
              <a:ext cx="916992" cy="6296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E8A7EB5-4FB4-AA1A-4F82-16D5B78C45B0}"/>
                </a:ext>
              </a:extLst>
            </p:cNvPr>
            <p:cNvCxnSpPr>
              <a:cxnSpLocks/>
            </p:cNvCxnSpPr>
            <p:nvPr/>
          </p:nvCxnSpPr>
          <p:spPr>
            <a:xfrm>
              <a:off x="7682812" y="1537387"/>
              <a:ext cx="905661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969708-ED11-CDC0-DF1A-17A26C3534B7}"/>
                </a:ext>
              </a:extLst>
            </p:cNvPr>
            <p:cNvSpPr/>
            <p:nvPr/>
          </p:nvSpPr>
          <p:spPr>
            <a:xfrm>
              <a:off x="7116302" y="1134970"/>
              <a:ext cx="916992" cy="6296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>
              <a:solidFill>
                <a:schemeClr val="accent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170FE5A-2EC3-7B95-F094-9B37FA2CC7C7}"/>
                </a:ext>
              </a:extLst>
            </p:cNvPr>
            <p:cNvCxnSpPr>
              <a:cxnSpLocks/>
            </p:cNvCxnSpPr>
            <p:nvPr/>
          </p:nvCxnSpPr>
          <p:spPr>
            <a:xfrm>
              <a:off x="7559185" y="1722543"/>
              <a:ext cx="1029288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23E554-4EEB-A222-91DF-D152C61B5603}"/>
                </a:ext>
              </a:extLst>
            </p:cNvPr>
            <p:cNvGrpSpPr/>
            <p:nvPr/>
          </p:nvGrpSpPr>
          <p:grpSpPr>
            <a:xfrm>
              <a:off x="6997848" y="1319361"/>
              <a:ext cx="916992" cy="629685"/>
              <a:chOff x="4337269" y="2714729"/>
              <a:chExt cx="1502536" cy="10317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7AA174E-BF21-D48E-AFE4-47C89D6D81BC}"/>
                  </a:ext>
                </a:extLst>
              </p:cNvPr>
              <p:cNvSpPr/>
              <p:nvPr/>
            </p:nvSpPr>
            <p:spPr>
              <a:xfrm>
                <a:off x="4337269" y="2714729"/>
                <a:ext cx="1502536" cy="103176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ap="flat">
                <a:solidFill>
                  <a:schemeClr val="accent1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52528EE-9506-A731-050D-FC7835CDBFE1}"/>
                  </a:ext>
                </a:extLst>
              </p:cNvPr>
              <p:cNvGrpSpPr/>
              <p:nvPr/>
            </p:nvGrpSpPr>
            <p:grpSpPr>
              <a:xfrm>
                <a:off x="4472576" y="2932228"/>
                <a:ext cx="641767" cy="316834"/>
                <a:chOff x="7042559" y="1169947"/>
                <a:chExt cx="1051877" cy="3792429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71B7012-76A1-335C-38AE-F6A5D68D74DB}"/>
                    </a:ext>
                  </a:extLst>
                </p:cNvPr>
                <p:cNvSpPr/>
                <p:nvPr/>
              </p:nvSpPr>
              <p:spPr>
                <a:xfrm>
                  <a:off x="7042559" y="1169947"/>
                  <a:ext cx="980571" cy="3792429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093C01B-250D-CA73-5704-1BE695367716}"/>
                    </a:ext>
                  </a:extLst>
                </p:cNvPr>
                <p:cNvSpPr txBox="1"/>
                <p:nvPr/>
              </p:nvSpPr>
              <p:spPr>
                <a:xfrm>
                  <a:off x="7113865" y="1199720"/>
                  <a:ext cx="980571" cy="24145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rPr>
                    <a:t>macro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9709368-7AA3-3E69-8E5B-E850C7D09A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216215" y="3350042"/>
                <a:ext cx="211829" cy="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86869F0-8103-9554-52BA-EC5FD342817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677918" y="3350042"/>
                <a:ext cx="211829" cy="2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A7DC1DA-7BE2-21B8-8AE5-7808350199A9}"/>
                  </a:ext>
                </a:extLst>
              </p:cNvPr>
              <p:cNvSpPr/>
              <p:nvPr/>
            </p:nvSpPr>
            <p:spPr>
              <a:xfrm rot="5400000">
                <a:off x="5024729" y="3198959"/>
                <a:ext cx="57554" cy="57154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0702DE9-BA7A-D566-A264-3D4E626B3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0838" y="3511926"/>
                <a:ext cx="0" cy="16733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847A0AF-FEFB-87D2-4AAA-80E4405183FB}"/>
                  </a:ext>
                </a:extLst>
              </p:cNvPr>
              <p:cNvCxnSpPr/>
              <p:nvPr/>
            </p:nvCxnSpPr>
            <p:spPr>
              <a:xfrm flipV="1">
                <a:off x="4701370" y="3297265"/>
                <a:ext cx="177281" cy="8915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4B2FE55-50CF-5D4E-9F93-F23F11228ABE}"/>
                  </a:ext>
                </a:extLst>
              </p:cNvPr>
              <p:cNvSpPr txBox="1"/>
              <p:nvPr/>
            </p:nvSpPr>
            <p:spPr>
              <a:xfrm>
                <a:off x="5412529" y="3321609"/>
                <a:ext cx="283672" cy="20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256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25C3D2-4DBF-9999-6B05-1501BB237936}"/>
                  </a:ext>
                </a:extLst>
              </p:cNvPr>
              <p:cNvSpPr txBox="1"/>
              <p:nvPr/>
            </p:nvSpPr>
            <p:spPr>
              <a:xfrm>
                <a:off x="4846717" y="3321609"/>
                <a:ext cx="283672" cy="20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256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0ACA02-B607-3884-03F5-E0D6D32FA06D}"/>
                  </a:ext>
                </a:extLst>
              </p:cNvPr>
              <p:cNvSpPr txBox="1"/>
              <p:nvPr/>
            </p:nvSpPr>
            <p:spPr>
              <a:xfrm>
                <a:off x="4851224" y="2718186"/>
                <a:ext cx="480668" cy="201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Bank0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32C25ED-EB94-926D-555C-1449D351BB18}"/>
                  </a:ext>
                </a:extLst>
              </p:cNvPr>
              <p:cNvGrpSpPr/>
              <p:nvPr/>
            </p:nvGrpSpPr>
            <p:grpSpPr>
              <a:xfrm>
                <a:off x="5091645" y="2932228"/>
                <a:ext cx="641767" cy="316834"/>
                <a:chOff x="7042559" y="1169947"/>
                <a:chExt cx="1051877" cy="379242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FE2204A-25AE-19C0-7C56-19279A04CFCD}"/>
                    </a:ext>
                  </a:extLst>
                </p:cNvPr>
                <p:cNvSpPr/>
                <p:nvPr/>
              </p:nvSpPr>
              <p:spPr>
                <a:xfrm>
                  <a:off x="7042559" y="1169947"/>
                  <a:ext cx="980571" cy="3792429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7CA1D9-3AC6-5401-438B-29BB7012C14E}"/>
                    </a:ext>
                  </a:extLst>
                </p:cNvPr>
                <p:cNvSpPr txBox="1"/>
                <p:nvPr/>
              </p:nvSpPr>
              <p:spPr>
                <a:xfrm>
                  <a:off x="7113865" y="1199720"/>
                  <a:ext cx="980571" cy="24145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rPr>
                    <a:t>macro</a:t>
                  </a:r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759330A-B2A1-CE05-AEB8-08912DC71653}"/>
                  </a:ext>
                </a:extLst>
              </p:cNvPr>
              <p:cNvCxnSpPr/>
              <p:nvPr/>
            </p:nvCxnSpPr>
            <p:spPr>
              <a:xfrm flipV="1">
                <a:off x="5230396" y="3314191"/>
                <a:ext cx="177281" cy="89157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AB5C1B-9E2E-820C-114D-E9EE963C3E7D}"/>
                </a:ext>
              </a:extLst>
            </p:cNvPr>
            <p:cNvCxnSpPr>
              <a:cxnSpLocks/>
            </p:cNvCxnSpPr>
            <p:nvPr/>
          </p:nvCxnSpPr>
          <p:spPr>
            <a:xfrm>
              <a:off x="7445543" y="1907699"/>
              <a:ext cx="1142930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3048E2D-2020-6DA3-53EA-00611046C028}"/>
                </a:ext>
              </a:extLst>
            </p:cNvPr>
            <p:cNvSpPr txBox="1"/>
            <p:nvPr/>
          </p:nvSpPr>
          <p:spPr>
            <a:xfrm>
              <a:off x="7406733" y="1162038"/>
              <a:ext cx="293350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Bank1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A0D432-90EA-4D12-CBA2-9EB4A55DD1A9}"/>
                </a:ext>
              </a:extLst>
            </p:cNvPr>
            <p:cNvSpPr txBox="1"/>
            <p:nvPr/>
          </p:nvSpPr>
          <p:spPr>
            <a:xfrm>
              <a:off x="7499639" y="1000009"/>
              <a:ext cx="293350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Bank2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732825-6660-961E-65F8-B28F2E00CDA3}"/>
                </a:ext>
              </a:extLst>
            </p:cNvPr>
            <p:cNvSpPr txBox="1"/>
            <p:nvPr/>
          </p:nvSpPr>
          <p:spPr>
            <a:xfrm>
              <a:off x="7633667" y="800653"/>
              <a:ext cx="293350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Bank3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672A279-E9D8-AF37-5111-0DD033038657}"/>
                </a:ext>
              </a:extLst>
            </p:cNvPr>
            <p:cNvGrpSpPr/>
            <p:nvPr/>
          </p:nvGrpSpPr>
          <p:grpSpPr>
            <a:xfrm flipH="1">
              <a:off x="8587983" y="1161150"/>
              <a:ext cx="187499" cy="866645"/>
              <a:chOff x="5822909" y="1323469"/>
              <a:chExt cx="190151" cy="89256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D7F98A8-A949-C090-D498-1D04924CD4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22909" y="1328840"/>
                <a:ext cx="190151" cy="18014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BB9778D-A517-7D02-6A5E-2CAD1526BB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5513" y="1323469"/>
                <a:ext cx="0" cy="89256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DC06E88-47AF-7BFB-5E48-C7A1AB18D3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22909" y="2030519"/>
                <a:ext cx="190151" cy="18014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74E80A3-2BAF-9E35-B1D2-7D542A12DA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2909" y="1508984"/>
                <a:ext cx="0" cy="5215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4D158B-AEA7-7861-EA30-485264588850}"/>
                </a:ext>
              </a:extLst>
            </p:cNvPr>
            <p:cNvSpPr txBox="1"/>
            <p:nvPr/>
          </p:nvSpPr>
          <p:spPr>
            <a:xfrm>
              <a:off x="8642057" y="1058596"/>
              <a:ext cx="179241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4:1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0DE2E7C-DCB1-4805-EF78-3FFCED254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3724" y="1831865"/>
              <a:ext cx="573843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FE67381-EC90-353A-6AA6-5A63057C26A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828018" y="1794856"/>
              <a:ext cx="108194" cy="613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9E93FB4-C5FD-A517-F000-9D3BF711B547}"/>
                </a:ext>
              </a:extLst>
            </p:cNvPr>
            <p:cNvSpPr txBox="1"/>
            <p:nvPr/>
          </p:nvSpPr>
          <p:spPr>
            <a:xfrm>
              <a:off x="9893684" y="1664564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D2B85CD-E962-C3AD-D72F-E2BE55DAC3FB}"/>
                </a:ext>
              </a:extLst>
            </p:cNvPr>
            <p:cNvSpPr txBox="1"/>
            <p:nvPr/>
          </p:nvSpPr>
          <p:spPr>
            <a:xfrm>
              <a:off x="9548488" y="1295220"/>
              <a:ext cx="176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8:1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D902B63-A45F-A318-9CAC-2CB6ABDAFC32}"/>
                </a:ext>
              </a:extLst>
            </p:cNvPr>
            <p:cNvSpPr/>
            <p:nvPr/>
          </p:nvSpPr>
          <p:spPr>
            <a:xfrm rot="16200000">
              <a:off x="9217434" y="1692205"/>
              <a:ext cx="778258" cy="274620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3D3D2A9-49C3-5A8F-CA41-64060A7741B1}"/>
                </a:ext>
              </a:extLst>
            </p:cNvPr>
            <p:cNvCxnSpPr>
              <a:cxnSpLocks/>
            </p:cNvCxnSpPr>
            <p:nvPr/>
          </p:nvCxnSpPr>
          <p:spPr>
            <a:xfrm>
              <a:off x="8775482" y="1599615"/>
              <a:ext cx="693771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5394920-C95F-249D-C91E-F24F1FBB0B98}"/>
                </a:ext>
              </a:extLst>
            </p:cNvPr>
            <p:cNvCxnSpPr>
              <a:cxnSpLocks/>
            </p:cNvCxnSpPr>
            <p:nvPr/>
          </p:nvCxnSpPr>
          <p:spPr>
            <a:xfrm>
              <a:off x="9140434" y="1762272"/>
              <a:ext cx="324516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1A887AB-C5DD-C156-96D7-486DF3A20827}"/>
                </a:ext>
              </a:extLst>
            </p:cNvPr>
            <p:cNvCxnSpPr>
              <a:cxnSpLocks/>
            </p:cNvCxnSpPr>
            <p:nvPr/>
          </p:nvCxnSpPr>
          <p:spPr>
            <a:xfrm>
              <a:off x="9140434" y="1824944"/>
              <a:ext cx="324516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9FFF146-6A9A-7B98-0218-EABD3044846B}"/>
                </a:ext>
              </a:extLst>
            </p:cNvPr>
            <p:cNvGrpSpPr/>
            <p:nvPr/>
          </p:nvGrpSpPr>
          <p:grpSpPr>
            <a:xfrm>
              <a:off x="9140435" y="1887617"/>
              <a:ext cx="324516" cy="258459"/>
              <a:chOff x="10819744" y="4269716"/>
              <a:chExt cx="256953" cy="423498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89FC7D2-0537-26F1-767C-CFEADB0C20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269716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905696F-27D9-3894-E4B2-F08BFE1A3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372408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AB2DC7C-6032-5B3B-C770-BA2AC58E3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475100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2597105-DB2F-7F76-1DF9-0FB4F4CEAB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577790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21B35A8-B756-2F54-C623-244E9BB6C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9744" y="4693214"/>
                <a:ext cx="256953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CD244DF-8711-2256-99AE-041F914DADCB}"/>
                </a:ext>
              </a:extLst>
            </p:cNvPr>
            <p:cNvSpPr txBox="1"/>
            <p:nvPr/>
          </p:nvSpPr>
          <p:spPr>
            <a:xfrm>
              <a:off x="9045981" y="1029732"/>
              <a:ext cx="1005014" cy="138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FF0000"/>
                  </a:solidFill>
                </a:rPr>
                <a:t>800 MT/s per lane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51011F5-5EBC-38C1-9FDB-06B890C8C5DC}"/>
                </a:ext>
              </a:extLst>
            </p:cNvPr>
            <p:cNvSpPr/>
            <p:nvPr/>
          </p:nvSpPr>
          <p:spPr>
            <a:xfrm>
              <a:off x="9236154" y="1407055"/>
              <a:ext cx="119159" cy="301204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A54DE7-B656-831B-4AFE-7206270BE268}"/>
                </a:ext>
              </a:extLst>
            </p:cNvPr>
            <p:cNvCxnSpPr>
              <a:cxnSpLocks/>
            </p:cNvCxnSpPr>
            <p:nvPr/>
          </p:nvCxnSpPr>
          <p:spPr>
            <a:xfrm>
              <a:off x="8320532" y="1855682"/>
              <a:ext cx="69358" cy="1094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86B92A6-2EA3-11FA-BD7A-EB6EAE96F602}"/>
                </a:ext>
              </a:extLst>
            </p:cNvPr>
            <p:cNvSpPr txBox="1"/>
            <p:nvPr/>
          </p:nvSpPr>
          <p:spPr>
            <a:xfrm>
              <a:off x="8358951" y="1741028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42BF1A-F78D-DA2D-983B-7000396615C8}"/>
                </a:ext>
              </a:extLst>
            </p:cNvPr>
            <p:cNvCxnSpPr>
              <a:cxnSpLocks/>
            </p:cNvCxnSpPr>
            <p:nvPr/>
          </p:nvCxnSpPr>
          <p:spPr>
            <a:xfrm>
              <a:off x="8320532" y="1662200"/>
              <a:ext cx="69358" cy="1094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70D1362-CECF-3D04-6AFF-0F9CEC089B3E}"/>
                </a:ext>
              </a:extLst>
            </p:cNvPr>
            <p:cNvSpPr txBox="1"/>
            <p:nvPr/>
          </p:nvSpPr>
          <p:spPr>
            <a:xfrm>
              <a:off x="8352579" y="1550905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AD67C09-029F-A6B7-1467-C77C51DEC243}"/>
                </a:ext>
              </a:extLst>
            </p:cNvPr>
            <p:cNvCxnSpPr>
              <a:cxnSpLocks/>
            </p:cNvCxnSpPr>
            <p:nvPr/>
          </p:nvCxnSpPr>
          <p:spPr>
            <a:xfrm>
              <a:off x="8320680" y="1484626"/>
              <a:ext cx="69358" cy="1094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8A6C1C7-23DE-2C14-4CBB-C66045EE9A92}"/>
                </a:ext>
              </a:extLst>
            </p:cNvPr>
            <p:cNvSpPr txBox="1"/>
            <p:nvPr/>
          </p:nvSpPr>
          <p:spPr>
            <a:xfrm>
              <a:off x="8358530" y="1364532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E17A9BB-9D35-B1C7-3842-B54F99224E03}"/>
                </a:ext>
              </a:extLst>
            </p:cNvPr>
            <p:cNvCxnSpPr>
              <a:cxnSpLocks/>
            </p:cNvCxnSpPr>
            <p:nvPr/>
          </p:nvCxnSpPr>
          <p:spPr>
            <a:xfrm>
              <a:off x="8323214" y="1295220"/>
              <a:ext cx="69358" cy="1094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EDA8B54-474D-F3A4-1C84-0F7C44817C3F}"/>
                </a:ext>
              </a:extLst>
            </p:cNvPr>
            <p:cNvSpPr txBox="1"/>
            <p:nvPr/>
          </p:nvSpPr>
          <p:spPr>
            <a:xfrm>
              <a:off x="8355815" y="1187584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D29047A-DF21-3C4E-5E67-03B8FBB83CA1}"/>
                </a:ext>
              </a:extLst>
            </p:cNvPr>
            <p:cNvSpPr txBox="1"/>
            <p:nvPr/>
          </p:nvSpPr>
          <p:spPr>
            <a:xfrm>
              <a:off x="9037477" y="1441868"/>
              <a:ext cx="211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63BB71-1B77-BD0F-FFC9-4BA6DE855BA4}"/>
                </a:ext>
              </a:extLst>
            </p:cNvPr>
            <p:cNvSpPr/>
            <p:nvPr/>
          </p:nvSpPr>
          <p:spPr>
            <a:xfrm>
              <a:off x="6667073" y="304800"/>
              <a:ext cx="3399124" cy="213951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4503FF4-971E-8CB3-0746-5DA45C572721}"/>
                </a:ext>
              </a:extLst>
            </p:cNvPr>
            <p:cNvSpPr/>
            <p:nvPr/>
          </p:nvSpPr>
          <p:spPr>
            <a:xfrm>
              <a:off x="10110095" y="1678913"/>
              <a:ext cx="119159" cy="301204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3DB88F6-FD18-ACE3-CEC0-8C447F4E284C}"/>
                </a:ext>
              </a:extLst>
            </p:cNvPr>
            <p:cNvSpPr txBox="1"/>
            <p:nvPr/>
          </p:nvSpPr>
          <p:spPr>
            <a:xfrm>
              <a:off x="6718655" y="340575"/>
              <a:ext cx="440577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Channel: </a:t>
              </a:r>
              <a:r>
                <a:rPr lang="en-US" sz="1000" dirty="0">
                  <a:solidFill>
                    <a:srgbClr val="FF0000"/>
                  </a:solidFill>
                </a:rPr>
                <a:t>8 Bank groups (8MB)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719B632-019B-532A-C662-4C011208CEE5}"/>
                </a:ext>
              </a:extLst>
            </p:cNvPr>
            <p:cNvSpPr txBox="1"/>
            <p:nvPr/>
          </p:nvSpPr>
          <p:spPr>
            <a:xfrm>
              <a:off x="9146900" y="2243538"/>
              <a:ext cx="674865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sym typeface="Helvetica Neue"/>
                </a:rPr>
                <a:t>Bank Group Mux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31F29A-6D55-0992-7113-E624861CB3D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959755" y="1549175"/>
              <a:ext cx="108194" cy="613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9A6714A-4B2A-B513-57C1-C5F6FFC2F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3271" y="304801"/>
              <a:ext cx="1013802" cy="435756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9E84121-02E5-F3CD-1A59-89DC25FA0421}"/>
                </a:ext>
              </a:extLst>
            </p:cNvPr>
            <p:cNvCxnSpPr>
              <a:cxnSpLocks/>
            </p:cNvCxnSpPr>
            <p:nvPr/>
          </p:nvCxnSpPr>
          <p:spPr>
            <a:xfrm>
              <a:off x="5657573" y="1157973"/>
              <a:ext cx="985681" cy="128633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5677C5-D7EA-7C84-4149-F2CFAE06C622}"/>
                </a:ext>
              </a:extLst>
            </p:cNvPr>
            <p:cNvSpPr/>
            <p:nvPr/>
          </p:nvSpPr>
          <p:spPr>
            <a:xfrm>
              <a:off x="4632246" y="740557"/>
              <a:ext cx="1021025" cy="405257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195E9363-2725-1693-9FD4-4980D7CE4386}"/>
              </a:ext>
            </a:extLst>
          </p:cNvPr>
          <p:cNvSpPr txBox="1"/>
          <p:nvPr/>
        </p:nvSpPr>
        <p:spPr>
          <a:xfrm>
            <a:off x="800761" y="797849"/>
            <a:ext cx="26200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indent="-341313"/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64MB SRAM Cache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Density 2MB/mm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766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Latency ns</a:t>
            </a:r>
          </a:p>
          <a:p>
            <a:pPr marL="34766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BW 1000(GB/s)/MB</a:t>
            </a:r>
          </a:p>
          <a:p>
            <a:pPr marL="34766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Energy 0.1pJ/b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E1879AB-0488-E3E5-47ED-3259E79A6C14}"/>
              </a:ext>
            </a:extLst>
          </p:cNvPr>
          <p:cNvSpPr txBox="1"/>
          <p:nvPr/>
        </p:nvSpPr>
        <p:spPr>
          <a:xfrm>
            <a:off x="815365" y="2615895"/>
            <a:ext cx="2590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/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1GBx8 HBM3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Density 20MB/mm2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Latency 30s ns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BW 300(GB/s)/GB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Energy 4.5pJ/b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68168EC-4761-097A-7D21-BA5611758312}"/>
              </a:ext>
            </a:extLst>
          </p:cNvPr>
          <p:cNvSpPr txBox="1"/>
          <p:nvPr/>
        </p:nvSpPr>
        <p:spPr>
          <a:xfrm>
            <a:off x="817783" y="4423071"/>
            <a:ext cx="307823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32GB Optane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Density 350MB/mm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Latency 300s ns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BW 1(GB/s)/GB</a:t>
            </a:r>
          </a:p>
          <a:p>
            <a:pPr marL="288925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Energy 50pJ/b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2A3A970E-F193-F47A-BE01-E76A7FE69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3" t="16779" r="39034" b="40105"/>
          <a:stretch/>
        </p:blipFill>
        <p:spPr>
          <a:xfrm>
            <a:off x="5074902" y="2494819"/>
            <a:ext cx="2943314" cy="1744358"/>
          </a:xfrm>
          <a:prstGeom prst="rect">
            <a:avLst/>
          </a:prstGeom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2E2FFED-B9A2-C70B-772E-9D906C9F1675}"/>
              </a:ext>
            </a:extLst>
          </p:cNvPr>
          <p:cNvGrpSpPr>
            <a:grpSpLocks noChangeAspect="1"/>
          </p:cNvGrpSpPr>
          <p:nvPr/>
        </p:nvGrpSpPr>
        <p:grpSpPr>
          <a:xfrm>
            <a:off x="5553915" y="4259172"/>
            <a:ext cx="6182379" cy="1884747"/>
            <a:chOff x="838200" y="469052"/>
            <a:chExt cx="10744200" cy="3275452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A554C48-E85A-5C85-8D11-AAC94BDDF8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828572"/>
              <a:ext cx="2502135" cy="2901967"/>
              <a:chOff x="1570894" y="828572"/>
              <a:chExt cx="3909435" cy="4534147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F452F33E-351F-7E69-8A1F-F8F0D868C8CC}"/>
                  </a:ext>
                </a:extLst>
              </p:cNvPr>
              <p:cNvSpPr/>
              <p:nvPr/>
            </p:nvSpPr>
            <p:spPr>
              <a:xfrm>
                <a:off x="1570895" y="828574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6E5FB150-ACE1-0B67-66A0-5C4AA85503CB}"/>
                  </a:ext>
                </a:extLst>
              </p:cNvPr>
              <p:cNvSpPr/>
              <p:nvPr/>
            </p:nvSpPr>
            <p:spPr>
              <a:xfrm>
                <a:off x="2554632" y="828574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05B3DD97-BBC6-E007-85BB-7953C15E5079}"/>
                  </a:ext>
                </a:extLst>
              </p:cNvPr>
              <p:cNvSpPr/>
              <p:nvPr/>
            </p:nvSpPr>
            <p:spPr>
              <a:xfrm>
                <a:off x="3525612" y="828574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BEF937A0-015F-9409-5E3E-1313C7A04EE8}"/>
                  </a:ext>
                </a:extLst>
              </p:cNvPr>
              <p:cNvSpPr/>
              <p:nvPr/>
            </p:nvSpPr>
            <p:spPr>
              <a:xfrm>
                <a:off x="4496592" y="828572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17A32A0D-11FC-D2FC-058E-E51F66BA8E5D}"/>
                  </a:ext>
                </a:extLst>
              </p:cNvPr>
              <p:cNvSpPr/>
              <p:nvPr/>
            </p:nvSpPr>
            <p:spPr>
              <a:xfrm>
                <a:off x="1570895" y="1320389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C6EE910-7C88-7514-6404-27B4BB18F91A}"/>
                  </a:ext>
                </a:extLst>
              </p:cNvPr>
              <p:cNvSpPr/>
              <p:nvPr/>
            </p:nvSpPr>
            <p:spPr>
              <a:xfrm>
                <a:off x="2554632" y="1320389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C8F2F9D5-55B5-34C3-E5A3-7EEDF556CA13}"/>
                  </a:ext>
                </a:extLst>
              </p:cNvPr>
              <p:cNvSpPr/>
              <p:nvPr/>
            </p:nvSpPr>
            <p:spPr>
              <a:xfrm>
                <a:off x="3525612" y="1320389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F8457CC8-D3D9-5B4F-B892-41F5BE632371}"/>
                  </a:ext>
                </a:extLst>
              </p:cNvPr>
              <p:cNvSpPr/>
              <p:nvPr/>
            </p:nvSpPr>
            <p:spPr>
              <a:xfrm>
                <a:off x="4496592" y="1320387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5E90E810-A77C-FEE6-E118-1A10BA2FB53A}"/>
                  </a:ext>
                </a:extLst>
              </p:cNvPr>
              <p:cNvSpPr/>
              <p:nvPr/>
            </p:nvSpPr>
            <p:spPr>
              <a:xfrm>
                <a:off x="1570895" y="1812199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26FC3468-4E0E-E2E5-666E-B7A8BA55E235}"/>
                  </a:ext>
                </a:extLst>
              </p:cNvPr>
              <p:cNvSpPr/>
              <p:nvPr/>
            </p:nvSpPr>
            <p:spPr>
              <a:xfrm>
                <a:off x="2554632" y="1812199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D15FA754-7955-D990-03EA-6E717DEDD70A}"/>
                  </a:ext>
                </a:extLst>
              </p:cNvPr>
              <p:cNvSpPr/>
              <p:nvPr/>
            </p:nvSpPr>
            <p:spPr>
              <a:xfrm>
                <a:off x="3525612" y="1812199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185691F7-5769-5061-3B8A-B48E08808D80}"/>
                  </a:ext>
                </a:extLst>
              </p:cNvPr>
              <p:cNvSpPr/>
              <p:nvPr/>
            </p:nvSpPr>
            <p:spPr>
              <a:xfrm>
                <a:off x="4496592" y="1812197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E97A5705-BFB2-4228-710F-4737C2D9F8F4}"/>
                  </a:ext>
                </a:extLst>
              </p:cNvPr>
              <p:cNvSpPr/>
              <p:nvPr/>
            </p:nvSpPr>
            <p:spPr>
              <a:xfrm>
                <a:off x="1570895" y="2304014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79A88891-CE37-01A9-6F8D-C8158D2CCBA4}"/>
                  </a:ext>
                </a:extLst>
              </p:cNvPr>
              <p:cNvSpPr/>
              <p:nvPr/>
            </p:nvSpPr>
            <p:spPr>
              <a:xfrm>
                <a:off x="2554632" y="2304014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CC373309-6A41-9B26-69A5-1B62B4DD5E2C}"/>
                  </a:ext>
                </a:extLst>
              </p:cNvPr>
              <p:cNvSpPr/>
              <p:nvPr/>
            </p:nvSpPr>
            <p:spPr>
              <a:xfrm>
                <a:off x="3525612" y="2304014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B2EC66A0-F4C5-AB03-1052-DF1955536B38}"/>
                  </a:ext>
                </a:extLst>
              </p:cNvPr>
              <p:cNvSpPr/>
              <p:nvPr/>
            </p:nvSpPr>
            <p:spPr>
              <a:xfrm>
                <a:off x="4496592" y="2304012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AADD329F-A26B-0AC7-D24B-D358D5D1970D}"/>
                  </a:ext>
                </a:extLst>
              </p:cNvPr>
              <p:cNvSpPr/>
              <p:nvPr/>
            </p:nvSpPr>
            <p:spPr>
              <a:xfrm>
                <a:off x="1570895" y="2795821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E7C0CB4C-A947-E6F8-4577-35FC61F4B1A4}"/>
                  </a:ext>
                </a:extLst>
              </p:cNvPr>
              <p:cNvSpPr/>
              <p:nvPr/>
            </p:nvSpPr>
            <p:spPr>
              <a:xfrm>
                <a:off x="2554632" y="2795821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5EED3330-CA8B-A73F-4631-0DCBF51B3BBB}"/>
                  </a:ext>
                </a:extLst>
              </p:cNvPr>
              <p:cNvSpPr/>
              <p:nvPr/>
            </p:nvSpPr>
            <p:spPr>
              <a:xfrm>
                <a:off x="3525612" y="2795821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85E9A87E-603C-0C5C-FEA7-8969BD39E8EB}"/>
                  </a:ext>
                </a:extLst>
              </p:cNvPr>
              <p:cNvSpPr/>
              <p:nvPr/>
            </p:nvSpPr>
            <p:spPr>
              <a:xfrm>
                <a:off x="4496592" y="2795819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970D9C6C-DAE8-0CA6-52E6-2776668B0F69}"/>
                  </a:ext>
                </a:extLst>
              </p:cNvPr>
              <p:cNvSpPr/>
              <p:nvPr/>
            </p:nvSpPr>
            <p:spPr>
              <a:xfrm>
                <a:off x="1570895" y="3287636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88410A2A-AC0E-D32D-655C-D6B20003586A}"/>
                  </a:ext>
                </a:extLst>
              </p:cNvPr>
              <p:cNvSpPr/>
              <p:nvPr/>
            </p:nvSpPr>
            <p:spPr>
              <a:xfrm>
                <a:off x="2554632" y="3287636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8AC496FD-1537-517F-58D6-19F1EF4AC114}"/>
                  </a:ext>
                </a:extLst>
              </p:cNvPr>
              <p:cNvSpPr/>
              <p:nvPr/>
            </p:nvSpPr>
            <p:spPr>
              <a:xfrm>
                <a:off x="3525612" y="3287636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A22A7DFE-7434-1CF4-1C01-8A1D7585919D}"/>
                  </a:ext>
                </a:extLst>
              </p:cNvPr>
              <p:cNvSpPr/>
              <p:nvPr/>
            </p:nvSpPr>
            <p:spPr>
              <a:xfrm>
                <a:off x="4496592" y="3287634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31383BF5-52C9-03E2-4466-87C05EFC6960}"/>
                  </a:ext>
                </a:extLst>
              </p:cNvPr>
              <p:cNvSpPr/>
              <p:nvPr/>
            </p:nvSpPr>
            <p:spPr>
              <a:xfrm>
                <a:off x="1570895" y="3779446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5C1A5CBA-FC8E-FDC6-A1D6-1D9DF1CA8396}"/>
                  </a:ext>
                </a:extLst>
              </p:cNvPr>
              <p:cNvSpPr/>
              <p:nvPr/>
            </p:nvSpPr>
            <p:spPr>
              <a:xfrm>
                <a:off x="2554632" y="3779446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97AB183-DAAD-EFE5-EEDC-E82633629F0A}"/>
                  </a:ext>
                </a:extLst>
              </p:cNvPr>
              <p:cNvSpPr/>
              <p:nvPr/>
            </p:nvSpPr>
            <p:spPr>
              <a:xfrm>
                <a:off x="3525612" y="3779446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2B43CC54-FF78-AC20-7E14-5A064D003F53}"/>
                  </a:ext>
                </a:extLst>
              </p:cNvPr>
              <p:cNvSpPr/>
              <p:nvPr/>
            </p:nvSpPr>
            <p:spPr>
              <a:xfrm>
                <a:off x="4496592" y="3779444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9C411A96-AE20-7CCC-E862-CD2CB5246A93}"/>
                  </a:ext>
                </a:extLst>
              </p:cNvPr>
              <p:cNvSpPr/>
              <p:nvPr/>
            </p:nvSpPr>
            <p:spPr>
              <a:xfrm>
                <a:off x="1570895" y="4271261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E2690E69-9A03-D92A-287B-2B29642F8710}"/>
                  </a:ext>
                </a:extLst>
              </p:cNvPr>
              <p:cNvSpPr/>
              <p:nvPr/>
            </p:nvSpPr>
            <p:spPr>
              <a:xfrm>
                <a:off x="2554632" y="4271261"/>
                <a:ext cx="983737" cy="491813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820391F4-DEF7-4C61-8D8D-14791E1B6E53}"/>
                  </a:ext>
                </a:extLst>
              </p:cNvPr>
              <p:cNvSpPr/>
              <p:nvPr/>
            </p:nvSpPr>
            <p:spPr>
              <a:xfrm>
                <a:off x="3525612" y="4271261"/>
                <a:ext cx="983737" cy="491812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D6E48ED-3A2D-BDA3-1CDE-401D207B8C6A}"/>
                  </a:ext>
                </a:extLst>
              </p:cNvPr>
              <p:cNvSpPr/>
              <p:nvPr/>
            </p:nvSpPr>
            <p:spPr>
              <a:xfrm>
                <a:off x="4496592" y="4271259"/>
                <a:ext cx="983737" cy="49181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79C6DF26-7C3A-980D-2C09-20D769ED3AEE}"/>
                  </a:ext>
                </a:extLst>
              </p:cNvPr>
              <p:cNvSpPr/>
              <p:nvPr/>
            </p:nvSpPr>
            <p:spPr>
              <a:xfrm>
                <a:off x="1570894" y="4763073"/>
                <a:ext cx="3909434" cy="371388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7CFD35CE-4250-215F-E0B4-1E06EF35A2AE}"/>
                  </a:ext>
                </a:extLst>
              </p:cNvPr>
              <p:cNvSpPr/>
              <p:nvPr/>
            </p:nvSpPr>
            <p:spPr>
              <a:xfrm>
                <a:off x="1570894" y="5134462"/>
                <a:ext cx="3909434" cy="190703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44D5EF2F-4029-FC20-8AD0-CBDDC58FE250}"/>
                  </a:ext>
                </a:extLst>
              </p:cNvPr>
              <p:cNvSpPr txBox="1"/>
              <p:nvPr/>
            </p:nvSpPr>
            <p:spPr>
              <a:xfrm>
                <a:off x="3371649" y="5070219"/>
                <a:ext cx="904621" cy="292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IO</a:t>
                </a:r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977843A6-321B-D14F-DACC-89E96684064D}"/>
                  </a:ext>
                </a:extLst>
              </p:cNvPr>
              <p:cNvSpPr txBox="1"/>
              <p:nvPr/>
            </p:nvSpPr>
            <p:spPr>
              <a:xfrm>
                <a:off x="3077340" y="4774719"/>
                <a:ext cx="1874590" cy="292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PERIPHERY</a:t>
                </a: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70273026-B7CA-23CE-281A-7DB14101942D}"/>
                  </a:ext>
                </a:extLst>
              </p:cNvPr>
              <p:cNvSpPr txBox="1"/>
              <p:nvPr/>
            </p:nvSpPr>
            <p:spPr>
              <a:xfrm>
                <a:off x="4598682" y="4359655"/>
                <a:ext cx="757926" cy="292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>
                    <a:solidFill>
                      <a:prstClr val="black"/>
                    </a:solidFill>
                    <a:latin typeface="Calibri"/>
                  </a:rPr>
                  <a:t>Bank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0</a:t>
                </a:r>
              </a:p>
            </p:txBody>
          </p:sp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11F55F5A-4E29-F6AE-72AE-8BCBB25E272C}"/>
                  </a:ext>
                </a:extLst>
              </p:cNvPr>
              <p:cNvSpPr txBox="1"/>
              <p:nvPr/>
            </p:nvSpPr>
            <p:spPr>
              <a:xfrm>
                <a:off x="1683800" y="920594"/>
                <a:ext cx="885345" cy="292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>
                    <a:solidFill>
                      <a:prstClr val="black"/>
                    </a:solidFill>
                    <a:latin typeface="Calibri"/>
                  </a:rPr>
                  <a:t>Bank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31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5F7C6F59-6BEF-193D-4234-9114CC9875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69864" y="853302"/>
              <a:ext cx="5060572" cy="2874968"/>
              <a:chOff x="5532282" y="1562797"/>
              <a:chExt cx="5060572" cy="2874968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D7FDF7-2CDF-8222-E1BD-B97A2587578F}"/>
                  </a:ext>
                </a:extLst>
              </p:cNvPr>
              <p:cNvSpPr/>
              <p:nvPr/>
            </p:nvSpPr>
            <p:spPr>
              <a:xfrm>
                <a:off x="5577470" y="1973698"/>
                <a:ext cx="220141" cy="1963679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CBA9E5A-07F1-C4A7-8933-F018DD8A8C6C}"/>
                  </a:ext>
                </a:extLst>
              </p:cNvPr>
              <p:cNvSpPr/>
              <p:nvPr/>
            </p:nvSpPr>
            <p:spPr>
              <a:xfrm>
                <a:off x="5987262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66A95DF-DC18-82C7-405F-9ED1CCAABD78}"/>
                  </a:ext>
                </a:extLst>
              </p:cNvPr>
              <p:cNvSpPr/>
              <p:nvPr/>
            </p:nvSpPr>
            <p:spPr>
              <a:xfrm>
                <a:off x="6245861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79D5BB2-6232-9431-568B-D94A72B98D05}"/>
                  </a:ext>
                </a:extLst>
              </p:cNvPr>
              <p:cNvSpPr/>
              <p:nvPr/>
            </p:nvSpPr>
            <p:spPr>
              <a:xfrm>
                <a:off x="6504460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171F55F-F638-CCB1-D2CA-B695C8D7C269}"/>
                  </a:ext>
                </a:extLst>
              </p:cNvPr>
              <p:cNvSpPr/>
              <p:nvPr/>
            </p:nvSpPr>
            <p:spPr>
              <a:xfrm>
                <a:off x="6763059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384578-7652-C9FD-515D-BFB32211EC26}"/>
                  </a:ext>
                </a:extLst>
              </p:cNvPr>
              <p:cNvSpPr/>
              <p:nvPr/>
            </p:nvSpPr>
            <p:spPr>
              <a:xfrm>
                <a:off x="7021658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EF2048CE-D5E9-2478-EB6B-76CD8385034A}"/>
                  </a:ext>
                </a:extLst>
              </p:cNvPr>
              <p:cNvSpPr/>
              <p:nvPr/>
            </p:nvSpPr>
            <p:spPr>
              <a:xfrm>
                <a:off x="7280257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8FD8EDF-AF34-08DD-020E-790799FB285D}"/>
                  </a:ext>
                </a:extLst>
              </p:cNvPr>
              <p:cNvSpPr/>
              <p:nvPr/>
            </p:nvSpPr>
            <p:spPr>
              <a:xfrm>
                <a:off x="7538856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EC7FD23B-7DE9-99F6-7FD1-526A6AD68372}"/>
                  </a:ext>
                </a:extLst>
              </p:cNvPr>
              <p:cNvSpPr/>
              <p:nvPr/>
            </p:nvSpPr>
            <p:spPr>
              <a:xfrm>
                <a:off x="7797455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9D306D51-CEA0-EC06-FAD6-8C3B9F0D0676}"/>
                  </a:ext>
                </a:extLst>
              </p:cNvPr>
              <p:cNvSpPr/>
              <p:nvPr/>
            </p:nvSpPr>
            <p:spPr>
              <a:xfrm>
                <a:off x="8041490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E1FB445-8C11-EA3C-2BDC-02C6260F4CD2}"/>
                  </a:ext>
                </a:extLst>
              </p:cNvPr>
              <p:cNvSpPr/>
              <p:nvPr/>
            </p:nvSpPr>
            <p:spPr>
              <a:xfrm>
                <a:off x="8300089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ED204D9-BB8D-09B7-855C-1BF7D46ED17D}"/>
                  </a:ext>
                </a:extLst>
              </p:cNvPr>
              <p:cNvSpPr/>
              <p:nvPr/>
            </p:nvSpPr>
            <p:spPr>
              <a:xfrm>
                <a:off x="8558688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6207FC3-F9CD-2AE0-0CC2-540AAF7BC475}"/>
                  </a:ext>
                </a:extLst>
              </p:cNvPr>
              <p:cNvSpPr/>
              <p:nvPr/>
            </p:nvSpPr>
            <p:spPr>
              <a:xfrm>
                <a:off x="8817287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E0B5F91-79CB-EB03-ED84-FA06BF70CA60}"/>
                  </a:ext>
                </a:extLst>
              </p:cNvPr>
              <p:cNvSpPr/>
              <p:nvPr/>
            </p:nvSpPr>
            <p:spPr>
              <a:xfrm>
                <a:off x="9075886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63E6BB23-F587-E156-F464-FE93E1EA0B8C}"/>
                  </a:ext>
                </a:extLst>
              </p:cNvPr>
              <p:cNvSpPr/>
              <p:nvPr/>
            </p:nvSpPr>
            <p:spPr>
              <a:xfrm>
                <a:off x="9334485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DE207A1-3577-8687-095B-CE52592ED1E6}"/>
                  </a:ext>
                </a:extLst>
              </p:cNvPr>
              <p:cNvSpPr/>
              <p:nvPr/>
            </p:nvSpPr>
            <p:spPr>
              <a:xfrm>
                <a:off x="9593084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5512278-34E4-3E19-5CE3-7271923CB439}"/>
                  </a:ext>
                </a:extLst>
              </p:cNvPr>
              <p:cNvSpPr/>
              <p:nvPr/>
            </p:nvSpPr>
            <p:spPr>
              <a:xfrm>
                <a:off x="9851683" y="1979686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6D656A9D-9227-28DC-11A2-4EB118B8F0C8}"/>
                  </a:ext>
                </a:extLst>
              </p:cNvPr>
              <p:cNvSpPr/>
              <p:nvPr/>
            </p:nvSpPr>
            <p:spPr>
              <a:xfrm>
                <a:off x="5987262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AD9787B-3A25-30DE-73E4-C23993A71DB8}"/>
                  </a:ext>
                </a:extLst>
              </p:cNvPr>
              <p:cNvSpPr/>
              <p:nvPr/>
            </p:nvSpPr>
            <p:spPr>
              <a:xfrm>
                <a:off x="6245861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BF06DFC-D8DA-C665-EE62-D992D9B1F6B2}"/>
                  </a:ext>
                </a:extLst>
              </p:cNvPr>
              <p:cNvSpPr/>
              <p:nvPr/>
            </p:nvSpPr>
            <p:spPr>
              <a:xfrm>
                <a:off x="6504460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E9CA81D-62A8-AD3C-6A09-063C26993537}"/>
                  </a:ext>
                </a:extLst>
              </p:cNvPr>
              <p:cNvSpPr/>
              <p:nvPr/>
            </p:nvSpPr>
            <p:spPr>
              <a:xfrm>
                <a:off x="6763059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33ABE80-13FA-AC9F-7BAC-5FF9F89B63D7}"/>
                  </a:ext>
                </a:extLst>
              </p:cNvPr>
              <p:cNvSpPr/>
              <p:nvPr/>
            </p:nvSpPr>
            <p:spPr>
              <a:xfrm>
                <a:off x="7021658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0461A96-D3C6-9686-E795-44E42404E09B}"/>
                  </a:ext>
                </a:extLst>
              </p:cNvPr>
              <p:cNvSpPr/>
              <p:nvPr/>
            </p:nvSpPr>
            <p:spPr>
              <a:xfrm>
                <a:off x="7280257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C777491-16BD-96A0-7A31-071F274A019F}"/>
                  </a:ext>
                </a:extLst>
              </p:cNvPr>
              <p:cNvSpPr/>
              <p:nvPr/>
            </p:nvSpPr>
            <p:spPr>
              <a:xfrm>
                <a:off x="7538856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2DF8BCD-2864-6582-E202-9E72D8897D62}"/>
                  </a:ext>
                </a:extLst>
              </p:cNvPr>
              <p:cNvSpPr/>
              <p:nvPr/>
            </p:nvSpPr>
            <p:spPr>
              <a:xfrm>
                <a:off x="7797455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963634B-F5D5-EB34-4997-3C822FAD8E1D}"/>
                  </a:ext>
                </a:extLst>
              </p:cNvPr>
              <p:cNvSpPr/>
              <p:nvPr/>
            </p:nvSpPr>
            <p:spPr>
              <a:xfrm>
                <a:off x="8041490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36C980C6-4ACC-3B64-4509-592709581DFD}"/>
                  </a:ext>
                </a:extLst>
              </p:cNvPr>
              <p:cNvSpPr/>
              <p:nvPr/>
            </p:nvSpPr>
            <p:spPr>
              <a:xfrm>
                <a:off x="8300089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D222188-2461-186C-D99B-87CFFA822949}"/>
                  </a:ext>
                </a:extLst>
              </p:cNvPr>
              <p:cNvSpPr/>
              <p:nvPr/>
            </p:nvSpPr>
            <p:spPr>
              <a:xfrm>
                <a:off x="8558688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8F7377B-F909-C7F7-3A67-D53A23069A4D}"/>
                  </a:ext>
                </a:extLst>
              </p:cNvPr>
              <p:cNvSpPr/>
              <p:nvPr/>
            </p:nvSpPr>
            <p:spPr>
              <a:xfrm>
                <a:off x="8817287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229CBDE-5BB0-0E7F-C1D4-54D0B1BA0158}"/>
                  </a:ext>
                </a:extLst>
              </p:cNvPr>
              <p:cNvSpPr/>
              <p:nvPr/>
            </p:nvSpPr>
            <p:spPr>
              <a:xfrm>
                <a:off x="9075886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36CD4E7F-A58C-7923-F984-470CD7104AAD}"/>
                  </a:ext>
                </a:extLst>
              </p:cNvPr>
              <p:cNvSpPr/>
              <p:nvPr/>
            </p:nvSpPr>
            <p:spPr>
              <a:xfrm>
                <a:off x="9334485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8EF6F1D-D0DE-476B-E90C-165C78A962F4}"/>
                  </a:ext>
                </a:extLst>
              </p:cNvPr>
              <p:cNvSpPr/>
              <p:nvPr/>
            </p:nvSpPr>
            <p:spPr>
              <a:xfrm>
                <a:off x="9593084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2299031-729A-7617-7BA9-0532B5ADD5C2}"/>
                  </a:ext>
                </a:extLst>
              </p:cNvPr>
              <p:cNvSpPr/>
              <p:nvPr/>
            </p:nvSpPr>
            <p:spPr>
              <a:xfrm>
                <a:off x="9851683" y="223406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14B48D6C-F3CF-B60E-621A-A045A3F67210}"/>
                  </a:ext>
                </a:extLst>
              </p:cNvPr>
              <p:cNvSpPr/>
              <p:nvPr/>
            </p:nvSpPr>
            <p:spPr>
              <a:xfrm>
                <a:off x="5987262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2F0DD468-7410-9618-F3A7-1AF85D688DD2}"/>
                  </a:ext>
                </a:extLst>
              </p:cNvPr>
              <p:cNvSpPr/>
              <p:nvPr/>
            </p:nvSpPr>
            <p:spPr>
              <a:xfrm>
                <a:off x="6245861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F4DD5BB0-BDC2-61F2-874A-85AEB72080AF}"/>
                  </a:ext>
                </a:extLst>
              </p:cNvPr>
              <p:cNvSpPr/>
              <p:nvPr/>
            </p:nvSpPr>
            <p:spPr>
              <a:xfrm>
                <a:off x="6504460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99BA31FC-B2F0-E3E7-D674-AB47BACF0593}"/>
                  </a:ext>
                </a:extLst>
              </p:cNvPr>
              <p:cNvSpPr/>
              <p:nvPr/>
            </p:nvSpPr>
            <p:spPr>
              <a:xfrm>
                <a:off x="6763059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8C60663-2723-572E-0B3E-C8D479F3C388}"/>
                  </a:ext>
                </a:extLst>
              </p:cNvPr>
              <p:cNvSpPr/>
              <p:nvPr/>
            </p:nvSpPr>
            <p:spPr>
              <a:xfrm>
                <a:off x="7021658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2C9B3929-39AB-939B-5628-1C9175C83017}"/>
                  </a:ext>
                </a:extLst>
              </p:cNvPr>
              <p:cNvSpPr/>
              <p:nvPr/>
            </p:nvSpPr>
            <p:spPr>
              <a:xfrm>
                <a:off x="7280257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894ED6D-BD90-0365-AB06-AE9E6C219AC5}"/>
                  </a:ext>
                </a:extLst>
              </p:cNvPr>
              <p:cNvSpPr/>
              <p:nvPr/>
            </p:nvSpPr>
            <p:spPr>
              <a:xfrm>
                <a:off x="7538856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33088F1-3A31-F172-D608-4123D8403858}"/>
                  </a:ext>
                </a:extLst>
              </p:cNvPr>
              <p:cNvSpPr/>
              <p:nvPr/>
            </p:nvSpPr>
            <p:spPr>
              <a:xfrm>
                <a:off x="7797455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B76EB749-8181-399C-4D4A-84FAC31D0024}"/>
                  </a:ext>
                </a:extLst>
              </p:cNvPr>
              <p:cNvSpPr/>
              <p:nvPr/>
            </p:nvSpPr>
            <p:spPr>
              <a:xfrm>
                <a:off x="8041490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BE1E5EF9-7235-4608-19ED-F285A61D2529}"/>
                  </a:ext>
                </a:extLst>
              </p:cNvPr>
              <p:cNvSpPr/>
              <p:nvPr/>
            </p:nvSpPr>
            <p:spPr>
              <a:xfrm>
                <a:off x="8300089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3A14ED3-3867-DF53-62AE-0889164F57C2}"/>
                  </a:ext>
                </a:extLst>
              </p:cNvPr>
              <p:cNvSpPr/>
              <p:nvPr/>
            </p:nvSpPr>
            <p:spPr>
              <a:xfrm>
                <a:off x="8558688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488E0BA1-54F9-58F9-03CA-3F07431B2688}"/>
                  </a:ext>
                </a:extLst>
              </p:cNvPr>
              <p:cNvSpPr/>
              <p:nvPr/>
            </p:nvSpPr>
            <p:spPr>
              <a:xfrm>
                <a:off x="8817287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AB08F4E3-7E21-27C4-F5B1-40E43FE9F7A8}"/>
                  </a:ext>
                </a:extLst>
              </p:cNvPr>
              <p:cNvSpPr/>
              <p:nvPr/>
            </p:nvSpPr>
            <p:spPr>
              <a:xfrm>
                <a:off x="9075886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D3B99A75-B2ED-6D28-731E-9A69C578EC5C}"/>
                  </a:ext>
                </a:extLst>
              </p:cNvPr>
              <p:cNvSpPr/>
              <p:nvPr/>
            </p:nvSpPr>
            <p:spPr>
              <a:xfrm>
                <a:off x="9334485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337F593-30A8-E6AC-B5A0-5A2FC7BB6A8E}"/>
                  </a:ext>
                </a:extLst>
              </p:cNvPr>
              <p:cNvSpPr/>
              <p:nvPr/>
            </p:nvSpPr>
            <p:spPr>
              <a:xfrm>
                <a:off x="9593084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4CAE80C-26E6-E050-3C5F-EB37E6EDC05D}"/>
                  </a:ext>
                </a:extLst>
              </p:cNvPr>
              <p:cNvSpPr/>
              <p:nvPr/>
            </p:nvSpPr>
            <p:spPr>
              <a:xfrm>
                <a:off x="9851683" y="2467612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544BF1EB-AB4C-0684-5BA4-3881E96AA870}"/>
                  </a:ext>
                </a:extLst>
              </p:cNvPr>
              <p:cNvSpPr/>
              <p:nvPr/>
            </p:nvSpPr>
            <p:spPr>
              <a:xfrm>
                <a:off x="5987262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6A14845-EA47-3B74-4D16-6C8BDDB0A83C}"/>
                  </a:ext>
                </a:extLst>
              </p:cNvPr>
              <p:cNvSpPr/>
              <p:nvPr/>
            </p:nvSpPr>
            <p:spPr>
              <a:xfrm>
                <a:off x="6245861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A421DDE-4656-005C-97C3-D87F7B8DD615}"/>
                  </a:ext>
                </a:extLst>
              </p:cNvPr>
              <p:cNvSpPr/>
              <p:nvPr/>
            </p:nvSpPr>
            <p:spPr>
              <a:xfrm>
                <a:off x="6504460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536D14F7-EB34-2C2F-4274-CBED8BF352FB}"/>
                  </a:ext>
                </a:extLst>
              </p:cNvPr>
              <p:cNvSpPr/>
              <p:nvPr/>
            </p:nvSpPr>
            <p:spPr>
              <a:xfrm>
                <a:off x="6763059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175B1F5A-34B2-9FD6-74AD-AE0597C6B106}"/>
                  </a:ext>
                </a:extLst>
              </p:cNvPr>
              <p:cNvSpPr/>
              <p:nvPr/>
            </p:nvSpPr>
            <p:spPr>
              <a:xfrm>
                <a:off x="7021658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CB9AAD9-2C32-B6DD-0CA9-15562B894062}"/>
                  </a:ext>
                </a:extLst>
              </p:cNvPr>
              <p:cNvSpPr/>
              <p:nvPr/>
            </p:nvSpPr>
            <p:spPr>
              <a:xfrm>
                <a:off x="7280257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C28D6B16-93C6-5842-7F4F-04AA794E5B5C}"/>
                  </a:ext>
                </a:extLst>
              </p:cNvPr>
              <p:cNvSpPr/>
              <p:nvPr/>
            </p:nvSpPr>
            <p:spPr>
              <a:xfrm>
                <a:off x="7538856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CC172FA-641A-8061-AECC-026D2713EFAF}"/>
                  </a:ext>
                </a:extLst>
              </p:cNvPr>
              <p:cNvSpPr/>
              <p:nvPr/>
            </p:nvSpPr>
            <p:spPr>
              <a:xfrm>
                <a:off x="7797455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F486D945-68D5-500B-1AD6-6B511671351A}"/>
                  </a:ext>
                </a:extLst>
              </p:cNvPr>
              <p:cNvSpPr/>
              <p:nvPr/>
            </p:nvSpPr>
            <p:spPr>
              <a:xfrm>
                <a:off x="8041490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2F28961-BC99-F280-2396-7C12910CA908}"/>
                  </a:ext>
                </a:extLst>
              </p:cNvPr>
              <p:cNvSpPr/>
              <p:nvPr/>
            </p:nvSpPr>
            <p:spPr>
              <a:xfrm>
                <a:off x="8300089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1995AAE-6540-CB19-1507-66A9B08E1AB3}"/>
                  </a:ext>
                </a:extLst>
              </p:cNvPr>
              <p:cNvSpPr/>
              <p:nvPr/>
            </p:nvSpPr>
            <p:spPr>
              <a:xfrm>
                <a:off x="8558688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A2BA1370-BB7D-D770-1299-F493AECF35D9}"/>
                  </a:ext>
                </a:extLst>
              </p:cNvPr>
              <p:cNvSpPr/>
              <p:nvPr/>
            </p:nvSpPr>
            <p:spPr>
              <a:xfrm>
                <a:off x="8817287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9D3840C-36B4-212E-0DBE-344535B867F8}"/>
                  </a:ext>
                </a:extLst>
              </p:cNvPr>
              <p:cNvSpPr/>
              <p:nvPr/>
            </p:nvSpPr>
            <p:spPr>
              <a:xfrm>
                <a:off x="9075886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807F79B8-50AE-4798-9429-04EB4CB54760}"/>
                  </a:ext>
                </a:extLst>
              </p:cNvPr>
              <p:cNvSpPr/>
              <p:nvPr/>
            </p:nvSpPr>
            <p:spPr>
              <a:xfrm>
                <a:off x="9334485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E60C17DF-104E-8136-F44D-CC3EC228ACFC}"/>
                  </a:ext>
                </a:extLst>
              </p:cNvPr>
              <p:cNvSpPr/>
              <p:nvPr/>
            </p:nvSpPr>
            <p:spPr>
              <a:xfrm>
                <a:off x="9593084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CBA7B00-7F50-D8B1-DBD4-212817A0203E}"/>
                  </a:ext>
                </a:extLst>
              </p:cNvPr>
              <p:cNvSpPr/>
              <p:nvPr/>
            </p:nvSpPr>
            <p:spPr>
              <a:xfrm>
                <a:off x="9851683" y="272198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A71D22A4-AB16-4151-14C8-F12D80A9F635}"/>
                  </a:ext>
                </a:extLst>
              </p:cNvPr>
              <p:cNvSpPr/>
              <p:nvPr/>
            </p:nvSpPr>
            <p:spPr>
              <a:xfrm>
                <a:off x="5987262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F00C141-56D7-6D3A-145D-E4E400D20454}"/>
                  </a:ext>
                </a:extLst>
              </p:cNvPr>
              <p:cNvSpPr/>
              <p:nvPr/>
            </p:nvSpPr>
            <p:spPr>
              <a:xfrm>
                <a:off x="6245861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098CECB-55E5-91D9-7BA6-CA55E9B5796E}"/>
                  </a:ext>
                </a:extLst>
              </p:cNvPr>
              <p:cNvSpPr/>
              <p:nvPr/>
            </p:nvSpPr>
            <p:spPr>
              <a:xfrm>
                <a:off x="6504460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84333796-5B3B-7C59-191E-DA90743F5F94}"/>
                  </a:ext>
                </a:extLst>
              </p:cNvPr>
              <p:cNvSpPr/>
              <p:nvPr/>
            </p:nvSpPr>
            <p:spPr>
              <a:xfrm>
                <a:off x="6763059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3A6B4A8-6842-C7B1-D728-F6671A3BACD9}"/>
                  </a:ext>
                </a:extLst>
              </p:cNvPr>
              <p:cNvSpPr/>
              <p:nvPr/>
            </p:nvSpPr>
            <p:spPr>
              <a:xfrm>
                <a:off x="7021658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CEF82ABD-0DA0-6535-AAD7-980D2E6BCE04}"/>
                  </a:ext>
                </a:extLst>
              </p:cNvPr>
              <p:cNvSpPr/>
              <p:nvPr/>
            </p:nvSpPr>
            <p:spPr>
              <a:xfrm>
                <a:off x="7280257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956DD827-2F43-668E-02F8-BF6E985F9784}"/>
                  </a:ext>
                </a:extLst>
              </p:cNvPr>
              <p:cNvSpPr/>
              <p:nvPr/>
            </p:nvSpPr>
            <p:spPr>
              <a:xfrm>
                <a:off x="7538856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B9C3A35-DA39-7FD1-9BE4-FA41CBF52AB9}"/>
                  </a:ext>
                </a:extLst>
              </p:cNvPr>
              <p:cNvSpPr/>
              <p:nvPr/>
            </p:nvSpPr>
            <p:spPr>
              <a:xfrm>
                <a:off x="7797455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183E6FAE-0921-19AE-B78C-A574BFAAD04E}"/>
                  </a:ext>
                </a:extLst>
              </p:cNvPr>
              <p:cNvSpPr/>
              <p:nvPr/>
            </p:nvSpPr>
            <p:spPr>
              <a:xfrm>
                <a:off x="8041490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93E231E5-F4DA-1382-2E5F-71E8D1322599}"/>
                  </a:ext>
                </a:extLst>
              </p:cNvPr>
              <p:cNvSpPr/>
              <p:nvPr/>
            </p:nvSpPr>
            <p:spPr>
              <a:xfrm>
                <a:off x="8300089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344B42B6-0665-3006-C585-3D8E79EAE062}"/>
                  </a:ext>
                </a:extLst>
              </p:cNvPr>
              <p:cNvSpPr/>
              <p:nvPr/>
            </p:nvSpPr>
            <p:spPr>
              <a:xfrm>
                <a:off x="8558688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D0572C33-C76E-81E8-2CE8-908A9B0FCD09}"/>
                  </a:ext>
                </a:extLst>
              </p:cNvPr>
              <p:cNvSpPr/>
              <p:nvPr/>
            </p:nvSpPr>
            <p:spPr>
              <a:xfrm>
                <a:off x="8817287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6BE946EB-DAD8-FC59-F958-6EA90D91EC82}"/>
                  </a:ext>
                </a:extLst>
              </p:cNvPr>
              <p:cNvSpPr/>
              <p:nvPr/>
            </p:nvSpPr>
            <p:spPr>
              <a:xfrm>
                <a:off x="9075886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00D1F770-6E2B-A9DE-688D-A710F070B1F7}"/>
                  </a:ext>
                </a:extLst>
              </p:cNvPr>
              <p:cNvSpPr/>
              <p:nvPr/>
            </p:nvSpPr>
            <p:spPr>
              <a:xfrm>
                <a:off x="9334485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EBBBC157-ED4F-CEB2-F9EC-F4D88C9B2571}"/>
                  </a:ext>
                </a:extLst>
              </p:cNvPr>
              <p:cNvSpPr/>
              <p:nvPr/>
            </p:nvSpPr>
            <p:spPr>
              <a:xfrm>
                <a:off x="9593084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16759A7-7B35-CB3B-4930-74795E007726}"/>
                  </a:ext>
                </a:extLst>
              </p:cNvPr>
              <p:cNvSpPr/>
              <p:nvPr/>
            </p:nvSpPr>
            <p:spPr>
              <a:xfrm>
                <a:off x="9851683" y="2955538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60380B4-2788-B3F8-8BFC-3BE21B3FE2A4}"/>
                  </a:ext>
                </a:extLst>
              </p:cNvPr>
              <p:cNvSpPr/>
              <p:nvPr/>
            </p:nvSpPr>
            <p:spPr>
              <a:xfrm>
                <a:off x="5987262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E510024B-B329-F430-4FD3-7F2485156E6D}"/>
                  </a:ext>
                </a:extLst>
              </p:cNvPr>
              <p:cNvSpPr/>
              <p:nvPr/>
            </p:nvSpPr>
            <p:spPr>
              <a:xfrm>
                <a:off x="6245861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B9F5660F-DABE-445A-9A12-CFED40C6030F}"/>
                  </a:ext>
                </a:extLst>
              </p:cNvPr>
              <p:cNvSpPr/>
              <p:nvPr/>
            </p:nvSpPr>
            <p:spPr>
              <a:xfrm>
                <a:off x="6504460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A2CEB5BA-6BF4-6699-0B5C-854DCBDD855A}"/>
                  </a:ext>
                </a:extLst>
              </p:cNvPr>
              <p:cNvSpPr/>
              <p:nvPr/>
            </p:nvSpPr>
            <p:spPr>
              <a:xfrm>
                <a:off x="6763059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B1AFD6FD-5927-B14D-DD40-BA1142770F7D}"/>
                  </a:ext>
                </a:extLst>
              </p:cNvPr>
              <p:cNvSpPr/>
              <p:nvPr/>
            </p:nvSpPr>
            <p:spPr>
              <a:xfrm>
                <a:off x="7021658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D50073F5-35A2-C7EF-4CAA-E14DCCE49C03}"/>
                  </a:ext>
                </a:extLst>
              </p:cNvPr>
              <p:cNvSpPr/>
              <p:nvPr/>
            </p:nvSpPr>
            <p:spPr>
              <a:xfrm>
                <a:off x="7280257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F4550CB1-CE1F-FCA3-1D70-546D91ECABE5}"/>
                  </a:ext>
                </a:extLst>
              </p:cNvPr>
              <p:cNvSpPr/>
              <p:nvPr/>
            </p:nvSpPr>
            <p:spPr>
              <a:xfrm>
                <a:off x="7538856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0C2675F-C0D5-CA64-9665-D1FB9FAE946E}"/>
                  </a:ext>
                </a:extLst>
              </p:cNvPr>
              <p:cNvSpPr/>
              <p:nvPr/>
            </p:nvSpPr>
            <p:spPr>
              <a:xfrm>
                <a:off x="7797455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F894C4AA-B04E-6D98-6BDE-53C18E942121}"/>
                  </a:ext>
                </a:extLst>
              </p:cNvPr>
              <p:cNvSpPr/>
              <p:nvPr/>
            </p:nvSpPr>
            <p:spPr>
              <a:xfrm>
                <a:off x="8041490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2FD239FE-0EB6-33F4-A02B-BE5A08855E74}"/>
                  </a:ext>
                </a:extLst>
              </p:cNvPr>
              <p:cNvSpPr/>
              <p:nvPr/>
            </p:nvSpPr>
            <p:spPr>
              <a:xfrm>
                <a:off x="8300089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1796FF39-7719-2E33-AE3B-A232346E17A4}"/>
                  </a:ext>
                </a:extLst>
              </p:cNvPr>
              <p:cNvSpPr/>
              <p:nvPr/>
            </p:nvSpPr>
            <p:spPr>
              <a:xfrm>
                <a:off x="8558688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FEA95B81-1277-55B9-EAA4-259605B7FA69}"/>
                  </a:ext>
                </a:extLst>
              </p:cNvPr>
              <p:cNvSpPr/>
              <p:nvPr/>
            </p:nvSpPr>
            <p:spPr>
              <a:xfrm>
                <a:off x="8817287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3F2136F0-F812-9401-4EFE-BD900AF4AEC0}"/>
                  </a:ext>
                </a:extLst>
              </p:cNvPr>
              <p:cNvSpPr/>
              <p:nvPr/>
            </p:nvSpPr>
            <p:spPr>
              <a:xfrm>
                <a:off x="9075886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4DA8CDF6-288A-2267-72E8-883867AE0560}"/>
                  </a:ext>
                </a:extLst>
              </p:cNvPr>
              <p:cNvSpPr/>
              <p:nvPr/>
            </p:nvSpPr>
            <p:spPr>
              <a:xfrm>
                <a:off x="9334485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49A5079-B32B-EAF4-8AE1-492C69D07D9A}"/>
                  </a:ext>
                </a:extLst>
              </p:cNvPr>
              <p:cNvSpPr/>
              <p:nvPr/>
            </p:nvSpPr>
            <p:spPr>
              <a:xfrm>
                <a:off x="9593084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D433F75-946E-7243-C4EC-46E400AE5AB8}"/>
                  </a:ext>
                </a:extLst>
              </p:cNvPr>
              <p:cNvSpPr/>
              <p:nvPr/>
            </p:nvSpPr>
            <p:spPr>
              <a:xfrm>
                <a:off x="9851683" y="320991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9F6F1F76-B343-FA6A-D163-27D682F49F20}"/>
                  </a:ext>
                </a:extLst>
              </p:cNvPr>
              <p:cNvSpPr/>
              <p:nvPr/>
            </p:nvSpPr>
            <p:spPr>
              <a:xfrm>
                <a:off x="5987262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C3A6D057-9AB2-4ECC-F653-5F14C6B34222}"/>
                  </a:ext>
                </a:extLst>
              </p:cNvPr>
              <p:cNvSpPr/>
              <p:nvPr/>
            </p:nvSpPr>
            <p:spPr>
              <a:xfrm>
                <a:off x="6245861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13B4E2F2-8B1B-8D39-53EB-AC4EAE7B0F8F}"/>
                  </a:ext>
                </a:extLst>
              </p:cNvPr>
              <p:cNvSpPr/>
              <p:nvPr/>
            </p:nvSpPr>
            <p:spPr>
              <a:xfrm>
                <a:off x="6504460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D762D813-89D1-A64F-0D00-EAEBC3B71527}"/>
                  </a:ext>
                </a:extLst>
              </p:cNvPr>
              <p:cNvSpPr/>
              <p:nvPr/>
            </p:nvSpPr>
            <p:spPr>
              <a:xfrm>
                <a:off x="6763059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7E6F00C0-475D-2976-6A5B-58BA2AF0BC97}"/>
                  </a:ext>
                </a:extLst>
              </p:cNvPr>
              <p:cNvSpPr/>
              <p:nvPr/>
            </p:nvSpPr>
            <p:spPr>
              <a:xfrm>
                <a:off x="7021658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F1E78E0-FD56-4B52-C94F-4028DF8257F9}"/>
                  </a:ext>
                </a:extLst>
              </p:cNvPr>
              <p:cNvSpPr/>
              <p:nvPr/>
            </p:nvSpPr>
            <p:spPr>
              <a:xfrm>
                <a:off x="7280257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9622830E-8E73-4356-B899-746663DB11A3}"/>
                  </a:ext>
                </a:extLst>
              </p:cNvPr>
              <p:cNvSpPr/>
              <p:nvPr/>
            </p:nvSpPr>
            <p:spPr>
              <a:xfrm>
                <a:off x="7538856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00BC7DB1-CF27-ECA6-D942-12FC19D85710}"/>
                  </a:ext>
                </a:extLst>
              </p:cNvPr>
              <p:cNvSpPr/>
              <p:nvPr/>
            </p:nvSpPr>
            <p:spPr>
              <a:xfrm>
                <a:off x="7797455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59B4CB20-F1DF-5D7E-2241-46826AFC56E0}"/>
                  </a:ext>
                </a:extLst>
              </p:cNvPr>
              <p:cNvSpPr/>
              <p:nvPr/>
            </p:nvSpPr>
            <p:spPr>
              <a:xfrm>
                <a:off x="8041490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17C72CF-9EDC-904C-0287-8D8544B1C1A2}"/>
                  </a:ext>
                </a:extLst>
              </p:cNvPr>
              <p:cNvSpPr/>
              <p:nvPr/>
            </p:nvSpPr>
            <p:spPr>
              <a:xfrm>
                <a:off x="8300089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F8E9B85-8862-E5E6-E913-CC15DDF53D56}"/>
                  </a:ext>
                </a:extLst>
              </p:cNvPr>
              <p:cNvSpPr/>
              <p:nvPr/>
            </p:nvSpPr>
            <p:spPr>
              <a:xfrm>
                <a:off x="8558688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3864B615-2AD6-8D97-4397-901BAF7F8280}"/>
                  </a:ext>
                </a:extLst>
              </p:cNvPr>
              <p:cNvSpPr/>
              <p:nvPr/>
            </p:nvSpPr>
            <p:spPr>
              <a:xfrm>
                <a:off x="8817287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3FBA203B-31E8-BAC4-DB0A-4E0A3A282A2E}"/>
                  </a:ext>
                </a:extLst>
              </p:cNvPr>
              <p:cNvSpPr/>
              <p:nvPr/>
            </p:nvSpPr>
            <p:spPr>
              <a:xfrm>
                <a:off x="9075886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85B755A2-DA85-7D59-83C7-B4D17C79AC31}"/>
                  </a:ext>
                </a:extLst>
              </p:cNvPr>
              <p:cNvSpPr/>
              <p:nvPr/>
            </p:nvSpPr>
            <p:spPr>
              <a:xfrm>
                <a:off x="9334485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25F14E8B-C7A1-F41D-E8CF-EEE6F7BC5F87}"/>
                  </a:ext>
                </a:extLst>
              </p:cNvPr>
              <p:cNvSpPr/>
              <p:nvPr/>
            </p:nvSpPr>
            <p:spPr>
              <a:xfrm>
                <a:off x="9593084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82A054F-DCD8-BFC7-D19E-989A0C9123DF}"/>
                  </a:ext>
                </a:extLst>
              </p:cNvPr>
              <p:cNvSpPr/>
              <p:nvPr/>
            </p:nvSpPr>
            <p:spPr>
              <a:xfrm>
                <a:off x="9851683" y="3443464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339140-A052-7F05-2962-1C8AC5F9A656}"/>
                  </a:ext>
                </a:extLst>
              </p:cNvPr>
              <p:cNvSpPr/>
              <p:nvPr/>
            </p:nvSpPr>
            <p:spPr>
              <a:xfrm>
                <a:off x="5987262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EC001AB-A8E7-033D-08D4-5E60DD693916}"/>
                  </a:ext>
                </a:extLst>
              </p:cNvPr>
              <p:cNvSpPr/>
              <p:nvPr/>
            </p:nvSpPr>
            <p:spPr>
              <a:xfrm>
                <a:off x="6245861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A6FEC0D4-FADC-EE32-D1B0-7644626B57FA}"/>
                  </a:ext>
                </a:extLst>
              </p:cNvPr>
              <p:cNvSpPr/>
              <p:nvPr/>
            </p:nvSpPr>
            <p:spPr>
              <a:xfrm>
                <a:off x="6504460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CD6A039-0556-1613-030F-F104489B8AAA}"/>
                  </a:ext>
                </a:extLst>
              </p:cNvPr>
              <p:cNvSpPr/>
              <p:nvPr/>
            </p:nvSpPr>
            <p:spPr>
              <a:xfrm>
                <a:off x="6763059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F63D8A08-BD71-6EBA-6397-200FD4928AEA}"/>
                  </a:ext>
                </a:extLst>
              </p:cNvPr>
              <p:cNvSpPr/>
              <p:nvPr/>
            </p:nvSpPr>
            <p:spPr>
              <a:xfrm>
                <a:off x="7021658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4DD7B114-F473-5E63-1B66-C7BF26069B63}"/>
                  </a:ext>
                </a:extLst>
              </p:cNvPr>
              <p:cNvSpPr/>
              <p:nvPr/>
            </p:nvSpPr>
            <p:spPr>
              <a:xfrm>
                <a:off x="7280257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F74AC2FF-4A34-D471-2E31-590B24F71E2A}"/>
                  </a:ext>
                </a:extLst>
              </p:cNvPr>
              <p:cNvSpPr/>
              <p:nvPr/>
            </p:nvSpPr>
            <p:spPr>
              <a:xfrm>
                <a:off x="7538856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8780ACD-5C54-33AB-744E-8ED36661CCA2}"/>
                  </a:ext>
                </a:extLst>
              </p:cNvPr>
              <p:cNvSpPr/>
              <p:nvPr/>
            </p:nvSpPr>
            <p:spPr>
              <a:xfrm>
                <a:off x="7797455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BDA170C-1BE2-C7D6-99B0-C0D80230D703}"/>
                  </a:ext>
                </a:extLst>
              </p:cNvPr>
              <p:cNvSpPr/>
              <p:nvPr/>
            </p:nvSpPr>
            <p:spPr>
              <a:xfrm>
                <a:off x="8041490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D2B77F97-B15D-10CE-6ED3-5ABE8B11EBEB}"/>
                  </a:ext>
                </a:extLst>
              </p:cNvPr>
              <p:cNvSpPr/>
              <p:nvPr/>
            </p:nvSpPr>
            <p:spPr>
              <a:xfrm>
                <a:off x="8300089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0565506C-15D0-4CE3-C996-763B6A61AFB8}"/>
                  </a:ext>
                </a:extLst>
              </p:cNvPr>
              <p:cNvSpPr/>
              <p:nvPr/>
            </p:nvSpPr>
            <p:spPr>
              <a:xfrm>
                <a:off x="8558688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2170D5E3-C68D-E645-C3EB-3C73761D5D55}"/>
                  </a:ext>
                </a:extLst>
              </p:cNvPr>
              <p:cNvSpPr/>
              <p:nvPr/>
            </p:nvSpPr>
            <p:spPr>
              <a:xfrm>
                <a:off x="8817287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73AFD826-E778-2C2C-B0F9-77372BE58532}"/>
                  </a:ext>
                </a:extLst>
              </p:cNvPr>
              <p:cNvSpPr/>
              <p:nvPr/>
            </p:nvSpPr>
            <p:spPr>
              <a:xfrm>
                <a:off x="9075886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1C974F83-44C1-27A1-5243-5E6504759F1F}"/>
                  </a:ext>
                </a:extLst>
              </p:cNvPr>
              <p:cNvSpPr/>
              <p:nvPr/>
            </p:nvSpPr>
            <p:spPr>
              <a:xfrm>
                <a:off x="9334485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E4F514D-D36F-FEC7-5F7E-28CF79C58DBF}"/>
                  </a:ext>
                </a:extLst>
              </p:cNvPr>
              <p:cNvSpPr/>
              <p:nvPr/>
            </p:nvSpPr>
            <p:spPr>
              <a:xfrm>
                <a:off x="9593084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55F12401-2C63-5AA8-E0FB-249466DE8EC0}"/>
                  </a:ext>
                </a:extLst>
              </p:cNvPr>
              <p:cNvSpPr/>
              <p:nvPr/>
            </p:nvSpPr>
            <p:spPr>
              <a:xfrm>
                <a:off x="9851683" y="3697840"/>
                <a:ext cx="25859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E9F7CD40-F5C2-25B7-1412-FBC659968FE3}"/>
                  </a:ext>
                </a:extLst>
              </p:cNvPr>
              <p:cNvSpPr/>
              <p:nvPr/>
            </p:nvSpPr>
            <p:spPr>
              <a:xfrm>
                <a:off x="5987262" y="1828799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F045F66-6C96-1464-A46C-F9ABEDA772CC}"/>
                  </a:ext>
                </a:extLst>
              </p:cNvPr>
              <p:cNvSpPr/>
              <p:nvPr/>
            </p:nvSpPr>
            <p:spPr>
              <a:xfrm>
                <a:off x="6245861" y="1828799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53332BE0-8397-3EBD-12E0-392CAACA8EF2}"/>
                  </a:ext>
                </a:extLst>
              </p:cNvPr>
              <p:cNvSpPr/>
              <p:nvPr/>
            </p:nvSpPr>
            <p:spPr>
              <a:xfrm>
                <a:off x="6504459" y="1828798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D55151C4-2035-7973-C791-50FB39AA4888}"/>
                  </a:ext>
                </a:extLst>
              </p:cNvPr>
              <p:cNvSpPr/>
              <p:nvPr/>
            </p:nvSpPr>
            <p:spPr>
              <a:xfrm>
                <a:off x="7021659" y="1828799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E2418562-086C-38EC-8DA9-16AF429671A1}"/>
                  </a:ext>
                </a:extLst>
              </p:cNvPr>
              <p:cNvSpPr/>
              <p:nvPr/>
            </p:nvSpPr>
            <p:spPr>
              <a:xfrm>
                <a:off x="7280258" y="1828799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DA6DEDFF-EAA0-C7CC-E753-A7072A6B9366}"/>
                  </a:ext>
                </a:extLst>
              </p:cNvPr>
              <p:cNvSpPr/>
              <p:nvPr/>
            </p:nvSpPr>
            <p:spPr>
              <a:xfrm>
                <a:off x="7538856" y="1828798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86C4C77A-813E-F5BA-BB01-B033C6619ED1}"/>
                  </a:ext>
                </a:extLst>
              </p:cNvPr>
              <p:cNvSpPr/>
              <p:nvPr/>
            </p:nvSpPr>
            <p:spPr>
              <a:xfrm>
                <a:off x="7797455" y="1828799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B5D96F0-BCBD-EDB8-5231-7FE6FBA6567E}"/>
                  </a:ext>
                </a:extLst>
              </p:cNvPr>
              <p:cNvSpPr/>
              <p:nvPr/>
            </p:nvSpPr>
            <p:spPr>
              <a:xfrm>
                <a:off x="8041491" y="1829736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39D1294A-4ECB-74C3-8A46-1237465B40B5}"/>
                  </a:ext>
                </a:extLst>
              </p:cNvPr>
              <p:cNvSpPr/>
              <p:nvPr/>
            </p:nvSpPr>
            <p:spPr>
              <a:xfrm>
                <a:off x="8300090" y="1829736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3DF775F-CADA-1426-5738-F14399469A4F}"/>
                  </a:ext>
                </a:extLst>
              </p:cNvPr>
              <p:cNvSpPr/>
              <p:nvPr/>
            </p:nvSpPr>
            <p:spPr>
              <a:xfrm>
                <a:off x="8558688" y="1829735"/>
                <a:ext cx="258599" cy="149764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9A4EB21C-7894-1D36-C16B-0B99C47CA00B}"/>
                  </a:ext>
                </a:extLst>
              </p:cNvPr>
              <p:cNvSpPr/>
              <p:nvPr/>
            </p:nvSpPr>
            <p:spPr>
              <a:xfrm>
                <a:off x="8817287" y="1829735"/>
                <a:ext cx="258599" cy="149764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B5CC70F-CD29-B2CF-0389-D0FD76A4ED07}"/>
                  </a:ext>
                </a:extLst>
              </p:cNvPr>
              <p:cNvSpPr/>
              <p:nvPr/>
            </p:nvSpPr>
            <p:spPr>
              <a:xfrm>
                <a:off x="9075888" y="1829736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C56D2D27-DAE1-5FF2-9F76-5021FC6D29B4}"/>
                  </a:ext>
                </a:extLst>
              </p:cNvPr>
              <p:cNvSpPr/>
              <p:nvPr/>
            </p:nvSpPr>
            <p:spPr>
              <a:xfrm>
                <a:off x="9334487" y="1830870"/>
                <a:ext cx="258599" cy="148255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245CC8BB-E129-E35F-2009-2E374A4DC210}"/>
                  </a:ext>
                </a:extLst>
              </p:cNvPr>
              <p:cNvSpPr/>
              <p:nvPr/>
            </p:nvSpPr>
            <p:spPr>
              <a:xfrm>
                <a:off x="9593085" y="1830869"/>
                <a:ext cx="258599" cy="148630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2E88C0C-F2B8-B1EF-413C-FB75C4A06C3C}"/>
                  </a:ext>
                </a:extLst>
              </p:cNvPr>
              <p:cNvSpPr/>
              <p:nvPr/>
            </p:nvSpPr>
            <p:spPr>
              <a:xfrm>
                <a:off x="9851684" y="1830869"/>
                <a:ext cx="258599" cy="148630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E11ECED-7174-EB30-1BA4-504969A4EFD6}"/>
                  </a:ext>
                </a:extLst>
              </p:cNvPr>
              <p:cNvSpPr/>
              <p:nvPr/>
            </p:nvSpPr>
            <p:spPr>
              <a:xfrm>
                <a:off x="5831712" y="1971719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60CBCD85-CE94-28FD-FA54-28BB81AA2124}"/>
                  </a:ext>
                </a:extLst>
              </p:cNvPr>
              <p:cNvSpPr/>
              <p:nvPr/>
            </p:nvSpPr>
            <p:spPr>
              <a:xfrm>
                <a:off x="5831712" y="2226095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2A7CCEA-F3C5-3204-2169-845CF0B0BD91}"/>
                  </a:ext>
                </a:extLst>
              </p:cNvPr>
              <p:cNvSpPr/>
              <p:nvPr/>
            </p:nvSpPr>
            <p:spPr>
              <a:xfrm>
                <a:off x="5831712" y="2459645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4BC6AA6A-0B07-B864-8595-1756A48C80D9}"/>
                  </a:ext>
                </a:extLst>
              </p:cNvPr>
              <p:cNvSpPr/>
              <p:nvPr/>
            </p:nvSpPr>
            <p:spPr>
              <a:xfrm>
                <a:off x="5831712" y="2714021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20175E1E-A065-2E04-02C2-A84315979EDF}"/>
                  </a:ext>
                </a:extLst>
              </p:cNvPr>
              <p:cNvSpPr/>
              <p:nvPr/>
            </p:nvSpPr>
            <p:spPr>
              <a:xfrm>
                <a:off x="5831712" y="2947571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62B9C52E-1C66-8509-239F-E906DD73CC52}"/>
                  </a:ext>
                </a:extLst>
              </p:cNvPr>
              <p:cNvSpPr/>
              <p:nvPr/>
            </p:nvSpPr>
            <p:spPr>
              <a:xfrm>
                <a:off x="5831712" y="3201947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FFA48828-9070-FC1D-EEA7-39298734070D}"/>
                  </a:ext>
                </a:extLst>
              </p:cNvPr>
              <p:cNvSpPr/>
              <p:nvPr/>
            </p:nvSpPr>
            <p:spPr>
              <a:xfrm>
                <a:off x="5831712" y="3435497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84089819-D39D-EE7D-0D65-2E4E84E51CA6}"/>
                  </a:ext>
                </a:extLst>
              </p:cNvPr>
              <p:cNvSpPr/>
              <p:nvPr/>
            </p:nvSpPr>
            <p:spPr>
              <a:xfrm>
                <a:off x="5831711" y="3689873"/>
                <a:ext cx="156660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DF7504F6-81F4-9F64-38FE-6D2F89D71B3D}"/>
                  </a:ext>
                </a:extLst>
              </p:cNvPr>
              <p:cNvSpPr txBox="1"/>
              <p:nvPr/>
            </p:nvSpPr>
            <p:spPr>
              <a:xfrm>
                <a:off x="9777899" y="3647783"/>
                <a:ext cx="403380" cy="26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Tile 0</a:t>
                </a:r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EAB58BCC-6B9D-0507-E0C7-6C7C364E7131}"/>
                  </a:ext>
                </a:extLst>
              </p:cNvPr>
              <p:cNvSpPr txBox="1"/>
              <p:nvPr/>
            </p:nvSpPr>
            <p:spPr>
              <a:xfrm>
                <a:off x="5949144" y="1935223"/>
                <a:ext cx="483013" cy="213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Tile 127</a:t>
                </a: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D031C62B-D7EF-00C8-44A5-F1236C34E6B3}"/>
                  </a:ext>
                </a:extLst>
              </p:cNvPr>
              <p:cNvSpPr/>
              <p:nvPr/>
            </p:nvSpPr>
            <p:spPr>
              <a:xfrm>
                <a:off x="5980534" y="4149595"/>
                <a:ext cx="4121911" cy="150388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6D54C2C9-C466-68B2-84A8-5FEAECD85894}"/>
                  </a:ext>
                </a:extLst>
              </p:cNvPr>
              <p:cNvSpPr txBox="1"/>
              <p:nvPr/>
            </p:nvSpPr>
            <p:spPr>
              <a:xfrm>
                <a:off x="7182347" y="4090095"/>
                <a:ext cx="2183643" cy="34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LWLs/</a:t>
                </a:r>
                <a:r>
                  <a:rPr kumimoji="0" lang="en-US" sz="7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LWLd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/PCL CTRL DRVRS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3FD41A58-25D7-2462-4635-8037DA8A3AE0}"/>
                  </a:ext>
                </a:extLst>
              </p:cNvPr>
              <p:cNvSpPr txBox="1"/>
              <p:nvPr/>
            </p:nvSpPr>
            <p:spPr>
              <a:xfrm rot="16200000">
                <a:off x="4614298" y="2585311"/>
                <a:ext cx="2183640" cy="34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GWLS DRVR/TERM CAPS</a:t>
                </a: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C45F491-CDF6-021C-3F9B-DF1B61532A6C}"/>
                  </a:ext>
                </a:extLst>
              </p:cNvPr>
              <p:cNvSpPr/>
              <p:nvPr/>
            </p:nvSpPr>
            <p:spPr>
              <a:xfrm>
                <a:off x="10102951" y="1982138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25EFD588-979F-9E25-3E1B-22F3B04B891C}"/>
                  </a:ext>
                </a:extLst>
              </p:cNvPr>
              <p:cNvSpPr/>
              <p:nvPr/>
            </p:nvSpPr>
            <p:spPr>
              <a:xfrm>
                <a:off x="10102951" y="2236514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47BF0920-40B3-729E-FFCD-C23440D79F35}"/>
                  </a:ext>
                </a:extLst>
              </p:cNvPr>
              <p:cNvSpPr/>
              <p:nvPr/>
            </p:nvSpPr>
            <p:spPr>
              <a:xfrm>
                <a:off x="10102951" y="2470064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B2D589E-4CB4-A51F-8FB2-145E11F3C446}"/>
                  </a:ext>
                </a:extLst>
              </p:cNvPr>
              <p:cNvSpPr/>
              <p:nvPr/>
            </p:nvSpPr>
            <p:spPr>
              <a:xfrm>
                <a:off x="10102951" y="2724440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01E521B7-8BAB-E54B-A4F6-F2825F6A79D2}"/>
                  </a:ext>
                </a:extLst>
              </p:cNvPr>
              <p:cNvSpPr/>
              <p:nvPr/>
            </p:nvSpPr>
            <p:spPr>
              <a:xfrm>
                <a:off x="10102951" y="2957990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5D0AC4CE-AEE0-0A29-F967-CA5DB53840B7}"/>
                  </a:ext>
                </a:extLst>
              </p:cNvPr>
              <p:cNvSpPr/>
              <p:nvPr/>
            </p:nvSpPr>
            <p:spPr>
              <a:xfrm>
                <a:off x="10102951" y="3212366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31E4E9C4-370A-B27A-E527-48ACAE449371}"/>
                  </a:ext>
                </a:extLst>
              </p:cNvPr>
              <p:cNvSpPr/>
              <p:nvPr/>
            </p:nvSpPr>
            <p:spPr>
              <a:xfrm>
                <a:off x="10102951" y="3445916"/>
                <a:ext cx="156659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A67A649C-305E-632D-E074-F2B6B9DC1D66}"/>
                  </a:ext>
                </a:extLst>
              </p:cNvPr>
              <p:cNvSpPr/>
              <p:nvPr/>
            </p:nvSpPr>
            <p:spPr>
              <a:xfrm>
                <a:off x="10102950" y="3700292"/>
                <a:ext cx="156660" cy="25437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36581386-EC77-83F4-E87F-C48AED33ABAB}"/>
                  </a:ext>
                </a:extLst>
              </p:cNvPr>
              <p:cNvSpPr/>
              <p:nvPr/>
            </p:nvSpPr>
            <p:spPr>
              <a:xfrm>
                <a:off x="6759393" y="1829735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D54AC6B8-BE40-3C9A-AB3C-D63598BDDF37}"/>
                  </a:ext>
                </a:extLst>
              </p:cNvPr>
              <p:cNvSpPr/>
              <p:nvPr/>
            </p:nvSpPr>
            <p:spPr>
              <a:xfrm>
                <a:off x="5987262" y="3947232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AD8D216B-63F1-F3DA-48ED-B38F76C51B49}"/>
                  </a:ext>
                </a:extLst>
              </p:cNvPr>
              <p:cNvSpPr/>
              <p:nvPr/>
            </p:nvSpPr>
            <p:spPr>
              <a:xfrm>
                <a:off x="6245861" y="3947232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48253525-06F1-0B9F-1B99-932A4AFEF9CF}"/>
                  </a:ext>
                </a:extLst>
              </p:cNvPr>
              <p:cNvSpPr/>
              <p:nvPr/>
            </p:nvSpPr>
            <p:spPr>
              <a:xfrm>
                <a:off x="6504459" y="3947231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D03A1C0E-8E37-3A07-66D8-7044530ACF20}"/>
                  </a:ext>
                </a:extLst>
              </p:cNvPr>
              <p:cNvSpPr/>
              <p:nvPr/>
            </p:nvSpPr>
            <p:spPr>
              <a:xfrm>
                <a:off x="7021659" y="3947232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08F9093F-D92B-B185-131D-D91A37AA00C5}"/>
                  </a:ext>
                </a:extLst>
              </p:cNvPr>
              <p:cNvSpPr/>
              <p:nvPr/>
            </p:nvSpPr>
            <p:spPr>
              <a:xfrm>
                <a:off x="7280258" y="3947232"/>
                <a:ext cx="258599" cy="149951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879F4D9C-3576-D3DB-FC1B-774A90549F60}"/>
                  </a:ext>
                </a:extLst>
              </p:cNvPr>
              <p:cNvSpPr/>
              <p:nvPr/>
            </p:nvSpPr>
            <p:spPr>
              <a:xfrm>
                <a:off x="7538856" y="3947231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C8E4B6C0-A546-4356-9BAB-C6009519C285}"/>
                  </a:ext>
                </a:extLst>
              </p:cNvPr>
              <p:cNvSpPr/>
              <p:nvPr/>
            </p:nvSpPr>
            <p:spPr>
              <a:xfrm>
                <a:off x="7797455" y="3947232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10D89F5C-2832-338C-5DD9-4525BEE22DF1}"/>
                  </a:ext>
                </a:extLst>
              </p:cNvPr>
              <p:cNvSpPr/>
              <p:nvPr/>
            </p:nvSpPr>
            <p:spPr>
              <a:xfrm>
                <a:off x="8041491" y="3948169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BE521C56-DD8A-04B7-31F2-D4C0A89C0F16}"/>
                  </a:ext>
                </a:extLst>
              </p:cNvPr>
              <p:cNvSpPr/>
              <p:nvPr/>
            </p:nvSpPr>
            <p:spPr>
              <a:xfrm>
                <a:off x="8300090" y="3948169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D1078422-4495-B029-3C0B-B02E6CF7CD50}"/>
                  </a:ext>
                </a:extLst>
              </p:cNvPr>
              <p:cNvSpPr/>
              <p:nvPr/>
            </p:nvSpPr>
            <p:spPr>
              <a:xfrm>
                <a:off x="8558688" y="3948168"/>
                <a:ext cx="258599" cy="149764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B6A38F4C-E209-BEAB-1270-411DDF578234}"/>
                  </a:ext>
                </a:extLst>
              </p:cNvPr>
              <p:cNvSpPr/>
              <p:nvPr/>
            </p:nvSpPr>
            <p:spPr>
              <a:xfrm>
                <a:off x="8817287" y="3948168"/>
                <a:ext cx="258599" cy="149764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9F0A64F3-4EB4-4986-3E45-853A75B0BAD9}"/>
                  </a:ext>
                </a:extLst>
              </p:cNvPr>
              <p:cNvSpPr/>
              <p:nvPr/>
            </p:nvSpPr>
            <p:spPr>
              <a:xfrm>
                <a:off x="9075888" y="3948169"/>
                <a:ext cx="258599" cy="149389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2FA6D370-AB2A-5C33-85DF-011E6851B989}"/>
                  </a:ext>
                </a:extLst>
              </p:cNvPr>
              <p:cNvSpPr/>
              <p:nvPr/>
            </p:nvSpPr>
            <p:spPr>
              <a:xfrm>
                <a:off x="9334487" y="3949303"/>
                <a:ext cx="258599" cy="148255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D67A1EF2-FD17-0067-A3CE-BDA7DF843453}"/>
                  </a:ext>
                </a:extLst>
              </p:cNvPr>
              <p:cNvSpPr/>
              <p:nvPr/>
            </p:nvSpPr>
            <p:spPr>
              <a:xfrm>
                <a:off x="9593085" y="3949302"/>
                <a:ext cx="258599" cy="148630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140BB47B-3F1D-D46A-8FC7-0C5B18F60834}"/>
                  </a:ext>
                </a:extLst>
              </p:cNvPr>
              <p:cNvSpPr/>
              <p:nvPr/>
            </p:nvSpPr>
            <p:spPr>
              <a:xfrm>
                <a:off x="9851684" y="3949302"/>
                <a:ext cx="258599" cy="148630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E16FFE99-444B-279A-4D39-24D595C45D16}"/>
                  </a:ext>
                </a:extLst>
              </p:cNvPr>
              <p:cNvSpPr/>
              <p:nvPr/>
            </p:nvSpPr>
            <p:spPr>
              <a:xfrm>
                <a:off x="6759393" y="3948168"/>
                <a:ext cx="258599" cy="150326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Curved Right Arrow 314">
                <a:extLst>
                  <a:ext uri="{FF2B5EF4-FFF2-40B4-BE49-F238E27FC236}">
                    <a16:creationId xmlns:a16="http://schemas.microsoft.com/office/drawing/2014/main" id="{C1222078-4FDB-1E65-21C3-F76061AA49D5}"/>
                  </a:ext>
                </a:extLst>
              </p:cNvPr>
              <p:cNvSpPr/>
              <p:nvPr/>
            </p:nvSpPr>
            <p:spPr>
              <a:xfrm rot="15989493">
                <a:off x="5704094" y="4022206"/>
                <a:ext cx="205947" cy="203070"/>
              </a:xfrm>
              <a:prstGeom prst="curved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Curved Left Arrow 315">
                <a:extLst>
                  <a:ext uri="{FF2B5EF4-FFF2-40B4-BE49-F238E27FC236}">
                    <a16:creationId xmlns:a16="http://schemas.microsoft.com/office/drawing/2014/main" id="{05D77179-37D3-00A3-CF59-F9A5A3D3F894}"/>
                  </a:ext>
                </a:extLst>
              </p:cNvPr>
              <p:cNvSpPr/>
              <p:nvPr/>
            </p:nvSpPr>
            <p:spPr>
              <a:xfrm flipV="1">
                <a:off x="10184064" y="4052788"/>
                <a:ext cx="188464" cy="218925"/>
              </a:xfrm>
              <a:prstGeom prst="curvedLef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10610BD8-346A-FC6E-6AA6-8313880CAE8B}"/>
                  </a:ext>
                </a:extLst>
              </p:cNvPr>
              <p:cNvSpPr/>
              <p:nvPr/>
            </p:nvSpPr>
            <p:spPr>
              <a:xfrm>
                <a:off x="5981040" y="1622296"/>
                <a:ext cx="4121911" cy="150388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2EE0AD3C-6FD9-1744-67CD-128F48275A61}"/>
                  </a:ext>
                </a:extLst>
              </p:cNvPr>
              <p:cNvSpPr txBox="1"/>
              <p:nvPr/>
            </p:nvSpPr>
            <p:spPr>
              <a:xfrm>
                <a:off x="7182853" y="1562797"/>
                <a:ext cx="2183641" cy="34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GBLS DRVR/TERM ANALOG</a:t>
                </a: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552A2DFF-0C36-1203-00AF-FD36E03F551A}"/>
                  </a:ext>
                </a:extLst>
              </p:cNvPr>
              <p:cNvSpPr/>
              <p:nvPr/>
            </p:nvSpPr>
            <p:spPr>
              <a:xfrm>
                <a:off x="10322416" y="1975838"/>
                <a:ext cx="220141" cy="1963679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81AB3F4E-053E-5FE7-4AA6-370B4C15E4E1}"/>
                  </a:ext>
                </a:extLst>
              </p:cNvPr>
              <p:cNvSpPr txBox="1"/>
              <p:nvPr/>
            </p:nvSpPr>
            <p:spPr>
              <a:xfrm rot="16200000">
                <a:off x="9327199" y="2581464"/>
                <a:ext cx="2183640" cy="34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PCL/LBLS &amp; </a:t>
                </a:r>
                <a:r>
                  <a:rPr kumimoji="0" lang="en-US" sz="7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LBLd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DRVRS</a:t>
                </a:r>
              </a:p>
            </p:txBody>
          </p:sp>
          <p:sp>
            <p:nvSpPr>
              <p:cNvPr id="321" name="Curved Left Arrow 320">
                <a:extLst>
                  <a:ext uri="{FF2B5EF4-FFF2-40B4-BE49-F238E27FC236}">
                    <a16:creationId xmlns:a16="http://schemas.microsoft.com/office/drawing/2014/main" id="{ACC75D93-6A35-FC1C-9162-C2FE6EF06F68}"/>
                  </a:ext>
                </a:extLst>
              </p:cNvPr>
              <p:cNvSpPr/>
              <p:nvPr/>
            </p:nvSpPr>
            <p:spPr>
              <a:xfrm flipH="1">
                <a:off x="5721324" y="1681608"/>
                <a:ext cx="188464" cy="218925"/>
              </a:xfrm>
              <a:prstGeom prst="curvedLef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Curved Right Arrow 321">
                <a:extLst>
                  <a:ext uri="{FF2B5EF4-FFF2-40B4-BE49-F238E27FC236}">
                    <a16:creationId xmlns:a16="http://schemas.microsoft.com/office/drawing/2014/main" id="{F2033183-F16F-7885-BBAD-667BE0F199EC}"/>
                  </a:ext>
                </a:extLst>
              </p:cNvPr>
              <p:cNvSpPr/>
              <p:nvPr/>
            </p:nvSpPr>
            <p:spPr>
              <a:xfrm rot="15989493" flipH="1" flipV="1">
                <a:off x="10177549" y="1660015"/>
                <a:ext cx="205947" cy="203070"/>
              </a:xfrm>
              <a:prstGeom prst="curved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7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2CA14077-3697-8869-3F16-63523E481F90}"/>
                </a:ext>
              </a:extLst>
            </p:cNvPr>
            <p:cNvCxnSpPr>
              <a:cxnSpLocks/>
            </p:cNvCxnSpPr>
            <p:nvPr/>
          </p:nvCxnSpPr>
          <p:spPr>
            <a:xfrm>
              <a:off x="3001105" y="977708"/>
              <a:ext cx="580295" cy="165292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C4C4AD5-75E5-B3B9-A2FA-8A0A9BAD3A22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1430865"/>
              <a:ext cx="838200" cy="223771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3835555-A432-85AC-417B-831D531AA9E7}"/>
                </a:ext>
              </a:extLst>
            </p:cNvPr>
            <p:cNvSpPr/>
            <p:nvPr/>
          </p:nvSpPr>
          <p:spPr>
            <a:xfrm>
              <a:off x="7467600" y="1300229"/>
              <a:ext cx="504065" cy="223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07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CUA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7E22F883-4F61-FC6A-E3F7-1C6973B72D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" t="7082" r="50000" b="7082"/>
            <a:stretch/>
          </p:blipFill>
          <p:spPr bwMode="auto">
            <a:xfrm>
              <a:off x="8763000" y="848904"/>
              <a:ext cx="2819400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2851508-11D5-E5CB-DF2D-0B229F0262F1}"/>
                </a:ext>
              </a:extLst>
            </p:cNvPr>
            <p:cNvSpPr txBox="1"/>
            <p:nvPr/>
          </p:nvSpPr>
          <p:spPr>
            <a:xfrm>
              <a:off x="9167463" y="469052"/>
              <a:ext cx="2159567" cy="42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1/4</a:t>
              </a:r>
              <a:r>
                <a:rPr lang="en-US" sz="1000" baseline="30000"/>
                <a:t>th</a:t>
              </a:r>
              <a:r>
                <a:rPr lang="en-US" sz="1000"/>
                <a:t> Tile (1K x 1K)</a:t>
              </a:r>
            </a:p>
          </p:txBody>
        </p:sp>
      </p:grpSp>
      <p:pic>
        <p:nvPicPr>
          <p:cNvPr id="361" name="Picture 360" descr="A bathroom with a brick wall&#10;&#10;Description automatically generated">
            <a:extLst>
              <a:ext uri="{FF2B5EF4-FFF2-40B4-BE49-F238E27FC236}">
                <a16:creationId xmlns:a16="http://schemas.microsoft.com/office/drawing/2014/main" id="{6D7EEDC5-C5E5-582C-C52E-763525F34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5246" r="26158" b="18705"/>
          <a:stretch/>
        </p:blipFill>
        <p:spPr>
          <a:xfrm rot="5400000">
            <a:off x="3913069" y="4635077"/>
            <a:ext cx="1715264" cy="13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Disaggregation: An access energy consideration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A757F9-DF12-F3C5-ABA3-B5F5E9631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4114799"/>
            <a:ext cx="5715000" cy="2370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Developing Disaggregation Strategy </a:t>
            </a:r>
          </a:p>
          <a:p>
            <a:r>
              <a:rPr lang="en-US" sz="2400" dirty="0"/>
              <a:t>System level PPA</a:t>
            </a:r>
          </a:p>
          <a:p>
            <a:r>
              <a:rPr lang="en-US" sz="2400" dirty="0"/>
              <a:t>Build PPA Pareto by module</a:t>
            </a:r>
          </a:p>
          <a:p>
            <a:r>
              <a:rPr lang="en-US" sz="2400" dirty="0"/>
              <a:t>Monolithic Design as baseline/reference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9C73B-279A-C857-B33E-D2DFA3DEB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17" b="19863"/>
          <a:stretch/>
        </p:blipFill>
        <p:spPr>
          <a:xfrm>
            <a:off x="304800" y="1065117"/>
            <a:ext cx="4868134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2FA0E3-9A16-46BE-84FD-9A442514E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0" t="14008" r="6126" b="14902"/>
          <a:stretch/>
        </p:blipFill>
        <p:spPr>
          <a:xfrm>
            <a:off x="8382000" y="1143000"/>
            <a:ext cx="350520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964FD-F8D9-C201-C734-54D0469C4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67" b="14651"/>
          <a:stretch/>
        </p:blipFill>
        <p:spPr>
          <a:xfrm>
            <a:off x="152400" y="2987704"/>
            <a:ext cx="4343400" cy="740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C7218-677F-020A-0810-79A383363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114800"/>
            <a:ext cx="4360072" cy="2370725"/>
          </a:xfrm>
          <a:prstGeom prst="rect">
            <a:avLst/>
          </a:prstGeom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id="{0ECD32D7-13B3-ABE8-F6E7-9E5D10292014}"/>
              </a:ext>
            </a:extLst>
          </p:cNvPr>
          <p:cNvSpPr/>
          <p:nvPr/>
        </p:nvSpPr>
        <p:spPr>
          <a:xfrm>
            <a:off x="4730592" y="1904999"/>
            <a:ext cx="3653267" cy="1058007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Fine-grained DRAM: energy-efficient DRAM for extreme bandwidth systems</a:t>
            </a:r>
          </a:p>
          <a:p>
            <a:endParaRPr lang="en-US" sz="1100" b="1" i="1" dirty="0"/>
          </a:p>
          <a:p>
            <a:pPr algn="r"/>
            <a:r>
              <a:rPr lang="en-US" sz="1000" b="1" i="1" dirty="0"/>
              <a:t>Mike O'Conner </a:t>
            </a:r>
            <a:r>
              <a:rPr lang="en-US" sz="1000" b="1" i="1" dirty="0" err="1"/>
              <a:t>et.al</a:t>
            </a:r>
            <a:r>
              <a:rPr lang="en-US" sz="1000" b="1" i="1" dirty="0"/>
              <a:t>, Nvidia</a:t>
            </a:r>
          </a:p>
          <a:p>
            <a:pPr algn="r"/>
            <a:r>
              <a:rPr lang="en-US" sz="1000" b="1" i="1" dirty="0"/>
              <a:t>ACM Symposium on Microarchitecture, 2017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E473D-9141-1D9E-3449-ED331983333D}"/>
              </a:ext>
            </a:extLst>
          </p:cNvPr>
          <p:cNvSpPr txBox="1"/>
          <p:nvPr/>
        </p:nvSpPr>
        <p:spPr>
          <a:xfrm>
            <a:off x="2057400" y="6019800"/>
            <a:ext cx="357470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HBM3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D8AA4-F661-5B7C-DE87-11A49524AB95}"/>
              </a:ext>
            </a:extLst>
          </p:cNvPr>
          <p:cNvSpPr txBox="1"/>
          <p:nvPr/>
        </p:nvSpPr>
        <p:spPr>
          <a:xfrm>
            <a:off x="3124200" y="6019799"/>
            <a:ext cx="200376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HBI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9DE9AC-66D4-DB92-D487-A5696A240E34}"/>
              </a:ext>
            </a:extLst>
          </p:cNvPr>
          <p:cNvSpPr txBox="1"/>
          <p:nvPr/>
        </p:nvSpPr>
        <p:spPr>
          <a:xfrm>
            <a:off x="3947306" y="6019799"/>
            <a:ext cx="658835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ADM Gen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FA2E9B-B278-8618-C16E-8A09954B3530}"/>
              </a:ext>
            </a:extLst>
          </p:cNvPr>
          <p:cNvSpPr txBox="1"/>
          <p:nvPr/>
        </p:nvSpPr>
        <p:spPr>
          <a:xfrm>
            <a:off x="4965424" y="6019799"/>
            <a:ext cx="520976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ADM HBI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609F-E73F-7F76-26CB-5972EE8E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Bandwidth Memories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49FCF1-0E56-D8B8-7671-0F4D470316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43099" y="1657350"/>
          <a:ext cx="8305802" cy="4000500"/>
        </p:xfrm>
        <a:graphic>
          <a:graphicData uri="http://schemas.openxmlformats.org/drawingml/2006/table">
            <a:tbl>
              <a:tblPr/>
              <a:tblGrid>
                <a:gridCol w="674470">
                  <a:extLst>
                    <a:ext uri="{9D8B030D-6E8A-4147-A177-3AD203B41FA5}">
                      <a16:colId xmlns:a16="http://schemas.microsoft.com/office/drawing/2014/main" val="2151286025"/>
                    </a:ext>
                  </a:extLst>
                </a:gridCol>
                <a:gridCol w="1798587">
                  <a:extLst>
                    <a:ext uri="{9D8B030D-6E8A-4147-A177-3AD203B41FA5}">
                      <a16:colId xmlns:a16="http://schemas.microsoft.com/office/drawing/2014/main" val="1257230606"/>
                    </a:ext>
                  </a:extLst>
                </a:gridCol>
                <a:gridCol w="873961">
                  <a:extLst>
                    <a:ext uri="{9D8B030D-6E8A-4147-A177-3AD203B41FA5}">
                      <a16:colId xmlns:a16="http://schemas.microsoft.com/office/drawing/2014/main" val="1331430782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2726493905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4006339158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2341463732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1687660435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1294790501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222527096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667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Gen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D-Cache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V-Cache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71576"/>
                  </a:ext>
                </a:extLst>
              </a:tr>
              <a:tr h="2032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Capacity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0282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stacking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2333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5485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R+W Max Bandwidth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0.65536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1860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R/W Energy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pJ/bit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6580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(Open) (t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+t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13303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(Close) (t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+t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8405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R+W Max BW/GB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(TB/s)/GB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0.32768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8425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R+W Max BW/W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(TB/s)/W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79174"/>
                  </a:ext>
                </a:extLst>
              </a:tr>
              <a:tr h="203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 Component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7890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per Channel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Lanes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4629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R+W Max  Bandwidth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029392"/>
                  </a:ext>
                </a:extLst>
              </a:tr>
              <a:tr h="2032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Group / Channel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6927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/ Bank Group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73320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/ Channel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565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/ Component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933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Bank / Cube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4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4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E93-6BAC-EF45-A08C-3ECCD5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 dirty="0"/>
              <a:t>High Level Spec Comparison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0077-7FFA-504D-8788-DD1C467D798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914400"/>
          <a:ext cx="10363200" cy="5337332"/>
        </p:xfrm>
        <a:graphic>
          <a:graphicData uri="http://schemas.openxmlformats.org/drawingml/2006/table">
            <a:tbl>
              <a:tblPr/>
              <a:tblGrid>
                <a:gridCol w="1250515">
                  <a:extLst>
                    <a:ext uri="{9D8B030D-6E8A-4147-A177-3AD203B41FA5}">
                      <a16:colId xmlns:a16="http://schemas.microsoft.com/office/drawing/2014/main" val="4178257117"/>
                    </a:ext>
                  </a:extLst>
                </a:gridCol>
                <a:gridCol w="2260981">
                  <a:extLst>
                    <a:ext uri="{9D8B030D-6E8A-4147-A177-3AD203B41FA5}">
                      <a16:colId xmlns:a16="http://schemas.microsoft.com/office/drawing/2014/main" val="3570618138"/>
                    </a:ext>
                  </a:extLst>
                </a:gridCol>
                <a:gridCol w="1194512">
                  <a:extLst>
                    <a:ext uri="{9D8B030D-6E8A-4147-A177-3AD203B41FA5}">
                      <a16:colId xmlns:a16="http://schemas.microsoft.com/office/drawing/2014/main" val="2274038578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1269468192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1760035293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1606369341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2575083144"/>
                    </a:ext>
                  </a:extLst>
                </a:gridCol>
              </a:tblGrid>
              <a:tr h="101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2Gb Macro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96518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Node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R.95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 1z (512)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14500"/>
                  </a:ext>
                </a:extLst>
              </a:tr>
              <a:tr h="5516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Die, including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device / stacked-die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2~512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18808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4689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22460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DQ / 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(1K allocated)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uptp 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04313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upto 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9576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4.8~6.4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0681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 205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9773"/>
                  </a:ext>
                </a:extLst>
              </a:tr>
              <a:tr h="25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(Close page) 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00146"/>
                  </a:ext>
                </a:extLst>
              </a:tr>
              <a:tr h="15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(Open page)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7877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latency /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2.5~4.0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1297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661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2K~32K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7170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6792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Bank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16, 32, 48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03916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38.4~51.2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09450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932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Bank, Partition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Mb/Bank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 spec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246743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col of Mat/Tile (GBL)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53823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Row of Mat/Tile (GWL)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3657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Page Size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3541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08422"/>
                  </a:ext>
                </a:extLst>
              </a:tr>
              <a:tr h="1011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Mat, Tile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Mb/Array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65787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26420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WL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73712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3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6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E93-6BAC-EF45-A08C-3ECCD5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 dirty="0"/>
              <a:t>High Level Spec Comparison (2)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0077-7FFA-504D-8788-DD1C467D798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914400"/>
          <a:ext cx="10630850" cy="6190772"/>
        </p:xfrm>
        <a:graphic>
          <a:graphicData uri="http://schemas.openxmlformats.org/drawingml/2006/table">
            <a:tbl>
              <a:tblPr/>
              <a:tblGrid>
                <a:gridCol w="889423">
                  <a:extLst>
                    <a:ext uri="{9D8B030D-6E8A-4147-A177-3AD203B41FA5}">
                      <a16:colId xmlns:a16="http://schemas.microsoft.com/office/drawing/2014/main" val="4178257117"/>
                    </a:ext>
                  </a:extLst>
                </a:gridCol>
                <a:gridCol w="1833646">
                  <a:extLst>
                    <a:ext uri="{9D8B030D-6E8A-4147-A177-3AD203B41FA5}">
                      <a16:colId xmlns:a16="http://schemas.microsoft.com/office/drawing/2014/main" val="3570618138"/>
                    </a:ext>
                  </a:extLst>
                </a:gridCol>
                <a:gridCol w="968744">
                  <a:extLst>
                    <a:ext uri="{9D8B030D-6E8A-4147-A177-3AD203B41FA5}">
                      <a16:colId xmlns:a16="http://schemas.microsoft.com/office/drawing/2014/main" val="2274038578"/>
                    </a:ext>
                  </a:extLst>
                </a:gridCol>
                <a:gridCol w="903553">
                  <a:extLst>
                    <a:ext uri="{9D8B030D-6E8A-4147-A177-3AD203B41FA5}">
                      <a16:colId xmlns:a16="http://schemas.microsoft.com/office/drawing/2014/main" val="1269468192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696441207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160185775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760035293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606369341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2575083144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823896761"/>
                    </a:ext>
                  </a:extLst>
                </a:gridCol>
              </a:tblGrid>
              <a:tr h="101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HBM2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2Gb Macro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HVM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96518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Node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M1 Pro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R.95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 1z (512)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14500"/>
                  </a:ext>
                </a:extLst>
              </a:tr>
              <a:tr h="5516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Die, including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device / stacked-die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64, 128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2~512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18808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220-320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4689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100~150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22460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DQ / 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(1K/stack)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(1K/stack)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uptp 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04313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upto 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9576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4.8~6.4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0681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12.8~6.4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 205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9773"/>
                  </a:ext>
                </a:extLst>
              </a:tr>
              <a:tr h="25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(Close page) 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00146"/>
                  </a:ext>
                </a:extLst>
              </a:tr>
              <a:tr h="15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(Open page)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7877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latency /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2.5~4.0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1297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661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8192,16384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2K~32K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7170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6792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Bank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16, 32, 48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03916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38.4~51.2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09450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932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Bank, Partition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Mb/Bank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 spec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246743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col of Mat/Tile (GBL)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53823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Row of Mat/Tile (GWL)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3657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Page Size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3541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08422"/>
                  </a:ext>
                </a:extLst>
              </a:tr>
              <a:tr h="1011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Mat, Tile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Mb/Array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65787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26420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WL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73712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3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7106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012D7F1-EFE0-C649-B8D1-22BC7BDD8F80}" vid="{C52C8763-F40E-704A-87B5-0B6E7B579E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90b7a245-a7c3-4504-88b2-cf85318e6b7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282</TotalTime>
  <Words>2434</Words>
  <Application>Microsoft Macintosh PowerPoint</Application>
  <PresentationFormat>Widescreen</PresentationFormat>
  <Paragraphs>996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Neo Sans Intel</vt:lpstr>
      <vt:lpstr>Neo Sans Intel Medium</vt:lpstr>
      <vt:lpstr>Arial</vt:lpstr>
      <vt:lpstr>Calibri</vt:lpstr>
      <vt:lpstr>Helvetica Neue Medium</vt:lpstr>
      <vt:lpstr>Intel Clear Light</vt:lpstr>
      <vt:lpstr>Wingdings</vt:lpstr>
      <vt:lpstr>blank</vt:lpstr>
      <vt:lpstr>Memory Organ</vt:lpstr>
      <vt:lpstr>SoA Memory Organization</vt:lpstr>
      <vt:lpstr>Cell Types</vt:lpstr>
      <vt:lpstr>HBM3 Organization (JEDEC Spec R.95)</vt:lpstr>
      <vt:lpstr>PowerPoint Presentation</vt:lpstr>
      <vt:lpstr>Disaggregation: An access energy consideration</vt:lpstr>
      <vt:lpstr>High Bandwidth Memories</vt:lpstr>
      <vt:lpstr>High Level Spec Comparison</vt:lpstr>
      <vt:lpstr>High Level Spec Comparison (2)</vt:lpstr>
      <vt:lpstr>High Level Spec Comparison (2)</vt:lpstr>
      <vt:lpstr>BLOCK DIAGRAM</vt:lpstr>
      <vt:lpstr>3DXP Component Organization </vt:lpstr>
      <vt:lpstr>Modularity for 3DIC</vt:lpstr>
      <vt:lpstr>Memlet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Memories WW32’22</dc:title>
  <dc:subject/>
  <dc:creator>Kau, Derchang</dc:creator>
  <cp:keywords>CTPClassification=CTP_NT</cp:keywords>
  <dc:description/>
  <cp:lastModifiedBy>Kau, Derchang</cp:lastModifiedBy>
  <cp:revision>2</cp:revision>
  <dcterms:created xsi:type="dcterms:W3CDTF">2022-08-02T19:20:57Z</dcterms:created>
  <dcterms:modified xsi:type="dcterms:W3CDTF">2023-01-06T18:06:20Z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