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7" r:id="rId5"/>
    <p:sldId id="258" r:id="rId6"/>
    <p:sldId id="996" r:id="rId7"/>
    <p:sldId id="272" r:id="rId8"/>
    <p:sldId id="265" r:id="rId9"/>
    <p:sldId id="278" r:id="rId10"/>
    <p:sldId id="273" r:id="rId11"/>
    <p:sldId id="284" r:id="rId12"/>
    <p:sldId id="288" r:id="rId13"/>
    <p:sldId id="266" r:id="rId14"/>
    <p:sldId id="270" r:id="rId15"/>
    <p:sldId id="271" r:id="rId16"/>
    <p:sldId id="277" r:id="rId1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18" autoAdjust="0"/>
    <p:restoredTop sz="94660"/>
  </p:normalViewPr>
  <p:slideViewPr>
    <p:cSldViewPr>
      <p:cViewPr varScale="1">
        <p:scale>
          <a:sx n="120" d="100"/>
          <a:sy n="120" d="100"/>
        </p:scale>
        <p:origin x="328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2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45896" y="6363365"/>
            <a:ext cx="2635781" cy="287225"/>
          </a:xfrm>
          <a:prstGeom prst="rect">
            <a:avLst/>
          </a:prstGeom>
        </p:spPr>
        <p:txBody>
          <a:bodyPr/>
          <a:lstStyle/>
          <a:p>
            <a:fld id="{B80A1F0D-9D48-4EDD-93BE-F8C473D06BE9}" type="datetime4">
              <a:rPr lang="en-US" smtClean="0"/>
              <a:t>January 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Micron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" y="6363365"/>
            <a:ext cx="274320" cy="228600"/>
          </a:xfrm>
          <a:prstGeom prst="rect">
            <a:avLst/>
          </a:prstGeom>
        </p:spPr>
        <p:txBody>
          <a:bodyPr/>
          <a:lstStyle/>
          <a:p>
            <a:fld id="{B7E7695C-FCF1-4AA0-9B93-7941FED13DC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10515600" cy="47291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0.png"/><Relationship Id="rId4" Type="http://schemas.openxmlformats.org/officeDocument/2006/relationships/image" Target="../media/image6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(I) – </a:t>
            </a:r>
            <a:r>
              <a:rPr lang="en-US" dirty="0" err="1"/>
              <a:t>Homojunction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6172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(–) Bias Read, same polarity of write</a:t>
            </a:r>
          </a:p>
          <a:p>
            <a:pPr marL="554035" lvl="1" indent="0">
              <a:buNone/>
            </a:pPr>
            <a:r>
              <a:rPr lang="en-US" sz="2400" dirty="0"/>
              <a:t>Bias initially contributed to barrier reduction, very low current, shift I-V to right.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400" dirty="0"/>
              <a:t>) Bias Read, opposite polarity of Write</a:t>
            </a:r>
          </a:p>
          <a:p>
            <a:pPr marL="554035" lvl="1" indent="0">
              <a:buNone/>
            </a:pPr>
            <a:r>
              <a:rPr lang="en-US" sz="2400" dirty="0"/>
              <a:t>Space charge region maintained or no change.   Potential drop evenly cross </a:t>
            </a:r>
            <a:r>
              <a:rPr lang="en-US" sz="2400" dirty="0" err="1"/>
              <a:t>Chal</a:t>
            </a:r>
            <a:r>
              <a:rPr lang="en-US" sz="2400" dirty="0"/>
              <a:t> glass.</a:t>
            </a:r>
          </a:p>
          <a:p>
            <a:pPr marL="0" indent="0">
              <a:buNone/>
            </a:pPr>
            <a:r>
              <a:rPr lang="en-US" sz="2400" dirty="0"/>
              <a:t>Homogeneous junction model does not support the observed polarity effect</a:t>
            </a:r>
          </a:p>
          <a:p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7176120" y="1304764"/>
            <a:ext cx="4281375" cy="5411586"/>
            <a:chOff x="7176120" y="1304764"/>
            <a:chExt cx="4281375" cy="541158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76120" y="1304764"/>
              <a:ext cx="4281375" cy="54115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cxnSp>
          <p:nvCxnSpPr>
            <p:cNvPr id="6" name="Straight Connector 5"/>
            <p:cNvCxnSpPr/>
            <p:nvPr/>
          </p:nvCxnSpPr>
          <p:spPr>
            <a:xfrm>
              <a:off x="8364252" y="1916832"/>
              <a:ext cx="1764196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/>
            <p:cNvGrpSpPr/>
            <p:nvPr/>
          </p:nvGrpSpPr>
          <p:grpSpPr>
            <a:xfrm>
              <a:off x="9408368" y="2456892"/>
              <a:ext cx="828092" cy="540060"/>
              <a:chOff x="8724292" y="2960948"/>
              <a:chExt cx="972108" cy="540060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10488488" y="2780928"/>
              <a:ext cx="216024" cy="324036"/>
              <a:chOff x="9948428" y="3284984"/>
              <a:chExt cx="216024" cy="32403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9948428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0848528" y="1772816"/>
              <a:ext cx="58631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Vacuum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7860196" y="1916832"/>
              <a:ext cx="288032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9300356" y="1448780"/>
              <a:ext cx="1044116" cy="28803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0344472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716180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8256240" y="1448780"/>
              <a:ext cx="1044116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8364252" y="2456892"/>
              <a:ext cx="828092" cy="540060"/>
              <a:chOff x="8724292" y="2960948"/>
              <a:chExt cx="972108" cy="54006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8724292" y="3068960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2" name="Group 131"/>
            <p:cNvGrpSpPr/>
            <p:nvPr/>
          </p:nvGrpSpPr>
          <p:grpSpPr>
            <a:xfrm>
              <a:off x="8040216" y="3284984"/>
              <a:ext cx="2520280" cy="778900"/>
              <a:chOff x="8040216" y="3478688"/>
              <a:chExt cx="2520280" cy="778900"/>
            </a:xfrm>
          </p:grpSpPr>
          <p:grpSp>
            <p:nvGrpSpPr>
              <p:cNvPr id="16" name="Group 15"/>
              <p:cNvGrpSpPr/>
              <p:nvPr/>
            </p:nvGrpSpPr>
            <p:grpSpPr>
              <a:xfrm>
                <a:off x="8040216" y="3478688"/>
                <a:ext cx="227010" cy="562380"/>
                <a:chOff x="8364252" y="2996354"/>
                <a:chExt cx="227010" cy="468650"/>
              </a:xfrm>
            </p:grpSpPr>
            <p:sp>
              <p:nvSpPr>
                <p:cNvPr id="17" name="Rectangle 16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>
                  <a:stCxn id="63" idx="0"/>
                </p:cNvCxnSpPr>
                <p:nvPr/>
              </p:nvCxnSpPr>
              <p:spPr>
                <a:xfrm flipH="1">
                  <a:off x="8580276" y="2996354"/>
                  <a:ext cx="10986" cy="46865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Group 34"/>
              <p:cNvGrpSpPr/>
              <p:nvPr/>
            </p:nvGrpSpPr>
            <p:grpSpPr>
              <a:xfrm>
                <a:off x="9336355" y="3498830"/>
                <a:ext cx="1008114" cy="542238"/>
                <a:chOff x="8639761" y="2958770"/>
                <a:chExt cx="1183439" cy="542238"/>
              </a:xfrm>
            </p:grpSpPr>
            <p:cxnSp>
              <p:nvCxnSpPr>
                <p:cNvPr id="36" name="Straight Connector 35"/>
                <p:cNvCxnSpPr>
                  <a:stCxn id="49" idx="6"/>
                </p:cNvCxnSpPr>
                <p:nvPr/>
              </p:nvCxnSpPr>
              <p:spPr>
                <a:xfrm>
                  <a:off x="8862645" y="2958770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>
                  <a:stCxn id="52" idx="6"/>
                </p:cNvCxnSpPr>
                <p:nvPr/>
              </p:nvCxnSpPr>
              <p:spPr>
                <a:xfrm>
                  <a:off x="8837474" y="3501008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/>
              <p:cNvGrpSpPr/>
              <p:nvPr/>
            </p:nvGrpSpPr>
            <p:grpSpPr>
              <a:xfrm>
                <a:off x="8364254" y="3710523"/>
                <a:ext cx="972108" cy="546569"/>
                <a:chOff x="8724292" y="2954439"/>
                <a:chExt cx="1141170" cy="546569"/>
              </a:xfrm>
            </p:grpSpPr>
            <p:cxnSp>
              <p:nvCxnSpPr>
                <p:cNvPr id="40" name="Straight Connector 39"/>
                <p:cNvCxnSpPr>
                  <a:endCxn id="49" idx="0"/>
                </p:cNvCxnSpPr>
                <p:nvPr/>
              </p:nvCxnSpPr>
              <p:spPr>
                <a:xfrm flipV="1">
                  <a:off x="8724292" y="2954439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>
                  <a:endCxn id="52" idx="0"/>
                </p:cNvCxnSpPr>
                <p:nvPr/>
              </p:nvCxnSpPr>
              <p:spPr>
                <a:xfrm flipV="1">
                  <a:off x="8724292" y="3496677"/>
                  <a:ext cx="845311" cy="433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8724292" y="3068960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oup 42"/>
              <p:cNvGrpSpPr/>
              <p:nvPr/>
            </p:nvGrpSpPr>
            <p:grpSpPr>
              <a:xfrm>
                <a:off x="10344472" y="3501008"/>
                <a:ext cx="216024" cy="540060"/>
                <a:chOff x="9948428" y="2960948"/>
                <a:chExt cx="216024" cy="540060"/>
              </a:xfrm>
            </p:grpSpPr>
            <p:sp>
              <p:nvSpPr>
                <p:cNvPr id="44" name="Rectangle 43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9948428" y="2960948"/>
                  <a:ext cx="0" cy="54006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Freeform 48"/>
              <p:cNvSpPr/>
              <p:nvPr/>
            </p:nvSpPr>
            <p:spPr>
              <a:xfrm>
                <a:off x="9105777" y="3498830"/>
                <a:ext cx="420448" cy="211693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reeform 51"/>
              <p:cNvSpPr/>
              <p:nvPr/>
            </p:nvSpPr>
            <p:spPr>
              <a:xfrm>
                <a:off x="9084332" y="4041068"/>
                <a:ext cx="420448" cy="211693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Freeform 60"/>
              <p:cNvSpPr/>
              <p:nvPr/>
            </p:nvSpPr>
            <p:spPr>
              <a:xfrm>
                <a:off x="8261942" y="4019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 62"/>
              <p:cNvSpPr/>
              <p:nvPr/>
            </p:nvSpPr>
            <p:spPr>
              <a:xfrm>
                <a:off x="8267226" y="347868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/>
            <p:cNvGrpSpPr/>
            <p:nvPr/>
          </p:nvGrpSpPr>
          <p:grpSpPr>
            <a:xfrm>
              <a:off x="8256240" y="5386900"/>
              <a:ext cx="2077244" cy="238344"/>
              <a:chOff x="8419626" y="3631088"/>
              <a:chExt cx="2077244" cy="238344"/>
            </a:xfrm>
          </p:grpSpPr>
          <p:cxnSp>
            <p:nvCxnSpPr>
              <p:cNvPr id="108" name="Straight Connector 107"/>
              <p:cNvCxnSpPr>
                <a:stCxn id="110" idx="6"/>
              </p:cNvCxnSpPr>
              <p:nvPr/>
            </p:nvCxnSpPr>
            <p:spPr>
              <a:xfrm>
                <a:off x="9678623" y="3651230"/>
                <a:ext cx="818247" cy="2178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>
                <a:endCxn id="110" idx="0"/>
              </p:cNvCxnSpPr>
              <p:nvPr/>
            </p:nvCxnSpPr>
            <p:spPr>
              <a:xfrm flipV="1">
                <a:off x="8516651" y="3862923"/>
                <a:ext cx="741525" cy="6509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0" name="Freeform 109"/>
              <p:cNvSpPr/>
              <p:nvPr/>
            </p:nvSpPr>
            <p:spPr>
              <a:xfrm>
                <a:off x="9258177" y="3651230"/>
                <a:ext cx="420448" cy="211693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Freeform 110"/>
              <p:cNvSpPr/>
              <p:nvPr/>
            </p:nvSpPr>
            <p:spPr>
              <a:xfrm>
                <a:off x="8419626" y="363108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53" name="Straight Connector 152"/>
            <p:cNvCxnSpPr/>
            <p:nvPr/>
          </p:nvCxnSpPr>
          <p:spPr>
            <a:xfrm>
              <a:off x="10344472" y="5409220"/>
              <a:ext cx="360040" cy="0"/>
            </a:xfrm>
            <a:prstGeom prst="line">
              <a:avLst/>
            </a:prstGeom>
            <a:ln w="19050" cap="rnd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>
              <a:endCxn id="155" idx="3"/>
            </p:cNvCxnSpPr>
            <p:nvPr/>
          </p:nvCxnSpPr>
          <p:spPr>
            <a:xfrm>
              <a:off x="10704512" y="5409220"/>
              <a:ext cx="0" cy="149503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Isosceles Triangle 154"/>
            <p:cNvSpPr/>
            <p:nvPr/>
          </p:nvSpPr>
          <p:spPr>
            <a:xfrm flipV="1">
              <a:off x="10632504" y="5558723"/>
              <a:ext cx="144016" cy="14401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7572164" y="5481228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181" name="Straight Arrow Connector 180"/>
            <p:cNvCxnSpPr/>
            <p:nvPr/>
          </p:nvCxnSpPr>
          <p:spPr>
            <a:xfrm flipV="1">
              <a:off x="7644172" y="4869160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TextBox 181"/>
            <p:cNvSpPr txBox="1"/>
            <p:nvPr/>
          </p:nvSpPr>
          <p:spPr>
            <a:xfrm>
              <a:off x="7572164" y="4581128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183" name="Straight Arrow Connector 182"/>
            <p:cNvCxnSpPr/>
            <p:nvPr/>
          </p:nvCxnSpPr>
          <p:spPr>
            <a:xfrm>
              <a:off x="7644172" y="5733256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TextBox 183"/>
            <p:cNvSpPr txBox="1"/>
            <p:nvPr/>
          </p:nvSpPr>
          <p:spPr>
            <a:xfrm>
              <a:off x="7553412" y="6309320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194" name="Group 193"/>
            <p:cNvGrpSpPr/>
            <p:nvPr/>
          </p:nvGrpSpPr>
          <p:grpSpPr>
            <a:xfrm>
              <a:off x="7968208" y="2780928"/>
              <a:ext cx="216024" cy="324036"/>
              <a:chOff x="8364252" y="3284984"/>
              <a:chExt cx="216024" cy="324036"/>
            </a:xfrm>
          </p:grpSpPr>
          <p:sp>
            <p:nvSpPr>
              <p:cNvPr id="195" name="Rectangle 194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6" name="Straight Connector 195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>
                <a:off x="8580276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/>
            <p:cNvGrpSpPr/>
            <p:nvPr/>
          </p:nvGrpSpPr>
          <p:grpSpPr>
            <a:xfrm>
              <a:off x="8264471" y="5170380"/>
              <a:ext cx="2446135" cy="320783"/>
              <a:chOff x="8428804" y="3142746"/>
              <a:chExt cx="2446135" cy="726687"/>
            </a:xfrm>
          </p:grpSpPr>
          <p:cxnSp>
            <p:nvCxnSpPr>
              <p:cNvPr id="82" name="Straight Connector 81"/>
              <p:cNvCxnSpPr>
                <a:stCxn id="84" idx="6"/>
              </p:cNvCxnSpPr>
              <p:nvPr/>
            </p:nvCxnSpPr>
            <p:spPr>
              <a:xfrm>
                <a:off x="9678625" y="3651229"/>
                <a:ext cx="1196314" cy="25515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85" idx="2"/>
              </p:cNvCxnSpPr>
              <p:nvPr/>
            </p:nvCxnSpPr>
            <p:spPr>
              <a:xfrm>
                <a:off x="8516652" y="3859894"/>
                <a:ext cx="741525" cy="3029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Freeform 83"/>
              <p:cNvSpPr/>
              <p:nvPr/>
            </p:nvSpPr>
            <p:spPr>
              <a:xfrm>
                <a:off x="9258177" y="3651230"/>
                <a:ext cx="420448" cy="211693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Freeform 84"/>
              <p:cNvSpPr/>
              <p:nvPr/>
            </p:nvSpPr>
            <p:spPr>
              <a:xfrm>
                <a:off x="8428804" y="3142746"/>
                <a:ext cx="87848" cy="726687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9" name="Group 98"/>
            <p:cNvGrpSpPr/>
            <p:nvPr/>
          </p:nvGrpSpPr>
          <p:grpSpPr>
            <a:xfrm>
              <a:off x="8270233" y="4747086"/>
              <a:ext cx="2443214" cy="658071"/>
              <a:chOff x="8431725" y="2185981"/>
              <a:chExt cx="2443214" cy="1490764"/>
            </a:xfrm>
          </p:grpSpPr>
          <p:cxnSp>
            <p:nvCxnSpPr>
              <p:cNvPr id="100" name="Straight Connector 99"/>
              <p:cNvCxnSpPr>
                <a:stCxn id="102" idx="6"/>
              </p:cNvCxnSpPr>
              <p:nvPr/>
            </p:nvCxnSpPr>
            <p:spPr>
              <a:xfrm>
                <a:off x="9686493" y="3268168"/>
                <a:ext cx="1188446" cy="408577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>
                <a:stCxn id="103" idx="2"/>
                <a:endCxn id="102" idx="0"/>
              </p:cNvCxnSpPr>
              <p:nvPr/>
            </p:nvCxnSpPr>
            <p:spPr>
              <a:xfrm>
                <a:off x="8519573" y="2891938"/>
                <a:ext cx="828990" cy="479800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Freeform 101"/>
              <p:cNvSpPr/>
              <p:nvPr/>
            </p:nvSpPr>
            <p:spPr>
              <a:xfrm>
                <a:off x="9348563" y="3268168"/>
                <a:ext cx="337930" cy="103570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102"/>
              <p:cNvSpPr/>
              <p:nvPr/>
            </p:nvSpPr>
            <p:spPr>
              <a:xfrm>
                <a:off x="8431725" y="2185981"/>
                <a:ext cx="87848" cy="715349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8268203" y="5405157"/>
              <a:ext cx="2435314" cy="372487"/>
              <a:chOff x="8419626" y="3631088"/>
              <a:chExt cx="2435314" cy="238344"/>
            </a:xfrm>
          </p:grpSpPr>
          <p:cxnSp>
            <p:nvCxnSpPr>
              <p:cNvPr id="138" name="Straight Connector 137"/>
              <p:cNvCxnSpPr>
                <a:stCxn id="140" idx="6"/>
              </p:cNvCxnSpPr>
              <p:nvPr/>
            </p:nvCxnSpPr>
            <p:spPr>
              <a:xfrm flipV="1">
                <a:off x="9678625" y="3631088"/>
                <a:ext cx="1176315" cy="5686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>
                <a:stCxn id="141" idx="2"/>
                <a:endCxn id="140" idx="0"/>
              </p:cNvCxnSpPr>
              <p:nvPr/>
            </p:nvCxnSpPr>
            <p:spPr>
              <a:xfrm flipV="1">
                <a:off x="8495754" y="3815339"/>
                <a:ext cx="762423" cy="5259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0" name="Freeform 139"/>
              <p:cNvSpPr/>
              <p:nvPr/>
            </p:nvSpPr>
            <p:spPr>
              <a:xfrm>
                <a:off x="9258177" y="3687955"/>
                <a:ext cx="420448" cy="127384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Freeform 140"/>
              <p:cNvSpPr/>
              <p:nvPr/>
            </p:nvSpPr>
            <p:spPr>
              <a:xfrm>
                <a:off x="8419626" y="3754917"/>
                <a:ext cx="76128" cy="114515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8270798" y="5404634"/>
              <a:ext cx="2435314" cy="885899"/>
              <a:chOff x="8419626" y="3631088"/>
              <a:chExt cx="2435314" cy="238344"/>
            </a:xfrm>
          </p:grpSpPr>
          <p:cxnSp>
            <p:nvCxnSpPr>
              <p:cNvPr id="150" name="Straight Connector 149"/>
              <p:cNvCxnSpPr>
                <a:stCxn id="152" idx="6"/>
              </p:cNvCxnSpPr>
              <p:nvPr/>
            </p:nvCxnSpPr>
            <p:spPr>
              <a:xfrm flipV="1">
                <a:off x="9678625" y="3631088"/>
                <a:ext cx="1176315" cy="92976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>
                <a:stCxn id="156" idx="2"/>
                <a:endCxn id="152" idx="0"/>
              </p:cNvCxnSpPr>
              <p:nvPr/>
            </p:nvCxnSpPr>
            <p:spPr>
              <a:xfrm flipV="1">
                <a:off x="8495754" y="3781675"/>
                <a:ext cx="762423" cy="86254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2" name="Freeform 151"/>
              <p:cNvSpPr/>
              <p:nvPr/>
            </p:nvSpPr>
            <p:spPr>
              <a:xfrm>
                <a:off x="9258177" y="3724064"/>
                <a:ext cx="420448" cy="57611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8419626" y="3754917"/>
                <a:ext cx="76128" cy="114515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8" name="Group 177"/>
            <p:cNvGrpSpPr/>
            <p:nvPr/>
          </p:nvGrpSpPr>
          <p:grpSpPr>
            <a:xfrm>
              <a:off x="8892251" y="3863367"/>
              <a:ext cx="2515532" cy="602908"/>
              <a:chOff x="8892251" y="3859412"/>
              <a:chExt cx="2515532" cy="602908"/>
            </a:xfrm>
          </p:grpSpPr>
          <p:grpSp>
            <p:nvGrpSpPr>
              <p:cNvPr id="198" name="Group 197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99" name="Straight Connector 198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1" name="Rectangle 200"/>
                <p:cNvSpPr/>
                <p:nvPr/>
              </p:nvSpPr>
              <p:spPr>
                <a:xfrm>
                  <a:off x="9105777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202" name="Rectangle 201"/>
                <p:cNvSpPr/>
                <p:nvPr/>
              </p:nvSpPr>
              <p:spPr>
                <a:xfrm>
                  <a:off x="9320357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66" name="Straight Connector 165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6" name="TextBox 125"/>
                  <p:cNvSpPr txBox="1"/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126" name="TextBox 1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9" name="Straight Connector 128"/>
              <p:cNvCxnSpPr/>
              <p:nvPr/>
            </p:nvCxnSpPr>
            <p:spPr>
              <a:xfrm flipV="1">
                <a:off x="9840907" y="4052332"/>
                <a:ext cx="209453" cy="20451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>
                <a:off x="10050360" y="4054193"/>
                <a:ext cx="208545" cy="20265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>
                <a:endCxn id="160" idx="0"/>
              </p:cNvCxnSpPr>
              <p:nvPr/>
            </p:nvCxnSpPr>
            <p:spPr>
              <a:xfrm flipV="1">
                <a:off x="10576169" y="4057477"/>
                <a:ext cx="214236" cy="158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>
                <a:stCxn id="160" idx="3"/>
              </p:cNvCxnSpPr>
              <p:nvPr/>
            </p:nvCxnSpPr>
            <p:spPr>
              <a:xfrm flipV="1">
                <a:off x="11223049" y="4255146"/>
                <a:ext cx="182600" cy="379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Freeform 159"/>
              <p:cNvSpPr/>
              <p:nvPr/>
            </p:nvSpPr>
            <p:spPr>
              <a:xfrm>
                <a:off x="10790405" y="4054732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TextBox 202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234" name="Group 233"/>
            <p:cNvGrpSpPr/>
            <p:nvPr/>
          </p:nvGrpSpPr>
          <p:grpSpPr>
            <a:xfrm>
              <a:off x="8892836" y="4596852"/>
              <a:ext cx="2515532" cy="602908"/>
              <a:chOff x="8892251" y="3859412"/>
              <a:chExt cx="2515532" cy="602908"/>
            </a:xfrm>
          </p:grpSpPr>
          <p:grpSp>
            <p:nvGrpSpPr>
              <p:cNvPr id="235" name="Group 234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245" name="Straight Connector 244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7" name="Rectangle 246"/>
                <p:cNvSpPr/>
                <p:nvPr/>
              </p:nvSpPr>
              <p:spPr>
                <a:xfrm>
                  <a:off x="9209725" y="4221271"/>
                  <a:ext cx="99209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248" name="Rectangle 247"/>
                <p:cNvSpPr/>
                <p:nvPr/>
              </p:nvSpPr>
              <p:spPr>
                <a:xfrm>
                  <a:off x="9320357" y="4371148"/>
                  <a:ext cx="10226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236" name="Straight Connector 235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7" name="TextBox 236"/>
                  <p:cNvSpPr txBox="1"/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237" name="TextBox 2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50000" r="-106667" b="-1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38" name="Straight Connector 237"/>
              <p:cNvCxnSpPr/>
              <p:nvPr/>
            </p:nvCxnSpPr>
            <p:spPr>
              <a:xfrm flipV="1">
                <a:off x="9934757" y="4159259"/>
                <a:ext cx="109736" cy="10225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/>
              <p:cNvCxnSpPr/>
              <p:nvPr/>
            </p:nvCxnSpPr>
            <p:spPr>
              <a:xfrm>
                <a:off x="10049347" y="4156716"/>
                <a:ext cx="104858" cy="96643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>
                <a:endCxn id="243" idx="0"/>
              </p:cNvCxnSpPr>
              <p:nvPr/>
            </p:nvCxnSpPr>
            <p:spPr>
              <a:xfrm flipV="1">
                <a:off x="10575584" y="4158137"/>
                <a:ext cx="214821" cy="112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>
                <a:stCxn id="243" idx="3"/>
              </p:cNvCxnSpPr>
              <p:nvPr/>
            </p:nvCxnSpPr>
            <p:spPr>
              <a:xfrm flipV="1">
                <a:off x="11223049" y="4255147"/>
                <a:ext cx="182600" cy="7290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3" name="Freeform 242"/>
              <p:cNvSpPr/>
              <p:nvPr/>
            </p:nvSpPr>
            <p:spPr>
              <a:xfrm>
                <a:off x="10790405" y="4156716"/>
                <a:ext cx="432644" cy="109477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4" name="TextBox 243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251" name="Group 250"/>
            <p:cNvGrpSpPr/>
            <p:nvPr/>
          </p:nvGrpSpPr>
          <p:grpSpPr>
            <a:xfrm>
              <a:off x="8892884" y="5811065"/>
              <a:ext cx="2527317" cy="632621"/>
              <a:chOff x="8892251" y="3829699"/>
              <a:chExt cx="2527317" cy="632621"/>
            </a:xfrm>
          </p:grpSpPr>
          <p:grpSp>
            <p:nvGrpSpPr>
              <p:cNvPr id="252" name="Group 251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262" name="Straight Connector 261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Rectangle 263"/>
                <p:cNvSpPr/>
                <p:nvPr/>
              </p:nvSpPr>
              <p:spPr>
                <a:xfrm>
                  <a:off x="9105777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265" name="Rectangle 264"/>
                <p:cNvSpPr/>
                <p:nvPr/>
              </p:nvSpPr>
              <p:spPr>
                <a:xfrm>
                  <a:off x="9320357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253" name="Straight Connector 252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4" name="TextBox 253"/>
                  <p:cNvSpPr txBox="1"/>
                  <p:nvPr/>
                </p:nvSpPr>
                <p:spPr>
                  <a:xfrm>
                    <a:off x="9959759" y="382969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254" name="TextBox 2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829699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55" name="Straight Connector 254"/>
              <p:cNvCxnSpPr/>
              <p:nvPr/>
            </p:nvCxnSpPr>
            <p:spPr>
              <a:xfrm flipV="1">
                <a:off x="9840907" y="3961274"/>
                <a:ext cx="209453" cy="20451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>
                <a:off x="10050360" y="3963135"/>
                <a:ext cx="208545" cy="20265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/>
              <p:cNvCxnSpPr>
                <a:endCxn id="260" idx="0"/>
              </p:cNvCxnSpPr>
              <p:nvPr/>
            </p:nvCxnSpPr>
            <p:spPr>
              <a:xfrm>
                <a:off x="10573505" y="3859412"/>
                <a:ext cx="216900" cy="103215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>
                <a:stCxn id="260" idx="3"/>
              </p:cNvCxnSpPr>
              <p:nvPr/>
            </p:nvCxnSpPr>
            <p:spPr>
              <a:xfrm>
                <a:off x="11223049" y="4164088"/>
                <a:ext cx="196519" cy="8550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0" name="Freeform 259"/>
              <p:cNvSpPr/>
              <p:nvPr/>
            </p:nvSpPr>
            <p:spPr>
              <a:xfrm>
                <a:off x="10790405" y="3959882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TextBox 260"/>
              <p:cNvSpPr txBox="1"/>
              <p:nvPr/>
            </p:nvSpPr>
            <p:spPr>
              <a:xfrm>
                <a:off x="10958557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266" name="Straight Connector 265"/>
            <p:cNvCxnSpPr/>
            <p:nvPr/>
          </p:nvCxnSpPr>
          <p:spPr>
            <a:xfrm>
              <a:off x="9674415" y="6141828"/>
              <a:ext cx="171431" cy="172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>
              <a:off x="10262393" y="6147289"/>
              <a:ext cx="171431" cy="172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4" name="Freeform 273"/>
            <p:cNvSpPr/>
            <p:nvPr/>
          </p:nvSpPr>
          <p:spPr>
            <a:xfrm>
              <a:off x="8376838" y="5021580"/>
              <a:ext cx="553802" cy="441960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Freeform 274"/>
            <p:cNvSpPr/>
            <p:nvPr/>
          </p:nvSpPr>
          <p:spPr>
            <a:xfrm>
              <a:off x="8371002" y="5788058"/>
              <a:ext cx="480767" cy="443060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7" name="Straight Connector 276"/>
            <p:cNvCxnSpPr>
              <a:endCxn id="278" idx="3"/>
            </p:cNvCxnSpPr>
            <p:nvPr/>
          </p:nvCxnSpPr>
          <p:spPr>
            <a:xfrm>
              <a:off x="11060406" y="1592796"/>
              <a:ext cx="1" cy="80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8" name="Isosceles Triangle 277"/>
            <p:cNvSpPr/>
            <p:nvPr/>
          </p:nvSpPr>
          <p:spPr>
            <a:xfrm flipV="1">
              <a:off x="11020253" y="1673043"/>
              <a:ext cx="80307" cy="8485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2" name="Straight Connector 281"/>
            <p:cNvCxnSpPr>
              <a:stCxn id="27" idx="3"/>
            </p:cNvCxnSpPr>
            <p:nvPr/>
          </p:nvCxnSpPr>
          <p:spPr>
            <a:xfrm flipV="1">
              <a:off x="10884532" y="1591549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/>
            <p:cNvCxnSpPr/>
            <p:nvPr/>
          </p:nvCxnSpPr>
          <p:spPr>
            <a:xfrm flipV="1">
              <a:off x="7538723" y="1594933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TextBox 288"/>
            <p:cNvSpPr txBox="1"/>
            <p:nvPr/>
          </p:nvSpPr>
          <p:spPr>
            <a:xfrm>
              <a:off x="7233445" y="1483827"/>
              <a:ext cx="29655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Bias</a:t>
              </a:r>
            </a:p>
          </p:txBody>
        </p:sp>
        <p:cxnSp>
          <p:nvCxnSpPr>
            <p:cNvPr id="136" name="Straight Connector 135"/>
            <p:cNvCxnSpPr/>
            <p:nvPr/>
          </p:nvCxnSpPr>
          <p:spPr>
            <a:xfrm>
              <a:off x="9674415" y="4268403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10258905" y="4259059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9768850" y="4998628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10155553" y="4995724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762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(II) – Heterojunction, higher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6172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(–) Bias Read, same polarity of write</a:t>
            </a:r>
          </a:p>
          <a:p>
            <a:pPr marL="554035" lvl="1" indent="0">
              <a:buNone/>
            </a:pPr>
            <a:r>
              <a:rPr lang="en-US" sz="2400" dirty="0"/>
              <a:t>Space charge region maintained or little change.   Potential drop evenly cross </a:t>
            </a:r>
            <a:r>
              <a:rPr lang="en-US" sz="2400" dirty="0" err="1"/>
              <a:t>Chal</a:t>
            </a:r>
            <a:r>
              <a:rPr lang="en-US" sz="2400" dirty="0"/>
              <a:t> glass. 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400" dirty="0"/>
              <a:t>) Bias Read, opposite polarity of Write</a:t>
            </a:r>
          </a:p>
          <a:p>
            <a:pPr marL="554035" lvl="1" indent="0">
              <a:buNone/>
            </a:pPr>
            <a:r>
              <a:rPr lang="en-US" sz="2400" dirty="0"/>
              <a:t>Bias initially contributed in compensating built-in potential, shift I-V to right.</a:t>
            </a:r>
          </a:p>
          <a:p>
            <a:pPr marL="554035" lvl="1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Higher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r>
              <a:rPr lang="en-US" sz="2400" dirty="0"/>
              <a:t> heterogeneous junction model supports the observed polarity effect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72" name="Group 171"/>
          <p:cNvGrpSpPr/>
          <p:nvPr/>
        </p:nvGrpSpPr>
        <p:grpSpPr>
          <a:xfrm>
            <a:off x="7176120" y="1304764"/>
            <a:ext cx="4281375" cy="5411586"/>
            <a:chOff x="2245980" y="1304764"/>
            <a:chExt cx="4281375" cy="5411586"/>
          </a:xfrm>
        </p:grpSpPr>
        <p:pic>
          <p:nvPicPr>
            <p:cNvPr id="173" name="Picture 17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45980" y="1304764"/>
              <a:ext cx="4281375" cy="541158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174" name="Straight Connector 173"/>
            <p:cNvCxnSpPr/>
            <p:nvPr/>
          </p:nvCxnSpPr>
          <p:spPr>
            <a:xfrm>
              <a:off x="3434112" y="1916832"/>
              <a:ext cx="1764196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5" name="Group 174"/>
            <p:cNvGrpSpPr/>
            <p:nvPr/>
          </p:nvGrpSpPr>
          <p:grpSpPr>
            <a:xfrm>
              <a:off x="4478228" y="2456892"/>
              <a:ext cx="828092" cy="540060"/>
              <a:chOff x="8724292" y="2960948"/>
              <a:chExt cx="972108" cy="540060"/>
            </a:xfrm>
          </p:grpSpPr>
          <p:cxnSp>
            <p:nvCxnSpPr>
              <p:cNvPr id="406" name="Straight Connector 405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6" name="Group 175"/>
            <p:cNvGrpSpPr/>
            <p:nvPr/>
          </p:nvGrpSpPr>
          <p:grpSpPr>
            <a:xfrm>
              <a:off x="5558348" y="2780928"/>
              <a:ext cx="216024" cy="324036"/>
              <a:chOff x="9948428" y="3284984"/>
              <a:chExt cx="216024" cy="324036"/>
            </a:xfrm>
          </p:grpSpPr>
          <p:sp>
            <p:nvSpPr>
              <p:cNvPr id="403" name="Rectangle 402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04" name="Straight Connector 403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>
                <a:off x="9948428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7" name="TextBox 176"/>
            <p:cNvSpPr txBox="1"/>
            <p:nvPr/>
          </p:nvSpPr>
          <p:spPr>
            <a:xfrm>
              <a:off x="5918388" y="1772816"/>
              <a:ext cx="58631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Vacuum</a:t>
              </a:r>
            </a:p>
          </p:txBody>
        </p:sp>
        <p:cxnSp>
          <p:nvCxnSpPr>
            <p:cNvPr id="178" name="Straight Connector 177"/>
            <p:cNvCxnSpPr/>
            <p:nvPr/>
          </p:nvCxnSpPr>
          <p:spPr>
            <a:xfrm>
              <a:off x="2930056" y="1916832"/>
              <a:ext cx="288032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Rectangle 179"/>
            <p:cNvSpPr/>
            <p:nvPr/>
          </p:nvSpPr>
          <p:spPr>
            <a:xfrm>
              <a:off x="4370216" y="1448780"/>
              <a:ext cx="1044116" cy="28803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5414332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2786040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3326100" y="1448780"/>
              <a:ext cx="1044116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grpSp>
          <p:nvGrpSpPr>
            <p:cNvPr id="188" name="Group 187"/>
            <p:cNvGrpSpPr/>
            <p:nvPr/>
          </p:nvGrpSpPr>
          <p:grpSpPr>
            <a:xfrm>
              <a:off x="3434112" y="2672916"/>
              <a:ext cx="828092" cy="540060"/>
              <a:chOff x="8724292" y="2960948"/>
              <a:chExt cx="972108" cy="540060"/>
            </a:xfrm>
          </p:grpSpPr>
          <p:cxnSp>
            <p:nvCxnSpPr>
              <p:cNvPr id="394" name="Straight Connector 393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9" name="TextBox 188"/>
            <p:cNvSpPr txBox="1"/>
            <p:nvPr/>
          </p:nvSpPr>
          <p:spPr>
            <a:xfrm>
              <a:off x="2642024" y="5481228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190" name="Straight Arrow Connector 189"/>
            <p:cNvCxnSpPr/>
            <p:nvPr/>
          </p:nvCxnSpPr>
          <p:spPr>
            <a:xfrm flipV="1">
              <a:off x="2714032" y="4869160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TextBox 190"/>
            <p:cNvSpPr txBox="1"/>
            <p:nvPr/>
          </p:nvSpPr>
          <p:spPr>
            <a:xfrm>
              <a:off x="2642024" y="4581128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192" name="Straight Arrow Connector 191"/>
            <p:cNvCxnSpPr/>
            <p:nvPr/>
          </p:nvCxnSpPr>
          <p:spPr>
            <a:xfrm>
              <a:off x="2714032" y="5733256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TextBox 192"/>
            <p:cNvSpPr txBox="1"/>
            <p:nvPr/>
          </p:nvSpPr>
          <p:spPr>
            <a:xfrm>
              <a:off x="2623272" y="6309320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194" name="Group 193"/>
            <p:cNvGrpSpPr/>
            <p:nvPr/>
          </p:nvGrpSpPr>
          <p:grpSpPr>
            <a:xfrm>
              <a:off x="3038068" y="2780928"/>
              <a:ext cx="216024" cy="324036"/>
              <a:chOff x="8364252" y="3284984"/>
              <a:chExt cx="216024" cy="324036"/>
            </a:xfrm>
          </p:grpSpPr>
          <p:sp>
            <p:nvSpPr>
              <p:cNvPr id="390" name="Rectangle 389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>
                <a:off x="8580276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5" name="Group 194"/>
            <p:cNvGrpSpPr/>
            <p:nvPr/>
          </p:nvGrpSpPr>
          <p:grpSpPr>
            <a:xfrm>
              <a:off x="3117664" y="3294344"/>
              <a:ext cx="2520280" cy="886912"/>
              <a:chOff x="8040216" y="3392996"/>
              <a:chExt cx="2520280" cy="886912"/>
            </a:xfrm>
          </p:grpSpPr>
          <p:grpSp>
            <p:nvGrpSpPr>
              <p:cNvPr id="307" name="Group 306"/>
              <p:cNvGrpSpPr/>
              <p:nvPr/>
            </p:nvGrpSpPr>
            <p:grpSpPr>
              <a:xfrm>
                <a:off x="8040216" y="3825044"/>
                <a:ext cx="216024" cy="86410"/>
                <a:chOff x="8364252" y="3284984"/>
                <a:chExt cx="216024" cy="72008"/>
              </a:xfrm>
            </p:grpSpPr>
            <p:sp>
              <p:nvSpPr>
                <p:cNvPr id="371" name="Rectangle 370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89" name="Straight Connector 388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8" name="Group 307"/>
              <p:cNvGrpSpPr/>
              <p:nvPr/>
            </p:nvGrpSpPr>
            <p:grpSpPr>
              <a:xfrm>
                <a:off x="9336355" y="3501008"/>
                <a:ext cx="1008114" cy="542238"/>
                <a:chOff x="8639761" y="2958770"/>
                <a:chExt cx="1183439" cy="542238"/>
              </a:xfrm>
            </p:grpSpPr>
            <p:cxnSp>
              <p:nvCxnSpPr>
                <p:cNvPr id="338" name="Straight Connector 337"/>
                <p:cNvCxnSpPr/>
                <p:nvPr/>
              </p:nvCxnSpPr>
              <p:spPr>
                <a:xfrm>
                  <a:off x="8862645" y="2958770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/>
                <p:cNvCxnSpPr/>
                <p:nvPr/>
              </p:nvCxnSpPr>
              <p:spPr>
                <a:xfrm>
                  <a:off x="8837474" y="3501008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0" name="Straight Connector 369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9" name="Group 308"/>
              <p:cNvGrpSpPr/>
              <p:nvPr/>
            </p:nvGrpSpPr>
            <p:grpSpPr>
              <a:xfrm>
                <a:off x="8292244" y="3501008"/>
                <a:ext cx="972108" cy="546569"/>
                <a:chOff x="8639758" y="2954439"/>
                <a:chExt cx="1141170" cy="546569"/>
              </a:xfrm>
            </p:grpSpPr>
            <p:cxnSp>
              <p:nvCxnSpPr>
                <p:cNvPr id="335" name="Straight Connector 334"/>
                <p:cNvCxnSpPr/>
                <p:nvPr/>
              </p:nvCxnSpPr>
              <p:spPr>
                <a:xfrm flipV="1">
                  <a:off x="8724292" y="2954439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6" name="Straight Connector 335"/>
                <p:cNvCxnSpPr/>
                <p:nvPr/>
              </p:nvCxnSpPr>
              <p:spPr>
                <a:xfrm flipV="1">
                  <a:off x="8724292" y="3496677"/>
                  <a:ext cx="845311" cy="433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7" name="Straight Connector 336"/>
                <p:cNvCxnSpPr/>
                <p:nvPr/>
              </p:nvCxnSpPr>
              <p:spPr>
                <a:xfrm>
                  <a:off x="8639758" y="3278475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0" name="Group 309"/>
              <p:cNvGrpSpPr/>
              <p:nvPr/>
            </p:nvGrpSpPr>
            <p:grpSpPr>
              <a:xfrm>
                <a:off x="10344472" y="3501008"/>
                <a:ext cx="216024" cy="540060"/>
                <a:chOff x="9948428" y="2960948"/>
                <a:chExt cx="216024" cy="540060"/>
              </a:xfrm>
            </p:grpSpPr>
            <p:sp>
              <p:nvSpPr>
                <p:cNvPr id="332" name="Rectangle 331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3" name="Straight Connector 332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" name="Straight Connector 333"/>
                <p:cNvCxnSpPr/>
                <p:nvPr/>
              </p:nvCxnSpPr>
              <p:spPr>
                <a:xfrm>
                  <a:off x="9948428" y="2960948"/>
                  <a:ext cx="0" cy="54006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1" name="Freeform 310"/>
              <p:cNvSpPr/>
              <p:nvPr/>
            </p:nvSpPr>
            <p:spPr>
              <a:xfrm flipV="1">
                <a:off x="8261942" y="404156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Freeform 311"/>
              <p:cNvSpPr/>
              <p:nvPr/>
            </p:nvSpPr>
            <p:spPr>
              <a:xfrm flipV="1">
                <a:off x="8267226" y="350100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2" name="Group 321"/>
              <p:cNvGrpSpPr/>
              <p:nvPr/>
            </p:nvGrpSpPr>
            <p:grpSpPr>
              <a:xfrm>
                <a:off x="9071154" y="3392996"/>
                <a:ext cx="445226" cy="216024"/>
                <a:chOff x="9084332" y="3392996"/>
                <a:chExt cx="445226" cy="216024"/>
              </a:xfrm>
            </p:grpSpPr>
            <p:sp>
              <p:nvSpPr>
                <p:cNvPr id="329" name="Freeform 328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Freeform 329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1" name="Straight Connector 330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3" name="Group 322"/>
              <p:cNvGrpSpPr/>
              <p:nvPr/>
            </p:nvGrpSpPr>
            <p:grpSpPr>
              <a:xfrm>
                <a:off x="9071154" y="3933056"/>
                <a:ext cx="445226" cy="216024"/>
                <a:chOff x="9084332" y="3392996"/>
                <a:chExt cx="445226" cy="216024"/>
              </a:xfrm>
            </p:grpSpPr>
            <p:sp>
              <p:nvSpPr>
                <p:cNvPr id="325" name="Freeform 324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Freeform 326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8" name="Straight Connector 327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4" name="Straight Connector 323"/>
              <p:cNvCxnSpPr>
                <a:stCxn id="312" idx="0"/>
                <a:endCxn id="311" idx="0"/>
              </p:cNvCxnSpPr>
              <p:nvPr/>
            </p:nvCxnSpPr>
            <p:spPr>
              <a:xfrm flipH="1">
                <a:off x="8261942" y="3739352"/>
                <a:ext cx="5284" cy="54055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6" name="Straight Connector 195"/>
            <p:cNvCxnSpPr/>
            <p:nvPr/>
          </p:nvCxnSpPr>
          <p:spPr>
            <a:xfrm flipH="1" flipV="1">
              <a:off x="4719548" y="5381217"/>
              <a:ext cx="322296" cy="1317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>
            <a:xfrm flipH="1" flipV="1">
              <a:off x="3866160" y="5206122"/>
              <a:ext cx="274854" cy="1396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8" name="Group 197"/>
            <p:cNvGrpSpPr/>
            <p:nvPr/>
          </p:nvGrpSpPr>
          <p:grpSpPr>
            <a:xfrm>
              <a:off x="3962111" y="4169250"/>
              <a:ext cx="2515532" cy="623313"/>
              <a:chOff x="8892251" y="4059059"/>
              <a:chExt cx="2515532" cy="623313"/>
            </a:xfrm>
          </p:grpSpPr>
          <p:grpSp>
            <p:nvGrpSpPr>
              <p:cNvPr id="285" name="Group 284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295" name="Straight Connector 294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Rectangle 296"/>
                <p:cNvSpPr/>
                <p:nvPr/>
              </p:nvSpPr>
              <p:spPr>
                <a:xfrm>
                  <a:off x="9325835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298" name="Rectangle 297"/>
                <p:cNvSpPr/>
                <p:nvPr/>
              </p:nvSpPr>
              <p:spPr>
                <a:xfrm>
                  <a:off x="9111680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286" name="Straight Connector 285"/>
              <p:cNvCxnSpPr/>
              <p:nvPr/>
            </p:nvCxnSpPr>
            <p:spPr>
              <a:xfrm flipV="1">
                <a:off x="10048146" y="416465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7" name="TextBox 286"/>
                  <p:cNvSpPr txBox="1"/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43" name="TextBox 3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88" name="Straight Connector 287"/>
              <p:cNvCxnSpPr/>
              <p:nvPr/>
            </p:nvCxnSpPr>
            <p:spPr>
              <a:xfrm>
                <a:off x="9840907" y="4256850"/>
                <a:ext cx="207239" cy="20546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 flipV="1">
                <a:off x="10048146" y="4256849"/>
                <a:ext cx="210759" cy="20547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flipV="1">
                <a:off x="10994464" y="416837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>
                <a:endCxn id="293" idx="0"/>
              </p:cNvCxnSpPr>
              <p:nvPr/>
            </p:nvCxnSpPr>
            <p:spPr>
              <a:xfrm>
                <a:off x="10627529" y="4460903"/>
                <a:ext cx="162876" cy="3639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>
                <a:stCxn id="293" idx="3"/>
              </p:cNvCxnSpPr>
              <p:nvPr/>
            </p:nvCxnSpPr>
            <p:spPr>
              <a:xfrm flipV="1">
                <a:off x="11223049" y="4256925"/>
                <a:ext cx="182289" cy="615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3" name="Freeform 292"/>
              <p:cNvSpPr/>
              <p:nvPr/>
            </p:nvSpPr>
            <p:spPr>
              <a:xfrm flipV="1">
                <a:off x="10790405" y="4255826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4" name="TextBox 293"/>
              <p:cNvSpPr txBox="1"/>
              <p:nvPr/>
            </p:nvSpPr>
            <p:spPr>
              <a:xfrm>
                <a:off x="10933033" y="413848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199" name="Group 198"/>
            <p:cNvGrpSpPr/>
            <p:nvPr/>
          </p:nvGrpSpPr>
          <p:grpSpPr>
            <a:xfrm>
              <a:off x="3962746" y="4795919"/>
              <a:ext cx="2522489" cy="619875"/>
              <a:chOff x="8892251" y="4059059"/>
              <a:chExt cx="2522489" cy="619875"/>
            </a:xfrm>
          </p:grpSpPr>
          <p:grpSp>
            <p:nvGrpSpPr>
              <p:cNvPr id="271" name="Group 270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281" name="Straight Connector 280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3" name="Rectangle 282"/>
                <p:cNvSpPr/>
                <p:nvPr/>
              </p:nvSpPr>
              <p:spPr>
                <a:xfrm>
                  <a:off x="9325834" y="4217444"/>
                  <a:ext cx="199387" cy="145617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284" name="Rectangle 283"/>
                <p:cNvSpPr/>
                <p:nvPr/>
              </p:nvSpPr>
              <p:spPr>
                <a:xfrm>
                  <a:off x="9103809" y="4371148"/>
                  <a:ext cx="212515" cy="135184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272" name="Straight Connector 271"/>
              <p:cNvCxnSpPr/>
              <p:nvPr/>
            </p:nvCxnSpPr>
            <p:spPr>
              <a:xfrm flipV="1">
                <a:off x="10048146" y="415328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3" name="TextBox 272"/>
                  <p:cNvSpPr txBox="1"/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58" name="TextBox 3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74" name="Straight Connector 273"/>
              <p:cNvCxnSpPr/>
              <p:nvPr/>
            </p:nvCxnSpPr>
            <p:spPr>
              <a:xfrm>
                <a:off x="9831341" y="4153197"/>
                <a:ext cx="221868" cy="216412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 flipV="1">
                <a:off x="10052607" y="4152787"/>
                <a:ext cx="212169" cy="21080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 flipV="1">
                <a:off x="10994464" y="415700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>
                <a:endCxn id="279" idx="0"/>
              </p:cNvCxnSpPr>
              <p:nvPr/>
            </p:nvCxnSpPr>
            <p:spPr>
              <a:xfrm flipV="1">
                <a:off x="10567449" y="4587330"/>
                <a:ext cx="241065" cy="91604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>
                <a:stCxn id="279" idx="3"/>
              </p:cNvCxnSpPr>
              <p:nvPr/>
            </p:nvCxnSpPr>
            <p:spPr>
              <a:xfrm flipV="1">
                <a:off x="11134295" y="4251486"/>
                <a:ext cx="280445" cy="12898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9" name="Freeform 278"/>
              <p:cNvSpPr/>
              <p:nvPr/>
            </p:nvSpPr>
            <p:spPr>
              <a:xfrm flipV="1">
                <a:off x="10808514" y="4373023"/>
                <a:ext cx="325781" cy="217125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TextBox 279"/>
              <p:cNvSpPr txBox="1"/>
              <p:nvPr/>
            </p:nvSpPr>
            <p:spPr>
              <a:xfrm>
                <a:off x="10932205" y="411504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200" name="Group 199"/>
            <p:cNvGrpSpPr/>
            <p:nvPr/>
          </p:nvGrpSpPr>
          <p:grpSpPr>
            <a:xfrm>
              <a:off x="3960404" y="6000599"/>
              <a:ext cx="2515532" cy="564491"/>
              <a:chOff x="8889912" y="3901615"/>
              <a:chExt cx="2515532" cy="564491"/>
            </a:xfrm>
          </p:grpSpPr>
          <p:grpSp>
            <p:nvGrpSpPr>
              <p:cNvPr id="257" name="Group 256"/>
              <p:cNvGrpSpPr/>
              <p:nvPr/>
            </p:nvGrpSpPr>
            <p:grpSpPr>
              <a:xfrm>
                <a:off x="8889912" y="4059059"/>
                <a:ext cx="2515532" cy="403261"/>
                <a:chOff x="8889912" y="4162311"/>
                <a:chExt cx="2515532" cy="403261"/>
              </a:xfrm>
            </p:grpSpPr>
            <p:cxnSp>
              <p:nvCxnSpPr>
                <p:cNvPr id="267" name="Straight Connector 266"/>
                <p:cNvCxnSpPr/>
                <p:nvPr/>
              </p:nvCxnSpPr>
              <p:spPr>
                <a:xfrm flipV="1">
                  <a:off x="8889912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9" name="Rectangle 268"/>
                <p:cNvSpPr/>
                <p:nvPr/>
              </p:nvSpPr>
              <p:spPr>
                <a:xfrm>
                  <a:off x="9325834" y="4221271"/>
                  <a:ext cx="100131" cy="134762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270" name="Rectangle 269"/>
                <p:cNvSpPr/>
                <p:nvPr/>
              </p:nvSpPr>
              <p:spPr>
                <a:xfrm>
                  <a:off x="9203448" y="4371148"/>
                  <a:ext cx="112875" cy="13200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258" name="Straight Connector 257"/>
              <p:cNvCxnSpPr/>
              <p:nvPr/>
            </p:nvCxnSpPr>
            <p:spPr>
              <a:xfrm flipV="1">
                <a:off x="10048146" y="3948384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9" name="TextBox 258"/>
                  <p:cNvSpPr txBox="1"/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75" name="TextBox 3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60" name="Straight Connector 259"/>
              <p:cNvCxnSpPr/>
              <p:nvPr/>
            </p:nvCxnSpPr>
            <p:spPr>
              <a:xfrm>
                <a:off x="9937233" y="4264448"/>
                <a:ext cx="105680" cy="9949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V="1">
                <a:off x="10053212" y="4259776"/>
                <a:ext cx="99681" cy="11066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flipV="1">
                <a:off x="10994464" y="396348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>
                <a:endCxn id="265" idx="0"/>
              </p:cNvCxnSpPr>
              <p:nvPr/>
            </p:nvCxnSpPr>
            <p:spPr>
              <a:xfrm>
                <a:off x="10572153" y="4363944"/>
                <a:ext cx="306096" cy="497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/>
              <p:cNvCxnSpPr>
                <a:stCxn id="265" idx="3"/>
              </p:cNvCxnSpPr>
              <p:nvPr/>
            </p:nvCxnSpPr>
            <p:spPr>
              <a:xfrm>
                <a:off x="11097061" y="4256818"/>
                <a:ext cx="295161" cy="2957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5" name="Freeform 264"/>
              <p:cNvSpPr/>
              <p:nvPr/>
            </p:nvSpPr>
            <p:spPr>
              <a:xfrm flipV="1">
                <a:off x="10878249" y="4252781"/>
                <a:ext cx="218812" cy="117662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TextBox 265"/>
              <p:cNvSpPr txBox="1"/>
              <p:nvPr/>
            </p:nvSpPr>
            <p:spPr>
              <a:xfrm>
                <a:off x="10923086" y="3941624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201" name="Straight Connector 200"/>
            <p:cNvCxnSpPr/>
            <p:nvPr/>
          </p:nvCxnSpPr>
          <p:spPr>
            <a:xfrm>
              <a:off x="4697224" y="6363432"/>
              <a:ext cx="324511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flipV="1">
              <a:off x="5215573" y="6358759"/>
              <a:ext cx="315154" cy="142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Freeform 202"/>
            <p:cNvSpPr/>
            <p:nvPr/>
          </p:nvSpPr>
          <p:spPr>
            <a:xfrm>
              <a:off x="3628699" y="4999600"/>
              <a:ext cx="332916" cy="271018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Freeform 203"/>
            <p:cNvSpPr/>
            <p:nvPr/>
          </p:nvSpPr>
          <p:spPr>
            <a:xfrm>
              <a:off x="3620382" y="5830958"/>
              <a:ext cx="352829" cy="514365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5" name="Straight Connector 204"/>
            <p:cNvCxnSpPr>
              <a:endCxn id="206" idx="3"/>
            </p:cNvCxnSpPr>
            <p:nvPr/>
          </p:nvCxnSpPr>
          <p:spPr>
            <a:xfrm>
              <a:off x="6130266" y="1592796"/>
              <a:ext cx="1" cy="80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Isosceles Triangle 205"/>
            <p:cNvSpPr/>
            <p:nvPr/>
          </p:nvSpPr>
          <p:spPr>
            <a:xfrm flipV="1">
              <a:off x="6090113" y="1673043"/>
              <a:ext cx="80307" cy="8485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7" name="Straight Connector 206"/>
            <p:cNvCxnSpPr/>
            <p:nvPr/>
          </p:nvCxnSpPr>
          <p:spPr>
            <a:xfrm flipV="1">
              <a:off x="5954392" y="1591549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flipV="1">
              <a:off x="2608583" y="1594933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TextBox 208"/>
            <p:cNvSpPr txBox="1"/>
            <p:nvPr/>
          </p:nvSpPr>
          <p:spPr>
            <a:xfrm>
              <a:off x="2303305" y="1483827"/>
              <a:ext cx="29655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Bias</a:t>
              </a:r>
            </a:p>
          </p:txBody>
        </p:sp>
        <p:cxnSp>
          <p:nvCxnSpPr>
            <p:cNvPr id="210" name="Straight Connector 209"/>
            <p:cNvCxnSpPr/>
            <p:nvPr/>
          </p:nvCxnSpPr>
          <p:spPr>
            <a:xfrm>
              <a:off x="4705359" y="4373272"/>
              <a:ext cx="202963" cy="95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>
              <a:off x="5327764" y="4369016"/>
              <a:ext cx="202963" cy="95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flipV="1">
              <a:off x="5326509" y="4896207"/>
              <a:ext cx="214522" cy="416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4700018" y="4886803"/>
              <a:ext cx="199838" cy="325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Group 213"/>
            <p:cNvGrpSpPr/>
            <p:nvPr/>
          </p:nvGrpSpPr>
          <p:grpSpPr>
            <a:xfrm>
              <a:off x="5339089" y="5626456"/>
              <a:ext cx="144016" cy="468052"/>
              <a:chOff x="10776520" y="5409220"/>
              <a:chExt cx="144016" cy="468052"/>
            </a:xfrm>
          </p:grpSpPr>
          <p:cxnSp>
            <p:nvCxnSpPr>
              <p:cNvPr id="255" name="Straight Connector 254"/>
              <p:cNvCxnSpPr/>
              <p:nvPr/>
            </p:nvCxnSpPr>
            <p:spPr>
              <a:xfrm>
                <a:off x="10848528" y="5409220"/>
                <a:ext cx="0" cy="324036"/>
              </a:xfrm>
              <a:prstGeom prst="line">
                <a:avLst/>
              </a:prstGeom>
              <a:ln w="19050" cap="rnd">
                <a:solidFill>
                  <a:schemeClr val="tx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" name="Isosceles Triangle 255"/>
              <p:cNvSpPr/>
              <p:nvPr/>
            </p:nvSpPr>
            <p:spPr>
              <a:xfrm flipV="1">
                <a:off x="10776520" y="5733256"/>
                <a:ext cx="144016" cy="14401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5" name="TextBox 214"/>
            <p:cNvSpPr txBox="1"/>
            <p:nvPr/>
          </p:nvSpPr>
          <p:spPr>
            <a:xfrm>
              <a:off x="2638789" y="5482440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216" name="Straight Arrow Connector 215"/>
            <p:cNvCxnSpPr/>
            <p:nvPr/>
          </p:nvCxnSpPr>
          <p:spPr>
            <a:xfrm flipV="1">
              <a:off x="2710797" y="4870372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7" name="TextBox 216"/>
            <p:cNvSpPr txBox="1"/>
            <p:nvPr/>
          </p:nvSpPr>
          <p:spPr>
            <a:xfrm>
              <a:off x="2638789" y="4582340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218" name="Group 217"/>
            <p:cNvGrpSpPr/>
            <p:nvPr/>
          </p:nvGrpSpPr>
          <p:grpSpPr>
            <a:xfrm>
              <a:off x="3333851" y="5516549"/>
              <a:ext cx="2077244" cy="348251"/>
              <a:chOff x="8267226" y="5515337"/>
              <a:chExt cx="2077244" cy="348251"/>
            </a:xfrm>
          </p:grpSpPr>
          <p:cxnSp>
            <p:nvCxnSpPr>
              <p:cNvPr id="249" name="Straight Connector 248"/>
              <p:cNvCxnSpPr>
                <a:stCxn id="254" idx="0"/>
              </p:cNvCxnSpPr>
              <p:nvPr/>
            </p:nvCxnSpPr>
            <p:spPr>
              <a:xfrm flipV="1">
                <a:off x="9504746" y="5627422"/>
                <a:ext cx="839724" cy="285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>
                <a:stCxn id="251" idx="2"/>
                <a:endCxn id="253" idx="0"/>
              </p:cNvCxnSpPr>
              <p:nvPr/>
            </p:nvCxnSpPr>
            <p:spPr>
              <a:xfrm flipV="1">
                <a:off x="8364252" y="5628032"/>
                <a:ext cx="773961" cy="34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1" name="Freeform 250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2" name="Straight Connector 251"/>
              <p:cNvCxnSpPr>
                <a:stCxn id="253" idx="2"/>
                <a:endCxn id="254" idx="2"/>
              </p:cNvCxnSpPr>
              <p:nvPr/>
            </p:nvCxnSpPr>
            <p:spPr>
              <a:xfrm>
                <a:off x="9320514" y="5515337"/>
                <a:ext cx="1931" cy="22763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3" name="Freeform 252"/>
              <p:cNvSpPr/>
              <p:nvPr/>
            </p:nvSpPr>
            <p:spPr>
              <a:xfrm>
                <a:off x="9138213" y="5515337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Freeform 253"/>
              <p:cNvSpPr/>
              <p:nvPr/>
            </p:nvSpPr>
            <p:spPr>
              <a:xfrm flipH="1" flipV="1">
                <a:off x="9322445" y="5630116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9" name="Group 218"/>
            <p:cNvGrpSpPr/>
            <p:nvPr/>
          </p:nvGrpSpPr>
          <p:grpSpPr>
            <a:xfrm>
              <a:off x="3330687" y="5209740"/>
              <a:ext cx="2063048" cy="415285"/>
              <a:chOff x="8267226" y="5207897"/>
              <a:chExt cx="2063048" cy="415285"/>
            </a:xfrm>
          </p:grpSpPr>
          <p:cxnSp>
            <p:nvCxnSpPr>
              <p:cNvPr id="243" name="Straight Connector 242"/>
              <p:cNvCxnSpPr>
                <a:stCxn id="248" idx="0"/>
              </p:cNvCxnSpPr>
              <p:nvPr/>
            </p:nvCxnSpPr>
            <p:spPr>
              <a:xfrm>
                <a:off x="9443109" y="5394859"/>
                <a:ext cx="887165" cy="22832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>
                <a:stCxn id="245" idx="2"/>
                <a:endCxn id="247" idx="0"/>
              </p:cNvCxnSpPr>
              <p:nvPr/>
            </p:nvCxnSpPr>
            <p:spPr>
              <a:xfrm>
                <a:off x="8364252" y="5211026"/>
                <a:ext cx="831256" cy="232701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5" name="Freeform 244"/>
              <p:cNvSpPr/>
              <p:nvPr/>
            </p:nvSpPr>
            <p:spPr>
              <a:xfrm flipV="1">
                <a:off x="8267226" y="5207897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6" name="Straight Connector 245"/>
              <p:cNvCxnSpPr>
                <a:stCxn id="247" idx="2"/>
                <a:endCxn id="248" idx="2"/>
              </p:cNvCxnSpPr>
              <p:nvPr/>
            </p:nvCxnSpPr>
            <p:spPr>
              <a:xfrm>
                <a:off x="9320514" y="5314255"/>
                <a:ext cx="1928" cy="18887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7" name="Freeform 246"/>
              <p:cNvSpPr/>
              <p:nvPr/>
            </p:nvSpPr>
            <p:spPr>
              <a:xfrm>
                <a:off x="9195508" y="5314255"/>
                <a:ext cx="125006" cy="1296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Freeform 247"/>
              <p:cNvSpPr/>
              <p:nvPr/>
            </p:nvSpPr>
            <p:spPr>
              <a:xfrm flipH="1" flipV="1">
                <a:off x="9322442" y="5394707"/>
                <a:ext cx="120667" cy="10842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0" name="Group 219"/>
            <p:cNvGrpSpPr/>
            <p:nvPr/>
          </p:nvGrpSpPr>
          <p:grpSpPr>
            <a:xfrm>
              <a:off x="3330967" y="4668390"/>
              <a:ext cx="2080124" cy="951361"/>
              <a:chOff x="8267226" y="4666266"/>
              <a:chExt cx="2080124" cy="951361"/>
            </a:xfrm>
          </p:grpSpPr>
          <p:cxnSp>
            <p:nvCxnSpPr>
              <p:cNvPr id="237" name="Straight Connector 236"/>
              <p:cNvCxnSpPr>
                <a:stCxn id="242" idx="0"/>
              </p:cNvCxnSpPr>
              <p:nvPr/>
            </p:nvCxnSpPr>
            <p:spPr>
              <a:xfrm>
                <a:off x="9370886" y="5165523"/>
                <a:ext cx="976464" cy="452104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>
                <a:stCxn id="239" idx="2"/>
                <a:endCxn id="241" idx="0"/>
              </p:cNvCxnSpPr>
              <p:nvPr/>
            </p:nvCxnSpPr>
            <p:spPr>
              <a:xfrm>
                <a:off x="8364252" y="4669395"/>
                <a:ext cx="887947" cy="482266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9" name="Freeform 238"/>
              <p:cNvSpPr/>
              <p:nvPr/>
            </p:nvSpPr>
            <p:spPr>
              <a:xfrm flipV="1">
                <a:off x="8267226" y="4666266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0" name="Straight Connector 239"/>
              <p:cNvCxnSpPr>
                <a:stCxn id="241" idx="2"/>
                <a:endCxn id="242" idx="2"/>
              </p:cNvCxnSpPr>
              <p:nvPr/>
            </p:nvCxnSpPr>
            <p:spPr>
              <a:xfrm>
                <a:off x="9320513" y="5055145"/>
                <a:ext cx="1928" cy="214561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1" name="Freeform 240"/>
              <p:cNvSpPr/>
              <p:nvPr/>
            </p:nvSpPr>
            <p:spPr>
              <a:xfrm>
                <a:off x="9252199" y="5055145"/>
                <a:ext cx="68314" cy="9665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Freeform 241"/>
              <p:cNvSpPr/>
              <p:nvPr/>
            </p:nvSpPr>
            <p:spPr>
              <a:xfrm flipH="1" flipV="1">
                <a:off x="9322441" y="5165377"/>
                <a:ext cx="48445" cy="104329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1" name="Group 220"/>
            <p:cNvGrpSpPr/>
            <p:nvPr/>
          </p:nvGrpSpPr>
          <p:grpSpPr>
            <a:xfrm>
              <a:off x="3334126" y="5626456"/>
              <a:ext cx="2059609" cy="440905"/>
              <a:chOff x="8267226" y="5422683"/>
              <a:chExt cx="2059609" cy="440905"/>
            </a:xfrm>
          </p:grpSpPr>
          <p:cxnSp>
            <p:nvCxnSpPr>
              <p:cNvPr id="231" name="Straight Connector 230"/>
              <p:cNvCxnSpPr>
                <a:stCxn id="236" idx="0"/>
              </p:cNvCxnSpPr>
              <p:nvPr/>
            </p:nvCxnSpPr>
            <p:spPr>
              <a:xfrm flipV="1">
                <a:off x="9641214" y="5422683"/>
                <a:ext cx="685621" cy="11216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>
                <a:stCxn id="233" idx="2"/>
                <a:endCxn id="235" idx="0"/>
              </p:cNvCxnSpPr>
              <p:nvPr/>
            </p:nvCxnSpPr>
            <p:spPr>
              <a:xfrm>
                <a:off x="8364252" y="5628373"/>
                <a:ext cx="577202" cy="8979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3" name="Freeform 232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4" name="Straight Connector 233"/>
              <p:cNvCxnSpPr>
                <a:stCxn id="235" idx="2"/>
                <a:endCxn id="236" idx="2"/>
              </p:cNvCxnSpPr>
              <p:nvPr/>
            </p:nvCxnSpPr>
            <p:spPr>
              <a:xfrm>
                <a:off x="9320515" y="5430070"/>
                <a:ext cx="1928" cy="20757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5" name="Freeform 234"/>
              <p:cNvSpPr/>
              <p:nvPr/>
            </p:nvSpPr>
            <p:spPr>
              <a:xfrm>
                <a:off x="8941454" y="5430070"/>
                <a:ext cx="379061" cy="207572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Freeform 235"/>
              <p:cNvSpPr/>
              <p:nvPr/>
            </p:nvSpPr>
            <p:spPr>
              <a:xfrm flipH="1" flipV="1">
                <a:off x="9322443" y="5433614"/>
                <a:ext cx="318771" cy="204028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2" name="Group 221"/>
            <p:cNvGrpSpPr/>
            <p:nvPr/>
          </p:nvGrpSpPr>
          <p:grpSpPr>
            <a:xfrm>
              <a:off x="3334401" y="5632928"/>
              <a:ext cx="2059334" cy="1039859"/>
              <a:chOff x="8267226" y="5432225"/>
              <a:chExt cx="2059334" cy="1039859"/>
            </a:xfrm>
          </p:grpSpPr>
          <p:cxnSp>
            <p:nvCxnSpPr>
              <p:cNvPr id="225" name="Straight Connector 224"/>
              <p:cNvCxnSpPr>
                <a:stCxn id="230" idx="1"/>
              </p:cNvCxnSpPr>
              <p:nvPr/>
            </p:nvCxnSpPr>
            <p:spPr>
              <a:xfrm flipV="1">
                <a:off x="9414341" y="5432225"/>
                <a:ext cx="912219" cy="354461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>
                <a:stCxn id="227" idx="2"/>
                <a:endCxn id="229" idx="1"/>
              </p:cNvCxnSpPr>
              <p:nvPr/>
            </p:nvCxnSpPr>
            <p:spPr>
              <a:xfrm flipV="1">
                <a:off x="8364252" y="5944919"/>
                <a:ext cx="829819" cy="291950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7" name="Freeform 226"/>
              <p:cNvSpPr/>
              <p:nvPr/>
            </p:nvSpPr>
            <p:spPr>
              <a:xfrm flipV="1">
                <a:off x="8267226" y="6233740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8" name="Straight Connector 227"/>
              <p:cNvCxnSpPr>
                <a:stCxn id="229" idx="2"/>
                <a:endCxn id="230" idx="2"/>
              </p:cNvCxnSpPr>
              <p:nvPr/>
            </p:nvCxnSpPr>
            <p:spPr>
              <a:xfrm>
                <a:off x="9320516" y="5742679"/>
                <a:ext cx="1924" cy="207571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9" name="Freeform 228"/>
              <p:cNvSpPr/>
              <p:nvPr/>
            </p:nvSpPr>
            <p:spPr>
              <a:xfrm>
                <a:off x="8941180" y="5742679"/>
                <a:ext cx="379336" cy="240496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reeform 229"/>
              <p:cNvSpPr/>
              <p:nvPr/>
            </p:nvSpPr>
            <p:spPr>
              <a:xfrm flipH="1" flipV="1">
                <a:off x="9322440" y="5755746"/>
                <a:ext cx="275702" cy="194504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/>
            <p:cNvCxnSpPr>
              <a:endCxn id="229" idx="0"/>
            </p:cNvCxnSpPr>
            <p:nvPr/>
          </p:nvCxnSpPr>
          <p:spPr>
            <a:xfrm flipH="1">
              <a:off x="4008355" y="6176605"/>
              <a:ext cx="124033" cy="6937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H="1">
              <a:off x="4571371" y="5955158"/>
              <a:ext cx="93947" cy="759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7388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(III) – Heterojunction, lower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6172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(–) Bias Read, same polarity of write</a:t>
            </a:r>
          </a:p>
          <a:p>
            <a:pPr marL="554035" lvl="1" indent="0">
              <a:buNone/>
            </a:pPr>
            <a:r>
              <a:rPr lang="en-US" sz="2400" dirty="0"/>
              <a:t>Bias initially contributed in compensating built-in potential, shift I-V to right. 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400" dirty="0"/>
              <a:t>) Bias Read, opposite polarity of Write</a:t>
            </a:r>
          </a:p>
          <a:p>
            <a:pPr marL="554035" lvl="1" indent="0">
              <a:buNone/>
            </a:pPr>
            <a:r>
              <a:rPr lang="en-US" sz="2400" dirty="0"/>
              <a:t>Space charge region maintained or very low.   Potential drop evenly cross </a:t>
            </a:r>
            <a:r>
              <a:rPr lang="en-US" sz="2400" dirty="0" err="1"/>
              <a:t>Chal</a:t>
            </a:r>
            <a:r>
              <a:rPr lang="en-US" sz="2400" dirty="0"/>
              <a:t> glass. </a:t>
            </a:r>
          </a:p>
          <a:p>
            <a:pPr marL="0" indent="0">
              <a:buNone/>
            </a:pPr>
            <a:r>
              <a:rPr lang="en-US" sz="2400" dirty="0"/>
              <a:t>Lower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r>
              <a:rPr lang="en-US" sz="2400" dirty="0"/>
              <a:t> heterogeneous junction model does not support the observed polarity effect</a:t>
            </a:r>
          </a:p>
          <a:p>
            <a:endParaRPr lang="en-US" dirty="0"/>
          </a:p>
        </p:txBody>
      </p:sp>
      <p:grpSp>
        <p:nvGrpSpPr>
          <p:cNvPr id="167" name="Group 166"/>
          <p:cNvGrpSpPr/>
          <p:nvPr/>
        </p:nvGrpSpPr>
        <p:grpSpPr>
          <a:xfrm>
            <a:off x="7158758" y="1304764"/>
            <a:ext cx="4281375" cy="5411586"/>
            <a:chOff x="7158758" y="1304764"/>
            <a:chExt cx="4281375" cy="5411586"/>
          </a:xfrm>
        </p:grpSpPr>
        <p:pic>
          <p:nvPicPr>
            <p:cNvPr id="168" name="Picture 16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58758" y="1304764"/>
              <a:ext cx="4281375" cy="541158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169" name="Straight Connector 168"/>
            <p:cNvCxnSpPr/>
            <p:nvPr/>
          </p:nvCxnSpPr>
          <p:spPr>
            <a:xfrm>
              <a:off x="8364252" y="1916832"/>
              <a:ext cx="1764196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0" name="Group 169"/>
            <p:cNvGrpSpPr/>
            <p:nvPr/>
          </p:nvGrpSpPr>
          <p:grpSpPr>
            <a:xfrm>
              <a:off x="9408368" y="2475552"/>
              <a:ext cx="828092" cy="534272"/>
              <a:chOff x="8724292" y="2963842"/>
              <a:chExt cx="972108" cy="534272"/>
            </a:xfrm>
          </p:grpSpPr>
          <p:cxnSp>
            <p:nvCxnSpPr>
              <p:cNvPr id="393" name="Straight Connector 392"/>
              <p:cNvCxnSpPr/>
              <p:nvPr/>
            </p:nvCxnSpPr>
            <p:spPr>
              <a:xfrm>
                <a:off x="8724292" y="2963842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>
                <a:off x="8724292" y="349811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1" name="Group 170"/>
            <p:cNvGrpSpPr/>
            <p:nvPr/>
          </p:nvGrpSpPr>
          <p:grpSpPr>
            <a:xfrm>
              <a:off x="10488488" y="2780928"/>
              <a:ext cx="216024" cy="324036"/>
              <a:chOff x="9948428" y="3284984"/>
              <a:chExt cx="216024" cy="324036"/>
            </a:xfrm>
          </p:grpSpPr>
          <p:sp>
            <p:nvSpPr>
              <p:cNvPr id="390" name="Rectangle 389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>
                <a:off x="9948428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5" name="TextBox 184"/>
            <p:cNvSpPr txBox="1"/>
            <p:nvPr/>
          </p:nvSpPr>
          <p:spPr>
            <a:xfrm>
              <a:off x="10848528" y="1772816"/>
              <a:ext cx="58631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Vacuum</a:t>
              </a:r>
            </a:p>
          </p:txBody>
        </p:sp>
        <p:cxnSp>
          <p:nvCxnSpPr>
            <p:cNvPr id="186" name="Straight Connector 185"/>
            <p:cNvCxnSpPr/>
            <p:nvPr/>
          </p:nvCxnSpPr>
          <p:spPr>
            <a:xfrm>
              <a:off x="7860196" y="1916832"/>
              <a:ext cx="288032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Rectangle 186"/>
            <p:cNvSpPr/>
            <p:nvPr/>
          </p:nvSpPr>
          <p:spPr>
            <a:xfrm>
              <a:off x="9300356" y="1448780"/>
              <a:ext cx="1044116" cy="28803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10344472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7716180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8256240" y="1448780"/>
              <a:ext cx="1044116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grpSp>
          <p:nvGrpSpPr>
            <p:cNvPr id="191" name="Group 190"/>
            <p:cNvGrpSpPr/>
            <p:nvPr/>
          </p:nvGrpSpPr>
          <p:grpSpPr>
            <a:xfrm>
              <a:off x="8364252" y="2278273"/>
              <a:ext cx="828092" cy="524294"/>
              <a:chOff x="8724292" y="2960948"/>
              <a:chExt cx="972108" cy="524294"/>
            </a:xfrm>
          </p:grpSpPr>
          <p:cxnSp>
            <p:nvCxnSpPr>
              <p:cNvPr id="387" name="Straight Connector 386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>
                <a:off x="8724292" y="3485242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/>
              <p:cNvCxnSpPr/>
              <p:nvPr/>
            </p:nvCxnSpPr>
            <p:spPr>
              <a:xfrm>
                <a:off x="8724292" y="3279196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2" name="TextBox 191"/>
            <p:cNvSpPr txBox="1"/>
            <p:nvPr/>
          </p:nvSpPr>
          <p:spPr>
            <a:xfrm>
              <a:off x="7572164" y="5481228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193" name="Straight Arrow Connector 192"/>
            <p:cNvCxnSpPr/>
            <p:nvPr/>
          </p:nvCxnSpPr>
          <p:spPr>
            <a:xfrm flipV="1">
              <a:off x="7644172" y="4869160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" name="TextBox 193"/>
            <p:cNvSpPr txBox="1"/>
            <p:nvPr/>
          </p:nvSpPr>
          <p:spPr>
            <a:xfrm>
              <a:off x="7572164" y="4581128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195" name="Straight Arrow Connector 194"/>
            <p:cNvCxnSpPr/>
            <p:nvPr/>
          </p:nvCxnSpPr>
          <p:spPr>
            <a:xfrm>
              <a:off x="7644172" y="5733256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6" name="TextBox 195"/>
            <p:cNvSpPr txBox="1"/>
            <p:nvPr/>
          </p:nvSpPr>
          <p:spPr>
            <a:xfrm>
              <a:off x="7553412" y="6309320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197" name="Group 196"/>
            <p:cNvGrpSpPr/>
            <p:nvPr/>
          </p:nvGrpSpPr>
          <p:grpSpPr>
            <a:xfrm>
              <a:off x="7968208" y="2780928"/>
              <a:ext cx="216024" cy="324036"/>
              <a:chOff x="8364252" y="3284984"/>
              <a:chExt cx="216024" cy="324036"/>
            </a:xfrm>
          </p:grpSpPr>
          <p:sp>
            <p:nvSpPr>
              <p:cNvPr id="384" name="Rectangle 383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>
                <a:off x="8580276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8" name="Group 197"/>
            <p:cNvGrpSpPr/>
            <p:nvPr/>
          </p:nvGrpSpPr>
          <p:grpSpPr>
            <a:xfrm>
              <a:off x="8040216" y="3321933"/>
              <a:ext cx="2520280" cy="838722"/>
              <a:chOff x="8040216" y="3321933"/>
              <a:chExt cx="2520280" cy="838722"/>
            </a:xfrm>
          </p:grpSpPr>
          <p:grpSp>
            <p:nvGrpSpPr>
              <p:cNvPr id="358" name="Group 357"/>
              <p:cNvGrpSpPr/>
              <p:nvPr/>
            </p:nvGrpSpPr>
            <p:grpSpPr>
              <a:xfrm>
                <a:off x="8040216" y="3825044"/>
                <a:ext cx="216024" cy="86410"/>
                <a:chOff x="8364252" y="3284984"/>
                <a:chExt cx="216024" cy="72008"/>
              </a:xfrm>
            </p:grpSpPr>
            <p:sp>
              <p:nvSpPr>
                <p:cNvPr id="382" name="Rectangle 381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83" name="Straight Connector 382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9" name="Group 358"/>
              <p:cNvGrpSpPr/>
              <p:nvPr/>
            </p:nvGrpSpPr>
            <p:grpSpPr>
              <a:xfrm>
                <a:off x="9336355" y="3532842"/>
                <a:ext cx="1008114" cy="519086"/>
                <a:chOff x="8639761" y="2990604"/>
                <a:chExt cx="1183439" cy="519086"/>
              </a:xfrm>
            </p:grpSpPr>
            <p:cxnSp>
              <p:nvCxnSpPr>
                <p:cNvPr id="379" name="Straight Connector 378"/>
                <p:cNvCxnSpPr/>
                <p:nvPr/>
              </p:nvCxnSpPr>
              <p:spPr>
                <a:xfrm>
                  <a:off x="8862645" y="2990604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0" name="Straight Connector 379"/>
                <p:cNvCxnSpPr/>
                <p:nvPr/>
              </p:nvCxnSpPr>
              <p:spPr>
                <a:xfrm>
                  <a:off x="8837474" y="3509690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1" name="Straight Connector 380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0" name="Group 359"/>
              <p:cNvGrpSpPr/>
              <p:nvPr/>
            </p:nvGrpSpPr>
            <p:grpSpPr>
              <a:xfrm>
                <a:off x="8292244" y="3532842"/>
                <a:ext cx="972108" cy="521191"/>
                <a:chOff x="8639758" y="2986273"/>
                <a:chExt cx="1141170" cy="521191"/>
              </a:xfrm>
            </p:grpSpPr>
            <p:cxnSp>
              <p:nvCxnSpPr>
                <p:cNvPr id="376" name="Straight Connector 375"/>
                <p:cNvCxnSpPr/>
                <p:nvPr/>
              </p:nvCxnSpPr>
              <p:spPr>
                <a:xfrm flipV="1">
                  <a:off x="8724291" y="2986273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7" name="Straight Connector 376"/>
                <p:cNvCxnSpPr/>
                <p:nvPr/>
              </p:nvCxnSpPr>
              <p:spPr>
                <a:xfrm>
                  <a:off x="8724291" y="3503903"/>
                  <a:ext cx="884782" cy="356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8" name="Straight Connector 377"/>
                <p:cNvCxnSpPr/>
                <p:nvPr/>
              </p:nvCxnSpPr>
              <p:spPr>
                <a:xfrm>
                  <a:off x="8639758" y="3278475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1" name="Group 360"/>
              <p:cNvGrpSpPr/>
              <p:nvPr/>
            </p:nvGrpSpPr>
            <p:grpSpPr>
              <a:xfrm>
                <a:off x="10344472" y="3527053"/>
                <a:ext cx="216024" cy="526980"/>
                <a:chOff x="9948428" y="2986993"/>
                <a:chExt cx="216024" cy="526980"/>
              </a:xfrm>
            </p:grpSpPr>
            <p:sp>
              <p:nvSpPr>
                <p:cNvPr id="373" name="Rectangle 372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4" name="Straight Connector 373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5" name="Straight Connector 374"/>
                <p:cNvCxnSpPr/>
                <p:nvPr/>
              </p:nvCxnSpPr>
              <p:spPr>
                <a:xfrm>
                  <a:off x="9954215" y="2986993"/>
                  <a:ext cx="3295" cy="52698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2" name="Freeform 361"/>
              <p:cNvSpPr/>
              <p:nvPr/>
            </p:nvSpPr>
            <p:spPr>
              <a:xfrm>
                <a:off x="8261942" y="3815865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3" name="Freeform 362"/>
              <p:cNvSpPr/>
              <p:nvPr/>
            </p:nvSpPr>
            <p:spPr>
              <a:xfrm>
                <a:off x="8267226" y="3321933"/>
                <a:ext cx="107058" cy="220651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4" name="Group 363"/>
              <p:cNvGrpSpPr/>
              <p:nvPr/>
            </p:nvGrpSpPr>
            <p:grpSpPr>
              <a:xfrm>
                <a:off x="9120624" y="3427721"/>
                <a:ext cx="448521" cy="216024"/>
                <a:chOff x="9133802" y="3427721"/>
                <a:chExt cx="448521" cy="216024"/>
              </a:xfrm>
            </p:grpSpPr>
            <p:sp>
              <p:nvSpPr>
                <p:cNvPr id="370" name="Freeform 369"/>
                <p:cNvSpPr/>
                <p:nvPr/>
              </p:nvSpPr>
              <p:spPr>
                <a:xfrm flipH="1">
                  <a:off x="9133802" y="3434131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Freeform 370"/>
                <p:cNvSpPr/>
                <p:nvPr/>
              </p:nvSpPr>
              <p:spPr>
                <a:xfrm flipV="1">
                  <a:off x="9330295" y="352994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2" name="Straight Connector 371"/>
                <p:cNvCxnSpPr/>
                <p:nvPr/>
              </p:nvCxnSpPr>
              <p:spPr>
                <a:xfrm>
                  <a:off x="9333467" y="3427721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5" name="Group 364"/>
              <p:cNvGrpSpPr/>
              <p:nvPr/>
            </p:nvGrpSpPr>
            <p:grpSpPr>
              <a:xfrm>
                <a:off x="9120622" y="3944631"/>
                <a:ext cx="442737" cy="216024"/>
                <a:chOff x="9133800" y="3404571"/>
                <a:chExt cx="442737" cy="216024"/>
              </a:xfrm>
            </p:grpSpPr>
            <p:sp>
              <p:nvSpPr>
                <p:cNvPr id="367" name="Freeform 366"/>
                <p:cNvSpPr/>
                <p:nvPr/>
              </p:nvSpPr>
              <p:spPr>
                <a:xfrm flipH="1">
                  <a:off x="9133800" y="3410979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Freeform 367"/>
                <p:cNvSpPr/>
                <p:nvPr/>
              </p:nvSpPr>
              <p:spPr>
                <a:xfrm flipV="1">
                  <a:off x="9324509" y="3509689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9" name="Straight Connector 368"/>
                <p:cNvCxnSpPr/>
                <p:nvPr/>
              </p:nvCxnSpPr>
              <p:spPr>
                <a:xfrm>
                  <a:off x="9327679" y="3404571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6" name="Straight Connector 365"/>
              <p:cNvCxnSpPr>
                <a:stCxn id="363" idx="0"/>
                <a:endCxn id="362" idx="0"/>
              </p:cNvCxnSpPr>
              <p:nvPr/>
            </p:nvCxnSpPr>
            <p:spPr>
              <a:xfrm flipH="1">
                <a:off x="8261942" y="3321933"/>
                <a:ext cx="5284" cy="493932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9" name="Straight Connector 198"/>
            <p:cNvCxnSpPr/>
            <p:nvPr/>
          </p:nvCxnSpPr>
          <p:spPr>
            <a:xfrm flipH="1">
              <a:off x="9504746" y="5953946"/>
              <a:ext cx="93947" cy="759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0" name="Group 199"/>
            <p:cNvGrpSpPr/>
            <p:nvPr/>
          </p:nvGrpSpPr>
          <p:grpSpPr>
            <a:xfrm>
              <a:off x="8873281" y="4030307"/>
              <a:ext cx="2515532" cy="602908"/>
              <a:chOff x="8892251" y="3859412"/>
              <a:chExt cx="2515532" cy="602908"/>
            </a:xfrm>
          </p:grpSpPr>
          <p:grpSp>
            <p:nvGrpSpPr>
              <p:cNvPr id="337" name="Group 336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354" name="Straight Connector 353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5" name="Straight Connector 354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6" name="Rectangle 355"/>
                <p:cNvSpPr/>
                <p:nvPr/>
              </p:nvSpPr>
              <p:spPr>
                <a:xfrm>
                  <a:off x="9105777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357" name="Rectangle 356"/>
                <p:cNvSpPr/>
                <p:nvPr/>
              </p:nvSpPr>
              <p:spPr>
                <a:xfrm>
                  <a:off x="9320357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345" name="Straight Connector 344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6" name="TextBox 345"/>
                  <p:cNvSpPr txBox="1"/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265" name="TextBox 26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50000" r="-106667" b="-1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47" name="Straight Connector 346"/>
              <p:cNvCxnSpPr/>
              <p:nvPr/>
            </p:nvCxnSpPr>
            <p:spPr>
              <a:xfrm flipV="1">
                <a:off x="9840907" y="4052332"/>
                <a:ext cx="209453" cy="20451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/>
              <p:cNvCxnSpPr/>
              <p:nvPr/>
            </p:nvCxnSpPr>
            <p:spPr>
              <a:xfrm>
                <a:off x="10050360" y="4054193"/>
                <a:ext cx="208545" cy="20265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>
                <a:endCxn id="352" idx="0"/>
              </p:cNvCxnSpPr>
              <p:nvPr/>
            </p:nvCxnSpPr>
            <p:spPr>
              <a:xfrm flipV="1">
                <a:off x="10576169" y="4057477"/>
                <a:ext cx="214236" cy="158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>
                <a:stCxn id="352" idx="3"/>
              </p:cNvCxnSpPr>
              <p:nvPr/>
            </p:nvCxnSpPr>
            <p:spPr>
              <a:xfrm flipV="1">
                <a:off x="11223049" y="4255146"/>
                <a:ext cx="182600" cy="379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2" name="Freeform 351"/>
              <p:cNvSpPr/>
              <p:nvPr/>
            </p:nvSpPr>
            <p:spPr>
              <a:xfrm>
                <a:off x="10790405" y="4054732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3" name="TextBox 352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201" name="Group 200"/>
            <p:cNvGrpSpPr/>
            <p:nvPr/>
          </p:nvGrpSpPr>
          <p:grpSpPr>
            <a:xfrm>
              <a:off x="8873917" y="4486246"/>
              <a:ext cx="2515532" cy="602908"/>
              <a:chOff x="8892251" y="3859412"/>
              <a:chExt cx="2515532" cy="602908"/>
            </a:xfrm>
          </p:grpSpPr>
          <p:grpSp>
            <p:nvGrpSpPr>
              <p:cNvPr id="308" name="Group 307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333" name="Straight Connector 332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" name="Straight Connector 333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5" name="Rectangle 334"/>
                <p:cNvSpPr/>
                <p:nvPr/>
              </p:nvSpPr>
              <p:spPr>
                <a:xfrm>
                  <a:off x="9210677" y="4221271"/>
                  <a:ext cx="98257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336" name="Rectangle 335"/>
                <p:cNvSpPr/>
                <p:nvPr/>
              </p:nvSpPr>
              <p:spPr>
                <a:xfrm>
                  <a:off x="9320357" y="4371148"/>
                  <a:ext cx="100781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309" name="Straight Connector 308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0" name="TextBox 309"/>
                  <p:cNvSpPr txBox="1"/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280" name="TextBox 27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50000" r="-106667" b="-1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11" name="Straight Connector 310"/>
              <p:cNvCxnSpPr/>
              <p:nvPr/>
            </p:nvCxnSpPr>
            <p:spPr>
              <a:xfrm flipV="1">
                <a:off x="9943056" y="4157723"/>
                <a:ext cx="109885" cy="104991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10044608" y="4155264"/>
                <a:ext cx="106516" cy="10297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>
                <a:endCxn id="331" idx="0"/>
              </p:cNvCxnSpPr>
              <p:nvPr/>
            </p:nvCxnSpPr>
            <p:spPr>
              <a:xfrm>
                <a:off x="10478918" y="4155264"/>
                <a:ext cx="401691" cy="1355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>
                <a:stCxn id="331" idx="3"/>
              </p:cNvCxnSpPr>
              <p:nvPr/>
            </p:nvCxnSpPr>
            <p:spPr>
              <a:xfrm flipV="1">
                <a:off x="11118894" y="4255103"/>
                <a:ext cx="286119" cy="968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1" name="Freeform 330"/>
              <p:cNvSpPr/>
              <p:nvPr/>
            </p:nvSpPr>
            <p:spPr>
              <a:xfrm>
                <a:off x="10880609" y="4155264"/>
                <a:ext cx="238285" cy="104388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2" name="TextBox 331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202" name="Straight Connector 201"/>
            <p:cNvCxnSpPr/>
            <p:nvPr/>
          </p:nvCxnSpPr>
          <p:spPr>
            <a:xfrm flipV="1">
              <a:off x="10128448" y="4883043"/>
              <a:ext cx="218117" cy="260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 flipV="1">
              <a:off x="9715415" y="4885647"/>
              <a:ext cx="218117" cy="260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" name="Group 203"/>
            <p:cNvGrpSpPr/>
            <p:nvPr/>
          </p:nvGrpSpPr>
          <p:grpSpPr>
            <a:xfrm>
              <a:off x="8873918" y="5989380"/>
              <a:ext cx="2515532" cy="670566"/>
              <a:chOff x="8892251" y="3791754"/>
              <a:chExt cx="2515532" cy="670566"/>
            </a:xfrm>
          </p:grpSpPr>
          <p:grpSp>
            <p:nvGrpSpPr>
              <p:cNvPr id="292" name="Group 291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304" name="Straight Connector 303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6" name="Rectangle 305"/>
                <p:cNvSpPr/>
                <p:nvPr/>
              </p:nvSpPr>
              <p:spPr>
                <a:xfrm>
                  <a:off x="9103763" y="4221271"/>
                  <a:ext cx="205171" cy="153538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307" name="Rectangle 306"/>
                <p:cNvSpPr/>
                <p:nvPr/>
              </p:nvSpPr>
              <p:spPr>
                <a:xfrm>
                  <a:off x="9320356" y="4371148"/>
                  <a:ext cx="198705" cy="128418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293" name="Straight Connector 292"/>
              <p:cNvCxnSpPr/>
              <p:nvPr/>
            </p:nvCxnSpPr>
            <p:spPr>
              <a:xfrm flipV="1">
                <a:off x="10043815" y="3869925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5" name="TextBox 294"/>
                  <p:cNvSpPr txBox="1"/>
                  <p:nvPr/>
                </p:nvSpPr>
                <p:spPr>
                  <a:xfrm>
                    <a:off x="9959759" y="3791754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15" name="TextBox 3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791754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50000" r="-106667" b="-1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96" name="Straight Connector 295"/>
              <p:cNvCxnSpPr/>
              <p:nvPr/>
            </p:nvCxnSpPr>
            <p:spPr>
              <a:xfrm flipV="1">
                <a:off x="9840270" y="3943001"/>
                <a:ext cx="204224" cy="227105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/>
              <p:cNvCxnSpPr/>
              <p:nvPr/>
            </p:nvCxnSpPr>
            <p:spPr>
              <a:xfrm>
                <a:off x="10035040" y="3933783"/>
                <a:ext cx="216535" cy="236323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/>
              <p:cNvCxnSpPr>
                <a:endCxn id="302" idx="0"/>
              </p:cNvCxnSpPr>
              <p:nvPr/>
            </p:nvCxnSpPr>
            <p:spPr>
              <a:xfrm>
                <a:off x="10572032" y="3852465"/>
                <a:ext cx="217736" cy="11045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>
                <a:stCxn id="302" idx="3"/>
              </p:cNvCxnSpPr>
              <p:nvPr/>
            </p:nvCxnSpPr>
            <p:spPr>
              <a:xfrm>
                <a:off x="11162584" y="4155449"/>
                <a:ext cx="243065" cy="99698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2" name="Freeform 301"/>
              <p:cNvSpPr/>
              <p:nvPr/>
            </p:nvSpPr>
            <p:spPr>
              <a:xfrm>
                <a:off x="10789768" y="3960294"/>
                <a:ext cx="372816" cy="202088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TextBox 302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205" name="Straight Connector 204"/>
            <p:cNvCxnSpPr>
              <a:endCxn id="206" idx="3"/>
            </p:cNvCxnSpPr>
            <p:nvPr/>
          </p:nvCxnSpPr>
          <p:spPr>
            <a:xfrm>
              <a:off x="11060406" y="1592796"/>
              <a:ext cx="1" cy="80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Isosceles Triangle 205"/>
            <p:cNvSpPr/>
            <p:nvPr/>
          </p:nvSpPr>
          <p:spPr>
            <a:xfrm flipV="1">
              <a:off x="11020253" y="1673043"/>
              <a:ext cx="80307" cy="8485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7" name="Straight Connector 206"/>
            <p:cNvCxnSpPr/>
            <p:nvPr/>
          </p:nvCxnSpPr>
          <p:spPr>
            <a:xfrm flipV="1">
              <a:off x="10884532" y="1591549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flipV="1">
              <a:off x="7538723" y="1594933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TextBox 208"/>
            <p:cNvSpPr txBox="1"/>
            <p:nvPr/>
          </p:nvSpPr>
          <p:spPr>
            <a:xfrm>
              <a:off x="7233445" y="1483827"/>
              <a:ext cx="29655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Bias</a:t>
              </a:r>
            </a:p>
          </p:txBody>
        </p:sp>
        <p:cxnSp>
          <p:nvCxnSpPr>
            <p:cNvPr id="210" name="Straight Connector 209"/>
            <p:cNvCxnSpPr/>
            <p:nvPr/>
          </p:nvCxnSpPr>
          <p:spPr>
            <a:xfrm>
              <a:off x="9655445" y="4435343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>
              <a:off x="10233242" y="4425999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10233242" y="6358225"/>
              <a:ext cx="21222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9609717" y="6358225"/>
              <a:ext cx="21222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Group 213"/>
            <p:cNvGrpSpPr/>
            <p:nvPr/>
          </p:nvGrpSpPr>
          <p:grpSpPr>
            <a:xfrm>
              <a:off x="10240237" y="5613702"/>
              <a:ext cx="144016" cy="468052"/>
              <a:chOff x="10776520" y="5409220"/>
              <a:chExt cx="144016" cy="468052"/>
            </a:xfrm>
          </p:grpSpPr>
          <p:cxnSp>
            <p:nvCxnSpPr>
              <p:cNvPr id="260" name="Straight Connector 259"/>
              <p:cNvCxnSpPr/>
              <p:nvPr/>
            </p:nvCxnSpPr>
            <p:spPr>
              <a:xfrm>
                <a:off x="10848528" y="5409220"/>
                <a:ext cx="0" cy="324036"/>
              </a:xfrm>
              <a:prstGeom prst="line">
                <a:avLst/>
              </a:prstGeom>
              <a:ln w="19050" cap="rnd">
                <a:solidFill>
                  <a:schemeClr val="tx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1" name="Isosceles Triangle 260"/>
              <p:cNvSpPr/>
              <p:nvPr/>
            </p:nvSpPr>
            <p:spPr>
              <a:xfrm flipV="1">
                <a:off x="10776520" y="5733256"/>
                <a:ext cx="144016" cy="14401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5" name="Group 214"/>
            <p:cNvGrpSpPr/>
            <p:nvPr/>
          </p:nvGrpSpPr>
          <p:grpSpPr>
            <a:xfrm>
              <a:off x="8234999" y="5505690"/>
              <a:ext cx="2077244" cy="346356"/>
              <a:chOff x="8267226" y="3392996"/>
              <a:chExt cx="2077244" cy="346356"/>
            </a:xfrm>
          </p:grpSpPr>
          <p:cxnSp>
            <p:nvCxnSpPr>
              <p:cNvPr id="253" name="Straight Connector 252"/>
              <p:cNvCxnSpPr>
                <a:stCxn id="257" idx="0"/>
              </p:cNvCxnSpPr>
              <p:nvPr/>
            </p:nvCxnSpPr>
            <p:spPr>
              <a:xfrm>
                <a:off x="9768408" y="3501008"/>
                <a:ext cx="576062" cy="2178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>
                <a:stCxn id="255" idx="2"/>
                <a:endCxn id="258" idx="0"/>
              </p:cNvCxnSpPr>
              <p:nvPr/>
            </p:nvCxnSpPr>
            <p:spPr>
              <a:xfrm flipV="1">
                <a:off x="8364252" y="3501007"/>
                <a:ext cx="432048" cy="313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5" name="Freeform 254"/>
              <p:cNvSpPr/>
              <p:nvPr/>
            </p:nvSpPr>
            <p:spPr>
              <a:xfrm flipV="1">
                <a:off x="8267226" y="350100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56" name="Group 255"/>
              <p:cNvGrpSpPr/>
              <p:nvPr/>
            </p:nvGrpSpPr>
            <p:grpSpPr>
              <a:xfrm>
                <a:off x="8796300" y="3392996"/>
                <a:ext cx="972108" cy="216024"/>
                <a:chOff x="8809478" y="3392996"/>
                <a:chExt cx="972108" cy="216024"/>
              </a:xfrm>
            </p:grpSpPr>
            <p:sp>
              <p:nvSpPr>
                <p:cNvPr id="257" name="Freeform 256"/>
                <p:cNvSpPr/>
                <p:nvPr/>
              </p:nvSpPr>
              <p:spPr>
                <a:xfrm>
                  <a:off x="9336359" y="3402297"/>
                  <a:ext cx="445227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8" name="Freeform 257"/>
                <p:cNvSpPr/>
                <p:nvPr/>
              </p:nvSpPr>
              <p:spPr>
                <a:xfrm flipH="1" flipV="1">
                  <a:off x="8809478" y="3501007"/>
                  <a:ext cx="526882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6" name="Group 215"/>
            <p:cNvGrpSpPr/>
            <p:nvPr/>
          </p:nvGrpSpPr>
          <p:grpSpPr>
            <a:xfrm>
              <a:off x="8237598" y="5497017"/>
              <a:ext cx="2074641" cy="226027"/>
              <a:chOff x="8267225" y="3495601"/>
              <a:chExt cx="2074641" cy="155417"/>
            </a:xfrm>
          </p:grpSpPr>
          <p:cxnSp>
            <p:nvCxnSpPr>
              <p:cNvPr id="246" name="Straight Connector 245"/>
              <p:cNvCxnSpPr>
                <a:stCxn id="250" idx="0"/>
              </p:cNvCxnSpPr>
              <p:nvPr/>
            </p:nvCxnSpPr>
            <p:spPr>
              <a:xfrm flipV="1">
                <a:off x="9452758" y="3571950"/>
                <a:ext cx="889108" cy="807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/>
              <p:cNvCxnSpPr>
                <a:stCxn id="248" idx="2"/>
                <a:endCxn id="251" idx="0"/>
              </p:cNvCxnSpPr>
              <p:nvPr/>
            </p:nvCxnSpPr>
            <p:spPr>
              <a:xfrm flipV="1">
                <a:off x="8373226" y="3501004"/>
                <a:ext cx="765052" cy="1962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8" name="Freeform 247"/>
              <p:cNvSpPr/>
              <p:nvPr/>
            </p:nvSpPr>
            <p:spPr>
              <a:xfrm flipV="1">
                <a:off x="8267225" y="3501008"/>
                <a:ext cx="106001" cy="14909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9" name="Group 248"/>
              <p:cNvGrpSpPr/>
              <p:nvPr/>
            </p:nvGrpSpPr>
            <p:grpSpPr>
              <a:xfrm>
                <a:off x="9138278" y="3495601"/>
                <a:ext cx="314480" cy="155417"/>
                <a:chOff x="9151456" y="3495601"/>
                <a:chExt cx="314480" cy="155417"/>
              </a:xfrm>
            </p:grpSpPr>
            <p:sp>
              <p:nvSpPr>
                <p:cNvPr id="250" name="Freeform 249"/>
                <p:cNvSpPr/>
                <p:nvPr/>
              </p:nvSpPr>
              <p:spPr>
                <a:xfrm>
                  <a:off x="9336360" y="3495607"/>
                  <a:ext cx="129576" cy="77160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1" name="Freeform 250"/>
                <p:cNvSpPr/>
                <p:nvPr/>
              </p:nvSpPr>
              <p:spPr>
                <a:xfrm flipH="1" flipV="1">
                  <a:off x="9151456" y="3501004"/>
                  <a:ext cx="184903" cy="150014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2" name="Straight Connector 251"/>
                <p:cNvCxnSpPr>
                  <a:stCxn id="250" idx="3"/>
                  <a:endCxn id="251" idx="3"/>
                </p:cNvCxnSpPr>
                <p:nvPr/>
              </p:nvCxnSpPr>
              <p:spPr>
                <a:xfrm flipH="1">
                  <a:off x="9336359" y="3495601"/>
                  <a:ext cx="1" cy="155417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7" name="Group 216"/>
            <p:cNvGrpSpPr/>
            <p:nvPr/>
          </p:nvGrpSpPr>
          <p:grpSpPr>
            <a:xfrm>
              <a:off x="8237598" y="4978643"/>
              <a:ext cx="2074641" cy="627818"/>
              <a:chOff x="8267225" y="3501008"/>
              <a:chExt cx="2074641" cy="125080"/>
            </a:xfrm>
          </p:grpSpPr>
          <p:cxnSp>
            <p:nvCxnSpPr>
              <p:cNvPr id="239" name="Straight Connector 238"/>
              <p:cNvCxnSpPr>
                <a:stCxn id="243" idx="1"/>
              </p:cNvCxnSpPr>
              <p:nvPr/>
            </p:nvCxnSpPr>
            <p:spPr>
              <a:xfrm>
                <a:off x="9557428" y="3577509"/>
                <a:ext cx="784438" cy="48579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>
                <a:stCxn id="241" idx="2"/>
                <a:endCxn id="244" idx="1"/>
              </p:cNvCxnSpPr>
              <p:nvPr/>
            </p:nvCxnSpPr>
            <p:spPr>
              <a:xfrm>
                <a:off x="8361652" y="3501573"/>
                <a:ext cx="769592" cy="46364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1" name="Freeform 240"/>
              <p:cNvSpPr/>
              <p:nvPr/>
            </p:nvSpPr>
            <p:spPr>
              <a:xfrm flipV="1">
                <a:off x="8267225" y="3501008"/>
                <a:ext cx="94427" cy="43021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2" name="Group 241"/>
              <p:cNvGrpSpPr/>
              <p:nvPr/>
            </p:nvGrpSpPr>
            <p:grpSpPr>
              <a:xfrm>
                <a:off x="8793700" y="3543272"/>
                <a:ext cx="1175684" cy="38265"/>
                <a:chOff x="8806878" y="3543272"/>
                <a:chExt cx="1175684" cy="38265"/>
              </a:xfrm>
            </p:grpSpPr>
            <p:sp>
              <p:nvSpPr>
                <p:cNvPr id="243" name="Freeform 242"/>
                <p:cNvSpPr/>
                <p:nvPr/>
              </p:nvSpPr>
              <p:spPr>
                <a:xfrm>
                  <a:off x="9336360" y="3543272"/>
                  <a:ext cx="646202" cy="38265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4" name="Freeform 243"/>
                <p:cNvSpPr/>
                <p:nvPr/>
              </p:nvSpPr>
              <p:spPr>
                <a:xfrm flipH="1" flipV="1">
                  <a:off x="8806878" y="3544029"/>
                  <a:ext cx="529479" cy="37127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45" name="Straight Connector 244"/>
                <p:cNvCxnSpPr>
                  <a:stCxn id="243" idx="3"/>
                  <a:endCxn id="244" idx="3"/>
                </p:cNvCxnSpPr>
                <p:nvPr/>
              </p:nvCxnSpPr>
              <p:spPr>
                <a:xfrm flipH="1">
                  <a:off x="9336357" y="3543272"/>
                  <a:ext cx="3" cy="37884"/>
                </a:xfrm>
                <a:prstGeom prst="line">
                  <a:avLst/>
                </a:prstGeom>
                <a:ln w="19050" cap="rnd">
                  <a:solidFill>
                    <a:schemeClr val="accent2">
                      <a:lumMod val="20000"/>
                      <a:lumOff val="8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8" name="Group 217"/>
            <p:cNvGrpSpPr/>
            <p:nvPr/>
          </p:nvGrpSpPr>
          <p:grpSpPr>
            <a:xfrm>
              <a:off x="8234483" y="5612613"/>
              <a:ext cx="2074646" cy="513821"/>
              <a:chOff x="8267226" y="3503554"/>
              <a:chExt cx="2074646" cy="513821"/>
            </a:xfrm>
          </p:grpSpPr>
          <p:cxnSp>
            <p:nvCxnSpPr>
              <p:cNvPr id="232" name="Straight Connector 231"/>
              <p:cNvCxnSpPr>
                <a:stCxn id="236" idx="0"/>
              </p:cNvCxnSpPr>
              <p:nvPr/>
            </p:nvCxnSpPr>
            <p:spPr>
              <a:xfrm flipV="1">
                <a:off x="9390622" y="3503554"/>
                <a:ext cx="951250" cy="17467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/>
              <p:cNvCxnSpPr>
                <a:stCxn id="234" idx="2"/>
                <a:endCxn id="237" idx="0"/>
              </p:cNvCxnSpPr>
              <p:nvPr/>
            </p:nvCxnSpPr>
            <p:spPr>
              <a:xfrm flipV="1">
                <a:off x="8359484" y="3653908"/>
                <a:ext cx="891690" cy="16623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4" name="Freeform 233"/>
              <p:cNvSpPr/>
              <p:nvPr/>
            </p:nvSpPr>
            <p:spPr>
              <a:xfrm flipV="1">
                <a:off x="8267226" y="3817521"/>
                <a:ext cx="92258" cy="19985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5" name="Group 234"/>
              <p:cNvGrpSpPr/>
              <p:nvPr/>
            </p:nvGrpSpPr>
            <p:grpSpPr>
              <a:xfrm>
                <a:off x="9251174" y="3570825"/>
                <a:ext cx="139448" cy="194235"/>
                <a:chOff x="9264352" y="3570825"/>
                <a:chExt cx="139448" cy="194235"/>
              </a:xfrm>
            </p:grpSpPr>
            <p:sp>
              <p:nvSpPr>
                <p:cNvPr id="236" name="Freeform 235"/>
                <p:cNvSpPr/>
                <p:nvPr/>
              </p:nvSpPr>
              <p:spPr>
                <a:xfrm>
                  <a:off x="9336359" y="3570825"/>
                  <a:ext cx="67441" cy="107399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Freeform 236"/>
                <p:cNvSpPr/>
                <p:nvPr/>
              </p:nvSpPr>
              <p:spPr>
                <a:xfrm flipH="1" flipV="1">
                  <a:off x="9264352" y="3653908"/>
                  <a:ext cx="72008" cy="11115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8" name="Straight Connector 237"/>
                <p:cNvCxnSpPr>
                  <a:stCxn id="236" idx="3"/>
                  <a:endCxn id="237" idx="3"/>
                </p:cNvCxnSpPr>
                <p:nvPr/>
              </p:nvCxnSpPr>
              <p:spPr>
                <a:xfrm>
                  <a:off x="9336359" y="3570825"/>
                  <a:ext cx="1" cy="194235"/>
                </a:xfrm>
                <a:prstGeom prst="line">
                  <a:avLst/>
                </a:prstGeom>
                <a:ln w="19050" cap="rnd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9" name="Group 218"/>
            <p:cNvGrpSpPr/>
            <p:nvPr/>
          </p:nvGrpSpPr>
          <p:grpSpPr>
            <a:xfrm>
              <a:off x="8237081" y="5592041"/>
              <a:ext cx="2072048" cy="1051934"/>
              <a:chOff x="8267226" y="3480385"/>
              <a:chExt cx="2072048" cy="1051934"/>
            </a:xfrm>
          </p:grpSpPr>
          <p:cxnSp>
            <p:nvCxnSpPr>
              <p:cNvPr id="225" name="Straight Connector 224"/>
              <p:cNvCxnSpPr>
                <a:stCxn id="229" idx="0"/>
              </p:cNvCxnSpPr>
              <p:nvPr/>
            </p:nvCxnSpPr>
            <p:spPr>
              <a:xfrm flipV="1">
                <a:off x="9368900" y="3480385"/>
                <a:ext cx="970374" cy="437286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>
                <a:stCxn id="227" idx="2"/>
                <a:endCxn id="230" idx="0"/>
              </p:cNvCxnSpPr>
              <p:nvPr/>
            </p:nvCxnSpPr>
            <p:spPr>
              <a:xfrm flipV="1">
                <a:off x="8359484" y="3885122"/>
                <a:ext cx="917978" cy="449967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7" name="Freeform 226"/>
              <p:cNvSpPr/>
              <p:nvPr/>
            </p:nvSpPr>
            <p:spPr>
              <a:xfrm flipV="1">
                <a:off x="8267226" y="4332465"/>
                <a:ext cx="92258" cy="19985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8" name="Group 227"/>
              <p:cNvGrpSpPr/>
              <p:nvPr/>
            </p:nvGrpSpPr>
            <p:grpSpPr>
              <a:xfrm>
                <a:off x="9277462" y="3829854"/>
                <a:ext cx="91438" cy="187998"/>
                <a:chOff x="9290640" y="3829854"/>
                <a:chExt cx="91438" cy="187998"/>
              </a:xfrm>
            </p:grpSpPr>
            <p:sp>
              <p:nvSpPr>
                <p:cNvPr id="229" name="Freeform 228"/>
                <p:cNvSpPr/>
                <p:nvPr/>
              </p:nvSpPr>
              <p:spPr>
                <a:xfrm>
                  <a:off x="9336359" y="3829854"/>
                  <a:ext cx="45719" cy="87817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rgbClr val="FF0000">
                      <a:alpha val="20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>
                <a:xfrm flipH="1" flipV="1">
                  <a:off x="9290640" y="3885122"/>
                  <a:ext cx="45719" cy="132730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rgbClr val="FF0000">
                      <a:alpha val="20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1" name="Straight Connector 230"/>
                <p:cNvCxnSpPr>
                  <a:stCxn id="229" idx="3"/>
                  <a:endCxn id="230" idx="3"/>
                </p:cNvCxnSpPr>
                <p:nvPr/>
              </p:nvCxnSpPr>
              <p:spPr>
                <a:xfrm>
                  <a:off x="9336359" y="3829854"/>
                  <a:ext cx="0" cy="187998"/>
                </a:xfrm>
                <a:prstGeom prst="line">
                  <a:avLst/>
                </a:prstGeom>
                <a:ln w="19050" cap="rnd">
                  <a:solidFill>
                    <a:srgbClr val="FF0000">
                      <a:alpha val="20000"/>
                    </a:srgb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20" name="Straight Connector 219"/>
            <p:cNvCxnSpPr>
              <a:stCxn id="243" idx="0"/>
            </p:cNvCxnSpPr>
            <p:nvPr/>
          </p:nvCxnSpPr>
          <p:spPr>
            <a:xfrm flipH="1" flipV="1">
              <a:off x="9617461" y="5369675"/>
              <a:ext cx="322296" cy="1317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>
              <a:endCxn id="244" idx="0"/>
            </p:cNvCxnSpPr>
            <p:nvPr/>
          </p:nvCxnSpPr>
          <p:spPr>
            <a:xfrm flipH="1" flipV="1">
              <a:off x="8764073" y="5194580"/>
              <a:ext cx="274854" cy="1396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Freeform 222"/>
            <p:cNvSpPr/>
            <p:nvPr/>
          </p:nvSpPr>
          <p:spPr>
            <a:xfrm>
              <a:off x="8344611" y="4889548"/>
              <a:ext cx="503124" cy="603224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Freeform 223"/>
            <p:cNvSpPr/>
            <p:nvPr/>
          </p:nvSpPr>
          <p:spPr>
            <a:xfrm>
              <a:off x="8338775" y="5936775"/>
              <a:ext cx="518635" cy="532408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20504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6286500" cy="4729164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/>
              <a:t>A V</a:t>
            </a:r>
            <a:r>
              <a:rPr lang="it-IT" sz="1800" baseline="-25000" dirty="0"/>
              <a:t>T</a:t>
            </a:r>
            <a:r>
              <a:rPr lang="it-IT" sz="1800" dirty="0"/>
              <a:t> window (</a:t>
            </a:r>
            <a:r>
              <a:rPr lang="en-US" sz="1800" dirty="0"/>
              <a:t>∆V</a:t>
            </a:r>
            <a:r>
              <a:rPr lang="en-US" sz="1800" baseline="-25000" dirty="0"/>
              <a:t>T</a:t>
            </a:r>
            <a:r>
              <a:rPr lang="it-IT" sz="1800" dirty="0"/>
              <a:t>) has been observed by applying programming pulses with opposite polarity.  The </a:t>
            </a:r>
            <a:r>
              <a:rPr lang="en-US" sz="1800" dirty="0"/>
              <a:t>best known ∆V</a:t>
            </a:r>
            <a:r>
              <a:rPr lang="en-US" sz="1800" baseline="-25000" dirty="0"/>
              <a:t>T</a:t>
            </a:r>
            <a:r>
              <a:rPr lang="en-US" sz="1800" dirty="0"/>
              <a:t> physics is an electrochemical potential modulation effect subject to mass transport by polarity.</a:t>
            </a:r>
          </a:p>
          <a:p>
            <a:pPr marL="559805" lvl="1" indent="0">
              <a:buNone/>
            </a:pPr>
            <a:r>
              <a:rPr lang="en-US" sz="1800" dirty="0"/>
              <a:t>Near parallel shift on </a:t>
            </a:r>
            <a:r>
              <a:rPr lang="en-US" sz="1800" dirty="0" err="1"/>
              <a:t>SubVt</a:t>
            </a:r>
            <a:r>
              <a:rPr lang="en-US" sz="1800" dirty="0"/>
              <a:t> I-V on polarity effects</a:t>
            </a:r>
          </a:p>
          <a:p>
            <a:pPr marL="554035" lvl="1" indent="0">
              <a:buNone/>
            </a:pPr>
            <a:r>
              <a:rPr lang="en-US" sz="1800" dirty="0"/>
              <a:t>The equivalent circuit – a programmable battery connected  </a:t>
            </a:r>
            <a:br>
              <a:rPr lang="en-US" sz="1800" dirty="0"/>
            </a:br>
            <a:r>
              <a:rPr lang="en-US" sz="1800" dirty="0"/>
              <a:t>to a </a:t>
            </a:r>
            <a:r>
              <a:rPr lang="en-US" sz="1800" dirty="0" err="1"/>
              <a:t>Chal</a:t>
            </a:r>
            <a:r>
              <a:rPr lang="en-US" sz="1800" dirty="0"/>
              <a:t> Glass Resistor serially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marL="0" indent="0">
              <a:buNone/>
            </a:pPr>
            <a:r>
              <a:rPr lang="en-US" sz="1800" dirty="0"/>
              <a:t>From empirical to physical</a:t>
            </a:r>
          </a:p>
          <a:p>
            <a:pPr marL="554035" lvl="1" indent="0">
              <a:buNone/>
            </a:pPr>
            <a:r>
              <a:rPr lang="en-US" sz="1800" dirty="0"/>
              <a:t>Pursuing the validation of heterogeneous junction model </a:t>
            </a:r>
          </a:p>
          <a:p>
            <a:pPr marL="554035" lvl="1" indent="0">
              <a:buNone/>
            </a:pPr>
            <a:r>
              <a:rPr lang="en-US" sz="1800" dirty="0"/>
              <a:t>Programmable battery is formed by the band offset </a:t>
            </a:r>
          </a:p>
          <a:p>
            <a:pPr marL="554035" lvl="1" indent="0">
              <a:buNone/>
            </a:pPr>
            <a:r>
              <a:rPr lang="en-US" sz="1800" dirty="0"/>
              <a:t>Write –Band offset switching subject to mass transport.</a:t>
            </a:r>
          </a:p>
          <a:p>
            <a:pPr marL="554035" lvl="1" indent="0">
              <a:buNone/>
            </a:pPr>
            <a:r>
              <a:rPr lang="en-US" sz="1800" dirty="0"/>
              <a:t>Read – Space Charge modulation results in voltage shift</a:t>
            </a:r>
          </a:p>
          <a:p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Electrical Equivalent Circuit and Possible Underline Physics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72" t="14723" r="2719" b="6389"/>
          <a:stretch/>
        </p:blipFill>
        <p:spPr>
          <a:xfrm>
            <a:off x="7152243" y="1236998"/>
            <a:ext cx="4305300" cy="216408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2362200" y="3522140"/>
            <a:ext cx="2114112" cy="595373"/>
            <a:chOff x="2210852" y="2568486"/>
            <a:chExt cx="2114112" cy="595373"/>
          </a:xfrm>
        </p:grpSpPr>
        <p:grpSp>
          <p:nvGrpSpPr>
            <p:cNvPr id="40" name="Group 39"/>
            <p:cNvGrpSpPr/>
            <p:nvPr/>
          </p:nvGrpSpPr>
          <p:grpSpPr>
            <a:xfrm>
              <a:off x="2420984" y="2568486"/>
              <a:ext cx="1693848" cy="595373"/>
              <a:chOff x="1714208" y="3219499"/>
              <a:chExt cx="1693848" cy="595373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1714208" y="3219499"/>
                <a:ext cx="495787" cy="595373"/>
                <a:chOff x="1924008" y="3327662"/>
                <a:chExt cx="314050" cy="406138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2045616" y="3327662"/>
                  <a:ext cx="0" cy="406138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2116450" y="3423737"/>
                  <a:ext cx="0" cy="210475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2116450" y="3528974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1924008" y="3528973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>
                  <a:off x="1984812" y="3360595"/>
                  <a:ext cx="215828" cy="32039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  <a:head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TextBox 29"/>
              <p:cNvSpPr txBox="1"/>
              <p:nvPr/>
            </p:nvSpPr>
            <p:spPr>
              <a:xfrm>
                <a:off x="2570889" y="3422275"/>
                <a:ext cx="6978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</a:rPr>
                  <a:t>SD Resistor</a:t>
                </a:r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>
                <a:off x="2212677" y="3514608"/>
                <a:ext cx="210132" cy="0"/>
              </a:xfrm>
              <a:prstGeom prst="line">
                <a:avLst/>
              </a:prstGeom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an 28"/>
              <p:cNvSpPr/>
              <p:nvPr/>
            </p:nvSpPr>
            <p:spPr>
              <a:xfrm rot="16200000">
                <a:off x="2698429" y="2997084"/>
                <a:ext cx="379049" cy="1040204"/>
              </a:xfrm>
              <a:prstGeom prst="can">
                <a:avLst/>
              </a:prstGeom>
              <a:noFill/>
              <a:ln w="952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1" name="Straight Connector 40"/>
            <p:cNvCxnSpPr/>
            <p:nvPr/>
          </p:nvCxnSpPr>
          <p:spPr>
            <a:xfrm>
              <a:off x="221085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11483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7498953" y="3468800"/>
            <a:ext cx="3523586" cy="3245066"/>
            <a:chOff x="7444740" y="4832319"/>
            <a:chExt cx="3523586" cy="3245066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3"/>
            <a:srcRect l="1450" t="29721" r="1487" b="3916"/>
            <a:stretch/>
          </p:blipFill>
          <p:spPr>
            <a:xfrm>
              <a:off x="7444740" y="4853939"/>
              <a:ext cx="3505442" cy="316992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26" name="Rectangle 25"/>
            <p:cNvSpPr/>
            <p:nvPr/>
          </p:nvSpPr>
          <p:spPr>
            <a:xfrm>
              <a:off x="9184217" y="4877584"/>
              <a:ext cx="880756" cy="254236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0064974" y="4877584"/>
              <a:ext cx="455564" cy="25423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847898" y="4877584"/>
              <a:ext cx="455564" cy="25423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303461" y="4877584"/>
              <a:ext cx="880756" cy="25423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726414" y="7120696"/>
              <a:ext cx="163617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7787156" y="6580444"/>
              <a:ext cx="0" cy="54025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7726414" y="6326208"/>
              <a:ext cx="167673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7787156" y="7343153"/>
              <a:ext cx="0" cy="54025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7710596" y="7851625"/>
              <a:ext cx="167673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8127637" y="5190407"/>
              <a:ext cx="2125963" cy="782848"/>
              <a:chOff x="8040216" y="3392996"/>
              <a:chExt cx="2520280" cy="886912"/>
            </a:xfrm>
          </p:grpSpPr>
          <p:grpSp>
            <p:nvGrpSpPr>
              <p:cNvPr id="149" name="Group 148"/>
              <p:cNvGrpSpPr/>
              <p:nvPr/>
            </p:nvGrpSpPr>
            <p:grpSpPr>
              <a:xfrm>
                <a:off x="8040216" y="3825044"/>
                <a:ext cx="216024" cy="86410"/>
                <a:chOff x="8364252" y="3284984"/>
                <a:chExt cx="216024" cy="72008"/>
              </a:xfrm>
            </p:grpSpPr>
            <p:sp>
              <p:nvSpPr>
                <p:cNvPr id="173" name="Rectangle 172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0" name="Group 149"/>
              <p:cNvGrpSpPr/>
              <p:nvPr/>
            </p:nvGrpSpPr>
            <p:grpSpPr>
              <a:xfrm>
                <a:off x="9336355" y="3501008"/>
                <a:ext cx="1008114" cy="542238"/>
                <a:chOff x="8639761" y="2958770"/>
                <a:chExt cx="1183439" cy="542238"/>
              </a:xfrm>
            </p:grpSpPr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8862645" y="2958770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>
                  <a:off x="8837474" y="3501008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1" name="Group 150"/>
              <p:cNvGrpSpPr/>
              <p:nvPr/>
            </p:nvGrpSpPr>
            <p:grpSpPr>
              <a:xfrm>
                <a:off x="8292244" y="3501008"/>
                <a:ext cx="972108" cy="546569"/>
                <a:chOff x="8639758" y="2954439"/>
                <a:chExt cx="1141170" cy="546569"/>
              </a:xfrm>
            </p:grpSpPr>
            <p:cxnSp>
              <p:nvCxnSpPr>
                <p:cNvPr id="167" name="Straight Connector 166"/>
                <p:cNvCxnSpPr/>
                <p:nvPr/>
              </p:nvCxnSpPr>
              <p:spPr>
                <a:xfrm flipV="1">
                  <a:off x="8724292" y="2954439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 flipV="1">
                  <a:off x="8724292" y="3496677"/>
                  <a:ext cx="845311" cy="433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/>
                <p:nvPr/>
              </p:nvCxnSpPr>
              <p:spPr>
                <a:xfrm>
                  <a:off x="8639758" y="3278475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2" name="Group 151"/>
              <p:cNvGrpSpPr/>
              <p:nvPr/>
            </p:nvGrpSpPr>
            <p:grpSpPr>
              <a:xfrm>
                <a:off x="10344472" y="3501008"/>
                <a:ext cx="216024" cy="540060"/>
                <a:chOff x="9948428" y="2960948"/>
                <a:chExt cx="216024" cy="540060"/>
              </a:xfrm>
            </p:grpSpPr>
            <p:sp>
              <p:nvSpPr>
                <p:cNvPr id="164" name="Rectangle 163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9948428" y="2960948"/>
                  <a:ext cx="0" cy="54006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" name="Freeform 152"/>
              <p:cNvSpPr/>
              <p:nvPr/>
            </p:nvSpPr>
            <p:spPr>
              <a:xfrm flipV="1">
                <a:off x="8261942" y="404156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 flipV="1">
                <a:off x="8267226" y="350100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5" name="Group 154"/>
              <p:cNvGrpSpPr/>
              <p:nvPr/>
            </p:nvGrpSpPr>
            <p:grpSpPr>
              <a:xfrm>
                <a:off x="9071154" y="3392996"/>
                <a:ext cx="445226" cy="216024"/>
                <a:chOff x="9084332" y="3392996"/>
                <a:chExt cx="445226" cy="216024"/>
              </a:xfrm>
            </p:grpSpPr>
            <p:sp>
              <p:nvSpPr>
                <p:cNvPr id="161" name="Freeform 160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Freeform 161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/>
              <p:cNvGrpSpPr/>
              <p:nvPr/>
            </p:nvGrpSpPr>
            <p:grpSpPr>
              <a:xfrm>
                <a:off x="9071154" y="3933056"/>
                <a:ext cx="445226" cy="216024"/>
                <a:chOff x="9084332" y="3392996"/>
                <a:chExt cx="445226" cy="216024"/>
              </a:xfrm>
            </p:grpSpPr>
            <p:sp>
              <p:nvSpPr>
                <p:cNvPr id="158" name="Freeform 157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Freeform 158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7" name="Straight Connector 156"/>
              <p:cNvCxnSpPr>
                <a:stCxn id="154" idx="0"/>
                <a:endCxn id="153" idx="0"/>
              </p:cNvCxnSpPr>
              <p:nvPr/>
            </p:nvCxnSpPr>
            <p:spPr>
              <a:xfrm flipH="1">
                <a:off x="8261942" y="3739352"/>
                <a:ext cx="5284" cy="54055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/>
            <p:cNvCxnSpPr/>
            <p:nvPr/>
          </p:nvCxnSpPr>
          <p:spPr>
            <a:xfrm flipH="1" flipV="1">
              <a:off x="8759025" y="6877869"/>
              <a:ext cx="231851" cy="1232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/>
            <p:cNvGrpSpPr/>
            <p:nvPr/>
          </p:nvGrpSpPr>
          <p:grpSpPr>
            <a:xfrm>
              <a:off x="8839964" y="5962657"/>
              <a:ext cx="2121958" cy="550178"/>
              <a:chOff x="8892251" y="4059059"/>
              <a:chExt cx="2515532" cy="623313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45" name="Straight Connector 144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7" name="Rectangle 146"/>
                <p:cNvSpPr/>
                <p:nvPr/>
              </p:nvSpPr>
              <p:spPr>
                <a:xfrm>
                  <a:off x="9325835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48" name="Rectangle 147"/>
                <p:cNvSpPr/>
                <p:nvPr/>
              </p:nvSpPr>
              <p:spPr>
                <a:xfrm>
                  <a:off x="9111680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36" name="Straight Connector 135"/>
              <p:cNvCxnSpPr/>
              <p:nvPr/>
            </p:nvCxnSpPr>
            <p:spPr>
              <a:xfrm flipV="1">
                <a:off x="10048146" y="416465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7" name="TextBox 136"/>
                  <p:cNvSpPr txBox="1"/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43" name="TextBox 3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38" name="Straight Connector 137"/>
              <p:cNvCxnSpPr/>
              <p:nvPr/>
            </p:nvCxnSpPr>
            <p:spPr>
              <a:xfrm>
                <a:off x="9840907" y="4256850"/>
                <a:ext cx="207239" cy="20546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flipV="1">
                <a:off x="10048146" y="4256849"/>
                <a:ext cx="210759" cy="20547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flipV="1">
                <a:off x="10994464" y="416837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endCxn id="143" idx="0"/>
              </p:cNvCxnSpPr>
              <p:nvPr/>
            </p:nvCxnSpPr>
            <p:spPr>
              <a:xfrm>
                <a:off x="10627529" y="4460903"/>
                <a:ext cx="162876" cy="3639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>
                <a:stCxn id="143" idx="3"/>
              </p:cNvCxnSpPr>
              <p:nvPr/>
            </p:nvCxnSpPr>
            <p:spPr>
              <a:xfrm flipV="1">
                <a:off x="11223049" y="4256925"/>
                <a:ext cx="182289" cy="615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Freeform 142"/>
              <p:cNvSpPr/>
              <p:nvPr/>
            </p:nvSpPr>
            <p:spPr>
              <a:xfrm flipV="1">
                <a:off x="10790405" y="4255826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10933033" y="413848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8840499" y="6515797"/>
              <a:ext cx="2127827" cy="547143"/>
              <a:chOff x="8892251" y="4059059"/>
              <a:chExt cx="2522489" cy="619875"/>
            </a:xfrm>
          </p:grpSpPr>
          <p:grpSp>
            <p:nvGrpSpPr>
              <p:cNvPr id="121" name="Group 120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Rectangle 132"/>
                <p:cNvSpPr/>
                <p:nvPr/>
              </p:nvSpPr>
              <p:spPr>
                <a:xfrm>
                  <a:off x="9325834" y="4217444"/>
                  <a:ext cx="199387" cy="145617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9103809" y="4371148"/>
                  <a:ext cx="212515" cy="135184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22" name="Straight Connector 121"/>
              <p:cNvCxnSpPr/>
              <p:nvPr/>
            </p:nvCxnSpPr>
            <p:spPr>
              <a:xfrm flipV="1">
                <a:off x="10048146" y="415328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3" name="TextBox 122"/>
                  <p:cNvSpPr txBox="1"/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58" name="TextBox 3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4" name="Straight Connector 123"/>
              <p:cNvCxnSpPr/>
              <p:nvPr/>
            </p:nvCxnSpPr>
            <p:spPr>
              <a:xfrm>
                <a:off x="9831341" y="4153197"/>
                <a:ext cx="221868" cy="216412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V="1">
                <a:off x="10052607" y="4152787"/>
                <a:ext cx="212169" cy="21080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flipV="1">
                <a:off x="10994464" y="415700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>
                <a:endCxn id="129" idx="0"/>
              </p:cNvCxnSpPr>
              <p:nvPr/>
            </p:nvCxnSpPr>
            <p:spPr>
              <a:xfrm flipV="1">
                <a:off x="10567449" y="4587330"/>
                <a:ext cx="241065" cy="91604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>
                <a:stCxn id="129" idx="3"/>
              </p:cNvCxnSpPr>
              <p:nvPr/>
            </p:nvCxnSpPr>
            <p:spPr>
              <a:xfrm flipV="1">
                <a:off x="11134295" y="4251486"/>
                <a:ext cx="280445" cy="12898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Freeform 128"/>
              <p:cNvSpPr/>
              <p:nvPr/>
            </p:nvSpPr>
            <p:spPr>
              <a:xfrm flipV="1">
                <a:off x="10808514" y="4373023"/>
                <a:ext cx="325781" cy="217125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10932205" y="411504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8838524" y="7579128"/>
              <a:ext cx="2121958" cy="498257"/>
              <a:chOff x="8889912" y="3901615"/>
              <a:chExt cx="2515532" cy="564491"/>
            </a:xfrm>
          </p:grpSpPr>
          <p:grpSp>
            <p:nvGrpSpPr>
              <p:cNvPr id="107" name="Group 106"/>
              <p:cNvGrpSpPr/>
              <p:nvPr/>
            </p:nvGrpSpPr>
            <p:grpSpPr>
              <a:xfrm>
                <a:off x="8889912" y="4059059"/>
                <a:ext cx="2515532" cy="403261"/>
                <a:chOff x="8889912" y="4162311"/>
                <a:chExt cx="2515532" cy="403261"/>
              </a:xfrm>
            </p:grpSpPr>
            <p:cxnSp>
              <p:nvCxnSpPr>
                <p:cNvPr id="117" name="Straight Connector 116"/>
                <p:cNvCxnSpPr/>
                <p:nvPr/>
              </p:nvCxnSpPr>
              <p:spPr>
                <a:xfrm flipV="1">
                  <a:off x="8889912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Rectangle 118"/>
                <p:cNvSpPr/>
                <p:nvPr/>
              </p:nvSpPr>
              <p:spPr>
                <a:xfrm>
                  <a:off x="9325834" y="4221271"/>
                  <a:ext cx="100131" cy="134762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9203448" y="4371148"/>
                  <a:ext cx="112875" cy="13200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08" name="Straight Connector 107"/>
              <p:cNvCxnSpPr/>
              <p:nvPr/>
            </p:nvCxnSpPr>
            <p:spPr>
              <a:xfrm flipV="1">
                <a:off x="10048146" y="3948384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9" name="TextBox 108"/>
                  <p:cNvSpPr txBox="1"/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75" name="TextBox 3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0" name="Straight Connector 109"/>
              <p:cNvCxnSpPr/>
              <p:nvPr/>
            </p:nvCxnSpPr>
            <p:spPr>
              <a:xfrm>
                <a:off x="9937233" y="4264448"/>
                <a:ext cx="105680" cy="9949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flipV="1">
                <a:off x="10053212" y="4259776"/>
                <a:ext cx="99681" cy="11066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flipV="1">
                <a:off x="10994464" y="396348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>
                <a:endCxn id="115" idx="0"/>
              </p:cNvCxnSpPr>
              <p:nvPr/>
            </p:nvCxnSpPr>
            <p:spPr>
              <a:xfrm>
                <a:off x="10572153" y="4363944"/>
                <a:ext cx="306096" cy="497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>
                <a:stCxn id="115" idx="3"/>
              </p:cNvCxnSpPr>
              <p:nvPr/>
            </p:nvCxnSpPr>
            <p:spPr>
              <a:xfrm>
                <a:off x="11097061" y="4256818"/>
                <a:ext cx="295161" cy="2957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Freeform 114"/>
              <p:cNvSpPr/>
              <p:nvPr/>
            </p:nvSpPr>
            <p:spPr>
              <a:xfrm flipV="1">
                <a:off x="10878249" y="4252781"/>
                <a:ext cx="218812" cy="117662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10923086" y="3941624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51" name="Straight Connector 50"/>
            <p:cNvCxnSpPr/>
            <p:nvPr/>
          </p:nvCxnSpPr>
          <p:spPr>
            <a:xfrm>
              <a:off x="9460063" y="7899388"/>
              <a:ext cx="273739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9897312" y="7895263"/>
              <a:ext cx="265846" cy="125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Freeform 52"/>
            <p:cNvSpPr/>
            <p:nvPr/>
          </p:nvSpPr>
          <p:spPr>
            <a:xfrm>
              <a:off x="8558716" y="6695579"/>
              <a:ext cx="280829" cy="239219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8551701" y="7429391"/>
              <a:ext cx="297626" cy="454013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endCxn id="56" idx="3"/>
            </p:cNvCxnSpPr>
            <p:nvPr/>
          </p:nvCxnSpPr>
          <p:spPr>
            <a:xfrm>
              <a:off x="10668895" y="5004702"/>
              <a:ext cx="1" cy="70831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flipV="1">
              <a:off x="10635024" y="5075534"/>
              <a:ext cx="67742" cy="74899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/>
            <p:nvPr/>
          </p:nvCxnSpPr>
          <p:spPr>
            <a:xfrm flipV="1">
              <a:off x="10520537" y="5003602"/>
              <a:ext cx="148357" cy="1101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7698205" y="5006588"/>
              <a:ext cx="148357" cy="1101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7471170" y="4832319"/>
              <a:ext cx="309380" cy="48474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</a:rPr>
                <a:t>Post</a:t>
              </a:r>
            </a:p>
            <a:p>
              <a:r>
                <a:rPr lang="en-US" sz="1050" dirty="0" err="1">
                  <a:latin typeface="Calibri" panose="020F0502020204030204" pitchFamily="34" charset="0"/>
                </a:rPr>
                <a:t>Neg</a:t>
              </a:r>
              <a:endParaRPr lang="en-US" sz="1050" dirty="0">
                <a:latin typeface="Calibri" panose="020F0502020204030204" pitchFamily="34" charset="0"/>
              </a:endParaRPr>
            </a:p>
            <a:p>
              <a:r>
                <a:rPr lang="en-US" sz="1050" dirty="0">
                  <a:latin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9466925" y="6142740"/>
              <a:ext cx="171208" cy="83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9991950" y="6138984"/>
              <a:ext cx="171208" cy="83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9990891" y="6604318"/>
              <a:ext cx="180958" cy="367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9462419" y="6596017"/>
              <a:ext cx="168572" cy="2872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oup 63"/>
            <p:cNvGrpSpPr/>
            <p:nvPr/>
          </p:nvGrpSpPr>
          <p:grpSpPr>
            <a:xfrm>
              <a:off x="10001503" y="7248884"/>
              <a:ext cx="121484" cy="413134"/>
              <a:chOff x="10776520" y="5409220"/>
              <a:chExt cx="144016" cy="468052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10848528" y="5409220"/>
                <a:ext cx="0" cy="324036"/>
              </a:xfrm>
              <a:prstGeom prst="line">
                <a:avLst/>
              </a:prstGeom>
              <a:ln w="19050" cap="rnd">
                <a:solidFill>
                  <a:schemeClr val="tx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Isosceles Triangle 105"/>
              <p:cNvSpPr/>
              <p:nvPr/>
            </p:nvSpPr>
            <p:spPr>
              <a:xfrm flipV="1">
                <a:off x="10776520" y="5733256"/>
                <a:ext cx="144016" cy="14401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7723685" y="7121766"/>
              <a:ext cx="163617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 flipV="1">
              <a:off x="7784427" y="6581514"/>
              <a:ext cx="0" cy="54025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7723685" y="6327278"/>
              <a:ext cx="167673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8309999" y="7151873"/>
              <a:ext cx="1752244" cy="307390"/>
              <a:chOff x="8267226" y="5515337"/>
              <a:chExt cx="2077244" cy="348251"/>
            </a:xfrm>
          </p:grpSpPr>
          <p:cxnSp>
            <p:nvCxnSpPr>
              <p:cNvPr id="99" name="Straight Connector 98"/>
              <p:cNvCxnSpPr>
                <a:stCxn id="104" idx="0"/>
              </p:cNvCxnSpPr>
              <p:nvPr/>
            </p:nvCxnSpPr>
            <p:spPr>
              <a:xfrm flipV="1">
                <a:off x="9504746" y="5627422"/>
                <a:ext cx="839724" cy="285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>
                <a:stCxn id="101" idx="2"/>
                <a:endCxn id="103" idx="0"/>
              </p:cNvCxnSpPr>
              <p:nvPr/>
            </p:nvCxnSpPr>
            <p:spPr>
              <a:xfrm flipV="1">
                <a:off x="8364252" y="5628032"/>
                <a:ext cx="773961" cy="34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Freeform 100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2" name="Straight Connector 101"/>
              <p:cNvCxnSpPr>
                <a:stCxn id="103" idx="2"/>
                <a:endCxn id="104" idx="2"/>
              </p:cNvCxnSpPr>
              <p:nvPr/>
            </p:nvCxnSpPr>
            <p:spPr>
              <a:xfrm>
                <a:off x="9320514" y="5515337"/>
                <a:ext cx="1931" cy="22763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Freeform 102"/>
              <p:cNvSpPr/>
              <p:nvPr/>
            </p:nvSpPr>
            <p:spPr>
              <a:xfrm>
                <a:off x="9138213" y="5515337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 flipH="1" flipV="1">
                <a:off x="9322445" y="5630116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8307331" y="6881063"/>
              <a:ext cx="1740269" cy="366558"/>
              <a:chOff x="8267226" y="5207897"/>
              <a:chExt cx="2063048" cy="415285"/>
            </a:xfrm>
          </p:grpSpPr>
          <p:cxnSp>
            <p:nvCxnSpPr>
              <p:cNvPr id="93" name="Straight Connector 92"/>
              <p:cNvCxnSpPr>
                <a:stCxn id="98" idx="0"/>
              </p:cNvCxnSpPr>
              <p:nvPr/>
            </p:nvCxnSpPr>
            <p:spPr>
              <a:xfrm>
                <a:off x="9443109" y="5394859"/>
                <a:ext cx="887165" cy="22832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95" idx="2"/>
                <a:endCxn id="97" idx="0"/>
              </p:cNvCxnSpPr>
              <p:nvPr/>
            </p:nvCxnSpPr>
            <p:spPr>
              <a:xfrm>
                <a:off x="8364252" y="5211026"/>
                <a:ext cx="831256" cy="232701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Freeform 94"/>
              <p:cNvSpPr/>
              <p:nvPr/>
            </p:nvSpPr>
            <p:spPr>
              <a:xfrm flipV="1">
                <a:off x="8267226" y="5207897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6" name="Straight Connector 95"/>
              <p:cNvCxnSpPr>
                <a:stCxn id="97" idx="2"/>
                <a:endCxn id="98" idx="2"/>
              </p:cNvCxnSpPr>
              <p:nvPr/>
            </p:nvCxnSpPr>
            <p:spPr>
              <a:xfrm>
                <a:off x="9320514" y="5314255"/>
                <a:ext cx="1928" cy="18887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Freeform 96"/>
              <p:cNvSpPr/>
              <p:nvPr/>
            </p:nvSpPr>
            <p:spPr>
              <a:xfrm>
                <a:off x="9195508" y="5314255"/>
                <a:ext cx="125006" cy="1296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flipH="1" flipV="1">
                <a:off x="9322442" y="5394707"/>
                <a:ext cx="120667" cy="10842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8307567" y="6403231"/>
              <a:ext cx="930984" cy="532636"/>
              <a:chOff x="8267226" y="4666266"/>
              <a:chExt cx="1103660" cy="603440"/>
            </a:xfrm>
          </p:grpSpPr>
          <p:sp>
            <p:nvSpPr>
              <p:cNvPr id="89" name="Freeform 88"/>
              <p:cNvSpPr/>
              <p:nvPr/>
            </p:nvSpPr>
            <p:spPr>
              <a:xfrm flipV="1">
                <a:off x="8267226" y="4666266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0" name="Straight Connector 89"/>
              <p:cNvCxnSpPr>
                <a:stCxn id="91" idx="2"/>
                <a:endCxn id="92" idx="2"/>
              </p:cNvCxnSpPr>
              <p:nvPr/>
            </p:nvCxnSpPr>
            <p:spPr>
              <a:xfrm>
                <a:off x="9320513" y="5055145"/>
                <a:ext cx="1928" cy="214561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Freeform 90"/>
              <p:cNvSpPr/>
              <p:nvPr/>
            </p:nvSpPr>
            <p:spPr>
              <a:xfrm>
                <a:off x="9252199" y="5055145"/>
                <a:ext cx="68314" cy="9665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 flipV="1">
                <a:off x="9322441" y="5165377"/>
                <a:ext cx="48445" cy="104329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8310231" y="7248884"/>
              <a:ext cx="1737368" cy="389172"/>
              <a:chOff x="8267226" y="5422683"/>
              <a:chExt cx="2059609" cy="440905"/>
            </a:xfrm>
          </p:grpSpPr>
          <p:cxnSp>
            <p:nvCxnSpPr>
              <p:cNvPr id="81" name="Straight Connector 80"/>
              <p:cNvCxnSpPr>
                <a:stCxn id="86" idx="0"/>
              </p:cNvCxnSpPr>
              <p:nvPr/>
            </p:nvCxnSpPr>
            <p:spPr>
              <a:xfrm flipV="1">
                <a:off x="9641214" y="5422683"/>
                <a:ext cx="685621" cy="11216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83" idx="2"/>
                <a:endCxn id="85" idx="0"/>
              </p:cNvCxnSpPr>
              <p:nvPr/>
            </p:nvCxnSpPr>
            <p:spPr>
              <a:xfrm>
                <a:off x="8364252" y="5628373"/>
                <a:ext cx="577202" cy="8979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Freeform 82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4" name="Straight Connector 83"/>
              <p:cNvCxnSpPr>
                <a:stCxn id="85" idx="2"/>
                <a:endCxn id="86" idx="2"/>
              </p:cNvCxnSpPr>
              <p:nvPr/>
            </p:nvCxnSpPr>
            <p:spPr>
              <a:xfrm>
                <a:off x="9320515" y="5430070"/>
                <a:ext cx="1928" cy="20757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Freeform 84"/>
              <p:cNvSpPr/>
              <p:nvPr/>
            </p:nvSpPr>
            <p:spPr>
              <a:xfrm>
                <a:off x="8941454" y="5430070"/>
                <a:ext cx="379061" cy="207572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Freeform 85"/>
              <p:cNvSpPr/>
              <p:nvPr/>
            </p:nvSpPr>
            <p:spPr>
              <a:xfrm flipH="1" flipV="1">
                <a:off x="9322443" y="5433614"/>
                <a:ext cx="318771" cy="204028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7" name="TextBox 186"/>
            <p:cNvSpPr txBox="1"/>
            <p:nvPr/>
          </p:nvSpPr>
          <p:spPr>
            <a:xfrm rot="16200000">
              <a:off x="7251916" y="7112478"/>
              <a:ext cx="722955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</a:rPr>
                <a:t>Read Polarity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1347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937EBD3E-BB9C-4099-8442-C992557269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622" r="24738"/>
          <a:stretch/>
        </p:blipFill>
        <p:spPr>
          <a:xfrm>
            <a:off x="7807825" y="1319060"/>
            <a:ext cx="3378135" cy="2375298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0B5D95E-B270-4CE2-BF43-2F556F42554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4523" r="22113"/>
          <a:stretch/>
        </p:blipFill>
        <p:spPr>
          <a:xfrm>
            <a:off x="4290509" y="3687210"/>
            <a:ext cx="3472286" cy="22929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FCBA3-F351-48FA-986F-38AE149F0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V</a:t>
            </a:r>
            <a:r>
              <a:rPr lang="en-US" baseline="-25000" dirty="0"/>
              <a:t>T</a:t>
            </a:r>
            <a:r>
              <a:rPr lang="en-US" dirty="0"/>
              <a:t> response Vs. near threshold @ PFA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B6FBA11-E024-4001-AADB-B10AC5354ADA}"/>
              </a:ext>
            </a:extLst>
          </p:cNvPr>
          <p:cNvGrpSpPr/>
          <p:nvPr/>
        </p:nvGrpSpPr>
        <p:grpSpPr>
          <a:xfrm>
            <a:off x="637208" y="3522350"/>
            <a:ext cx="3446049" cy="2421197"/>
            <a:chOff x="3696334" y="799278"/>
            <a:chExt cx="2584537" cy="1815898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C0514E2-692C-42F6-906E-2932AD77EDA1}"/>
                </a:ext>
              </a:extLst>
            </p:cNvPr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96334" y="799278"/>
              <a:ext cx="2584537" cy="1815898"/>
            </a:xfrm>
            <a:prstGeom prst="rect">
              <a:avLst/>
            </a:prstGeom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7C826A8-6434-4BF7-BAAC-8163F5E54348}"/>
                </a:ext>
              </a:extLst>
            </p:cNvPr>
            <p:cNvGrpSpPr/>
            <p:nvPr/>
          </p:nvGrpSpPr>
          <p:grpSpPr>
            <a:xfrm>
              <a:off x="4178262" y="1969757"/>
              <a:ext cx="674511" cy="346418"/>
              <a:chOff x="4029084" y="1801010"/>
              <a:chExt cx="691318" cy="377562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602E8B-373E-49F1-A58B-A29E1A6C57CA}"/>
                  </a:ext>
                </a:extLst>
              </p:cNvPr>
              <p:cNvSpPr txBox="1"/>
              <p:nvPr/>
            </p:nvSpPr>
            <p:spPr>
              <a:xfrm>
                <a:off x="4029084" y="1801010"/>
                <a:ext cx="240527" cy="31034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9933"/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186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II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D384095-70DF-4068-9D69-2194186A344F}"/>
                  </a:ext>
                </a:extLst>
              </p:cNvPr>
              <p:cNvSpPr txBox="1"/>
              <p:nvPr/>
            </p:nvSpPr>
            <p:spPr>
              <a:xfrm>
                <a:off x="4240826" y="1868231"/>
                <a:ext cx="479576" cy="31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67" b="1" dirty="0">
                    <a:solidFill>
                      <a:srgbClr val="FF99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[Np]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C24FA10-B2AA-4C7D-93A2-03C305BA5EC5}"/>
                </a:ext>
              </a:extLst>
            </p:cNvPr>
            <p:cNvGrpSpPr/>
            <p:nvPr/>
          </p:nvGrpSpPr>
          <p:grpSpPr>
            <a:xfrm flipH="1">
              <a:off x="4756792" y="1108888"/>
              <a:ext cx="551466" cy="284744"/>
              <a:chOff x="1351128" y="1747775"/>
              <a:chExt cx="565206" cy="310343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33CB1D4F-F0C2-4B43-BC6A-6E8B222590C5}"/>
                  </a:ext>
                </a:extLst>
              </p:cNvPr>
              <p:cNvCxnSpPr/>
              <p:nvPr/>
            </p:nvCxnSpPr>
            <p:spPr>
              <a:xfrm flipV="1">
                <a:off x="1351128" y="2012127"/>
                <a:ext cx="496522" cy="45991"/>
              </a:xfrm>
              <a:prstGeom prst="straightConnector1">
                <a:avLst/>
              </a:prstGeom>
              <a:ln w="19050">
                <a:solidFill>
                  <a:srgbClr val="FD9208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092175DB-8136-448D-8399-100C4A42B66B}"/>
                  </a:ext>
                </a:extLst>
              </p:cNvPr>
              <p:cNvCxnSpPr/>
              <p:nvPr/>
            </p:nvCxnSpPr>
            <p:spPr>
              <a:xfrm flipH="1">
                <a:off x="1394239" y="1747775"/>
                <a:ext cx="522095" cy="45720"/>
              </a:xfrm>
              <a:prstGeom prst="straightConnector1">
                <a:avLst/>
              </a:prstGeom>
              <a:ln w="19050">
                <a:solidFill>
                  <a:srgbClr val="FD9208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31773F9-540E-414B-8810-E267DDE4D393}"/>
              </a:ext>
            </a:extLst>
          </p:cNvPr>
          <p:cNvGrpSpPr/>
          <p:nvPr/>
        </p:nvGrpSpPr>
        <p:grpSpPr>
          <a:xfrm>
            <a:off x="663772" y="1156851"/>
            <a:ext cx="3476727" cy="2375137"/>
            <a:chOff x="5913811" y="810216"/>
            <a:chExt cx="2607545" cy="1781353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F983C9E-32C7-440E-9C2F-ED9E34DC09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13811" y="810216"/>
              <a:ext cx="2607545" cy="1781353"/>
            </a:xfrm>
            <a:prstGeom prst="rect">
              <a:avLst/>
            </a:prstGeom>
          </p:spPr>
        </p:pic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4062B8B6-0972-4089-AF00-07695013A9B7}"/>
                </a:ext>
              </a:extLst>
            </p:cNvPr>
            <p:cNvCxnSpPr/>
            <p:nvPr/>
          </p:nvCxnSpPr>
          <p:spPr>
            <a:xfrm rot="20721627">
              <a:off x="6905003" y="1826820"/>
              <a:ext cx="509403" cy="41949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1EB5A45-E703-4617-84B5-4C85A9B978AC}"/>
              </a:ext>
            </a:extLst>
          </p:cNvPr>
          <p:cNvGrpSpPr/>
          <p:nvPr/>
        </p:nvGrpSpPr>
        <p:grpSpPr>
          <a:xfrm>
            <a:off x="1314808" y="1408739"/>
            <a:ext cx="847359" cy="412949"/>
            <a:chOff x="6197566" y="2720436"/>
            <a:chExt cx="651353" cy="33755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EE9BDE7-18D8-4954-B10C-04223770BAFC}"/>
                </a:ext>
              </a:extLst>
            </p:cNvPr>
            <p:cNvSpPr txBox="1"/>
            <p:nvPr/>
          </p:nvSpPr>
          <p:spPr>
            <a:xfrm>
              <a:off x="6197566" y="2720436"/>
              <a:ext cx="191238" cy="3103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867" b="1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81AC3B6-C021-4CBE-BBBA-A949796566C7}"/>
                </a:ext>
              </a:extLst>
            </p:cNvPr>
            <p:cNvSpPr txBox="1"/>
            <p:nvPr/>
          </p:nvSpPr>
          <p:spPr>
            <a:xfrm>
              <a:off x="6392756" y="2747651"/>
              <a:ext cx="456163" cy="3103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67" b="1" dirty="0">
                  <a:latin typeface="Calibri" panose="020F0502020204030204" pitchFamily="34" charset="0"/>
                  <a:cs typeface="Calibri" panose="020F0502020204030204" pitchFamily="34" charset="0"/>
                </a:rPr>
                <a:t>[Pp]</a:t>
              </a:r>
            </a:p>
          </p:txBody>
        </p:sp>
      </p:grp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49B793E-3C15-4587-A36F-9008F65939C7}"/>
              </a:ext>
            </a:extLst>
          </p:cNvPr>
          <p:cNvCxnSpPr/>
          <p:nvPr/>
        </p:nvCxnSpPr>
        <p:spPr>
          <a:xfrm rot="20721627" flipH="1" flipV="1">
            <a:off x="2159313" y="2820237"/>
            <a:ext cx="645936" cy="56263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5012E63F-D405-428E-A256-6FF6C622840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5642" r="22013"/>
          <a:stretch/>
        </p:blipFill>
        <p:spPr>
          <a:xfrm>
            <a:off x="4300790" y="1355696"/>
            <a:ext cx="3476727" cy="2292972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11BB33F1-3B02-4FEE-9176-57779BCCC903}"/>
              </a:ext>
            </a:extLst>
          </p:cNvPr>
          <p:cNvSpPr/>
          <p:nvPr/>
        </p:nvSpPr>
        <p:spPr>
          <a:xfrm>
            <a:off x="5187635" y="3511925"/>
            <a:ext cx="2486025" cy="1166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2C6C87C-D1EC-4A78-8D7D-A9D15C14B6A2}"/>
              </a:ext>
            </a:extLst>
          </p:cNvPr>
          <p:cNvSpPr/>
          <p:nvPr/>
        </p:nvSpPr>
        <p:spPr>
          <a:xfrm>
            <a:off x="1668207" y="2710256"/>
            <a:ext cx="276224" cy="27622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A8B4F08-8B6F-4346-B5F6-B1322B24FB9C}"/>
              </a:ext>
            </a:extLst>
          </p:cNvPr>
          <p:cNvSpPr/>
          <p:nvPr/>
        </p:nvSpPr>
        <p:spPr>
          <a:xfrm>
            <a:off x="2447154" y="2534116"/>
            <a:ext cx="276224" cy="27622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486F1F4-CB9D-49CD-A9A5-EC0D5669029B}"/>
              </a:ext>
            </a:extLst>
          </p:cNvPr>
          <p:cNvSpPr/>
          <p:nvPr/>
        </p:nvSpPr>
        <p:spPr>
          <a:xfrm>
            <a:off x="3294879" y="2438866"/>
            <a:ext cx="276224" cy="2762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4F80147-12CB-418D-9CC5-AC1DF03D4888}"/>
              </a:ext>
            </a:extLst>
          </p:cNvPr>
          <p:cNvSpPr/>
          <p:nvPr/>
        </p:nvSpPr>
        <p:spPr>
          <a:xfrm>
            <a:off x="3228952" y="4117209"/>
            <a:ext cx="276224" cy="27622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CAA7F77-DC60-4E23-8B19-FBB2448DC4BB}"/>
              </a:ext>
            </a:extLst>
          </p:cNvPr>
          <p:cNvSpPr/>
          <p:nvPr/>
        </p:nvSpPr>
        <p:spPr>
          <a:xfrm>
            <a:off x="2428763" y="3987929"/>
            <a:ext cx="276224" cy="27622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B8614DF-CBE0-4930-9190-73F24C02D2E1}"/>
              </a:ext>
            </a:extLst>
          </p:cNvPr>
          <p:cNvSpPr/>
          <p:nvPr/>
        </p:nvSpPr>
        <p:spPr>
          <a:xfrm>
            <a:off x="1542730" y="3914038"/>
            <a:ext cx="276224" cy="27622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38591F06-F745-4A79-9238-2AE699BA98B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6622" r="24739"/>
          <a:stretch/>
        </p:blipFill>
        <p:spPr>
          <a:xfrm>
            <a:off x="7767236" y="3657928"/>
            <a:ext cx="3378136" cy="2375298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C0ABD02C-6E37-4BDB-BFFE-4709284FB453}"/>
              </a:ext>
            </a:extLst>
          </p:cNvPr>
          <p:cNvSpPr/>
          <p:nvPr/>
        </p:nvSpPr>
        <p:spPr>
          <a:xfrm>
            <a:off x="8473068" y="3522260"/>
            <a:ext cx="2743200" cy="1166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698311E-CFDF-40FF-BE50-09EC837B167F}"/>
              </a:ext>
            </a:extLst>
          </p:cNvPr>
          <p:cNvSpPr/>
          <p:nvPr/>
        </p:nvSpPr>
        <p:spPr>
          <a:xfrm>
            <a:off x="8400348" y="3550777"/>
            <a:ext cx="2743200" cy="1166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6A65A5A-B7B5-4D91-ACBB-12A7D0BE73B2}"/>
              </a:ext>
            </a:extLst>
          </p:cNvPr>
          <p:cNvSpPr txBox="1"/>
          <p:nvPr/>
        </p:nvSpPr>
        <p:spPr>
          <a:xfrm>
            <a:off x="4855744" y="3731660"/>
            <a:ext cx="89325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STS ~ const</a:t>
            </a:r>
          </a:p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2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 ↓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D8AED60-B7ED-4DB8-9BD2-2E2624E3CDC1}"/>
              </a:ext>
            </a:extLst>
          </p:cNvPr>
          <p:cNvSpPr txBox="1"/>
          <p:nvPr/>
        </p:nvSpPr>
        <p:spPr>
          <a:xfrm>
            <a:off x="4855744" y="1423549"/>
            <a:ext cx="1112741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STS ~ const</a:t>
            </a:r>
          </a:p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2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 ↑ (~1.3x I</a:t>
            </a:r>
            <a:r>
              <a:rPr lang="en-US" sz="12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TA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E5C05F7-F8A4-4DA1-A735-B75E3FDAD8A9}"/>
              </a:ext>
            </a:extLst>
          </p:cNvPr>
          <p:cNvSpPr txBox="1"/>
          <p:nvPr/>
        </p:nvSpPr>
        <p:spPr>
          <a:xfrm>
            <a:off x="9133888" y="2974005"/>
            <a:ext cx="1871218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EA  ~ const (or↑) w/ </a:t>
            </a:r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Iprog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CEABF2A-CF7E-4CD4-B05E-058B839D8FA8}"/>
              </a:ext>
            </a:extLst>
          </p:cNvPr>
          <p:cNvSpPr txBox="1"/>
          <p:nvPr/>
        </p:nvSpPr>
        <p:spPr>
          <a:xfrm>
            <a:off x="9133888" y="5406379"/>
            <a:ext cx="1859292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EA  ~ 0 (and ~ ↑ w/ </a:t>
            </a:r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Iprog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2C9F1E1B-6B07-49D3-845D-9674BE6FFEEA}"/>
              </a:ext>
            </a:extLst>
          </p:cNvPr>
          <p:cNvGrpSpPr/>
          <p:nvPr/>
        </p:nvGrpSpPr>
        <p:grpSpPr>
          <a:xfrm>
            <a:off x="9808320" y="1221690"/>
            <a:ext cx="1989964" cy="1276767"/>
            <a:chOff x="9981770" y="899274"/>
            <a:chExt cx="1989964" cy="1276767"/>
          </a:xfrm>
        </p:grpSpPr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31C8BE84-9E66-443C-83D0-B52C604483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21919" r="12612" b="3763"/>
            <a:stretch/>
          </p:blipFill>
          <p:spPr>
            <a:xfrm>
              <a:off x="9981770" y="899274"/>
              <a:ext cx="1979732" cy="1276767"/>
            </a:xfrm>
            <a:prstGeom prst="rect">
              <a:avLst/>
            </a:prstGeom>
            <a:ln>
              <a:solidFill>
                <a:srgbClr val="FF9933"/>
              </a:solidFill>
            </a:ln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4FF9FFD-9F02-4E88-B437-0EEBC2F3FD9E}"/>
                </a:ext>
              </a:extLst>
            </p:cNvPr>
            <p:cNvSpPr txBox="1"/>
            <p:nvPr/>
          </p:nvSpPr>
          <p:spPr>
            <a:xfrm>
              <a:off x="10231609" y="1805598"/>
              <a:ext cx="174012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	   BE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3C2A0EDA-679A-42AF-B088-E7FE7CF3EBE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56659" y="1455750"/>
              <a:ext cx="340672" cy="513194"/>
            </a:xfrm>
            <a:prstGeom prst="straightConnector1">
              <a:avLst/>
            </a:prstGeom>
            <a:ln w="19050">
              <a:solidFill>
                <a:srgbClr val="FF9933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888DA13B-9B5A-404D-979E-20F93FAAB06E}"/>
                </a:ext>
              </a:extLst>
            </p:cNvPr>
            <p:cNvCxnSpPr>
              <a:cxnSpLocks/>
            </p:cNvCxnSpPr>
            <p:nvPr/>
          </p:nvCxnSpPr>
          <p:spPr>
            <a:xfrm>
              <a:off x="10816348" y="1712347"/>
              <a:ext cx="353664" cy="0"/>
            </a:xfrm>
            <a:prstGeom prst="straightConnector1">
              <a:avLst/>
            </a:prstGeom>
            <a:ln w="19050">
              <a:solidFill>
                <a:srgbClr val="FF9933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112C4248-C027-4F05-B599-DAC4682DFBC0}"/>
              </a:ext>
            </a:extLst>
          </p:cNvPr>
          <p:cNvGrpSpPr/>
          <p:nvPr/>
        </p:nvGrpSpPr>
        <p:grpSpPr>
          <a:xfrm>
            <a:off x="9808320" y="3522350"/>
            <a:ext cx="1989964" cy="1383003"/>
            <a:chOff x="9981770" y="3383795"/>
            <a:chExt cx="1989964" cy="1383003"/>
          </a:xfrm>
        </p:grpSpPr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AE710F9C-149C-443E-AD2C-867673562DC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t="17197" r="14206"/>
            <a:stretch/>
          </p:blipFill>
          <p:spPr>
            <a:xfrm>
              <a:off x="9981770" y="3383795"/>
              <a:ext cx="1989964" cy="1383003"/>
            </a:xfrm>
            <a:prstGeom prst="rect">
              <a:avLst/>
            </a:prstGeom>
            <a:ln>
              <a:solidFill>
                <a:srgbClr val="FF9933"/>
              </a:solidFill>
            </a:ln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FB0912D-7FE6-4F44-963D-65B30AAB0EC5}"/>
                </a:ext>
              </a:extLst>
            </p:cNvPr>
            <p:cNvSpPr txBox="1"/>
            <p:nvPr/>
          </p:nvSpPr>
          <p:spPr>
            <a:xfrm>
              <a:off x="10231609" y="4327349"/>
              <a:ext cx="17401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	   BE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DF484212-CAA2-4BE3-BD4D-8BECAA5495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06706" y="3877420"/>
              <a:ext cx="525014" cy="193178"/>
            </a:xfrm>
            <a:prstGeom prst="straightConnector1">
              <a:avLst/>
            </a:prstGeom>
            <a:ln w="19050">
              <a:solidFill>
                <a:srgbClr val="FF9933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C3DE46F4-2311-4731-A016-5F20C658C5A6}"/>
              </a:ext>
            </a:extLst>
          </p:cNvPr>
          <p:cNvGrpSpPr/>
          <p:nvPr/>
        </p:nvGrpSpPr>
        <p:grpSpPr>
          <a:xfrm>
            <a:off x="6793891" y="2918883"/>
            <a:ext cx="879769" cy="344994"/>
            <a:chOff x="6578998" y="1435534"/>
            <a:chExt cx="879769" cy="344994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C7D5EB04-18C5-4C37-8C74-28B80AE167A4}"/>
                </a:ext>
              </a:extLst>
            </p:cNvPr>
            <p:cNvGrpSpPr/>
            <p:nvPr/>
          </p:nvGrpSpPr>
          <p:grpSpPr>
            <a:xfrm>
              <a:off x="6578998" y="1435534"/>
              <a:ext cx="879769" cy="321885"/>
              <a:chOff x="2545000" y="2127861"/>
              <a:chExt cx="659827" cy="241413"/>
            </a:xfrm>
          </p:grpSpPr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65E0A7DB-D741-420D-9646-D9365E2A0D87}"/>
                  </a:ext>
                </a:extLst>
              </p:cNvPr>
              <p:cNvGrpSpPr/>
              <p:nvPr/>
            </p:nvGrpSpPr>
            <p:grpSpPr>
              <a:xfrm>
                <a:off x="2545000" y="2127861"/>
                <a:ext cx="659827" cy="241413"/>
                <a:chOff x="2545000" y="2127861"/>
                <a:chExt cx="659827" cy="241413"/>
              </a:xfrm>
            </p:grpSpPr>
            <p:sp>
              <p:nvSpPr>
                <p:cNvPr id="76" name="Cube 75">
                  <a:extLst>
                    <a:ext uri="{FF2B5EF4-FFF2-40B4-BE49-F238E27FC236}">
                      <a16:creationId xmlns:a16="http://schemas.microsoft.com/office/drawing/2014/main" id="{6C9E49B2-4EF6-430F-BF61-A08B26735F36}"/>
                    </a:ext>
                  </a:extLst>
                </p:cNvPr>
                <p:cNvSpPr/>
                <p:nvPr/>
              </p:nvSpPr>
              <p:spPr>
                <a:xfrm rot="16200000" flipV="1">
                  <a:off x="2538155" y="2136277"/>
                  <a:ext cx="239842" cy="226152"/>
                </a:xfrm>
                <a:prstGeom prst="cub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908"/>
                </a:p>
              </p:txBody>
            </p:sp>
            <p:sp>
              <p:nvSpPr>
                <p:cNvPr id="77" name="Cube 76">
                  <a:extLst>
                    <a:ext uri="{FF2B5EF4-FFF2-40B4-BE49-F238E27FC236}">
                      <a16:creationId xmlns:a16="http://schemas.microsoft.com/office/drawing/2014/main" id="{03879532-9859-4FFC-B29E-74B20ADF0E76}"/>
                    </a:ext>
                  </a:extLst>
                </p:cNvPr>
                <p:cNvSpPr/>
                <p:nvPr/>
              </p:nvSpPr>
              <p:spPr>
                <a:xfrm rot="16200000" flipV="1">
                  <a:off x="2759728" y="2081844"/>
                  <a:ext cx="239842" cy="331876"/>
                </a:xfrm>
                <a:prstGeom prst="cube">
                  <a:avLst/>
                </a:prstGeom>
                <a:solidFill>
                  <a:srgbClr val="FF9933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908"/>
                </a:p>
              </p:txBody>
            </p:sp>
            <p:sp>
              <p:nvSpPr>
                <p:cNvPr id="78" name="Cube 77">
                  <a:extLst>
                    <a:ext uri="{FF2B5EF4-FFF2-40B4-BE49-F238E27FC236}">
                      <a16:creationId xmlns:a16="http://schemas.microsoft.com/office/drawing/2014/main" id="{14BAA9DF-7E9A-46FB-8339-329431B97B69}"/>
                    </a:ext>
                  </a:extLst>
                </p:cNvPr>
                <p:cNvSpPr/>
                <p:nvPr/>
              </p:nvSpPr>
              <p:spPr>
                <a:xfrm rot="16200000" flipV="1">
                  <a:off x="2900944" y="2081846"/>
                  <a:ext cx="239842" cy="331876"/>
                </a:xfrm>
                <a:prstGeom prst="cube">
                  <a:avLst/>
                </a:prstGeom>
                <a:solidFill>
                  <a:srgbClr val="C00000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908"/>
                </a:p>
              </p:txBody>
            </p:sp>
            <p:sp>
              <p:nvSpPr>
                <p:cNvPr id="79" name="Cube 78">
                  <a:extLst>
                    <a:ext uri="{FF2B5EF4-FFF2-40B4-BE49-F238E27FC236}">
                      <a16:creationId xmlns:a16="http://schemas.microsoft.com/office/drawing/2014/main" id="{C01944DE-9900-4CDC-A38B-08D9AC75AE38}"/>
                    </a:ext>
                  </a:extLst>
                </p:cNvPr>
                <p:cNvSpPr/>
                <p:nvPr/>
              </p:nvSpPr>
              <p:spPr>
                <a:xfrm rot="16200000" flipV="1">
                  <a:off x="2971830" y="2134708"/>
                  <a:ext cx="239842" cy="226152"/>
                </a:xfrm>
                <a:prstGeom prst="cub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908"/>
                </a:p>
              </p:txBody>
            </p:sp>
          </p:grp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BFCD487A-1A45-49FA-BA38-6F573F621BBE}"/>
                  </a:ext>
                </a:extLst>
              </p:cNvPr>
              <p:cNvSpPr txBox="1"/>
              <p:nvPr/>
            </p:nvSpPr>
            <p:spPr>
              <a:xfrm>
                <a:off x="2562420" y="2212864"/>
                <a:ext cx="620363" cy="123159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067" b="1" dirty="0"/>
                  <a:t>TE            BE</a:t>
                </a:r>
              </a:p>
            </p:txBody>
          </p:sp>
        </p:grp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29F867D1-8795-43F5-96A1-34F20CFA2C8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15782" y="1649723"/>
              <a:ext cx="12668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15037C7-EB17-4117-8572-02B50F37C3B7}"/>
                </a:ext>
              </a:extLst>
            </p:cNvPr>
            <p:cNvSpPr txBox="1"/>
            <p:nvPr/>
          </p:nvSpPr>
          <p:spPr>
            <a:xfrm>
              <a:off x="6944911" y="1518918"/>
              <a:ext cx="25039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?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E73E6BC9-8B42-4E3C-B72F-6F0B1F7A4E99}"/>
              </a:ext>
            </a:extLst>
          </p:cNvPr>
          <p:cNvGrpSpPr/>
          <p:nvPr/>
        </p:nvGrpSpPr>
        <p:grpSpPr>
          <a:xfrm>
            <a:off x="6735275" y="5272816"/>
            <a:ext cx="879769" cy="321885"/>
            <a:chOff x="7101493" y="3921282"/>
            <a:chExt cx="879769" cy="321885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E7A59596-BC29-4223-BF8D-08E8C8B259E9}"/>
                </a:ext>
              </a:extLst>
            </p:cNvPr>
            <p:cNvGrpSpPr/>
            <p:nvPr/>
          </p:nvGrpSpPr>
          <p:grpSpPr>
            <a:xfrm>
              <a:off x="7101493" y="3921282"/>
              <a:ext cx="879769" cy="321885"/>
              <a:chOff x="2545000" y="2127861"/>
              <a:chExt cx="659827" cy="241413"/>
            </a:xfrm>
          </p:grpSpPr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E339C2EA-3660-40A6-B5B3-00FE79C08BF5}"/>
                  </a:ext>
                </a:extLst>
              </p:cNvPr>
              <p:cNvGrpSpPr/>
              <p:nvPr/>
            </p:nvGrpSpPr>
            <p:grpSpPr>
              <a:xfrm>
                <a:off x="2545000" y="2127861"/>
                <a:ext cx="659827" cy="241413"/>
                <a:chOff x="2545000" y="2127861"/>
                <a:chExt cx="659827" cy="241413"/>
              </a:xfrm>
            </p:grpSpPr>
            <p:sp>
              <p:nvSpPr>
                <p:cNvPr id="103" name="Cube 102">
                  <a:extLst>
                    <a:ext uri="{FF2B5EF4-FFF2-40B4-BE49-F238E27FC236}">
                      <a16:creationId xmlns:a16="http://schemas.microsoft.com/office/drawing/2014/main" id="{E3554433-263F-429D-96B1-05F608B97B48}"/>
                    </a:ext>
                  </a:extLst>
                </p:cNvPr>
                <p:cNvSpPr/>
                <p:nvPr/>
              </p:nvSpPr>
              <p:spPr>
                <a:xfrm rot="16200000" flipV="1">
                  <a:off x="2538155" y="2136277"/>
                  <a:ext cx="239842" cy="226152"/>
                </a:xfrm>
                <a:prstGeom prst="cub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908"/>
                </a:p>
              </p:txBody>
            </p:sp>
            <p:sp>
              <p:nvSpPr>
                <p:cNvPr id="104" name="Cube 103">
                  <a:extLst>
                    <a:ext uri="{FF2B5EF4-FFF2-40B4-BE49-F238E27FC236}">
                      <a16:creationId xmlns:a16="http://schemas.microsoft.com/office/drawing/2014/main" id="{8D52CCB2-A691-45A8-9E26-DFD459DCE517}"/>
                    </a:ext>
                  </a:extLst>
                </p:cNvPr>
                <p:cNvSpPr/>
                <p:nvPr/>
              </p:nvSpPr>
              <p:spPr>
                <a:xfrm rot="16200000" flipV="1">
                  <a:off x="2759728" y="2081844"/>
                  <a:ext cx="239842" cy="331876"/>
                </a:xfrm>
                <a:prstGeom prst="cube">
                  <a:avLst/>
                </a:prstGeom>
                <a:solidFill>
                  <a:srgbClr val="C00000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908"/>
                </a:p>
              </p:txBody>
            </p:sp>
            <p:sp>
              <p:nvSpPr>
                <p:cNvPr id="105" name="Cube 104">
                  <a:extLst>
                    <a:ext uri="{FF2B5EF4-FFF2-40B4-BE49-F238E27FC236}">
                      <a16:creationId xmlns:a16="http://schemas.microsoft.com/office/drawing/2014/main" id="{2A71A595-2D16-45DA-B5BF-200732C5C064}"/>
                    </a:ext>
                  </a:extLst>
                </p:cNvPr>
                <p:cNvSpPr/>
                <p:nvPr/>
              </p:nvSpPr>
              <p:spPr>
                <a:xfrm rot="16200000" flipV="1">
                  <a:off x="2864464" y="2081846"/>
                  <a:ext cx="239842" cy="331876"/>
                </a:xfrm>
                <a:prstGeom prst="cube">
                  <a:avLst/>
                </a:prstGeom>
                <a:solidFill>
                  <a:srgbClr val="FF9933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908"/>
                </a:p>
              </p:txBody>
            </p:sp>
            <p:sp>
              <p:nvSpPr>
                <p:cNvPr id="106" name="Cube 105">
                  <a:extLst>
                    <a:ext uri="{FF2B5EF4-FFF2-40B4-BE49-F238E27FC236}">
                      <a16:creationId xmlns:a16="http://schemas.microsoft.com/office/drawing/2014/main" id="{7B688EAD-6CD4-4BA4-8857-AA2625CC2440}"/>
                    </a:ext>
                  </a:extLst>
                </p:cNvPr>
                <p:cNvSpPr/>
                <p:nvPr/>
              </p:nvSpPr>
              <p:spPr>
                <a:xfrm rot="16200000" flipV="1">
                  <a:off x="2971830" y="2134708"/>
                  <a:ext cx="239842" cy="226152"/>
                </a:xfrm>
                <a:prstGeom prst="cub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908"/>
                </a:p>
              </p:txBody>
            </p:sp>
          </p:grp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C36B2F46-00C5-4A6E-9733-604A668EBB1A}"/>
                  </a:ext>
                </a:extLst>
              </p:cNvPr>
              <p:cNvSpPr txBox="1"/>
              <p:nvPr/>
            </p:nvSpPr>
            <p:spPr>
              <a:xfrm>
                <a:off x="2562420" y="2212864"/>
                <a:ext cx="620363" cy="123159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067" b="1" dirty="0"/>
                  <a:t>TE            BE</a:t>
                </a:r>
              </a:p>
            </p:txBody>
          </p:sp>
        </p:grp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7D0810E3-F5BF-49D9-B145-0F4EDAB2ABE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87343" y="4115609"/>
              <a:ext cx="12668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351B2345-49FD-494F-87CA-0B13723899DF}"/>
                </a:ext>
              </a:extLst>
            </p:cNvPr>
            <p:cNvSpPr txBox="1"/>
            <p:nvPr/>
          </p:nvSpPr>
          <p:spPr>
            <a:xfrm>
              <a:off x="7436177" y="3944676"/>
              <a:ext cx="25039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?</a:t>
              </a:r>
            </a:p>
          </p:txBody>
        </p: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13158C67-6807-4093-8DB7-E712D6AFC5CD}"/>
              </a:ext>
            </a:extLst>
          </p:cNvPr>
          <p:cNvSpPr txBox="1"/>
          <p:nvPr/>
        </p:nvSpPr>
        <p:spPr>
          <a:xfrm>
            <a:off x="0" y="0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</a:rPr>
              <a:t>WIP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C7363ED2-80D8-4E5B-A39B-1F533C98DF76}"/>
              </a:ext>
            </a:extLst>
          </p:cNvPr>
          <p:cNvCxnSpPr/>
          <p:nvPr/>
        </p:nvCxnSpPr>
        <p:spPr>
          <a:xfrm flipV="1">
            <a:off x="5257769" y="2586539"/>
            <a:ext cx="666112" cy="13327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3289FD3D-10F4-4177-8E34-D1B41990EB6A}"/>
              </a:ext>
            </a:extLst>
          </p:cNvPr>
          <p:cNvCxnSpPr>
            <a:cxnSpLocks/>
          </p:cNvCxnSpPr>
          <p:nvPr/>
        </p:nvCxnSpPr>
        <p:spPr>
          <a:xfrm flipV="1">
            <a:off x="6060980" y="4922193"/>
            <a:ext cx="879894" cy="17595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16EBBA87-B5F5-425E-BB3E-5777AE96EADC}"/>
              </a:ext>
            </a:extLst>
          </p:cNvPr>
          <p:cNvSpPr txBox="1"/>
          <p:nvPr/>
        </p:nvSpPr>
        <p:spPr>
          <a:xfrm>
            <a:off x="5624795" y="2565608"/>
            <a:ext cx="4971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600" b="1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prog</a:t>
            </a:r>
            <a:endParaRPr lang="en-US" sz="1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8C4F43EA-F5B9-4E54-ADAB-7DBB7C56D444}"/>
              </a:ext>
            </a:extLst>
          </p:cNvPr>
          <p:cNvSpPr txBox="1"/>
          <p:nvPr/>
        </p:nvSpPr>
        <p:spPr>
          <a:xfrm>
            <a:off x="6923483" y="4691473"/>
            <a:ext cx="4971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600" b="1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prog</a:t>
            </a:r>
            <a:endParaRPr lang="en-US" sz="1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5013D9E-D7A0-45F0-AAF8-DFBA8E4C9AD6}"/>
              </a:ext>
            </a:extLst>
          </p:cNvPr>
          <p:cNvSpPr txBox="1"/>
          <p:nvPr/>
        </p:nvSpPr>
        <p:spPr>
          <a:xfrm>
            <a:off x="517852" y="6129791"/>
            <a:ext cx="11280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Attributing the contained V</a:t>
            </a:r>
            <a:r>
              <a:rPr lang="en-US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shift w/in quadrant to local barrier modulation. Switching ascribed to MT w/ polarity as main driver [WIP].</a:t>
            </a:r>
          </a:p>
        </p:txBody>
      </p:sp>
    </p:spTree>
    <p:extLst>
      <p:ext uri="{BB962C8B-B14F-4D97-AF65-F5344CB8AC3E}">
        <p14:creationId xmlns:p14="http://schemas.microsoft.com/office/powerpoint/2010/main" val="346670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6286500" cy="4729164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/>
              <a:t>A V</a:t>
            </a:r>
            <a:r>
              <a:rPr lang="it-IT" sz="1800" baseline="-25000" dirty="0"/>
              <a:t>T</a:t>
            </a:r>
            <a:r>
              <a:rPr lang="it-IT" sz="1800" dirty="0"/>
              <a:t> window (</a:t>
            </a:r>
            <a:r>
              <a:rPr lang="en-US" sz="1800" dirty="0"/>
              <a:t>∆V</a:t>
            </a:r>
            <a:r>
              <a:rPr lang="en-US" sz="1800" baseline="-25000" dirty="0"/>
              <a:t>T</a:t>
            </a:r>
            <a:r>
              <a:rPr lang="it-IT" sz="1800" dirty="0"/>
              <a:t>) has been observed by applying programming pulses with opposite polarity.  The </a:t>
            </a:r>
            <a:r>
              <a:rPr lang="en-US" sz="1800" dirty="0"/>
              <a:t>best known ∆V</a:t>
            </a:r>
            <a:r>
              <a:rPr lang="en-US" sz="1800" baseline="-25000" dirty="0"/>
              <a:t>T</a:t>
            </a:r>
            <a:r>
              <a:rPr lang="en-US" sz="1800" dirty="0"/>
              <a:t> physics is an electrochemical potential modulation effect subject to mass transport by polarity.</a:t>
            </a:r>
          </a:p>
          <a:p>
            <a:pPr marL="559805" lvl="1" indent="0">
              <a:buNone/>
            </a:pPr>
            <a:r>
              <a:rPr lang="en-US" sz="1800" dirty="0"/>
              <a:t>Near parallel shift on </a:t>
            </a:r>
            <a:r>
              <a:rPr lang="en-US" sz="1800" dirty="0" err="1"/>
              <a:t>SubVt</a:t>
            </a:r>
            <a:r>
              <a:rPr lang="en-US" sz="1800" dirty="0"/>
              <a:t> I-V on polarity effects</a:t>
            </a:r>
          </a:p>
          <a:p>
            <a:pPr marL="554035" lvl="1" indent="0">
              <a:buNone/>
            </a:pPr>
            <a:r>
              <a:rPr lang="en-US" sz="1800" dirty="0"/>
              <a:t>The equivalent circuit – a programmable battery connected  </a:t>
            </a:r>
            <a:br>
              <a:rPr lang="en-US" sz="1800" dirty="0"/>
            </a:br>
            <a:r>
              <a:rPr lang="en-US" sz="1800" dirty="0"/>
              <a:t>to a </a:t>
            </a:r>
            <a:r>
              <a:rPr lang="en-US" sz="1800" dirty="0" err="1"/>
              <a:t>Chal</a:t>
            </a:r>
            <a:r>
              <a:rPr lang="en-US" sz="1800" dirty="0"/>
              <a:t> Glass Resistor serially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marL="0" indent="0">
              <a:buNone/>
            </a:pPr>
            <a:r>
              <a:rPr lang="en-US" sz="1800" dirty="0"/>
              <a:t>From empirical to physical</a:t>
            </a:r>
          </a:p>
          <a:p>
            <a:pPr marL="554035" lvl="1" indent="0">
              <a:buNone/>
            </a:pPr>
            <a:r>
              <a:rPr lang="en-US" sz="1800" dirty="0"/>
              <a:t>Pursuing the validation of heterogeneous junction model </a:t>
            </a:r>
          </a:p>
          <a:p>
            <a:pPr marL="554035" lvl="1" indent="0">
              <a:buNone/>
            </a:pPr>
            <a:r>
              <a:rPr lang="en-US" sz="1800" dirty="0"/>
              <a:t>Programmable battery is formed by the band offset </a:t>
            </a:r>
          </a:p>
          <a:p>
            <a:pPr marL="554035" lvl="1" indent="0">
              <a:buNone/>
            </a:pPr>
            <a:r>
              <a:rPr lang="en-US" sz="1800" dirty="0"/>
              <a:t>Write –Band offset switching subject to mass transport.</a:t>
            </a:r>
          </a:p>
          <a:p>
            <a:pPr marL="554035" lvl="1" indent="0">
              <a:buNone/>
            </a:pPr>
            <a:r>
              <a:rPr lang="en-US" sz="1800" dirty="0"/>
              <a:t>Read – Space Charge modulation results in voltage shift</a:t>
            </a:r>
          </a:p>
          <a:p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Electrical Equivalent Circuit and Possible Underline Physics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72" t="14723" r="2719" b="6389"/>
          <a:stretch/>
        </p:blipFill>
        <p:spPr>
          <a:xfrm>
            <a:off x="7152243" y="1236998"/>
            <a:ext cx="4305300" cy="216408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2362200" y="3522140"/>
            <a:ext cx="2114112" cy="595373"/>
            <a:chOff x="2210852" y="2568486"/>
            <a:chExt cx="2114112" cy="595373"/>
          </a:xfrm>
        </p:grpSpPr>
        <p:grpSp>
          <p:nvGrpSpPr>
            <p:cNvPr id="40" name="Group 39"/>
            <p:cNvGrpSpPr/>
            <p:nvPr/>
          </p:nvGrpSpPr>
          <p:grpSpPr>
            <a:xfrm>
              <a:off x="2420984" y="2568486"/>
              <a:ext cx="1693848" cy="595373"/>
              <a:chOff x="1714208" y="3219499"/>
              <a:chExt cx="1693848" cy="595373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1714208" y="3219499"/>
                <a:ext cx="495787" cy="595373"/>
                <a:chOff x="1924008" y="3327662"/>
                <a:chExt cx="314050" cy="406138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2045616" y="3327662"/>
                  <a:ext cx="0" cy="406138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2116450" y="3423737"/>
                  <a:ext cx="0" cy="210475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2116450" y="3528974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1924008" y="3528973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>
                  <a:off x="1984812" y="3360595"/>
                  <a:ext cx="215828" cy="32039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  <a:head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TextBox 29"/>
              <p:cNvSpPr txBox="1"/>
              <p:nvPr/>
            </p:nvSpPr>
            <p:spPr>
              <a:xfrm>
                <a:off x="2570889" y="3422275"/>
                <a:ext cx="6978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</a:rPr>
                  <a:t>SD Resistor</a:t>
                </a:r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>
                <a:off x="2212677" y="3514608"/>
                <a:ext cx="210132" cy="0"/>
              </a:xfrm>
              <a:prstGeom prst="line">
                <a:avLst/>
              </a:prstGeom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an 28"/>
              <p:cNvSpPr/>
              <p:nvPr/>
            </p:nvSpPr>
            <p:spPr>
              <a:xfrm rot="16200000">
                <a:off x="2698429" y="2997084"/>
                <a:ext cx="379049" cy="1040204"/>
              </a:xfrm>
              <a:prstGeom prst="can">
                <a:avLst/>
              </a:prstGeom>
              <a:noFill/>
              <a:ln w="952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1" name="Straight Connector 40"/>
            <p:cNvCxnSpPr/>
            <p:nvPr/>
          </p:nvCxnSpPr>
          <p:spPr>
            <a:xfrm>
              <a:off x="221085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11483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7498953" y="3468800"/>
            <a:ext cx="3523586" cy="3245066"/>
            <a:chOff x="7444740" y="4832319"/>
            <a:chExt cx="3523586" cy="3245066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3"/>
            <a:srcRect l="1450" t="29721" r="1487" b="3916"/>
            <a:stretch/>
          </p:blipFill>
          <p:spPr>
            <a:xfrm>
              <a:off x="7444740" y="4853939"/>
              <a:ext cx="3505442" cy="316992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26" name="Rectangle 25"/>
            <p:cNvSpPr/>
            <p:nvPr/>
          </p:nvSpPr>
          <p:spPr>
            <a:xfrm>
              <a:off x="9184217" y="4877584"/>
              <a:ext cx="880756" cy="254236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0064974" y="4877584"/>
              <a:ext cx="455564" cy="25423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847898" y="4877584"/>
              <a:ext cx="455564" cy="25423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303461" y="4877584"/>
              <a:ext cx="880756" cy="25423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726414" y="7120696"/>
              <a:ext cx="163617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7787156" y="6580444"/>
              <a:ext cx="0" cy="54025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7726414" y="6326208"/>
              <a:ext cx="167673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7787156" y="7343153"/>
              <a:ext cx="0" cy="54025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7710596" y="7851625"/>
              <a:ext cx="167673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8127637" y="5190407"/>
              <a:ext cx="2125963" cy="782848"/>
              <a:chOff x="8040216" y="3392996"/>
              <a:chExt cx="2520280" cy="886912"/>
            </a:xfrm>
          </p:grpSpPr>
          <p:grpSp>
            <p:nvGrpSpPr>
              <p:cNvPr id="149" name="Group 148"/>
              <p:cNvGrpSpPr/>
              <p:nvPr/>
            </p:nvGrpSpPr>
            <p:grpSpPr>
              <a:xfrm>
                <a:off x="8040216" y="3825044"/>
                <a:ext cx="216024" cy="86410"/>
                <a:chOff x="8364252" y="3284984"/>
                <a:chExt cx="216024" cy="72008"/>
              </a:xfrm>
            </p:grpSpPr>
            <p:sp>
              <p:nvSpPr>
                <p:cNvPr id="173" name="Rectangle 172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0" name="Group 149"/>
              <p:cNvGrpSpPr/>
              <p:nvPr/>
            </p:nvGrpSpPr>
            <p:grpSpPr>
              <a:xfrm>
                <a:off x="9336355" y="3501008"/>
                <a:ext cx="1008114" cy="542238"/>
                <a:chOff x="8639761" y="2958770"/>
                <a:chExt cx="1183439" cy="542238"/>
              </a:xfrm>
            </p:grpSpPr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8862645" y="2958770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>
                  <a:off x="8837474" y="3501008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1" name="Group 150"/>
              <p:cNvGrpSpPr/>
              <p:nvPr/>
            </p:nvGrpSpPr>
            <p:grpSpPr>
              <a:xfrm>
                <a:off x="8292244" y="3501008"/>
                <a:ext cx="972108" cy="546569"/>
                <a:chOff x="8639758" y="2954439"/>
                <a:chExt cx="1141170" cy="546569"/>
              </a:xfrm>
            </p:grpSpPr>
            <p:cxnSp>
              <p:nvCxnSpPr>
                <p:cNvPr id="167" name="Straight Connector 166"/>
                <p:cNvCxnSpPr/>
                <p:nvPr/>
              </p:nvCxnSpPr>
              <p:spPr>
                <a:xfrm flipV="1">
                  <a:off x="8724292" y="2954439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 flipV="1">
                  <a:off x="8724292" y="3496677"/>
                  <a:ext cx="845311" cy="433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/>
                <p:nvPr/>
              </p:nvCxnSpPr>
              <p:spPr>
                <a:xfrm>
                  <a:off x="8639758" y="3278475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2" name="Group 151"/>
              <p:cNvGrpSpPr/>
              <p:nvPr/>
            </p:nvGrpSpPr>
            <p:grpSpPr>
              <a:xfrm>
                <a:off x="10344472" y="3501008"/>
                <a:ext cx="216024" cy="540060"/>
                <a:chOff x="9948428" y="2960948"/>
                <a:chExt cx="216024" cy="540060"/>
              </a:xfrm>
            </p:grpSpPr>
            <p:sp>
              <p:nvSpPr>
                <p:cNvPr id="164" name="Rectangle 163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9948428" y="2960948"/>
                  <a:ext cx="0" cy="54006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" name="Freeform 152"/>
              <p:cNvSpPr/>
              <p:nvPr/>
            </p:nvSpPr>
            <p:spPr>
              <a:xfrm flipV="1">
                <a:off x="8261942" y="404156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 flipV="1">
                <a:off x="8267226" y="350100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5" name="Group 154"/>
              <p:cNvGrpSpPr/>
              <p:nvPr/>
            </p:nvGrpSpPr>
            <p:grpSpPr>
              <a:xfrm>
                <a:off x="9071154" y="3392996"/>
                <a:ext cx="445226" cy="216024"/>
                <a:chOff x="9084332" y="3392996"/>
                <a:chExt cx="445226" cy="216024"/>
              </a:xfrm>
            </p:grpSpPr>
            <p:sp>
              <p:nvSpPr>
                <p:cNvPr id="161" name="Freeform 160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Freeform 161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/>
              <p:cNvGrpSpPr/>
              <p:nvPr/>
            </p:nvGrpSpPr>
            <p:grpSpPr>
              <a:xfrm>
                <a:off x="9071154" y="3933056"/>
                <a:ext cx="445226" cy="216024"/>
                <a:chOff x="9084332" y="3392996"/>
                <a:chExt cx="445226" cy="216024"/>
              </a:xfrm>
            </p:grpSpPr>
            <p:sp>
              <p:nvSpPr>
                <p:cNvPr id="158" name="Freeform 157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Freeform 158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7" name="Straight Connector 156"/>
              <p:cNvCxnSpPr>
                <a:stCxn id="154" idx="0"/>
                <a:endCxn id="153" idx="0"/>
              </p:cNvCxnSpPr>
              <p:nvPr/>
            </p:nvCxnSpPr>
            <p:spPr>
              <a:xfrm flipH="1">
                <a:off x="8261942" y="3739352"/>
                <a:ext cx="5284" cy="54055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/>
            <p:cNvCxnSpPr/>
            <p:nvPr/>
          </p:nvCxnSpPr>
          <p:spPr>
            <a:xfrm flipH="1" flipV="1">
              <a:off x="8759025" y="6877869"/>
              <a:ext cx="231851" cy="1232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/>
            <p:cNvGrpSpPr/>
            <p:nvPr/>
          </p:nvGrpSpPr>
          <p:grpSpPr>
            <a:xfrm>
              <a:off x="8839964" y="5962657"/>
              <a:ext cx="2121958" cy="550178"/>
              <a:chOff x="8892251" y="4059059"/>
              <a:chExt cx="2515532" cy="623313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45" name="Straight Connector 144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7" name="Rectangle 146"/>
                <p:cNvSpPr/>
                <p:nvPr/>
              </p:nvSpPr>
              <p:spPr>
                <a:xfrm>
                  <a:off x="9325835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48" name="Rectangle 147"/>
                <p:cNvSpPr/>
                <p:nvPr/>
              </p:nvSpPr>
              <p:spPr>
                <a:xfrm>
                  <a:off x="9111680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36" name="Straight Connector 135"/>
              <p:cNvCxnSpPr/>
              <p:nvPr/>
            </p:nvCxnSpPr>
            <p:spPr>
              <a:xfrm flipV="1">
                <a:off x="10048146" y="416465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7" name="TextBox 136"/>
                  <p:cNvSpPr txBox="1"/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43" name="TextBox 3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38" name="Straight Connector 137"/>
              <p:cNvCxnSpPr/>
              <p:nvPr/>
            </p:nvCxnSpPr>
            <p:spPr>
              <a:xfrm>
                <a:off x="9840907" y="4256850"/>
                <a:ext cx="207239" cy="20546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flipV="1">
                <a:off x="10048146" y="4256849"/>
                <a:ext cx="210759" cy="20547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flipV="1">
                <a:off x="10994464" y="416837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endCxn id="143" idx="0"/>
              </p:cNvCxnSpPr>
              <p:nvPr/>
            </p:nvCxnSpPr>
            <p:spPr>
              <a:xfrm>
                <a:off x="10627529" y="4460903"/>
                <a:ext cx="162876" cy="3639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>
                <a:stCxn id="143" idx="3"/>
              </p:cNvCxnSpPr>
              <p:nvPr/>
            </p:nvCxnSpPr>
            <p:spPr>
              <a:xfrm flipV="1">
                <a:off x="11223049" y="4256925"/>
                <a:ext cx="182289" cy="615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Freeform 142"/>
              <p:cNvSpPr/>
              <p:nvPr/>
            </p:nvSpPr>
            <p:spPr>
              <a:xfrm flipV="1">
                <a:off x="10790405" y="4255826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10933033" y="413848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8840499" y="6515797"/>
              <a:ext cx="2127827" cy="547143"/>
              <a:chOff x="8892251" y="4059059"/>
              <a:chExt cx="2522489" cy="619875"/>
            </a:xfrm>
          </p:grpSpPr>
          <p:grpSp>
            <p:nvGrpSpPr>
              <p:cNvPr id="121" name="Group 120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Rectangle 132"/>
                <p:cNvSpPr/>
                <p:nvPr/>
              </p:nvSpPr>
              <p:spPr>
                <a:xfrm>
                  <a:off x="9325834" y="4217444"/>
                  <a:ext cx="199387" cy="145617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9103809" y="4371148"/>
                  <a:ext cx="212515" cy="135184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22" name="Straight Connector 121"/>
              <p:cNvCxnSpPr/>
              <p:nvPr/>
            </p:nvCxnSpPr>
            <p:spPr>
              <a:xfrm flipV="1">
                <a:off x="10048146" y="415328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3" name="TextBox 122"/>
                  <p:cNvSpPr txBox="1"/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58" name="TextBox 3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4" name="Straight Connector 123"/>
              <p:cNvCxnSpPr/>
              <p:nvPr/>
            </p:nvCxnSpPr>
            <p:spPr>
              <a:xfrm>
                <a:off x="9831341" y="4153197"/>
                <a:ext cx="221868" cy="216412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V="1">
                <a:off x="10052607" y="4152787"/>
                <a:ext cx="212169" cy="21080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flipV="1">
                <a:off x="10994464" y="415700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>
                <a:endCxn id="129" idx="0"/>
              </p:cNvCxnSpPr>
              <p:nvPr/>
            </p:nvCxnSpPr>
            <p:spPr>
              <a:xfrm flipV="1">
                <a:off x="10567449" y="4587330"/>
                <a:ext cx="241065" cy="91604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>
                <a:stCxn id="129" idx="3"/>
              </p:cNvCxnSpPr>
              <p:nvPr/>
            </p:nvCxnSpPr>
            <p:spPr>
              <a:xfrm flipV="1">
                <a:off x="11134295" y="4251486"/>
                <a:ext cx="280445" cy="12898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Freeform 128"/>
              <p:cNvSpPr/>
              <p:nvPr/>
            </p:nvSpPr>
            <p:spPr>
              <a:xfrm flipV="1">
                <a:off x="10808514" y="4373023"/>
                <a:ext cx="325781" cy="217125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10932205" y="411504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8838524" y="7579128"/>
              <a:ext cx="2121958" cy="498257"/>
              <a:chOff x="8889912" y="3901615"/>
              <a:chExt cx="2515532" cy="564491"/>
            </a:xfrm>
          </p:grpSpPr>
          <p:grpSp>
            <p:nvGrpSpPr>
              <p:cNvPr id="107" name="Group 106"/>
              <p:cNvGrpSpPr/>
              <p:nvPr/>
            </p:nvGrpSpPr>
            <p:grpSpPr>
              <a:xfrm>
                <a:off x="8889912" y="4059059"/>
                <a:ext cx="2515532" cy="403261"/>
                <a:chOff x="8889912" y="4162311"/>
                <a:chExt cx="2515532" cy="403261"/>
              </a:xfrm>
            </p:grpSpPr>
            <p:cxnSp>
              <p:nvCxnSpPr>
                <p:cNvPr id="117" name="Straight Connector 116"/>
                <p:cNvCxnSpPr/>
                <p:nvPr/>
              </p:nvCxnSpPr>
              <p:spPr>
                <a:xfrm flipV="1">
                  <a:off x="8889912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Rectangle 118"/>
                <p:cNvSpPr/>
                <p:nvPr/>
              </p:nvSpPr>
              <p:spPr>
                <a:xfrm>
                  <a:off x="9325834" y="4221271"/>
                  <a:ext cx="100131" cy="134762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9203448" y="4371148"/>
                  <a:ext cx="112875" cy="13200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08" name="Straight Connector 107"/>
              <p:cNvCxnSpPr/>
              <p:nvPr/>
            </p:nvCxnSpPr>
            <p:spPr>
              <a:xfrm flipV="1">
                <a:off x="10048146" y="3948384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9" name="TextBox 108"/>
                  <p:cNvSpPr txBox="1"/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75" name="TextBox 3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0" name="Straight Connector 109"/>
              <p:cNvCxnSpPr/>
              <p:nvPr/>
            </p:nvCxnSpPr>
            <p:spPr>
              <a:xfrm>
                <a:off x="9937233" y="4264448"/>
                <a:ext cx="105680" cy="9949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flipV="1">
                <a:off x="10053212" y="4259776"/>
                <a:ext cx="99681" cy="11066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flipV="1">
                <a:off x="10994464" y="396348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>
                <a:endCxn id="115" idx="0"/>
              </p:cNvCxnSpPr>
              <p:nvPr/>
            </p:nvCxnSpPr>
            <p:spPr>
              <a:xfrm>
                <a:off x="10572153" y="4363944"/>
                <a:ext cx="306096" cy="497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>
                <a:stCxn id="115" idx="3"/>
              </p:cNvCxnSpPr>
              <p:nvPr/>
            </p:nvCxnSpPr>
            <p:spPr>
              <a:xfrm>
                <a:off x="11097061" y="4256818"/>
                <a:ext cx="295161" cy="2957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Freeform 114"/>
              <p:cNvSpPr/>
              <p:nvPr/>
            </p:nvSpPr>
            <p:spPr>
              <a:xfrm flipV="1">
                <a:off x="10878249" y="4252781"/>
                <a:ext cx="218812" cy="117662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10923086" y="3941624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51" name="Straight Connector 50"/>
            <p:cNvCxnSpPr/>
            <p:nvPr/>
          </p:nvCxnSpPr>
          <p:spPr>
            <a:xfrm>
              <a:off x="9460063" y="7899388"/>
              <a:ext cx="273739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9897312" y="7895263"/>
              <a:ext cx="265846" cy="125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Freeform 52"/>
            <p:cNvSpPr/>
            <p:nvPr/>
          </p:nvSpPr>
          <p:spPr>
            <a:xfrm>
              <a:off x="8558716" y="6695579"/>
              <a:ext cx="280829" cy="239219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8551701" y="7429391"/>
              <a:ext cx="297626" cy="454013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endCxn id="56" idx="3"/>
            </p:cNvCxnSpPr>
            <p:nvPr/>
          </p:nvCxnSpPr>
          <p:spPr>
            <a:xfrm>
              <a:off x="10668895" y="5004702"/>
              <a:ext cx="1" cy="70831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flipV="1">
              <a:off x="10635024" y="5075534"/>
              <a:ext cx="67742" cy="74899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/>
            <p:nvPr/>
          </p:nvCxnSpPr>
          <p:spPr>
            <a:xfrm flipV="1">
              <a:off x="10520537" y="5003602"/>
              <a:ext cx="148357" cy="1101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7698205" y="5006588"/>
              <a:ext cx="148357" cy="1101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7471170" y="4832319"/>
              <a:ext cx="309380" cy="48474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</a:rPr>
                <a:t>Post</a:t>
              </a:r>
            </a:p>
            <a:p>
              <a:r>
                <a:rPr lang="en-US" sz="1050" dirty="0" err="1">
                  <a:latin typeface="Calibri" panose="020F0502020204030204" pitchFamily="34" charset="0"/>
                </a:rPr>
                <a:t>Neg</a:t>
              </a:r>
              <a:endParaRPr lang="en-US" sz="1050" dirty="0">
                <a:latin typeface="Calibri" panose="020F0502020204030204" pitchFamily="34" charset="0"/>
              </a:endParaRPr>
            </a:p>
            <a:p>
              <a:r>
                <a:rPr lang="en-US" sz="1050" dirty="0">
                  <a:latin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9466925" y="6142740"/>
              <a:ext cx="171208" cy="83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9991950" y="6138984"/>
              <a:ext cx="171208" cy="83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9990891" y="6604318"/>
              <a:ext cx="180958" cy="367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9462419" y="6596017"/>
              <a:ext cx="168572" cy="2872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oup 63"/>
            <p:cNvGrpSpPr/>
            <p:nvPr/>
          </p:nvGrpSpPr>
          <p:grpSpPr>
            <a:xfrm>
              <a:off x="10001503" y="7248884"/>
              <a:ext cx="121484" cy="413134"/>
              <a:chOff x="10776520" y="5409220"/>
              <a:chExt cx="144016" cy="468052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10848528" y="5409220"/>
                <a:ext cx="0" cy="324036"/>
              </a:xfrm>
              <a:prstGeom prst="line">
                <a:avLst/>
              </a:prstGeom>
              <a:ln w="19050" cap="rnd">
                <a:solidFill>
                  <a:schemeClr val="tx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Isosceles Triangle 105"/>
              <p:cNvSpPr/>
              <p:nvPr/>
            </p:nvSpPr>
            <p:spPr>
              <a:xfrm flipV="1">
                <a:off x="10776520" y="5733256"/>
                <a:ext cx="144016" cy="14401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7723685" y="7121766"/>
              <a:ext cx="163617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 flipV="1">
              <a:off x="7784427" y="6581514"/>
              <a:ext cx="0" cy="54025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7723685" y="6327278"/>
              <a:ext cx="167673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8309999" y="7151873"/>
              <a:ext cx="1752244" cy="307390"/>
              <a:chOff x="8267226" y="5515337"/>
              <a:chExt cx="2077244" cy="348251"/>
            </a:xfrm>
          </p:grpSpPr>
          <p:cxnSp>
            <p:nvCxnSpPr>
              <p:cNvPr id="99" name="Straight Connector 98"/>
              <p:cNvCxnSpPr>
                <a:stCxn id="104" idx="0"/>
              </p:cNvCxnSpPr>
              <p:nvPr/>
            </p:nvCxnSpPr>
            <p:spPr>
              <a:xfrm flipV="1">
                <a:off x="9504746" y="5627422"/>
                <a:ext cx="839724" cy="285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>
                <a:stCxn id="101" idx="2"/>
                <a:endCxn id="103" idx="0"/>
              </p:cNvCxnSpPr>
              <p:nvPr/>
            </p:nvCxnSpPr>
            <p:spPr>
              <a:xfrm flipV="1">
                <a:off x="8364252" y="5628032"/>
                <a:ext cx="773961" cy="34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Freeform 100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2" name="Straight Connector 101"/>
              <p:cNvCxnSpPr>
                <a:stCxn id="103" idx="2"/>
                <a:endCxn id="104" idx="2"/>
              </p:cNvCxnSpPr>
              <p:nvPr/>
            </p:nvCxnSpPr>
            <p:spPr>
              <a:xfrm>
                <a:off x="9320514" y="5515337"/>
                <a:ext cx="1931" cy="22763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Freeform 102"/>
              <p:cNvSpPr/>
              <p:nvPr/>
            </p:nvSpPr>
            <p:spPr>
              <a:xfrm>
                <a:off x="9138213" y="5515337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 flipH="1" flipV="1">
                <a:off x="9322445" y="5630116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8307331" y="6881063"/>
              <a:ext cx="1740269" cy="366558"/>
              <a:chOff x="8267226" y="5207897"/>
              <a:chExt cx="2063048" cy="415285"/>
            </a:xfrm>
          </p:grpSpPr>
          <p:cxnSp>
            <p:nvCxnSpPr>
              <p:cNvPr id="93" name="Straight Connector 92"/>
              <p:cNvCxnSpPr>
                <a:stCxn id="98" idx="0"/>
              </p:cNvCxnSpPr>
              <p:nvPr/>
            </p:nvCxnSpPr>
            <p:spPr>
              <a:xfrm>
                <a:off x="9443109" y="5394859"/>
                <a:ext cx="887165" cy="22832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95" idx="2"/>
                <a:endCxn id="97" idx="0"/>
              </p:cNvCxnSpPr>
              <p:nvPr/>
            </p:nvCxnSpPr>
            <p:spPr>
              <a:xfrm>
                <a:off x="8364252" y="5211026"/>
                <a:ext cx="831256" cy="232701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Freeform 94"/>
              <p:cNvSpPr/>
              <p:nvPr/>
            </p:nvSpPr>
            <p:spPr>
              <a:xfrm flipV="1">
                <a:off x="8267226" y="5207897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6" name="Straight Connector 95"/>
              <p:cNvCxnSpPr>
                <a:stCxn id="97" idx="2"/>
                <a:endCxn id="98" idx="2"/>
              </p:cNvCxnSpPr>
              <p:nvPr/>
            </p:nvCxnSpPr>
            <p:spPr>
              <a:xfrm>
                <a:off x="9320514" y="5314255"/>
                <a:ext cx="1928" cy="18887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Freeform 96"/>
              <p:cNvSpPr/>
              <p:nvPr/>
            </p:nvSpPr>
            <p:spPr>
              <a:xfrm>
                <a:off x="9195508" y="5314255"/>
                <a:ext cx="125006" cy="1296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flipH="1" flipV="1">
                <a:off x="9322442" y="5394707"/>
                <a:ext cx="120667" cy="10842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8307567" y="6403231"/>
              <a:ext cx="930984" cy="532636"/>
              <a:chOff x="8267226" y="4666266"/>
              <a:chExt cx="1103660" cy="603440"/>
            </a:xfrm>
          </p:grpSpPr>
          <p:sp>
            <p:nvSpPr>
              <p:cNvPr id="89" name="Freeform 88"/>
              <p:cNvSpPr/>
              <p:nvPr/>
            </p:nvSpPr>
            <p:spPr>
              <a:xfrm flipV="1">
                <a:off x="8267226" y="4666266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0" name="Straight Connector 89"/>
              <p:cNvCxnSpPr>
                <a:stCxn id="91" idx="2"/>
                <a:endCxn id="92" idx="2"/>
              </p:cNvCxnSpPr>
              <p:nvPr/>
            </p:nvCxnSpPr>
            <p:spPr>
              <a:xfrm>
                <a:off x="9320513" y="5055145"/>
                <a:ext cx="1928" cy="214561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Freeform 90"/>
              <p:cNvSpPr/>
              <p:nvPr/>
            </p:nvSpPr>
            <p:spPr>
              <a:xfrm>
                <a:off x="9252199" y="5055145"/>
                <a:ext cx="68314" cy="9665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 flipV="1">
                <a:off x="9322441" y="5165377"/>
                <a:ext cx="48445" cy="104329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8310231" y="7248884"/>
              <a:ext cx="1737368" cy="389172"/>
              <a:chOff x="8267226" y="5422683"/>
              <a:chExt cx="2059609" cy="440905"/>
            </a:xfrm>
          </p:grpSpPr>
          <p:cxnSp>
            <p:nvCxnSpPr>
              <p:cNvPr id="81" name="Straight Connector 80"/>
              <p:cNvCxnSpPr>
                <a:stCxn id="86" idx="0"/>
              </p:cNvCxnSpPr>
              <p:nvPr/>
            </p:nvCxnSpPr>
            <p:spPr>
              <a:xfrm flipV="1">
                <a:off x="9641214" y="5422683"/>
                <a:ext cx="685621" cy="11216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83" idx="2"/>
                <a:endCxn id="85" idx="0"/>
              </p:cNvCxnSpPr>
              <p:nvPr/>
            </p:nvCxnSpPr>
            <p:spPr>
              <a:xfrm>
                <a:off x="8364252" y="5628373"/>
                <a:ext cx="577202" cy="8979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Freeform 82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4" name="Straight Connector 83"/>
              <p:cNvCxnSpPr>
                <a:stCxn id="85" idx="2"/>
                <a:endCxn id="86" idx="2"/>
              </p:cNvCxnSpPr>
              <p:nvPr/>
            </p:nvCxnSpPr>
            <p:spPr>
              <a:xfrm>
                <a:off x="9320515" y="5430070"/>
                <a:ext cx="1928" cy="20757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Freeform 84"/>
              <p:cNvSpPr/>
              <p:nvPr/>
            </p:nvSpPr>
            <p:spPr>
              <a:xfrm>
                <a:off x="8941454" y="5430070"/>
                <a:ext cx="379061" cy="207572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Freeform 85"/>
              <p:cNvSpPr/>
              <p:nvPr/>
            </p:nvSpPr>
            <p:spPr>
              <a:xfrm flipH="1" flipV="1">
                <a:off x="9322443" y="5433614"/>
                <a:ext cx="318771" cy="204028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7" name="TextBox 186"/>
            <p:cNvSpPr txBox="1"/>
            <p:nvPr/>
          </p:nvSpPr>
          <p:spPr>
            <a:xfrm rot="16200000">
              <a:off x="7251916" y="7112478"/>
              <a:ext cx="722955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</a:rPr>
                <a:t>Read Polarity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2236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Basic Band Diagram of SAG and Model assumptions</a:t>
            </a:r>
            <a:br>
              <a:rPr lang="en-US" sz="1600" dirty="0"/>
            </a:br>
            <a:r>
              <a:rPr lang="en-US" sz="1600" dirty="0"/>
              <a:t>Electronic Structure of Amorphous Semiconductors, D. Adler and E. J. </a:t>
            </a:r>
            <a:r>
              <a:rPr lang="en-US" sz="1600" dirty="0" err="1"/>
              <a:t>Yoffa</a:t>
            </a:r>
            <a:r>
              <a:rPr lang="en-US" sz="1600" dirty="0"/>
              <a:t>, Phys. Rev. Lett. 36, 1197-1200 (1976)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15" y="1219200"/>
            <a:ext cx="6865008" cy="4876800"/>
          </a:xfrm>
        </p:spPr>
        <p:txBody>
          <a:bodyPr/>
          <a:lstStyle/>
          <a:p>
            <a:r>
              <a:rPr lang="en-US" sz="2000" dirty="0"/>
              <a:t>Assumptions:</a:t>
            </a:r>
          </a:p>
          <a:p>
            <a:pPr lvl="1"/>
            <a:r>
              <a:rPr lang="en-US" sz="2000" dirty="0"/>
              <a:t>EG:2eV</a:t>
            </a:r>
          </a:p>
          <a:p>
            <a:pPr lvl="1"/>
            <a:r>
              <a:rPr lang="en-US" sz="2000" dirty="0"/>
              <a:t>Effective </a:t>
            </a:r>
            <a:r>
              <a:rPr lang="en-US" sz="2000" dirty="0" err="1"/>
              <a:t>intrasite</a:t>
            </a:r>
            <a:r>
              <a:rPr lang="en-US" sz="2000" dirty="0"/>
              <a:t> electronic correlation energy is negative therefore P-type is exhibited (pinned)</a:t>
            </a:r>
          </a:p>
          <a:p>
            <a:r>
              <a:rPr lang="en-US" sz="2000" dirty="0"/>
              <a:t>3 Electronic models on with SAG mass transport by polarity</a:t>
            </a:r>
          </a:p>
          <a:p>
            <a:pPr lvl="1"/>
            <a:r>
              <a:rPr lang="en-US" sz="2000" dirty="0"/>
              <a:t>Ge/As moves toward cathode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err="1"/>
              <a:t>Homojunction</a:t>
            </a:r>
            <a:r>
              <a:rPr lang="en-US" sz="2000" dirty="0"/>
              <a:t> – Correlation energy changed to  positive therefore n-type (similar to </a:t>
            </a:r>
            <a:r>
              <a:rPr lang="en-US" sz="2000" dirty="0" err="1"/>
              <a:t>tetrahedrally</a:t>
            </a:r>
            <a:r>
              <a:rPr lang="en-US" sz="2000" dirty="0"/>
              <a:t> coordinated amorphous semiconductor) 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/>
              <a:t>Heterojunction-I – Band offset due to coordination changes (Michaelson’s Electronegativity Scales &amp; The work Function, IBM JRD 1978)</a:t>
            </a:r>
            <a:r>
              <a:rPr lang="en-US" sz="2000" dirty="0">
                <a:sym typeface="Wingdings" panose="05000000000000000000" pitchFamily="2" charset="2"/>
              </a:rPr>
              <a:t>, higher Work Function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/>
              <a:t>Heterojunction-II – </a:t>
            </a:r>
            <a:r>
              <a:rPr lang="en-US" sz="2000" dirty="0">
                <a:sym typeface="Wingdings" panose="05000000000000000000" pitchFamily="2" charset="2"/>
              </a:rPr>
              <a:t>Band offset, but lower Work Function</a:t>
            </a:r>
          </a:p>
          <a:p>
            <a:pPr lvl="1"/>
            <a:r>
              <a:rPr lang="en-US" sz="2000" dirty="0"/>
              <a:t>0.8eV Change is used to illustrate all 3 models</a:t>
            </a:r>
          </a:p>
          <a:p>
            <a:pPr marL="583604" indent="-5143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83604" indent="-514350">
              <a:buFont typeface="+mj-lt"/>
              <a:buAutoNum type="romanUcPeriod"/>
            </a:pP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6120" y="1268760"/>
            <a:ext cx="4281375" cy="5411586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8364252" y="1916832"/>
            <a:ext cx="1764196" cy="0"/>
          </a:xfrm>
          <a:prstGeom prst="line">
            <a:avLst/>
          </a:prstGeom>
          <a:ln w="19050" cap="rnd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8724292" y="2960948"/>
            <a:ext cx="972108" cy="540060"/>
            <a:chOff x="8724292" y="2960948"/>
            <a:chExt cx="972108" cy="54006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724292" y="328498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9948428" y="3284984"/>
            <a:ext cx="216024" cy="324036"/>
            <a:chOff x="9948428" y="3284984"/>
            <a:chExt cx="216024" cy="324036"/>
          </a:xfrm>
        </p:grpSpPr>
        <p:sp>
          <p:nvSpPr>
            <p:cNvPr id="18" name="Rectangle 17"/>
            <p:cNvSpPr/>
            <p:nvPr/>
          </p:nvSpPr>
          <p:spPr>
            <a:xfrm>
              <a:off x="9948428" y="3284984"/>
              <a:ext cx="216024" cy="72008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948428" y="3284984"/>
              <a:ext cx="21602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9948428" y="3284984"/>
              <a:ext cx="0" cy="32403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8364252" y="3284984"/>
            <a:ext cx="216024" cy="324036"/>
            <a:chOff x="8364252" y="3284984"/>
            <a:chExt cx="216024" cy="324036"/>
          </a:xfrm>
        </p:grpSpPr>
        <p:sp>
          <p:nvSpPr>
            <p:cNvPr id="25" name="Rectangle 24"/>
            <p:cNvSpPr/>
            <p:nvPr/>
          </p:nvSpPr>
          <p:spPr>
            <a:xfrm>
              <a:off x="8364252" y="3284984"/>
              <a:ext cx="216024" cy="72008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8364252" y="3284984"/>
              <a:ext cx="21602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580276" y="3284984"/>
              <a:ext cx="0" cy="32403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0092444" y="1772816"/>
            <a:ext cx="58631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Vacuum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32404" y="2852936"/>
            <a:ext cx="13702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c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732404" y="3392996"/>
            <a:ext cx="13843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v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32404" y="3176972"/>
            <a:ext cx="11939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f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200456" y="3140968"/>
            <a:ext cx="1859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l-GR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ϕ</a:t>
            </a:r>
            <a:r>
              <a:rPr lang="en-US" sz="1400" baseline="-25000" dirty="0">
                <a:latin typeface="Calibri" panose="020F0502020204030204" pitchFamily="34" charset="0"/>
              </a:rPr>
              <a:t>e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7284132" y="4221088"/>
            <a:ext cx="4104456" cy="0"/>
          </a:xfrm>
          <a:prstGeom prst="line">
            <a:avLst/>
          </a:prstGeom>
          <a:ln w="19050" cap="rnd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7284132" y="5265204"/>
            <a:ext cx="972108" cy="540060"/>
            <a:chOff x="8724292" y="2960948"/>
            <a:chExt cx="972108" cy="540060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8724292" y="3068960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10812524" y="4005064"/>
            <a:ext cx="58631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Vacuum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716180" y="4545124"/>
            <a:ext cx="1603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  <a:latin typeface="Calibri" panose="020F0502020204030204" pitchFamily="34" charset="0"/>
              </a:rPr>
              <a:t>(I)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8796300" y="5481228"/>
            <a:ext cx="972108" cy="540060"/>
            <a:chOff x="8724292" y="2960948"/>
            <a:chExt cx="972108" cy="540060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8724292" y="328498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/>
          <p:cNvSpPr txBox="1"/>
          <p:nvPr/>
        </p:nvSpPr>
        <p:spPr>
          <a:xfrm>
            <a:off x="9192344" y="4545124"/>
            <a:ext cx="20839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  <a:latin typeface="Calibri" panose="020F0502020204030204" pitchFamily="34" charset="0"/>
              </a:rPr>
              <a:t>(II)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10380476" y="5049180"/>
            <a:ext cx="972108" cy="540060"/>
            <a:chOff x="8724292" y="2960948"/>
            <a:chExt cx="972108" cy="54006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8724292" y="328733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Box 67"/>
          <p:cNvSpPr txBox="1"/>
          <p:nvPr/>
        </p:nvSpPr>
        <p:spPr>
          <a:xfrm>
            <a:off x="10740516" y="4545124"/>
            <a:ext cx="25648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  <a:latin typeface="Calibri" panose="020F0502020204030204" pitchFamily="34" charset="0"/>
              </a:rPr>
              <a:t>(III)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320136" y="6237892"/>
            <a:ext cx="9096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400" dirty="0" err="1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f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=+</a:t>
            </a:r>
            <a:r>
              <a:rPr lang="en-US" sz="1400" dirty="0">
                <a:latin typeface="Calibri" panose="020F0502020204030204" pitchFamily="34" charset="0"/>
              </a:rPr>
              <a:t>0.8eV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796300" y="6237312"/>
            <a:ext cx="8832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l-GR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=−</a:t>
            </a:r>
            <a:r>
              <a:rPr lang="en-US" sz="1400" dirty="0">
                <a:latin typeface="Calibri" panose="020F0502020204030204" pitchFamily="34" charset="0"/>
              </a:rPr>
              <a:t>0.8eV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469329" y="6237312"/>
            <a:ext cx="8832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l-GR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=+</a:t>
            </a:r>
            <a:r>
              <a:rPr lang="en-US" sz="1400" dirty="0">
                <a:latin typeface="Calibri" panose="020F0502020204030204" pitchFamily="34" charset="0"/>
              </a:rPr>
              <a:t>0.8eV</a:t>
            </a:r>
          </a:p>
        </p:txBody>
      </p:sp>
      <p:sp>
        <p:nvSpPr>
          <p:cNvPr id="72" name="Rectangle 71"/>
          <p:cNvSpPr/>
          <p:nvPr/>
        </p:nvSpPr>
        <p:spPr>
          <a:xfrm>
            <a:off x="8904312" y="1484784"/>
            <a:ext cx="864096" cy="2880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</a:rPr>
              <a:t>SAG/Se+</a:t>
            </a:r>
          </a:p>
        </p:txBody>
      </p:sp>
      <p:sp>
        <p:nvSpPr>
          <p:cNvPr id="73" name="Rectangle 72"/>
          <p:cNvSpPr/>
          <p:nvPr/>
        </p:nvSpPr>
        <p:spPr>
          <a:xfrm>
            <a:off x="9768408" y="1484784"/>
            <a:ext cx="576064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328248" y="1484784"/>
            <a:ext cx="576064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868308" y="3861048"/>
            <a:ext cx="86409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</a:rPr>
              <a:t>As+/Ge+</a:t>
            </a:r>
          </a:p>
        </p:txBody>
      </p:sp>
    </p:spTree>
    <p:extLst>
      <p:ext uri="{BB962C8B-B14F-4D97-AF65-F5344CB8AC3E}">
        <p14:creationId xmlns:p14="http://schemas.microsoft.com/office/powerpoint/2010/main" val="4167004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5699" t="5545" r="12327" b="9622"/>
          <a:stretch/>
        </p:blipFill>
        <p:spPr>
          <a:xfrm>
            <a:off x="6103620" y="1546860"/>
            <a:ext cx="4739640" cy="4015740"/>
          </a:xfrm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1D Space Charge and Built-in Field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104697" y="1549270"/>
            <a:ext cx="1" cy="158806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976327" y="1686906"/>
            <a:ext cx="128371" cy="1193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572348" y="2856764"/>
            <a:ext cx="3294993" cy="233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572348" y="5254068"/>
            <a:ext cx="3294993" cy="233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114827" y="2856764"/>
            <a:ext cx="1810787" cy="14656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2114827" y="4485381"/>
            <a:ext cx="1921145" cy="76868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104697" y="3900964"/>
            <a:ext cx="1" cy="16563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966197" y="4462044"/>
            <a:ext cx="138500" cy="81536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875620" y="1275784"/>
            <a:ext cx="186397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</a:rPr>
              <a:t>Trap Density [cc</a:t>
            </a:r>
            <a:r>
              <a:rPr lang="en-US" sz="2000" baseline="30000" dirty="0">
                <a:latin typeface="Calibri" panose="020F0502020204030204" pitchFamily="34" charset="0"/>
              </a:rPr>
              <a:t>-1</a:t>
            </a:r>
            <a:r>
              <a:rPr lang="en-US" sz="2000" dirty="0">
                <a:latin typeface="Calibri" panose="020F0502020204030204" pitchFamily="34" charset="0"/>
              </a:rPr>
              <a:t>]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875620" y="3523703"/>
            <a:ext cx="96173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sz="1800" dirty="0">
                <a:latin typeface="Calibri" panose="020F0502020204030204" pitchFamily="34" charset="0"/>
              </a:rPr>
              <a:t>[MV/cm]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637047" y="3971236"/>
            <a:ext cx="48378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sz="2400" baseline="-25000" dirty="0">
                <a:latin typeface="Calibri" panose="020F0502020204030204" pitchFamily="34" charset="0"/>
              </a:rPr>
              <a:t>max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2136228" y="4218730"/>
            <a:ext cx="425669" cy="187728"/>
          </a:xfrm>
          <a:custGeom>
            <a:avLst/>
            <a:gdLst>
              <a:gd name="connsiteX0" fmla="*/ 425669 w 425669"/>
              <a:gd name="connsiteY0" fmla="*/ 22190 h 187728"/>
              <a:gd name="connsiteX1" fmla="*/ 189186 w 425669"/>
              <a:gd name="connsiteY1" fmla="*/ 14307 h 187728"/>
              <a:gd name="connsiteX2" fmla="*/ 0 w 425669"/>
              <a:gd name="connsiteY2" fmla="*/ 187728 h 187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5669" h="187728">
                <a:moveTo>
                  <a:pt x="425669" y="22190"/>
                </a:moveTo>
                <a:cubicBezTo>
                  <a:pt x="342900" y="4453"/>
                  <a:pt x="260131" y="-13283"/>
                  <a:pt x="189186" y="14307"/>
                </a:cubicBezTo>
                <a:cubicBezTo>
                  <a:pt x="118241" y="41897"/>
                  <a:pt x="59120" y="114812"/>
                  <a:pt x="0" y="187728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429526" y="3635670"/>
            <a:ext cx="18912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Space Charge Width</a:t>
            </a:r>
          </a:p>
        </p:txBody>
      </p:sp>
      <p:sp>
        <p:nvSpPr>
          <p:cNvPr id="40" name="Freeform 39"/>
          <p:cNvSpPr/>
          <p:nvPr/>
        </p:nvSpPr>
        <p:spPr>
          <a:xfrm>
            <a:off x="3942080" y="2956556"/>
            <a:ext cx="435884" cy="660400"/>
          </a:xfrm>
          <a:custGeom>
            <a:avLst/>
            <a:gdLst>
              <a:gd name="connsiteX0" fmla="*/ 426720 w 435884"/>
              <a:gd name="connsiteY0" fmla="*/ 660400 h 660400"/>
              <a:gd name="connsiteX1" fmla="*/ 396240 w 435884"/>
              <a:gd name="connsiteY1" fmla="*/ 579120 h 660400"/>
              <a:gd name="connsiteX2" fmla="*/ 111760 w 435884"/>
              <a:gd name="connsiteY2" fmla="*/ 314960 h 660400"/>
              <a:gd name="connsiteX3" fmla="*/ 0 w 435884"/>
              <a:gd name="connsiteY3" fmla="*/ 0 h 66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884" h="660400">
                <a:moveTo>
                  <a:pt x="426720" y="660400"/>
                </a:moveTo>
                <a:cubicBezTo>
                  <a:pt x="437726" y="648546"/>
                  <a:pt x="448733" y="636693"/>
                  <a:pt x="396240" y="579120"/>
                </a:cubicBezTo>
                <a:cubicBezTo>
                  <a:pt x="343747" y="521547"/>
                  <a:pt x="177800" y="411480"/>
                  <a:pt x="111760" y="314960"/>
                </a:cubicBezTo>
                <a:cubicBezTo>
                  <a:pt x="45720" y="218440"/>
                  <a:pt x="22860" y="109220"/>
                  <a:pt x="0" y="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786172" y="5573105"/>
            <a:ext cx="186397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</a:rPr>
              <a:t>Trap Density [cc</a:t>
            </a:r>
            <a:r>
              <a:rPr lang="en-US" sz="2000" baseline="30000" dirty="0">
                <a:latin typeface="Calibri" panose="020F0502020204030204" pitchFamily="34" charset="0"/>
              </a:rPr>
              <a:t>-1</a:t>
            </a:r>
            <a:r>
              <a:rPr lang="en-US" sz="2000" dirty="0">
                <a:latin typeface="Calibri" panose="020F0502020204030204" pitchFamily="34" charset="0"/>
              </a:rPr>
              <a:t>]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5414915" y="2695436"/>
            <a:ext cx="136216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sz="2400" baseline="-25000" dirty="0">
                <a:latin typeface="Calibri" panose="020F0502020204030204" pitchFamily="34" charset="0"/>
              </a:rPr>
              <a:t>max</a:t>
            </a:r>
            <a:r>
              <a:rPr lang="en-US" sz="1800" dirty="0">
                <a:latin typeface="Calibri" panose="020F0502020204030204" pitchFamily="34" charset="0"/>
              </a:rPr>
              <a:t> [MV/cm]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9682708" y="3253023"/>
            <a:ext cx="238501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Space Charge Width</a:t>
            </a:r>
            <a:r>
              <a:rPr lang="en-US" sz="1400" dirty="0">
                <a:latin typeface="Calibri" panose="020F0502020204030204" pitchFamily="34" charset="0"/>
              </a:rPr>
              <a:t> </a:t>
            </a:r>
            <a:r>
              <a:rPr lang="en-US" sz="1800" dirty="0">
                <a:latin typeface="Calibri" panose="020F0502020204030204" pitchFamily="34" charset="0"/>
              </a:rPr>
              <a:t>[nm]</a:t>
            </a:r>
          </a:p>
        </p:txBody>
      </p:sp>
      <p:sp>
        <p:nvSpPr>
          <p:cNvPr id="41" name="Freeform 40"/>
          <p:cNvSpPr/>
          <p:nvPr/>
        </p:nvSpPr>
        <p:spPr>
          <a:xfrm rot="2786990">
            <a:off x="6352491" y="4015487"/>
            <a:ext cx="955755" cy="369778"/>
          </a:xfrm>
          <a:custGeom>
            <a:avLst/>
            <a:gdLst>
              <a:gd name="connsiteX0" fmla="*/ 396681 w 1460234"/>
              <a:gd name="connsiteY0" fmla="*/ 0 h 528817"/>
              <a:gd name="connsiteX1" fmla="*/ 51241 w 1460234"/>
              <a:gd name="connsiteY1" fmla="*/ 182880 h 528817"/>
              <a:gd name="connsiteX2" fmla="*/ 1372041 w 1460234"/>
              <a:gd name="connsiteY2" fmla="*/ 528320 h 528817"/>
              <a:gd name="connsiteX3" fmla="*/ 1229801 w 1460234"/>
              <a:gd name="connsiteY3" fmla="*/ 243840 h 528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0234" h="528817">
                <a:moveTo>
                  <a:pt x="396681" y="0"/>
                </a:moveTo>
                <a:cubicBezTo>
                  <a:pt x="142681" y="47413"/>
                  <a:pt x="-111319" y="94827"/>
                  <a:pt x="51241" y="182880"/>
                </a:cubicBezTo>
                <a:cubicBezTo>
                  <a:pt x="213801" y="270933"/>
                  <a:pt x="1175614" y="518160"/>
                  <a:pt x="1372041" y="528320"/>
                </a:cubicBezTo>
                <a:cubicBezTo>
                  <a:pt x="1568468" y="538480"/>
                  <a:pt x="1399134" y="391160"/>
                  <a:pt x="1229801" y="243840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Arrow 41"/>
          <p:cNvSpPr/>
          <p:nvPr/>
        </p:nvSpPr>
        <p:spPr>
          <a:xfrm>
            <a:off x="6658171" y="4668348"/>
            <a:ext cx="373953" cy="187728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9902989" y="3670277"/>
            <a:ext cx="572259" cy="1092895"/>
          </a:xfrm>
          <a:custGeom>
            <a:avLst/>
            <a:gdLst>
              <a:gd name="connsiteX0" fmla="*/ 526394 w 868051"/>
              <a:gd name="connsiteY0" fmla="*/ 147837 h 1283767"/>
              <a:gd name="connsiteX1" fmla="*/ 851514 w 868051"/>
              <a:gd name="connsiteY1" fmla="*/ 97037 h 1283767"/>
              <a:gd name="connsiteX2" fmla="*/ 69194 w 868051"/>
              <a:gd name="connsiteY2" fmla="*/ 1265437 h 1283767"/>
              <a:gd name="connsiteX3" fmla="*/ 28554 w 868051"/>
              <a:gd name="connsiteY3" fmla="*/ 828557 h 1283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051" h="1283767">
                <a:moveTo>
                  <a:pt x="526394" y="147837"/>
                </a:moveTo>
                <a:cubicBezTo>
                  <a:pt x="727054" y="29303"/>
                  <a:pt x="927714" y="-89230"/>
                  <a:pt x="851514" y="97037"/>
                </a:cubicBezTo>
                <a:cubicBezTo>
                  <a:pt x="775314" y="283304"/>
                  <a:pt x="206354" y="1143517"/>
                  <a:pt x="69194" y="1265437"/>
                </a:cubicBezTo>
                <a:cubicBezTo>
                  <a:pt x="-67966" y="1387357"/>
                  <a:pt x="43794" y="862424"/>
                  <a:pt x="28554" y="828557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Arrow 43"/>
          <p:cNvSpPr/>
          <p:nvPr/>
        </p:nvSpPr>
        <p:spPr>
          <a:xfrm>
            <a:off x="10008212" y="4669124"/>
            <a:ext cx="367716" cy="21336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096813" y="2865102"/>
            <a:ext cx="695703" cy="307777"/>
          </a:xfrm>
          <a:prstGeom prst="rect">
            <a:avLst/>
          </a:prstGeom>
          <a:solidFill>
            <a:srgbClr val="FF0000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V</a:t>
            </a:r>
            <a:r>
              <a:rPr lang="en-US" sz="2000" b="1" baseline="-25000" dirty="0" err="1">
                <a:solidFill>
                  <a:schemeClr val="bg1"/>
                </a:solidFill>
                <a:latin typeface="Calibri" panose="020F0502020204030204" pitchFamily="34" charset="0"/>
              </a:rPr>
              <a:t>bi</a:t>
            </a: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=1V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382926" y="2878925"/>
            <a:ext cx="764633" cy="307777"/>
          </a:xfrm>
          <a:prstGeom prst="rect">
            <a:avLst/>
          </a:prstGeom>
          <a:solidFill>
            <a:schemeClr val="accent2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V</a:t>
            </a:r>
            <a:r>
              <a:rPr lang="en-US" sz="2000" b="1" baseline="-25000" dirty="0" err="1">
                <a:solidFill>
                  <a:schemeClr val="bg1"/>
                </a:solidFill>
                <a:latin typeface="Calibri" panose="020F0502020204030204" pitchFamily="34" charset="0"/>
              </a:rPr>
              <a:t>bi</a:t>
            </a: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=.1V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227101" y="1656903"/>
            <a:ext cx="80470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l-GR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ϵ</a:t>
            </a:r>
            <a:r>
              <a:rPr lang="en-US" sz="2000" baseline="-25000" dirty="0">
                <a:latin typeface="Calibri" panose="020F0502020204030204" pitchFamily="34" charset="0"/>
              </a:rPr>
              <a:t>SD</a:t>
            </a:r>
            <a:r>
              <a:rPr lang="en-US" sz="2000" dirty="0">
                <a:latin typeface="Calibri" panose="020F0502020204030204" pitchFamily="34" charset="0"/>
              </a:rPr>
              <a:t> = 10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13832" y="6015412"/>
            <a:ext cx="912288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</a:rPr>
              <a:t>E</a:t>
            </a:r>
            <a:r>
              <a:rPr lang="en-US" sz="2000" baseline="-25000" dirty="0">
                <a:latin typeface="Calibri" panose="020F0502020204030204" pitchFamily="34" charset="0"/>
              </a:rPr>
              <a:t>BD</a:t>
            </a:r>
            <a:r>
              <a:rPr lang="en-US" sz="2000" dirty="0">
                <a:latin typeface="Calibri" panose="020F0502020204030204" pitchFamily="34" charset="0"/>
              </a:rPr>
              <a:t> : Si ~0.3MV/cm   SiO</a:t>
            </a:r>
            <a:r>
              <a:rPr lang="en-US" sz="2000" baseline="-25000" dirty="0">
                <a:latin typeface="Calibri" panose="020F0502020204030204" pitchFamily="34" charset="0"/>
              </a:rPr>
              <a:t>2</a:t>
            </a:r>
            <a:r>
              <a:rPr lang="en-US" sz="2000" dirty="0">
                <a:latin typeface="Calibri" panose="020F0502020204030204" pitchFamily="34" charset="0"/>
              </a:rPr>
              <a:t> 10~15MV/cm, GST ~0.3MV/cm, TAG ~1MV/cm, SAG ~3MV/cm </a:t>
            </a:r>
          </a:p>
        </p:txBody>
      </p:sp>
    </p:spTree>
    <p:extLst>
      <p:ext uri="{BB962C8B-B14F-4D97-AF65-F5344CB8AC3E}">
        <p14:creationId xmlns:p14="http://schemas.microsoft.com/office/powerpoint/2010/main" val="1929270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Physical model – working principles &amp;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020" y="824268"/>
            <a:ext cx="11442649" cy="5698452"/>
          </a:xfrm>
        </p:spPr>
        <p:txBody>
          <a:bodyPr/>
          <a:lstStyle/>
          <a:p>
            <a:r>
              <a:rPr lang="en-US" sz="1800" dirty="0"/>
              <a:t>SSM device is a string of domains serially concatenated.  Node is an abstract point junction between domains.</a:t>
            </a:r>
          </a:p>
          <a:p>
            <a:pPr lvl="1"/>
            <a:r>
              <a:rPr lang="en-US" sz="1800" dirty="0"/>
              <a:t>Simplified with 1D model</a:t>
            </a:r>
          </a:p>
          <a:p>
            <a:r>
              <a:rPr lang="en-US" sz="1800" dirty="0"/>
              <a:t>Per Kirchhoff law</a:t>
            </a:r>
          </a:p>
          <a:p>
            <a:pPr lvl="1"/>
            <a:r>
              <a:rPr lang="en-US" sz="1800" dirty="0"/>
              <a:t>The nodal current is zero </a:t>
            </a:r>
          </a:p>
          <a:p>
            <a:pPr lvl="1"/>
            <a:r>
              <a:rPr lang="en-US" sz="1800" dirty="0"/>
              <a:t>Assumption – </a:t>
            </a:r>
            <a:r>
              <a:rPr lang="en-US" sz="1800" dirty="0" err="1"/>
              <a:t>Qausi</a:t>
            </a:r>
            <a:r>
              <a:rPr lang="en-US" sz="1800" dirty="0"/>
              <a:t>-static </a:t>
            </a:r>
            <a:r>
              <a:rPr lang="en-US" sz="1800" dirty="0" err="1"/>
              <a:t>SubVt</a:t>
            </a:r>
            <a:r>
              <a:rPr lang="en-US" sz="1800" dirty="0"/>
              <a:t> I-V represents device I-V at </a:t>
            </a:r>
            <a:r>
              <a:rPr lang="en-US" sz="1800" dirty="0" err="1"/>
              <a:t>nano</a:t>
            </a:r>
            <a:r>
              <a:rPr lang="en-US" sz="1800" dirty="0"/>
              <a:t>-second regime</a:t>
            </a:r>
          </a:p>
          <a:p>
            <a:pPr lvl="1"/>
            <a:r>
              <a:rPr lang="en-US" sz="1800" dirty="0"/>
              <a:t>The “domain” voltage drop for a current level will determine the shape of the I-V curve; </a:t>
            </a:r>
          </a:p>
          <a:p>
            <a:pPr lvl="1"/>
            <a:r>
              <a:rPr lang="en-US" sz="1800" dirty="0"/>
              <a:t>Shift right is higher threshold voltage and  Voltage contribution of shifting is the memory effects </a:t>
            </a:r>
          </a:p>
          <a:p>
            <a:r>
              <a:rPr lang="en-US" sz="1800" dirty="0"/>
              <a:t>4 carrier transport mechanisms – </a:t>
            </a:r>
          </a:p>
          <a:p>
            <a:pPr lvl="1"/>
            <a:r>
              <a:rPr lang="en-US" sz="1800" dirty="0"/>
              <a:t>Conduction in delocalized state such as Diffusion and Drift</a:t>
            </a:r>
          </a:p>
          <a:p>
            <a:pPr lvl="1"/>
            <a:r>
              <a:rPr lang="en-US" sz="1800" dirty="0"/>
              <a:t>Conduction between localized and delocalized states such Poole-Frankel </a:t>
            </a:r>
          </a:p>
          <a:p>
            <a:pPr lvl="1"/>
            <a:r>
              <a:rPr lang="en-US" sz="1800" dirty="0"/>
              <a:t>Direct tunneling such as band to band and defect to defect between metallurgical junctions</a:t>
            </a:r>
          </a:p>
          <a:p>
            <a:r>
              <a:rPr lang="en-US" sz="1800" dirty="0"/>
              <a:t>Drift is linear function of electrical field – contribution is very low due to low free carrier and low mean-free path</a:t>
            </a:r>
          </a:p>
          <a:p>
            <a:pPr lvl="1"/>
            <a:r>
              <a:rPr lang="en-US" sz="1800" dirty="0"/>
              <a:t>Likewise, Diffusion contribution is also low (Einstein relation) </a:t>
            </a:r>
          </a:p>
          <a:p>
            <a:r>
              <a:rPr lang="en-US" sz="1800" dirty="0"/>
              <a:t>Electronic trap density is in the order of 1% of atomic density (inactive or pinned)  ~10</a:t>
            </a:r>
            <a:r>
              <a:rPr lang="en-US" sz="1800" baseline="30000" dirty="0"/>
              <a:t>21</a:t>
            </a:r>
            <a:r>
              <a:rPr lang="en-US" sz="1800" dirty="0"/>
              <a:t>/cc</a:t>
            </a:r>
          </a:p>
          <a:p>
            <a:pPr lvl="1"/>
            <a:r>
              <a:rPr lang="en-US" sz="1800" dirty="0"/>
              <a:t>10% structural vacancies in typical crystalline GST225, If electronically active, Debye length is &lt; lattice constant;</a:t>
            </a:r>
            <a:br>
              <a:rPr lang="en-US" sz="1800" dirty="0"/>
            </a:br>
            <a:r>
              <a:rPr lang="en-US" sz="1800" dirty="0"/>
              <a:t>CV measurement exhibits Debye length in the order of </a:t>
            </a:r>
            <a:r>
              <a:rPr lang="el-GR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μ</a:t>
            </a:r>
            <a:r>
              <a:rPr lang="en-US" sz="1800" dirty="0"/>
              <a:t>m or longer</a:t>
            </a:r>
          </a:p>
          <a:p>
            <a:pPr lvl="1"/>
            <a:r>
              <a:rPr lang="en-US" sz="1800" dirty="0"/>
              <a:t>Space charge region @ junction established by direct tunneling with build-in potential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5949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3633" y="582945"/>
            <a:ext cx="10363200" cy="838200"/>
          </a:xfrm>
        </p:spPr>
        <p:txBody>
          <a:bodyPr/>
          <a:lstStyle/>
          <a:p>
            <a:r>
              <a:rPr lang="en-US" sz="4400" dirty="0"/>
              <a:t>1D Space Charge and Built-in Field in SAG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13633" y="2535028"/>
            <a:ext cx="3748465" cy="2636885"/>
            <a:chOff x="1572348" y="1275784"/>
            <a:chExt cx="3748465" cy="2636885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2104697" y="1549270"/>
              <a:ext cx="1" cy="158806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1976327" y="1686906"/>
              <a:ext cx="128371" cy="119319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V="1">
              <a:off x="1572348" y="2856764"/>
              <a:ext cx="3294993" cy="233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2114827" y="2856764"/>
              <a:ext cx="1810787" cy="14656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875620" y="1275784"/>
              <a:ext cx="1863972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dirty="0">
                  <a:latin typeface="Calibri" panose="020F0502020204030204" pitchFamily="34" charset="0"/>
                </a:rPr>
                <a:t>Trap Density [cc</a:t>
              </a:r>
              <a:r>
                <a:rPr lang="en-US" sz="2000" baseline="30000" dirty="0">
                  <a:latin typeface="Calibri" panose="020F0502020204030204" pitchFamily="34" charset="0"/>
                </a:rPr>
                <a:t>-1</a:t>
              </a:r>
              <a:r>
                <a:rPr lang="en-US" sz="2000" dirty="0">
                  <a:latin typeface="Calibri" panose="020F0502020204030204" pitchFamily="34" charset="0"/>
                </a:rPr>
                <a:t>]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429526" y="3635670"/>
              <a:ext cx="189128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>
                  <a:latin typeface="Calibri" panose="020F0502020204030204" pitchFamily="34" charset="0"/>
                </a:rPr>
                <a:t>Space Charge Width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3942080" y="2956556"/>
              <a:ext cx="435884" cy="660400"/>
            </a:xfrm>
            <a:custGeom>
              <a:avLst/>
              <a:gdLst>
                <a:gd name="connsiteX0" fmla="*/ 426720 w 435884"/>
                <a:gd name="connsiteY0" fmla="*/ 660400 h 660400"/>
                <a:gd name="connsiteX1" fmla="*/ 396240 w 435884"/>
                <a:gd name="connsiteY1" fmla="*/ 579120 h 660400"/>
                <a:gd name="connsiteX2" fmla="*/ 111760 w 435884"/>
                <a:gd name="connsiteY2" fmla="*/ 314960 h 660400"/>
                <a:gd name="connsiteX3" fmla="*/ 0 w 435884"/>
                <a:gd name="connsiteY3" fmla="*/ 0 h 66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5884" h="660400">
                  <a:moveTo>
                    <a:pt x="426720" y="660400"/>
                  </a:moveTo>
                  <a:cubicBezTo>
                    <a:pt x="437726" y="648546"/>
                    <a:pt x="448733" y="636693"/>
                    <a:pt x="396240" y="579120"/>
                  </a:cubicBezTo>
                  <a:cubicBezTo>
                    <a:pt x="343747" y="521547"/>
                    <a:pt x="177800" y="411480"/>
                    <a:pt x="111760" y="314960"/>
                  </a:cubicBezTo>
                  <a:cubicBezTo>
                    <a:pt x="45720" y="218440"/>
                    <a:pt x="22860" y="109220"/>
                    <a:pt x="0" y="0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740975" y="2363078"/>
            <a:ext cx="3294993" cy="2359337"/>
            <a:chOff x="1572348" y="3523703"/>
            <a:chExt cx="3294993" cy="2359337"/>
          </a:xfrm>
        </p:grpSpPr>
        <p:cxnSp>
          <p:nvCxnSpPr>
            <p:cNvPr id="21" name="Straight Arrow Connector 20"/>
            <p:cNvCxnSpPr/>
            <p:nvPr/>
          </p:nvCxnSpPr>
          <p:spPr>
            <a:xfrm flipV="1">
              <a:off x="1572348" y="5254068"/>
              <a:ext cx="3294993" cy="233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2114827" y="4462044"/>
              <a:ext cx="1702793" cy="2333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V="1">
              <a:off x="2104697" y="3900964"/>
              <a:ext cx="1" cy="165638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1966197" y="4462044"/>
              <a:ext cx="138500" cy="81536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875620" y="3523703"/>
              <a:ext cx="961738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4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ε</a:t>
              </a:r>
              <a:r>
                <a:rPr lang="en-US" sz="1800" dirty="0">
                  <a:latin typeface="Calibri" panose="020F0502020204030204" pitchFamily="34" charset="0"/>
                </a:rPr>
                <a:t>[MV/cm]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637047" y="3971236"/>
              <a:ext cx="375103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4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ε</a:t>
              </a:r>
              <a:r>
                <a:rPr lang="en-US" sz="2400" baseline="-25000" dirty="0">
                  <a:latin typeface="Calibri" panose="020F0502020204030204" pitchFamily="34" charset="0"/>
                </a:rPr>
                <a:t>BD</a:t>
              </a:r>
              <a:endParaRPr lang="en-US" sz="1800" dirty="0">
                <a:latin typeface="Calibri" panose="020F0502020204030204" pitchFamily="34" charset="0"/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136228" y="4218730"/>
              <a:ext cx="425669" cy="187728"/>
            </a:xfrm>
            <a:custGeom>
              <a:avLst/>
              <a:gdLst>
                <a:gd name="connsiteX0" fmla="*/ 425669 w 425669"/>
                <a:gd name="connsiteY0" fmla="*/ 22190 h 187728"/>
                <a:gd name="connsiteX1" fmla="*/ 189186 w 425669"/>
                <a:gd name="connsiteY1" fmla="*/ 14307 h 187728"/>
                <a:gd name="connsiteX2" fmla="*/ 0 w 425669"/>
                <a:gd name="connsiteY2" fmla="*/ 187728 h 187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5669" h="187728">
                  <a:moveTo>
                    <a:pt x="425669" y="22190"/>
                  </a:moveTo>
                  <a:cubicBezTo>
                    <a:pt x="342900" y="4453"/>
                    <a:pt x="260131" y="-13283"/>
                    <a:pt x="189186" y="14307"/>
                  </a:cubicBezTo>
                  <a:cubicBezTo>
                    <a:pt x="118241" y="41897"/>
                    <a:pt x="59120" y="114812"/>
                    <a:pt x="0" y="187728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966197" y="5575263"/>
              <a:ext cx="2068708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dirty="0">
                  <a:latin typeface="Calibri" panose="020F0502020204030204" pitchFamily="34" charset="0"/>
                </a:rPr>
                <a:t>E</a:t>
              </a:r>
              <a:r>
                <a:rPr lang="en-US" sz="2000" baseline="-25000" dirty="0">
                  <a:latin typeface="Calibri" panose="020F0502020204030204" pitchFamily="34" charset="0"/>
                </a:rPr>
                <a:t>BD</a:t>
              </a:r>
              <a:r>
                <a:rPr lang="en-US" sz="2000" dirty="0">
                  <a:latin typeface="Calibri" panose="020F0502020204030204" pitchFamily="34" charset="0"/>
                </a:rPr>
                <a:t> : SAG ~3MV/cm 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3819311" y="4462044"/>
              <a:ext cx="259775" cy="789141"/>
            </a:xfrm>
            <a:custGeom>
              <a:avLst/>
              <a:gdLst>
                <a:gd name="connsiteX0" fmla="*/ 0 w 611560"/>
                <a:gd name="connsiteY0" fmla="*/ 0 h 785032"/>
                <a:gd name="connsiteX1" fmla="*/ 126428 w 611560"/>
                <a:gd name="connsiteY1" fmla="*/ 623321 h 785032"/>
                <a:gd name="connsiteX2" fmla="*/ 611560 w 611560"/>
                <a:gd name="connsiteY2" fmla="*/ 785032 h 785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1560" h="785032">
                  <a:moveTo>
                    <a:pt x="0" y="0"/>
                  </a:moveTo>
                  <a:cubicBezTo>
                    <a:pt x="12250" y="246241"/>
                    <a:pt x="24501" y="492482"/>
                    <a:pt x="126428" y="623321"/>
                  </a:cubicBezTo>
                  <a:cubicBezTo>
                    <a:pt x="228355" y="754160"/>
                    <a:pt x="419957" y="769596"/>
                    <a:pt x="611560" y="785032"/>
                  </a:cubicBezTo>
                </a:path>
              </a:pathLst>
            </a:custGeom>
            <a:noFill/>
            <a:ln cap="rnd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351841" y="2363078"/>
            <a:ext cx="3294993" cy="2033642"/>
            <a:chOff x="1572348" y="3523703"/>
            <a:chExt cx="3294993" cy="2033642"/>
          </a:xfrm>
        </p:grpSpPr>
        <p:cxnSp>
          <p:nvCxnSpPr>
            <p:cNvPr id="51" name="Straight Arrow Connector 50"/>
            <p:cNvCxnSpPr/>
            <p:nvPr/>
          </p:nvCxnSpPr>
          <p:spPr>
            <a:xfrm flipV="1">
              <a:off x="1572348" y="5235214"/>
              <a:ext cx="3294993" cy="233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V="1">
              <a:off x="2104697" y="3900964"/>
              <a:ext cx="1" cy="165638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1875620" y="3523703"/>
              <a:ext cx="794576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 err="1">
                  <a:latin typeface="Calibri" panose="020F0502020204030204" pitchFamily="34" charset="0"/>
                </a:rPr>
                <a:t>V</a:t>
              </a:r>
              <a:r>
                <a:rPr lang="en-US" sz="1800" baseline="-25000" dirty="0" err="1">
                  <a:latin typeface="Calibri" panose="020F0502020204030204" pitchFamily="34" charset="0"/>
                </a:rPr>
                <a:t>bi</a:t>
              </a:r>
              <a:r>
                <a:rPr lang="en-US" sz="1800" dirty="0">
                  <a:latin typeface="Calibri" panose="020F0502020204030204" pitchFamily="34" charset="0"/>
                </a:rPr>
                <a:t> [volt]</a:t>
              </a:r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8884190" y="3179943"/>
            <a:ext cx="1712922" cy="89464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8785225" y="3024188"/>
            <a:ext cx="98964" cy="155755"/>
          </a:xfrm>
          <a:custGeom>
            <a:avLst/>
            <a:gdLst>
              <a:gd name="connsiteX0" fmla="*/ 0 w 165100"/>
              <a:gd name="connsiteY0" fmla="*/ 0 h 255587"/>
              <a:gd name="connsiteX1" fmla="*/ 61912 w 165100"/>
              <a:gd name="connsiteY1" fmla="*/ 171450 h 255587"/>
              <a:gd name="connsiteX2" fmla="*/ 165100 w 165100"/>
              <a:gd name="connsiteY2" fmla="*/ 255587 h 255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100" h="255587">
                <a:moveTo>
                  <a:pt x="0" y="0"/>
                </a:moveTo>
                <a:cubicBezTo>
                  <a:pt x="17197" y="64426"/>
                  <a:pt x="34395" y="128852"/>
                  <a:pt x="61912" y="171450"/>
                </a:cubicBezTo>
                <a:cubicBezTo>
                  <a:pt x="89429" y="214048"/>
                  <a:pt x="127264" y="234817"/>
                  <a:pt x="165100" y="255587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78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Model Comparison</a:t>
            </a:r>
          </a:p>
        </p:txBody>
      </p:sp>
      <p:grpSp>
        <p:nvGrpSpPr>
          <p:cNvPr id="581" name="Group 580"/>
          <p:cNvGrpSpPr/>
          <p:nvPr/>
        </p:nvGrpSpPr>
        <p:grpSpPr>
          <a:xfrm>
            <a:off x="342901" y="1386840"/>
            <a:ext cx="3615180" cy="4770120"/>
            <a:chOff x="7176120" y="1304764"/>
            <a:chExt cx="4281375" cy="5411586"/>
          </a:xfrm>
        </p:grpSpPr>
        <p:pic>
          <p:nvPicPr>
            <p:cNvPr id="445" name="Picture 44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76120" y="1304764"/>
              <a:ext cx="4281375" cy="54115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cxnSp>
          <p:nvCxnSpPr>
            <p:cNvPr id="446" name="Straight Connector 445"/>
            <p:cNvCxnSpPr/>
            <p:nvPr/>
          </p:nvCxnSpPr>
          <p:spPr>
            <a:xfrm>
              <a:off x="8364252" y="1916832"/>
              <a:ext cx="1764196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7" name="Group 446"/>
            <p:cNvGrpSpPr/>
            <p:nvPr/>
          </p:nvGrpSpPr>
          <p:grpSpPr>
            <a:xfrm>
              <a:off x="9408368" y="2456892"/>
              <a:ext cx="828092" cy="540060"/>
              <a:chOff x="8724292" y="2960948"/>
              <a:chExt cx="972108" cy="540060"/>
            </a:xfrm>
          </p:grpSpPr>
          <p:cxnSp>
            <p:nvCxnSpPr>
              <p:cNvPr id="448" name="Straight Connector 447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Straight Connector 448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1" name="Group 450"/>
            <p:cNvGrpSpPr/>
            <p:nvPr/>
          </p:nvGrpSpPr>
          <p:grpSpPr>
            <a:xfrm>
              <a:off x="10488488" y="2780928"/>
              <a:ext cx="216024" cy="324036"/>
              <a:chOff x="9948428" y="3284984"/>
              <a:chExt cx="216024" cy="324036"/>
            </a:xfrm>
          </p:grpSpPr>
          <p:sp>
            <p:nvSpPr>
              <p:cNvPr id="452" name="Rectangle 451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3" name="Straight Connector 452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Straight Connector 453"/>
              <p:cNvCxnSpPr/>
              <p:nvPr/>
            </p:nvCxnSpPr>
            <p:spPr>
              <a:xfrm>
                <a:off x="9948428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5" name="TextBox 454"/>
            <p:cNvSpPr txBox="1"/>
            <p:nvPr/>
          </p:nvSpPr>
          <p:spPr>
            <a:xfrm>
              <a:off x="10848528" y="1772816"/>
              <a:ext cx="58631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Vacuum</a:t>
              </a:r>
            </a:p>
          </p:txBody>
        </p:sp>
        <p:cxnSp>
          <p:nvCxnSpPr>
            <p:cNvPr id="456" name="Straight Connector 455"/>
            <p:cNvCxnSpPr/>
            <p:nvPr/>
          </p:nvCxnSpPr>
          <p:spPr>
            <a:xfrm>
              <a:off x="7860196" y="1916832"/>
              <a:ext cx="288032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7" name="Rectangle 456"/>
            <p:cNvSpPr/>
            <p:nvPr/>
          </p:nvSpPr>
          <p:spPr>
            <a:xfrm>
              <a:off x="9300356" y="1448780"/>
              <a:ext cx="1044116" cy="28803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458" name="Rectangle 457"/>
            <p:cNvSpPr/>
            <p:nvPr/>
          </p:nvSpPr>
          <p:spPr>
            <a:xfrm>
              <a:off x="10344472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459" name="Rectangle 458"/>
            <p:cNvSpPr/>
            <p:nvPr/>
          </p:nvSpPr>
          <p:spPr>
            <a:xfrm>
              <a:off x="7716180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460" name="Rectangle 459"/>
            <p:cNvSpPr/>
            <p:nvPr/>
          </p:nvSpPr>
          <p:spPr>
            <a:xfrm>
              <a:off x="8256240" y="1448780"/>
              <a:ext cx="1044116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grpSp>
          <p:nvGrpSpPr>
            <p:cNvPr id="461" name="Group 460"/>
            <p:cNvGrpSpPr/>
            <p:nvPr/>
          </p:nvGrpSpPr>
          <p:grpSpPr>
            <a:xfrm>
              <a:off x="8364252" y="2456892"/>
              <a:ext cx="828092" cy="540060"/>
              <a:chOff x="8724292" y="2960948"/>
              <a:chExt cx="972108" cy="540060"/>
            </a:xfrm>
          </p:grpSpPr>
          <p:cxnSp>
            <p:nvCxnSpPr>
              <p:cNvPr id="462" name="Straight Connector 461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>
                <a:off x="8724292" y="3068960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5" name="Group 464"/>
            <p:cNvGrpSpPr/>
            <p:nvPr/>
          </p:nvGrpSpPr>
          <p:grpSpPr>
            <a:xfrm>
              <a:off x="8040216" y="3284984"/>
              <a:ext cx="2520280" cy="778900"/>
              <a:chOff x="8040216" y="3478688"/>
              <a:chExt cx="2520280" cy="778900"/>
            </a:xfrm>
          </p:grpSpPr>
          <p:grpSp>
            <p:nvGrpSpPr>
              <p:cNvPr id="466" name="Group 465"/>
              <p:cNvGrpSpPr/>
              <p:nvPr/>
            </p:nvGrpSpPr>
            <p:grpSpPr>
              <a:xfrm>
                <a:off x="8040216" y="3478688"/>
                <a:ext cx="227010" cy="562380"/>
                <a:chOff x="8364252" y="2996354"/>
                <a:chExt cx="227010" cy="468650"/>
              </a:xfrm>
            </p:grpSpPr>
            <p:sp>
              <p:nvSpPr>
                <p:cNvPr id="483" name="Rectangle 482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4" name="Straight Connector 483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>
                  <a:stCxn id="473" idx="0"/>
                </p:cNvCxnSpPr>
                <p:nvPr/>
              </p:nvCxnSpPr>
              <p:spPr>
                <a:xfrm flipH="1">
                  <a:off x="8580276" y="2996354"/>
                  <a:ext cx="10986" cy="46865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7" name="Group 466"/>
              <p:cNvGrpSpPr/>
              <p:nvPr/>
            </p:nvGrpSpPr>
            <p:grpSpPr>
              <a:xfrm>
                <a:off x="9336355" y="3498830"/>
                <a:ext cx="1008114" cy="542238"/>
                <a:chOff x="8639761" y="2958770"/>
                <a:chExt cx="1183439" cy="542238"/>
              </a:xfrm>
            </p:grpSpPr>
            <p:cxnSp>
              <p:nvCxnSpPr>
                <p:cNvPr id="480" name="Straight Connector 479"/>
                <p:cNvCxnSpPr>
                  <a:stCxn id="470" idx="6"/>
                </p:cNvCxnSpPr>
                <p:nvPr/>
              </p:nvCxnSpPr>
              <p:spPr>
                <a:xfrm>
                  <a:off x="8862645" y="2958770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1" name="Straight Connector 480"/>
                <p:cNvCxnSpPr>
                  <a:stCxn id="471" idx="6"/>
                </p:cNvCxnSpPr>
                <p:nvPr/>
              </p:nvCxnSpPr>
              <p:spPr>
                <a:xfrm>
                  <a:off x="8837474" y="3501008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2" name="Straight Connector 481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8" name="Group 467"/>
              <p:cNvGrpSpPr/>
              <p:nvPr/>
            </p:nvGrpSpPr>
            <p:grpSpPr>
              <a:xfrm>
                <a:off x="8364254" y="3710523"/>
                <a:ext cx="972108" cy="546569"/>
                <a:chOff x="8724292" y="2954439"/>
                <a:chExt cx="1141170" cy="546569"/>
              </a:xfrm>
            </p:grpSpPr>
            <p:cxnSp>
              <p:nvCxnSpPr>
                <p:cNvPr id="477" name="Straight Connector 476"/>
                <p:cNvCxnSpPr>
                  <a:endCxn id="470" idx="0"/>
                </p:cNvCxnSpPr>
                <p:nvPr/>
              </p:nvCxnSpPr>
              <p:spPr>
                <a:xfrm flipV="1">
                  <a:off x="8724292" y="2954439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8" name="Straight Connector 477"/>
                <p:cNvCxnSpPr>
                  <a:endCxn id="471" idx="0"/>
                </p:cNvCxnSpPr>
                <p:nvPr/>
              </p:nvCxnSpPr>
              <p:spPr>
                <a:xfrm flipV="1">
                  <a:off x="8724292" y="3496677"/>
                  <a:ext cx="845311" cy="433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/>
                <p:nvPr/>
              </p:nvCxnSpPr>
              <p:spPr>
                <a:xfrm>
                  <a:off x="8724292" y="3068960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9" name="Group 468"/>
              <p:cNvGrpSpPr/>
              <p:nvPr/>
            </p:nvGrpSpPr>
            <p:grpSpPr>
              <a:xfrm>
                <a:off x="10344472" y="3501008"/>
                <a:ext cx="216024" cy="540060"/>
                <a:chOff x="9948428" y="2960948"/>
                <a:chExt cx="216024" cy="540060"/>
              </a:xfrm>
            </p:grpSpPr>
            <p:sp>
              <p:nvSpPr>
                <p:cNvPr id="474" name="Rectangle 473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6" name="Straight Connector 475"/>
                <p:cNvCxnSpPr/>
                <p:nvPr/>
              </p:nvCxnSpPr>
              <p:spPr>
                <a:xfrm>
                  <a:off x="9948428" y="2960948"/>
                  <a:ext cx="0" cy="54006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0" name="Freeform 469"/>
              <p:cNvSpPr/>
              <p:nvPr/>
            </p:nvSpPr>
            <p:spPr>
              <a:xfrm>
                <a:off x="9105777" y="3498830"/>
                <a:ext cx="420448" cy="211693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1" name="Freeform 470"/>
              <p:cNvSpPr/>
              <p:nvPr/>
            </p:nvSpPr>
            <p:spPr>
              <a:xfrm>
                <a:off x="9084332" y="4041068"/>
                <a:ext cx="420448" cy="211693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2" name="Freeform 471"/>
              <p:cNvSpPr/>
              <p:nvPr/>
            </p:nvSpPr>
            <p:spPr>
              <a:xfrm>
                <a:off x="8261942" y="4019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3" name="Freeform 472"/>
              <p:cNvSpPr/>
              <p:nvPr/>
            </p:nvSpPr>
            <p:spPr>
              <a:xfrm>
                <a:off x="8267226" y="347868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6" name="Group 485"/>
            <p:cNvGrpSpPr/>
            <p:nvPr/>
          </p:nvGrpSpPr>
          <p:grpSpPr>
            <a:xfrm>
              <a:off x="8256240" y="5386900"/>
              <a:ext cx="2077244" cy="238344"/>
              <a:chOff x="8419626" y="3631088"/>
              <a:chExt cx="2077244" cy="238344"/>
            </a:xfrm>
          </p:grpSpPr>
          <p:cxnSp>
            <p:nvCxnSpPr>
              <p:cNvPr id="487" name="Straight Connector 486"/>
              <p:cNvCxnSpPr>
                <a:stCxn id="489" idx="6"/>
              </p:cNvCxnSpPr>
              <p:nvPr/>
            </p:nvCxnSpPr>
            <p:spPr>
              <a:xfrm>
                <a:off x="9678623" y="3651230"/>
                <a:ext cx="818247" cy="2178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8" name="Straight Connector 487"/>
              <p:cNvCxnSpPr>
                <a:endCxn id="489" idx="0"/>
              </p:cNvCxnSpPr>
              <p:nvPr/>
            </p:nvCxnSpPr>
            <p:spPr>
              <a:xfrm flipV="1">
                <a:off x="8516651" y="3862923"/>
                <a:ext cx="741525" cy="6509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9" name="Freeform 488"/>
              <p:cNvSpPr/>
              <p:nvPr/>
            </p:nvSpPr>
            <p:spPr>
              <a:xfrm>
                <a:off x="9258177" y="3651230"/>
                <a:ext cx="420448" cy="211693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Freeform 489"/>
              <p:cNvSpPr/>
              <p:nvPr/>
            </p:nvSpPr>
            <p:spPr>
              <a:xfrm>
                <a:off x="8419626" y="363108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1" name="Straight Connector 490"/>
            <p:cNvCxnSpPr/>
            <p:nvPr/>
          </p:nvCxnSpPr>
          <p:spPr>
            <a:xfrm>
              <a:off x="10344472" y="5409220"/>
              <a:ext cx="360040" cy="0"/>
            </a:xfrm>
            <a:prstGeom prst="line">
              <a:avLst/>
            </a:prstGeom>
            <a:ln w="19050" cap="rnd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Straight Connector 491"/>
            <p:cNvCxnSpPr>
              <a:endCxn id="493" idx="3"/>
            </p:cNvCxnSpPr>
            <p:nvPr/>
          </p:nvCxnSpPr>
          <p:spPr>
            <a:xfrm>
              <a:off x="10704512" y="5409220"/>
              <a:ext cx="0" cy="149503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3" name="Isosceles Triangle 492"/>
            <p:cNvSpPr/>
            <p:nvPr/>
          </p:nvSpPr>
          <p:spPr>
            <a:xfrm flipV="1">
              <a:off x="10632504" y="5558723"/>
              <a:ext cx="144016" cy="14401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TextBox 493"/>
            <p:cNvSpPr txBox="1"/>
            <p:nvPr/>
          </p:nvSpPr>
          <p:spPr>
            <a:xfrm>
              <a:off x="7572164" y="5481228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495" name="Straight Arrow Connector 494"/>
            <p:cNvCxnSpPr/>
            <p:nvPr/>
          </p:nvCxnSpPr>
          <p:spPr>
            <a:xfrm flipV="1">
              <a:off x="7644172" y="4869160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6" name="TextBox 495"/>
            <p:cNvSpPr txBox="1"/>
            <p:nvPr/>
          </p:nvSpPr>
          <p:spPr>
            <a:xfrm>
              <a:off x="7572164" y="4581128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497" name="Straight Arrow Connector 496"/>
            <p:cNvCxnSpPr/>
            <p:nvPr/>
          </p:nvCxnSpPr>
          <p:spPr>
            <a:xfrm>
              <a:off x="7644172" y="5733256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8" name="TextBox 497"/>
            <p:cNvSpPr txBox="1"/>
            <p:nvPr/>
          </p:nvSpPr>
          <p:spPr>
            <a:xfrm>
              <a:off x="7553412" y="6309320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499" name="Group 498"/>
            <p:cNvGrpSpPr/>
            <p:nvPr/>
          </p:nvGrpSpPr>
          <p:grpSpPr>
            <a:xfrm>
              <a:off x="7968208" y="2780928"/>
              <a:ext cx="216024" cy="324036"/>
              <a:chOff x="8364252" y="3284984"/>
              <a:chExt cx="216024" cy="324036"/>
            </a:xfrm>
          </p:grpSpPr>
          <p:sp>
            <p:nvSpPr>
              <p:cNvPr id="500" name="Rectangle 499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01" name="Straight Connector 500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Straight Connector 501"/>
              <p:cNvCxnSpPr/>
              <p:nvPr/>
            </p:nvCxnSpPr>
            <p:spPr>
              <a:xfrm>
                <a:off x="8580276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3" name="Group 502"/>
            <p:cNvGrpSpPr/>
            <p:nvPr/>
          </p:nvGrpSpPr>
          <p:grpSpPr>
            <a:xfrm>
              <a:off x="8264471" y="5170380"/>
              <a:ext cx="2446135" cy="320783"/>
              <a:chOff x="8428804" y="3142746"/>
              <a:chExt cx="2446135" cy="726687"/>
            </a:xfrm>
          </p:grpSpPr>
          <p:cxnSp>
            <p:nvCxnSpPr>
              <p:cNvPr id="504" name="Straight Connector 503"/>
              <p:cNvCxnSpPr>
                <a:stCxn id="506" idx="6"/>
              </p:cNvCxnSpPr>
              <p:nvPr/>
            </p:nvCxnSpPr>
            <p:spPr>
              <a:xfrm>
                <a:off x="9678625" y="3651229"/>
                <a:ext cx="1196314" cy="25515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Straight Connector 504"/>
              <p:cNvCxnSpPr>
                <a:stCxn id="507" idx="2"/>
              </p:cNvCxnSpPr>
              <p:nvPr/>
            </p:nvCxnSpPr>
            <p:spPr>
              <a:xfrm>
                <a:off x="8516652" y="3859894"/>
                <a:ext cx="741525" cy="3029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6" name="Freeform 505"/>
              <p:cNvSpPr/>
              <p:nvPr/>
            </p:nvSpPr>
            <p:spPr>
              <a:xfrm>
                <a:off x="9258177" y="3651230"/>
                <a:ext cx="420448" cy="211693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Freeform 506"/>
              <p:cNvSpPr/>
              <p:nvPr/>
            </p:nvSpPr>
            <p:spPr>
              <a:xfrm>
                <a:off x="8428804" y="3142746"/>
                <a:ext cx="87848" cy="726687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08" name="Group 507"/>
            <p:cNvGrpSpPr/>
            <p:nvPr/>
          </p:nvGrpSpPr>
          <p:grpSpPr>
            <a:xfrm>
              <a:off x="8270233" y="4747086"/>
              <a:ext cx="2443214" cy="658071"/>
              <a:chOff x="8431725" y="2185981"/>
              <a:chExt cx="2443214" cy="1490764"/>
            </a:xfrm>
          </p:grpSpPr>
          <p:cxnSp>
            <p:nvCxnSpPr>
              <p:cNvPr id="509" name="Straight Connector 508"/>
              <p:cNvCxnSpPr>
                <a:stCxn id="511" idx="6"/>
              </p:cNvCxnSpPr>
              <p:nvPr/>
            </p:nvCxnSpPr>
            <p:spPr>
              <a:xfrm>
                <a:off x="9686493" y="3268168"/>
                <a:ext cx="1188446" cy="408577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Straight Connector 509"/>
              <p:cNvCxnSpPr>
                <a:stCxn id="512" idx="2"/>
                <a:endCxn id="511" idx="0"/>
              </p:cNvCxnSpPr>
              <p:nvPr/>
            </p:nvCxnSpPr>
            <p:spPr>
              <a:xfrm>
                <a:off x="8519573" y="2891938"/>
                <a:ext cx="828990" cy="479800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1" name="Freeform 510"/>
              <p:cNvSpPr/>
              <p:nvPr/>
            </p:nvSpPr>
            <p:spPr>
              <a:xfrm>
                <a:off x="9348563" y="3268168"/>
                <a:ext cx="337930" cy="103570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Freeform 511"/>
              <p:cNvSpPr/>
              <p:nvPr/>
            </p:nvSpPr>
            <p:spPr>
              <a:xfrm>
                <a:off x="8431725" y="2185981"/>
                <a:ext cx="87848" cy="715349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3" name="Group 512"/>
            <p:cNvGrpSpPr/>
            <p:nvPr/>
          </p:nvGrpSpPr>
          <p:grpSpPr>
            <a:xfrm>
              <a:off x="8268203" y="5405157"/>
              <a:ext cx="2435314" cy="372487"/>
              <a:chOff x="8419626" y="3631088"/>
              <a:chExt cx="2435314" cy="238344"/>
            </a:xfrm>
          </p:grpSpPr>
          <p:cxnSp>
            <p:nvCxnSpPr>
              <p:cNvPr id="514" name="Straight Connector 513"/>
              <p:cNvCxnSpPr>
                <a:stCxn id="516" idx="6"/>
              </p:cNvCxnSpPr>
              <p:nvPr/>
            </p:nvCxnSpPr>
            <p:spPr>
              <a:xfrm flipV="1">
                <a:off x="9678625" y="3631088"/>
                <a:ext cx="1176315" cy="5686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5" name="Straight Connector 514"/>
              <p:cNvCxnSpPr>
                <a:stCxn id="517" idx="2"/>
                <a:endCxn id="516" idx="0"/>
              </p:cNvCxnSpPr>
              <p:nvPr/>
            </p:nvCxnSpPr>
            <p:spPr>
              <a:xfrm flipV="1">
                <a:off x="8495754" y="3815339"/>
                <a:ext cx="762423" cy="5259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6" name="Freeform 515"/>
              <p:cNvSpPr/>
              <p:nvPr/>
            </p:nvSpPr>
            <p:spPr>
              <a:xfrm>
                <a:off x="9258177" y="3687955"/>
                <a:ext cx="420448" cy="127384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Freeform 516"/>
              <p:cNvSpPr/>
              <p:nvPr/>
            </p:nvSpPr>
            <p:spPr>
              <a:xfrm>
                <a:off x="8419626" y="3754917"/>
                <a:ext cx="76128" cy="114515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8" name="Group 517"/>
            <p:cNvGrpSpPr/>
            <p:nvPr/>
          </p:nvGrpSpPr>
          <p:grpSpPr>
            <a:xfrm>
              <a:off x="8270798" y="5404634"/>
              <a:ext cx="2435314" cy="885899"/>
              <a:chOff x="8419626" y="3631088"/>
              <a:chExt cx="2435314" cy="238344"/>
            </a:xfrm>
          </p:grpSpPr>
          <p:cxnSp>
            <p:nvCxnSpPr>
              <p:cNvPr id="519" name="Straight Connector 518"/>
              <p:cNvCxnSpPr>
                <a:stCxn id="521" idx="6"/>
              </p:cNvCxnSpPr>
              <p:nvPr/>
            </p:nvCxnSpPr>
            <p:spPr>
              <a:xfrm flipV="1">
                <a:off x="9678625" y="3631088"/>
                <a:ext cx="1176315" cy="92976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0" name="Straight Connector 519"/>
              <p:cNvCxnSpPr>
                <a:stCxn id="522" idx="2"/>
                <a:endCxn id="521" idx="0"/>
              </p:cNvCxnSpPr>
              <p:nvPr/>
            </p:nvCxnSpPr>
            <p:spPr>
              <a:xfrm flipV="1">
                <a:off x="8495754" y="3781675"/>
                <a:ext cx="762423" cy="86254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1" name="Freeform 520"/>
              <p:cNvSpPr/>
              <p:nvPr/>
            </p:nvSpPr>
            <p:spPr>
              <a:xfrm>
                <a:off x="9258177" y="3724064"/>
                <a:ext cx="420448" cy="57611"/>
              </a:xfrm>
              <a:custGeom>
                <a:avLst/>
                <a:gdLst>
                  <a:gd name="connsiteX0" fmla="*/ 0 w 420448"/>
                  <a:gd name="connsiteY0" fmla="*/ 211693 h 211693"/>
                  <a:gd name="connsiteX1" fmla="*/ 102907 w 420448"/>
                  <a:gd name="connsiteY1" fmla="*/ 196993 h 211693"/>
                  <a:gd name="connsiteX2" fmla="*/ 188173 w 420448"/>
                  <a:gd name="connsiteY2" fmla="*/ 161710 h 211693"/>
                  <a:gd name="connsiteX3" fmla="*/ 211694 w 420448"/>
                  <a:gd name="connsiteY3" fmla="*/ 94086 h 211693"/>
                  <a:gd name="connsiteX4" fmla="*/ 235216 w 420448"/>
                  <a:gd name="connsiteY4" fmla="*/ 47043 h 211693"/>
                  <a:gd name="connsiteX5" fmla="*/ 314601 w 420448"/>
                  <a:gd name="connsiteY5" fmla="*/ 23521 h 211693"/>
                  <a:gd name="connsiteX6" fmla="*/ 420448 w 420448"/>
                  <a:gd name="connsiteY6" fmla="*/ 0 h 211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0448" h="211693">
                    <a:moveTo>
                      <a:pt x="0" y="211693"/>
                    </a:moveTo>
                    <a:cubicBezTo>
                      <a:pt x="35772" y="208508"/>
                      <a:pt x="71545" y="205323"/>
                      <a:pt x="102907" y="196993"/>
                    </a:cubicBezTo>
                    <a:cubicBezTo>
                      <a:pt x="134269" y="188662"/>
                      <a:pt x="170042" y="178861"/>
                      <a:pt x="188173" y="161710"/>
                    </a:cubicBezTo>
                    <a:cubicBezTo>
                      <a:pt x="206304" y="144559"/>
                      <a:pt x="203853" y="113197"/>
                      <a:pt x="211694" y="94086"/>
                    </a:cubicBezTo>
                    <a:cubicBezTo>
                      <a:pt x="219535" y="74975"/>
                      <a:pt x="218065" y="58804"/>
                      <a:pt x="235216" y="47043"/>
                    </a:cubicBezTo>
                    <a:cubicBezTo>
                      <a:pt x="252367" y="35282"/>
                      <a:pt x="283729" y="31361"/>
                      <a:pt x="314601" y="23521"/>
                    </a:cubicBezTo>
                    <a:cubicBezTo>
                      <a:pt x="345473" y="15680"/>
                      <a:pt x="402317" y="5390"/>
                      <a:pt x="420448" y="0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Freeform 521"/>
              <p:cNvSpPr/>
              <p:nvPr/>
            </p:nvSpPr>
            <p:spPr>
              <a:xfrm>
                <a:off x="8419626" y="3754917"/>
                <a:ext cx="76128" cy="114515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oup 522"/>
            <p:cNvGrpSpPr/>
            <p:nvPr/>
          </p:nvGrpSpPr>
          <p:grpSpPr>
            <a:xfrm>
              <a:off x="8892251" y="3863367"/>
              <a:ext cx="2515532" cy="602908"/>
              <a:chOff x="8892251" y="3859412"/>
              <a:chExt cx="2515532" cy="602908"/>
            </a:xfrm>
          </p:grpSpPr>
          <p:grpSp>
            <p:nvGrpSpPr>
              <p:cNvPr id="524" name="Group 523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534" name="Straight Connector 533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5" name="Straight Connector 534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Rectangle 535"/>
                <p:cNvSpPr/>
                <p:nvPr/>
              </p:nvSpPr>
              <p:spPr>
                <a:xfrm>
                  <a:off x="9105777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537" name="Rectangle 536"/>
                <p:cNvSpPr/>
                <p:nvPr/>
              </p:nvSpPr>
              <p:spPr>
                <a:xfrm>
                  <a:off x="9320357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525" name="Straight Connector 524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6" name="TextBox 525"/>
                  <p:cNvSpPr txBox="1"/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126" name="TextBox 1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27" name="Straight Connector 526"/>
              <p:cNvCxnSpPr/>
              <p:nvPr/>
            </p:nvCxnSpPr>
            <p:spPr>
              <a:xfrm flipV="1">
                <a:off x="9840907" y="4052332"/>
                <a:ext cx="209453" cy="20451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Straight Connector 527"/>
              <p:cNvCxnSpPr/>
              <p:nvPr/>
            </p:nvCxnSpPr>
            <p:spPr>
              <a:xfrm>
                <a:off x="10050360" y="4054193"/>
                <a:ext cx="208545" cy="20265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Straight Connector 528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Straight Connector 529"/>
              <p:cNvCxnSpPr>
                <a:endCxn id="532" idx="0"/>
              </p:cNvCxnSpPr>
              <p:nvPr/>
            </p:nvCxnSpPr>
            <p:spPr>
              <a:xfrm flipV="1">
                <a:off x="10576169" y="4057477"/>
                <a:ext cx="214236" cy="158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Straight Connector 530"/>
              <p:cNvCxnSpPr>
                <a:stCxn id="532" idx="3"/>
              </p:cNvCxnSpPr>
              <p:nvPr/>
            </p:nvCxnSpPr>
            <p:spPr>
              <a:xfrm flipV="1">
                <a:off x="11223049" y="4255146"/>
                <a:ext cx="182600" cy="379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2" name="Freeform 531"/>
              <p:cNvSpPr/>
              <p:nvPr/>
            </p:nvSpPr>
            <p:spPr>
              <a:xfrm>
                <a:off x="10790405" y="4054732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TextBox 532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538" name="Group 537"/>
            <p:cNvGrpSpPr/>
            <p:nvPr/>
          </p:nvGrpSpPr>
          <p:grpSpPr>
            <a:xfrm>
              <a:off x="8892836" y="4596852"/>
              <a:ext cx="2515532" cy="602908"/>
              <a:chOff x="8892251" y="3859412"/>
              <a:chExt cx="2515532" cy="602908"/>
            </a:xfrm>
          </p:grpSpPr>
          <p:grpSp>
            <p:nvGrpSpPr>
              <p:cNvPr id="539" name="Group 538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549" name="Straight Connector 548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0" name="Straight Connector 549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51" name="Rectangle 550"/>
                <p:cNvSpPr/>
                <p:nvPr/>
              </p:nvSpPr>
              <p:spPr>
                <a:xfrm>
                  <a:off x="9209725" y="4221271"/>
                  <a:ext cx="99209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552" name="Rectangle 551"/>
                <p:cNvSpPr/>
                <p:nvPr/>
              </p:nvSpPr>
              <p:spPr>
                <a:xfrm>
                  <a:off x="9320357" y="4371148"/>
                  <a:ext cx="10226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540" name="Straight Connector 539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1" name="TextBox 540"/>
                  <p:cNvSpPr txBox="1"/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237" name="TextBox 2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50000" r="-106667" b="-1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42" name="Straight Connector 541"/>
              <p:cNvCxnSpPr/>
              <p:nvPr/>
            </p:nvCxnSpPr>
            <p:spPr>
              <a:xfrm flipV="1">
                <a:off x="9934757" y="4159259"/>
                <a:ext cx="109736" cy="10225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Straight Connector 542"/>
              <p:cNvCxnSpPr/>
              <p:nvPr/>
            </p:nvCxnSpPr>
            <p:spPr>
              <a:xfrm>
                <a:off x="10049347" y="4156716"/>
                <a:ext cx="104858" cy="96643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5" name="Straight Connector 544"/>
              <p:cNvCxnSpPr>
                <a:endCxn id="547" idx="0"/>
              </p:cNvCxnSpPr>
              <p:nvPr/>
            </p:nvCxnSpPr>
            <p:spPr>
              <a:xfrm flipV="1">
                <a:off x="10575584" y="4158137"/>
                <a:ext cx="214821" cy="112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/>
              <p:cNvCxnSpPr>
                <a:stCxn id="547" idx="3"/>
              </p:cNvCxnSpPr>
              <p:nvPr/>
            </p:nvCxnSpPr>
            <p:spPr>
              <a:xfrm flipV="1">
                <a:off x="11223049" y="4255147"/>
                <a:ext cx="182600" cy="7290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7" name="Freeform 546"/>
              <p:cNvSpPr/>
              <p:nvPr/>
            </p:nvSpPr>
            <p:spPr>
              <a:xfrm>
                <a:off x="10790405" y="4156716"/>
                <a:ext cx="432644" cy="109477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TextBox 547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553" name="Group 552"/>
            <p:cNvGrpSpPr/>
            <p:nvPr/>
          </p:nvGrpSpPr>
          <p:grpSpPr>
            <a:xfrm>
              <a:off x="8892884" y="5811065"/>
              <a:ext cx="2527317" cy="632621"/>
              <a:chOff x="8892251" y="3829699"/>
              <a:chExt cx="2527317" cy="632621"/>
            </a:xfrm>
          </p:grpSpPr>
          <p:grpSp>
            <p:nvGrpSpPr>
              <p:cNvPr id="554" name="Group 553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564" name="Straight Connector 563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5" name="Straight Connector 564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6" name="Rectangle 565"/>
                <p:cNvSpPr/>
                <p:nvPr/>
              </p:nvSpPr>
              <p:spPr>
                <a:xfrm>
                  <a:off x="9105777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567" name="Rectangle 566"/>
                <p:cNvSpPr/>
                <p:nvPr/>
              </p:nvSpPr>
              <p:spPr>
                <a:xfrm>
                  <a:off x="9320357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555" name="Straight Connector 554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6" name="TextBox 555"/>
                  <p:cNvSpPr txBox="1"/>
                  <p:nvPr/>
                </p:nvSpPr>
                <p:spPr>
                  <a:xfrm>
                    <a:off x="9959759" y="382969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254" name="TextBox 2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829699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57" name="Straight Connector 556"/>
              <p:cNvCxnSpPr/>
              <p:nvPr/>
            </p:nvCxnSpPr>
            <p:spPr>
              <a:xfrm flipV="1">
                <a:off x="9840907" y="3961274"/>
                <a:ext cx="209453" cy="20451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Straight Connector 557"/>
              <p:cNvCxnSpPr/>
              <p:nvPr/>
            </p:nvCxnSpPr>
            <p:spPr>
              <a:xfrm>
                <a:off x="10050360" y="3963135"/>
                <a:ext cx="208545" cy="20265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Straight Connector 558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>
                <a:endCxn id="562" idx="0"/>
              </p:cNvCxnSpPr>
              <p:nvPr/>
            </p:nvCxnSpPr>
            <p:spPr>
              <a:xfrm>
                <a:off x="10573505" y="3859412"/>
                <a:ext cx="216900" cy="103215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/>
              <p:cNvCxnSpPr>
                <a:stCxn id="562" idx="3"/>
              </p:cNvCxnSpPr>
              <p:nvPr/>
            </p:nvCxnSpPr>
            <p:spPr>
              <a:xfrm>
                <a:off x="11223049" y="4164088"/>
                <a:ext cx="196519" cy="8550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2" name="Freeform 561"/>
              <p:cNvSpPr/>
              <p:nvPr/>
            </p:nvSpPr>
            <p:spPr>
              <a:xfrm>
                <a:off x="10790405" y="3959882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TextBox 562"/>
              <p:cNvSpPr txBox="1"/>
              <p:nvPr/>
            </p:nvSpPr>
            <p:spPr>
              <a:xfrm>
                <a:off x="10958557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568" name="Straight Connector 567"/>
            <p:cNvCxnSpPr/>
            <p:nvPr/>
          </p:nvCxnSpPr>
          <p:spPr>
            <a:xfrm>
              <a:off x="9674415" y="6141828"/>
              <a:ext cx="171431" cy="172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Straight Connector 568"/>
            <p:cNvCxnSpPr/>
            <p:nvPr/>
          </p:nvCxnSpPr>
          <p:spPr>
            <a:xfrm>
              <a:off x="10262393" y="6147289"/>
              <a:ext cx="171431" cy="172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0" name="Freeform 569"/>
            <p:cNvSpPr/>
            <p:nvPr/>
          </p:nvSpPr>
          <p:spPr>
            <a:xfrm>
              <a:off x="8376838" y="5021580"/>
              <a:ext cx="553802" cy="441960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Freeform 570"/>
            <p:cNvSpPr/>
            <p:nvPr/>
          </p:nvSpPr>
          <p:spPr>
            <a:xfrm>
              <a:off x="8371002" y="5788058"/>
              <a:ext cx="480767" cy="443060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2" name="Straight Connector 571"/>
            <p:cNvCxnSpPr>
              <a:endCxn id="573" idx="3"/>
            </p:cNvCxnSpPr>
            <p:nvPr/>
          </p:nvCxnSpPr>
          <p:spPr>
            <a:xfrm>
              <a:off x="11060406" y="1592796"/>
              <a:ext cx="1" cy="80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3" name="Isosceles Triangle 572"/>
            <p:cNvSpPr/>
            <p:nvPr/>
          </p:nvSpPr>
          <p:spPr>
            <a:xfrm flipV="1">
              <a:off x="11020253" y="1673043"/>
              <a:ext cx="80307" cy="8485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4" name="Straight Connector 573"/>
            <p:cNvCxnSpPr>
              <a:stCxn id="458" idx="3"/>
            </p:cNvCxnSpPr>
            <p:nvPr/>
          </p:nvCxnSpPr>
          <p:spPr>
            <a:xfrm flipV="1">
              <a:off x="10884532" y="1591549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Straight Connector 574"/>
            <p:cNvCxnSpPr/>
            <p:nvPr/>
          </p:nvCxnSpPr>
          <p:spPr>
            <a:xfrm flipV="1">
              <a:off x="7538723" y="1594933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6" name="TextBox 575"/>
            <p:cNvSpPr txBox="1"/>
            <p:nvPr/>
          </p:nvSpPr>
          <p:spPr>
            <a:xfrm>
              <a:off x="7233445" y="1483827"/>
              <a:ext cx="29655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Bias</a:t>
              </a:r>
            </a:p>
          </p:txBody>
        </p:sp>
        <p:cxnSp>
          <p:nvCxnSpPr>
            <p:cNvPr id="577" name="Straight Connector 576"/>
            <p:cNvCxnSpPr/>
            <p:nvPr/>
          </p:nvCxnSpPr>
          <p:spPr>
            <a:xfrm>
              <a:off x="9674415" y="4268403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" name="Straight Connector 577"/>
            <p:cNvCxnSpPr/>
            <p:nvPr/>
          </p:nvCxnSpPr>
          <p:spPr>
            <a:xfrm>
              <a:off x="10258905" y="4259059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" name="Straight Connector 578"/>
            <p:cNvCxnSpPr/>
            <p:nvPr/>
          </p:nvCxnSpPr>
          <p:spPr>
            <a:xfrm>
              <a:off x="9768850" y="4998628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0" name="Straight Connector 579"/>
            <p:cNvCxnSpPr/>
            <p:nvPr/>
          </p:nvCxnSpPr>
          <p:spPr>
            <a:xfrm>
              <a:off x="10155553" y="4995724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7" name="Title 1"/>
          <p:cNvSpPr txBox="1">
            <a:spLocks/>
          </p:cNvSpPr>
          <p:nvPr/>
        </p:nvSpPr>
        <p:spPr bwMode="auto">
          <a:xfrm>
            <a:off x="342016" y="1052235"/>
            <a:ext cx="3615180" cy="3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1600" kern="0"/>
              <a:t>Model (I) – Homojunction </a:t>
            </a:r>
            <a:endParaRPr lang="en-US" sz="1600" kern="0" dirty="0"/>
          </a:p>
        </p:txBody>
      </p:sp>
      <p:sp>
        <p:nvSpPr>
          <p:cNvPr id="898" name="Title 1"/>
          <p:cNvSpPr txBox="1">
            <a:spLocks/>
          </p:cNvSpPr>
          <p:nvPr/>
        </p:nvSpPr>
        <p:spPr bwMode="auto">
          <a:xfrm>
            <a:off x="4322194" y="1052526"/>
            <a:ext cx="3615180" cy="3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1600" kern="0" dirty="0"/>
              <a:t>Model (II) – Heterojunction, higher </a:t>
            </a:r>
            <a:r>
              <a:rPr lang="en-US" sz="1600" kern="0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endParaRPr lang="en-US" sz="1600" kern="0" dirty="0"/>
          </a:p>
        </p:txBody>
      </p:sp>
      <p:sp>
        <p:nvSpPr>
          <p:cNvPr id="899" name="Title 1"/>
          <p:cNvSpPr txBox="1">
            <a:spLocks/>
          </p:cNvSpPr>
          <p:nvPr/>
        </p:nvSpPr>
        <p:spPr bwMode="auto">
          <a:xfrm>
            <a:off x="8258564" y="1053728"/>
            <a:ext cx="3615180" cy="3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1600" kern="0"/>
              <a:t>Model (III) – Heterojunction, lower </a:t>
            </a:r>
            <a:r>
              <a:rPr lang="en-US" sz="1600" kern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endParaRPr lang="en-US" sz="1600" kern="0" dirty="0"/>
          </a:p>
        </p:txBody>
      </p:sp>
      <p:grpSp>
        <p:nvGrpSpPr>
          <p:cNvPr id="900" name="Group 899"/>
          <p:cNvGrpSpPr/>
          <p:nvPr/>
        </p:nvGrpSpPr>
        <p:grpSpPr>
          <a:xfrm>
            <a:off x="4327187" y="1380334"/>
            <a:ext cx="3611522" cy="4776626"/>
            <a:chOff x="2245980" y="1304764"/>
            <a:chExt cx="4281375" cy="5411586"/>
          </a:xfrm>
        </p:grpSpPr>
        <p:pic>
          <p:nvPicPr>
            <p:cNvPr id="901" name="Picture 90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45980" y="1304764"/>
              <a:ext cx="4281375" cy="541158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902" name="Straight Connector 901"/>
            <p:cNvCxnSpPr/>
            <p:nvPr/>
          </p:nvCxnSpPr>
          <p:spPr>
            <a:xfrm>
              <a:off x="3434112" y="1916832"/>
              <a:ext cx="1764196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03" name="Group 902"/>
            <p:cNvGrpSpPr/>
            <p:nvPr/>
          </p:nvGrpSpPr>
          <p:grpSpPr>
            <a:xfrm>
              <a:off x="4478228" y="2456892"/>
              <a:ext cx="828092" cy="540060"/>
              <a:chOff x="8724292" y="2960948"/>
              <a:chExt cx="972108" cy="540060"/>
            </a:xfrm>
          </p:grpSpPr>
          <p:cxnSp>
            <p:nvCxnSpPr>
              <p:cNvPr id="1057" name="Straight Connector 1056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8" name="Straight Connector 1057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9" name="Straight Connector 1058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4" name="Group 903"/>
            <p:cNvGrpSpPr/>
            <p:nvPr/>
          </p:nvGrpSpPr>
          <p:grpSpPr>
            <a:xfrm>
              <a:off x="5558348" y="2780928"/>
              <a:ext cx="216024" cy="324036"/>
              <a:chOff x="9948428" y="3284984"/>
              <a:chExt cx="216024" cy="324036"/>
            </a:xfrm>
          </p:grpSpPr>
          <p:sp>
            <p:nvSpPr>
              <p:cNvPr id="1054" name="Rectangle 1053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55" name="Straight Connector 1054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6" name="Straight Connector 1055"/>
              <p:cNvCxnSpPr/>
              <p:nvPr/>
            </p:nvCxnSpPr>
            <p:spPr>
              <a:xfrm>
                <a:off x="9948428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5" name="TextBox 904"/>
            <p:cNvSpPr txBox="1"/>
            <p:nvPr/>
          </p:nvSpPr>
          <p:spPr>
            <a:xfrm>
              <a:off x="5918388" y="1772816"/>
              <a:ext cx="58631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Vacuum</a:t>
              </a:r>
            </a:p>
          </p:txBody>
        </p:sp>
        <p:cxnSp>
          <p:nvCxnSpPr>
            <p:cNvPr id="906" name="Straight Connector 905"/>
            <p:cNvCxnSpPr/>
            <p:nvPr/>
          </p:nvCxnSpPr>
          <p:spPr>
            <a:xfrm>
              <a:off x="2930056" y="1916832"/>
              <a:ext cx="288032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7" name="Rectangle 906"/>
            <p:cNvSpPr/>
            <p:nvPr/>
          </p:nvSpPr>
          <p:spPr>
            <a:xfrm>
              <a:off x="4370216" y="1448780"/>
              <a:ext cx="1044116" cy="28803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908" name="Rectangle 907"/>
            <p:cNvSpPr/>
            <p:nvPr/>
          </p:nvSpPr>
          <p:spPr>
            <a:xfrm>
              <a:off x="5414332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909" name="Rectangle 908"/>
            <p:cNvSpPr/>
            <p:nvPr/>
          </p:nvSpPr>
          <p:spPr>
            <a:xfrm>
              <a:off x="2786040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910" name="Rectangle 909"/>
            <p:cNvSpPr/>
            <p:nvPr/>
          </p:nvSpPr>
          <p:spPr>
            <a:xfrm>
              <a:off x="3326100" y="1448780"/>
              <a:ext cx="1044116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grpSp>
          <p:nvGrpSpPr>
            <p:cNvPr id="911" name="Group 910"/>
            <p:cNvGrpSpPr/>
            <p:nvPr/>
          </p:nvGrpSpPr>
          <p:grpSpPr>
            <a:xfrm>
              <a:off x="3434112" y="2672916"/>
              <a:ext cx="828092" cy="540060"/>
              <a:chOff x="8724292" y="2960948"/>
              <a:chExt cx="972108" cy="540060"/>
            </a:xfrm>
          </p:grpSpPr>
          <p:cxnSp>
            <p:nvCxnSpPr>
              <p:cNvPr id="1051" name="Straight Connector 1050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2" name="Straight Connector 1051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3" name="Straight Connector 1052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2" name="TextBox 911"/>
            <p:cNvSpPr txBox="1"/>
            <p:nvPr/>
          </p:nvSpPr>
          <p:spPr>
            <a:xfrm>
              <a:off x="2642024" y="5481228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913" name="Straight Arrow Connector 912"/>
            <p:cNvCxnSpPr/>
            <p:nvPr/>
          </p:nvCxnSpPr>
          <p:spPr>
            <a:xfrm flipV="1">
              <a:off x="2714032" y="4869160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4" name="TextBox 913"/>
            <p:cNvSpPr txBox="1"/>
            <p:nvPr/>
          </p:nvSpPr>
          <p:spPr>
            <a:xfrm>
              <a:off x="2642024" y="4581128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915" name="Straight Arrow Connector 914"/>
            <p:cNvCxnSpPr/>
            <p:nvPr/>
          </p:nvCxnSpPr>
          <p:spPr>
            <a:xfrm>
              <a:off x="2714032" y="5733256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6" name="TextBox 915"/>
            <p:cNvSpPr txBox="1"/>
            <p:nvPr/>
          </p:nvSpPr>
          <p:spPr>
            <a:xfrm>
              <a:off x="2623272" y="6309320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917" name="Group 916"/>
            <p:cNvGrpSpPr/>
            <p:nvPr/>
          </p:nvGrpSpPr>
          <p:grpSpPr>
            <a:xfrm>
              <a:off x="3038068" y="2780928"/>
              <a:ext cx="216024" cy="324036"/>
              <a:chOff x="8364252" y="3284984"/>
              <a:chExt cx="216024" cy="324036"/>
            </a:xfrm>
          </p:grpSpPr>
          <p:sp>
            <p:nvSpPr>
              <p:cNvPr id="1048" name="Rectangle 1047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49" name="Straight Connector 1048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0" name="Straight Connector 1049"/>
              <p:cNvCxnSpPr/>
              <p:nvPr/>
            </p:nvCxnSpPr>
            <p:spPr>
              <a:xfrm>
                <a:off x="8580276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8" name="Group 917"/>
            <p:cNvGrpSpPr/>
            <p:nvPr/>
          </p:nvGrpSpPr>
          <p:grpSpPr>
            <a:xfrm>
              <a:off x="3117664" y="3294344"/>
              <a:ext cx="2520280" cy="886912"/>
              <a:chOff x="8040216" y="3392996"/>
              <a:chExt cx="2520280" cy="886912"/>
            </a:xfrm>
          </p:grpSpPr>
          <p:grpSp>
            <p:nvGrpSpPr>
              <p:cNvPr id="1022" name="Group 1021"/>
              <p:cNvGrpSpPr/>
              <p:nvPr/>
            </p:nvGrpSpPr>
            <p:grpSpPr>
              <a:xfrm>
                <a:off x="8040216" y="3825044"/>
                <a:ext cx="216024" cy="86410"/>
                <a:chOff x="8364252" y="3284984"/>
                <a:chExt cx="216024" cy="72008"/>
              </a:xfrm>
            </p:grpSpPr>
            <p:sp>
              <p:nvSpPr>
                <p:cNvPr id="1046" name="Rectangle 1045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47" name="Straight Connector 1046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3" name="Group 1022"/>
              <p:cNvGrpSpPr/>
              <p:nvPr/>
            </p:nvGrpSpPr>
            <p:grpSpPr>
              <a:xfrm>
                <a:off x="9336355" y="3501008"/>
                <a:ext cx="1008114" cy="542238"/>
                <a:chOff x="8639761" y="2958770"/>
                <a:chExt cx="1183439" cy="542238"/>
              </a:xfrm>
            </p:grpSpPr>
            <p:cxnSp>
              <p:nvCxnSpPr>
                <p:cNvPr id="1043" name="Straight Connector 1042"/>
                <p:cNvCxnSpPr/>
                <p:nvPr/>
              </p:nvCxnSpPr>
              <p:spPr>
                <a:xfrm>
                  <a:off x="8862645" y="2958770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4" name="Straight Connector 1043"/>
                <p:cNvCxnSpPr/>
                <p:nvPr/>
              </p:nvCxnSpPr>
              <p:spPr>
                <a:xfrm>
                  <a:off x="8837474" y="3501008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5" name="Straight Connector 1044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4" name="Group 1023"/>
              <p:cNvGrpSpPr/>
              <p:nvPr/>
            </p:nvGrpSpPr>
            <p:grpSpPr>
              <a:xfrm>
                <a:off x="8292244" y="3501008"/>
                <a:ext cx="972108" cy="546569"/>
                <a:chOff x="8639758" y="2954439"/>
                <a:chExt cx="1141170" cy="546569"/>
              </a:xfrm>
            </p:grpSpPr>
            <p:cxnSp>
              <p:nvCxnSpPr>
                <p:cNvPr id="1040" name="Straight Connector 1039"/>
                <p:cNvCxnSpPr/>
                <p:nvPr/>
              </p:nvCxnSpPr>
              <p:spPr>
                <a:xfrm flipV="1">
                  <a:off x="8724292" y="2954439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1" name="Straight Connector 1040"/>
                <p:cNvCxnSpPr/>
                <p:nvPr/>
              </p:nvCxnSpPr>
              <p:spPr>
                <a:xfrm flipV="1">
                  <a:off x="8724292" y="3496677"/>
                  <a:ext cx="845311" cy="433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2" name="Straight Connector 1041"/>
                <p:cNvCxnSpPr/>
                <p:nvPr/>
              </p:nvCxnSpPr>
              <p:spPr>
                <a:xfrm>
                  <a:off x="8639758" y="3278475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5" name="Group 1024"/>
              <p:cNvGrpSpPr/>
              <p:nvPr/>
            </p:nvGrpSpPr>
            <p:grpSpPr>
              <a:xfrm>
                <a:off x="10344472" y="3501008"/>
                <a:ext cx="216024" cy="540060"/>
                <a:chOff x="9948428" y="2960948"/>
                <a:chExt cx="216024" cy="540060"/>
              </a:xfrm>
            </p:grpSpPr>
            <p:sp>
              <p:nvSpPr>
                <p:cNvPr id="1037" name="Rectangle 1036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38" name="Straight Connector 1037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9" name="Straight Connector 1038"/>
                <p:cNvCxnSpPr/>
                <p:nvPr/>
              </p:nvCxnSpPr>
              <p:spPr>
                <a:xfrm>
                  <a:off x="9948428" y="2960948"/>
                  <a:ext cx="0" cy="54006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26" name="Freeform 1025"/>
              <p:cNvSpPr/>
              <p:nvPr/>
            </p:nvSpPr>
            <p:spPr>
              <a:xfrm flipV="1">
                <a:off x="8261942" y="404156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Freeform 1026"/>
              <p:cNvSpPr/>
              <p:nvPr/>
            </p:nvSpPr>
            <p:spPr>
              <a:xfrm flipV="1">
                <a:off x="8267226" y="350100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28" name="Group 1027"/>
              <p:cNvGrpSpPr/>
              <p:nvPr/>
            </p:nvGrpSpPr>
            <p:grpSpPr>
              <a:xfrm>
                <a:off x="9071154" y="3392996"/>
                <a:ext cx="445226" cy="216024"/>
                <a:chOff x="9084332" y="3392996"/>
                <a:chExt cx="445226" cy="216024"/>
              </a:xfrm>
            </p:grpSpPr>
            <p:sp>
              <p:nvSpPr>
                <p:cNvPr id="1034" name="Freeform 1033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5" name="Freeform 1034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36" name="Straight Connector 1035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9" name="Group 1028"/>
              <p:cNvGrpSpPr/>
              <p:nvPr/>
            </p:nvGrpSpPr>
            <p:grpSpPr>
              <a:xfrm>
                <a:off x="9071154" y="3933056"/>
                <a:ext cx="445226" cy="216024"/>
                <a:chOff x="9084332" y="3392996"/>
                <a:chExt cx="445226" cy="216024"/>
              </a:xfrm>
            </p:grpSpPr>
            <p:sp>
              <p:nvSpPr>
                <p:cNvPr id="1031" name="Freeform 1030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2" name="Freeform 1031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33" name="Straight Connector 1032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0" name="Straight Connector 1029"/>
              <p:cNvCxnSpPr>
                <a:stCxn id="1027" idx="0"/>
                <a:endCxn id="1026" idx="0"/>
              </p:cNvCxnSpPr>
              <p:nvPr/>
            </p:nvCxnSpPr>
            <p:spPr>
              <a:xfrm flipH="1">
                <a:off x="8261942" y="3739352"/>
                <a:ext cx="5284" cy="54055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9" name="Straight Connector 918"/>
            <p:cNvCxnSpPr/>
            <p:nvPr/>
          </p:nvCxnSpPr>
          <p:spPr>
            <a:xfrm flipH="1" flipV="1">
              <a:off x="4719548" y="5381217"/>
              <a:ext cx="322296" cy="1317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0" name="Straight Connector 919"/>
            <p:cNvCxnSpPr/>
            <p:nvPr/>
          </p:nvCxnSpPr>
          <p:spPr>
            <a:xfrm flipH="1" flipV="1">
              <a:off x="3866160" y="5206122"/>
              <a:ext cx="274854" cy="1396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1" name="Group 920"/>
            <p:cNvGrpSpPr/>
            <p:nvPr/>
          </p:nvGrpSpPr>
          <p:grpSpPr>
            <a:xfrm>
              <a:off x="3962111" y="4169250"/>
              <a:ext cx="2515532" cy="623313"/>
              <a:chOff x="8892251" y="4059059"/>
              <a:chExt cx="2515532" cy="623313"/>
            </a:xfrm>
          </p:grpSpPr>
          <p:grpSp>
            <p:nvGrpSpPr>
              <p:cNvPr id="1008" name="Group 1007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018" name="Straight Connector 1017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9" name="Straight Connector 1018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0" name="Rectangle 1019"/>
                <p:cNvSpPr/>
                <p:nvPr/>
              </p:nvSpPr>
              <p:spPr>
                <a:xfrm>
                  <a:off x="9325835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021" name="Rectangle 1020"/>
                <p:cNvSpPr/>
                <p:nvPr/>
              </p:nvSpPr>
              <p:spPr>
                <a:xfrm>
                  <a:off x="9111680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009" name="Straight Connector 1008"/>
              <p:cNvCxnSpPr/>
              <p:nvPr/>
            </p:nvCxnSpPr>
            <p:spPr>
              <a:xfrm flipV="1">
                <a:off x="10048146" y="416465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10" name="TextBox 1009"/>
                  <p:cNvSpPr txBox="1"/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43" name="TextBox 3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11" name="Straight Connector 1010"/>
              <p:cNvCxnSpPr/>
              <p:nvPr/>
            </p:nvCxnSpPr>
            <p:spPr>
              <a:xfrm>
                <a:off x="9840907" y="4256850"/>
                <a:ext cx="207239" cy="20546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2" name="Straight Connector 1011"/>
              <p:cNvCxnSpPr/>
              <p:nvPr/>
            </p:nvCxnSpPr>
            <p:spPr>
              <a:xfrm flipV="1">
                <a:off x="10048146" y="4256849"/>
                <a:ext cx="210759" cy="20547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3" name="Straight Connector 1012"/>
              <p:cNvCxnSpPr/>
              <p:nvPr/>
            </p:nvCxnSpPr>
            <p:spPr>
              <a:xfrm flipV="1">
                <a:off x="10994464" y="416837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4" name="Straight Connector 1013"/>
              <p:cNvCxnSpPr>
                <a:endCxn id="1016" idx="0"/>
              </p:cNvCxnSpPr>
              <p:nvPr/>
            </p:nvCxnSpPr>
            <p:spPr>
              <a:xfrm>
                <a:off x="10627529" y="4460903"/>
                <a:ext cx="162876" cy="3639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5" name="Straight Connector 1014"/>
              <p:cNvCxnSpPr>
                <a:stCxn id="1016" idx="3"/>
              </p:cNvCxnSpPr>
              <p:nvPr/>
            </p:nvCxnSpPr>
            <p:spPr>
              <a:xfrm flipV="1">
                <a:off x="11223049" y="4256925"/>
                <a:ext cx="182289" cy="615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6" name="Freeform 1015"/>
              <p:cNvSpPr/>
              <p:nvPr/>
            </p:nvSpPr>
            <p:spPr>
              <a:xfrm flipV="1">
                <a:off x="10790405" y="4255826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7" name="TextBox 1016"/>
              <p:cNvSpPr txBox="1"/>
              <p:nvPr/>
            </p:nvSpPr>
            <p:spPr>
              <a:xfrm>
                <a:off x="10933033" y="413848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922" name="Group 921"/>
            <p:cNvGrpSpPr/>
            <p:nvPr/>
          </p:nvGrpSpPr>
          <p:grpSpPr>
            <a:xfrm>
              <a:off x="3962746" y="4795919"/>
              <a:ext cx="2522489" cy="619875"/>
              <a:chOff x="8892251" y="4059059"/>
              <a:chExt cx="2522489" cy="619875"/>
            </a:xfrm>
          </p:grpSpPr>
          <p:grpSp>
            <p:nvGrpSpPr>
              <p:cNvPr id="994" name="Group 993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004" name="Straight Connector 1003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5" name="Straight Connector 1004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6" name="Rectangle 1005"/>
                <p:cNvSpPr/>
                <p:nvPr/>
              </p:nvSpPr>
              <p:spPr>
                <a:xfrm>
                  <a:off x="9325834" y="4217444"/>
                  <a:ext cx="199387" cy="145617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007" name="Rectangle 1006"/>
                <p:cNvSpPr/>
                <p:nvPr/>
              </p:nvSpPr>
              <p:spPr>
                <a:xfrm>
                  <a:off x="9103809" y="4371148"/>
                  <a:ext cx="212515" cy="135184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995" name="Straight Connector 994"/>
              <p:cNvCxnSpPr/>
              <p:nvPr/>
            </p:nvCxnSpPr>
            <p:spPr>
              <a:xfrm flipV="1">
                <a:off x="10048146" y="415328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96" name="TextBox 995"/>
                  <p:cNvSpPr txBox="1"/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58" name="TextBox 3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97" name="Straight Connector 996"/>
              <p:cNvCxnSpPr/>
              <p:nvPr/>
            </p:nvCxnSpPr>
            <p:spPr>
              <a:xfrm>
                <a:off x="9831341" y="4153197"/>
                <a:ext cx="221868" cy="216412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8" name="Straight Connector 997"/>
              <p:cNvCxnSpPr/>
              <p:nvPr/>
            </p:nvCxnSpPr>
            <p:spPr>
              <a:xfrm flipV="1">
                <a:off x="10052607" y="4152787"/>
                <a:ext cx="212169" cy="21080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9" name="Straight Connector 998"/>
              <p:cNvCxnSpPr/>
              <p:nvPr/>
            </p:nvCxnSpPr>
            <p:spPr>
              <a:xfrm flipV="1">
                <a:off x="10994464" y="415700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0" name="Straight Connector 999"/>
              <p:cNvCxnSpPr>
                <a:endCxn id="1002" idx="0"/>
              </p:cNvCxnSpPr>
              <p:nvPr/>
            </p:nvCxnSpPr>
            <p:spPr>
              <a:xfrm flipV="1">
                <a:off x="10567449" y="4587330"/>
                <a:ext cx="241065" cy="91604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1" name="Straight Connector 1000"/>
              <p:cNvCxnSpPr>
                <a:stCxn id="1002" idx="3"/>
              </p:cNvCxnSpPr>
              <p:nvPr/>
            </p:nvCxnSpPr>
            <p:spPr>
              <a:xfrm flipV="1">
                <a:off x="11134295" y="4251486"/>
                <a:ext cx="280445" cy="12898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2" name="Freeform 1001"/>
              <p:cNvSpPr/>
              <p:nvPr/>
            </p:nvSpPr>
            <p:spPr>
              <a:xfrm flipV="1">
                <a:off x="10808514" y="4373023"/>
                <a:ext cx="325781" cy="217125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3" name="TextBox 1002"/>
              <p:cNvSpPr txBox="1"/>
              <p:nvPr/>
            </p:nvSpPr>
            <p:spPr>
              <a:xfrm>
                <a:off x="10932205" y="411504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923" name="Group 922"/>
            <p:cNvGrpSpPr/>
            <p:nvPr/>
          </p:nvGrpSpPr>
          <p:grpSpPr>
            <a:xfrm>
              <a:off x="3960404" y="6000599"/>
              <a:ext cx="2515532" cy="564491"/>
              <a:chOff x="8889912" y="3901615"/>
              <a:chExt cx="2515532" cy="564491"/>
            </a:xfrm>
          </p:grpSpPr>
          <p:grpSp>
            <p:nvGrpSpPr>
              <p:cNvPr id="980" name="Group 979"/>
              <p:cNvGrpSpPr/>
              <p:nvPr/>
            </p:nvGrpSpPr>
            <p:grpSpPr>
              <a:xfrm>
                <a:off x="8889912" y="4059059"/>
                <a:ext cx="2515532" cy="403261"/>
                <a:chOff x="8889912" y="4162311"/>
                <a:chExt cx="2515532" cy="403261"/>
              </a:xfrm>
            </p:grpSpPr>
            <p:cxnSp>
              <p:nvCxnSpPr>
                <p:cNvPr id="990" name="Straight Connector 989"/>
                <p:cNvCxnSpPr/>
                <p:nvPr/>
              </p:nvCxnSpPr>
              <p:spPr>
                <a:xfrm flipV="1">
                  <a:off x="8889912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1" name="Straight Connector 990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92" name="Rectangle 991"/>
                <p:cNvSpPr/>
                <p:nvPr/>
              </p:nvSpPr>
              <p:spPr>
                <a:xfrm>
                  <a:off x="9325834" y="4221271"/>
                  <a:ext cx="100131" cy="134762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993" name="Rectangle 992"/>
                <p:cNvSpPr/>
                <p:nvPr/>
              </p:nvSpPr>
              <p:spPr>
                <a:xfrm>
                  <a:off x="9203448" y="4371148"/>
                  <a:ext cx="112875" cy="13200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981" name="Straight Connector 980"/>
              <p:cNvCxnSpPr/>
              <p:nvPr/>
            </p:nvCxnSpPr>
            <p:spPr>
              <a:xfrm flipV="1">
                <a:off x="10048146" y="3948384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2" name="TextBox 981"/>
                  <p:cNvSpPr txBox="1"/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75" name="TextBox 3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83" name="Straight Connector 982"/>
              <p:cNvCxnSpPr/>
              <p:nvPr/>
            </p:nvCxnSpPr>
            <p:spPr>
              <a:xfrm>
                <a:off x="9937233" y="4264448"/>
                <a:ext cx="105680" cy="9949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4" name="Straight Connector 983"/>
              <p:cNvCxnSpPr/>
              <p:nvPr/>
            </p:nvCxnSpPr>
            <p:spPr>
              <a:xfrm flipV="1">
                <a:off x="10053212" y="4259776"/>
                <a:ext cx="99681" cy="11066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5" name="Straight Connector 984"/>
              <p:cNvCxnSpPr/>
              <p:nvPr/>
            </p:nvCxnSpPr>
            <p:spPr>
              <a:xfrm flipV="1">
                <a:off x="10994464" y="396348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6" name="Straight Connector 985"/>
              <p:cNvCxnSpPr>
                <a:endCxn id="988" idx="0"/>
              </p:cNvCxnSpPr>
              <p:nvPr/>
            </p:nvCxnSpPr>
            <p:spPr>
              <a:xfrm>
                <a:off x="10572153" y="4363944"/>
                <a:ext cx="306096" cy="497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7" name="Straight Connector 986"/>
              <p:cNvCxnSpPr>
                <a:stCxn id="988" idx="3"/>
              </p:cNvCxnSpPr>
              <p:nvPr/>
            </p:nvCxnSpPr>
            <p:spPr>
              <a:xfrm>
                <a:off x="11097061" y="4256818"/>
                <a:ext cx="295161" cy="2957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88" name="Freeform 987"/>
              <p:cNvSpPr/>
              <p:nvPr/>
            </p:nvSpPr>
            <p:spPr>
              <a:xfrm flipV="1">
                <a:off x="10878249" y="4252781"/>
                <a:ext cx="218812" cy="117662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9" name="TextBox 988"/>
              <p:cNvSpPr txBox="1"/>
              <p:nvPr/>
            </p:nvSpPr>
            <p:spPr>
              <a:xfrm>
                <a:off x="10923086" y="3941624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924" name="Straight Connector 923"/>
            <p:cNvCxnSpPr/>
            <p:nvPr/>
          </p:nvCxnSpPr>
          <p:spPr>
            <a:xfrm>
              <a:off x="4697224" y="6363432"/>
              <a:ext cx="324511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5" name="Straight Connector 924"/>
            <p:cNvCxnSpPr/>
            <p:nvPr/>
          </p:nvCxnSpPr>
          <p:spPr>
            <a:xfrm flipV="1">
              <a:off x="5215573" y="6358759"/>
              <a:ext cx="315154" cy="142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6" name="Freeform 925"/>
            <p:cNvSpPr/>
            <p:nvPr/>
          </p:nvSpPr>
          <p:spPr>
            <a:xfrm>
              <a:off x="3628699" y="4999600"/>
              <a:ext cx="332916" cy="271018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7" name="Freeform 926"/>
            <p:cNvSpPr/>
            <p:nvPr/>
          </p:nvSpPr>
          <p:spPr>
            <a:xfrm>
              <a:off x="3620382" y="5830958"/>
              <a:ext cx="352829" cy="514365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8" name="Straight Connector 927"/>
            <p:cNvCxnSpPr>
              <a:endCxn id="929" idx="3"/>
            </p:cNvCxnSpPr>
            <p:nvPr/>
          </p:nvCxnSpPr>
          <p:spPr>
            <a:xfrm>
              <a:off x="6130266" y="1592796"/>
              <a:ext cx="1" cy="80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9" name="Isosceles Triangle 928"/>
            <p:cNvSpPr/>
            <p:nvPr/>
          </p:nvSpPr>
          <p:spPr>
            <a:xfrm flipV="1">
              <a:off x="6090113" y="1673043"/>
              <a:ext cx="80307" cy="8485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0" name="Straight Connector 929"/>
            <p:cNvCxnSpPr/>
            <p:nvPr/>
          </p:nvCxnSpPr>
          <p:spPr>
            <a:xfrm flipV="1">
              <a:off x="5954392" y="1591549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1" name="Straight Connector 930"/>
            <p:cNvCxnSpPr/>
            <p:nvPr/>
          </p:nvCxnSpPr>
          <p:spPr>
            <a:xfrm flipV="1">
              <a:off x="2608583" y="1594933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2" name="TextBox 931"/>
            <p:cNvSpPr txBox="1"/>
            <p:nvPr/>
          </p:nvSpPr>
          <p:spPr>
            <a:xfrm>
              <a:off x="2303305" y="1483827"/>
              <a:ext cx="29655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Bias</a:t>
              </a:r>
            </a:p>
          </p:txBody>
        </p:sp>
        <p:cxnSp>
          <p:nvCxnSpPr>
            <p:cNvPr id="933" name="Straight Connector 932"/>
            <p:cNvCxnSpPr/>
            <p:nvPr/>
          </p:nvCxnSpPr>
          <p:spPr>
            <a:xfrm>
              <a:off x="4705359" y="4373272"/>
              <a:ext cx="202963" cy="95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4" name="Straight Connector 933"/>
            <p:cNvCxnSpPr/>
            <p:nvPr/>
          </p:nvCxnSpPr>
          <p:spPr>
            <a:xfrm>
              <a:off x="5327764" y="4369016"/>
              <a:ext cx="202963" cy="95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5" name="Straight Connector 934"/>
            <p:cNvCxnSpPr/>
            <p:nvPr/>
          </p:nvCxnSpPr>
          <p:spPr>
            <a:xfrm flipV="1">
              <a:off x="5326509" y="4896207"/>
              <a:ext cx="214522" cy="416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6" name="Straight Connector 935"/>
            <p:cNvCxnSpPr/>
            <p:nvPr/>
          </p:nvCxnSpPr>
          <p:spPr>
            <a:xfrm>
              <a:off x="4700018" y="4886803"/>
              <a:ext cx="199838" cy="325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37" name="Group 936"/>
            <p:cNvGrpSpPr/>
            <p:nvPr/>
          </p:nvGrpSpPr>
          <p:grpSpPr>
            <a:xfrm>
              <a:off x="5339089" y="5626456"/>
              <a:ext cx="144016" cy="468052"/>
              <a:chOff x="10776520" y="5409220"/>
              <a:chExt cx="144016" cy="468052"/>
            </a:xfrm>
          </p:grpSpPr>
          <p:cxnSp>
            <p:nvCxnSpPr>
              <p:cNvPr id="978" name="Straight Connector 977"/>
              <p:cNvCxnSpPr/>
              <p:nvPr/>
            </p:nvCxnSpPr>
            <p:spPr>
              <a:xfrm>
                <a:off x="10848528" y="5409220"/>
                <a:ext cx="0" cy="324036"/>
              </a:xfrm>
              <a:prstGeom prst="line">
                <a:avLst/>
              </a:prstGeom>
              <a:ln w="19050" cap="rnd">
                <a:solidFill>
                  <a:schemeClr val="tx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9" name="Isosceles Triangle 978"/>
              <p:cNvSpPr/>
              <p:nvPr/>
            </p:nvSpPr>
            <p:spPr>
              <a:xfrm flipV="1">
                <a:off x="10776520" y="5733256"/>
                <a:ext cx="144016" cy="14401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38" name="TextBox 937"/>
            <p:cNvSpPr txBox="1"/>
            <p:nvPr/>
          </p:nvSpPr>
          <p:spPr>
            <a:xfrm>
              <a:off x="2638789" y="5482440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939" name="Straight Arrow Connector 938"/>
            <p:cNvCxnSpPr/>
            <p:nvPr/>
          </p:nvCxnSpPr>
          <p:spPr>
            <a:xfrm flipV="1">
              <a:off x="2710797" y="4870372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0" name="TextBox 939"/>
            <p:cNvSpPr txBox="1"/>
            <p:nvPr/>
          </p:nvSpPr>
          <p:spPr>
            <a:xfrm>
              <a:off x="2638789" y="4582340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941" name="Group 940"/>
            <p:cNvGrpSpPr/>
            <p:nvPr/>
          </p:nvGrpSpPr>
          <p:grpSpPr>
            <a:xfrm>
              <a:off x="3333851" y="5516549"/>
              <a:ext cx="2077244" cy="348251"/>
              <a:chOff x="8267226" y="5515337"/>
              <a:chExt cx="2077244" cy="348251"/>
            </a:xfrm>
          </p:grpSpPr>
          <p:cxnSp>
            <p:nvCxnSpPr>
              <p:cNvPr id="972" name="Straight Connector 971"/>
              <p:cNvCxnSpPr>
                <a:stCxn id="977" idx="0"/>
              </p:cNvCxnSpPr>
              <p:nvPr/>
            </p:nvCxnSpPr>
            <p:spPr>
              <a:xfrm flipV="1">
                <a:off x="9504746" y="5627422"/>
                <a:ext cx="839724" cy="285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3" name="Straight Connector 972"/>
              <p:cNvCxnSpPr>
                <a:stCxn id="974" idx="2"/>
                <a:endCxn id="976" idx="0"/>
              </p:cNvCxnSpPr>
              <p:nvPr/>
            </p:nvCxnSpPr>
            <p:spPr>
              <a:xfrm flipV="1">
                <a:off x="8364252" y="5628032"/>
                <a:ext cx="773961" cy="34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4" name="Freeform 973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75" name="Straight Connector 974"/>
              <p:cNvCxnSpPr>
                <a:stCxn id="976" idx="2"/>
                <a:endCxn id="977" idx="2"/>
              </p:cNvCxnSpPr>
              <p:nvPr/>
            </p:nvCxnSpPr>
            <p:spPr>
              <a:xfrm>
                <a:off x="9320514" y="5515337"/>
                <a:ext cx="1931" cy="22763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6" name="Freeform 975"/>
              <p:cNvSpPr/>
              <p:nvPr/>
            </p:nvSpPr>
            <p:spPr>
              <a:xfrm>
                <a:off x="9138213" y="5515337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Freeform 976"/>
              <p:cNvSpPr/>
              <p:nvPr/>
            </p:nvSpPr>
            <p:spPr>
              <a:xfrm flipH="1" flipV="1">
                <a:off x="9322445" y="5630116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2" name="Group 941"/>
            <p:cNvGrpSpPr/>
            <p:nvPr/>
          </p:nvGrpSpPr>
          <p:grpSpPr>
            <a:xfrm>
              <a:off x="3330687" y="5209740"/>
              <a:ext cx="2063048" cy="415285"/>
              <a:chOff x="8267226" y="5207897"/>
              <a:chExt cx="2063048" cy="415285"/>
            </a:xfrm>
          </p:grpSpPr>
          <p:cxnSp>
            <p:nvCxnSpPr>
              <p:cNvPr id="966" name="Straight Connector 965"/>
              <p:cNvCxnSpPr>
                <a:stCxn id="971" idx="0"/>
              </p:cNvCxnSpPr>
              <p:nvPr/>
            </p:nvCxnSpPr>
            <p:spPr>
              <a:xfrm>
                <a:off x="9443109" y="5394859"/>
                <a:ext cx="887165" cy="22832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7" name="Straight Connector 966"/>
              <p:cNvCxnSpPr>
                <a:stCxn id="968" idx="2"/>
                <a:endCxn id="970" idx="0"/>
              </p:cNvCxnSpPr>
              <p:nvPr/>
            </p:nvCxnSpPr>
            <p:spPr>
              <a:xfrm>
                <a:off x="8364252" y="5211026"/>
                <a:ext cx="831256" cy="232701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8" name="Freeform 967"/>
              <p:cNvSpPr/>
              <p:nvPr/>
            </p:nvSpPr>
            <p:spPr>
              <a:xfrm flipV="1">
                <a:off x="8267226" y="5207897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69" name="Straight Connector 968"/>
              <p:cNvCxnSpPr>
                <a:stCxn id="970" idx="2"/>
                <a:endCxn id="971" idx="2"/>
              </p:cNvCxnSpPr>
              <p:nvPr/>
            </p:nvCxnSpPr>
            <p:spPr>
              <a:xfrm>
                <a:off x="9320514" y="5314255"/>
                <a:ext cx="1928" cy="18887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0" name="Freeform 969"/>
              <p:cNvSpPr/>
              <p:nvPr/>
            </p:nvSpPr>
            <p:spPr>
              <a:xfrm>
                <a:off x="9195508" y="5314255"/>
                <a:ext cx="125006" cy="1296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Freeform 970"/>
              <p:cNvSpPr/>
              <p:nvPr/>
            </p:nvSpPr>
            <p:spPr>
              <a:xfrm flipH="1" flipV="1">
                <a:off x="9322442" y="5394707"/>
                <a:ext cx="120667" cy="10842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3" name="Group 942"/>
            <p:cNvGrpSpPr/>
            <p:nvPr/>
          </p:nvGrpSpPr>
          <p:grpSpPr>
            <a:xfrm>
              <a:off x="3330967" y="4668390"/>
              <a:ext cx="2080124" cy="951361"/>
              <a:chOff x="8267226" y="4666266"/>
              <a:chExt cx="2080124" cy="951361"/>
            </a:xfrm>
          </p:grpSpPr>
          <p:cxnSp>
            <p:nvCxnSpPr>
              <p:cNvPr id="960" name="Straight Connector 959"/>
              <p:cNvCxnSpPr>
                <a:stCxn id="965" idx="0"/>
              </p:cNvCxnSpPr>
              <p:nvPr/>
            </p:nvCxnSpPr>
            <p:spPr>
              <a:xfrm>
                <a:off x="9370886" y="5165523"/>
                <a:ext cx="976464" cy="452104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1" name="Straight Connector 960"/>
              <p:cNvCxnSpPr>
                <a:stCxn id="962" idx="2"/>
                <a:endCxn id="964" idx="0"/>
              </p:cNvCxnSpPr>
              <p:nvPr/>
            </p:nvCxnSpPr>
            <p:spPr>
              <a:xfrm>
                <a:off x="8364252" y="4669395"/>
                <a:ext cx="887947" cy="482266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2" name="Freeform 961"/>
              <p:cNvSpPr/>
              <p:nvPr/>
            </p:nvSpPr>
            <p:spPr>
              <a:xfrm flipV="1">
                <a:off x="8267226" y="4666266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63" name="Straight Connector 962"/>
              <p:cNvCxnSpPr>
                <a:stCxn id="964" idx="2"/>
                <a:endCxn id="965" idx="2"/>
              </p:cNvCxnSpPr>
              <p:nvPr/>
            </p:nvCxnSpPr>
            <p:spPr>
              <a:xfrm>
                <a:off x="9320513" y="5055145"/>
                <a:ext cx="1928" cy="214561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4" name="Freeform 963"/>
              <p:cNvSpPr/>
              <p:nvPr/>
            </p:nvSpPr>
            <p:spPr>
              <a:xfrm>
                <a:off x="9252199" y="5055145"/>
                <a:ext cx="68314" cy="9665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5" name="Freeform 964"/>
              <p:cNvSpPr/>
              <p:nvPr/>
            </p:nvSpPr>
            <p:spPr>
              <a:xfrm flipH="1" flipV="1">
                <a:off x="9322441" y="5165377"/>
                <a:ext cx="48445" cy="104329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4" name="Group 943"/>
            <p:cNvGrpSpPr/>
            <p:nvPr/>
          </p:nvGrpSpPr>
          <p:grpSpPr>
            <a:xfrm>
              <a:off x="3334126" y="5626456"/>
              <a:ext cx="2059609" cy="440905"/>
              <a:chOff x="8267226" y="5422683"/>
              <a:chExt cx="2059609" cy="440905"/>
            </a:xfrm>
          </p:grpSpPr>
          <p:cxnSp>
            <p:nvCxnSpPr>
              <p:cNvPr id="954" name="Straight Connector 953"/>
              <p:cNvCxnSpPr>
                <a:stCxn id="959" idx="0"/>
              </p:cNvCxnSpPr>
              <p:nvPr/>
            </p:nvCxnSpPr>
            <p:spPr>
              <a:xfrm flipV="1">
                <a:off x="9641214" y="5422683"/>
                <a:ext cx="685621" cy="11216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5" name="Straight Connector 954"/>
              <p:cNvCxnSpPr>
                <a:stCxn id="956" idx="2"/>
                <a:endCxn id="958" idx="0"/>
              </p:cNvCxnSpPr>
              <p:nvPr/>
            </p:nvCxnSpPr>
            <p:spPr>
              <a:xfrm>
                <a:off x="8364252" y="5628373"/>
                <a:ext cx="577202" cy="8979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6" name="Freeform 955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57" name="Straight Connector 956"/>
              <p:cNvCxnSpPr>
                <a:stCxn id="958" idx="2"/>
                <a:endCxn id="959" idx="2"/>
              </p:cNvCxnSpPr>
              <p:nvPr/>
            </p:nvCxnSpPr>
            <p:spPr>
              <a:xfrm>
                <a:off x="9320515" y="5430070"/>
                <a:ext cx="1928" cy="20757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8" name="Freeform 957"/>
              <p:cNvSpPr/>
              <p:nvPr/>
            </p:nvSpPr>
            <p:spPr>
              <a:xfrm>
                <a:off x="8941454" y="5430070"/>
                <a:ext cx="379061" cy="207572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9" name="Freeform 958"/>
              <p:cNvSpPr/>
              <p:nvPr/>
            </p:nvSpPr>
            <p:spPr>
              <a:xfrm flipH="1" flipV="1">
                <a:off x="9322443" y="5433614"/>
                <a:ext cx="318771" cy="204028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5" name="Group 944"/>
            <p:cNvGrpSpPr/>
            <p:nvPr/>
          </p:nvGrpSpPr>
          <p:grpSpPr>
            <a:xfrm>
              <a:off x="3334401" y="5632928"/>
              <a:ext cx="2059334" cy="1039859"/>
              <a:chOff x="8267226" y="5432225"/>
              <a:chExt cx="2059334" cy="1039859"/>
            </a:xfrm>
          </p:grpSpPr>
          <p:cxnSp>
            <p:nvCxnSpPr>
              <p:cNvPr id="948" name="Straight Connector 947"/>
              <p:cNvCxnSpPr>
                <a:stCxn id="953" idx="1"/>
              </p:cNvCxnSpPr>
              <p:nvPr/>
            </p:nvCxnSpPr>
            <p:spPr>
              <a:xfrm flipV="1">
                <a:off x="9414341" y="5432225"/>
                <a:ext cx="912219" cy="354461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9" name="Straight Connector 948"/>
              <p:cNvCxnSpPr>
                <a:stCxn id="950" idx="2"/>
                <a:endCxn id="952" idx="1"/>
              </p:cNvCxnSpPr>
              <p:nvPr/>
            </p:nvCxnSpPr>
            <p:spPr>
              <a:xfrm flipV="1">
                <a:off x="8364252" y="5944919"/>
                <a:ext cx="829819" cy="291950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0" name="Freeform 949"/>
              <p:cNvSpPr/>
              <p:nvPr/>
            </p:nvSpPr>
            <p:spPr>
              <a:xfrm flipV="1">
                <a:off x="8267226" y="6233740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51" name="Straight Connector 950"/>
              <p:cNvCxnSpPr>
                <a:stCxn id="952" idx="2"/>
                <a:endCxn id="953" idx="2"/>
              </p:cNvCxnSpPr>
              <p:nvPr/>
            </p:nvCxnSpPr>
            <p:spPr>
              <a:xfrm>
                <a:off x="9320516" y="5742679"/>
                <a:ext cx="1924" cy="207571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2" name="Freeform 951"/>
              <p:cNvSpPr/>
              <p:nvPr/>
            </p:nvSpPr>
            <p:spPr>
              <a:xfrm>
                <a:off x="8941180" y="5742679"/>
                <a:ext cx="379336" cy="240496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3" name="Freeform 952"/>
              <p:cNvSpPr/>
              <p:nvPr/>
            </p:nvSpPr>
            <p:spPr>
              <a:xfrm flipH="1" flipV="1">
                <a:off x="9322440" y="5755746"/>
                <a:ext cx="275702" cy="194504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46" name="Straight Connector 945"/>
            <p:cNvCxnSpPr>
              <a:endCxn id="952" idx="0"/>
            </p:cNvCxnSpPr>
            <p:nvPr/>
          </p:nvCxnSpPr>
          <p:spPr>
            <a:xfrm flipH="1">
              <a:off x="4008355" y="6176605"/>
              <a:ext cx="124033" cy="6937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7" name="Straight Connector 946"/>
            <p:cNvCxnSpPr/>
            <p:nvPr/>
          </p:nvCxnSpPr>
          <p:spPr>
            <a:xfrm flipH="1">
              <a:off x="4571371" y="5955158"/>
              <a:ext cx="93947" cy="759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0" name="Group 1059"/>
          <p:cNvGrpSpPr/>
          <p:nvPr/>
        </p:nvGrpSpPr>
        <p:grpSpPr>
          <a:xfrm>
            <a:off x="8254771" y="1378929"/>
            <a:ext cx="3604167" cy="4776118"/>
            <a:chOff x="7158758" y="1304764"/>
            <a:chExt cx="4281375" cy="5411586"/>
          </a:xfrm>
        </p:grpSpPr>
        <p:pic>
          <p:nvPicPr>
            <p:cNvPr id="1061" name="Picture 106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58758" y="1304764"/>
              <a:ext cx="4281375" cy="541158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1062" name="Straight Connector 1061"/>
            <p:cNvCxnSpPr/>
            <p:nvPr/>
          </p:nvCxnSpPr>
          <p:spPr>
            <a:xfrm>
              <a:off x="8364252" y="1916832"/>
              <a:ext cx="1764196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3" name="Group 1062"/>
            <p:cNvGrpSpPr/>
            <p:nvPr/>
          </p:nvGrpSpPr>
          <p:grpSpPr>
            <a:xfrm>
              <a:off x="9408368" y="2475552"/>
              <a:ext cx="828092" cy="534272"/>
              <a:chOff x="8724292" y="2963842"/>
              <a:chExt cx="972108" cy="534272"/>
            </a:xfrm>
          </p:grpSpPr>
          <p:cxnSp>
            <p:nvCxnSpPr>
              <p:cNvPr id="1218" name="Straight Connector 1217"/>
              <p:cNvCxnSpPr/>
              <p:nvPr/>
            </p:nvCxnSpPr>
            <p:spPr>
              <a:xfrm>
                <a:off x="8724292" y="2963842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9" name="Straight Connector 1218"/>
              <p:cNvCxnSpPr/>
              <p:nvPr/>
            </p:nvCxnSpPr>
            <p:spPr>
              <a:xfrm>
                <a:off x="8724292" y="349811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0" name="Straight Connector 1219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64" name="Group 1063"/>
            <p:cNvGrpSpPr/>
            <p:nvPr/>
          </p:nvGrpSpPr>
          <p:grpSpPr>
            <a:xfrm>
              <a:off x="10488488" y="2780928"/>
              <a:ext cx="216024" cy="324036"/>
              <a:chOff x="9948428" y="3284984"/>
              <a:chExt cx="216024" cy="324036"/>
            </a:xfrm>
          </p:grpSpPr>
          <p:sp>
            <p:nvSpPr>
              <p:cNvPr id="1215" name="Rectangle 1214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16" name="Straight Connector 1215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7" name="Straight Connector 1216"/>
              <p:cNvCxnSpPr/>
              <p:nvPr/>
            </p:nvCxnSpPr>
            <p:spPr>
              <a:xfrm>
                <a:off x="9948428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5" name="TextBox 1064"/>
            <p:cNvSpPr txBox="1"/>
            <p:nvPr/>
          </p:nvSpPr>
          <p:spPr>
            <a:xfrm>
              <a:off x="10848528" y="1772816"/>
              <a:ext cx="58631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Vacuum</a:t>
              </a:r>
            </a:p>
          </p:txBody>
        </p:sp>
        <p:cxnSp>
          <p:nvCxnSpPr>
            <p:cNvPr id="1066" name="Straight Connector 1065"/>
            <p:cNvCxnSpPr/>
            <p:nvPr/>
          </p:nvCxnSpPr>
          <p:spPr>
            <a:xfrm>
              <a:off x="7860196" y="1916832"/>
              <a:ext cx="288032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7" name="Rectangle 1066"/>
            <p:cNvSpPr/>
            <p:nvPr/>
          </p:nvSpPr>
          <p:spPr>
            <a:xfrm>
              <a:off x="9300356" y="1448780"/>
              <a:ext cx="1044116" cy="28803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1068" name="Rectangle 1067"/>
            <p:cNvSpPr/>
            <p:nvPr/>
          </p:nvSpPr>
          <p:spPr>
            <a:xfrm>
              <a:off x="10344472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1069" name="Rectangle 1068"/>
            <p:cNvSpPr/>
            <p:nvPr/>
          </p:nvSpPr>
          <p:spPr>
            <a:xfrm>
              <a:off x="7716180" y="1448780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1070" name="Rectangle 1069"/>
            <p:cNvSpPr/>
            <p:nvPr/>
          </p:nvSpPr>
          <p:spPr>
            <a:xfrm>
              <a:off x="8256240" y="1448780"/>
              <a:ext cx="1044116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grpSp>
          <p:nvGrpSpPr>
            <p:cNvPr id="1071" name="Group 1070"/>
            <p:cNvGrpSpPr/>
            <p:nvPr/>
          </p:nvGrpSpPr>
          <p:grpSpPr>
            <a:xfrm>
              <a:off x="8364252" y="2278273"/>
              <a:ext cx="828092" cy="524294"/>
              <a:chOff x="8724292" y="2960948"/>
              <a:chExt cx="972108" cy="524294"/>
            </a:xfrm>
          </p:grpSpPr>
          <p:cxnSp>
            <p:nvCxnSpPr>
              <p:cNvPr id="1212" name="Straight Connector 1211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3" name="Straight Connector 1212"/>
              <p:cNvCxnSpPr/>
              <p:nvPr/>
            </p:nvCxnSpPr>
            <p:spPr>
              <a:xfrm>
                <a:off x="8724292" y="3485242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4" name="Straight Connector 1213"/>
              <p:cNvCxnSpPr/>
              <p:nvPr/>
            </p:nvCxnSpPr>
            <p:spPr>
              <a:xfrm>
                <a:off x="8724292" y="3279196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2" name="TextBox 1071"/>
            <p:cNvSpPr txBox="1"/>
            <p:nvPr/>
          </p:nvSpPr>
          <p:spPr>
            <a:xfrm>
              <a:off x="7572164" y="5481228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1073" name="Straight Arrow Connector 1072"/>
            <p:cNvCxnSpPr/>
            <p:nvPr/>
          </p:nvCxnSpPr>
          <p:spPr>
            <a:xfrm flipV="1">
              <a:off x="7644172" y="4869160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4" name="TextBox 1073"/>
            <p:cNvSpPr txBox="1"/>
            <p:nvPr/>
          </p:nvSpPr>
          <p:spPr>
            <a:xfrm>
              <a:off x="7572164" y="4581128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1075" name="Straight Arrow Connector 1074"/>
            <p:cNvCxnSpPr/>
            <p:nvPr/>
          </p:nvCxnSpPr>
          <p:spPr>
            <a:xfrm>
              <a:off x="7644172" y="5733256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6" name="TextBox 1075"/>
            <p:cNvSpPr txBox="1"/>
            <p:nvPr/>
          </p:nvSpPr>
          <p:spPr>
            <a:xfrm>
              <a:off x="7553412" y="6309320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1077" name="Group 1076"/>
            <p:cNvGrpSpPr/>
            <p:nvPr/>
          </p:nvGrpSpPr>
          <p:grpSpPr>
            <a:xfrm>
              <a:off x="7968208" y="2780928"/>
              <a:ext cx="216024" cy="324036"/>
              <a:chOff x="8364252" y="3284984"/>
              <a:chExt cx="216024" cy="324036"/>
            </a:xfrm>
          </p:grpSpPr>
          <p:sp>
            <p:nvSpPr>
              <p:cNvPr id="1209" name="Rectangle 1208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10" name="Straight Connector 1209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1" name="Straight Connector 1210"/>
              <p:cNvCxnSpPr/>
              <p:nvPr/>
            </p:nvCxnSpPr>
            <p:spPr>
              <a:xfrm>
                <a:off x="8580276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78" name="Group 1077"/>
            <p:cNvGrpSpPr/>
            <p:nvPr/>
          </p:nvGrpSpPr>
          <p:grpSpPr>
            <a:xfrm>
              <a:off x="8040216" y="3321933"/>
              <a:ext cx="2520280" cy="838722"/>
              <a:chOff x="8040216" y="3321933"/>
              <a:chExt cx="2520280" cy="838722"/>
            </a:xfrm>
          </p:grpSpPr>
          <p:grpSp>
            <p:nvGrpSpPr>
              <p:cNvPr id="1183" name="Group 1182"/>
              <p:cNvGrpSpPr/>
              <p:nvPr/>
            </p:nvGrpSpPr>
            <p:grpSpPr>
              <a:xfrm>
                <a:off x="8040216" y="3825044"/>
                <a:ext cx="216024" cy="86410"/>
                <a:chOff x="8364252" y="3284984"/>
                <a:chExt cx="216024" cy="72008"/>
              </a:xfrm>
            </p:grpSpPr>
            <p:sp>
              <p:nvSpPr>
                <p:cNvPr id="1207" name="Rectangle 1206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8" name="Straight Connector 1207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4" name="Group 1183"/>
              <p:cNvGrpSpPr/>
              <p:nvPr/>
            </p:nvGrpSpPr>
            <p:grpSpPr>
              <a:xfrm>
                <a:off x="9336355" y="3532842"/>
                <a:ext cx="1008114" cy="519086"/>
                <a:chOff x="8639761" y="2990604"/>
                <a:chExt cx="1183439" cy="519086"/>
              </a:xfrm>
            </p:grpSpPr>
            <p:cxnSp>
              <p:nvCxnSpPr>
                <p:cNvPr id="1204" name="Straight Connector 1203"/>
                <p:cNvCxnSpPr/>
                <p:nvPr/>
              </p:nvCxnSpPr>
              <p:spPr>
                <a:xfrm>
                  <a:off x="8862645" y="2990604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5" name="Straight Connector 1204"/>
                <p:cNvCxnSpPr/>
                <p:nvPr/>
              </p:nvCxnSpPr>
              <p:spPr>
                <a:xfrm>
                  <a:off x="8837474" y="3509690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6" name="Straight Connector 1205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5" name="Group 1184"/>
              <p:cNvGrpSpPr/>
              <p:nvPr/>
            </p:nvGrpSpPr>
            <p:grpSpPr>
              <a:xfrm>
                <a:off x="8292244" y="3532842"/>
                <a:ext cx="972108" cy="521191"/>
                <a:chOff x="8639758" y="2986273"/>
                <a:chExt cx="1141170" cy="521191"/>
              </a:xfrm>
            </p:grpSpPr>
            <p:cxnSp>
              <p:nvCxnSpPr>
                <p:cNvPr id="1201" name="Straight Connector 1200"/>
                <p:cNvCxnSpPr/>
                <p:nvPr/>
              </p:nvCxnSpPr>
              <p:spPr>
                <a:xfrm flipV="1">
                  <a:off x="8724291" y="2986273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2" name="Straight Connector 1201"/>
                <p:cNvCxnSpPr/>
                <p:nvPr/>
              </p:nvCxnSpPr>
              <p:spPr>
                <a:xfrm>
                  <a:off x="8724291" y="3503903"/>
                  <a:ext cx="884782" cy="356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3" name="Straight Connector 1202"/>
                <p:cNvCxnSpPr/>
                <p:nvPr/>
              </p:nvCxnSpPr>
              <p:spPr>
                <a:xfrm>
                  <a:off x="8639758" y="3278475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6" name="Group 1185"/>
              <p:cNvGrpSpPr/>
              <p:nvPr/>
            </p:nvGrpSpPr>
            <p:grpSpPr>
              <a:xfrm>
                <a:off x="10344472" y="3527053"/>
                <a:ext cx="216024" cy="526980"/>
                <a:chOff x="9948428" y="2986993"/>
                <a:chExt cx="216024" cy="526980"/>
              </a:xfrm>
            </p:grpSpPr>
            <p:sp>
              <p:nvSpPr>
                <p:cNvPr id="1198" name="Rectangle 1197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99" name="Straight Connector 1198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0" name="Straight Connector 1199"/>
                <p:cNvCxnSpPr/>
                <p:nvPr/>
              </p:nvCxnSpPr>
              <p:spPr>
                <a:xfrm>
                  <a:off x="9954215" y="2986993"/>
                  <a:ext cx="3295" cy="52698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87" name="Freeform 1186"/>
              <p:cNvSpPr/>
              <p:nvPr/>
            </p:nvSpPr>
            <p:spPr>
              <a:xfrm>
                <a:off x="8261942" y="3815865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Freeform 1187"/>
              <p:cNvSpPr/>
              <p:nvPr/>
            </p:nvSpPr>
            <p:spPr>
              <a:xfrm>
                <a:off x="8267226" y="3321933"/>
                <a:ext cx="107058" cy="220651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89" name="Group 1188"/>
              <p:cNvGrpSpPr/>
              <p:nvPr/>
            </p:nvGrpSpPr>
            <p:grpSpPr>
              <a:xfrm>
                <a:off x="9120624" y="3427721"/>
                <a:ext cx="448521" cy="216024"/>
                <a:chOff x="9133802" y="3427721"/>
                <a:chExt cx="448521" cy="216024"/>
              </a:xfrm>
            </p:grpSpPr>
            <p:sp>
              <p:nvSpPr>
                <p:cNvPr id="1195" name="Freeform 1194"/>
                <p:cNvSpPr/>
                <p:nvPr/>
              </p:nvSpPr>
              <p:spPr>
                <a:xfrm flipH="1">
                  <a:off x="9133802" y="3434131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6" name="Freeform 1195"/>
                <p:cNvSpPr/>
                <p:nvPr/>
              </p:nvSpPr>
              <p:spPr>
                <a:xfrm flipV="1">
                  <a:off x="9330295" y="352994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97" name="Straight Connector 1196"/>
                <p:cNvCxnSpPr/>
                <p:nvPr/>
              </p:nvCxnSpPr>
              <p:spPr>
                <a:xfrm>
                  <a:off x="9333467" y="3427721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0" name="Group 1189"/>
              <p:cNvGrpSpPr/>
              <p:nvPr/>
            </p:nvGrpSpPr>
            <p:grpSpPr>
              <a:xfrm>
                <a:off x="9120622" y="3944631"/>
                <a:ext cx="442737" cy="216024"/>
                <a:chOff x="9133800" y="3404571"/>
                <a:chExt cx="442737" cy="216024"/>
              </a:xfrm>
            </p:grpSpPr>
            <p:sp>
              <p:nvSpPr>
                <p:cNvPr id="1192" name="Freeform 1191"/>
                <p:cNvSpPr/>
                <p:nvPr/>
              </p:nvSpPr>
              <p:spPr>
                <a:xfrm flipH="1">
                  <a:off x="9133800" y="3410979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3" name="Freeform 1192"/>
                <p:cNvSpPr/>
                <p:nvPr/>
              </p:nvSpPr>
              <p:spPr>
                <a:xfrm flipV="1">
                  <a:off x="9324509" y="3509689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94" name="Straight Connector 1193"/>
                <p:cNvCxnSpPr/>
                <p:nvPr/>
              </p:nvCxnSpPr>
              <p:spPr>
                <a:xfrm>
                  <a:off x="9327679" y="3404571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1" name="Straight Connector 1190"/>
              <p:cNvCxnSpPr>
                <a:stCxn id="1188" idx="0"/>
                <a:endCxn id="1187" idx="0"/>
              </p:cNvCxnSpPr>
              <p:nvPr/>
            </p:nvCxnSpPr>
            <p:spPr>
              <a:xfrm flipH="1">
                <a:off x="8261942" y="3321933"/>
                <a:ext cx="5284" cy="493932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79" name="Straight Connector 1078"/>
            <p:cNvCxnSpPr/>
            <p:nvPr/>
          </p:nvCxnSpPr>
          <p:spPr>
            <a:xfrm flipH="1">
              <a:off x="9504746" y="5953946"/>
              <a:ext cx="93947" cy="759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80" name="Group 1079"/>
            <p:cNvGrpSpPr/>
            <p:nvPr/>
          </p:nvGrpSpPr>
          <p:grpSpPr>
            <a:xfrm>
              <a:off x="8873281" y="4030307"/>
              <a:ext cx="2515532" cy="602908"/>
              <a:chOff x="8892251" y="3859412"/>
              <a:chExt cx="2515532" cy="602908"/>
            </a:xfrm>
          </p:grpSpPr>
          <p:grpSp>
            <p:nvGrpSpPr>
              <p:cNvPr id="1169" name="Group 1168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179" name="Straight Connector 1178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0" name="Straight Connector 1179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1" name="Rectangle 1180"/>
                <p:cNvSpPr/>
                <p:nvPr/>
              </p:nvSpPr>
              <p:spPr>
                <a:xfrm>
                  <a:off x="9105777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182" name="Rectangle 1181"/>
                <p:cNvSpPr/>
                <p:nvPr/>
              </p:nvSpPr>
              <p:spPr>
                <a:xfrm>
                  <a:off x="9320357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170" name="Straight Connector 1169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71" name="TextBox 1170"/>
                  <p:cNvSpPr txBox="1"/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265" name="TextBox 26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 l="-33333" t="-50000" r="-106667" b="-1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72" name="Straight Connector 1171"/>
              <p:cNvCxnSpPr/>
              <p:nvPr/>
            </p:nvCxnSpPr>
            <p:spPr>
              <a:xfrm flipV="1">
                <a:off x="9840907" y="4052332"/>
                <a:ext cx="209453" cy="20451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3" name="Straight Connector 1172"/>
              <p:cNvCxnSpPr/>
              <p:nvPr/>
            </p:nvCxnSpPr>
            <p:spPr>
              <a:xfrm>
                <a:off x="10050360" y="4054193"/>
                <a:ext cx="208545" cy="20265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4" name="Straight Connector 1173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5" name="Straight Connector 1174"/>
              <p:cNvCxnSpPr>
                <a:endCxn id="1177" idx="0"/>
              </p:cNvCxnSpPr>
              <p:nvPr/>
            </p:nvCxnSpPr>
            <p:spPr>
              <a:xfrm flipV="1">
                <a:off x="10576169" y="4057477"/>
                <a:ext cx="214236" cy="158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6" name="Straight Connector 1175"/>
              <p:cNvCxnSpPr>
                <a:stCxn id="1177" idx="3"/>
              </p:cNvCxnSpPr>
              <p:nvPr/>
            </p:nvCxnSpPr>
            <p:spPr>
              <a:xfrm flipV="1">
                <a:off x="11223049" y="4255146"/>
                <a:ext cx="182600" cy="379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7" name="Freeform 1176"/>
              <p:cNvSpPr/>
              <p:nvPr/>
            </p:nvSpPr>
            <p:spPr>
              <a:xfrm>
                <a:off x="10790405" y="4054732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8" name="TextBox 1177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1081" name="Group 1080"/>
            <p:cNvGrpSpPr/>
            <p:nvPr/>
          </p:nvGrpSpPr>
          <p:grpSpPr>
            <a:xfrm>
              <a:off x="8873917" y="4486246"/>
              <a:ext cx="2515532" cy="602908"/>
              <a:chOff x="8892251" y="3859412"/>
              <a:chExt cx="2515532" cy="602908"/>
            </a:xfrm>
          </p:grpSpPr>
          <p:grpSp>
            <p:nvGrpSpPr>
              <p:cNvPr id="1155" name="Group 1154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165" name="Straight Connector 1164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6" name="Straight Connector 1165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7" name="Rectangle 1166"/>
                <p:cNvSpPr/>
                <p:nvPr/>
              </p:nvSpPr>
              <p:spPr>
                <a:xfrm>
                  <a:off x="9210677" y="4221271"/>
                  <a:ext cx="98257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168" name="Rectangle 1167"/>
                <p:cNvSpPr/>
                <p:nvPr/>
              </p:nvSpPr>
              <p:spPr>
                <a:xfrm>
                  <a:off x="9320357" y="4371148"/>
                  <a:ext cx="100781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156" name="Straight Connector 1155"/>
              <p:cNvCxnSpPr/>
              <p:nvPr/>
            </p:nvCxnSpPr>
            <p:spPr>
              <a:xfrm flipV="1">
                <a:off x="10048146" y="3944597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57" name="TextBox 1156"/>
                  <p:cNvSpPr txBox="1"/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280" name="TextBox 27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905579"/>
                    <a:ext cx="90601" cy="138821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 l="-33333" t="-50000" r="-106667" b="-1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58" name="Straight Connector 1157"/>
              <p:cNvCxnSpPr/>
              <p:nvPr/>
            </p:nvCxnSpPr>
            <p:spPr>
              <a:xfrm flipV="1">
                <a:off x="9943056" y="4157723"/>
                <a:ext cx="109885" cy="104991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9" name="Straight Connector 1158"/>
              <p:cNvCxnSpPr/>
              <p:nvPr/>
            </p:nvCxnSpPr>
            <p:spPr>
              <a:xfrm>
                <a:off x="10044608" y="4155264"/>
                <a:ext cx="106516" cy="10297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0" name="Straight Connector 1159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1" name="Straight Connector 1160"/>
              <p:cNvCxnSpPr>
                <a:endCxn id="1163" idx="0"/>
              </p:cNvCxnSpPr>
              <p:nvPr/>
            </p:nvCxnSpPr>
            <p:spPr>
              <a:xfrm>
                <a:off x="10478918" y="4155264"/>
                <a:ext cx="401691" cy="1355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2" name="Straight Connector 1161"/>
              <p:cNvCxnSpPr>
                <a:stCxn id="1163" idx="3"/>
              </p:cNvCxnSpPr>
              <p:nvPr/>
            </p:nvCxnSpPr>
            <p:spPr>
              <a:xfrm flipV="1">
                <a:off x="11118894" y="4255103"/>
                <a:ext cx="286119" cy="968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3" name="Freeform 1162"/>
              <p:cNvSpPr/>
              <p:nvPr/>
            </p:nvSpPr>
            <p:spPr>
              <a:xfrm>
                <a:off x="10880609" y="4155264"/>
                <a:ext cx="238285" cy="104388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4" name="TextBox 1163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1082" name="Straight Connector 1081"/>
            <p:cNvCxnSpPr/>
            <p:nvPr/>
          </p:nvCxnSpPr>
          <p:spPr>
            <a:xfrm flipV="1">
              <a:off x="10128448" y="4883043"/>
              <a:ext cx="218117" cy="260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3" name="Straight Connector 1082"/>
            <p:cNvCxnSpPr/>
            <p:nvPr/>
          </p:nvCxnSpPr>
          <p:spPr>
            <a:xfrm flipV="1">
              <a:off x="9715415" y="4885647"/>
              <a:ext cx="218117" cy="260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84" name="Group 1083"/>
            <p:cNvGrpSpPr/>
            <p:nvPr/>
          </p:nvGrpSpPr>
          <p:grpSpPr>
            <a:xfrm>
              <a:off x="8873918" y="5989380"/>
              <a:ext cx="2515532" cy="670566"/>
              <a:chOff x="8892251" y="3791754"/>
              <a:chExt cx="2515532" cy="670566"/>
            </a:xfrm>
          </p:grpSpPr>
          <p:grpSp>
            <p:nvGrpSpPr>
              <p:cNvPr id="1141" name="Group 1140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151" name="Straight Connector 1150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2" name="Straight Connector 1151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53" name="Rectangle 1152"/>
                <p:cNvSpPr/>
                <p:nvPr/>
              </p:nvSpPr>
              <p:spPr>
                <a:xfrm>
                  <a:off x="9103763" y="4221271"/>
                  <a:ext cx="205171" cy="153538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154" name="Rectangle 1153"/>
                <p:cNvSpPr/>
                <p:nvPr/>
              </p:nvSpPr>
              <p:spPr>
                <a:xfrm>
                  <a:off x="9320356" y="4371148"/>
                  <a:ext cx="198705" cy="128418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142" name="Straight Connector 1141"/>
              <p:cNvCxnSpPr/>
              <p:nvPr/>
            </p:nvCxnSpPr>
            <p:spPr>
              <a:xfrm flipV="1">
                <a:off x="10043815" y="3869925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43" name="TextBox 1142"/>
                  <p:cNvSpPr txBox="1"/>
                  <p:nvPr/>
                </p:nvSpPr>
                <p:spPr>
                  <a:xfrm>
                    <a:off x="9959759" y="3791754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15" name="TextBox 3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3791754"/>
                    <a:ext cx="90601" cy="138821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 l="-33333" t="-50000" r="-106667" b="-1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44" name="Straight Connector 1143"/>
              <p:cNvCxnSpPr/>
              <p:nvPr/>
            </p:nvCxnSpPr>
            <p:spPr>
              <a:xfrm flipV="1">
                <a:off x="9840270" y="3943001"/>
                <a:ext cx="204224" cy="227105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5" name="Straight Connector 1144"/>
              <p:cNvCxnSpPr/>
              <p:nvPr/>
            </p:nvCxnSpPr>
            <p:spPr>
              <a:xfrm>
                <a:off x="10035040" y="3933783"/>
                <a:ext cx="216535" cy="236323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6" name="Straight Connector 1145"/>
              <p:cNvCxnSpPr/>
              <p:nvPr/>
            </p:nvCxnSpPr>
            <p:spPr>
              <a:xfrm flipV="1">
                <a:off x="10994464" y="3948319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7" name="Straight Connector 1146"/>
              <p:cNvCxnSpPr>
                <a:endCxn id="1149" idx="0"/>
              </p:cNvCxnSpPr>
              <p:nvPr/>
            </p:nvCxnSpPr>
            <p:spPr>
              <a:xfrm>
                <a:off x="10572032" y="3852465"/>
                <a:ext cx="217736" cy="11045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8" name="Straight Connector 1147"/>
              <p:cNvCxnSpPr>
                <a:stCxn id="1149" idx="3"/>
              </p:cNvCxnSpPr>
              <p:nvPr/>
            </p:nvCxnSpPr>
            <p:spPr>
              <a:xfrm>
                <a:off x="11162584" y="4155449"/>
                <a:ext cx="243065" cy="99698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9" name="Freeform 1148"/>
              <p:cNvSpPr/>
              <p:nvPr/>
            </p:nvSpPr>
            <p:spPr>
              <a:xfrm>
                <a:off x="10789768" y="3960294"/>
                <a:ext cx="372816" cy="202088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0" name="TextBox 1149"/>
              <p:cNvSpPr txBox="1"/>
              <p:nvPr/>
            </p:nvSpPr>
            <p:spPr>
              <a:xfrm>
                <a:off x="10962351" y="385941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1085" name="Straight Connector 1084"/>
            <p:cNvCxnSpPr>
              <a:endCxn id="1086" idx="3"/>
            </p:cNvCxnSpPr>
            <p:nvPr/>
          </p:nvCxnSpPr>
          <p:spPr>
            <a:xfrm>
              <a:off x="11060406" y="1592796"/>
              <a:ext cx="1" cy="80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6" name="Isosceles Triangle 1085"/>
            <p:cNvSpPr/>
            <p:nvPr/>
          </p:nvSpPr>
          <p:spPr>
            <a:xfrm flipV="1">
              <a:off x="11020253" y="1673043"/>
              <a:ext cx="80307" cy="8485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7" name="Straight Connector 1086"/>
            <p:cNvCxnSpPr/>
            <p:nvPr/>
          </p:nvCxnSpPr>
          <p:spPr>
            <a:xfrm flipV="1">
              <a:off x="10884532" y="1591549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8" name="Straight Connector 1087"/>
            <p:cNvCxnSpPr/>
            <p:nvPr/>
          </p:nvCxnSpPr>
          <p:spPr>
            <a:xfrm flipV="1">
              <a:off x="7538723" y="1594933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9" name="TextBox 1088"/>
            <p:cNvSpPr txBox="1"/>
            <p:nvPr/>
          </p:nvSpPr>
          <p:spPr>
            <a:xfrm>
              <a:off x="7233445" y="1483827"/>
              <a:ext cx="29655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Bias</a:t>
              </a:r>
            </a:p>
          </p:txBody>
        </p:sp>
        <p:cxnSp>
          <p:nvCxnSpPr>
            <p:cNvPr id="1090" name="Straight Connector 1089"/>
            <p:cNvCxnSpPr/>
            <p:nvPr/>
          </p:nvCxnSpPr>
          <p:spPr>
            <a:xfrm>
              <a:off x="9655445" y="4435343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1" name="Straight Connector 1090"/>
            <p:cNvCxnSpPr/>
            <p:nvPr/>
          </p:nvCxnSpPr>
          <p:spPr>
            <a:xfrm>
              <a:off x="10233242" y="4425999"/>
              <a:ext cx="166492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2" name="Straight Connector 1091"/>
            <p:cNvCxnSpPr/>
            <p:nvPr/>
          </p:nvCxnSpPr>
          <p:spPr>
            <a:xfrm>
              <a:off x="10233242" y="6358225"/>
              <a:ext cx="21222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3" name="Straight Connector 1092"/>
            <p:cNvCxnSpPr/>
            <p:nvPr/>
          </p:nvCxnSpPr>
          <p:spPr>
            <a:xfrm>
              <a:off x="9609717" y="6358225"/>
              <a:ext cx="21222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94" name="Group 1093"/>
            <p:cNvGrpSpPr/>
            <p:nvPr/>
          </p:nvGrpSpPr>
          <p:grpSpPr>
            <a:xfrm>
              <a:off x="10240237" y="5613702"/>
              <a:ext cx="144016" cy="468052"/>
              <a:chOff x="10776520" y="5409220"/>
              <a:chExt cx="144016" cy="468052"/>
            </a:xfrm>
          </p:grpSpPr>
          <p:cxnSp>
            <p:nvCxnSpPr>
              <p:cNvPr id="1139" name="Straight Connector 1138"/>
              <p:cNvCxnSpPr/>
              <p:nvPr/>
            </p:nvCxnSpPr>
            <p:spPr>
              <a:xfrm>
                <a:off x="10848528" y="5409220"/>
                <a:ext cx="0" cy="324036"/>
              </a:xfrm>
              <a:prstGeom prst="line">
                <a:avLst/>
              </a:prstGeom>
              <a:ln w="19050" cap="rnd">
                <a:solidFill>
                  <a:schemeClr val="tx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0" name="Isosceles Triangle 1139"/>
              <p:cNvSpPr/>
              <p:nvPr/>
            </p:nvSpPr>
            <p:spPr>
              <a:xfrm flipV="1">
                <a:off x="10776520" y="5733256"/>
                <a:ext cx="144016" cy="14401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95" name="Group 1094"/>
            <p:cNvGrpSpPr/>
            <p:nvPr/>
          </p:nvGrpSpPr>
          <p:grpSpPr>
            <a:xfrm>
              <a:off x="8234999" y="5505690"/>
              <a:ext cx="2077244" cy="346356"/>
              <a:chOff x="8267226" y="3392996"/>
              <a:chExt cx="2077244" cy="346356"/>
            </a:xfrm>
          </p:grpSpPr>
          <p:cxnSp>
            <p:nvCxnSpPr>
              <p:cNvPr id="1132" name="Straight Connector 1131"/>
              <p:cNvCxnSpPr>
                <a:stCxn id="1136" idx="0"/>
              </p:cNvCxnSpPr>
              <p:nvPr/>
            </p:nvCxnSpPr>
            <p:spPr>
              <a:xfrm>
                <a:off x="9768408" y="3501008"/>
                <a:ext cx="576062" cy="2178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3" name="Straight Connector 1132"/>
              <p:cNvCxnSpPr>
                <a:stCxn id="1134" idx="2"/>
                <a:endCxn id="1137" idx="0"/>
              </p:cNvCxnSpPr>
              <p:nvPr/>
            </p:nvCxnSpPr>
            <p:spPr>
              <a:xfrm flipV="1">
                <a:off x="8364252" y="3501007"/>
                <a:ext cx="432048" cy="313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4" name="Freeform 1133"/>
              <p:cNvSpPr/>
              <p:nvPr/>
            </p:nvSpPr>
            <p:spPr>
              <a:xfrm flipV="1">
                <a:off x="8267226" y="350100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35" name="Group 1134"/>
              <p:cNvGrpSpPr/>
              <p:nvPr/>
            </p:nvGrpSpPr>
            <p:grpSpPr>
              <a:xfrm>
                <a:off x="8796300" y="3392996"/>
                <a:ext cx="972108" cy="216024"/>
                <a:chOff x="8809478" y="3392996"/>
                <a:chExt cx="972108" cy="216024"/>
              </a:xfrm>
            </p:grpSpPr>
            <p:sp>
              <p:nvSpPr>
                <p:cNvPr id="1136" name="Freeform 1135"/>
                <p:cNvSpPr/>
                <p:nvPr/>
              </p:nvSpPr>
              <p:spPr>
                <a:xfrm>
                  <a:off x="9336359" y="3402297"/>
                  <a:ext cx="445227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7" name="Freeform 1136"/>
                <p:cNvSpPr/>
                <p:nvPr/>
              </p:nvSpPr>
              <p:spPr>
                <a:xfrm flipH="1" flipV="1">
                  <a:off x="8809478" y="3501007"/>
                  <a:ext cx="526882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38" name="Straight Connector 1137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6" name="Group 1095"/>
            <p:cNvGrpSpPr/>
            <p:nvPr/>
          </p:nvGrpSpPr>
          <p:grpSpPr>
            <a:xfrm>
              <a:off x="8237598" y="5497017"/>
              <a:ext cx="2074641" cy="226027"/>
              <a:chOff x="8267225" y="3495601"/>
              <a:chExt cx="2074641" cy="155417"/>
            </a:xfrm>
          </p:grpSpPr>
          <p:cxnSp>
            <p:nvCxnSpPr>
              <p:cNvPr id="1125" name="Straight Connector 1124"/>
              <p:cNvCxnSpPr>
                <a:stCxn id="1129" idx="0"/>
              </p:cNvCxnSpPr>
              <p:nvPr/>
            </p:nvCxnSpPr>
            <p:spPr>
              <a:xfrm flipV="1">
                <a:off x="9452758" y="3571950"/>
                <a:ext cx="889108" cy="807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6" name="Straight Connector 1125"/>
              <p:cNvCxnSpPr>
                <a:stCxn id="1127" idx="2"/>
                <a:endCxn id="1130" idx="0"/>
              </p:cNvCxnSpPr>
              <p:nvPr/>
            </p:nvCxnSpPr>
            <p:spPr>
              <a:xfrm flipV="1">
                <a:off x="8373226" y="3501004"/>
                <a:ext cx="765052" cy="1962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7" name="Freeform 1126"/>
              <p:cNvSpPr/>
              <p:nvPr/>
            </p:nvSpPr>
            <p:spPr>
              <a:xfrm flipV="1">
                <a:off x="8267225" y="3501008"/>
                <a:ext cx="106001" cy="14909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28" name="Group 1127"/>
              <p:cNvGrpSpPr/>
              <p:nvPr/>
            </p:nvGrpSpPr>
            <p:grpSpPr>
              <a:xfrm>
                <a:off x="9138278" y="3495601"/>
                <a:ext cx="314480" cy="155417"/>
                <a:chOff x="9151456" y="3495601"/>
                <a:chExt cx="314480" cy="155417"/>
              </a:xfrm>
            </p:grpSpPr>
            <p:sp>
              <p:nvSpPr>
                <p:cNvPr id="1129" name="Freeform 1128"/>
                <p:cNvSpPr/>
                <p:nvPr/>
              </p:nvSpPr>
              <p:spPr>
                <a:xfrm>
                  <a:off x="9336360" y="3495607"/>
                  <a:ext cx="129576" cy="77160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0" name="Freeform 1129"/>
                <p:cNvSpPr/>
                <p:nvPr/>
              </p:nvSpPr>
              <p:spPr>
                <a:xfrm flipH="1" flipV="1">
                  <a:off x="9151456" y="3501004"/>
                  <a:ext cx="184903" cy="150014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31" name="Straight Connector 1130"/>
                <p:cNvCxnSpPr>
                  <a:stCxn id="1129" idx="3"/>
                  <a:endCxn id="1130" idx="3"/>
                </p:cNvCxnSpPr>
                <p:nvPr/>
              </p:nvCxnSpPr>
              <p:spPr>
                <a:xfrm flipH="1">
                  <a:off x="9336359" y="3495601"/>
                  <a:ext cx="1" cy="155417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7" name="Group 1096"/>
            <p:cNvGrpSpPr/>
            <p:nvPr/>
          </p:nvGrpSpPr>
          <p:grpSpPr>
            <a:xfrm>
              <a:off x="8237598" y="4978643"/>
              <a:ext cx="2074641" cy="627818"/>
              <a:chOff x="8267225" y="3501008"/>
              <a:chExt cx="2074641" cy="125080"/>
            </a:xfrm>
          </p:grpSpPr>
          <p:cxnSp>
            <p:nvCxnSpPr>
              <p:cNvPr id="1118" name="Straight Connector 1117"/>
              <p:cNvCxnSpPr>
                <a:stCxn id="1122" idx="1"/>
              </p:cNvCxnSpPr>
              <p:nvPr/>
            </p:nvCxnSpPr>
            <p:spPr>
              <a:xfrm>
                <a:off x="9557428" y="3577509"/>
                <a:ext cx="784438" cy="48579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9" name="Straight Connector 1118"/>
              <p:cNvCxnSpPr>
                <a:stCxn id="1120" idx="2"/>
                <a:endCxn id="1123" idx="1"/>
              </p:cNvCxnSpPr>
              <p:nvPr/>
            </p:nvCxnSpPr>
            <p:spPr>
              <a:xfrm>
                <a:off x="8361652" y="3501573"/>
                <a:ext cx="769592" cy="46364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0" name="Freeform 1119"/>
              <p:cNvSpPr/>
              <p:nvPr/>
            </p:nvSpPr>
            <p:spPr>
              <a:xfrm flipV="1">
                <a:off x="8267225" y="3501008"/>
                <a:ext cx="94427" cy="43021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21" name="Group 1120"/>
              <p:cNvGrpSpPr/>
              <p:nvPr/>
            </p:nvGrpSpPr>
            <p:grpSpPr>
              <a:xfrm>
                <a:off x="8793700" y="3543272"/>
                <a:ext cx="1175684" cy="38265"/>
                <a:chOff x="8806878" y="3543272"/>
                <a:chExt cx="1175684" cy="38265"/>
              </a:xfrm>
            </p:grpSpPr>
            <p:sp>
              <p:nvSpPr>
                <p:cNvPr id="1122" name="Freeform 1121"/>
                <p:cNvSpPr/>
                <p:nvPr/>
              </p:nvSpPr>
              <p:spPr>
                <a:xfrm>
                  <a:off x="9336360" y="3543272"/>
                  <a:ext cx="646202" cy="38265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3" name="Freeform 1122"/>
                <p:cNvSpPr/>
                <p:nvPr/>
              </p:nvSpPr>
              <p:spPr>
                <a:xfrm flipH="1" flipV="1">
                  <a:off x="8806878" y="3544029"/>
                  <a:ext cx="529479" cy="37127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24" name="Straight Connector 1123"/>
                <p:cNvCxnSpPr>
                  <a:stCxn id="1122" idx="3"/>
                  <a:endCxn id="1123" idx="3"/>
                </p:cNvCxnSpPr>
                <p:nvPr/>
              </p:nvCxnSpPr>
              <p:spPr>
                <a:xfrm flipH="1">
                  <a:off x="9336357" y="3543272"/>
                  <a:ext cx="3" cy="37884"/>
                </a:xfrm>
                <a:prstGeom prst="line">
                  <a:avLst/>
                </a:prstGeom>
                <a:ln w="19050" cap="rnd">
                  <a:solidFill>
                    <a:schemeClr val="accent2">
                      <a:lumMod val="20000"/>
                      <a:lumOff val="8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8" name="Group 1097"/>
            <p:cNvGrpSpPr/>
            <p:nvPr/>
          </p:nvGrpSpPr>
          <p:grpSpPr>
            <a:xfrm>
              <a:off x="8234483" y="5612613"/>
              <a:ext cx="2074646" cy="513821"/>
              <a:chOff x="8267226" y="3503554"/>
              <a:chExt cx="2074646" cy="513821"/>
            </a:xfrm>
          </p:grpSpPr>
          <p:cxnSp>
            <p:nvCxnSpPr>
              <p:cNvPr id="1111" name="Straight Connector 1110"/>
              <p:cNvCxnSpPr>
                <a:stCxn id="1115" idx="0"/>
              </p:cNvCxnSpPr>
              <p:nvPr/>
            </p:nvCxnSpPr>
            <p:spPr>
              <a:xfrm flipV="1">
                <a:off x="9390622" y="3503554"/>
                <a:ext cx="951250" cy="17467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2" name="Straight Connector 1111"/>
              <p:cNvCxnSpPr>
                <a:stCxn id="1113" idx="2"/>
                <a:endCxn id="1116" idx="0"/>
              </p:cNvCxnSpPr>
              <p:nvPr/>
            </p:nvCxnSpPr>
            <p:spPr>
              <a:xfrm flipV="1">
                <a:off x="8359484" y="3653908"/>
                <a:ext cx="891690" cy="16623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3" name="Freeform 1112"/>
              <p:cNvSpPr/>
              <p:nvPr/>
            </p:nvSpPr>
            <p:spPr>
              <a:xfrm flipV="1">
                <a:off x="8267226" y="3817521"/>
                <a:ext cx="92258" cy="19985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14" name="Group 1113"/>
              <p:cNvGrpSpPr/>
              <p:nvPr/>
            </p:nvGrpSpPr>
            <p:grpSpPr>
              <a:xfrm>
                <a:off x="9251174" y="3570825"/>
                <a:ext cx="139448" cy="194235"/>
                <a:chOff x="9264352" y="3570825"/>
                <a:chExt cx="139448" cy="194235"/>
              </a:xfrm>
            </p:grpSpPr>
            <p:sp>
              <p:nvSpPr>
                <p:cNvPr id="1115" name="Freeform 1114"/>
                <p:cNvSpPr/>
                <p:nvPr/>
              </p:nvSpPr>
              <p:spPr>
                <a:xfrm>
                  <a:off x="9336359" y="3570825"/>
                  <a:ext cx="67441" cy="107399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6" name="Freeform 1115"/>
                <p:cNvSpPr/>
                <p:nvPr/>
              </p:nvSpPr>
              <p:spPr>
                <a:xfrm flipH="1" flipV="1">
                  <a:off x="9264352" y="3653908"/>
                  <a:ext cx="72008" cy="11115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17" name="Straight Connector 1116"/>
                <p:cNvCxnSpPr>
                  <a:stCxn id="1115" idx="3"/>
                  <a:endCxn id="1116" idx="3"/>
                </p:cNvCxnSpPr>
                <p:nvPr/>
              </p:nvCxnSpPr>
              <p:spPr>
                <a:xfrm>
                  <a:off x="9336359" y="3570825"/>
                  <a:ext cx="1" cy="194235"/>
                </a:xfrm>
                <a:prstGeom prst="line">
                  <a:avLst/>
                </a:prstGeom>
                <a:ln w="19050" cap="rnd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9" name="Group 1098"/>
            <p:cNvGrpSpPr/>
            <p:nvPr/>
          </p:nvGrpSpPr>
          <p:grpSpPr>
            <a:xfrm>
              <a:off x="8237081" y="5592041"/>
              <a:ext cx="2072048" cy="1051934"/>
              <a:chOff x="8267226" y="3480385"/>
              <a:chExt cx="2072048" cy="1051934"/>
            </a:xfrm>
          </p:grpSpPr>
          <p:cxnSp>
            <p:nvCxnSpPr>
              <p:cNvPr id="1104" name="Straight Connector 1103"/>
              <p:cNvCxnSpPr>
                <a:stCxn id="1108" idx="0"/>
              </p:cNvCxnSpPr>
              <p:nvPr/>
            </p:nvCxnSpPr>
            <p:spPr>
              <a:xfrm flipV="1">
                <a:off x="9368900" y="3480385"/>
                <a:ext cx="970374" cy="437286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5" name="Straight Connector 1104"/>
              <p:cNvCxnSpPr>
                <a:stCxn id="1106" idx="2"/>
                <a:endCxn id="1109" idx="0"/>
              </p:cNvCxnSpPr>
              <p:nvPr/>
            </p:nvCxnSpPr>
            <p:spPr>
              <a:xfrm flipV="1">
                <a:off x="8359484" y="3885122"/>
                <a:ext cx="917978" cy="449967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06" name="Freeform 1105"/>
              <p:cNvSpPr/>
              <p:nvPr/>
            </p:nvSpPr>
            <p:spPr>
              <a:xfrm flipV="1">
                <a:off x="8267226" y="4332465"/>
                <a:ext cx="92258" cy="19985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07" name="Group 1106"/>
              <p:cNvGrpSpPr/>
              <p:nvPr/>
            </p:nvGrpSpPr>
            <p:grpSpPr>
              <a:xfrm>
                <a:off x="9277462" y="3829854"/>
                <a:ext cx="91438" cy="187998"/>
                <a:chOff x="9290640" y="3829854"/>
                <a:chExt cx="91438" cy="187998"/>
              </a:xfrm>
            </p:grpSpPr>
            <p:sp>
              <p:nvSpPr>
                <p:cNvPr id="1108" name="Freeform 1107"/>
                <p:cNvSpPr/>
                <p:nvPr/>
              </p:nvSpPr>
              <p:spPr>
                <a:xfrm>
                  <a:off x="9336359" y="3829854"/>
                  <a:ext cx="45719" cy="87817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rgbClr val="FF0000">
                      <a:alpha val="20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9" name="Freeform 1108"/>
                <p:cNvSpPr/>
                <p:nvPr/>
              </p:nvSpPr>
              <p:spPr>
                <a:xfrm flipH="1" flipV="1">
                  <a:off x="9290640" y="3885122"/>
                  <a:ext cx="45719" cy="132730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rgbClr val="FF0000">
                      <a:alpha val="20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10" name="Straight Connector 1109"/>
                <p:cNvCxnSpPr>
                  <a:stCxn id="1108" idx="3"/>
                  <a:endCxn id="1109" idx="3"/>
                </p:cNvCxnSpPr>
                <p:nvPr/>
              </p:nvCxnSpPr>
              <p:spPr>
                <a:xfrm>
                  <a:off x="9336359" y="3829854"/>
                  <a:ext cx="0" cy="187998"/>
                </a:xfrm>
                <a:prstGeom prst="line">
                  <a:avLst/>
                </a:prstGeom>
                <a:ln w="19050" cap="rnd">
                  <a:solidFill>
                    <a:srgbClr val="FF0000">
                      <a:alpha val="20000"/>
                    </a:srgb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100" name="Straight Connector 1099"/>
            <p:cNvCxnSpPr>
              <a:stCxn id="1122" idx="0"/>
            </p:cNvCxnSpPr>
            <p:nvPr/>
          </p:nvCxnSpPr>
          <p:spPr>
            <a:xfrm flipH="1" flipV="1">
              <a:off x="9617461" y="5369675"/>
              <a:ext cx="322296" cy="1317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1" name="Straight Connector 1100"/>
            <p:cNvCxnSpPr>
              <a:endCxn id="1123" idx="0"/>
            </p:cNvCxnSpPr>
            <p:nvPr/>
          </p:nvCxnSpPr>
          <p:spPr>
            <a:xfrm flipH="1" flipV="1">
              <a:off x="8764073" y="5194580"/>
              <a:ext cx="274854" cy="1396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2" name="Freeform 1101"/>
            <p:cNvSpPr/>
            <p:nvPr/>
          </p:nvSpPr>
          <p:spPr>
            <a:xfrm>
              <a:off x="8344611" y="4889548"/>
              <a:ext cx="503124" cy="603224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3" name="Freeform 1102"/>
            <p:cNvSpPr/>
            <p:nvPr/>
          </p:nvSpPr>
          <p:spPr>
            <a:xfrm>
              <a:off x="8338775" y="5936775"/>
              <a:ext cx="518635" cy="532408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469843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5763</TotalTime>
  <Words>1268</Words>
  <Application>Microsoft Macintosh PowerPoint</Application>
  <PresentationFormat>Widescreen</PresentationFormat>
  <Paragraphs>319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Neo Sans Intel</vt:lpstr>
      <vt:lpstr>Neo Sans Intel Medium</vt:lpstr>
      <vt:lpstr>Arial</vt:lpstr>
      <vt:lpstr>Calibri</vt:lpstr>
      <vt:lpstr>Cambria Math</vt:lpstr>
      <vt:lpstr>blank</vt:lpstr>
      <vt:lpstr>PowerPoint Presentation</vt:lpstr>
      <vt:lpstr>PowerPoint Presentation</vt:lpstr>
      <vt:lpstr>VT response Vs. near threshold @ PFA</vt:lpstr>
      <vt:lpstr>Electrical Equivalent Circuit and Possible Underline Physics </vt:lpstr>
      <vt:lpstr>Basic Band Diagram of SAG and Model assumptions Electronic Structure of Amorphous Semiconductors, D. Adler and E. J. Yoffa, Phys. Rev. Lett. 36, 1197-1200 (1976)</vt:lpstr>
      <vt:lpstr>1D Space Charge and Built-in Field</vt:lpstr>
      <vt:lpstr>Physical model – working principles &amp; assumptions</vt:lpstr>
      <vt:lpstr>1D Space Charge and Built-in Field in SAG </vt:lpstr>
      <vt:lpstr>Model Comparison</vt:lpstr>
      <vt:lpstr>Model (I) – Homojunction </vt:lpstr>
      <vt:lpstr>Model (II) – Heterojunction, higher 𝛘</vt:lpstr>
      <vt:lpstr>Model (III) – Heterojunction, lower 𝛘</vt:lpstr>
      <vt:lpstr>Electrical Equivalent Circuit and Possible Underline Physics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3</cp:revision>
  <dcterms:created xsi:type="dcterms:W3CDTF">2020-01-10T01:42:44Z</dcterms:created>
  <dcterms:modified xsi:type="dcterms:W3CDTF">2020-01-14T01:45:56Z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