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46" r:id="rId5"/>
    <p:sldId id="342" r:id="rId6"/>
    <p:sldId id="304" r:id="rId7"/>
    <p:sldId id="349" r:id="rId8"/>
    <p:sldId id="343" r:id="rId9"/>
    <p:sldId id="350" r:id="rId1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CCFF"/>
    <a:srgbClr val="000000"/>
    <a:srgbClr val="FFCC99"/>
    <a:srgbClr val="FF9933"/>
    <a:srgbClr val="99FF99"/>
    <a:srgbClr val="996600"/>
    <a:srgbClr val="00CC66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>
      <p:cViewPr varScale="1">
        <p:scale>
          <a:sx n="110" d="100"/>
          <a:sy n="110" d="100"/>
        </p:scale>
        <p:origin x="696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7990-623D-4B4D-9E84-0212FC482A0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C1B20-3774-467E-8364-B1CD9EEA9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5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1B20-3774-467E-8364-B1CD9EEA9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1B20-3774-467E-8364-B1CD9EEA9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1B20-3774-467E-8364-B1CD9EEA9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1B20-3774-467E-8364-B1CD9EEA9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6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6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70318-1905-4071-9FFB-25389DBB7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023025"/>
            <a:ext cx="5080000" cy="5269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2AF8CA-19A2-44E4-B68C-11DC35CC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BiSM</a:t>
            </a:r>
            <a:r>
              <a:rPr lang="en-US" dirty="0"/>
              <a:t> 3T DR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5C83A-F605-472D-AC66-61BE4FA71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6019800" cy="5486400"/>
          </a:xfrm>
        </p:spPr>
        <p:txBody>
          <a:bodyPr/>
          <a:lstStyle/>
          <a:p>
            <a:r>
              <a:rPr lang="en-US" sz="18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BiSM</a:t>
            </a:r>
            <a:r>
              <a:rPr lang="en-US" sz="18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3T vs. SXP architectures</a:t>
            </a:r>
          </a:p>
          <a:p>
            <a:pPr lvl="1"/>
            <a:r>
              <a:rPr lang="en-US" sz="18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Pass +/- voltage from both sides</a:t>
            </a:r>
          </a:p>
          <a:p>
            <a:pPr lvl="1"/>
            <a:r>
              <a:rPr lang="en-US" sz="18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One more transistor vs. SXP</a:t>
            </a:r>
          </a:p>
          <a:p>
            <a:r>
              <a:rPr lang="en-US" sz="18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BiSM</a:t>
            </a:r>
            <a:r>
              <a:rPr lang="en-US" sz="18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bias at the same or lower than ALF</a:t>
            </a:r>
          </a:p>
          <a:p>
            <a:pPr lvl="1"/>
            <a:r>
              <a:rPr lang="en-US" sz="18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Transistor On-state</a:t>
            </a:r>
          </a:p>
          <a:p>
            <a:r>
              <a:rPr lang="en-US" sz="18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BiSM</a:t>
            </a:r>
            <a:r>
              <a:rPr lang="en-US" sz="18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bias higher than ALF</a:t>
            </a:r>
          </a:p>
          <a:p>
            <a:pPr lvl="1"/>
            <a:r>
              <a:rPr lang="en-US" sz="18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Vdb</a:t>
            </a:r>
            <a:r>
              <a:rPr lang="en-US" sz="18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bias at off-state bias condition</a:t>
            </a:r>
          </a:p>
          <a:p>
            <a:pPr lvl="2"/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Max </a:t>
            </a:r>
            <a:r>
              <a:rPr lang="en-US" sz="16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Vdb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8.3V vs. 5.57V for ALF</a:t>
            </a:r>
          </a:p>
          <a:p>
            <a:pPr lvl="1"/>
            <a:r>
              <a:rPr lang="en-US" sz="18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Isolation bias</a:t>
            </a:r>
          </a:p>
          <a:p>
            <a:pPr lvl="2"/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N+/N+ and P+/P+</a:t>
            </a:r>
          </a:p>
          <a:p>
            <a:pPr lvl="2"/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N+/NW and P+/PW</a:t>
            </a:r>
          </a:p>
          <a:p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DR capable of providing </a:t>
            </a:r>
            <a:r>
              <a:rPr lang="en-US" sz="16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BiSM</a:t>
            </a:r>
            <a:r>
              <a:rPr lang="en-US" sz="16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bias, however, junction BV at 1.28x Vmax. </a:t>
            </a:r>
            <a:r>
              <a:rPr lang="en-US" sz="1600" dirty="0">
                <a:solidFill>
                  <a:srgbClr val="FF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Limited voltage margin ~2V to support HV stress (showstopper if production HV screen is required)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3B85A7-C806-4A95-BF92-34904C75CFCD}"/>
              </a:ext>
            </a:extLst>
          </p:cNvPr>
          <p:cNvSpPr/>
          <p:nvPr/>
        </p:nvSpPr>
        <p:spPr>
          <a:xfrm>
            <a:off x="8686800" y="2895600"/>
            <a:ext cx="1904527" cy="18288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EC8AF6-D119-47F0-BFDB-0FCC5A46EC84}"/>
              </a:ext>
            </a:extLst>
          </p:cNvPr>
          <p:cNvCxnSpPr>
            <a:cxnSpLocks/>
          </p:cNvCxnSpPr>
          <p:nvPr/>
        </p:nvCxnSpPr>
        <p:spPr>
          <a:xfrm>
            <a:off x="10439400" y="3657600"/>
            <a:ext cx="3810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FD03A1-A29F-4F14-814F-4FC6B6C6DF8D}"/>
              </a:ext>
            </a:extLst>
          </p:cNvPr>
          <p:cNvSpPr txBox="1"/>
          <p:nvPr/>
        </p:nvSpPr>
        <p:spPr>
          <a:xfrm>
            <a:off x="10582618" y="3380600"/>
            <a:ext cx="619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To cell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75C234-C5E9-4C78-9246-739D3A71F41D}"/>
              </a:ext>
            </a:extLst>
          </p:cNvPr>
          <p:cNvSpPr/>
          <p:nvPr/>
        </p:nvSpPr>
        <p:spPr>
          <a:xfrm>
            <a:off x="9753599" y="1247000"/>
            <a:ext cx="1904527" cy="1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D1DD9-9E9B-46A5-AA83-AE24D9F05673}"/>
              </a:ext>
            </a:extLst>
          </p:cNvPr>
          <p:cNvSpPr txBox="1"/>
          <p:nvPr/>
        </p:nvSpPr>
        <p:spPr>
          <a:xfrm>
            <a:off x="9494045" y="1246999"/>
            <a:ext cx="1939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Decoder on 1 side of cell</a:t>
            </a:r>
          </a:p>
          <a:p>
            <a:r>
              <a:rPr lang="en-US" sz="1200" dirty="0">
                <a:solidFill>
                  <a:srgbClr val="002060"/>
                </a:solidFill>
              </a:rPr>
              <a:t>(the same for WL and BL)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76D9040-10AF-4278-8A12-0C9A66DD5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87144"/>
              </p:ext>
            </p:extLst>
          </p:nvPr>
        </p:nvGraphicFramePr>
        <p:xfrm>
          <a:off x="990600" y="5105400"/>
          <a:ext cx="6324600" cy="1066800"/>
        </p:xfrm>
        <a:graphic>
          <a:graphicData uri="http://schemas.openxmlformats.org/drawingml/2006/table">
            <a:tbl>
              <a:tblPr/>
              <a:tblGrid>
                <a:gridCol w="1876882">
                  <a:extLst>
                    <a:ext uri="{9D8B030D-6E8A-4147-A177-3AD203B41FA5}">
                      <a16:colId xmlns:a16="http://schemas.microsoft.com/office/drawing/2014/main" val="2381326964"/>
                    </a:ext>
                  </a:extLst>
                </a:gridCol>
                <a:gridCol w="561517">
                  <a:extLst>
                    <a:ext uri="{9D8B030D-6E8A-4147-A177-3AD203B41FA5}">
                      <a16:colId xmlns:a16="http://schemas.microsoft.com/office/drawing/2014/main" val="681685926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144690126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Max Bias Condition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Risk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Comments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6475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Transistor On 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BiSM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bias at the same or lower than ALF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17804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  <a:hlinkClick r:id="rId4" action="ppaction://hlinksldjump"/>
                        </a:rPr>
                        <a:t>Transistor Off 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Support max bias for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BiSM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operation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7256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  <a:hlinkClick r:id="rId5" action="ppaction://hlinksldjump"/>
                        </a:rPr>
                        <a:t>Isolation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Intel Clear" panose="020B0604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Med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DR capable at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BiSM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" panose="020B0604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max isolation bias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0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14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SXP and BISM Decoder Devices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54271D-7E1E-44D3-B649-179420640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70810"/>
              </p:ext>
            </p:extLst>
          </p:nvPr>
        </p:nvGraphicFramePr>
        <p:xfrm>
          <a:off x="1905000" y="990600"/>
          <a:ext cx="8204201" cy="4010025"/>
        </p:xfrm>
        <a:graphic>
          <a:graphicData uri="http://schemas.openxmlformats.org/drawingml/2006/table">
            <a:tbl>
              <a:tblPr/>
              <a:tblGrid>
                <a:gridCol w="789964">
                  <a:extLst>
                    <a:ext uri="{9D8B030D-6E8A-4147-A177-3AD203B41FA5}">
                      <a16:colId xmlns:a16="http://schemas.microsoft.com/office/drawing/2014/main" val="3214977255"/>
                    </a:ext>
                  </a:extLst>
                </a:gridCol>
                <a:gridCol w="1170669">
                  <a:extLst>
                    <a:ext uri="{9D8B030D-6E8A-4147-A177-3AD203B41FA5}">
                      <a16:colId xmlns:a16="http://schemas.microsoft.com/office/drawing/2014/main" val="2282359413"/>
                    </a:ext>
                  </a:extLst>
                </a:gridCol>
                <a:gridCol w="850242">
                  <a:extLst>
                    <a:ext uri="{9D8B030D-6E8A-4147-A177-3AD203B41FA5}">
                      <a16:colId xmlns:a16="http://schemas.microsoft.com/office/drawing/2014/main" val="241508714"/>
                    </a:ext>
                  </a:extLst>
                </a:gridCol>
                <a:gridCol w="850242">
                  <a:extLst>
                    <a:ext uri="{9D8B030D-6E8A-4147-A177-3AD203B41FA5}">
                      <a16:colId xmlns:a16="http://schemas.microsoft.com/office/drawing/2014/main" val="3127370334"/>
                    </a:ext>
                  </a:extLst>
                </a:gridCol>
                <a:gridCol w="875622">
                  <a:extLst>
                    <a:ext uri="{9D8B030D-6E8A-4147-A177-3AD203B41FA5}">
                      <a16:colId xmlns:a16="http://schemas.microsoft.com/office/drawing/2014/main" val="2311689941"/>
                    </a:ext>
                  </a:extLst>
                </a:gridCol>
                <a:gridCol w="989834">
                  <a:extLst>
                    <a:ext uri="{9D8B030D-6E8A-4147-A177-3AD203B41FA5}">
                      <a16:colId xmlns:a16="http://schemas.microsoft.com/office/drawing/2014/main" val="1627302842"/>
                    </a:ext>
                  </a:extLst>
                </a:gridCol>
                <a:gridCol w="723340">
                  <a:extLst>
                    <a:ext uri="{9D8B030D-6E8A-4147-A177-3AD203B41FA5}">
                      <a16:colId xmlns:a16="http://schemas.microsoft.com/office/drawing/2014/main" val="1409163636"/>
                    </a:ext>
                  </a:extLst>
                </a:gridCol>
                <a:gridCol w="736030">
                  <a:extLst>
                    <a:ext uri="{9D8B030D-6E8A-4147-A177-3AD203B41FA5}">
                      <a16:colId xmlns:a16="http://schemas.microsoft.com/office/drawing/2014/main" val="2424970946"/>
                    </a:ext>
                  </a:extLst>
                </a:gridCol>
                <a:gridCol w="609129">
                  <a:extLst>
                    <a:ext uri="{9D8B030D-6E8A-4147-A177-3AD203B41FA5}">
                      <a16:colId xmlns:a16="http://schemas.microsoft.com/office/drawing/2014/main" val="3912499811"/>
                    </a:ext>
                  </a:extLst>
                </a:gridCol>
                <a:gridCol w="609129">
                  <a:extLst>
                    <a:ext uri="{9D8B030D-6E8A-4147-A177-3AD203B41FA5}">
                      <a16:colId xmlns:a16="http://schemas.microsoft.com/office/drawing/2014/main" val="1282167437"/>
                    </a:ext>
                  </a:extLst>
                </a:gridCol>
              </a:tblGrid>
              <a:tr h="2667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Decoder Device Type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Transistor Type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14919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ALF/ATF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ALF/ATF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 (min)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0358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GSELP_P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 /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 /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9309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GSELP_N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nhvlvt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 / 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 / 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91587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LSELP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/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 /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6838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LSELG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 / 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 / 5.52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2928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LXS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LSELN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 /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 /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51957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GXS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GSELN_N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 /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 /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38239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GXD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GSELN_P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 /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 /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927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LXS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LSELP INV 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/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 /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6848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LXS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LSELP INV 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/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 /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24204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LSELN INV 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 / 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 /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0603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LSELN INV 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 / 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 /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82531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LSELG INV 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 /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94322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LSELG INV 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ntwhv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 /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446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673CB2-967F-46F6-A32F-A7EF755556F5}"/>
              </a:ext>
            </a:extLst>
          </p:cNvPr>
          <p:cNvSpPr txBox="1"/>
          <p:nvPr/>
        </p:nvSpPr>
        <p:spPr>
          <a:xfrm>
            <a:off x="1295400" y="5334000"/>
            <a:ext cx="1005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 Select and Deselect devices see higher </a:t>
            </a:r>
            <a:r>
              <a:rPr lang="en-US" sz="1800" dirty="0" err="1"/>
              <a:t>Vdb</a:t>
            </a:r>
            <a:r>
              <a:rPr lang="en-US" sz="1800" dirty="0"/>
              <a:t> than ALF/ATF </a:t>
            </a:r>
            <a:r>
              <a:rPr lang="en-US" sz="1800" dirty="0">
                <a:sym typeface="Wingdings" panose="05000000000000000000" pitchFamily="2" charset="2"/>
              </a:rPr>
              <a:t> higher junction leakage</a:t>
            </a:r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No go for L=5.52 device with higher well doping drain. Junction BV risk at max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BiSM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bias of 8.3V</a:t>
            </a:r>
          </a:p>
        </p:txBody>
      </p:sp>
    </p:spTree>
    <p:extLst>
      <p:ext uri="{BB962C8B-B14F-4D97-AF65-F5344CB8AC3E}">
        <p14:creationId xmlns:p14="http://schemas.microsoft.com/office/powerpoint/2010/main" val="385521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FE93-4BE0-4E68-BC53-99CDFEE7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954"/>
            <a:ext cx="10363200" cy="609600"/>
          </a:xfrm>
        </p:spPr>
        <p:txBody>
          <a:bodyPr/>
          <a:lstStyle/>
          <a:p>
            <a:r>
              <a:rPr lang="en-US" dirty="0"/>
              <a:t>Max VDB higher than ALF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A18BDA5-24C3-4C06-8FCE-0395BD237B1D}"/>
              </a:ext>
            </a:extLst>
          </p:cNvPr>
          <p:cNvGrpSpPr/>
          <p:nvPr/>
        </p:nvGrpSpPr>
        <p:grpSpPr>
          <a:xfrm>
            <a:off x="309764" y="769946"/>
            <a:ext cx="4775200" cy="4953000"/>
            <a:chOff x="685800" y="1371600"/>
            <a:chExt cx="4775200" cy="4953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81E1F4-B8AE-4B11-B25B-D28572F4E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71600"/>
              <a:ext cx="4775200" cy="4953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F4314A-F10B-4851-820E-E794085D0CB0}"/>
                </a:ext>
              </a:extLst>
            </p:cNvPr>
            <p:cNvSpPr txBox="1"/>
            <p:nvPr/>
          </p:nvSpPr>
          <p:spPr>
            <a:xfrm>
              <a:off x="3217107" y="3837856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3.8V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7A8EAF-5713-4747-BE84-D9653356CC6B}"/>
                </a:ext>
              </a:extLst>
            </p:cNvPr>
            <p:cNvSpPr txBox="1"/>
            <p:nvPr/>
          </p:nvSpPr>
          <p:spPr>
            <a:xfrm>
              <a:off x="2690923" y="2926943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4.1V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611F91-59F3-4D13-B741-745907CB22AE}"/>
                </a:ext>
              </a:extLst>
            </p:cNvPr>
            <p:cNvSpPr txBox="1"/>
            <p:nvPr/>
          </p:nvSpPr>
          <p:spPr>
            <a:xfrm>
              <a:off x="2823171" y="1440515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4.3V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0B487A-EB1D-4651-9FD6-E702ACBD0168}"/>
                </a:ext>
              </a:extLst>
            </p:cNvPr>
            <p:cNvSpPr txBox="1"/>
            <p:nvPr/>
          </p:nvSpPr>
          <p:spPr>
            <a:xfrm>
              <a:off x="2983632" y="5971989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-4.5V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06F1DA-F459-47F5-8CD4-CCBCB378DA4B}"/>
                </a:ext>
              </a:extLst>
            </p:cNvPr>
            <p:cNvSpPr txBox="1"/>
            <p:nvPr/>
          </p:nvSpPr>
          <p:spPr>
            <a:xfrm>
              <a:off x="2917284" y="4522679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0V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7AEFFD-94F8-41DA-B878-EA4D2F7A9EEE}"/>
                </a:ext>
              </a:extLst>
            </p:cNvPr>
            <p:cNvSpPr txBox="1"/>
            <p:nvPr/>
          </p:nvSpPr>
          <p:spPr>
            <a:xfrm>
              <a:off x="1661594" y="5373711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-4.5V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5768F2-FA91-49B7-A0E8-01EAFFAFEBD6}"/>
                </a:ext>
              </a:extLst>
            </p:cNvPr>
            <p:cNvSpPr txBox="1"/>
            <p:nvPr/>
          </p:nvSpPr>
          <p:spPr>
            <a:xfrm>
              <a:off x="1752315" y="213360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0V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B777B9-ED31-4104-AC42-9484DB8040A5}"/>
                </a:ext>
              </a:extLst>
            </p:cNvPr>
            <p:cNvSpPr txBox="1"/>
            <p:nvPr/>
          </p:nvSpPr>
          <p:spPr>
            <a:xfrm>
              <a:off x="2438827" y="3435488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0V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F3ECA1-C4ED-48A4-AEC1-608C18A69AB0}"/>
                </a:ext>
              </a:extLst>
            </p:cNvPr>
            <p:cNvSpPr txBox="1"/>
            <p:nvPr/>
          </p:nvSpPr>
          <p:spPr>
            <a:xfrm>
              <a:off x="2515073" y="432585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0V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116513-33AF-4EE2-BCAC-0D24F063A794}"/>
                </a:ext>
              </a:extLst>
            </p:cNvPr>
            <p:cNvSpPr txBox="1"/>
            <p:nvPr/>
          </p:nvSpPr>
          <p:spPr>
            <a:xfrm>
              <a:off x="3164776" y="4191000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highlight>
                    <a:srgbClr val="C0C0C0"/>
                  </a:highlight>
                </a:rPr>
                <a:t>-4.5V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4BF158-AF10-4E62-93E8-B2F0E8552BC1}"/>
                </a:ext>
              </a:extLst>
            </p:cNvPr>
            <p:cNvSpPr txBox="1"/>
            <p:nvPr/>
          </p:nvSpPr>
          <p:spPr>
            <a:xfrm>
              <a:off x="2668892" y="5186728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0V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BBB087B-9E13-40A7-BFE3-E1EEAB3BCFF7}"/>
                </a:ext>
              </a:extLst>
            </p:cNvPr>
            <p:cNvSpPr/>
            <p:nvPr/>
          </p:nvSpPr>
          <p:spPr>
            <a:xfrm>
              <a:off x="2515073" y="3718517"/>
              <a:ext cx="1904527" cy="112399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8CE92C-98F4-456D-A81B-54EAF825F022}"/>
                </a:ext>
              </a:extLst>
            </p:cNvPr>
            <p:cNvSpPr txBox="1"/>
            <p:nvPr/>
          </p:nvSpPr>
          <p:spPr>
            <a:xfrm>
              <a:off x="762000" y="1524000"/>
              <a:ext cx="774571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C83111-CDEC-45D2-B71E-B8FADB34E45C}"/>
                </a:ext>
              </a:extLst>
            </p:cNvPr>
            <p:cNvSpPr txBox="1"/>
            <p:nvPr/>
          </p:nvSpPr>
          <p:spPr>
            <a:xfrm>
              <a:off x="3592242" y="4522679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0V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E97F5F-6B4A-42E1-9692-C196A633BE1B}"/>
                </a:ext>
              </a:extLst>
            </p:cNvPr>
            <p:cNvSpPr txBox="1"/>
            <p:nvPr/>
          </p:nvSpPr>
          <p:spPr>
            <a:xfrm>
              <a:off x="3922479" y="4325855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0V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59E2F4-60E0-4B08-9DAC-4643DE46A369}"/>
              </a:ext>
            </a:extLst>
          </p:cNvPr>
          <p:cNvGrpSpPr/>
          <p:nvPr/>
        </p:nvGrpSpPr>
        <p:grpSpPr>
          <a:xfrm>
            <a:off x="5453802" y="769946"/>
            <a:ext cx="4775200" cy="4953000"/>
            <a:chOff x="6496188" y="1371600"/>
            <a:chExt cx="4775200" cy="4953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279CDA-55D9-45BD-B016-A7E73FCE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188" y="1371600"/>
              <a:ext cx="4775200" cy="4953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52717F-810C-4AEF-A51C-BDEF78882091}"/>
                </a:ext>
              </a:extLst>
            </p:cNvPr>
            <p:cNvSpPr txBox="1"/>
            <p:nvPr/>
          </p:nvSpPr>
          <p:spPr>
            <a:xfrm>
              <a:off x="8979902" y="3788226"/>
              <a:ext cx="423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-4V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3BC4E8-9C0F-4121-B4AC-9F84EEE8A631}"/>
                </a:ext>
              </a:extLst>
            </p:cNvPr>
            <p:cNvSpPr txBox="1"/>
            <p:nvPr/>
          </p:nvSpPr>
          <p:spPr>
            <a:xfrm>
              <a:off x="8697679" y="297180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0V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F71F8-5A86-4D81-A87B-95C0207C4F6A}"/>
                </a:ext>
              </a:extLst>
            </p:cNvPr>
            <p:cNvSpPr txBox="1"/>
            <p:nvPr/>
          </p:nvSpPr>
          <p:spPr>
            <a:xfrm>
              <a:off x="8633559" y="1440515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4.3V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926F1E-60E8-40E6-9D0B-D9CFA51E37B7}"/>
                </a:ext>
              </a:extLst>
            </p:cNvPr>
            <p:cNvSpPr txBox="1"/>
            <p:nvPr/>
          </p:nvSpPr>
          <p:spPr>
            <a:xfrm>
              <a:off x="8858140" y="5971989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-4.5V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2CC6E1-6AA0-4900-B5E9-D3BEC630DE38}"/>
                </a:ext>
              </a:extLst>
            </p:cNvPr>
            <p:cNvSpPr txBox="1"/>
            <p:nvPr/>
          </p:nvSpPr>
          <p:spPr>
            <a:xfrm>
              <a:off x="8511570" y="2179599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0V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31D0D4-13CD-488A-B37C-05A4C039DC18}"/>
                </a:ext>
              </a:extLst>
            </p:cNvPr>
            <p:cNvSpPr txBox="1"/>
            <p:nvPr/>
          </p:nvSpPr>
          <p:spPr>
            <a:xfrm>
              <a:off x="7562988" y="534790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0V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B91A39-2EBB-4471-BF28-8437C7A714E6}"/>
                </a:ext>
              </a:extLst>
            </p:cNvPr>
            <p:cNvSpPr txBox="1"/>
            <p:nvPr/>
          </p:nvSpPr>
          <p:spPr>
            <a:xfrm>
              <a:off x="7562703" y="2133600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4.3V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75AB3B-E65E-4BD7-AC20-0EAD2F1D90EC}"/>
                </a:ext>
              </a:extLst>
            </p:cNvPr>
            <p:cNvSpPr txBox="1"/>
            <p:nvPr/>
          </p:nvSpPr>
          <p:spPr>
            <a:xfrm>
              <a:off x="8358026" y="340998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0V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CD9C26-70C9-4267-9ED6-131BB7FD27C0}"/>
                </a:ext>
              </a:extLst>
            </p:cNvPr>
            <p:cNvSpPr txBox="1"/>
            <p:nvPr/>
          </p:nvSpPr>
          <p:spPr>
            <a:xfrm>
              <a:off x="8325461" y="4325857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0V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92291A-C423-4840-9CD9-517EABC9F0F8}"/>
                </a:ext>
              </a:extLst>
            </p:cNvPr>
            <p:cNvSpPr txBox="1"/>
            <p:nvPr/>
          </p:nvSpPr>
          <p:spPr>
            <a:xfrm>
              <a:off x="9290053" y="3282500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highlight>
                    <a:srgbClr val="C0C0C0"/>
                  </a:highlight>
                </a:rPr>
                <a:t>4.3V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D57D70-CD10-4F8E-8AAB-6BAB11ABAC57}"/>
                </a:ext>
              </a:extLst>
            </p:cNvPr>
            <p:cNvSpPr txBox="1"/>
            <p:nvPr/>
          </p:nvSpPr>
          <p:spPr>
            <a:xfrm>
              <a:off x="8676375" y="5417485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-4.3V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79175D-8CB9-4FC8-857F-00D746E05237}"/>
                </a:ext>
              </a:extLst>
            </p:cNvPr>
            <p:cNvSpPr/>
            <p:nvPr/>
          </p:nvSpPr>
          <p:spPr>
            <a:xfrm>
              <a:off x="8229601" y="2923297"/>
              <a:ext cx="1752600" cy="114192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5C0A31-5936-4E68-9A11-C3989B7DCC14}"/>
                </a:ext>
              </a:extLst>
            </p:cNvPr>
            <p:cNvSpPr txBox="1"/>
            <p:nvPr/>
          </p:nvSpPr>
          <p:spPr>
            <a:xfrm>
              <a:off x="6572388" y="1524000"/>
              <a:ext cx="790601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898BDF-AD7A-436B-9D2F-F23BA72D42C1}"/>
                </a:ext>
              </a:extLst>
            </p:cNvPr>
            <p:cNvSpPr txBox="1"/>
            <p:nvPr/>
          </p:nvSpPr>
          <p:spPr>
            <a:xfrm>
              <a:off x="9402630" y="4522679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0V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6D0D2C-972F-4CD9-BBDA-B3F9FB7FA955}"/>
                </a:ext>
              </a:extLst>
            </p:cNvPr>
            <p:cNvSpPr txBox="1"/>
            <p:nvPr/>
          </p:nvSpPr>
          <p:spPr>
            <a:xfrm>
              <a:off x="9732867" y="4325856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0V</a:t>
              </a:r>
            </a:p>
          </p:txBody>
        </p:sp>
      </p:grp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4AA51C9-6762-4D8E-A84B-8C41F45D8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76235"/>
              </p:ext>
            </p:extLst>
          </p:nvPr>
        </p:nvGraphicFramePr>
        <p:xfrm>
          <a:off x="3216206" y="5255513"/>
          <a:ext cx="2747826" cy="977265"/>
        </p:xfrm>
        <a:graphic>
          <a:graphicData uri="http://schemas.openxmlformats.org/drawingml/2006/table">
            <a:tbl>
              <a:tblPr/>
              <a:tblGrid>
                <a:gridCol w="1429674">
                  <a:extLst>
                    <a:ext uri="{9D8B030D-6E8A-4147-A177-3AD203B41FA5}">
                      <a16:colId xmlns:a16="http://schemas.microsoft.com/office/drawing/2014/main" val="811692929"/>
                    </a:ext>
                  </a:extLst>
                </a:gridCol>
                <a:gridCol w="439384">
                  <a:extLst>
                    <a:ext uri="{9D8B030D-6E8A-4147-A177-3AD203B41FA5}">
                      <a16:colId xmlns:a16="http://schemas.microsoft.com/office/drawing/2014/main" val="4125772825"/>
                    </a:ext>
                  </a:extLst>
                </a:gridCol>
                <a:gridCol w="439384">
                  <a:extLst>
                    <a:ext uri="{9D8B030D-6E8A-4147-A177-3AD203B41FA5}">
                      <a16:colId xmlns:a16="http://schemas.microsoft.com/office/drawing/2014/main" val="2454834644"/>
                    </a:ext>
                  </a:extLst>
                </a:gridCol>
                <a:gridCol w="439384">
                  <a:extLst>
                    <a:ext uri="{9D8B030D-6E8A-4147-A177-3AD203B41FA5}">
                      <a16:colId xmlns:a16="http://schemas.microsoft.com/office/drawing/2014/main" val="4140314567"/>
                    </a:ext>
                  </a:extLst>
                </a:gridCol>
              </a:tblGrid>
              <a:tr h="12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511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Gate Length (nm)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00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2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97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187866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C766740-AA2D-41D7-B629-A1748E366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848113"/>
              </p:ext>
            </p:extLst>
          </p:nvPr>
        </p:nvGraphicFramePr>
        <p:xfrm>
          <a:off x="8388547" y="5259757"/>
          <a:ext cx="2747826" cy="977265"/>
        </p:xfrm>
        <a:graphic>
          <a:graphicData uri="http://schemas.openxmlformats.org/drawingml/2006/table">
            <a:tbl>
              <a:tblPr/>
              <a:tblGrid>
                <a:gridCol w="1429674">
                  <a:extLst>
                    <a:ext uri="{9D8B030D-6E8A-4147-A177-3AD203B41FA5}">
                      <a16:colId xmlns:a16="http://schemas.microsoft.com/office/drawing/2014/main" val="811692929"/>
                    </a:ext>
                  </a:extLst>
                </a:gridCol>
                <a:gridCol w="439384">
                  <a:extLst>
                    <a:ext uri="{9D8B030D-6E8A-4147-A177-3AD203B41FA5}">
                      <a16:colId xmlns:a16="http://schemas.microsoft.com/office/drawing/2014/main" val="4125772825"/>
                    </a:ext>
                  </a:extLst>
                </a:gridCol>
                <a:gridCol w="439384">
                  <a:extLst>
                    <a:ext uri="{9D8B030D-6E8A-4147-A177-3AD203B41FA5}">
                      <a16:colId xmlns:a16="http://schemas.microsoft.com/office/drawing/2014/main" val="2454834644"/>
                    </a:ext>
                  </a:extLst>
                </a:gridCol>
                <a:gridCol w="439384">
                  <a:extLst>
                    <a:ext uri="{9D8B030D-6E8A-4147-A177-3AD203B41FA5}">
                      <a16:colId xmlns:a16="http://schemas.microsoft.com/office/drawing/2014/main" val="4140314567"/>
                    </a:ext>
                  </a:extLst>
                </a:gridCol>
              </a:tblGrid>
              <a:tr h="12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511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Gate Length (nm)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00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2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Vdb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97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Vgd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18786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ED8AB8E5-62F0-4F02-999E-1F6A44996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8648"/>
              </p:ext>
            </p:extLst>
          </p:nvPr>
        </p:nvGraphicFramePr>
        <p:xfrm>
          <a:off x="704927" y="5472683"/>
          <a:ext cx="609601" cy="760095"/>
        </p:xfrm>
        <a:graphic>
          <a:graphicData uri="http://schemas.openxmlformats.org/drawingml/2006/table">
            <a:tbl>
              <a:tblPr/>
              <a:tblGrid>
                <a:gridCol w="609601">
                  <a:extLst>
                    <a:ext uri="{9D8B030D-6E8A-4147-A177-3AD203B41FA5}">
                      <a16:colId xmlns:a16="http://schemas.microsoft.com/office/drawing/2014/main" val="24522546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85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036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5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33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A0C393-26C3-4FD7-8896-546E50D35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048" y="755808"/>
            <a:ext cx="4877064" cy="2799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FC287-7C18-4FAE-9FB1-AF2DDDF3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BiSM</a:t>
            </a:r>
            <a:r>
              <a:rPr lang="en-US" dirty="0"/>
              <a:t> Off-State Leakage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978FB-25A5-4581-9423-B33DDE18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8" y="3670286"/>
            <a:ext cx="4336311" cy="2787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42A56-11B4-4CF9-9CB5-CBEB74ECB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762000"/>
            <a:ext cx="4336311" cy="2787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901A1A-010D-462F-9E5F-D0510BAE33B0}"/>
              </a:ext>
            </a:extLst>
          </p:cNvPr>
          <p:cNvSpPr txBox="1"/>
          <p:nvPr/>
        </p:nvSpPr>
        <p:spPr>
          <a:xfrm>
            <a:off x="5561619" y="4572000"/>
            <a:ext cx="3980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NHV 8.2/7 SSH device can support </a:t>
            </a:r>
            <a:r>
              <a:rPr lang="en-US" sz="1400" dirty="0" err="1"/>
              <a:t>BiSM</a:t>
            </a:r>
            <a:r>
              <a:rPr lang="en-US" sz="1400" dirty="0"/>
              <a:t> max operation condition (</a:t>
            </a:r>
            <a:r>
              <a:rPr lang="en-US" sz="1400" dirty="0" err="1"/>
              <a:t>Vds</a:t>
            </a:r>
            <a:r>
              <a:rPr lang="en-US" sz="1400" dirty="0"/>
              <a:t>=3.8V and </a:t>
            </a:r>
            <a:r>
              <a:rPr lang="en-US" sz="1400" dirty="0" err="1"/>
              <a:t>Vbs</a:t>
            </a:r>
            <a:r>
              <a:rPr lang="en-US" sz="1400" dirty="0"/>
              <a:t>=-4.5V), with limited (2.3V) margin to support HV stress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3975F-CE1C-4BB2-A7B2-ECC5544E7DF5}"/>
              </a:ext>
            </a:extLst>
          </p:cNvPr>
          <p:cNvSpPr txBox="1"/>
          <p:nvPr/>
        </p:nvSpPr>
        <p:spPr>
          <a:xfrm>
            <a:off x="5561619" y="5712754"/>
            <a:ext cx="3049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NHV 5.2/5.52 HVT device cannot support </a:t>
            </a:r>
            <a:r>
              <a:rPr lang="en-US" sz="1400" dirty="0" err="1"/>
              <a:t>BiSM</a:t>
            </a:r>
            <a:r>
              <a:rPr lang="en-US" sz="1400" dirty="0"/>
              <a:t> max operation voltage condition (junction breakdown risk)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D5064-16C7-46B2-A78A-9A6F6483832D}"/>
              </a:ext>
            </a:extLst>
          </p:cNvPr>
          <p:cNvSpPr txBox="1"/>
          <p:nvPr/>
        </p:nvSpPr>
        <p:spPr>
          <a:xfrm>
            <a:off x="7086600" y="35814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PHV 10/7 device can support </a:t>
            </a:r>
            <a:r>
              <a:rPr lang="en-US" sz="1400" dirty="0" err="1"/>
              <a:t>BiSM</a:t>
            </a:r>
            <a:r>
              <a:rPr lang="en-US" sz="1400" dirty="0"/>
              <a:t> max operation voltage (</a:t>
            </a:r>
            <a:r>
              <a:rPr lang="en-US" sz="1400" dirty="0" err="1"/>
              <a:t>Vds</a:t>
            </a:r>
            <a:r>
              <a:rPr lang="en-US" sz="1400" dirty="0"/>
              <a:t>=-4V and </a:t>
            </a:r>
            <a:r>
              <a:rPr lang="en-US" sz="1400" dirty="0" err="1"/>
              <a:t>Vbs</a:t>
            </a:r>
            <a:r>
              <a:rPr lang="en-US" sz="1400" dirty="0"/>
              <a:t>=4.3V), with limited (2.5V) margin to support HV stress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3F7BF2-F3EA-494D-9AEB-5021C3084C33}"/>
              </a:ext>
            </a:extLst>
          </p:cNvPr>
          <p:cNvCxnSpPr>
            <a:cxnSpLocks/>
          </p:cNvCxnSpPr>
          <p:nvPr/>
        </p:nvCxnSpPr>
        <p:spPr>
          <a:xfrm flipH="1" flipV="1">
            <a:off x="5029200" y="3124200"/>
            <a:ext cx="1295400" cy="144780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93792D-B7E2-473F-9EB6-23B1564B29F0}"/>
              </a:ext>
            </a:extLst>
          </p:cNvPr>
          <p:cNvSpPr txBox="1"/>
          <p:nvPr/>
        </p:nvSpPr>
        <p:spPr>
          <a:xfrm>
            <a:off x="2895600" y="160548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6.1V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47FE55-CDFC-4180-BC0F-BAFD30EA063C}"/>
              </a:ext>
            </a:extLst>
          </p:cNvPr>
          <p:cNvCxnSpPr/>
          <p:nvPr/>
        </p:nvCxnSpPr>
        <p:spPr>
          <a:xfrm>
            <a:off x="3311153" y="1804600"/>
            <a:ext cx="194047" cy="1766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5D3E363-5632-4F00-946F-31EA96043657}"/>
              </a:ext>
            </a:extLst>
          </p:cNvPr>
          <p:cNvSpPr txBox="1"/>
          <p:nvPr/>
        </p:nvSpPr>
        <p:spPr>
          <a:xfrm>
            <a:off x="1905000" y="4669445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BVJ 8.6V</a:t>
            </a:r>
          </a:p>
          <a:p>
            <a:r>
              <a:rPr lang="en-US" sz="1200" dirty="0">
                <a:solidFill>
                  <a:srgbClr val="002060"/>
                </a:solidFill>
              </a:rPr>
              <a:t>(4.1+4.5V)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D0DE5F-CEBC-4822-8E33-ADF9C5450B0A}"/>
              </a:ext>
            </a:extLst>
          </p:cNvPr>
          <p:cNvCxnSpPr/>
          <p:nvPr/>
        </p:nvCxnSpPr>
        <p:spPr>
          <a:xfrm>
            <a:off x="2777515" y="4943718"/>
            <a:ext cx="194047" cy="1766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E184D68A-76F1-425A-8F1F-F5466E15EC77}"/>
              </a:ext>
            </a:extLst>
          </p:cNvPr>
          <p:cNvSpPr/>
          <p:nvPr/>
        </p:nvSpPr>
        <p:spPr>
          <a:xfrm>
            <a:off x="4616950" y="3738920"/>
            <a:ext cx="609600" cy="609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C086F0-2D96-47CD-9B93-4DA0B9AC70A7}"/>
              </a:ext>
            </a:extLst>
          </p:cNvPr>
          <p:cNvCxnSpPr/>
          <p:nvPr/>
        </p:nvCxnSpPr>
        <p:spPr>
          <a:xfrm flipV="1">
            <a:off x="2895600" y="24384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97821B-8FFD-478D-8E12-C25793CADC2B}"/>
              </a:ext>
            </a:extLst>
          </p:cNvPr>
          <p:cNvSpPr txBox="1"/>
          <p:nvPr/>
        </p:nvSpPr>
        <p:spPr>
          <a:xfrm>
            <a:off x="7986042" y="151429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6.6V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BF716D-30A7-4CC6-AB8B-62406BFE82EC}"/>
              </a:ext>
            </a:extLst>
          </p:cNvPr>
          <p:cNvCxnSpPr>
            <a:cxnSpLocks/>
          </p:cNvCxnSpPr>
          <p:nvPr/>
        </p:nvCxnSpPr>
        <p:spPr>
          <a:xfrm flipH="1">
            <a:off x="8060397" y="1778757"/>
            <a:ext cx="175874" cy="2193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C771E53-0B16-4778-A630-F5D0696893D0}"/>
              </a:ext>
            </a:extLst>
          </p:cNvPr>
          <p:cNvSpPr txBox="1"/>
          <p:nvPr/>
        </p:nvSpPr>
        <p:spPr>
          <a:xfrm>
            <a:off x="1957586" y="1185661"/>
            <a:ext cx="15376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Junction BV ~10.6V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FF8E8C-81ED-41FC-BFCA-E4777144EF71}"/>
              </a:ext>
            </a:extLst>
          </p:cNvPr>
          <p:cNvSpPr txBox="1"/>
          <p:nvPr/>
        </p:nvSpPr>
        <p:spPr>
          <a:xfrm>
            <a:off x="8382000" y="1185661"/>
            <a:ext cx="15261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Junction BV ~11.1V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A38024-191C-4CFD-BC98-0AC5242C233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957991" y="5712754"/>
            <a:ext cx="603628" cy="36933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3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BISM Design Rule Assessment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B6EF88-6122-43D1-B8DD-96F24F3D7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63759"/>
              </p:ext>
            </p:extLst>
          </p:nvPr>
        </p:nvGraphicFramePr>
        <p:xfrm>
          <a:off x="1414989" y="804862"/>
          <a:ext cx="6102329" cy="3343275"/>
        </p:xfrm>
        <a:graphic>
          <a:graphicData uri="http://schemas.openxmlformats.org/drawingml/2006/table">
            <a:tbl>
              <a:tblPr/>
              <a:tblGrid>
                <a:gridCol w="2145689">
                  <a:extLst>
                    <a:ext uri="{9D8B030D-6E8A-4147-A177-3AD203B41FA5}">
                      <a16:colId xmlns:a16="http://schemas.microsoft.com/office/drawing/2014/main" val="811692929"/>
                    </a:ext>
                  </a:extLst>
                </a:gridCol>
                <a:gridCol w="659440">
                  <a:extLst>
                    <a:ext uri="{9D8B030D-6E8A-4147-A177-3AD203B41FA5}">
                      <a16:colId xmlns:a16="http://schemas.microsoft.com/office/drawing/2014/main" val="160294781"/>
                    </a:ext>
                  </a:extLst>
                </a:gridCol>
                <a:gridCol w="659440">
                  <a:extLst>
                    <a:ext uri="{9D8B030D-6E8A-4147-A177-3AD203B41FA5}">
                      <a16:colId xmlns:a16="http://schemas.microsoft.com/office/drawing/2014/main" val="1300736615"/>
                    </a:ext>
                  </a:extLst>
                </a:gridCol>
                <a:gridCol w="683042">
                  <a:extLst>
                    <a:ext uri="{9D8B030D-6E8A-4147-A177-3AD203B41FA5}">
                      <a16:colId xmlns:a16="http://schemas.microsoft.com/office/drawing/2014/main" val="657890639"/>
                    </a:ext>
                  </a:extLst>
                </a:gridCol>
                <a:gridCol w="635838">
                  <a:extLst>
                    <a:ext uri="{9D8B030D-6E8A-4147-A177-3AD203B41FA5}">
                      <a16:colId xmlns:a16="http://schemas.microsoft.com/office/drawing/2014/main" val="1755631111"/>
                    </a:ext>
                  </a:extLst>
                </a:gridCol>
                <a:gridCol w="659440">
                  <a:extLst>
                    <a:ext uri="{9D8B030D-6E8A-4147-A177-3AD203B41FA5}">
                      <a16:colId xmlns:a16="http://schemas.microsoft.com/office/drawing/2014/main" val="4149938356"/>
                    </a:ext>
                  </a:extLst>
                </a:gridCol>
                <a:gridCol w="659440">
                  <a:extLst>
                    <a:ext uri="{9D8B030D-6E8A-4147-A177-3AD203B41FA5}">
                      <a16:colId xmlns:a16="http://schemas.microsoft.com/office/drawing/2014/main" val="427239623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Drawn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Physical (nm)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44179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Rules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5116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N+ to N+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00802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P+ to P+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2536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N+ to NW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49787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P+ to PW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18786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 EC to 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614335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Poly to Active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83992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Width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256235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to Gate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24192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Enclosure Full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53445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 Enclosure Partial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84483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 Width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08263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 to Active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2564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 to Well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9155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A17672-FDB3-4BCF-A4F2-0DDD8EF30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76619"/>
              </p:ext>
            </p:extLst>
          </p:nvPr>
        </p:nvGraphicFramePr>
        <p:xfrm>
          <a:off x="1752600" y="4290144"/>
          <a:ext cx="5758187" cy="1773555"/>
        </p:xfrm>
        <a:graphic>
          <a:graphicData uri="http://schemas.openxmlformats.org/drawingml/2006/table">
            <a:tbl>
              <a:tblPr/>
              <a:tblGrid>
                <a:gridCol w="1638214">
                  <a:extLst>
                    <a:ext uri="{9D8B030D-6E8A-4147-A177-3AD203B41FA5}">
                      <a16:colId xmlns:a16="http://schemas.microsoft.com/office/drawing/2014/main" val="811692929"/>
                    </a:ext>
                  </a:extLst>
                </a:gridCol>
                <a:gridCol w="534071">
                  <a:extLst>
                    <a:ext uri="{9D8B030D-6E8A-4147-A177-3AD203B41FA5}">
                      <a16:colId xmlns:a16="http://schemas.microsoft.com/office/drawing/2014/main" val="4125772825"/>
                    </a:ext>
                  </a:extLst>
                </a:gridCol>
                <a:gridCol w="579750">
                  <a:extLst>
                    <a:ext uri="{9D8B030D-6E8A-4147-A177-3AD203B41FA5}">
                      <a16:colId xmlns:a16="http://schemas.microsoft.com/office/drawing/2014/main" val="3750038626"/>
                    </a:ext>
                  </a:extLst>
                </a:gridCol>
                <a:gridCol w="564687">
                  <a:extLst>
                    <a:ext uri="{9D8B030D-6E8A-4147-A177-3AD203B41FA5}">
                      <a16:colId xmlns:a16="http://schemas.microsoft.com/office/drawing/2014/main" val="2454834644"/>
                    </a:ext>
                  </a:extLst>
                </a:gridCol>
                <a:gridCol w="762958">
                  <a:extLst>
                    <a:ext uri="{9D8B030D-6E8A-4147-A177-3AD203B41FA5}">
                      <a16:colId xmlns:a16="http://schemas.microsoft.com/office/drawing/2014/main" val="594162691"/>
                    </a:ext>
                  </a:extLst>
                </a:gridCol>
                <a:gridCol w="567602">
                  <a:extLst>
                    <a:ext uri="{9D8B030D-6E8A-4147-A177-3AD203B41FA5}">
                      <a16:colId xmlns:a16="http://schemas.microsoft.com/office/drawing/2014/main" val="2281920636"/>
                    </a:ext>
                  </a:extLst>
                </a:gridCol>
                <a:gridCol w="576834">
                  <a:extLst>
                    <a:ext uri="{9D8B030D-6E8A-4147-A177-3AD203B41FA5}">
                      <a16:colId xmlns:a16="http://schemas.microsoft.com/office/drawing/2014/main" val="4140314567"/>
                    </a:ext>
                  </a:extLst>
                </a:gridCol>
                <a:gridCol w="534071">
                  <a:extLst>
                    <a:ext uri="{9D8B030D-6E8A-4147-A177-3AD203B41FA5}">
                      <a16:colId xmlns:a16="http://schemas.microsoft.com/office/drawing/2014/main" val="800386796"/>
                    </a:ext>
                  </a:extLst>
                </a:gridCol>
              </a:tblGrid>
              <a:tr h="42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Isolation Bias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5.57V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8.8V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51161"/>
                  </a:ext>
                </a:extLst>
              </a:tr>
              <a:tr h="217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N+ to N+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00802"/>
                  </a:ext>
                </a:extLst>
              </a:tr>
              <a:tr h="217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P+ to P+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025366"/>
                  </a:ext>
                </a:extLst>
              </a:tr>
              <a:tr h="217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 to N+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97871"/>
                  </a:ext>
                </a:extLst>
              </a:tr>
              <a:tr h="217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 to P+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87866"/>
                  </a:ext>
                </a:extLst>
              </a:tr>
              <a:tr h="111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to Gate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68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to Field Poly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1964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BBA156-8DC7-4591-B6A0-C1181F704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22577"/>
              </p:ext>
            </p:extLst>
          </p:nvPr>
        </p:nvGraphicFramePr>
        <p:xfrm>
          <a:off x="805388" y="5158875"/>
          <a:ext cx="609601" cy="760095"/>
        </p:xfrm>
        <a:graphic>
          <a:graphicData uri="http://schemas.openxmlformats.org/drawingml/2006/table">
            <a:tbl>
              <a:tblPr/>
              <a:tblGrid>
                <a:gridCol w="609601">
                  <a:extLst>
                    <a:ext uri="{9D8B030D-6E8A-4147-A177-3AD203B41FA5}">
                      <a16:colId xmlns:a16="http://schemas.microsoft.com/office/drawing/2014/main" val="24522546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85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036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583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4011DCC-4409-4E1D-B3A4-3C8A6F650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00" y="929368"/>
            <a:ext cx="3724800" cy="55533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A443A3-9D39-46C1-9F08-5B4F22B4EB3C}"/>
              </a:ext>
            </a:extLst>
          </p:cNvPr>
          <p:cNvCxnSpPr>
            <a:cxnSpLocks/>
          </p:cNvCxnSpPr>
          <p:nvPr/>
        </p:nvCxnSpPr>
        <p:spPr>
          <a:xfrm flipV="1">
            <a:off x="9221180" y="1894777"/>
            <a:ext cx="0" cy="190500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E86700-54CC-4FBD-995F-0C2B6FEA31BE}"/>
              </a:ext>
            </a:extLst>
          </p:cNvPr>
          <p:cNvCxnSpPr>
            <a:cxnSpLocks/>
          </p:cNvCxnSpPr>
          <p:nvPr/>
        </p:nvCxnSpPr>
        <p:spPr>
          <a:xfrm flipV="1">
            <a:off x="9677400" y="1828800"/>
            <a:ext cx="0" cy="152400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9CDC21-1018-4C17-B3EE-28123E4D64D1}"/>
              </a:ext>
            </a:extLst>
          </p:cNvPr>
          <p:cNvCxnSpPr>
            <a:cxnSpLocks/>
          </p:cNvCxnSpPr>
          <p:nvPr/>
        </p:nvCxnSpPr>
        <p:spPr>
          <a:xfrm flipV="1">
            <a:off x="10708434" y="3285727"/>
            <a:ext cx="0" cy="152400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8DC8FD3-EAF3-4BB4-B9CB-F13C1E4865B7}"/>
              </a:ext>
            </a:extLst>
          </p:cNvPr>
          <p:cNvSpPr txBox="1"/>
          <p:nvPr/>
        </p:nvSpPr>
        <p:spPr>
          <a:xfrm>
            <a:off x="9207475" y="190237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250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D37A37-78D1-4335-B59F-1DF2ED118686}"/>
              </a:ext>
            </a:extLst>
          </p:cNvPr>
          <p:cNvSpPr txBox="1"/>
          <p:nvPr/>
        </p:nvSpPr>
        <p:spPr>
          <a:xfrm>
            <a:off x="9640166" y="178757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ADC68-04D8-44E0-A21E-268438B4336D}"/>
              </a:ext>
            </a:extLst>
          </p:cNvPr>
          <p:cNvSpPr txBox="1"/>
          <p:nvPr/>
        </p:nvSpPr>
        <p:spPr>
          <a:xfrm>
            <a:off x="10695709" y="318265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250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E86D0-FC98-488C-B555-5D764AAB782C}"/>
              </a:ext>
            </a:extLst>
          </p:cNvPr>
          <p:cNvSpPr txBox="1"/>
          <p:nvPr/>
        </p:nvSpPr>
        <p:spPr>
          <a:xfrm>
            <a:off x="10018025" y="3509363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3.8V</a:t>
            </a:r>
          </a:p>
          <a:p>
            <a:r>
              <a:rPr lang="en-US" sz="1200" dirty="0">
                <a:solidFill>
                  <a:srgbClr val="FFFF00"/>
                </a:solidFill>
              </a:rPr>
              <a:t>LSELG Drain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EB4D16-D184-4644-9551-276762DD6E92}"/>
              </a:ext>
            </a:extLst>
          </p:cNvPr>
          <p:cNvSpPr txBox="1"/>
          <p:nvPr/>
        </p:nvSpPr>
        <p:spPr>
          <a:xfrm>
            <a:off x="10692681" y="2643377"/>
            <a:ext cx="125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LSELN INV S/D -4.5V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EBD63D-33F7-42C6-B5F7-2C065F314DB5}"/>
              </a:ext>
            </a:extLst>
          </p:cNvPr>
          <p:cNvCxnSpPr>
            <a:cxnSpLocks/>
          </p:cNvCxnSpPr>
          <p:nvPr/>
        </p:nvCxnSpPr>
        <p:spPr>
          <a:xfrm flipH="1">
            <a:off x="10677307" y="3034880"/>
            <a:ext cx="238174" cy="1203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04AE71-1A22-4C7D-9F1F-35D49E1270DA}"/>
              </a:ext>
            </a:extLst>
          </p:cNvPr>
          <p:cNvCxnSpPr>
            <a:cxnSpLocks/>
          </p:cNvCxnSpPr>
          <p:nvPr/>
        </p:nvCxnSpPr>
        <p:spPr>
          <a:xfrm flipV="1">
            <a:off x="10447503" y="3529976"/>
            <a:ext cx="229804" cy="9704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FE498C5-0394-4FFA-B7EE-DBE33B48064B}"/>
              </a:ext>
            </a:extLst>
          </p:cNvPr>
          <p:cNvSpPr txBox="1"/>
          <p:nvPr/>
        </p:nvSpPr>
        <p:spPr>
          <a:xfrm>
            <a:off x="8321578" y="2252645"/>
            <a:ext cx="105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LSELP INV S/D 4.3V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CD3AA2-560D-4DD4-B1D8-4F03BC3E887E}"/>
              </a:ext>
            </a:extLst>
          </p:cNvPr>
          <p:cNvSpPr txBox="1"/>
          <p:nvPr/>
        </p:nvSpPr>
        <p:spPr>
          <a:xfrm>
            <a:off x="8540088" y="1392135"/>
            <a:ext cx="106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LSELP Drain</a:t>
            </a:r>
          </a:p>
          <a:p>
            <a:r>
              <a:rPr lang="en-US" sz="1200" dirty="0">
                <a:solidFill>
                  <a:srgbClr val="FFFF00"/>
                </a:solidFill>
              </a:rPr>
              <a:t>-4V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2D5E86-FAB2-4A35-BE66-A2F151B08C91}"/>
              </a:ext>
            </a:extLst>
          </p:cNvPr>
          <p:cNvCxnSpPr/>
          <p:nvPr/>
        </p:nvCxnSpPr>
        <p:spPr>
          <a:xfrm>
            <a:off x="9026913" y="1670639"/>
            <a:ext cx="219772" cy="20259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072C56-F14F-458C-82D0-6A63B209B6CF}"/>
              </a:ext>
            </a:extLst>
          </p:cNvPr>
          <p:cNvCxnSpPr>
            <a:cxnSpLocks/>
          </p:cNvCxnSpPr>
          <p:nvPr/>
        </p:nvCxnSpPr>
        <p:spPr>
          <a:xfrm flipV="1">
            <a:off x="8949262" y="2143366"/>
            <a:ext cx="250022" cy="1619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3DEE172-E800-4BB4-8D1C-A4D339E3A6DC}"/>
              </a:ext>
            </a:extLst>
          </p:cNvPr>
          <p:cNvSpPr txBox="1"/>
          <p:nvPr/>
        </p:nvSpPr>
        <p:spPr>
          <a:xfrm>
            <a:off x="10252999" y="2453341"/>
            <a:ext cx="106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NWELL 4.3V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E21E68-2CBE-4CCE-AB2E-9DB8A0C5017F}"/>
              </a:ext>
            </a:extLst>
          </p:cNvPr>
          <p:cNvSpPr txBox="1"/>
          <p:nvPr/>
        </p:nvSpPr>
        <p:spPr>
          <a:xfrm>
            <a:off x="8825434" y="2616715"/>
            <a:ext cx="1110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PWELL -4.5V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6B68F1-F0E7-464D-8B7E-635F9FE9BA11}"/>
              </a:ext>
            </a:extLst>
          </p:cNvPr>
          <p:cNvCxnSpPr>
            <a:cxnSpLocks/>
          </p:cNvCxnSpPr>
          <p:nvPr/>
        </p:nvCxnSpPr>
        <p:spPr>
          <a:xfrm>
            <a:off x="9026913" y="1670639"/>
            <a:ext cx="574287" cy="15816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9934912-F9C3-4FAD-8E95-64DC8F2E1223}"/>
              </a:ext>
            </a:extLst>
          </p:cNvPr>
          <p:cNvSpPr txBox="1"/>
          <p:nvPr/>
        </p:nvSpPr>
        <p:spPr>
          <a:xfrm>
            <a:off x="9911028" y="2045061"/>
            <a:ext cx="111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LSELP INV Gate 4.3V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2F0B8C-5943-4B74-8D80-B0602BAB4B33}"/>
              </a:ext>
            </a:extLst>
          </p:cNvPr>
          <p:cNvCxnSpPr>
            <a:cxnSpLocks/>
          </p:cNvCxnSpPr>
          <p:nvPr/>
        </p:nvCxnSpPr>
        <p:spPr>
          <a:xfrm flipH="1" flipV="1">
            <a:off x="9753600" y="2129510"/>
            <a:ext cx="174510" cy="10370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E19220-F489-4F4C-B09A-18E56436FB0D}"/>
              </a:ext>
            </a:extLst>
          </p:cNvPr>
          <p:cNvCxnSpPr>
            <a:cxnSpLocks/>
          </p:cNvCxnSpPr>
          <p:nvPr/>
        </p:nvCxnSpPr>
        <p:spPr>
          <a:xfrm flipV="1">
            <a:off x="9252571" y="2252645"/>
            <a:ext cx="0" cy="414355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D5941D-BB94-449A-A8AA-1B2270022970}"/>
              </a:ext>
            </a:extLst>
          </p:cNvPr>
          <p:cNvCxnSpPr>
            <a:cxnSpLocks/>
          </p:cNvCxnSpPr>
          <p:nvPr/>
        </p:nvCxnSpPr>
        <p:spPr>
          <a:xfrm flipV="1">
            <a:off x="10668000" y="2680692"/>
            <a:ext cx="0" cy="414355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999AF42-9DF9-4868-9EA2-F836B7C8D736}"/>
              </a:ext>
            </a:extLst>
          </p:cNvPr>
          <p:cNvSpPr txBox="1"/>
          <p:nvPr/>
        </p:nvSpPr>
        <p:spPr>
          <a:xfrm>
            <a:off x="9208498" y="241365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600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F073F9-4486-4491-95A9-B032DDF4BC8D}"/>
              </a:ext>
            </a:extLst>
          </p:cNvPr>
          <p:cNvSpPr txBox="1"/>
          <p:nvPr/>
        </p:nvSpPr>
        <p:spPr>
          <a:xfrm>
            <a:off x="10308241" y="264075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600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6B247C-53B1-48AE-BF88-EEA16C6DCDF5}"/>
              </a:ext>
            </a:extLst>
          </p:cNvPr>
          <p:cNvSpPr txBox="1"/>
          <p:nvPr/>
        </p:nvSpPr>
        <p:spPr>
          <a:xfrm>
            <a:off x="1219200" y="6205707"/>
            <a:ext cx="644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DR capable of max </a:t>
            </a:r>
            <a:r>
              <a:rPr lang="en-US" sz="1400" dirty="0" err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BiSM</a:t>
            </a:r>
            <a:r>
              <a:rPr lang="en-US" sz="1400" dirty="0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bias, with </a:t>
            </a:r>
            <a:r>
              <a:rPr lang="en-US" sz="1400" dirty="0">
                <a:solidFill>
                  <a:srgbClr val="FF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limited voltage margin to support HV stress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2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C287-7C18-4FAE-9FB1-AF2DDDF3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Design Rule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58DAF-5AA9-4AE7-A9BD-61D60256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66670"/>
            <a:ext cx="3984654" cy="2247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90371-682B-4E57-8C3A-D8A66E5FE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066" y="1663622"/>
            <a:ext cx="3984654" cy="2247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50D962-9151-4F9F-B376-D6EB9E19A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144172"/>
            <a:ext cx="3984654" cy="2247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C2FE4-FA88-4982-AA9E-C009AFB50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067" y="4161426"/>
            <a:ext cx="3984654" cy="2327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4C3372-5A3F-47A4-99A0-7255C590A79B}"/>
              </a:ext>
            </a:extLst>
          </p:cNvPr>
          <p:cNvSpPr txBox="1"/>
          <p:nvPr/>
        </p:nvSpPr>
        <p:spPr>
          <a:xfrm>
            <a:off x="2547074" y="2663101"/>
            <a:ext cx="771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BVJ 11V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0EA13C-751C-4654-847F-6E5A9265FB8B}"/>
              </a:ext>
            </a:extLst>
          </p:cNvPr>
          <p:cNvCxnSpPr/>
          <p:nvPr/>
        </p:nvCxnSpPr>
        <p:spPr>
          <a:xfrm>
            <a:off x="3286491" y="2857504"/>
            <a:ext cx="194047" cy="1766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A7FF5B-5C26-493E-B625-77B885E99BFA}"/>
              </a:ext>
            </a:extLst>
          </p:cNvPr>
          <p:cNvSpPr txBox="1"/>
          <p:nvPr/>
        </p:nvSpPr>
        <p:spPr>
          <a:xfrm>
            <a:off x="8077200" y="2580505"/>
            <a:ext cx="822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BVJ -11V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CD7354-072E-436F-AA73-D3D1B43488B5}"/>
              </a:ext>
            </a:extLst>
          </p:cNvPr>
          <p:cNvCxnSpPr>
            <a:cxnSpLocks/>
          </p:cNvCxnSpPr>
          <p:nvPr/>
        </p:nvCxnSpPr>
        <p:spPr>
          <a:xfrm flipH="1">
            <a:off x="8077200" y="2829518"/>
            <a:ext cx="228600" cy="1909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ACACDF-D552-468A-8616-33C4D05367F2}"/>
              </a:ext>
            </a:extLst>
          </p:cNvPr>
          <p:cNvSpPr txBox="1"/>
          <p:nvPr/>
        </p:nvSpPr>
        <p:spPr>
          <a:xfrm>
            <a:off x="4343400" y="4161426"/>
            <a:ext cx="193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Pass 15V for DR/sub-DR spacing down to 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Sub-DR spacing of 6 punch through at 10V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B5A841-D0B3-49CF-9583-F2DA7F525396}"/>
              </a:ext>
            </a:extLst>
          </p:cNvPr>
          <p:cNvCxnSpPr>
            <a:cxnSpLocks/>
          </p:cNvCxnSpPr>
          <p:nvPr/>
        </p:nvCxnSpPr>
        <p:spPr>
          <a:xfrm>
            <a:off x="2895600" y="5276165"/>
            <a:ext cx="299680" cy="3688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C2DA1F-3DBD-4C4F-8F34-5EBB7CA5C01C}"/>
              </a:ext>
            </a:extLst>
          </p:cNvPr>
          <p:cNvCxnSpPr>
            <a:cxnSpLocks/>
          </p:cNvCxnSpPr>
          <p:nvPr/>
        </p:nvCxnSpPr>
        <p:spPr>
          <a:xfrm>
            <a:off x="8621393" y="5438674"/>
            <a:ext cx="422647" cy="4052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A3F852E-449B-4C5D-81CE-791D0A2CB49B}"/>
              </a:ext>
            </a:extLst>
          </p:cNvPr>
          <p:cNvSpPr/>
          <p:nvPr/>
        </p:nvSpPr>
        <p:spPr>
          <a:xfrm>
            <a:off x="838200" y="942267"/>
            <a:ext cx="1013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N+/N+ and P+/P+ isolation DR support </a:t>
            </a:r>
            <a:r>
              <a:rPr lang="en-US" sz="1600" dirty="0" err="1">
                <a:solidFill>
                  <a:srgbClr val="FF0000"/>
                </a:solidFill>
              </a:rPr>
              <a:t>BiSM</a:t>
            </a:r>
            <a:r>
              <a:rPr lang="en-US" sz="1600" dirty="0">
                <a:solidFill>
                  <a:srgbClr val="FF0000"/>
                </a:solidFill>
              </a:rPr>
              <a:t> max bias of 8.3V, with limited (2.7V) margin to junction BV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N+/NW and P+/PW isolation passing on sub-DR structures with margin to support HVQK (1.3-1.5x Vmax)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58554-7DC7-4FF6-B1D8-3001C59B7972}"/>
              </a:ext>
            </a:extLst>
          </p:cNvPr>
          <p:cNvSpPr txBox="1"/>
          <p:nvPr/>
        </p:nvSpPr>
        <p:spPr>
          <a:xfrm>
            <a:off x="9906000" y="4194438"/>
            <a:ext cx="1949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Pass 15V for DR/sub-DR spacing down to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Sub-DR spacing of 8 punch through at 10.6V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798C1E-00CF-4732-935E-E2BB034161C1}"/>
              </a:ext>
            </a:extLst>
          </p:cNvPr>
          <p:cNvSpPr txBox="1"/>
          <p:nvPr/>
        </p:nvSpPr>
        <p:spPr>
          <a:xfrm>
            <a:off x="1714444" y="2039252"/>
            <a:ext cx="14505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N+ Voltage Sweep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A871D3-CF43-4DB1-83FC-89E73B6FC82B}"/>
              </a:ext>
            </a:extLst>
          </p:cNvPr>
          <p:cNvSpPr txBox="1"/>
          <p:nvPr/>
        </p:nvSpPr>
        <p:spPr>
          <a:xfrm>
            <a:off x="8322753" y="2039248"/>
            <a:ext cx="14425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P+ Voltage Sweep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A7C5D8-FD0A-457A-BC92-626924F55B9B}"/>
              </a:ext>
            </a:extLst>
          </p:cNvPr>
          <p:cNvSpPr txBox="1"/>
          <p:nvPr/>
        </p:nvSpPr>
        <p:spPr>
          <a:xfrm>
            <a:off x="1744924" y="4529634"/>
            <a:ext cx="15066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NW Voltage Sweep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30575C-BEF8-4AA4-985E-67D9524C2559}"/>
              </a:ext>
            </a:extLst>
          </p:cNvPr>
          <p:cNvSpPr txBox="1"/>
          <p:nvPr/>
        </p:nvSpPr>
        <p:spPr>
          <a:xfrm>
            <a:off x="7351905" y="4523051"/>
            <a:ext cx="14986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PW Voltage Sweep</a:t>
            </a:r>
          </a:p>
        </p:txBody>
      </p:sp>
    </p:spTree>
    <p:extLst>
      <p:ext uri="{BB962C8B-B14F-4D97-AF65-F5344CB8AC3E}">
        <p14:creationId xmlns:p14="http://schemas.microsoft.com/office/powerpoint/2010/main" val="70777202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SSM RWB</Agenda>
    <Date xmlns="90b7a245-a7c3-4504-88b2-cf85318e6b78">2017-11-21T00:00:00-08:00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0b7a245-a7c3-4504-88b2-cf85318e6b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28091</TotalTime>
  <Words>1024</Words>
  <Application>Microsoft Office PowerPoint</Application>
  <PresentationFormat>Widescreen</PresentationFormat>
  <Paragraphs>451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Neo Sans Intel</vt:lpstr>
      <vt:lpstr>Neo Sans Intel Medium</vt:lpstr>
      <vt:lpstr>Arial</vt:lpstr>
      <vt:lpstr>Calibri</vt:lpstr>
      <vt:lpstr>Intel Clear</vt:lpstr>
      <vt:lpstr>blank</vt:lpstr>
      <vt:lpstr>BiSM 3T DR Assessment</vt:lpstr>
      <vt:lpstr>SXP and BISM Decoder Devices</vt:lpstr>
      <vt:lpstr>Max VDB higher than ALF</vt:lpstr>
      <vt:lpstr>BiSM Off-State Leakage</vt:lpstr>
      <vt:lpstr>BISM Design Rule Assessment</vt:lpstr>
      <vt:lpstr>Isolation Design Rule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Q4/17 report</dc:title>
  <dc:creator>Kau, Derchang</dc:creator>
  <cp:keywords>CTPClassification=CTP_NT</cp:keywords>
  <cp:lastModifiedBy>Yuan, Luo</cp:lastModifiedBy>
  <cp:revision>717</cp:revision>
  <dcterms:created xsi:type="dcterms:W3CDTF">2017-11-21T22:01:52Z</dcterms:created>
  <dcterms:modified xsi:type="dcterms:W3CDTF">2020-01-31T00:40:26Z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ff575456-20f9-4cd0-bbe4-5a25779bc98b</vt:lpwstr>
  </property>
  <property fmtid="{D5CDD505-2E9C-101B-9397-08002B2CF9AE}" pid="4" name="CTP_TimeStamp">
    <vt:lpwstr>2020-01-31 00:40:21Z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