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0"/>
  </p:notesMasterIdLst>
  <p:sldIdLst>
    <p:sldId id="257" r:id="rId5"/>
    <p:sldId id="258" r:id="rId6"/>
    <p:sldId id="259" r:id="rId7"/>
    <p:sldId id="269" r:id="rId8"/>
    <p:sldId id="260" r:id="rId9"/>
    <p:sldId id="317" r:id="rId10"/>
    <p:sldId id="309" r:id="rId11"/>
    <p:sldId id="308" r:id="rId12"/>
    <p:sldId id="261" r:id="rId13"/>
    <p:sldId id="262" r:id="rId14"/>
    <p:sldId id="263" r:id="rId15"/>
    <p:sldId id="264" r:id="rId16"/>
    <p:sldId id="265" r:id="rId17"/>
    <p:sldId id="268" r:id="rId18"/>
    <p:sldId id="303" r:id="rId19"/>
    <p:sldId id="304" r:id="rId20"/>
    <p:sldId id="305" r:id="rId21"/>
    <p:sldId id="306" r:id="rId22"/>
    <p:sldId id="313" r:id="rId23"/>
    <p:sldId id="314" r:id="rId24"/>
    <p:sldId id="311" r:id="rId25"/>
    <p:sldId id="316" r:id="rId26"/>
    <p:sldId id="312" r:id="rId27"/>
    <p:sldId id="880" r:id="rId28"/>
    <p:sldId id="879" r:id="rId29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69FE"/>
    <a:srgbClr val="0E5EFE"/>
    <a:srgbClr val="C10002"/>
    <a:srgbClr val="000000"/>
    <a:srgbClr val="0064D2"/>
    <a:srgbClr val="0054B0"/>
    <a:srgbClr val="006FEA"/>
    <a:srgbClr val="0071EE"/>
    <a:srgbClr val="0150ED"/>
    <a:srgbClr val="004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62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576" y="12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1/6/20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630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63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200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404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7134F-2491-4B62-927A-AA6AAA475E3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308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09600" y="231620"/>
            <a:ext cx="10972800" cy="1152000"/>
          </a:xfrm>
        </p:spPr>
        <p:txBody>
          <a:bodyPr/>
          <a:lstStyle>
            <a:lvl1pPr>
              <a:defRPr>
                <a:latin typeface="Intel Clear Light" panose="020B0404020203020204" pitchFamily="34" charset="0"/>
              </a:defRPr>
            </a:lvl1pPr>
          </a:lstStyle>
          <a:p>
            <a:r>
              <a:rPr lang="de-DE" dirty="0"/>
              <a:t>Agenda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Intel Clear" panose="020B0604020203020204" pitchFamily="34" charset="0"/>
              </a:defRPr>
            </a:lvl1pPr>
          </a:lstStyle>
          <a:p>
            <a:fld id="{507FFCD6-7FE2-48A0-AEC9-FD04C9DB5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09600" y="1699200"/>
            <a:ext cx="10970683" cy="4457760"/>
          </a:xfrm>
        </p:spPr>
        <p:txBody>
          <a:bodyPr/>
          <a:lstStyle>
            <a:lvl1pPr marL="346075" indent="-344488">
              <a:buFont typeface="+mj-lt"/>
              <a:buAutoNum type="arabicPeriod"/>
              <a:defRPr>
                <a:solidFill>
                  <a:schemeClr val="tx2"/>
                </a:solidFill>
                <a:latin typeface="Intel Clear" panose="020B06040202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001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4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doi.org/10.1145/1897816.1897844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BiSM re-start for low risk</a:t>
            </a:r>
            <a:r>
              <a:rPr lang="en-US" sz="4000" dirty="0">
                <a:latin typeface="Symbol" pitchFamily="2" charset="2"/>
              </a:rPr>
              <a:t> a</a:t>
            </a:r>
            <a:r>
              <a:rPr lang="en-US" sz="4000" dirty="0"/>
              <a:t>-product definition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DCBA4-DD72-584F-A76E-6BB7A0CFAF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Team BiSM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sz="2800" dirty="0">
                <a:latin typeface="Symbol" pitchFamily="2" charset="2"/>
              </a:rPr>
              <a:t>a</a:t>
            </a:r>
            <a:r>
              <a:rPr lang="en-US" sz="2800" dirty="0"/>
              <a:t>-product definition</a:t>
            </a:r>
          </a:p>
          <a:p>
            <a:r>
              <a:rPr lang="en-US" sz="2800" dirty="0"/>
              <a:t>Critical paths to restart BiSM at F11x</a:t>
            </a:r>
          </a:p>
          <a:p>
            <a:r>
              <a:rPr lang="en-US" sz="2800" dirty="0"/>
              <a:t>BiSM vs. Full Stack (Baseline – P1240.1/ALF32)</a:t>
            </a:r>
          </a:p>
          <a:p>
            <a:pPr lvl="1"/>
            <a:r>
              <a:rPr lang="en-US" sz="2800" dirty="0"/>
              <a:t>Technology, RWB, Reliability, Algorithm, Array Architecture, die size, performance, energy</a:t>
            </a:r>
          </a:p>
          <a:p>
            <a:r>
              <a:rPr lang="en-US" sz="2800" dirty="0"/>
              <a:t>Perspective </a:t>
            </a:r>
            <a:r>
              <a:rPr lang="en-US" sz="2800"/>
              <a:t>– Higher </a:t>
            </a:r>
            <a:r>
              <a:rPr lang="en-US" sz="2800" dirty="0"/>
              <a:t>density</a:t>
            </a:r>
            <a:r>
              <a:rPr lang="en-US" sz="2800"/>
              <a:t>, higher </a:t>
            </a:r>
            <a:r>
              <a:rPr lang="en-US" sz="2800" dirty="0"/>
              <a:t>speed</a:t>
            </a:r>
            <a:r>
              <a:rPr lang="en-US" sz="2800"/>
              <a:t>, </a:t>
            </a:r>
            <a:r>
              <a:rPr lang="en-US" sz="2800" dirty="0"/>
              <a:t>l</a:t>
            </a:r>
            <a:r>
              <a:rPr lang="en-US" sz="2800"/>
              <a:t>ower </a:t>
            </a:r>
            <a:r>
              <a:rPr lang="en-US" sz="2800" dirty="0"/>
              <a:t>BER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762922-F139-7444-A0B8-039D4F0829F4}"/>
              </a:ext>
            </a:extLst>
          </p:cNvPr>
          <p:cNvSpPr/>
          <p:nvPr/>
        </p:nvSpPr>
        <p:spPr>
          <a:xfrm>
            <a:off x="6744811" y="845719"/>
            <a:ext cx="5447189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8000" b="1" cap="none" spc="0" dirty="0">
                <a:ln w="22225">
                  <a:solidFill>
                    <a:srgbClr val="C00000"/>
                  </a:solidFill>
                  <a:prstDash val="solid"/>
                </a:ln>
                <a:gradFill flip="none" rotWithShape="1">
                  <a:gsLst>
                    <a:gs pos="0">
                      <a:srgbClr val="C00000">
                        <a:tint val="66000"/>
                        <a:satMod val="160000"/>
                      </a:srgbClr>
                    </a:gs>
                    <a:gs pos="50000">
                      <a:srgbClr val="C00000">
                        <a:tint val="44500"/>
                        <a:satMod val="160000"/>
                      </a:srgbClr>
                    </a:gs>
                    <a:gs pos="100000">
                      <a:srgbClr val="C00000">
                        <a:tint val="23500"/>
                        <a:satMod val="160000"/>
                      </a:srgb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/>
              </a:rPr>
              <a:t>WIP</a:t>
            </a:r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BE423-279B-224D-9E50-47D1ED694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Reset State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907D911-6845-0747-8583-873A09065A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0077442"/>
              </p:ext>
            </p:extLst>
          </p:nvPr>
        </p:nvGraphicFramePr>
        <p:xfrm>
          <a:off x="738473" y="1219200"/>
          <a:ext cx="10715054" cy="33375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568514">
                  <a:extLst>
                    <a:ext uri="{9D8B030D-6E8A-4147-A177-3AD203B41FA5}">
                      <a16:colId xmlns:a16="http://schemas.microsoft.com/office/drawing/2014/main" val="3290117158"/>
                    </a:ext>
                  </a:extLst>
                </a:gridCol>
                <a:gridCol w="3736340">
                  <a:extLst>
                    <a:ext uri="{9D8B030D-6E8A-4147-A177-3AD203B41FA5}">
                      <a16:colId xmlns:a16="http://schemas.microsoft.com/office/drawing/2014/main" val="82074097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61954252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8354145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 Stack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Challenge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7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Tunable by PM material &amp; thickness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Tunable by SD material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FF00"/>
                        </a:gs>
                        <a:gs pos="49000">
                          <a:srgbClr val="FFC000"/>
                        </a:gs>
                        <a:gs pos="100000">
                          <a:srgbClr val="FFC00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7876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MLC feasibility</a:t>
                      </a:r>
                      <a:endParaRPr lang="en-US" sz="18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Tunable by waveform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Tunable by waveform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6741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Symbol" pitchFamily="2" charset="2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(SD + PM) MTS + cross contamination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MTS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63042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Drift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+ PM structure relaxation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structure relaxation 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8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230697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Evolution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+ PM WE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WE at lower power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88456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Leakage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intrinsic (low </a:t>
                      </a:r>
                      <a:r>
                        <a:rPr lang="en-US" sz="1800" dirty="0">
                          <a:latin typeface="Symbol" pitchFamily="2" charset="2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-PM contribution)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intrinsic subVt shift right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48048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E3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+ PM WE + TD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WE + RD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FFFF00"/>
                        </a:gs>
                        <a:gs pos="100000">
                          <a:srgbClr val="FFC00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01507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E4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+ PM WE + PM drift + Leakage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WE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94862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6889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BE423-279B-224D-9E50-47D1ED694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Operation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907D911-6845-0747-8583-873A09065A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1934128"/>
              </p:ext>
            </p:extLst>
          </p:nvPr>
        </p:nvGraphicFramePr>
        <p:xfrm>
          <a:off x="914400" y="1219200"/>
          <a:ext cx="10409873" cy="222504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298893">
                  <a:extLst>
                    <a:ext uri="{9D8B030D-6E8A-4147-A177-3AD203B41FA5}">
                      <a16:colId xmlns:a16="http://schemas.microsoft.com/office/drawing/2014/main" val="3290117158"/>
                    </a:ext>
                  </a:extLst>
                </a:gridCol>
                <a:gridCol w="3700780">
                  <a:extLst>
                    <a:ext uri="{9D8B030D-6E8A-4147-A177-3AD203B41FA5}">
                      <a16:colId xmlns:a16="http://schemas.microsoft.com/office/drawing/2014/main" val="82074097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61954252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8354145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 Stack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Challenge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7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Mechanism</a:t>
                      </a:r>
                      <a:endParaRPr lang="en-US" sz="18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Crystallization: Nucleation/Growth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Mass transport @ T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(Segregation)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876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Program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25uA + 60uA (ambipolar)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50uA (polarity dependent)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122251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pulse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130ns+70ns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50ns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63042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Selection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E4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E4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0697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Spike Miti.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Needed for PM endurance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94862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6993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BE423-279B-224D-9E50-47D1ED694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Reset Operation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907D911-6845-0747-8583-873A09065A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0075463"/>
              </p:ext>
            </p:extLst>
          </p:nvPr>
        </p:nvGraphicFramePr>
        <p:xfrm>
          <a:off x="914400" y="1219200"/>
          <a:ext cx="10562273" cy="222504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298893">
                  <a:extLst>
                    <a:ext uri="{9D8B030D-6E8A-4147-A177-3AD203B41FA5}">
                      <a16:colId xmlns:a16="http://schemas.microsoft.com/office/drawing/2014/main" val="3290117158"/>
                    </a:ext>
                  </a:extLst>
                </a:gridCol>
                <a:gridCol w="3853180">
                  <a:extLst>
                    <a:ext uri="{9D8B030D-6E8A-4147-A177-3AD203B41FA5}">
                      <a16:colId xmlns:a16="http://schemas.microsoft.com/office/drawing/2014/main" val="82074097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61954252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8354145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 Stack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Challenge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7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Mechanism</a:t>
                      </a:r>
                      <a:endParaRPr lang="en-US" sz="18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Vitrification (Glass)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Mass Transport @ T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(Segregation)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876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Program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110uA (ambipolar) 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50uA (polarity dependent)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63042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pulse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5ns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50ns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697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Selection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E2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”E4”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456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Spike Miti.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Needed for PM endurance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94862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7786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BE423-279B-224D-9E50-47D1ED694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Operation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907D911-6845-0747-8583-873A09065A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5893815"/>
              </p:ext>
            </p:extLst>
          </p:nvPr>
        </p:nvGraphicFramePr>
        <p:xfrm>
          <a:off x="914400" y="1219200"/>
          <a:ext cx="10749534" cy="222504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316355">
                  <a:extLst>
                    <a:ext uri="{9D8B030D-6E8A-4147-A177-3AD203B41FA5}">
                      <a16:colId xmlns:a16="http://schemas.microsoft.com/office/drawing/2014/main" val="3290117158"/>
                    </a:ext>
                  </a:extLst>
                </a:gridCol>
                <a:gridCol w="4022979">
                  <a:extLst>
                    <a:ext uri="{9D8B030D-6E8A-4147-A177-3AD203B41FA5}">
                      <a16:colId xmlns:a16="http://schemas.microsoft.com/office/drawing/2014/main" val="82074097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61954252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8354145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 Stack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Challenge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7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Mechanism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Demarcation Read/Set Back/Termination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Demarcation Read(/termination?)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7876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read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25uA/60uA/25uA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25uA or higher (/25uA)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63042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pulse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35ns/35ns/30ns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35ns(/35ns)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230697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Selection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E2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E2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88456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Spike Miti.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Needed to PM RD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94862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4333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BE423-279B-224D-9E50-47D1ED694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Reliability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C6FD2470-DC78-45E7-A835-4E7331078D44}"/>
              </a:ext>
            </a:extLst>
          </p:cNvPr>
          <p:cNvGraphicFramePr>
            <a:graphicFrameLocks/>
          </p:cNvGraphicFramePr>
          <p:nvPr/>
        </p:nvGraphicFramePr>
        <p:xfrm>
          <a:off x="893199" y="1219200"/>
          <a:ext cx="10365740" cy="40233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221740">
                  <a:extLst>
                    <a:ext uri="{9D8B030D-6E8A-4147-A177-3AD203B41FA5}">
                      <a16:colId xmlns:a16="http://schemas.microsoft.com/office/drawing/2014/main" val="3290117158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82074097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61954252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835414576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 Stack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Challenge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7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</a:t>
                      </a:r>
                    </a:p>
                    <a:p>
                      <a:r>
                        <a:rPr lang="en-US" sz="1600" i="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(Write End.)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Limiter: E2 (PM turn-around)</a:t>
                      </a:r>
                    </a:p>
                    <a:p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Tuning: (SD + PM) MTS, waveform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Limiter: Extrinsic E1/E4</a:t>
                      </a:r>
                    </a:p>
                    <a:p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Tuning: SD MTS (SD ‘health’)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76242"/>
                  </a:ext>
                </a:extLst>
              </a:tr>
              <a:tr h="20828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Array init. </a:t>
                      </a:r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(Seasoning)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stabilization (low PM contribution)</a:t>
                      </a: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Tuning: SD MTS (SD ‘health’)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stabilization</a:t>
                      </a:r>
                    </a:p>
                    <a:p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Tuning: SD MTS (SD ‘health’)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63042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WD</a:t>
                      </a:r>
                    </a:p>
                    <a:p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(Write dist.)</a:t>
                      </a:r>
                      <a:endParaRPr lang="en-US" sz="1600" i="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PM proximity disturb + (SD+PM) BD</a:t>
                      </a:r>
                    </a:p>
                    <a:p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Tuning: Stack MTS, waveform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BD (‘reverse’ dominating)</a:t>
                      </a: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Tuning: SD MTS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69746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</a:t>
                      </a: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(Read End.)</a:t>
                      </a:r>
                      <a:endParaRPr lang="en-US" sz="1600" i="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WE + (PM+SD) disturb</a:t>
                      </a:r>
                    </a:p>
                    <a:p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Tuning: (PM + SD) MTS, waveform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WE</a:t>
                      </a: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Tuning: SD MTS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456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1108070" rtl="0" eaLnBrk="1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RD</a:t>
                      </a:r>
                    </a:p>
                    <a:p>
                      <a:pPr marL="0" algn="l" defTabSz="1108070" rtl="0" eaLnBrk="1" latinLnBrk="0" hangingPunct="1"/>
                      <a:r>
                        <a:rPr lang="en-US" sz="1600" i="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(Read Dist.)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PM disturb (low SD contribution)</a:t>
                      </a:r>
                    </a:p>
                    <a:p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Tuning: PM MTS, and waveform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WE + SD BD (‘reverse’)</a:t>
                      </a: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Tuning: SD MTS and waveform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70000">
                          <a:srgbClr val="FFFF00"/>
                        </a:gs>
                        <a:gs pos="100000">
                          <a:srgbClr val="FFC00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48048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Retention</a:t>
                      </a:r>
                      <a:endParaRPr lang="en-US" sz="18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+ PM structure relaxation</a:t>
                      </a:r>
                    </a:p>
                    <a:p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Tuning: (SD+PM) MTS, and waveform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structure relaxation </a:t>
                      </a: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Tuning: (SD) MTS, and waveform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015078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237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F2A113-BE08-4B39-AF5D-8B34F11AD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4114800" cy="457200"/>
          </a:xfrm>
        </p:spPr>
        <p:txBody>
          <a:bodyPr/>
          <a:lstStyle/>
          <a:p>
            <a:r>
              <a:rPr lang="en-US" sz="2800" dirty="0"/>
              <a:t>3T Bipolar Decoder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1DB6D51-E6C1-4CBB-A0C9-1AA35E23D337}"/>
              </a:ext>
            </a:extLst>
          </p:cNvPr>
          <p:cNvGrpSpPr/>
          <p:nvPr/>
        </p:nvGrpSpPr>
        <p:grpSpPr>
          <a:xfrm>
            <a:off x="5867400" y="685800"/>
            <a:ext cx="2990688" cy="2209801"/>
            <a:chOff x="8059017" y="533400"/>
            <a:chExt cx="3676053" cy="2603511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74CF20F5-617E-488C-87A0-A32EEB3F99E6}"/>
                </a:ext>
              </a:extLst>
            </p:cNvPr>
            <p:cNvGrpSpPr/>
            <p:nvPr/>
          </p:nvGrpSpPr>
          <p:grpSpPr>
            <a:xfrm>
              <a:off x="8059017" y="533400"/>
              <a:ext cx="3675783" cy="2603511"/>
              <a:chOff x="3657600" y="533400"/>
              <a:chExt cx="4156429" cy="2728721"/>
            </a:xfrm>
          </p:grpSpPr>
          <p:pic>
            <p:nvPicPr>
              <p:cNvPr id="56" name="Picture 55">
                <a:extLst>
                  <a:ext uri="{FF2B5EF4-FFF2-40B4-BE49-F238E27FC236}">
                    <a16:creationId xmlns:a16="http://schemas.microsoft.com/office/drawing/2014/main" id="{5E82F9ED-229D-4BB7-AA25-C1F5955216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57600" y="609600"/>
                <a:ext cx="4156429" cy="2606193"/>
              </a:xfrm>
              <a:prstGeom prst="rect">
                <a:avLst/>
              </a:prstGeom>
            </p:spPr>
          </p:pic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4AC8B731-68F4-40A7-A105-40FC7D074D2D}"/>
                  </a:ext>
                </a:extLst>
              </p:cNvPr>
              <p:cNvSpPr txBox="1"/>
              <p:nvPr/>
            </p:nvSpPr>
            <p:spPr>
              <a:xfrm>
                <a:off x="4876800" y="2971800"/>
                <a:ext cx="507894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3C348CD3-E7BE-4BB6-A2EE-C9331D798CCE}"/>
                  </a:ext>
                </a:extLst>
              </p:cNvPr>
              <p:cNvSpPr txBox="1"/>
              <p:nvPr/>
            </p:nvSpPr>
            <p:spPr>
              <a:xfrm>
                <a:off x="4800600" y="533400"/>
                <a:ext cx="374751" cy="3420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BD0B168D-5174-4709-A949-626A3D1F73E3}"/>
                  </a:ext>
                </a:extLst>
              </p:cNvPr>
              <p:cNvSpPr txBox="1"/>
              <p:nvPr/>
            </p:nvSpPr>
            <p:spPr>
              <a:xfrm>
                <a:off x="4876800" y="1568432"/>
                <a:ext cx="624287" cy="3420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F7E1DD72-9634-4634-B144-3AC5660B91A3}"/>
                  </a:ext>
                </a:extLst>
              </p:cNvPr>
              <p:cNvSpPr txBox="1"/>
              <p:nvPr/>
            </p:nvSpPr>
            <p:spPr>
              <a:xfrm>
                <a:off x="7086600" y="1568432"/>
                <a:ext cx="304883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312A15A3-BAAC-4636-82AC-3DC96D5FEF8E}"/>
                  </a:ext>
                </a:extLst>
              </p:cNvPr>
              <p:cNvSpPr txBox="1"/>
              <p:nvPr/>
            </p:nvSpPr>
            <p:spPr>
              <a:xfrm>
                <a:off x="3733799" y="2286000"/>
                <a:ext cx="374751" cy="3420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  <a:highlight>
                      <a:srgbClr val="FFFF00"/>
                    </a:highlight>
                  </a:rPr>
                  <a:t>0</a:t>
                </a: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C5E0A38A-F7BD-4D6D-B0F3-14195D8C2976}"/>
                  </a:ext>
                </a:extLst>
              </p:cNvPr>
              <p:cNvSpPr txBox="1"/>
              <p:nvPr/>
            </p:nvSpPr>
            <p:spPr>
              <a:xfrm>
                <a:off x="3733799" y="1524000"/>
                <a:ext cx="374751" cy="3420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  <a:highlight>
                      <a:srgbClr val="FFFF00"/>
                    </a:highlight>
                  </a:rPr>
                  <a:t>0</a:t>
                </a:r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8ABD113E-71A1-45C3-AF6B-AD2EE9B70828}"/>
                  </a:ext>
                </a:extLst>
              </p:cNvPr>
              <p:cNvSpPr txBox="1"/>
              <p:nvPr/>
            </p:nvSpPr>
            <p:spPr>
              <a:xfrm>
                <a:off x="5943600" y="2286000"/>
                <a:ext cx="507894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742F4E14-29FF-4BA6-B8A5-52D5FF4B5101}"/>
                  </a:ext>
                </a:extLst>
              </p:cNvPr>
              <p:cNvSpPr txBox="1"/>
              <p:nvPr/>
            </p:nvSpPr>
            <p:spPr>
              <a:xfrm>
                <a:off x="5943600" y="1524000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</p:grp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D113328B-C3FD-4B7B-BCC2-33A28BF73799}"/>
                </a:ext>
              </a:extLst>
            </p:cNvPr>
            <p:cNvSpPr txBox="1"/>
            <p:nvPr/>
          </p:nvSpPr>
          <p:spPr>
            <a:xfrm>
              <a:off x="11337204" y="2209800"/>
              <a:ext cx="397866" cy="276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1.2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E285722A-59EC-405E-B9CD-9D881138EC4F}"/>
                </a:ext>
              </a:extLst>
            </p:cNvPr>
            <p:cNvSpPr txBox="1"/>
            <p:nvPr/>
          </p:nvSpPr>
          <p:spPr>
            <a:xfrm>
              <a:off x="9372600" y="220980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0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9A4AA67-F9A5-4D14-A343-EBA1593F3267}"/>
              </a:ext>
            </a:extLst>
          </p:cNvPr>
          <p:cNvGrpSpPr/>
          <p:nvPr/>
        </p:nvGrpSpPr>
        <p:grpSpPr>
          <a:xfrm>
            <a:off x="8991600" y="685800"/>
            <a:ext cx="3048000" cy="2286000"/>
            <a:chOff x="8059017" y="3429000"/>
            <a:chExt cx="3768849" cy="2603511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A3A308FF-A6C1-4A39-82C1-AE155F3322F2}"/>
                </a:ext>
              </a:extLst>
            </p:cNvPr>
            <p:cNvGrpSpPr/>
            <p:nvPr/>
          </p:nvGrpSpPr>
          <p:grpSpPr>
            <a:xfrm>
              <a:off x="8059017" y="3429000"/>
              <a:ext cx="3675783" cy="2603511"/>
              <a:chOff x="3657600" y="533400"/>
              <a:chExt cx="4156429" cy="2728721"/>
            </a:xfrm>
          </p:grpSpPr>
          <p:pic>
            <p:nvPicPr>
              <p:cNvPr id="66" name="Picture 65">
                <a:extLst>
                  <a:ext uri="{FF2B5EF4-FFF2-40B4-BE49-F238E27FC236}">
                    <a16:creationId xmlns:a16="http://schemas.microsoft.com/office/drawing/2014/main" id="{891F87D9-8FD7-40EF-B2F6-897A0F1409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57600" y="609600"/>
                <a:ext cx="4156429" cy="2606193"/>
              </a:xfrm>
              <a:prstGeom prst="rect">
                <a:avLst/>
              </a:prstGeom>
            </p:spPr>
          </p:pic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1D778AD2-14C8-4AE1-9486-DD3A9204DBA2}"/>
                  </a:ext>
                </a:extLst>
              </p:cNvPr>
              <p:cNvSpPr txBox="1"/>
              <p:nvPr/>
            </p:nvSpPr>
            <p:spPr>
              <a:xfrm>
                <a:off x="4876800" y="2971800"/>
                <a:ext cx="507894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67C32E3E-D8F8-441C-97B8-6D293FA64FDD}"/>
                  </a:ext>
                </a:extLst>
              </p:cNvPr>
              <p:cNvSpPr txBox="1"/>
              <p:nvPr/>
            </p:nvSpPr>
            <p:spPr>
              <a:xfrm>
                <a:off x="4970619" y="533400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B24531D4-278E-4DDD-901B-5E6112D003A5}"/>
                  </a:ext>
                </a:extLst>
              </p:cNvPr>
              <p:cNvSpPr txBox="1"/>
              <p:nvPr/>
            </p:nvSpPr>
            <p:spPr>
              <a:xfrm>
                <a:off x="4876800" y="1624888"/>
                <a:ext cx="304882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DA7238A3-9143-4B99-94A7-4ED4111B1E2F}"/>
                  </a:ext>
                </a:extLst>
              </p:cNvPr>
              <p:cNvSpPr txBox="1"/>
              <p:nvPr/>
            </p:nvSpPr>
            <p:spPr>
              <a:xfrm>
                <a:off x="7086600" y="1624888"/>
                <a:ext cx="304882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ED95D74A-2A46-4F1E-9F0A-D0A9E11F7CEC}"/>
                  </a:ext>
                </a:extLst>
              </p:cNvPr>
              <p:cNvSpPr txBox="1"/>
              <p:nvPr/>
            </p:nvSpPr>
            <p:spPr>
              <a:xfrm>
                <a:off x="3733800" y="2286000"/>
                <a:ext cx="507894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FCE2A50-E9F2-4E31-B206-2DC330D2EB88}"/>
                  </a:ext>
                </a:extLst>
              </p:cNvPr>
              <p:cNvSpPr txBox="1"/>
              <p:nvPr/>
            </p:nvSpPr>
            <p:spPr>
              <a:xfrm>
                <a:off x="3733800" y="1524000"/>
                <a:ext cx="449891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3A6DC5BA-16A1-4F45-9017-EBFB43701462}"/>
                  </a:ext>
                </a:extLst>
              </p:cNvPr>
              <p:cNvSpPr txBox="1"/>
              <p:nvPr/>
            </p:nvSpPr>
            <p:spPr>
              <a:xfrm>
                <a:off x="5943600" y="2286000"/>
                <a:ext cx="507894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28E9225F-6111-46B3-9A9A-4182663958FD}"/>
                  </a:ext>
                </a:extLst>
              </p:cNvPr>
              <p:cNvSpPr txBox="1"/>
              <p:nvPr/>
            </p:nvSpPr>
            <p:spPr>
              <a:xfrm>
                <a:off x="5943600" y="1524000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</p:grp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D43F4D43-61DD-4D67-BEE2-F6236D8FAE73}"/>
                </a:ext>
              </a:extLst>
            </p:cNvPr>
            <p:cNvSpPr txBox="1"/>
            <p:nvPr/>
          </p:nvSpPr>
          <p:spPr>
            <a:xfrm>
              <a:off x="11430000" y="5105400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1.2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0F6F6A5C-42E3-4381-977E-6C06AF33DD51}"/>
                </a:ext>
              </a:extLst>
            </p:cNvPr>
            <p:cNvSpPr txBox="1"/>
            <p:nvPr/>
          </p:nvSpPr>
          <p:spPr>
            <a:xfrm>
              <a:off x="9372600" y="5105400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1.2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6F421B44-0119-4557-8E4A-49CDC82315DA}"/>
                </a:ext>
              </a:extLst>
            </p:cNvPr>
            <p:cNvSpPr txBox="1"/>
            <p:nvPr/>
          </p:nvSpPr>
          <p:spPr>
            <a:xfrm>
              <a:off x="9525000" y="3886200"/>
              <a:ext cx="5357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IDLE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040BB13-905B-4DE2-96E5-3E5D29551B68}"/>
              </a:ext>
            </a:extLst>
          </p:cNvPr>
          <p:cNvGrpSpPr/>
          <p:nvPr/>
        </p:nvGrpSpPr>
        <p:grpSpPr>
          <a:xfrm>
            <a:off x="2743200" y="685800"/>
            <a:ext cx="3141066" cy="2133599"/>
            <a:chOff x="3996971" y="533401"/>
            <a:chExt cx="3141066" cy="2133599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8BEEF0B3-6611-4FFA-8FB5-8C646104AC91}"/>
                </a:ext>
              </a:extLst>
            </p:cNvPr>
            <p:cNvGrpSpPr/>
            <p:nvPr/>
          </p:nvGrpSpPr>
          <p:grpSpPr>
            <a:xfrm>
              <a:off x="3996971" y="533401"/>
              <a:ext cx="3089629" cy="2133599"/>
              <a:chOff x="3657600" y="533400"/>
              <a:chExt cx="4156429" cy="2728721"/>
            </a:xfrm>
          </p:grpSpPr>
          <p:pic>
            <p:nvPicPr>
              <p:cNvPr id="6" name="Picture 5">
                <a:extLst>
                  <a:ext uri="{FF2B5EF4-FFF2-40B4-BE49-F238E27FC236}">
                    <a16:creationId xmlns:a16="http://schemas.microsoft.com/office/drawing/2014/main" id="{8AD39CD5-CE08-43E5-A609-1F44F22E72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57600" y="609600"/>
                <a:ext cx="4156429" cy="2606193"/>
              </a:xfrm>
              <a:prstGeom prst="rect">
                <a:avLst/>
              </a:prstGeom>
            </p:spPr>
          </p:pic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2E40D9D-6F23-4E7A-B901-F460C9246D65}"/>
                  </a:ext>
                </a:extLst>
              </p:cNvPr>
              <p:cNvSpPr txBox="1"/>
              <p:nvPr/>
            </p:nvSpPr>
            <p:spPr>
              <a:xfrm>
                <a:off x="4876800" y="2971800"/>
                <a:ext cx="296835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AFEA5850-CB7F-4105-922C-61DCACE82176}"/>
                  </a:ext>
                </a:extLst>
              </p:cNvPr>
              <p:cNvSpPr txBox="1"/>
              <p:nvPr/>
            </p:nvSpPr>
            <p:spPr>
              <a:xfrm>
                <a:off x="4800600" y="533400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C9417AC-83E4-4152-8E04-DDF862E9395D}"/>
                  </a:ext>
                </a:extLst>
              </p:cNvPr>
              <p:cNvSpPr txBox="1"/>
              <p:nvPr/>
            </p:nvSpPr>
            <p:spPr>
              <a:xfrm>
                <a:off x="4841220" y="1605397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8FC0598-6E0E-4B0A-8BAC-644BB1570AD7}"/>
                  </a:ext>
                </a:extLst>
              </p:cNvPr>
              <p:cNvSpPr txBox="1"/>
              <p:nvPr/>
            </p:nvSpPr>
            <p:spPr>
              <a:xfrm>
                <a:off x="7096454" y="1605397"/>
                <a:ext cx="296836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9A18905-9587-4F3B-ACA5-D5D89541DCB4}"/>
                  </a:ext>
                </a:extLst>
              </p:cNvPr>
              <p:cNvSpPr txBox="1"/>
              <p:nvPr/>
            </p:nvSpPr>
            <p:spPr>
              <a:xfrm>
                <a:off x="3733800" y="2286000"/>
                <a:ext cx="362724" cy="3542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  <a:highlight>
                      <a:srgbClr val="FFFF00"/>
                    </a:highlight>
                  </a:rPr>
                  <a:t>0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D41E5F72-96C0-4F5C-AFD1-5EBCCD8213B9}"/>
                  </a:ext>
                </a:extLst>
              </p:cNvPr>
              <p:cNvSpPr txBox="1"/>
              <p:nvPr/>
            </p:nvSpPr>
            <p:spPr>
              <a:xfrm>
                <a:off x="3733800" y="1524001"/>
                <a:ext cx="362724" cy="3542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  <a:highlight>
                      <a:srgbClr val="FFFF00"/>
                    </a:highlight>
                  </a:rPr>
                  <a:t>0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A211323-13FB-46AA-A7DB-6BB87CD144D3}"/>
                  </a:ext>
                </a:extLst>
              </p:cNvPr>
              <p:cNvSpPr txBox="1"/>
              <p:nvPr/>
            </p:nvSpPr>
            <p:spPr>
              <a:xfrm>
                <a:off x="5943600" y="2286000"/>
                <a:ext cx="494489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ED2BF836-F02B-4D11-98BF-F7D15BADA9C3}"/>
                  </a:ext>
                </a:extLst>
              </p:cNvPr>
              <p:cNvSpPr txBox="1"/>
              <p:nvPr/>
            </p:nvSpPr>
            <p:spPr>
              <a:xfrm>
                <a:off x="5943600" y="1524000"/>
                <a:ext cx="438017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</p:grp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C09C94ED-3EBE-4E3B-BED9-C6DDFD5EF295}"/>
                </a:ext>
              </a:extLst>
            </p:cNvPr>
            <p:cNvSpPr txBox="1"/>
            <p:nvPr/>
          </p:nvSpPr>
          <p:spPr>
            <a:xfrm>
              <a:off x="6740171" y="1905000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1.2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70CEE2EA-5AB2-4D09-963A-44F8493ED4A9}"/>
                </a:ext>
              </a:extLst>
            </p:cNvPr>
            <p:cNvSpPr txBox="1"/>
            <p:nvPr/>
          </p:nvSpPr>
          <p:spPr>
            <a:xfrm>
              <a:off x="5105400" y="190500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0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6F5657FF-8A49-4DD5-B9FB-B87341C1C8F0}"/>
                </a:ext>
              </a:extLst>
            </p:cNvPr>
            <p:cNvSpPr txBox="1"/>
            <p:nvPr/>
          </p:nvSpPr>
          <p:spPr>
            <a:xfrm>
              <a:off x="5216171" y="838201"/>
              <a:ext cx="468398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POS</a:t>
              </a:r>
            </a:p>
          </p:txBody>
        </p:sp>
      </p:grpSp>
      <p:sp>
        <p:nvSpPr>
          <p:cNvPr id="94" name="TextBox 93">
            <a:extLst>
              <a:ext uri="{FF2B5EF4-FFF2-40B4-BE49-F238E27FC236}">
                <a16:creationId xmlns:a16="http://schemas.microsoft.com/office/drawing/2014/main" id="{B9D77B81-A046-4583-A3D8-328B0532F2AA}"/>
              </a:ext>
            </a:extLst>
          </p:cNvPr>
          <p:cNvSpPr txBox="1"/>
          <p:nvPr/>
        </p:nvSpPr>
        <p:spPr>
          <a:xfrm>
            <a:off x="7086600" y="990600"/>
            <a:ext cx="47641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>
                <a:solidFill>
                  <a:srgbClr val="006FEA"/>
                </a:solidFill>
              </a:rPr>
              <a:t>NEG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BD6D47D-8612-4493-8956-7F3E6082A2F8}"/>
              </a:ext>
            </a:extLst>
          </p:cNvPr>
          <p:cNvSpPr txBox="1"/>
          <p:nvPr/>
        </p:nvSpPr>
        <p:spPr>
          <a:xfrm>
            <a:off x="3343925" y="3951228"/>
            <a:ext cx="8619475" cy="21059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3T Solves the energy problem present in 2T POR</a:t>
            </a: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dirty="0"/>
              <a:t>No Deselect Toggle</a:t>
            </a: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dirty="0"/>
              <a:t>At Cost of adding on transistor. (Small N Xtr.)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Decoder footprint is expected on par with 2T POR </a:t>
            </a: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dirty="0"/>
              <a:t>[Med P + Med N + Small N] vs. [Big N (or P) + small P (or N)]</a:t>
            </a: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dirty="0"/>
              <a:t>Need decoder layout to drive assessment.</a:t>
            </a:r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7C18E88C-DB2F-4ADF-81B7-866F4C52001F}"/>
              </a:ext>
            </a:extLst>
          </p:cNvPr>
          <p:cNvCxnSpPr/>
          <p:nvPr/>
        </p:nvCxnSpPr>
        <p:spPr>
          <a:xfrm>
            <a:off x="76200" y="3581400"/>
            <a:ext cx="1188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FD162542-6277-442E-8320-58067E0AA949}"/>
              </a:ext>
            </a:extLst>
          </p:cNvPr>
          <p:cNvSpPr/>
          <p:nvPr/>
        </p:nvSpPr>
        <p:spPr>
          <a:xfrm>
            <a:off x="2514600" y="3962400"/>
            <a:ext cx="609600" cy="1905000"/>
          </a:xfrm>
          <a:prstGeom prst="roundRect">
            <a:avLst/>
          </a:prstGeom>
          <a:noFill/>
          <a:ln>
            <a:solidFill>
              <a:srgbClr val="0071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98" name="Table 97">
            <a:extLst>
              <a:ext uri="{FF2B5EF4-FFF2-40B4-BE49-F238E27FC236}">
                <a16:creationId xmlns:a16="http://schemas.microsoft.com/office/drawing/2014/main" id="{7BD07D43-A277-489E-A2AC-85A7C41482A7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4191000"/>
          <a:ext cx="2984500" cy="1463040"/>
        </p:xfrm>
        <a:graphic>
          <a:graphicData uri="http://schemas.openxmlformats.org/drawingml/2006/table">
            <a:tbl>
              <a:tblPr/>
              <a:tblGrid>
                <a:gridCol w="1155700">
                  <a:extLst>
                    <a:ext uri="{9D8B030D-6E8A-4147-A177-3AD203B41FA5}">
                      <a16:colId xmlns:a16="http://schemas.microsoft.com/office/drawing/2014/main" val="35057448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7060653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6943495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0639663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S24S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201618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 POR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12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Cell Arch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492145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Decode Type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50059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Deselect Togl.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15265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Float Deselects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3753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~104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2435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 size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881106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7D0FCCB-7955-4559-A74A-7BE7761C7BBC}"/>
              </a:ext>
            </a:extLst>
          </p:cNvPr>
          <p:cNvGraphicFramePr>
            <a:graphicFrameLocks noGrp="1"/>
          </p:cNvGraphicFramePr>
          <p:nvPr/>
        </p:nvGraphicFramePr>
        <p:xfrm>
          <a:off x="76200" y="685800"/>
          <a:ext cx="2590802" cy="2095500"/>
        </p:xfrm>
        <a:graphic>
          <a:graphicData uri="http://schemas.openxmlformats.org/drawingml/2006/table">
            <a:tbl>
              <a:tblPr/>
              <a:tblGrid>
                <a:gridCol w="498231">
                  <a:extLst>
                    <a:ext uri="{9D8B030D-6E8A-4147-A177-3AD203B41FA5}">
                      <a16:colId xmlns:a16="http://schemas.microsoft.com/office/drawing/2014/main" val="3943867062"/>
                    </a:ext>
                  </a:extLst>
                </a:gridCol>
                <a:gridCol w="398585">
                  <a:extLst>
                    <a:ext uri="{9D8B030D-6E8A-4147-A177-3AD203B41FA5}">
                      <a16:colId xmlns:a16="http://schemas.microsoft.com/office/drawing/2014/main" val="3949057019"/>
                    </a:ext>
                  </a:extLst>
                </a:gridCol>
                <a:gridCol w="398585">
                  <a:extLst>
                    <a:ext uri="{9D8B030D-6E8A-4147-A177-3AD203B41FA5}">
                      <a16:colId xmlns:a16="http://schemas.microsoft.com/office/drawing/2014/main" val="4052147813"/>
                    </a:ext>
                  </a:extLst>
                </a:gridCol>
                <a:gridCol w="398585">
                  <a:extLst>
                    <a:ext uri="{9D8B030D-6E8A-4147-A177-3AD203B41FA5}">
                      <a16:colId xmlns:a16="http://schemas.microsoft.com/office/drawing/2014/main" val="2825491213"/>
                    </a:ext>
                  </a:extLst>
                </a:gridCol>
                <a:gridCol w="398585">
                  <a:extLst>
                    <a:ext uri="{9D8B030D-6E8A-4147-A177-3AD203B41FA5}">
                      <a16:colId xmlns:a16="http://schemas.microsoft.com/office/drawing/2014/main" val="1584729629"/>
                    </a:ext>
                  </a:extLst>
                </a:gridCol>
                <a:gridCol w="498231">
                  <a:extLst>
                    <a:ext uri="{9D8B030D-6E8A-4147-A177-3AD203B41FA5}">
                      <a16:colId xmlns:a16="http://schemas.microsoft.com/office/drawing/2014/main" val="1553047390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938268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IDLE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301879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505997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gp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69212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lselp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624911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lbwl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889673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278170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424447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lselg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102704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352059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#/patch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886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97095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402FDC-39CA-F643-8779-3F4421408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8784626-D221-2B41-AF8F-7F8B523083EF}"/>
              </a:ext>
            </a:extLst>
          </p:cNvPr>
          <p:cNvSpPr txBox="1"/>
          <p:nvPr/>
        </p:nvSpPr>
        <p:spPr>
          <a:xfrm>
            <a:off x="520530" y="1308987"/>
            <a:ext cx="14856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3DXP Full Stack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113937F-0FB8-0240-9CD5-2C53D3E19D57}"/>
              </a:ext>
            </a:extLst>
          </p:cNvPr>
          <p:cNvSpPr txBox="1"/>
          <p:nvPr/>
        </p:nvSpPr>
        <p:spPr>
          <a:xfrm>
            <a:off x="518757" y="3581400"/>
            <a:ext cx="11001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BiSM Read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96F8FF0-C539-3340-8919-45B5EA2D6B87}"/>
              </a:ext>
            </a:extLst>
          </p:cNvPr>
          <p:cNvGrpSpPr/>
          <p:nvPr/>
        </p:nvGrpSpPr>
        <p:grpSpPr>
          <a:xfrm>
            <a:off x="1041985" y="4191000"/>
            <a:ext cx="10351920" cy="914400"/>
            <a:chOff x="1041985" y="4191000"/>
            <a:chExt cx="10351920" cy="91440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38E43F9-3786-3A46-BF94-6E62B48F5BBB}"/>
                </a:ext>
              </a:extLst>
            </p:cNvPr>
            <p:cNvSpPr/>
            <p:nvPr/>
          </p:nvSpPr>
          <p:spPr>
            <a:xfrm>
              <a:off x="2334127" y="4271264"/>
              <a:ext cx="1411705" cy="75387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Read Pulse incl.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(37.5ns)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A2DA8B8-E653-2041-8941-337CE68EBC75}"/>
                </a:ext>
              </a:extLst>
            </p:cNvPr>
            <p:cNvSpPr/>
            <p:nvPr/>
          </p:nvSpPr>
          <p:spPr>
            <a:xfrm>
              <a:off x="4138864" y="4271265"/>
              <a:ext cx="1411705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Sense Amp Latch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(12.5ns)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17258EC-5FDF-E84C-B89D-D9F5C03B5F23}"/>
                </a:ext>
              </a:extLst>
            </p:cNvPr>
            <p:cNvSpPr/>
            <p:nvPr/>
          </p:nvSpPr>
          <p:spPr>
            <a:xfrm>
              <a:off x="9220200" y="4271265"/>
              <a:ext cx="1411705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BL 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Termination (20ns)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69E21A39-588A-794E-BC98-668D725482AC}"/>
                </a:ext>
              </a:extLst>
            </p:cNvPr>
            <p:cNvCxnSpPr>
              <a:cxnSpLocks/>
              <a:stCxn id="37" idx="6"/>
              <a:endCxn id="17" idx="1"/>
            </p:cNvCxnSpPr>
            <p:nvPr/>
          </p:nvCxnSpPr>
          <p:spPr>
            <a:xfrm>
              <a:off x="1956385" y="4648200"/>
              <a:ext cx="377742" cy="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B95BF187-2AF8-7A46-81C1-7ADDED31A4E0}"/>
                </a:ext>
              </a:extLst>
            </p:cNvPr>
            <p:cNvCxnSpPr>
              <a:cxnSpLocks/>
              <a:stCxn id="17" idx="3"/>
              <a:endCxn id="18" idx="1"/>
            </p:cNvCxnSpPr>
            <p:nvPr/>
          </p:nvCxnSpPr>
          <p:spPr>
            <a:xfrm flipV="1">
              <a:off x="3745832" y="4648201"/>
              <a:ext cx="393032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6EE63045-2898-7E4F-BBDA-F0F144BB7724}"/>
                </a:ext>
              </a:extLst>
            </p:cNvPr>
            <p:cNvCxnSpPr>
              <a:cxnSpLocks/>
              <a:stCxn id="18" idx="3"/>
              <a:endCxn id="19" idx="1"/>
            </p:cNvCxnSpPr>
            <p:nvPr/>
          </p:nvCxnSpPr>
          <p:spPr>
            <a:xfrm>
              <a:off x="5550569" y="4648201"/>
              <a:ext cx="366963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5B0314BD-6879-E54E-BF09-E42CB6339699}"/>
                </a:ext>
              </a:extLst>
            </p:cNvPr>
            <p:cNvSpPr/>
            <p:nvPr/>
          </p:nvSpPr>
          <p:spPr>
            <a:xfrm>
              <a:off x="1041985" y="4191000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EF577126-70B7-4D45-A2F7-3789EE271CC5}"/>
                </a:ext>
              </a:extLst>
            </p:cNvPr>
            <p:cNvCxnSpPr>
              <a:cxnSpLocks/>
              <a:stCxn id="19" idx="3"/>
            </p:cNvCxnSpPr>
            <p:nvPr/>
          </p:nvCxnSpPr>
          <p:spPr>
            <a:xfrm>
              <a:off x="10631905" y="4648201"/>
              <a:ext cx="76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BC43971-B39E-8341-9F0A-9C392B57A63B}"/>
              </a:ext>
            </a:extLst>
          </p:cNvPr>
          <p:cNvGrpSpPr/>
          <p:nvPr/>
        </p:nvGrpSpPr>
        <p:grpSpPr>
          <a:xfrm>
            <a:off x="1036714" y="1301608"/>
            <a:ext cx="10357191" cy="1724319"/>
            <a:chOff x="1036714" y="1301608"/>
            <a:chExt cx="10357191" cy="172431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9B8645A-5D9F-0448-A0C5-6CC4EDD8003D}"/>
                </a:ext>
              </a:extLst>
            </p:cNvPr>
            <p:cNvSpPr/>
            <p:nvPr/>
          </p:nvSpPr>
          <p:spPr>
            <a:xfrm>
              <a:off x="2334127" y="2183081"/>
              <a:ext cx="1411705" cy="75387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Read Pulse incl.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(37.5ns)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3CF0772-F662-8349-AEC2-67378B28B731}"/>
                </a:ext>
              </a:extLst>
            </p:cNvPr>
            <p:cNvSpPr/>
            <p:nvPr/>
          </p:nvSpPr>
          <p:spPr>
            <a:xfrm>
              <a:off x="4138864" y="2183082"/>
              <a:ext cx="1411705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Sense Amp &amp;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Latch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(12.5ns)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EDA7C88-69F5-B642-B926-A4B7DB414F4E}"/>
                </a:ext>
              </a:extLst>
            </p:cNvPr>
            <p:cNvSpPr/>
            <p:nvPr/>
          </p:nvSpPr>
          <p:spPr>
            <a:xfrm>
              <a:off x="7162800" y="1301608"/>
              <a:ext cx="1411705" cy="7757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SET Pulse 3 (25ns)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DEA5271-244D-5042-A836-B2342C512200}"/>
                </a:ext>
              </a:extLst>
            </p:cNvPr>
            <p:cNvSpPr/>
            <p:nvPr/>
          </p:nvSpPr>
          <p:spPr>
            <a:xfrm>
              <a:off x="9187010" y="1301608"/>
              <a:ext cx="1411705" cy="7757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BL 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Termination (20ns)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37A5BDFC-61A1-3941-9CF5-BFFB455B25CF}"/>
                </a:ext>
              </a:extLst>
            </p:cNvPr>
            <p:cNvCxnSpPr>
              <a:cxnSpLocks/>
              <a:stCxn id="34" idx="6"/>
              <a:endCxn id="5" idx="1"/>
            </p:cNvCxnSpPr>
            <p:nvPr/>
          </p:nvCxnSpPr>
          <p:spPr>
            <a:xfrm flipV="1">
              <a:off x="1951114" y="2560021"/>
              <a:ext cx="383013" cy="87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96D9DBD7-DC90-B644-A2F6-0C1B0BE3BFF4}"/>
                </a:ext>
              </a:extLst>
            </p:cNvPr>
            <p:cNvCxnSpPr>
              <a:cxnSpLocks/>
              <a:stCxn id="5" idx="3"/>
              <a:endCxn id="6" idx="1"/>
            </p:cNvCxnSpPr>
            <p:nvPr/>
          </p:nvCxnSpPr>
          <p:spPr>
            <a:xfrm flipV="1">
              <a:off x="3745832" y="2560018"/>
              <a:ext cx="393032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F28582AB-BD91-5F40-B878-2396C36321B3}"/>
                </a:ext>
              </a:extLst>
            </p:cNvPr>
            <p:cNvCxnSpPr>
              <a:cxnSpLocks/>
              <a:stCxn id="6" idx="3"/>
              <a:endCxn id="14" idx="1"/>
            </p:cNvCxnSpPr>
            <p:nvPr/>
          </p:nvCxnSpPr>
          <p:spPr>
            <a:xfrm flipV="1">
              <a:off x="5550569" y="2560015"/>
              <a:ext cx="280098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Diamond 13">
              <a:extLst>
                <a:ext uri="{FF2B5EF4-FFF2-40B4-BE49-F238E27FC236}">
                  <a16:creationId xmlns:a16="http://schemas.microsoft.com/office/drawing/2014/main" id="{FC1170FB-AEEE-4B47-AC90-D0B4FE9A8A92}"/>
                </a:ext>
              </a:extLst>
            </p:cNvPr>
            <p:cNvSpPr/>
            <p:nvPr/>
          </p:nvSpPr>
          <p:spPr>
            <a:xfrm>
              <a:off x="5830667" y="2183081"/>
              <a:ext cx="1830216" cy="753868"/>
            </a:xfrm>
            <a:prstGeom prst="diamond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Set? (5ns)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CA583DC8-28A3-774A-BFE6-90536096C483}"/>
                </a:ext>
              </a:extLst>
            </p:cNvPr>
            <p:cNvCxnSpPr>
              <a:cxnSpLocks/>
              <a:stCxn id="14" idx="3"/>
            </p:cNvCxnSpPr>
            <p:nvPr/>
          </p:nvCxnSpPr>
          <p:spPr>
            <a:xfrm>
              <a:off x="7660883" y="2560015"/>
              <a:ext cx="3733022" cy="1742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>
              <a:extLst>
                <a:ext uri="{FF2B5EF4-FFF2-40B4-BE49-F238E27FC236}">
                  <a16:creationId xmlns:a16="http://schemas.microsoft.com/office/drawing/2014/main" id="{4E4BFD35-6E32-CC40-8CF7-BC8264FB60CF}"/>
                </a:ext>
              </a:extLst>
            </p:cNvPr>
            <p:cNvCxnSpPr>
              <a:cxnSpLocks/>
              <a:stCxn id="14" idx="0"/>
              <a:endCxn id="7" idx="1"/>
            </p:cNvCxnSpPr>
            <p:nvPr/>
          </p:nvCxnSpPr>
          <p:spPr>
            <a:xfrm rot="5400000" flipH="1" flipV="1">
              <a:off x="6707500" y="1727782"/>
              <a:ext cx="493574" cy="417025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A6EF17D-8FFA-D049-ADE6-C366C81194C8}"/>
                </a:ext>
              </a:extLst>
            </p:cNvPr>
            <p:cNvSpPr txBox="1"/>
            <p:nvPr/>
          </p:nvSpPr>
          <p:spPr>
            <a:xfrm>
              <a:off x="6401119" y="1763620"/>
              <a:ext cx="4520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012F4852-868F-DA4B-9AC0-C7CDBF8441A6}"/>
                </a:ext>
              </a:extLst>
            </p:cNvPr>
            <p:cNvSpPr txBox="1"/>
            <p:nvPr/>
          </p:nvSpPr>
          <p:spPr>
            <a:xfrm>
              <a:off x="7635404" y="2310394"/>
              <a:ext cx="42672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No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10A99F7B-9741-FD41-9503-3BFDA26B7F3A}"/>
                </a:ext>
              </a:extLst>
            </p:cNvPr>
            <p:cNvCxnSpPr>
              <a:cxnSpLocks/>
              <a:stCxn id="8" idx="2"/>
            </p:cNvCxnSpPr>
            <p:nvPr/>
          </p:nvCxnSpPr>
          <p:spPr>
            <a:xfrm>
              <a:off x="9892863" y="2077405"/>
              <a:ext cx="0" cy="5000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9384EB65-EC13-8E49-AE5E-C2628FE2E932}"/>
                </a:ext>
              </a:extLst>
            </p:cNvPr>
            <p:cNvSpPr/>
            <p:nvPr/>
          </p:nvSpPr>
          <p:spPr>
            <a:xfrm>
              <a:off x="1036714" y="2111527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9693F3C6-C2CF-4A4A-A15F-61C96932F5DC}"/>
                </a:ext>
              </a:extLst>
            </p:cNvPr>
            <p:cNvCxnSpPr>
              <a:cxnSpLocks/>
              <a:stCxn id="7" idx="3"/>
              <a:endCxn id="8" idx="1"/>
            </p:cNvCxnSpPr>
            <p:nvPr/>
          </p:nvCxnSpPr>
          <p:spPr>
            <a:xfrm>
              <a:off x="8574505" y="1689507"/>
              <a:ext cx="61250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780669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EA51D-2B54-8445-A306-98468682D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a reset cell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B7D3BDF-8C0F-8843-9B17-3388C93D66BF}"/>
              </a:ext>
            </a:extLst>
          </p:cNvPr>
          <p:cNvSpPr txBox="1"/>
          <p:nvPr/>
        </p:nvSpPr>
        <p:spPr>
          <a:xfrm>
            <a:off x="520530" y="990600"/>
            <a:ext cx="14856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3DXP Full Stack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F887CDCB-3C1D-4246-B559-3290D9FA4A78}"/>
              </a:ext>
            </a:extLst>
          </p:cNvPr>
          <p:cNvSpPr txBox="1"/>
          <p:nvPr/>
        </p:nvSpPr>
        <p:spPr>
          <a:xfrm>
            <a:off x="520530" y="3700046"/>
            <a:ext cx="6270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BiSM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F825A8F-9289-D947-9EC3-9F0FECD0E2DD}"/>
              </a:ext>
            </a:extLst>
          </p:cNvPr>
          <p:cNvGrpSpPr/>
          <p:nvPr/>
        </p:nvGrpSpPr>
        <p:grpSpPr>
          <a:xfrm>
            <a:off x="715210" y="1413461"/>
            <a:ext cx="9081201" cy="1921669"/>
            <a:chOff x="715210" y="1413461"/>
            <a:chExt cx="9081201" cy="1921669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CADEE89-73ED-1C4E-9270-FD21A8A2AFE8}"/>
                </a:ext>
              </a:extLst>
            </p:cNvPr>
            <p:cNvSpPr/>
            <p:nvPr/>
          </p:nvSpPr>
          <p:spPr>
            <a:xfrm>
              <a:off x="1915470" y="1413461"/>
              <a:ext cx="1885811" cy="192166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(211ns)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Incl.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Spike Miti (71ns)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Snap Detect (45ns)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C-cell (95ns)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31076EF0-5F7C-0746-B9CF-3422D865C06B}"/>
                </a:ext>
              </a:extLst>
            </p:cNvPr>
            <p:cNvSpPr/>
            <p:nvPr/>
          </p:nvSpPr>
          <p:spPr>
            <a:xfrm>
              <a:off x="4118848" y="1997363"/>
              <a:ext cx="1018457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en-US" sz="16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low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(P1)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(30ns)</a:t>
              </a:r>
            </a:p>
          </p:txBody>
        </p: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6F19E1B4-7CD3-6040-90BE-2BA920C9F603}"/>
                </a:ext>
              </a:extLst>
            </p:cNvPr>
            <p:cNvCxnSpPr>
              <a:cxnSpLocks/>
              <a:stCxn id="91" idx="6"/>
              <a:endCxn id="41" idx="1"/>
            </p:cNvCxnSpPr>
            <p:nvPr/>
          </p:nvCxnSpPr>
          <p:spPr>
            <a:xfrm>
              <a:off x="1629610" y="2368818"/>
              <a:ext cx="285860" cy="54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593B4AD8-18FD-A94E-B1BB-CE505C130B51}"/>
                </a:ext>
              </a:extLst>
            </p:cNvPr>
            <p:cNvCxnSpPr>
              <a:cxnSpLocks/>
              <a:stCxn id="41" idx="3"/>
              <a:endCxn id="42" idx="1"/>
            </p:cNvCxnSpPr>
            <p:nvPr/>
          </p:nvCxnSpPr>
          <p:spPr>
            <a:xfrm>
              <a:off x="3801281" y="2374296"/>
              <a:ext cx="317567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F8642CBF-1110-EA4C-A98B-A51E95EFDFBF}"/>
                </a:ext>
              </a:extLst>
            </p:cNvPr>
            <p:cNvCxnSpPr>
              <a:cxnSpLocks/>
              <a:stCxn id="42" idx="3"/>
              <a:endCxn id="64" idx="1"/>
            </p:cNvCxnSpPr>
            <p:nvPr/>
          </p:nvCxnSpPr>
          <p:spPr>
            <a:xfrm flipV="1">
              <a:off x="5137305" y="2371772"/>
              <a:ext cx="307344" cy="252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7BF2C3FB-CB60-BD41-844F-6169D8A42CAD}"/>
                </a:ext>
              </a:extLst>
            </p:cNvPr>
            <p:cNvSpPr/>
            <p:nvPr/>
          </p:nvSpPr>
          <p:spPr>
            <a:xfrm>
              <a:off x="5444649" y="1994836"/>
              <a:ext cx="1018457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en-US" sz="16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high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(P3)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(103ns)</a:t>
              </a:r>
            </a:p>
          </p:txBody>
        </p: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BAC036BD-0FD6-9A44-8034-E6205000A48C}"/>
                </a:ext>
              </a:extLst>
            </p:cNvPr>
            <p:cNvCxnSpPr>
              <a:cxnSpLocks/>
              <a:stCxn id="64" idx="3"/>
              <a:endCxn id="69" idx="1"/>
            </p:cNvCxnSpPr>
            <p:nvPr/>
          </p:nvCxnSpPr>
          <p:spPr>
            <a:xfrm flipV="1">
              <a:off x="6463106" y="2368818"/>
              <a:ext cx="387592" cy="295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8C7DCB8C-14A2-5E40-A7A0-A9CB81208481}"/>
                </a:ext>
              </a:extLst>
            </p:cNvPr>
            <p:cNvSpPr/>
            <p:nvPr/>
          </p:nvSpPr>
          <p:spPr>
            <a:xfrm>
              <a:off x="6850698" y="1991882"/>
              <a:ext cx="899593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P4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(30ns)</a:t>
              </a:r>
            </a:p>
          </p:txBody>
        </p: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4F3EA482-DE4A-AA49-B27A-48E5FB734515}"/>
                </a:ext>
              </a:extLst>
            </p:cNvPr>
            <p:cNvCxnSpPr>
              <a:cxnSpLocks/>
              <a:stCxn id="69" idx="3"/>
              <a:endCxn id="27" idx="1"/>
            </p:cNvCxnSpPr>
            <p:nvPr/>
          </p:nvCxnSpPr>
          <p:spPr>
            <a:xfrm>
              <a:off x="7750291" y="2368818"/>
              <a:ext cx="402753" cy="7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7EB12E07-0B9D-074E-B12E-9915D62CC760}"/>
                </a:ext>
              </a:extLst>
            </p:cNvPr>
            <p:cNvSpPr/>
            <p:nvPr/>
          </p:nvSpPr>
          <p:spPr>
            <a:xfrm>
              <a:off x="715210" y="1911618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C995967-205F-6043-BFEF-E3AC5FE9B429}"/>
                </a:ext>
              </a:extLst>
            </p:cNvPr>
            <p:cNvSpPr/>
            <p:nvPr/>
          </p:nvSpPr>
          <p:spPr>
            <a:xfrm>
              <a:off x="8153044" y="1999880"/>
              <a:ext cx="838556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BL1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(20ns)</a:t>
              </a: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FF7C4A6C-0D24-6B40-9099-D395255378B9}"/>
                </a:ext>
              </a:extLst>
            </p:cNvPr>
            <p:cNvCxnSpPr>
              <a:cxnSpLocks/>
              <a:stCxn id="27" idx="3"/>
            </p:cNvCxnSpPr>
            <p:nvPr/>
          </p:nvCxnSpPr>
          <p:spPr>
            <a:xfrm>
              <a:off x="8991600" y="2376816"/>
              <a:ext cx="80481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EE04114-30A3-5E41-87F8-3BE4DFAE65A9}"/>
              </a:ext>
            </a:extLst>
          </p:cNvPr>
          <p:cNvGrpSpPr/>
          <p:nvPr/>
        </p:nvGrpSpPr>
        <p:grpSpPr>
          <a:xfrm>
            <a:off x="725100" y="3811818"/>
            <a:ext cx="9143463" cy="1921669"/>
            <a:chOff x="725100" y="3811818"/>
            <a:chExt cx="9143463" cy="1921669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E1593EE-BDBD-FA48-ADE7-8E85A0F348CB}"/>
                </a:ext>
              </a:extLst>
            </p:cNvPr>
            <p:cNvSpPr/>
            <p:nvPr/>
          </p:nvSpPr>
          <p:spPr>
            <a:xfrm>
              <a:off x="1987622" y="3811818"/>
              <a:ext cx="1885811" cy="192166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(140ns)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Incl.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Snap Detect (45ns)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C-cell (95ns)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E3C8B380-E0C1-044B-BA31-BE86A3B3509B}"/>
                </a:ext>
              </a:extLst>
            </p:cNvPr>
            <p:cNvCxnSpPr>
              <a:cxnSpLocks/>
              <a:stCxn id="35" idx="6"/>
              <a:endCxn id="29" idx="1"/>
            </p:cNvCxnSpPr>
            <p:nvPr/>
          </p:nvCxnSpPr>
          <p:spPr>
            <a:xfrm>
              <a:off x="1639500" y="4767175"/>
              <a:ext cx="348122" cy="54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C756B794-44B4-7B4C-AEE2-93C98D4C9091}"/>
                </a:ext>
              </a:extLst>
            </p:cNvPr>
            <p:cNvCxnSpPr>
              <a:cxnSpLocks/>
              <a:stCxn id="29" idx="3"/>
              <a:endCxn id="33" idx="1"/>
            </p:cNvCxnSpPr>
            <p:nvPr/>
          </p:nvCxnSpPr>
          <p:spPr>
            <a:xfrm flipV="1">
              <a:off x="3873433" y="4770129"/>
              <a:ext cx="1643368" cy="252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B1C33262-A809-BF4D-B746-4C8CC844FF2B}"/>
                </a:ext>
              </a:extLst>
            </p:cNvPr>
            <p:cNvSpPr/>
            <p:nvPr/>
          </p:nvSpPr>
          <p:spPr>
            <a:xfrm>
              <a:off x="5516801" y="4393193"/>
              <a:ext cx="1018457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en-US" sz="16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high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(P3)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(50ns)</a:t>
              </a: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65DE5B71-5B9E-2B44-BC8C-A578C8197B4B}"/>
                </a:ext>
              </a:extLst>
            </p:cNvPr>
            <p:cNvSpPr/>
            <p:nvPr/>
          </p:nvSpPr>
          <p:spPr>
            <a:xfrm>
              <a:off x="725100" y="4309975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452B36A3-95B8-F447-9323-E0B4056C7B49}"/>
                </a:ext>
              </a:extLst>
            </p:cNvPr>
            <p:cNvCxnSpPr>
              <a:cxnSpLocks/>
              <a:stCxn id="33" idx="3"/>
              <a:endCxn id="38" idx="1"/>
            </p:cNvCxnSpPr>
            <p:nvPr/>
          </p:nvCxnSpPr>
          <p:spPr>
            <a:xfrm>
              <a:off x="6535258" y="4770129"/>
              <a:ext cx="1689938" cy="50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B5298494-A13D-4D4F-8AE3-24259A8E91A2}"/>
                </a:ext>
              </a:extLst>
            </p:cNvPr>
            <p:cNvSpPr/>
            <p:nvPr/>
          </p:nvSpPr>
          <p:spPr>
            <a:xfrm>
              <a:off x="8225196" y="4398237"/>
              <a:ext cx="838556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BL1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(20ns)</a:t>
              </a:r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36DF756C-51A8-CF4D-84D3-18DA28C22D81}"/>
                </a:ext>
              </a:extLst>
            </p:cNvPr>
            <p:cNvCxnSpPr>
              <a:cxnSpLocks/>
              <a:stCxn id="38" idx="3"/>
            </p:cNvCxnSpPr>
            <p:nvPr/>
          </p:nvCxnSpPr>
          <p:spPr>
            <a:xfrm>
              <a:off x="9063752" y="4775173"/>
              <a:ext cx="80481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299422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402FDC-39CA-F643-8779-3F4421408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Reset a set cell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433CDD0-D364-804B-B7CA-2414905DC340}"/>
              </a:ext>
            </a:extLst>
          </p:cNvPr>
          <p:cNvSpPr txBox="1"/>
          <p:nvPr/>
        </p:nvSpPr>
        <p:spPr>
          <a:xfrm>
            <a:off x="520530" y="990600"/>
            <a:ext cx="145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3DXP full Stack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18E0B46-714B-F949-A2DB-744856E039D9}"/>
              </a:ext>
            </a:extLst>
          </p:cNvPr>
          <p:cNvSpPr txBox="1"/>
          <p:nvPr/>
        </p:nvSpPr>
        <p:spPr>
          <a:xfrm>
            <a:off x="520530" y="3395246"/>
            <a:ext cx="6270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BiSM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722190D-75AB-CA4A-9D9C-17F990BA50AB}"/>
              </a:ext>
            </a:extLst>
          </p:cNvPr>
          <p:cNvGrpSpPr/>
          <p:nvPr/>
        </p:nvGrpSpPr>
        <p:grpSpPr>
          <a:xfrm>
            <a:off x="635632" y="1320686"/>
            <a:ext cx="9756977" cy="1518649"/>
            <a:chOff x="635632" y="1320686"/>
            <a:chExt cx="9756977" cy="151864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882635F-AE35-B74E-8B78-7536BCD56330}"/>
                </a:ext>
              </a:extLst>
            </p:cNvPr>
            <p:cNvSpPr/>
            <p:nvPr/>
          </p:nvSpPr>
          <p:spPr>
            <a:xfrm>
              <a:off x="1894304" y="1997358"/>
              <a:ext cx="1411705" cy="75387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(37.5ns)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41651C6-FCCE-E24B-95EF-22D366457239}"/>
                </a:ext>
              </a:extLst>
            </p:cNvPr>
            <p:cNvSpPr/>
            <p:nvPr/>
          </p:nvSpPr>
          <p:spPr>
            <a:xfrm>
              <a:off x="3610809" y="1997359"/>
              <a:ext cx="1411705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Sense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(12.5ns)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B854E894-1EA3-E049-B827-3FABDCA3ED85}"/>
                </a:ext>
              </a:extLst>
            </p:cNvPr>
            <p:cNvCxnSpPr>
              <a:cxnSpLocks/>
              <a:stCxn id="57" idx="6"/>
              <a:endCxn id="19" idx="1"/>
            </p:cNvCxnSpPr>
            <p:nvPr/>
          </p:nvCxnSpPr>
          <p:spPr>
            <a:xfrm flipV="1">
              <a:off x="1550032" y="2374298"/>
              <a:ext cx="344272" cy="783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01C244A8-0B22-0F40-88BB-4F791FF0CC5A}"/>
                </a:ext>
              </a:extLst>
            </p:cNvPr>
            <p:cNvCxnSpPr>
              <a:cxnSpLocks/>
              <a:stCxn id="19" idx="3"/>
              <a:endCxn id="20" idx="1"/>
            </p:cNvCxnSpPr>
            <p:nvPr/>
          </p:nvCxnSpPr>
          <p:spPr>
            <a:xfrm flipV="1">
              <a:off x="3306009" y="2374295"/>
              <a:ext cx="304800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C955F678-2B5B-3B4F-8C37-4EB60474426D}"/>
                </a:ext>
              </a:extLst>
            </p:cNvPr>
            <p:cNvCxnSpPr>
              <a:cxnSpLocks/>
              <a:stCxn id="20" idx="3"/>
            </p:cNvCxnSpPr>
            <p:nvPr/>
          </p:nvCxnSpPr>
          <p:spPr>
            <a:xfrm flipV="1">
              <a:off x="5022514" y="2374292"/>
              <a:ext cx="644279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815EC89-99A7-DB43-B875-D7DFC52FFD3C}"/>
                </a:ext>
              </a:extLst>
            </p:cNvPr>
            <p:cNvSpPr/>
            <p:nvPr/>
          </p:nvSpPr>
          <p:spPr>
            <a:xfrm>
              <a:off x="7480076" y="1320686"/>
              <a:ext cx="1411705" cy="73193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Reset Pulse (15ns)</a:t>
              </a:r>
            </a:p>
          </p:txBody>
        </p:sp>
        <p:sp>
          <p:nvSpPr>
            <p:cNvPr id="27" name="Diamond 26">
              <a:extLst>
                <a:ext uri="{FF2B5EF4-FFF2-40B4-BE49-F238E27FC236}">
                  <a16:creationId xmlns:a16="http://schemas.microsoft.com/office/drawing/2014/main" id="{5153F568-AB67-D349-8955-FC698216E4AD}"/>
                </a:ext>
              </a:extLst>
            </p:cNvPr>
            <p:cNvSpPr/>
            <p:nvPr/>
          </p:nvSpPr>
          <p:spPr>
            <a:xfrm>
              <a:off x="5666793" y="2005842"/>
              <a:ext cx="1830216" cy="753868"/>
            </a:xfrm>
            <a:prstGeom prst="diamond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Set? (5ns)</a:t>
              </a:r>
            </a:p>
          </p:txBody>
        </p: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0928D8EB-B0C2-7448-BE4F-78192BEAE46D}"/>
                </a:ext>
              </a:extLst>
            </p:cNvPr>
            <p:cNvCxnSpPr>
              <a:cxnSpLocks/>
              <a:stCxn id="27" idx="3"/>
            </p:cNvCxnSpPr>
            <p:nvPr/>
          </p:nvCxnSpPr>
          <p:spPr>
            <a:xfrm>
              <a:off x="7497009" y="2382776"/>
              <a:ext cx="2895600" cy="109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Elbow Connector 43">
              <a:extLst>
                <a:ext uri="{FF2B5EF4-FFF2-40B4-BE49-F238E27FC236}">
                  <a16:creationId xmlns:a16="http://schemas.microsoft.com/office/drawing/2014/main" id="{B0A30FEA-4201-6140-8F84-D2C38CA6FBD5}"/>
                </a:ext>
              </a:extLst>
            </p:cNvPr>
            <p:cNvCxnSpPr>
              <a:cxnSpLocks/>
              <a:stCxn id="27" idx="0"/>
              <a:endCxn id="25" idx="1"/>
            </p:cNvCxnSpPr>
            <p:nvPr/>
          </p:nvCxnSpPr>
          <p:spPr>
            <a:xfrm rot="5400000" flipH="1" flipV="1">
              <a:off x="6871395" y="1397162"/>
              <a:ext cx="319187" cy="898175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lbow Connector 44">
              <a:extLst>
                <a:ext uri="{FF2B5EF4-FFF2-40B4-BE49-F238E27FC236}">
                  <a16:creationId xmlns:a16="http://schemas.microsoft.com/office/drawing/2014/main" id="{826DEB8E-4F2A-4C4F-B458-45862268AC5C}"/>
                </a:ext>
              </a:extLst>
            </p:cNvPr>
            <p:cNvCxnSpPr>
              <a:cxnSpLocks/>
              <a:stCxn id="25" idx="3"/>
            </p:cNvCxnSpPr>
            <p:nvPr/>
          </p:nvCxnSpPr>
          <p:spPr>
            <a:xfrm>
              <a:off x="8891781" y="1686655"/>
              <a:ext cx="435444" cy="707086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8C419F92-D1AA-F74C-B933-081EBA70E322}"/>
                </a:ext>
              </a:extLst>
            </p:cNvPr>
            <p:cNvSpPr txBox="1"/>
            <p:nvPr/>
          </p:nvSpPr>
          <p:spPr>
            <a:xfrm>
              <a:off x="6811528" y="1586381"/>
              <a:ext cx="4520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A54B170B-100D-EC4C-A226-776B84FE66BC}"/>
                </a:ext>
              </a:extLst>
            </p:cNvPr>
            <p:cNvSpPr txBox="1"/>
            <p:nvPr/>
          </p:nvSpPr>
          <p:spPr>
            <a:xfrm>
              <a:off x="8045813" y="2133155"/>
              <a:ext cx="42672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48CEB52D-944E-B748-8FE1-13D0F15425F1}"/>
                </a:ext>
              </a:extLst>
            </p:cNvPr>
            <p:cNvSpPr/>
            <p:nvPr/>
          </p:nvSpPr>
          <p:spPr>
            <a:xfrm>
              <a:off x="635632" y="1924935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472500B-AC41-F048-8DF1-329776C3A649}"/>
              </a:ext>
            </a:extLst>
          </p:cNvPr>
          <p:cNvGrpSpPr/>
          <p:nvPr/>
        </p:nvGrpSpPr>
        <p:grpSpPr>
          <a:xfrm>
            <a:off x="725100" y="3811818"/>
            <a:ext cx="9143463" cy="1921669"/>
            <a:chOff x="725100" y="3811818"/>
            <a:chExt cx="9143463" cy="1921669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52C727B-22FD-D343-8C52-CEFE258F5F34}"/>
                </a:ext>
              </a:extLst>
            </p:cNvPr>
            <p:cNvSpPr/>
            <p:nvPr/>
          </p:nvSpPr>
          <p:spPr>
            <a:xfrm>
              <a:off x="1987622" y="3811818"/>
              <a:ext cx="1885811" cy="192166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(140ns)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Incl.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Snap Detect (45ns)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C-cell (95ns)</a:t>
              </a: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2AA019E5-7B3B-8E42-B66F-4F63E26F9934}"/>
                </a:ext>
              </a:extLst>
            </p:cNvPr>
            <p:cNvCxnSpPr>
              <a:cxnSpLocks/>
              <a:stCxn id="33" idx="6"/>
              <a:endCxn id="29" idx="1"/>
            </p:cNvCxnSpPr>
            <p:nvPr/>
          </p:nvCxnSpPr>
          <p:spPr>
            <a:xfrm>
              <a:off x="1639500" y="4767175"/>
              <a:ext cx="348122" cy="54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5874EB3B-9F41-DE4C-9F87-16612F794695}"/>
                </a:ext>
              </a:extLst>
            </p:cNvPr>
            <p:cNvCxnSpPr>
              <a:cxnSpLocks/>
              <a:stCxn id="29" idx="3"/>
              <a:endCxn id="32" idx="1"/>
            </p:cNvCxnSpPr>
            <p:nvPr/>
          </p:nvCxnSpPr>
          <p:spPr>
            <a:xfrm flipV="1">
              <a:off x="3873433" y="4770129"/>
              <a:ext cx="1643368" cy="252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71E2350-BD31-7C48-8BF3-8E361D7ED0F1}"/>
                </a:ext>
              </a:extLst>
            </p:cNvPr>
            <p:cNvSpPr/>
            <p:nvPr/>
          </p:nvSpPr>
          <p:spPr>
            <a:xfrm>
              <a:off x="5516801" y="4393193"/>
              <a:ext cx="1018457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en-US" sz="16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high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(P3)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(50ns)</a:t>
              </a: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722586B5-FB61-6748-A53B-E1C5C32D3C2E}"/>
                </a:ext>
              </a:extLst>
            </p:cNvPr>
            <p:cNvSpPr/>
            <p:nvPr/>
          </p:nvSpPr>
          <p:spPr>
            <a:xfrm>
              <a:off x="725100" y="4309975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91BD9BFC-AA7A-EB40-BDB4-6D7DDF0EFE8E}"/>
                </a:ext>
              </a:extLst>
            </p:cNvPr>
            <p:cNvCxnSpPr>
              <a:cxnSpLocks/>
              <a:stCxn id="32" idx="3"/>
              <a:endCxn id="39" idx="1"/>
            </p:cNvCxnSpPr>
            <p:nvPr/>
          </p:nvCxnSpPr>
          <p:spPr>
            <a:xfrm>
              <a:off x="6535258" y="4770129"/>
              <a:ext cx="1689938" cy="50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CF61035B-F6AD-8040-A0EC-EDC3904EA57F}"/>
                </a:ext>
              </a:extLst>
            </p:cNvPr>
            <p:cNvSpPr/>
            <p:nvPr/>
          </p:nvSpPr>
          <p:spPr>
            <a:xfrm>
              <a:off x="8225196" y="4398237"/>
              <a:ext cx="838556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BL1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(20ns)</a:t>
              </a:r>
            </a:p>
          </p:txBody>
        </p: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7796168B-7A09-2B4B-8524-794A106D32B6}"/>
                </a:ext>
              </a:extLst>
            </p:cNvPr>
            <p:cNvCxnSpPr>
              <a:cxnSpLocks/>
              <a:stCxn id="39" idx="3"/>
            </p:cNvCxnSpPr>
            <p:nvPr/>
          </p:nvCxnSpPr>
          <p:spPr>
            <a:xfrm>
              <a:off x="9063752" y="4775173"/>
              <a:ext cx="80481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19721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A9F72C6-D085-5D4C-9835-11F054A11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Hierarchy expansion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9F80AE-9A16-5641-BACC-8B4EFD6F17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Perspective in Memory Displacement Strategy of Von Neumann Architecture</a:t>
            </a:r>
          </a:p>
        </p:txBody>
      </p:sp>
    </p:spTree>
    <p:extLst>
      <p:ext uri="{BB962C8B-B14F-4D97-AF65-F5344CB8AC3E}">
        <p14:creationId xmlns:p14="http://schemas.microsoft.com/office/powerpoint/2010/main" val="2604590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>
                <a:latin typeface="Symbol" pitchFamily="2" charset="2"/>
              </a:rPr>
              <a:t>a</a:t>
            </a:r>
            <a:r>
              <a:rPr lang="en-US" sz="4400"/>
              <a:t>-product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BF78F-1058-1847-9F55-02ADB27E2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926802"/>
            <a:ext cx="10820400" cy="1511598"/>
          </a:xfrm>
        </p:spPr>
        <p:txBody>
          <a:bodyPr/>
          <a:lstStyle/>
          <a:p>
            <a:r>
              <a:rPr lang="en-US" sz="1800" dirty="0"/>
              <a:t>Definition placeholder &amp; Process/Design dependency</a:t>
            </a:r>
          </a:p>
          <a:p>
            <a:pPr lvl="1"/>
            <a:r>
              <a:rPr lang="en-US" sz="1800" dirty="0"/>
              <a:t>Low Risk BiSM Demo: Product level validation by matching HVM full stack (S26)</a:t>
            </a:r>
          </a:p>
          <a:p>
            <a:pPr lvl="1"/>
            <a:r>
              <a:rPr lang="en-US" sz="1800" dirty="0"/>
              <a:t>Technology Demo: Product level demonstration of BiSM stack with main TD collateral (ATF32)</a:t>
            </a:r>
            <a:br>
              <a:rPr lang="en-US" sz="1800" dirty="0"/>
            </a:br>
            <a:r>
              <a:rPr lang="en-US" sz="1800" dirty="0"/>
              <a:t>(See backup Material on S26 and ATF32 definition)</a:t>
            </a:r>
          </a:p>
          <a:p>
            <a:pPr lvl="1"/>
            <a:r>
              <a:rPr lang="en-US" sz="1800" dirty="0"/>
              <a:t>G+1 scaling: P1242 candidate; pitch scaling, new collateral may be required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71F13F6-2BD7-5949-8B9A-2A4189A4B3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167290"/>
              </p:ext>
            </p:extLst>
          </p:nvPr>
        </p:nvGraphicFramePr>
        <p:xfrm>
          <a:off x="781049" y="2651060"/>
          <a:ext cx="10629901" cy="3452813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559028">
                  <a:extLst>
                    <a:ext uri="{9D8B030D-6E8A-4147-A177-3AD203B41FA5}">
                      <a16:colId xmlns:a16="http://schemas.microsoft.com/office/drawing/2014/main" val="1171430919"/>
                    </a:ext>
                  </a:extLst>
                </a:gridCol>
                <a:gridCol w="815263">
                  <a:extLst>
                    <a:ext uri="{9D8B030D-6E8A-4147-A177-3AD203B41FA5}">
                      <a16:colId xmlns:a16="http://schemas.microsoft.com/office/drawing/2014/main" val="1554326019"/>
                    </a:ext>
                  </a:extLst>
                </a:gridCol>
                <a:gridCol w="815263">
                  <a:extLst>
                    <a:ext uri="{9D8B030D-6E8A-4147-A177-3AD203B41FA5}">
                      <a16:colId xmlns:a16="http://schemas.microsoft.com/office/drawing/2014/main" val="4181207232"/>
                    </a:ext>
                  </a:extLst>
                </a:gridCol>
                <a:gridCol w="815263">
                  <a:extLst>
                    <a:ext uri="{9D8B030D-6E8A-4147-A177-3AD203B41FA5}">
                      <a16:colId xmlns:a16="http://schemas.microsoft.com/office/drawing/2014/main" val="3545435359"/>
                    </a:ext>
                  </a:extLst>
                </a:gridCol>
                <a:gridCol w="1656271">
                  <a:extLst>
                    <a:ext uri="{9D8B030D-6E8A-4147-A177-3AD203B41FA5}">
                      <a16:colId xmlns:a16="http://schemas.microsoft.com/office/drawing/2014/main" val="1607512518"/>
                    </a:ext>
                  </a:extLst>
                </a:gridCol>
                <a:gridCol w="1656271">
                  <a:extLst>
                    <a:ext uri="{9D8B030D-6E8A-4147-A177-3AD203B41FA5}">
                      <a16:colId xmlns:a16="http://schemas.microsoft.com/office/drawing/2014/main" val="3103748451"/>
                    </a:ext>
                  </a:extLst>
                </a:gridCol>
                <a:gridCol w="1656271">
                  <a:extLst>
                    <a:ext uri="{9D8B030D-6E8A-4147-A177-3AD203B41FA5}">
                      <a16:colId xmlns:a16="http://schemas.microsoft.com/office/drawing/2014/main" val="1132395077"/>
                    </a:ext>
                  </a:extLst>
                </a:gridCol>
                <a:gridCol w="1656271">
                  <a:extLst>
                    <a:ext uri="{9D8B030D-6E8A-4147-A177-3AD203B41FA5}">
                      <a16:colId xmlns:a16="http://schemas.microsoft.com/office/drawing/2014/main" val="1060682093"/>
                    </a:ext>
                  </a:extLst>
                </a:gridCol>
              </a:tblGrid>
              <a:tr h="340043">
                <a:tc rowSpan="2"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Definitions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Goal </a:t>
                      </a:r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(ref. to ATF32)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Process and Design Dependency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0176697"/>
                  </a:ext>
                </a:extLst>
              </a:tr>
              <a:tr h="4162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BiSM Demo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Tech Demo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G+1 Scaling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Design Collateral &amp; CMOS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Pitch Decision</a:t>
                      </a:r>
                    </a:p>
                    <a:p>
                      <a:pPr algn="ctr" fontAlgn="ctr"/>
                      <a:r>
                        <a:rPr lang="en-US" sz="1800" b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&amp; Integration </a:t>
                      </a:r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DTS/MTS</a:t>
                      </a:r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Algorithm</a:t>
                      </a:r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3311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Wafer Cost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76780754"/>
                  </a:ext>
                </a:extLst>
              </a:tr>
              <a:tr h="3619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Capacity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2028405"/>
                  </a:ext>
                </a:extLst>
              </a:tr>
              <a:tr h="419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Die size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1.4X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95893077"/>
                  </a:ext>
                </a:extLst>
              </a:tr>
              <a:tr h="476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Tile Capacity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30702327"/>
                  </a:ext>
                </a:extLst>
              </a:tr>
              <a:tr h="53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Read BW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65380220"/>
                  </a:ext>
                </a:extLst>
              </a:tr>
              <a:tr h="5905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Read Energy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1.2X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63824864"/>
                  </a:ext>
                </a:extLst>
              </a:tr>
              <a:tr h="647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Write BW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74211390"/>
                  </a:ext>
                </a:extLst>
              </a:tr>
              <a:tr h="704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Write Energy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1.2X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63280730"/>
                  </a:ext>
                </a:extLst>
              </a:tr>
              <a:tr h="355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Power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1.8X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30823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46B1A-999C-5046-AA7B-1CAE34D15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468526"/>
            <a:ext cx="6932435" cy="1107421"/>
          </a:xfrm>
        </p:spPr>
        <p:txBody>
          <a:bodyPr/>
          <a:lstStyle/>
          <a:p>
            <a:r>
              <a:rPr lang="en-US" sz="2800" dirty="0"/>
              <a:t>Multi Level Cell capable</a:t>
            </a:r>
            <a:br>
              <a:rPr lang="en-US" sz="2800" dirty="0"/>
            </a:br>
            <a:r>
              <a:rPr lang="en-US" sz="2800" dirty="0"/>
              <a:t>for high density/high speed Storage</a:t>
            </a:r>
          </a:p>
        </p:txBody>
      </p:sp>
      <p:grpSp>
        <p:nvGrpSpPr>
          <p:cNvPr id="246" name="Group 245">
            <a:extLst>
              <a:ext uri="{FF2B5EF4-FFF2-40B4-BE49-F238E27FC236}">
                <a16:creationId xmlns:a16="http://schemas.microsoft.com/office/drawing/2014/main" id="{E0F4C753-C65A-224C-B9C0-DFD34B1FB854}"/>
              </a:ext>
            </a:extLst>
          </p:cNvPr>
          <p:cNvGrpSpPr/>
          <p:nvPr/>
        </p:nvGrpSpPr>
        <p:grpSpPr>
          <a:xfrm>
            <a:off x="5370406" y="1973810"/>
            <a:ext cx="1877971" cy="1271467"/>
            <a:chOff x="5722908" y="4888954"/>
            <a:chExt cx="1877971" cy="1271467"/>
          </a:xfrm>
        </p:grpSpPr>
        <p:sp>
          <p:nvSpPr>
            <p:cNvPr id="249" name="Diamond 248">
              <a:extLst>
                <a:ext uri="{FF2B5EF4-FFF2-40B4-BE49-F238E27FC236}">
                  <a16:creationId xmlns:a16="http://schemas.microsoft.com/office/drawing/2014/main" id="{6F955D9A-4C5B-4540-9A80-D143318BBFE9}"/>
                </a:ext>
              </a:extLst>
            </p:cNvPr>
            <p:cNvSpPr/>
            <p:nvPr/>
          </p:nvSpPr>
          <p:spPr>
            <a:xfrm>
              <a:off x="5722908" y="5676621"/>
              <a:ext cx="986981" cy="382596"/>
            </a:xfrm>
            <a:prstGeom prst="diamond">
              <a:avLst/>
            </a:prstGeom>
            <a:solidFill>
              <a:srgbClr val="0E5E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+V</a:t>
              </a:r>
              <a:r>
                <a:rPr lang="en-US" sz="16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DM2</a:t>
              </a:r>
              <a:r>
                <a:rPr lang="en-US" sz="16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</p:txBody>
        </p:sp>
        <p:cxnSp>
          <p:nvCxnSpPr>
            <p:cNvPr id="250" name="Elbow Connector 249">
              <a:extLst>
                <a:ext uri="{FF2B5EF4-FFF2-40B4-BE49-F238E27FC236}">
                  <a16:creationId xmlns:a16="http://schemas.microsoft.com/office/drawing/2014/main" id="{578EF30C-8662-2B40-87A8-0AD0514423F8}"/>
                </a:ext>
              </a:extLst>
            </p:cNvPr>
            <p:cNvCxnSpPr>
              <a:cxnSpLocks/>
              <a:stCxn id="249" idx="0"/>
              <a:endCxn id="251" idx="4"/>
            </p:cNvCxnSpPr>
            <p:nvPr/>
          </p:nvCxnSpPr>
          <p:spPr>
            <a:xfrm rot="16200000" flipV="1">
              <a:off x="6112702" y="5572923"/>
              <a:ext cx="207394" cy="1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1" name="Oval 250">
              <a:extLst>
                <a:ext uri="{FF2B5EF4-FFF2-40B4-BE49-F238E27FC236}">
                  <a16:creationId xmlns:a16="http://schemas.microsoft.com/office/drawing/2014/main" id="{B908A0F0-12B3-8C48-BE92-8170148790E0}"/>
                </a:ext>
              </a:extLst>
            </p:cNvPr>
            <p:cNvSpPr/>
            <p:nvPr/>
          </p:nvSpPr>
          <p:spPr>
            <a:xfrm>
              <a:off x="5893309" y="4888954"/>
              <a:ext cx="646178" cy="580273"/>
            </a:xfrm>
            <a:prstGeom prst="ellipse">
              <a:avLst/>
            </a:prstGeom>
            <a:solidFill>
              <a:srgbClr val="0E5E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cxnSp>
          <p:nvCxnSpPr>
            <p:cNvPr id="254" name="Straight Arrow Connector 253">
              <a:extLst>
                <a:ext uri="{FF2B5EF4-FFF2-40B4-BE49-F238E27FC236}">
                  <a16:creationId xmlns:a16="http://schemas.microsoft.com/office/drawing/2014/main" id="{F2872B45-2106-0343-83F7-40F2028317F3}"/>
                </a:ext>
              </a:extLst>
            </p:cNvPr>
            <p:cNvCxnSpPr>
              <a:cxnSpLocks/>
              <a:stCxn id="249" idx="3"/>
              <a:endCxn id="257" idx="2"/>
            </p:cNvCxnSpPr>
            <p:nvPr/>
          </p:nvCxnSpPr>
          <p:spPr>
            <a:xfrm>
              <a:off x="6709889" y="5867919"/>
              <a:ext cx="244834" cy="23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7" name="Oval 256">
              <a:extLst>
                <a:ext uri="{FF2B5EF4-FFF2-40B4-BE49-F238E27FC236}">
                  <a16:creationId xmlns:a16="http://schemas.microsoft.com/office/drawing/2014/main" id="{FD9CBEC7-C7AC-B04E-9593-946E8BF01240}"/>
                </a:ext>
              </a:extLst>
            </p:cNvPr>
            <p:cNvSpPr/>
            <p:nvPr/>
          </p:nvSpPr>
          <p:spPr>
            <a:xfrm>
              <a:off x="6954723" y="5580149"/>
              <a:ext cx="646156" cy="580272"/>
            </a:xfrm>
            <a:prstGeom prst="ellipse">
              <a:avLst/>
            </a:prstGeom>
            <a:solidFill>
              <a:srgbClr val="0E5E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AA624441-70D5-D348-83AB-C5004D083C1B}"/>
                </a:ext>
              </a:extLst>
            </p:cNvPr>
            <p:cNvSpPr txBox="1"/>
            <p:nvPr/>
          </p:nvSpPr>
          <p:spPr>
            <a:xfrm>
              <a:off x="6077404" y="5488997"/>
              <a:ext cx="92974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</a:t>
              </a:r>
            </a:p>
          </p:txBody>
        </p:sp>
      </p:grpSp>
      <p:sp>
        <p:nvSpPr>
          <p:cNvPr id="262" name="TextBox 261">
            <a:extLst>
              <a:ext uri="{FF2B5EF4-FFF2-40B4-BE49-F238E27FC236}">
                <a16:creationId xmlns:a16="http://schemas.microsoft.com/office/drawing/2014/main" id="{5D07213E-13CC-F44F-BE18-C25D7ACCC484}"/>
              </a:ext>
            </a:extLst>
          </p:cNvPr>
          <p:cNvSpPr txBox="1"/>
          <p:nvPr/>
        </p:nvSpPr>
        <p:spPr>
          <a:xfrm>
            <a:off x="613221" y="2417635"/>
            <a:ext cx="3786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SLC </a:t>
            </a:r>
          </a:p>
        </p:txBody>
      </p:sp>
      <p:grpSp>
        <p:nvGrpSpPr>
          <p:cNvPr id="369" name="Group 368">
            <a:extLst>
              <a:ext uri="{FF2B5EF4-FFF2-40B4-BE49-F238E27FC236}">
                <a16:creationId xmlns:a16="http://schemas.microsoft.com/office/drawing/2014/main" id="{BA5272D7-B0F9-784D-AD3C-6077A4C01F7F}"/>
              </a:ext>
            </a:extLst>
          </p:cNvPr>
          <p:cNvGrpSpPr/>
          <p:nvPr/>
        </p:nvGrpSpPr>
        <p:grpSpPr>
          <a:xfrm>
            <a:off x="7530262" y="397202"/>
            <a:ext cx="4128416" cy="3134596"/>
            <a:chOff x="7161955" y="370604"/>
            <a:chExt cx="4128416" cy="3134596"/>
          </a:xfrm>
        </p:grpSpPr>
        <p:cxnSp>
          <p:nvCxnSpPr>
            <p:cNvPr id="287" name="Straight Connector 286">
              <a:extLst>
                <a:ext uri="{FF2B5EF4-FFF2-40B4-BE49-F238E27FC236}">
                  <a16:creationId xmlns:a16="http://schemas.microsoft.com/office/drawing/2014/main" id="{B8F80E0B-1ED9-C24F-92A5-9EF27B03A2CC}"/>
                </a:ext>
              </a:extLst>
            </p:cNvPr>
            <p:cNvCxnSpPr>
              <a:cxnSpLocks/>
            </p:cNvCxnSpPr>
            <p:nvPr/>
          </p:nvCxnSpPr>
          <p:spPr>
            <a:xfrm>
              <a:off x="7161955" y="1970804"/>
              <a:ext cx="4110187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Straight Connector 287">
              <a:extLst>
                <a:ext uri="{FF2B5EF4-FFF2-40B4-BE49-F238E27FC236}">
                  <a16:creationId xmlns:a16="http://schemas.microsoft.com/office/drawing/2014/main" id="{A0642073-F373-8B4E-B3BA-DB0013902B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12285" y="370604"/>
              <a:ext cx="0" cy="3134596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8EA87862-4C7E-AC45-8EEA-68B2F545814A}"/>
                </a:ext>
              </a:extLst>
            </p:cNvPr>
            <p:cNvSpPr txBox="1"/>
            <p:nvPr/>
          </p:nvSpPr>
          <p:spPr>
            <a:xfrm>
              <a:off x="10803058" y="2123204"/>
              <a:ext cx="487313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Write PA</a:t>
              </a:r>
            </a:p>
          </p:txBody>
        </p:sp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id="{64F7D699-12A1-FE42-A528-539E2A76D717}"/>
                </a:ext>
              </a:extLst>
            </p:cNvPr>
            <p:cNvSpPr txBox="1"/>
            <p:nvPr/>
          </p:nvSpPr>
          <p:spPr>
            <a:xfrm rot="16200000">
              <a:off x="8713215" y="531064"/>
              <a:ext cx="482504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Read V</a:t>
              </a:r>
              <a:r>
                <a:rPr lang="en-US" sz="105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TH</a:t>
              </a:r>
              <a:endParaRPr lang="en-US" sz="105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302" name="Straight Connector 301">
              <a:extLst>
                <a:ext uri="{FF2B5EF4-FFF2-40B4-BE49-F238E27FC236}">
                  <a16:creationId xmlns:a16="http://schemas.microsoft.com/office/drawing/2014/main" id="{EF53D82B-77C4-1E4A-849E-DA0978A1B4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59587" y="1416114"/>
              <a:ext cx="1152355" cy="345856"/>
            </a:xfrm>
            <a:prstGeom prst="line">
              <a:avLst/>
            </a:prstGeom>
            <a:ln w="63500" cap="rnd">
              <a:solidFill>
                <a:srgbClr val="0070C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Straight Connector 303">
              <a:extLst>
                <a:ext uri="{FF2B5EF4-FFF2-40B4-BE49-F238E27FC236}">
                  <a16:creationId xmlns:a16="http://schemas.microsoft.com/office/drawing/2014/main" id="{1F22A29B-4374-294D-BC7B-7AF8CB17EB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03453" y="2315710"/>
              <a:ext cx="1152355" cy="345856"/>
            </a:xfrm>
            <a:prstGeom prst="line">
              <a:avLst/>
            </a:prstGeom>
            <a:ln w="63500" cap="rnd">
              <a:solidFill>
                <a:srgbClr val="0070C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Connector 308">
              <a:extLst>
                <a:ext uri="{FF2B5EF4-FFF2-40B4-BE49-F238E27FC236}">
                  <a16:creationId xmlns:a16="http://schemas.microsoft.com/office/drawing/2014/main" id="{16C52715-3F79-D142-AEE1-FBB3FA19CD23}"/>
                </a:ext>
              </a:extLst>
            </p:cNvPr>
            <p:cNvCxnSpPr>
              <a:cxnSpLocks/>
            </p:cNvCxnSpPr>
            <p:nvPr/>
          </p:nvCxnSpPr>
          <p:spPr>
            <a:xfrm>
              <a:off x="7644293" y="710548"/>
              <a:ext cx="1152355" cy="345856"/>
            </a:xfrm>
            <a:prstGeom prst="line">
              <a:avLst/>
            </a:prstGeom>
            <a:ln w="63500" cap="rnd">
              <a:solidFill>
                <a:srgbClr val="0070C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Straight Connector 309">
              <a:extLst>
                <a:ext uri="{FF2B5EF4-FFF2-40B4-BE49-F238E27FC236}">
                  <a16:creationId xmlns:a16="http://schemas.microsoft.com/office/drawing/2014/main" id="{E921DB1B-4304-B14E-AE20-16BED6CB1108}"/>
                </a:ext>
              </a:extLst>
            </p:cNvPr>
            <p:cNvCxnSpPr>
              <a:cxnSpLocks/>
            </p:cNvCxnSpPr>
            <p:nvPr/>
          </p:nvCxnSpPr>
          <p:spPr>
            <a:xfrm>
              <a:off x="9548152" y="2920348"/>
              <a:ext cx="1152355" cy="345856"/>
            </a:xfrm>
            <a:prstGeom prst="line">
              <a:avLst/>
            </a:prstGeom>
            <a:ln w="63500" cap="rnd">
              <a:solidFill>
                <a:srgbClr val="0070C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Straight Connector 311">
              <a:extLst>
                <a:ext uri="{FF2B5EF4-FFF2-40B4-BE49-F238E27FC236}">
                  <a16:creationId xmlns:a16="http://schemas.microsoft.com/office/drawing/2014/main" id="{91B20017-F400-7449-8AB4-0AB90A9051AE}"/>
                </a:ext>
              </a:extLst>
            </p:cNvPr>
            <p:cNvCxnSpPr>
              <a:cxnSpLocks/>
            </p:cNvCxnSpPr>
            <p:nvPr/>
          </p:nvCxnSpPr>
          <p:spPr>
            <a:xfrm>
              <a:off x="7741931" y="1665420"/>
              <a:ext cx="2971800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3" name="Straight Connector 312">
              <a:extLst>
                <a:ext uri="{FF2B5EF4-FFF2-40B4-BE49-F238E27FC236}">
                  <a16:creationId xmlns:a16="http://schemas.microsoft.com/office/drawing/2014/main" id="{6DB0E00F-7FAD-DE4C-B079-AC6A5CC9ABDE}"/>
                </a:ext>
              </a:extLst>
            </p:cNvPr>
            <p:cNvCxnSpPr>
              <a:cxnSpLocks/>
            </p:cNvCxnSpPr>
            <p:nvPr/>
          </p:nvCxnSpPr>
          <p:spPr>
            <a:xfrm>
              <a:off x="7728707" y="1292165"/>
              <a:ext cx="2971800" cy="17717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Straight Connector 319">
              <a:extLst>
                <a:ext uri="{FF2B5EF4-FFF2-40B4-BE49-F238E27FC236}">
                  <a16:creationId xmlns:a16="http://schemas.microsoft.com/office/drawing/2014/main" id="{42561288-3A6E-2A44-9582-4A5C01EA2580}"/>
                </a:ext>
              </a:extLst>
            </p:cNvPr>
            <p:cNvCxnSpPr>
              <a:cxnSpLocks/>
            </p:cNvCxnSpPr>
            <p:nvPr/>
          </p:nvCxnSpPr>
          <p:spPr>
            <a:xfrm>
              <a:off x="7780202" y="2428203"/>
              <a:ext cx="2931740" cy="21447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31EF83A0-0D9E-0744-944F-92865E00D08E}"/>
                </a:ext>
              </a:extLst>
            </p:cNvPr>
            <p:cNvSpPr txBox="1"/>
            <p:nvPr/>
          </p:nvSpPr>
          <p:spPr>
            <a:xfrm>
              <a:off x="7315200" y="1579797"/>
              <a:ext cx="365485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DM1</a:t>
              </a:r>
            </a:p>
          </p:txBody>
        </p:sp>
        <p:sp>
          <p:nvSpPr>
            <p:cNvPr id="322" name="TextBox 321">
              <a:extLst>
                <a:ext uri="{FF2B5EF4-FFF2-40B4-BE49-F238E27FC236}">
                  <a16:creationId xmlns:a16="http://schemas.microsoft.com/office/drawing/2014/main" id="{16293969-2D41-1541-9D05-431FB0F2D346}"/>
                </a:ext>
              </a:extLst>
            </p:cNvPr>
            <p:cNvSpPr txBox="1"/>
            <p:nvPr/>
          </p:nvSpPr>
          <p:spPr>
            <a:xfrm>
              <a:off x="7333429" y="1234892"/>
              <a:ext cx="365485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DM2</a:t>
              </a:r>
            </a:p>
          </p:txBody>
        </p:sp>
        <p:sp>
          <p:nvSpPr>
            <p:cNvPr id="323" name="TextBox 322">
              <a:extLst>
                <a:ext uri="{FF2B5EF4-FFF2-40B4-BE49-F238E27FC236}">
                  <a16:creationId xmlns:a16="http://schemas.microsoft.com/office/drawing/2014/main" id="{22B0E5F4-055E-9A4B-872A-65EE421D0140}"/>
                </a:ext>
              </a:extLst>
            </p:cNvPr>
            <p:cNvSpPr txBox="1"/>
            <p:nvPr/>
          </p:nvSpPr>
          <p:spPr>
            <a:xfrm>
              <a:off x="7339147" y="2284787"/>
              <a:ext cx="36067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DM1’</a:t>
              </a:r>
            </a:p>
          </p:txBody>
        </p:sp>
        <p:cxnSp>
          <p:nvCxnSpPr>
            <p:cNvPr id="333" name="Straight Connector 332">
              <a:extLst>
                <a:ext uri="{FF2B5EF4-FFF2-40B4-BE49-F238E27FC236}">
                  <a16:creationId xmlns:a16="http://schemas.microsoft.com/office/drawing/2014/main" id="{7C21605C-195B-004D-8632-62BD121121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633707" y="1937902"/>
              <a:ext cx="0" cy="10910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Straight Connector 339">
              <a:extLst>
                <a:ext uri="{FF2B5EF4-FFF2-40B4-BE49-F238E27FC236}">
                  <a16:creationId xmlns:a16="http://schemas.microsoft.com/office/drawing/2014/main" id="{1A07C7A4-59C9-B748-BD4D-8EE1E28E60C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43107" y="1901688"/>
              <a:ext cx="0" cy="10910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1" name="Straight Connector 340">
              <a:extLst>
                <a:ext uri="{FF2B5EF4-FFF2-40B4-BE49-F238E27FC236}">
                  <a16:creationId xmlns:a16="http://schemas.microsoft.com/office/drawing/2014/main" id="{7768F69A-9639-4D4C-A139-7851DAA4B34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548107" y="1937902"/>
              <a:ext cx="0" cy="10910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Straight Connector 341">
              <a:extLst>
                <a:ext uri="{FF2B5EF4-FFF2-40B4-BE49-F238E27FC236}">
                  <a16:creationId xmlns:a16="http://schemas.microsoft.com/office/drawing/2014/main" id="{9A104DAB-14BF-D34E-B5AE-F91A162105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28707" y="1916253"/>
              <a:ext cx="0" cy="10910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3" name="TextBox 342">
              <a:extLst>
                <a:ext uri="{FF2B5EF4-FFF2-40B4-BE49-F238E27FC236}">
                  <a16:creationId xmlns:a16="http://schemas.microsoft.com/office/drawing/2014/main" id="{4B4893A7-4753-5D49-969A-19C20531BC83}"/>
                </a:ext>
              </a:extLst>
            </p:cNvPr>
            <p:cNvSpPr txBox="1"/>
            <p:nvPr/>
          </p:nvSpPr>
          <p:spPr>
            <a:xfrm>
              <a:off x="9488301" y="2052222"/>
              <a:ext cx="314060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+PA1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4" name="TextBox 343">
              <a:extLst>
                <a:ext uri="{FF2B5EF4-FFF2-40B4-BE49-F238E27FC236}">
                  <a16:creationId xmlns:a16="http://schemas.microsoft.com/office/drawing/2014/main" id="{1A5D107A-5770-5949-9B17-46A0B35FE418}"/>
                </a:ext>
              </a:extLst>
            </p:cNvPr>
            <p:cNvSpPr txBox="1"/>
            <p:nvPr/>
          </p:nvSpPr>
          <p:spPr>
            <a:xfrm>
              <a:off x="10395707" y="2051679"/>
              <a:ext cx="314060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+PA2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DDADB9CE-AE7D-5940-891E-BC5EFAF6EE59}"/>
                </a:ext>
              </a:extLst>
            </p:cNvPr>
            <p:cNvSpPr txBox="1"/>
            <p:nvPr/>
          </p:nvSpPr>
          <p:spPr>
            <a:xfrm>
              <a:off x="8490707" y="2024042"/>
              <a:ext cx="32207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-PA1’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C5B6C5D7-0851-9A49-9E17-9B8BB07628E0}"/>
                </a:ext>
              </a:extLst>
            </p:cNvPr>
            <p:cNvSpPr txBox="1"/>
            <p:nvPr/>
          </p:nvSpPr>
          <p:spPr>
            <a:xfrm>
              <a:off x="7576307" y="2014738"/>
              <a:ext cx="32207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-PA2’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370" name="Group 369">
            <a:extLst>
              <a:ext uri="{FF2B5EF4-FFF2-40B4-BE49-F238E27FC236}">
                <a16:creationId xmlns:a16="http://schemas.microsoft.com/office/drawing/2014/main" id="{1E063389-7C02-AE4E-A79F-EB66278EAB36}"/>
              </a:ext>
            </a:extLst>
          </p:cNvPr>
          <p:cNvGrpSpPr/>
          <p:nvPr/>
        </p:nvGrpSpPr>
        <p:grpSpPr>
          <a:xfrm>
            <a:off x="1410477" y="2036636"/>
            <a:ext cx="2487360" cy="1208641"/>
            <a:chOff x="1178256" y="2294656"/>
            <a:chExt cx="2487360" cy="1208641"/>
          </a:xfrm>
        </p:grpSpPr>
        <p:cxnSp>
          <p:nvCxnSpPr>
            <p:cNvPr id="264" name="Straight Connector 263">
              <a:extLst>
                <a:ext uri="{FF2B5EF4-FFF2-40B4-BE49-F238E27FC236}">
                  <a16:creationId xmlns:a16="http://schemas.microsoft.com/office/drawing/2014/main" id="{AE90248C-B0E4-A048-AE0E-158E8E8CCE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80958" y="3029670"/>
              <a:ext cx="2200442" cy="278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005417F4-17F7-404B-A278-B5FFC8A3478E}"/>
                </a:ext>
              </a:extLst>
            </p:cNvPr>
            <p:cNvSpPr txBox="1"/>
            <p:nvPr/>
          </p:nvSpPr>
          <p:spPr>
            <a:xfrm rot="16200000">
              <a:off x="1015391" y="2473822"/>
              <a:ext cx="487313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Write PA</a:t>
              </a:r>
            </a:p>
          </p:txBody>
        </p:sp>
        <p:cxnSp>
          <p:nvCxnSpPr>
            <p:cNvPr id="266" name="Straight Connector 265">
              <a:extLst>
                <a:ext uri="{FF2B5EF4-FFF2-40B4-BE49-F238E27FC236}">
                  <a16:creationId xmlns:a16="http://schemas.microsoft.com/office/drawing/2014/main" id="{CB813A99-AD5E-3A41-A11C-72541B14EC9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21543" y="2294656"/>
              <a:ext cx="0" cy="1208641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14A04232-94B5-ED46-B199-4800F91D3FCF}"/>
                </a:ext>
              </a:extLst>
            </p:cNvPr>
            <p:cNvSpPr txBox="1"/>
            <p:nvPr/>
          </p:nvSpPr>
          <p:spPr>
            <a:xfrm>
              <a:off x="1838158" y="2344016"/>
              <a:ext cx="10419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2AD0B627-220E-7A46-A99E-BF7C0BA7CD10}"/>
                </a:ext>
              </a:extLst>
            </p:cNvPr>
            <p:cNvSpPr txBox="1"/>
            <p:nvPr/>
          </p:nvSpPr>
          <p:spPr>
            <a:xfrm>
              <a:off x="2739229" y="2334093"/>
              <a:ext cx="10419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269" name="Group 268">
              <a:extLst>
                <a:ext uri="{FF2B5EF4-FFF2-40B4-BE49-F238E27FC236}">
                  <a16:creationId xmlns:a16="http://schemas.microsoft.com/office/drawing/2014/main" id="{02DC5815-B3EC-B641-A9EC-8BD0E7985CE6}"/>
                </a:ext>
              </a:extLst>
            </p:cNvPr>
            <p:cNvGrpSpPr/>
            <p:nvPr/>
          </p:nvGrpSpPr>
          <p:grpSpPr>
            <a:xfrm>
              <a:off x="1752602" y="2798271"/>
              <a:ext cx="321808" cy="242334"/>
              <a:chOff x="1209844" y="5746753"/>
              <a:chExt cx="321808" cy="242334"/>
            </a:xfrm>
          </p:grpSpPr>
          <p:cxnSp>
            <p:nvCxnSpPr>
              <p:cNvPr id="280" name="Elbow Connector 77">
                <a:extLst>
                  <a:ext uri="{FF2B5EF4-FFF2-40B4-BE49-F238E27FC236}">
                    <a16:creationId xmlns:a16="http://schemas.microsoft.com/office/drawing/2014/main" id="{9B637706-EE5E-E24B-9D2D-A3BCBA37BAC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147886" y="5825895"/>
                <a:ext cx="214215" cy="90299"/>
              </a:xfrm>
              <a:prstGeom prst="bentConnector3">
                <a:avLst>
                  <a:gd name="adj1" fmla="val 148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Elbow Connector 78">
                <a:extLst>
                  <a:ext uri="{FF2B5EF4-FFF2-40B4-BE49-F238E27FC236}">
                    <a16:creationId xmlns:a16="http://schemas.microsoft.com/office/drawing/2014/main" id="{4CAA14BD-24F0-534E-A965-3968157F234E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1377613" y="5835047"/>
                <a:ext cx="242334" cy="65745"/>
              </a:xfrm>
              <a:prstGeom prst="bentConnector3">
                <a:avLst>
                  <a:gd name="adj1" fmla="val 4554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Connector 281">
                <a:extLst>
                  <a:ext uri="{FF2B5EF4-FFF2-40B4-BE49-F238E27FC236}">
                    <a16:creationId xmlns:a16="http://schemas.microsoft.com/office/drawing/2014/main" id="{1B04A25B-D50D-4242-8080-38A768A03C12}"/>
                  </a:ext>
                </a:extLst>
              </p:cNvPr>
              <p:cNvCxnSpPr/>
              <p:nvPr/>
            </p:nvCxnSpPr>
            <p:spPr>
              <a:xfrm>
                <a:off x="1287443" y="5754858"/>
                <a:ext cx="182880" cy="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0" name="Group 269">
              <a:extLst>
                <a:ext uri="{FF2B5EF4-FFF2-40B4-BE49-F238E27FC236}">
                  <a16:creationId xmlns:a16="http://schemas.microsoft.com/office/drawing/2014/main" id="{337AEDB4-1821-E748-8389-0983179276C6}"/>
                </a:ext>
              </a:extLst>
            </p:cNvPr>
            <p:cNvGrpSpPr/>
            <p:nvPr/>
          </p:nvGrpSpPr>
          <p:grpSpPr>
            <a:xfrm>
              <a:off x="2676359" y="3045330"/>
              <a:ext cx="276753" cy="183955"/>
              <a:chOff x="2133601" y="5993812"/>
              <a:chExt cx="276753" cy="183955"/>
            </a:xfrm>
          </p:grpSpPr>
          <p:cxnSp>
            <p:nvCxnSpPr>
              <p:cNvPr id="277" name="Elbow Connector 77">
                <a:extLst>
                  <a:ext uri="{FF2B5EF4-FFF2-40B4-BE49-F238E27FC236}">
                    <a16:creationId xmlns:a16="http://schemas.microsoft.com/office/drawing/2014/main" id="{A066308E-9CA5-354B-8365-C68CADD0662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2295424" y="6062837"/>
                <a:ext cx="183953" cy="45907"/>
              </a:xfrm>
              <a:prstGeom prst="bentConnector3">
                <a:avLst>
                  <a:gd name="adj1" fmla="val -5512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Elbow Connector 78">
                <a:extLst>
                  <a:ext uri="{FF2B5EF4-FFF2-40B4-BE49-F238E27FC236}">
                    <a16:creationId xmlns:a16="http://schemas.microsoft.com/office/drawing/2014/main" id="{9A938BEB-E4EF-7D49-B1E4-6BB426CB42A1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2065404" y="6062009"/>
                <a:ext cx="183953" cy="47560"/>
              </a:xfrm>
              <a:prstGeom prst="bentConnector3">
                <a:avLst>
                  <a:gd name="adj1" fmla="val -2990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>
                <a:extLst>
                  <a:ext uri="{FF2B5EF4-FFF2-40B4-BE49-F238E27FC236}">
                    <a16:creationId xmlns:a16="http://schemas.microsoft.com/office/drawing/2014/main" id="{190C079E-CE5F-A04D-92E5-8FB9D49E7762}"/>
                  </a:ext>
                </a:extLst>
              </p:cNvPr>
              <p:cNvCxnSpPr/>
              <p:nvPr/>
            </p:nvCxnSpPr>
            <p:spPr>
              <a:xfrm rot="10800000">
                <a:off x="2181753" y="6170946"/>
                <a:ext cx="182880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A196A467-40CF-C342-ACE9-1E5DF3E8A1BB}"/>
                </a:ext>
              </a:extLst>
            </p:cNvPr>
            <p:cNvSpPr txBox="1"/>
            <p:nvPr/>
          </p:nvSpPr>
          <p:spPr>
            <a:xfrm>
              <a:off x="1860906" y="3078264"/>
              <a:ext cx="528991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Write PW</a:t>
              </a:r>
            </a:p>
          </p:txBody>
        </p:sp>
        <p:cxnSp>
          <p:nvCxnSpPr>
            <p:cNvPr id="326" name="Straight Connector 325">
              <a:extLst>
                <a:ext uri="{FF2B5EF4-FFF2-40B4-BE49-F238E27FC236}">
                  <a16:creationId xmlns:a16="http://schemas.microsoft.com/office/drawing/2014/main" id="{B2CA552F-4E2E-424D-B30D-C41914A9CF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37748" y="2806165"/>
              <a:ext cx="1863388" cy="9502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Straight Connector 328">
              <a:extLst>
                <a:ext uri="{FF2B5EF4-FFF2-40B4-BE49-F238E27FC236}">
                  <a16:creationId xmlns:a16="http://schemas.microsoft.com/office/drawing/2014/main" id="{94C368A0-A04D-9D46-9055-C0257F19A056}"/>
                </a:ext>
              </a:extLst>
            </p:cNvPr>
            <p:cNvCxnSpPr>
              <a:cxnSpLocks/>
            </p:cNvCxnSpPr>
            <p:nvPr/>
          </p:nvCxnSpPr>
          <p:spPr>
            <a:xfrm>
              <a:off x="1412166" y="3235073"/>
              <a:ext cx="1921997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DCF36ECC-DD05-5642-88D9-4E25BF6F02DF}"/>
                </a:ext>
              </a:extLst>
            </p:cNvPr>
            <p:cNvSpPr txBox="1"/>
            <p:nvPr/>
          </p:nvSpPr>
          <p:spPr>
            <a:xfrm>
              <a:off x="3343540" y="2710934"/>
              <a:ext cx="314060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+PA1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76C4FC31-169D-304B-BC6B-706D1940B15E}"/>
                </a:ext>
              </a:extLst>
            </p:cNvPr>
            <p:cNvSpPr txBox="1"/>
            <p:nvPr/>
          </p:nvSpPr>
          <p:spPr>
            <a:xfrm>
              <a:off x="3343540" y="3124200"/>
              <a:ext cx="32207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-PA1’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372" name="Group 371">
            <a:extLst>
              <a:ext uri="{FF2B5EF4-FFF2-40B4-BE49-F238E27FC236}">
                <a16:creationId xmlns:a16="http://schemas.microsoft.com/office/drawing/2014/main" id="{18B9A5BA-317C-B946-BDC9-5E9A904A06ED}"/>
              </a:ext>
            </a:extLst>
          </p:cNvPr>
          <p:cNvGrpSpPr/>
          <p:nvPr/>
        </p:nvGrpSpPr>
        <p:grpSpPr>
          <a:xfrm>
            <a:off x="613221" y="3471355"/>
            <a:ext cx="8382000" cy="1293497"/>
            <a:chOff x="381000" y="3648945"/>
            <a:chExt cx="8382000" cy="1293497"/>
          </a:xfrm>
        </p:grpSpPr>
        <p:grpSp>
          <p:nvGrpSpPr>
            <p:cNvPr id="194" name="Group 193">
              <a:extLst>
                <a:ext uri="{FF2B5EF4-FFF2-40B4-BE49-F238E27FC236}">
                  <a16:creationId xmlns:a16="http://schemas.microsoft.com/office/drawing/2014/main" id="{09D592B8-7173-384D-BF03-4A90163AF169}"/>
                </a:ext>
              </a:extLst>
            </p:cNvPr>
            <p:cNvGrpSpPr/>
            <p:nvPr/>
          </p:nvGrpSpPr>
          <p:grpSpPr>
            <a:xfrm>
              <a:off x="5138185" y="3648945"/>
              <a:ext cx="3624815" cy="1293497"/>
              <a:chOff x="5722908" y="4866924"/>
              <a:chExt cx="3624815" cy="1293497"/>
            </a:xfrm>
          </p:grpSpPr>
          <p:sp>
            <p:nvSpPr>
              <p:cNvPr id="197" name="Diamond 196">
                <a:extLst>
                  <a:ext uri="{FF2B5EF4-FFF2-40B4-BE49-F238E27FC236}">
                    <a16:creationId xmlns:a16="http://schemas.microsoft.com/office/drawing/2014/main" id="{7207A310-74A3-FE46-AB54-018FD03D572C}"/>
                  </a:ext>
                </a:extLst>
              </p:cNvPr>
              <p:cNvSpPr/>
              <p:nvPr/>
            </p:nvSpPr>
            <p:spPr>
              <a:xfrm>
                <a:off x="5722908" y="5676621"/>
                <a:ext cx="986981" cy="382596"/>
              </a:xfrm>
              <a:prstGeom prst="diamond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+V</a:t>
                </a:r>
                <a:r>
                  <a:rPr lang="en-US" sz="16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DM1</a:t>
                </a:r>
                <a:endParaRPr lang="en-US" sz="16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198" name="Elbow Connector 197">
                <a:extLst>
                  <a:ext uri="{FF2B5EF4-FFF2-40B4-BE49-F238E27FC236}">
                    <a16:creationId xmlns:a16="http://schemas.microsoft.com/office/drawing/2014/main" id="{3135323D-EAF6-CE4F-A822-476E60A67DA5}"/>
                  </a:ext>
                </a:extLst>
              </p:cNvPr>
              <p:cNvCxnSpPr>
                <a:cxnSpLocks/>
                <a:stCxn id="197" idx="0"/>
                <a:endCxn id="200" idx="4"/>
              </p:cNvCxnSpPr>
              <p:nvPr/>
            </p:nvCxnSpPr>
            <p:spPr>
              <a:xfrm rot="16200000" flipV="1">
                <a:off x="6112702" y="5572923"/>
                <a:ext cx="207394" cy="1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0" name="Oval 199">
                <a:extLst>
                  <a:ext uri="{FF2B5EF4-FFF2-40B4-BE49-F238E27FC236}">
                    <a16:creationId xmlns:a16="http://schemas.microsoft.com/office/drawing/2014/main" id="{B485A129-EF04-1343-AC30-15C729EF9992}"/>
                  </a:ext>
                </a:extLst>
              </p:cNvPr>
              <p:cNvSpPr/>
              <p:nvPr/>
            </p:nvSpPr>
            <p:spPr>
              <a:xfrm>
                <a:off x="5893309" y="4888954"/>
                <a:ext cx="646178" cy="580273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203" name="Diamond 202">
                <a:extLst>
                  <a:ext uri="{FF2B5EF4-FFF2-40B4-BE49-F238E27FC236}">
                    <a16:creationId xmlns:a16="http://schemas.microsoft.com/office/drawing/2014/main" id="{23384930-4EB8-0D45-B4FD-B092853E0E33}"/>
                  </a:ext>
                </a:extLst>
              </p:cNvPr>
              <p:cNvSpPr/>
              <p:nvPr/>
            </p:nvSpPr>
            <p:spPr>
              <a:xfrm>
                <a:off x="7211986" y="5676621"/>
                <a:ext cx="986981" cy="381763"/>
              </a:xfrm>
              <a:prstGeom prst="diamond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+V</a:t>
                </a:r>
                <a:r>
                  <a:rPr lang="en-US" sz="16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DM2</a:t>
                </a:r>
              </a:p>
            </p:txBody>
          </p:sp>
          <p:cxnSp>
            <p:nvCxnSpPr>
              <p:cNvPr id="205" name="Elbow Connector 204">
                <a:extLst>
                  <a:ext uri="{FF2B5EF4-FFF2-40B4-BE49-F238E27FC236}">
                    <a16:creationId xmlns:a16="http://schemas.microsoft.com/office/drawing/2014/main" id="{2788AC76-37A0-734C-B7EB-521D91E6B88F}"/>
                  </a:ext>
                </a:extLst>
              </p:cNvPr>
              <p:cNvCxnSpPr>
                <a:cxnSpLocks/>
                <a:stCxn id="203" idx="0"/>
                <a:endCxn id="206" idx="4"/>
              </p:cNvCxnSpPr>
              <p:nvPr/>
            </p:nvCxnSpPr>
            <p:spPr>
              <a:xfrm rot="16200000" flipV="1">
                <a:off x="7590765" y="5561908"/>
                <a:ext cx="229424" cy="1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6" name="Oval 205">
                <a:extLst>
                  <a:ext uri="{FF2B5EF4-FFF2-40B4-BE49-F238E27FC236}">
                    <a16:creationId xmlns:a16="http://schemas.microsoft.com/office/drawing/2014/main" id="{8B2314C4-41AF-A446-BD41-D9FB804D2E55}"/>
                  </a:ext>
                </a:extLst>
              </p:cNvPr>
              <p:cNvSpPr/>
              <p:nvPr/>
            </p:nvSpPr>
            <p:spPr>
              <a:xfrm>
                <a:off x="7382397" y="4866924"/>
                <a:ext cx="646157" cy="580273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.5</a:t>
                </a:r>
              </a:p>
            </p:txBody>
          </p:sp>
          <p:sp>
            <p:nvSpPr>
              <p:cNvPr id="209" name="Oval 208">
                <a:extLst>
                  <a:ext uri="{FF2B5EF4-FFF2-40B4-BE49-F238E27FC236}">
                    <a16:creationId xmlns:a16="http://schemas.microsoft.com/office/drawing/2014/main" id="{C01F18BD-37AB-ED43-8DDB-6C93C72B27D3}"/>
                  </a:ext>
                </a:extLst>
              </p:cNvPr>
              <p:cNvSpPr/>
              <p:nvPr/>
            </p:nvSpPr>
            <p:spPr>
              <a:xfrm>
                <a:off x="8701567" y="5580149"/>
                <a:ext cx="646156" cy="580272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cxnSp>
            <p:nvCxnSpPr>
              <p:cNvPr id="210" name="Straight Arrow Connector 209">
                <a:extLst>
                  <a:ext uri="{FF2B5EF4-FFF2-40B4-BE49-F238E27FC236}">
                    <a16:creationId xmlns:a16="http://schemas.microsoft.com/office/drawing/2014/main" id="{61B5CC8C-4F62-4B47-88A9-ED3C121051DE}"/>
                  </a:ext>
                </a:extLst>
              </p:cNvPr>
              <p:cNvCxnSpPr>
                <a:cxnSpLocks/>
                <a:stCxn id="203" idx="3"/>
                <a:endCxn id="209" idx="2"/>
              </p:cNvCxnSpPr>
              <p:nvPr/>
            </p:nvCxnSpPr>
            <p:spPr>
              <a:xfrm>
                <a:off x="8198967" y="5867503"/>
                <a:ext cx="502600" cy="278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2" name="TextBox 211">
                <a:extLst>
                  <a:ext uri="{FF2B5EF4-FFF2-40B4-BE49-F238E27FC236}">
                    <a16:creationId xmlns:a16="http://schemas.microsoft.com/office/drawing/2014/main" id="{D6F35030-88EE-EE4F-AFA8-23DBEA00EAB3}"/>
                  </a:ext>
                </a:extLst>
              </p:cNvPr>
              <p:cNvSpPr txBox="1"/>
              <p:nvPr/>
            </p:nvSpPr>
            <p:spPr>
              <a:xfrm flipH="1">
                <a:off x="7548059" y="5488997"/>
                <a:ext cx="197033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4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</a:t>
                </a:r>
              </a:p>
            </p:txBody>
          </p:sp>
          <p:sp>
            <p:nvSpPr>
              <p:cNvPr id="214" name="TextBox 213">
                <a:extLst>
                  <a:ext uri="{FF2B5EF4-FFF2-40B4-BE49-F238E27FC236}">
                    <a16:creationId xmlns:a16="http://schemas.microsoft.com/office/drawing/2014/main" id="{5180B904-8FD1-A741-9E8A-61C176A063F0}"/>
                  </a:ext>
                </a:extLst>
              </p:cNvPr>
              <p:cNvSpPr txBox="1"/>
              <p:nvPr/>
            </p:nvSpPr>
            <p:spPr>
              <a:xfrm>
                <a:off x="6077404" y="5488997"/>
                <a:ext cx="9297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</a:t>
                </a:r>
              </a:p>
            </p:txBody>
          </p:sp>
          <p:cxnSp>
            <p:nvCxnSpPr>
              <p:cNvPr id="215" name="Elbow Connector 214">
                <a:extLst>
                  <a:ext uri="{FF2B5EF4-FFF2-40B4-BE49-F238E27FC236}">
                    <a16:creationId xmlns:a16="http://schemas.microsoft.com/office/drawing/2014/main" id="{BFF1AA22-3D2E-C04B-AE19-D5A9F0B3840B}"/>
                  </a:ext>
                </a:extLst>
              </p:cNvPr>
              <p:cNvCxnSpPr>
                <a:cxnSpLocks/>
                <a:stCxn id="197" idx="3"/>
                <a:endCxn id="203" idx="1"/>
              </p:cNvCxnSpPr>
              <p:nvPr/>
            </p:nvCxnSpPr>
            <p:spPr>
              <a:xfrm flipV="1">
                <a:off x="6709889" y="5867503"/>
                <a:ext cx="502097" cy="416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ECE8B6B6-7AB7-4E4F-A5E4-B54A3EE3420B}"/>
                </a:ext>
              </a:extLst>
            </p:cNvPr>
            <p:cNvSpPr txBox="1"/>
            <p:nvPr/>
          </p:nvSpPr>
          <p:spPr>
            <a:xfrm>
              <a:off x="381000" y="4114800"/>
              <a:ext cx="661207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b="1" dirty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1.5 b/c</a:t>
              </a:r>
            </a:p>
          </p:txBody>
        </p:sp>
        <p:grpSp>
          <p:nvGrpSpPr>
            <p:cNvPr id="371" name="Group 370">
              <a:extLst>
                <a:ext uri="{FF2B5EF4-FFF2-40B4-BE49-F238E27FC236}">
                  <a16:creationId xmlns:a16="http://schemas.microsoft.com/office/drawing/2014/main" id="{17A65DF3-FEDB-2846-A4B0-110C380BB3D4}"/>
                </a:ext>
              </a:extLst>
            </p:cNvPr>
            <p:cNvGrpSpPr/>
            <p:nvPr/>
          </p:nvGrpSpPr>
          <p:grpSpPr>
            <a:xfrm>
              <a:off x="1235545" y="3733802"/>
              <a:ext cx="2421490" cy="1208640"/>
              <a:chOff x="1235545" y="3733802"/>
              <a:chExt cx="2421490" cy="1208640"/>
            </a:xfrm>
          </p:grpSpPr>
          <p:cxnSp>
            <p:nvCxnSpPr>
              <p:cNvPr id="219" name="Straight Connector 218">
                <a:extLst>
                  <a:ext uri="{FF2B5EF4-FFF2-40B4-BE49-F238E27FC236}">
                    <a16:creationId xmlns:a16="http://schemas.microsoft.com/office/drawing/2014/main" id="{B349D1A0-CE8F-6743-86C8-1E5CC262A3D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80958" y="4468815"/>
                <a:ext cx="2200442" cy="278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33F36D4F-62CA-204C-A5CB-90B23D7FDE98}"/>
                  </a:ext>
                </a:extLst>
              </p:cNvPr>
              <p:cNvSpPr txBox="1"/>
              <p:nvPr/>
            </p:nvSpPr>
            <p:spPr>
              <a:xfrm rot="16200000">
                <a:off x="1072680" y="3985166"/>
                <a:ext cx="487313" cy="1615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Write PA</a:t>
                </a:r>
              </a:p>
            </p:txBody>
          </p:sp>
          <p:cxnSp>
            <p:nvCxnSpPr>
              <p:cNvPr id="221" name="Straight Connector 220">
                <a:extLst>
                  <a:ext uri="{FF2B5EF4-FFF2-40B4-BE49-F238E27FC236}">
                    <a16:creationId xmlns:a16="http://schemas.microsoft.com/office/drawing/2014/main" id="{471715D9-4233-514B-A24F-5DA138FA4AD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21543" y="3733802"/>
                <a:ext cx="1" cy="120864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8FA96807-9D48-4D4F-BDC6-33B918B493F3}"/>
                  </a:ext>
                </a:extLst>
              </p:cNvPr>
              <p:cNvSpPr txBox="1"/>
              <p:nvPr/>
            </p:nvSpPr>
            <p:spPr>
              <a:xfrm>
                <a:off x="1838158" y="3783161"/>
                <a:ext cx="104196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chemeClr val="accent2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223" name="TextBox 222">
                <a:extLst>
                  <a:ext uri="{FF2B5EF4-FFF2-40B4-BE49-F238E27FC236}">
                    <a16:creationId xmlns:a16="http://schemas.microsoft.com/office/drawing/2014/main" id="{94885820-CA4B-EE46-BE24-FF26216E4AD7}"/>
                  </a:ext>
                </a:extLst>
              </p:cNvPr>
              <p:cNvSpPr txBox="1"/>
              <p:nvPr/>
            </p:nvSpPr>
            <p:spPr>
              <a:xfrm>
                <a:off x="2739229" y="3773238"/>
                <a:ext cx="104196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grpSp>
            <p:nvGrpSpPr>
              <p:cNvPr id="224" name="Group 223">
                <a:extLst>
                  <a:ext uri="{FF2B5EF4-FFF2-40B4-BE49-F238E27FC236}">
                    <a16:creationId xmlns:a16="http://schemas.microsoft.com/office/drawing/2014/main" id="{3BC90C98-08F8-9343-B9F2-6D99292564C1}"/>
                  </a:ext>
                </a:extLst>
              </p:cNvPr>
              <p:cNvGrpSpPr/>
              <p:nvPr/>
            </p:nvGrpSpPr>
            <p:grpSpPr>
              <a:xfrm>
                <a:off x="1752602" y="4237416"/>
                <a:ext cx="321808" cy="242334"/>
                <a:chOff x="1209844" y="5746753"/>
                <a:chExt cx="321808" cy="242334"/>
              </a:xfrm>
            </p:grpSpPr>
            <p:cxnSp>
              <p:nvCxnSpPr>
                <p:cNvPr id="240" name="Elbow Connector 77">
                  <a:extLst>
                    <a:ext uri="{FF2B5EF4-FFF2-40B4-BE49-F238E27FC236}">
                      <a16:creationId xmlns:a16="http://schemas.microsoft.com/office/drawing/2014/main" id="{CEC19D1D-2BA2-ED43-9C0E-F0C5524B43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147886" y="5825895"/>
                  <a:ext cx="214215" cy="90299"/>
                </a:xfrm>
                <a:prstGeom prst="bentConnector3">
                  <a:avLst>
                    <a:gd name="adj1" fmla="val 148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1" name="Elbow Connector 78">
                  <a:extLst>
                    <a:ext uri="{FF2B5EF4-FFF2-40B4-BE49-F238E27FC236}">
                      <a16:creationId xmlns:a16="http://schemas.microsoft.com/office/drawing/2014/main" id="{23FA0299-E239-3D46-86EE-70E88BA2B91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1377613" y="5835047"/>
                  <a:ext cx="242334" cy="65745"/>
                </a:xfrm>
                <a:prstGeom prst="bentConnector3">
                  <a:avLst>
                    <a:gd name="adj1" fmla="val 4554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2" name="Straight Connector 241">
                  <a:extLst>
                    <a:ext uri="{FF2B5EF4-FFF2-40B4-BE49-F238E27FC236}">
                      <a16:creationId xmlns:a16="http://schemas.microsoft.com/office/drawing/2014/main" id="{EBD47C8F-24F7-B74C-BA63-D1CB510A3426}"/>
                    </a:ext>
                  </a:extLst>
                </p:cNvPr>
                <p:cNvCxnSpPr/>
                <p:nvPr/>
              </p:nvCxnSpPr>
              <p:spPr>
                <a:xfrm>
                  <a:off x="1287443" y="5754858"/>
                  <a:ext cx="182880" cy="0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5" name="Group 224">
                <a:extLst>
                  <a:ext uri="{FF2B5EF4-FFF2-40B4-BE49-F238E27FC236}">
                    <a16:creationId xmlns:a16="http://schemas.microsoft.com/office/drawing/2014/main" id="{B027B9B2-E06E-6E41-B4CB-44782B894D2C}"/>
                  </a:ext>
                </a:extLst>
              </p:cNvPr>
              <p:cNvGrpSpPr/>
              <p:nvPr/>
            </p:nvGrpSpPr>
            <p:grpSpPr>
              <a:xfrm>
                <a:off x="2676359" y="4484475"/>
                <a:ext cx="276753" cy="183955"/>
                <a:chOff x="2133601" y="5993812"/>
                <a:chExt cx="276753" cy="183955"/>
              </a:xfrm>
            </p:grpSpPr>
            <p:cxnSp>
              <p:nvCxnSpPr>
                <p:cNvPr id="237" name="Elbow Connector 77">
                  <a:extLst>
                    <a:ext uri="{FF2B5EF4-FFF2-40B4-BE49-F238E27FC236}">
                      <a16:creationId xmlns:a16="http://schemas.microsoft.com/office/drawing/2014/main" id="{DF042215-FAD2-784B-BF44-F74CC841E9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2295424" y="6062837"/>
                  <a:ext cx="183953" cy="45907"/>
                </a:xfrm>
                <a:prstGeom prst="bentConnector3">
                  <a:avLst>
                    <a:gd name="adj1" fmla="val -5512"/>
                  </a:avLst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8" name="Elbow Connector 78">
                  <a:extLst>
                    <a:ext uri="{FF2B5EF4-FFF2-40B4-BE49-F238E27FC236}">
                      <a16:creationId xmlns:a16="http://schemas.microsoft.com/office/drawing/2014/main" id="{57986DB5-7A73-004E-A3A5-BA8917208E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H="1">
                  <a:off x="2065404" y="6062009"/>
                  <a:ext cx="183953" cy="47560"/>
                </a:xfrm>
                <a:prstGeom prst="bentConnector3">
                  <a:avLst>
                    <a:gd name="adj1" fmla="val -2990"/>
                  </a:avLst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9" name="Straight Connector 238">
                  <a:extLst>
                    <a:ext uri="{FF2B5EF4-FFF2-40B4-BE49-F238E27FC236}">
                      <a16:creationId xmlns:a16="http://schemas.microsoft.com/office/drawing/2014/main" id="{76358376-AC6E-E545-A260-BE6DD66FAA6C}"/>
                    </a:ext>
                  </a:extLst>
                </p:cNvPr>
                <p:cNvCxnSpPr/>
                <p:nvPr/>
              </p:nvCxnSpPr>
              <p:spPr>
                <a:xfrm rot="10800000">
                  <a:off x="2181753" y="6170946"/>
                  <a:ext cx="182880" cy="0"/>
                </a:xfrm>
                <a:prstGeom prst="line">
                  <a:avLst/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6" name="Group 225">
                <a:extLst>
                  <a:ext uri="{FF2B5EF4-FFF2-40B4-BE49-F238E27FC236}">
                    <a16:creationId xmlns:a16="http://schemas.microsoft.com/office/drawing/2014/main" id="{3214C979-62A8-0C48-B07F-9EE9AFA91963}"/>
                  </a:ext>
                </a:extLst>
              </p:cNvPr>
              <p:cNvGrpSpPr/>
              <p:nvPr/>
            </p:nvGrpSpPr>
            <p:grpSpPr>
              <a:xfrm>
                <a:off x="2247205" y="4095840"/>
                <a:ext cx="276753" cy="372974"/>
                <a:chOff x="1704447" y="5605177"/>
                <a:chExt cx="276753" cy="372974"/>
              </a:xfrm>
            </p:grpSpPr>
            <p:cxnSp>
              <p:nvCxnSpPr>
                <p:cNvPr id="234" name="Elbow Connector 77">
                  <a:extLst>
                    <a:ext uri="{FF2B5EF4-FFF2-40B4-BE49-F238E27FC236}">
                      <a16:creationId xmlns:a16="http://schemas.microsoft.com/office/drawing/2014/main" id="{077B3D77-199A-FC49-96FF-B49458A93F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704447" y="5605177"/>
                  <a:ext cx="91440" cy="372974"/>
                </a:xfrm>
                <a:prstGeom prst="bentConnector3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" name="Elbow Connector 78">
                  <a:extLst>
                    <a:ext uri="{FF2B5EF4-FFF2-40B4-BE49-F238E27FC236}">
                      <a16:creationId xmlns:a16="http://schemas.microsoft.com/office/drawing/2014/main" id="{BA011257-5CA5-8E4F-A6B9-A26D08D6947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889760" y="5605177"/>
                  <a:ext cx="91440" cy="372974"/>
                </a:xfrm>
                <a:prstGeom prst="bentConnector3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6" name="Straight Connector 235">
                  <a:extLst>
                    <a:ext uri="{FF2B5EF4-FFF2-40B4-BE49-F238E27FC236}">
                      <a16:creationId xmlns:a16="http://schemas.microsoft.com/office/drawing/2014/main" id="{01E98070-E334-6F4C-BAD0-98C203FD8E72}"/>
                    </a:ext>
                  </a:extLst>
                </p:cNvPr>
                <p:cNvCxnSpPr/>
                <p:nvPr/>
              </p:nvCxnSpPr>
              <p:spPr>
                <a:xfrm>
                  <a:off x="1750229" y="5605177"/>
                  <a:ext cx="182880" cy="0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7" name="TextBox 226">
                <a:extLst>
                  <a:ext uri="{FF2B5EF4-FFF2-40B4-BE49-F238E27FC236}">
                    <a16:creationId xmlns:a16="http://schemas.microsoft.com/office/drawing/2014/main" id="{21E52866-F456-3B49-AE19-89E5787CF84E}"/>
                  </a:ext>
                </a:extLst>
              </p:cNvPr>
              <p:cNvSpPr txBox="1"/>
              <p:nvPr/>
            </p:nvSpPr>
            <p:spPr>
              <a:xfrm>
                <a:off x="2298433" y="3773238"/>
                <a:ext cx="15869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chemeClr val="accent2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.5</a:t>
                </a:r>
              </a:p>
            </p:txBody>
          </p:sp>
          <p:sp>
            <p:nvSpPr>
              <p:cNvPr id="230" name="TextBox 229">
                <a:extLst>
                  <a:ext uri="{FF2B5EF4-FFF2-40B4-BE49-F238E27FC236}">
                    <a16:creationId xmlns:a16="http://schemas.microsoft.com/office/drawing/2014/main" id="{D39A29D5-8ED9-254F-8F9D-97D5372DD0CD}"/>
                  </a:ext>
                </a:extLst>
              </p:cNvPr>
              <p:cNvSpPr txBox="1"/>
              <p:nvPr/>
            </p:nvSpPr>
            <p:spPr>
              <a:xfrm>
                <a:off x="1852775" y="4492995"/>
                <a:ext cx="528991" cy="1615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Write PW</a:t>
                </a:r>
              </a:p>
            </p:txBody>
          </p:sp>
          <p:cxnSp>
            <p:nvCxnSpPr>
              <p:cNvPr id="355" name="Straight Connector 354">
                <a:extLst>
                  <a:ext uri="{FF2B5EF4-FFF2-40B4-BE49-F238E27FC236}">
                    <a16:creationId xmlns:a16="http://schemas.microsoft.com/office/drawing/2014/main" id="{456495B8-B0E9-934E-9BB5-78621A79045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45958" y="4241991"/>
                <a:ext cx="1863388" cy="9502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>
                <a:extLst>
                  <a:ext uri="{FF2B5EF4-FFF2-40B4-BE49-F238E27FC236}">
                    <a16:creationId xmlns:a16="http://schemas.microsoft.com/office/drawing/2014/main" id="{0F3BC9DC-5E27-F64A-8197-DF352390B1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43006" y="4096134"/>
                <a:ext cx="1863388" cy="9502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>
                <a:extLst>
                  <a:ext uri="{FF2B5EF4-FFF2-40B4-BE49-F238E27FC236}">
                    <a16:creationId xmlns:a16="http://schemas.microsoft.com/office/drawing/2014/main" id="{4AEBC2F3-CBC8-C74E-A74F-98B1A771E8A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46726" y="4663133"/>
                <a:ext cx="1863388" cy="9502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8" name="TextBox 357">
                <a:extLst>
                  <a:ext uri="{FF2B5EF4-FFF2-40B4-BE49-F238E27FC236}">
                    <a16:creationId xmlns:a16="http://schemas.microsoft.com/office/drawing/2014/main" id="{13150FD5-B889-CE4C-A8CF-663F6AEFE1B9}"/>
                  </a:ext>
                </a:extLst>
              </p:cNvPr>
              <p:cNvSpPr txBox="1"/>
              <p:nvPr/>
            </p:nvSpPr>
            <p:spPr>
              <a:xfrm>
                <a:off x="3334959" y="4145082"/>
                <a:ext cx="31406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+PA1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9" name="TextBox 358">
                <a:extLst>
                  <a:ext uri="{FF2B5EF4-FFF2-40B4-BE49-F238E27FC236}">
                    <a16:creationId xmlns:a16="http://schemas.microsoft.com/office/drawing/2014/main" id="{C0758FA1-A217-9B47-8E3E-4DA72179A25C}"/>
                  </a:ext>
                </a:extLst>
              </p:cNvPr>
              <p:cNvSpPr txBox="1"/>
              <p:nvPr/>
            </p:nvSpPr>
            <p:spPr>
              <a:xfrm>
                <a:off x="3334959" y="4558348"/>
                <a:ext cx="322076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-PA1’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0" name="TextBox 359">
                <a:extLst>
                  <a:ext uri="{FF2B5EF4-FFF2-40B4-BE49-F238E27FC236}">
                    <a16:creationId xmlns:a16="http://schemas.microsoft.com/office/drawing/2014/main" id="{281FB0C5-6E7A-4D4E-B362-63A8436FECED}"/>
                  </a:ext>
                </a:extLst>
              </p:cNvPr>
              <p:cNvSpPr txBox="1"/>
              <p:nvPr/>
            </p:nvSpPr>
            <p:spPr>
              <a:xfrm>
                <a:off x="3325785" y="3999300"/>
                <a:ext cx="31406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+PA2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374" name="Group 373">
            <a:extLst>
              <a:ext uri="{FF2B5EF4-FFF2-40B4-BE49-F238E27FC236}">
                <a16:creationId xmlns:a16="http://schemas.microsoft.com/office/drawing/2014/main" id="{B71EAC74-0A6D-A74D-8188-C22A857E602D}"/>
              </a:ext>
            </a:extLst>
          </p:cNvPr>
          <p:cNvGrpSpPr/>
          <p:nvPr/>
        </p:nvGrpSpPr>
        <p:grpSpPr>
          <a:xfrm>
            <a:off x="651652" y="5047372"/>
            <a:ext cx="9715169" cy="1293497"/>
            <a:chOff x="419431" y="5033527"/>
            <a:chExt cx="9715169" cy="1293497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9102F7AA-5090-ED40-BA4C-F892D61DF563}"/>
                </a:ext>
              </a:extLst>
            </p:cNvPr>
            <p:cNvGrpSpPr/>
            <p:nvPr/>
          </p:nvGrpSpPr>
          <p:grpSpPr>
            <a:xfrm>
              <a:off x="5138185" y="5033527"/>
              <a:ext cx="4996415" cy="1293497"/>
              <a:chOff x="5722908" y="4866924"/>
              <a:chExt cx="4996415" cy="1293497"/>
            </a:xfrm>
          </p:grpSpPr>
          <p:sp>
            <p:nvSpPr>
              <p:cNvPr id="32" name="Diamond 31">
                <a:extLst>
                  <a:ext uri="{FF2B5EF4-FFF2-40B4-BE49-F238E27FC236}">
                    <a16:creationId xmlns:a16="http://schemas.microsoft.com/office/drawing/2014/main" id="{AA337E37-F973-F840-AF6F-D9A7FA3A1DD0}"/>
                  </a:ext>
                </a:extLst>
              </p:cNvPr>
              <p:cNvSpPr/>
              <p:nvPr/>
            </p:nvSpPr>
            <p:spPr>
              <a:xfrm>
                <a:off x="5722908" y="5676621"/>
                <a:ext cx="986981" cy="382596"/>
              </a:xfrm>
              <a:prstGeom prst="diamond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+V</a:t>
                </a:r>
                <a:r>
                  <a:rPr lang="en-US" sz="16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DM1</a:t>
                </a:r>
                <a:endParaRPr lang="en-US" sz="16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33" name="Elbow Connector 32">
                <a:extLst>
                  <a:ext uri="{FF2B5EF4-FFF2-40B4-BE49-F238E27FC236}">
                    <a16:creationId xmlns:a16="http://schemas.microsoft.com/office/drawing/2014/main" id="{FDF4F1FD-EBA6-E34B-AF63-9215DF0FB645}"/>
                  </a:ext>
                </a:extLst>
              </p:cNvPr>
              <p:cNvCxnSpPr>
                <a:cxnSpLocks/>
                <a:stCxn id="32" idx="0"/>
                <a:endCxn id="35" idx="4"/>
              </p:cNvCxnSpPr>
              <p:nvPr/>
            </p:nvCxnSpPr>
            <p:spPr>
              <a:xfrm rot="16200000" flipV="1">
                <a:off x="6112702" y="5572923"/>
                <a:ext cx="207394" cy="1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Elbow Connector 33">
                <a:extLst>
                  <a:ext uri="{FF2B5EF4-FFF2-40B4-BE49-F238E27FC236}">
                    <a16:creationId xmlns:a16="http://schemas.microsoft.com/office/drawing/2014/main" id="{3EB0ED01-83E1-5549-8A14-1309FF844896}"/>
                  </a:ext>
                </a:extLst>
              </p:cNvPr>
              <p:cNvCxnSpPr>
                <a:cxnSpLocks/>
                <a:stCxn id="43" idx="3"/>
                <a:endCxn id="44" idx="2"/>
              </p:cNvCxnSpPr>
              <p:nvPr/>
            </p:nvCxnSpPr>
            <p:spPr>
              <a:xfrm>
                <a:off x="9572704" y="5866948"/>
                <a:ext cx="500463" cy="3337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8A9591F0-7B5E-AE44-9F94-5A21C0751E1A}"/>
                  </a:ext>
                </a:extLst>
              </p:cNvPr>
              <p:cNvSpPr/>
              <p:nvPr/>
            </p:nvSpPr>
            <p:spPr>
              <a:xfrm>
                <a:off x="5893309" y="4888954"/>
                <a:ext cx="646178" cy="580273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11</a:t>
                </a: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54EADF0B-0CBC-B541-A1AB-1CEBF8B2ED58}"/>
                  </a:ext>
                </a:extLst>
              </p:cNvPr>
              <p:cNvSpPr/>
              <p:nvPr/>
            </p:nvSpPr>
            <p:spPr>
              <a:xfrm>
                <a:off x="8756135" y="4871075"/>
                <a:ext cx="646156" cy="580272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01</a:t>
                </a:r>
              </a:p>
            </p:txBody>
          </p:sp>
          <p:sp>
            <p:nvSpPr>
              <p:cNvPr id="38" name="Diamond 37">
                <a:extLst>
                  <a:ext uri="{FF2B5EF4-FFF2-40B4-BE49-F238E27FC236}">
                    <a16:creationId xmlns:a16="http://schemas.microsoft.com/office/drawing/2014/main" id="{2EE65782-7BD7-F346-BB87-FE89C23C46E2}"/>
                  </a:ext>
                </a:extLst>
              </p:cNvPr>
              <p:cNvSpPr/>
              <p:nvPr/>
            </p:nvSpPr>
            <p:spPr>
              <a:xfrm>
                <a:off x="7214123" y="5676621"/>
                <a:ext cx="986981" cy="381763"/>
              </a:xfrm>
              <a:prstGeom prst="diamond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+V</a:t>
                </a:r>
                <a:r>
                  <a:rPr lang="en-US" sz="16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DM2</a:t>
                </a:r>
              </a:p>
            </p:txBody>
          </p:sp>
          <p:cxnSp>
            <p:nvCxnSpPr>
              <p:cNvPr id="40" name="Elbow Connector 39">
                <a:extLst>
                  <a:ext uri="{FF2B5EF4-FFF2-40B4-BE49-F238E27FC236}">
                    <a16:creationId xmlns:a16="http://schemas.microsoft.com/office/drawing/2014/main" id="{31411BE1-0FA3-B043-B1D9-87D085077C7C}"/>
                  </a:ext>
                </a:extLst>
              </p:cNvPr>
              <p:cNvCxnSpPr>
                <a:cxnSpLocks/>
                <a:stCxn id="38" idx="0"/>
                <a:endCxn id="41" idx="4"/>
              </p:cNvCxnSpPr>
              <p:nvPr/>
            </p:nvCxnSpPr>
            <p:spPr>
              <a:xfrm rot="16200000" flipV="1">
                <a:off x="7592902" y="5561908"/>
                <a:ext cx="229424" cy="1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500BFAB9-C054-4248-A59C-EDDC0941E6B8}"/>
                  </a:ext>
                </a:extLst>
              </p:cNvPr>
              <p:cNvSpPr/>
              <p:nvPr/>
            </p:nvSpPr>
            <p:spPr>
              <a:xfrm>
                <a:off x="7384534" y="4866924"/>
                <a:ext cx="646157" cy="580273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10</a:t>
                </a:r>
              </a:p>
            </p:txBody>
          </p:sp>
          <p:sp>
            <p:nvSpPr>
              <p:cNvPr id="43" name="Diamond 42">
                <a:extLst>
                  <a:ext uri="{FF2B5EF4-FFF2-40B4-BE49-F238E27FC236}">
                    <a16:creationId xmlns:a16="http://schemas.microsoft.com/office/drawing/2014/main" id="{F780FF12-D4CC-C944-9365-94D1894EA61D}"/>
                  </a:ext>
                </a:extLst>
              </p:cNvPr>
              <p:cNvSpPr/>
              <p:nvPr/>
            </p:nvSpPr>
            <p:spPr>
              <a:xfrm>
                <a:off x="8585723" y="5676067"/>
                <a:ext cx="986981" cy="381762"/>
              </a:xfrm>
              <a:prstGeom prst="diamond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-V</a:t>
                </a:r>
                <a:r>
                  <a:rPr lang="en-US" sz="16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DM1’</a:t>
                </a:r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A0600D05-DB43-624A-97F8-F67367EC8A78}"/>
                  </a:ext>
                </a:extLst>
              </p:cNvPr>
              <p:cNvSpPr/>
              <p:nvPr/>
            </p:nvSpPr>
            <p:spPr>
              <a:xfrm>
                <a:off x="10073167" y="5580149"/>
                <a:ext cx="646156" cy="580272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00</a:t>
                </a:r>
              </a:p>
            </p:txBody>
          </p:sp>
          <p:cxnSp>
            <p:nvCxnSpPr>
              <p:cNvPr id="45" name="Straight Arrow Connector 44">
                <a:extLst>
                  <a:ext uri="{FF2B5EF4-FFF2-40B4-BE49-F238E27FC236}">
                    <a16:creationId xmlns:a16="http://schemas.microsoft.com/office/drawing/2014/main" id="{1F167733-9F83-FE4A-A78D-2555C4210D6A}"/>
                  </a:ext>
                </a:extLst>
              </p:cNvPr>
              <p:cNvCxnSpPr>
                <a:cxnSpLocks/>
                <a:stCxn id="38" idx="3"/>
                <a:endCxn id="43" idx="1"/>
              </p:cNvCxnSpPr>
              <p:nvPr/>
            </p:nvCxnSpPr>
            <p:spPr>
              <a:xfrm flipV="1">
                <a:off x="8201104" y="5866948"/>
                <a:ext cx="384619" cy="55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Elbow Connector 45">
                <a:extLst>
                  <a:ext uri="{FF2B5EF4-FFF2-40B4-BE49-F238E27FC236}">
                    <a16:creationId xmlns:a16="http://schemas.microsoft.com/office/drawing/2014/main" id="{09B82090-D491-DD43-A458-8A0D4E690D92}"/>
                  </a:ext>
                </a:extLst>
              </p:cNvPr>
              <p:cNvCxnSpPr>
                <a:cxnSpLocks/>
                <a:stCxn id="43" idx="0"/>
                <a:endCxn id="36" idx="4"/>
              </p:cNvCxnSpPr>
              <p:nvPr/>
            </p:nvCxnSpPr>
            <p:spPr>
              <a:xfrm rot="16200000" flipV="1">
                <a:off x="8966854" y="5563706"/>
                <a:ext cx="224720" cy="1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BE187F5A-2277-4D47-B08B-7629C81C2BB3}"/>
                  </a:ext>
                </a:extLst>
              </p:cNvPr>
              <p:cNvSpPr txBox="1"/>
              <p:nvPr/>
            </p:nvSpPr>
            <p:spPr>
              <a:xfrm flipH="1">
                <a:off x="7563908" y="5488997"/>
                <a:ext cx="197033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4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F4F881B4-6440-2B42-B7E5-4F147B9FB97E}"/>
                  </a:ext>
                </a:extLst>
              </p:cNvPr>
              <p:cNvSpPr txBox="1"/>
              <p:nvPr/>
            </p:nvSpPr>
            <p:spPr>
              <a:xfrm>
                <a:off x="8960370" y="5488997"/>
                <a:ext cx="9297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4DB83CA3-F46E-174C-917B-2A882D13B2E6}"/>
                  </a:ext>
                </a:extLst>
              </p:cNvPr>
              <p:cNvSpPr txBox="1"/>
              <p:nvPr/>
            </p:nvSpPr>
            <p:spPr>
              <a:xfrm>
                <a:off x="6077404" y="5488997"/>
                <a:ext cx="9297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</a:t>
                </a:r>
              </a:p>
            </p:txBody>
          </p:sp>
          <p:cxnSp>
            <p:nvCxnSpPr>
              <p:cNvPr id="50" name="Elbow Connector 49">
                <a:extLst>
                  <a:ext uri="{FF2B5EF4-FFF2-40B4-BE49-F238E27FC236}">
                    <a16:creationId xmlns:a16="http://schemas.microsoft.com/office/drawing/2014/main" id="{4FFA4EBE-E3E5-D849-847C-9DD5B46E6B97}"/>
                  </a:ext>
                </a:extLst>
              </p:cNvPr>
              <p:cNvCxnSpPr>
                <a:cxnSpLocks/>
                <a:stCxn id="32" idx="3"/>
                <a:endCxn id="38" idx="1"/>
              </p:cNvCxnSpPr>
              <p:nvPr/>
            </p:nvCxnSpPr>
            <p:spPr>
              <a:xfrm flipV="1">
                <a:off x="6709889" y="5867503"/>
                <a:ext cx="504234" cy="416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1E297DD2-4237-2641-B984-BEF56DC532F7}"/>
                </a:ext>
              </a:extLst>
            </p:cNvPr>
            <p:cNvSpPr txBox="1"/>
            <p:nvPr/>
          </p:nvSpPr>
          <p:spPr>
            <a:xfrm>
              <a:off x="419431" y="5514201"/>
              <a:ext cx="418769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b="1" dirty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MLC</a:t>
              </a:r>
            </a:p>
          </p:txBody>
        </p:sp>
        <p:grpSp>
          <p:nvGrpSpPr>
            <p:cNvPr id="373" name="Group 372">
              <a:extLst>
                <a:ext uri="{FF2B5EF4-FFF2-40B4-BE49-F238E27FC236}">
                  <a16:creationId xmlns:a16="http://schemas.microsoft.com/office/drawing/2014/main" id="{450DDB7D-E963-874F-8084-4EBEFFAB9655}"/>
                </a:ext>
              </a:extLst>
            </p:cNvPr>
            <p:cNvGrpSpPr/>
            <p:nvPr/>
          </p:nvGrpSpPr>
          <p:grpSpPr>
            <a:xfrm>
              <a:off x="1235545" y="5078815"/>
              <a:ext cx="2446539" cy="1248209"/>
              <a:chOff x="1235545" y="5078815"/>
              <a:chExt cx="2446539" cy="1248209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2FD46FE-5C1F-9B44-831E-236B4877E26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80958" y="5813829"/>
                <a:ext cx="2200442" cy="278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0331975-2B6B-D144-A78F-1D2F456EF44A}"/>
                  </a:ext>
                </a:extLst>
              </p:cNvPr>
              <p:cNvSpPr txBox="1"/>
              <p:nvPr/>
            </p:nvSpPr>
            <p:spPr>
              <a:xfrm rot="16200000">
                <a:off x="1072680" y="5330180"/>
                <a:ext cx="487313" cy="1615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Write PA</a:t>
                </a:r>
              </a:p>
            </p:txBody>
          </p: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BEC50FFD-5138-724A-93FE-C08DE46691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21543" y="5078815"/>
                <a:ext cx="0" cy="1248209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7143AC-70F4-4242-A5CA-A6E14F29DCA8}"/>
                  </a:ext>
                </a:extLst>
              </p:cNvPr>
              <p:cNvSpPr txBox="1"/>
              <p:nvPr/>
            </p:nvSpPr>
            <p:spPr>
              <a:xfrm>
                <a:off x="1838158" y="5128175"/>
                <a:ext cx="208390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chemeClr val="accent2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11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4CB8E46-B579-464B-990E-46218925F2A6}"/>
                  </a:ext>
                </a:extLst>
              </p:cNvPr>
              <p:cNvSpPr txBox="1"/>
              <p:nvPr/>
            </p:nvSpPr>
            <p:spPr>
              <a:xfrm>
                <a:off x="2739229" y="5118252"/>
                <a:ext cx="208390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01</a:t>
                </a:r>
              </a:p>
            </p:txBody>
          </p:sp>
          <p:grpSp>
            <p:nvGrpSpPr>
              <p:cNvPr id="142" name="Group 141">
                <a:extLst>
                  <a:ext uri="{FF2B5EF4-FFF2-40B4-BE49-F238E27FC236}">
                    <a16:creationId xmlns:a16="http://schemas.microsoft.com/office/drawing/2014/main" id="{A305F488-EC37-8F41-BCE6-08101F9AAD09}"/>
                  </a:ext>
                </a:extLst>
              </p:cNvPr>
              <p:cNvGrpSpPr/>
              <p:nvPr/>
            </p:nvGrpSpPr>
            <p:grpSpPr>
              <a:xfrm>
                <a:off x="1752602" y="5582430"/>
                <a:ext cx="321808" cy="242334"/>
                <a:chOff x="1209844" y="5746753"/>
                <a:chExt cx="321808" cy="242334"/>
              </a:xfrm>
            </p:grpSpPr>
            <p:cxnSp>
              <p:nvCxnSpPr>
                <p:cNvPr id="22" name="Elbow Connector 77">
                  <a:extLst>
                    <a:ext uri="{FF2B5EF4-FFF2-40B4-BE49-F238E27FC236}">
                      <a16:creationId xmlns:a16="http://schemas.microsoft.com/office/drawing/2014/main" id="{F844141A-7B8C-C84A-874B-B891FF281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147886" y="5825895"/>
                  <a:ext cx="214215" cy="90299"/>
                </a:xfrm>
                <a:prstGeom prst="bentConnector3">
                  <a:avLst>
                    <a:gd name="adj1" fmla="val 148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Elbow Connector 78">
                  <a:extLst>
                    <a:ext uri="{FF2B5EF4-FFF2-40B4-BE49-F238E27FC236}">
                      <a16:creationId xmlns:a16="http://schemas.microsoft.com/office/drawing/2014/main" id="{21B896DE-8E82-B140-9B4E-565A87539C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1377613" y="5835047"/>
                  <a:ext cx="242334" cy="65745"/>
                </a:xfrm>
                <a:prstGeom prst="bentConnector3">
                  <a:avLst>
                    <a:gd name="adj1" fmla="val 4554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E9517698-C857-8B4B-A92A-2A6A38ACE125}"/>
                    </a:ext>
                  </a:extLst>
                </p:cNvPr>
                <p:cNvCxnSpPr/>
                <p:nvPr/>
              </p:nvCxnSpPr>
              <p:spPr>
                <a:xfrm>
                  <a:off x="1287443" y="5754858"/>
                  <a:ext cx="182880" cy="0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id="{1651E891-C5CB-4443-AD8C-4B293EA967EE}"/>
                  </a:ext>
                </a:extLst>
              </p:cNvPr>
              <p:cNvGrpSpPr/>
              <p:nvPr/>
            </p:nvGrpSpPr>
            <p:grpSpPr>
              <a:xfrm>
                <a:off x="2676359" y="5829489"/>
                <a:ext cx="276753" cy="183955"/>
                <a:chOff x="2133601" y="5993812"/>
                <a:chExt cx="276753" cy="183955"/>
              </a:xfrm>
            </p:grpSpPr>
            <p:cxnSp>
              <p:nvCxnSpPr>
                <p:cNvPr id="19" name="Elbow Connector 77">
                  <a:extLst>
                    <a:ext uri="{FF2B5EF4-FFF2-40B4-BE49-F238E27FC236}">
                      <a16:creationId xmlns:a16="http://schemas.microsoft.com/office/drawing/2014/main" id="{F54836D7-D918-E045-A159-384429B418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2295424" y="6062837"/>
                  <a:ext cx="183953" cy="45907"/>
                </a:xfrm>
                <a:prstGeom prst="bentConnector3">
                  <a:avLst>
                    <a:gd name="adj1" fmla="val -5512"/>
                  </a:avLst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Elbow Connector 78">
                  <a:extLst>
                    <a:ext uri="{FF2B5EF4-FFF2-40B4-BE49-F238E27FC236}">
                      <a16:creationId xmlns:a16="http://schemas.microsoft.com/office/drawing/2014/main" id="{6B78EF78-79F1-A04C-BA62-CE6694B376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H="1">
                  <a:off x="2065404" y="6062009"/>
                  <a:ext cx="183953" cy="47560"/>
                </a:xfrm>
                <a:prstGeom prst="bentConnector3">
                  <a:avLst>
                    <a:gd name="adj1" fmla="val -2990"/>
                  </a:avLst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D7D486D7-115E-B645-BE34-FA613CD340CC}"/>
                    </a:ext>
                  </a:extLst>
                </p:cNvPr>
                <p:cNvCxnSpPr/>
                <p:nvPr/>
              </p:nvCxnSpPr>
              <p:spPr>
                <a:xfrm rot="10800000">
                  <a:off x="2181753" y="6170946"/>
                  <a:ext cx="182880" cy="0"/>
                </a:xfrm>
                <a:prstGeom prst="line">
                  <a:avLst/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id="{9CF4116D-EC4B-BA44-87F8-BF1DD775FFB2}"/>
                  </a:ext>
                </a:extLst>
              </p:cNvPr>
              <p:cNvGrpSpPr/>
              <p:nvPr/>
            </p:nvGrpSpPr>
            <p:grpSpPr>
              <a:xfrm>
                <a:off x="2247205" y="5440854"/>
                <a:ext cx="276753" cy="372974"/>
                <a:chOff x="1704447" y="5605177"/>
                <a:chExt cx="276753" cy="372974"/>
              </a:xfrm>
            </p:grpSpPr>
            <p:cxnSp>
              <p:nvCxnSpPr>
                <p:cNvPr id="16" name="Elbow Connector 77">
                  <a:extLst>
                    <a:ext uri="{FF2B5EF4-FFF2-40B4-BE49-F238E27FC236}">
                      <a16:creationId xmlns:a16="http://schemas.microsoft.com/office/drawing/2014/main" id="{6F13A925-7F19-CB41-B773-99C40AC1D6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704447" y="5605177"/>
                  <a:ext cx="91440" cy="372974"/>
                </a:xfrm>
                <a:prstGeom prst="bentConnector3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Elbow Connector 78">
                  <a:extLst>
                    <a:ext uri="{FF2B5EF4-FFF2-40B4-BE49-F238E27FC236}">
                      <a16:creationId xmlns:a16="http://schemas.microsoft.com/office/drawing/2014/main" id="{0F844ED0-CDBD-6848-A443-020026F140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889760" y="5605177"/>
                  <a:ext cx="91440" cy="372974"/>
                </a:xfrm>
                <a:prstGeom prst="bentConnector3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67F4A876-FD29-3C49-B84E-C830B81A8467}"/>
                    </a:ext>
                  </a:extLst>
                </p:cNvPr>
                <p:cNvCxnSpPr/>
                <p:nvPr/>
              </p:nvCxnSpPr>
              <p:spPr>
                <a:xfrm>
                  <a:off x="1750229" y="5605177"/>
                  <a:ext cx="182880" cy="0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65DD2FE-9B4F-734D-84D9-0FD8A95BE16D}"/>
                  </a:ext>
                </a:extLst>
              </p:cNvPr>
              <p:cNvSpPr txBox="1"/>
              <p:nvPr/>
            </p:nvSpPr>
            <p:spPr>
              <a:xfrm>
                <a:off x="2298433" y="5118252"/>
                <a:ext cx="208390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chemeClr val="accent2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10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98B55A7-5D9B-534E-B90D-55ABE1ADB3F5}"/>
                  </a:ext>
                </a:extLst>
              </p:cNvPr>
              <p:cNvSpPr txBox="1"/>
              <p:nvPr/>
            </p:nvSpPr>
            <p:spPr>
              <a:xfrm>
                <a:off x="3124200" y="5113480"/>
                <a:ext cx="208390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00</a:t>
                </a:r>
              </a:p>
            </p:txBody>
          </p:sp>
          <p:grpSp>
            <p:nvGrpSpPr>
              <p:cNvPr id="145" name="Group 144">
                <a:extLst>
                  <a:ext uri="{FF2B5EF4-FFF2-40B4-BE49-F238E27FC236}">
                    <a16:creationId xmlns:a16="http://schemas.microsoft.com/office/drawing/2014/main" id="{3E817FD6-40B2-874A-B554-A3F270BBA62C}"/>
                  </a:ext>
                </a:extLst>
              </p:cNvPr>
              <p:cNvGrpSpPr/>
              <p:nvPr/>
            </p:nvGrpSpPr>
            <p:grpSpPr>
              <a:xfrm>
                <a:off x="3076047" y="5826957"/>
                <a:ext cx="276753" cy="372974"/>
                <a:chOff x="2533289" y="5991280"/>
                <a:chExt cx="276753" cy="372974"/>
              </a:xfrm>
            </p:grpSpPr>
            <p:cxnSp>
              <p:nvCxnSpPr>
                <p:cNvPr id="13" name="Elbow Connector 77">
                  <a:extLst>
                    <a:ext uri="{FF2B5EF4-FFF2-40B4-BE49-F238E27FC236}">
                      <a16:creationId xmlns:a16="http://schemas.microsoft.com/office/drawing/2014/main" id="{E0A91A69-99C2-AC4C-BDE4-C6CBC4AF2A28}"/>
                    </a:ext>
                  </a:extLst>
                </p:cNvPr>
                <p:cNvCxnSpPr/>
                <p:nvPr/>
              </p:nvCxnSpPr>
              <p:spPr>
                <a:xfrm rot="10800000" flipV="1">
                  <a:off x="2718602" y="5991280"/>
                  <a:ext cx="91440" cy="372974"/>
                </a:xfrm>
                <a:prstGeom prst="bentConnector3">
                  <a:avLst/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Elbow Connector 78">
                  <a:extLst>
                    <a:ext uri="{FF2B5EF4-FFF2-40B4-BE49-F238E27FC236}">
                      <a16:creationId xmlns:a16="http://schemas.microsoft.com/office/drawing/2014/main" id="{58D212F6-6A2C-0049-A321-78154E8F0A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 flipV="1">
                  <a:off x="2533289" y="5991280"/>
                  <a:ext cx="91440" cy="372974"/>
                </a:xfrm>
                <a:prstGeom prst="bentConnector3">
                  <a:avLst/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12CF4872-B63A-0A49-86E6-C03EC52D842C}"/>
                    </a:ext>
                  </a:extLst>
                </p:cNvPr>
                <p:cNvCxnSpPr/>
                <p:nvPr/>
              </p:nvCxnSpPr>
              <p:spPr>
                <a:xfrm rot="10800000">
                  <a:off x="2581380" y="6363463"/>
                  <a:ext cx="182880" cy="0"/>
                </a:xfrm>
                <a:prstGeom prst="line">
                  <a:avLst/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1" name="TextBox 140">
                <a:extLst>
                  <a:ext uri="{FF2B5EF4-FFF2-40B4-BE49-F238E27FC236}">
                    <a16:creationId xmlns:a16="http://schemas.microsoft.com/office/drawing/2014/main" id="{B92434BC-6537-7548-AB60-8F15D596E773}"/>
                  </a:ext>
                </a:extLst>
              </p:cNvPr>
              <p:cNvSpPr txBox="1"/>
              <p:nvPr/>
            </p:nvSpPr>
            <p:spPr>
              <a:xfrm>
                <a:off x="1867501" y="5824556"/>
                <a:ext cx="528991" cy="1615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Write PW</a:t>
                </a:r>
              </a:p>
            </p:txBody>
          </p:sp>
          <p:cxnSp>
            <p:nvCxnSpPr>
              <p:cNvPr id="361" name="Straight Connector 360">
                <a:extLst>
                  <a:ext uri="{FF2B5EF4-FFF2-40B4-BE49-F238E27FC236}">
                    <a16:creationId xmlns:a16="http://schemas.microsoft.com/office/drawing/2014/main" id="{B6A4B95A-D631-E443-B32A-DE64EA52EA7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0677" y="5582429"/>
                <a:ext cx="1863388" cy="9502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Connector 361">
                <a:extLst>
                  <a:ext uri="{FF2B5EF4-FFF2-40B4-BE49-F238E27FC236}">
                    <a16:creationId xmlns:a16="http://schemas.microsoft.com/office/drawing/2014/main" id="{F0F5E371-1471-5442-A3A2-222FCE1EC66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47725" y="5436572"/>
                <a:ext cx="1863388" cy="9502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Straight Connector 362">
                <a:extLst>
                  <a:ext uri="{FF2B5EF4-FFF2-40B4-BE49-F238E27FC236}">
                    <a16:creationId xmlns:a16="http://schemas.microsoft.com/office/drawing/2014/main" id="{444E404A-CA86-BB42-9495-1D1FFF892EA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1445" y="6003571"/>
                <a:ext cx="1863388" cy="9502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4" name="TextBox 363">
                <a:extLst>
                  <a:ext uri="{FF2B5EF4-FFF2-40B4-BE49-F238E27FC236}">
                    <a16:creationId xmlns:a16="http://schemas.microsoft.com/office/drawing/2014/main" id="{3F50558C-7432-034C-8346-98CBCE5723C6}"/>
                  </a:ext>
                </a:extLst>
              </p:cNvPr>
              <p:cNvSpPr txBox="1"/>
              <p:nvPr/>
            </p:nvSpPr>
            <p:spPr>
              <a:xfrm>
                <a:off x="3341296" y="5483283"/>
                <a:ext cx="31406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+PA1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5" name="TextBox 364">
                <a:extLst>
                  <a:ext uri="{FF2B5EF4-FFF2-40B4-BE49-F238E27FC236}">
                    <a16:creationId xmlns:a16="http://schemas.microsoft.com/office/drawing/2014/main" id="{30531A31-CFBA-B048-9E2F-4C4C8FBA34D8}"/>
                  </a:ext>
                </a:extLst>
              </p:cNvPr>
              <p:cNvSpPr txBox="1"/>
              <p:nvPr/>
            </p:nvSpPr>
            <p:spPr>
              <a:xfrm>
                <a:off x="3341296" y="5896549"/>
                <a:ext cx="322076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-PA1’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6" name="TextBox 365">
                <a:extLst>
                  <a:ext uri="{FF2B5EF4-FFF2-40B4-BE49-F238E27FC236}">
                    <a16:creationId xmlns:a16="http://schemas.microsoft.com/office/drawing/2014/main" id="{06C4791C-6578-3843-9EE4-597FC5F7D0AF}"/>
                  </a:ext>
                </a:extLst>
              </p:cNvPr>
              <p:cNvSpPr txBox="1"/>
              <p:nvPr/>
            </p:nvSpPr>
            <p:spPr>
              <a:xfrm>
                <a:off x="3332122" y="5337501"/>
                <a:ext cx="31406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+PA2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367" name="Straight Connector 366">
                <a:extLst>
                  <a:ext uri="{FF2B5EF4-FFF2-40B4-BE49-F238E27FC236}">
                    <a16:creationId xmlns:a16="http://schemas.microsoft.com/office/drawing/2014/main" id="{4167A519-99CF-A146-8D47-57C126F6451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89766" y="6200509"/>
                <a:ext cx="1863388" cy="9502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8" name="TextBox 367">
                <a:extLst>
                  <a:ext uri="{FF2B5EF4-FFF2-40B4-BE49-F238E27FC236}">
                    <a16:creationId xmlns:a16="http://schemas.microsoft.com/office/drawing/2014/main" id="{C9C493F1-2BAB-5047-9675-4E1F7631291A}"/>
                  </a:ext>
                </a:extLst>
              </p:cNvPr>
              <p:cNvSpPr txBox="1"/>
              <p:nvPr/>
            </p:nvSpPr>
            <p:spPr>
              <a:xfrm>
                <a:off x="3360008" y="6105769"/>
                <a:ext cx="322076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-PA2’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375" name="Rounded Rectangle 374">
            <a:extLst>
              <a:ext uri="{FF2B5EF4-FFF2-40B4-BE49-F238E27FC236}">
                <a16:creationId xmlns:a16="http://schemas.microsoft.com/office/drawing/2014/main" id="{9849805C-6F64-DB47-B23A-9422E503B057}"/>
              </a:ext>
            </a:extLst>
          </p:cNvPr>
          <p:cNvSpPr/>
          <p:nvPr/>
        </p:nvSpPr>
        <p:spPr>
          <a:xfrm>
            <a:off x="457200" y="1916326"/>
            <a:ext cx="6937822" cy="1360274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6" name="Rounded Rectangle 385">
            <a:extLst>
              <a:ext uri="{FF2B5EF4-FFF2-40B4-BE49-F238E27FC236}">
                <a16:creationId xmlns:a16="http://schemas.microsoft.com/office/drawing/2014/main" id="{D42BBE9F-F183-644B-9C82-BB9C704329A0}"/>
              </a:ext>
            </a:extLst>
          </p:cNvPr>
          <p:cNvSpPr/>
          <p:nvPr/>
        </p:nvSpPr>
        <p:spPr>
          <a:xfrm>
            <a:off x="457200" y="3456220"/>
            <a:ext cx="8610595" cy="1344380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Rounded Rectangle 386">
            <a:extLst>
              <a:ext uri="{FF2B5EF4-FFF2-40B4-BE49-F238E27FC236}">
                <a16:creationId xmlns:a16="http://schemas.microsoft.com/office/drawing/2014/main" id="{B7C0B151-C541-F34C-B553-36EE964B5F46}"/>
              </a:ext>
            </a:extLst>
          </p:cNvPr>
          <p:cNvSpPr/>
          <p:nvPr/>
        </p:nvSpPr>
        <p:spPr>
          <a:xfrm>
            <a:off x="457200" y="5029200"/>
            <a:ext cx="10244146" cy="1360274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2" name="Straight Arrow Connector 401">
            <a:extLst>
              <a:ext uri="{FF2B5EF4-FFF2-40B4-BE49-F238E27FC236}">
                <a16:creationId xmlns:a16="http://schemas.microsoft.com/office/drawing/2014/main" id="{EBB3CAD8-C75F-CC46-9754-B8731B363E78}"/>
              </a:ext>
            </a:extLst>
          </p:cNvPr>
          <p:cNvCxnSpPr>
            <a:cxnSpLocks/>
            <a:endCxn id="249" idx="1"/>
          </p:cNvCxnSpPr>
          <p:nvPr/>
        </p:nvCxnSpPr>
        <p:spPr>
          <a:xfrm>
            <a:off x="5073966" y="2952775"/>
            <a:ext cx="2964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>
            <a:extLst>
              <a:ext uri="{FF2B5EF4-FFF2-40B4-BE49-F238E27FC236}">
                <a16:creationId xmlns:a16="http://schemas.microsoft.com/office/drawing/2014/main" id="{752ABC09-6440-DD46-9F98-6A21FA2C0CEC}"/>
              </a:ext>
            </a:extLst>
          </p:cNvPr>
          <p:cNvCxnSpPr>
            <a:cxnSpLocks/>
            <a:endCxn id="197" idx="1"/>
          </p:cNvCxnSpPr>
          <p:nvPr/>
        </p:nvCxnSpPr>
        <p:spPr>
          <a:xfrm>
            <a:off x="5125572" y="4468480"/>
            <a:ext cx="244834" cy="38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Straight Arrow Connector 403">
            <a:extLst>
              <a:ext uri="{FF2B5EF4-FFF2-40B4-BE49-F238E27FC236}">
                <a16:creationId xmlns:a16="http://schemas.microsoft.com/office/drawing/2014/main" id="{D573F0C4-BC79-7B4B-BE93-CAC4753BB06B}"/>
              </a:ext>
            </a:extLst>
          </p:cNvPr>
          <p:cNvCxnSpPr>
            <a:cxnSpLocks/>
            <a:endCxn id="32" idx="1"/>
          </p:cNvCxnSpPr>
          <p:nvPr/>
        </p:nvCxnSpPr>
        <p:spPr>
          <a:xfrm>
            <a:off x="5129293" y="6045030"/>
            <a:ext cx="241113" cy="33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62127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46B1A-999C-5046-AA7B-1CAE34D15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468526"/>
            <a:ext cx="6932435" cy="1107421"/>
          </a:xfrm>
        </p:spPr>
        <p:txBody>
          <a:bodyPr/>
          <a:lstStyle/>
          <a:p>
            <a:r>
              <a:rPr lang="en-US" sz="2800" dirty="0"/>
              <a:t>Multi Level Cell (II)</a:t>
            </a:r>
          </a:p>
        </p:txBody>
      </p:sp>
      <p:grpSp>
        <p:nvGrpSpPr>
          <p:cNvPr id="246" name="Group 245">
            <a:extLst>
              <a:ext uri="{FF2B5EF4-FFF2-40B4-BE49-F238E27FC236}">
                <a16:creationId xmlns:a16="http://schemas.microsoft.com/office/drawing/2014/main" id="{E0F4C753-C65A-224C-B9C0-DFD34B1FB854}"/>
              </a:ext>
            </a:extLst>
          </p:cNvPr>
          <p:cNvGrpSpPr/>
          <p:nvPr/>
        </p:nvGrpSpPr>
        <p:grpSpPr>
          <a:xfrm>
            <a:off x="5370406" y="1973810"/>
            <a:ext cx="1877971" cy="1271467"/>
            <a:chOff x="5722908" y="4888954"/>
            <a:chExt cx="1877971" cy="1271467"/>
          </a:xfrm>
        </p:grpSpPr>
        <p:sp>
          <p:nvSpPr>
            <p:cNvPr id="249" name="Diamond 248">
              <a:extLst>
                <a:ext uri="{FF2B5EF4-FFF2-40B4-BE49-F238E27FC236}">
                  <a16:creationId xmlns:a16="http://schemas.microsoft.com/office/drawing/2014/main" id="{6F955D9A-4C5B-4540-9A80-D143318BBFE9}"/>
                </a:ext>
              </a:extLst>
            </p:cNvPr>
            <p:cNvSpPr/>
            <p:nvPr/>
          </p:nvSpPr>
          <p:spPr>
            <a:xfrm>
              <a:off x="5722908" y="5676621"/>
              <a:ext cx="986981" cy="382596"/>
            </a:xfrm>
            <a:prstGeom prst="diamond">
              <a:avLst/>
            </a:prstGeom>
            <a:solidFill>
              <a:srgbClr val="0E5E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+V</a:t>
              </a:r>
              <a:r>
                <a:rPr lang="en-US" sz="16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DM2</a:t>
              </a:r>
              <a:r>
                <a:rPr lang="en-US" sz="16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</p:txBody>
        </p:sp>
        <p:cxnSp>
          <p:nvCxnSpPr>
            <p:cNvPr id="250" name="Elbow Connector 249">
              <a:extLst>
                <a:ext uri="{FF2B5EF4-FFF2-40B4-BE49-F238E27FC236}">
                  <a16:creationId xmlns:a16="http://schemas.microsoft.com/office/drawing/2014/main" id="{578EF30C-8662-2B40-87A8-0AD0514423F8}"/>
                </a:ext>
              </a:extLst>
            </p:cNvPr>
            <p:cNvCxnSpPr>
              <a:cxnSpLocks/>
              <a:stCxn id="249" idx="0"/>
              <a:endCxn id="251" idx="4"/>
            </p:cNvCxnSpPr>
            <p:nvPr/>
          </p:nvCxnSpPr>
          <p:spPr>
            <a:xfrm rot="16200000" flipV="1">
              <a:off x="6112702" y="5572923"/>
              <a:ext cx="207394" cy="1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1" name="Oval 250">
              <a:extLst>
                <a:ext uri="{FF2B5EF4-FFF2-40B4-BE49-F238E27FC236}">
                  <a16:creationId xmlns:a16="http://schemas.microsoft.com/office/drawing/2014/main" id="{B908A0F0-12B3-8C48-BE92-8170148790E0}"/>
                </a:ext>
              </a:extLst>
            </p:cNvPr>
            <p:cNvSpPr/>
            <p:nvPr/>
          </p:nvSpPr>
          <p:spPr>
            <a:xfrm>
              <a:off x="5893309" y="4888954"/>
              <a:ext cx="646178" cy="580273"/>
            </a:xfrm>
            <a:prstGeom prst="ellipse">
              <a:avLst/>
            </a:prstGeom>
            <a:solidFill>
              <a:srgbClr val="0E5E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cxnSp>
          <p:nvCxnSpPr>
            <p:cNvPr id="254" name="Straight Arrow Connector 253">
              <a:extLst>
                <a:ext uri="{FF2B5EF4-FFF2-40B4-BE49-F238E27FC236}">
                  <a16:creationId xmlns:a16="http://schemas.microsoft.com/office/drawing/2014/main" id="{F2872B45-2106-0343-83F7-40F2028317F3}"/>
                </a:ext>
              </a:extLst>
            </p:cNvPr>
            <p:cNvCxnSpPr>
              <a:cxnSpLocks/>
              <a:stCxn id="249" idx="3"/>
              <a:endCxn id="257" idx="2"/>
            </p:cNvCxnSpPr>
            <p:nvPr/>
          </p:nvCxnSpPr>
          <p:spPr>
            <a:xfrm>
              <a:off x="6709889" y="5867919"/>
              <a:ext cx="244834" cy="23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7" name="Oval 256">
              <a:extLst>
                <a:ext uri="{FF2B5EF4-FFF2-40B4-BE49-F238E27FC236}">
                  <a16:creationId xmlns:a16="http://schemas.microsoft.com/office/drawing/2014/main" id="{FD9CBEC7-C7AC-B04E-9593-946E8BF01240}"/>
                </a:ext>
              </a:extLst>
            </p:cNvPr>
            <p:cNvSpPr/>
            <p:nvPr/>
          </p:nvSpPr>
          <p:spPr>
            <a:xfrm>
              <a:off x="6954723" y="5580149"/>
              <a:ext cx="646156" cy="580272"/>
            </a:xfrm>
            <a:prstGeom prst="ellipse">
              <a:avLst/>
            </a:prstGeom>
            <a:solidFill>
              <a:srgbClr val="0E5E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AA624441-70D5-D348-83AB-C5004D083C1B}"/>
                </a:ext>
              </a:extLst>
            </p:cNvPr>
            <p:cNvSpPr txBox="1"/>
            <p:nvPr/>
          </p:nvSpPr>
          <p:spPr>
            <a:xfrm>
              <a:off x="6077404" y="5488997"/>
              <a:ext cx="92974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</a:t>
              </a:r>
            </a:p>
          </p:txBody>
        </p:sp>
      </p:grpSp>
      <p:sp>
        <p:nvSpPr>
          <p:cNvPr id="262" name="TextBox 261">
            <a:extLst>
              <a:ext uri="{FF2B5EF4-FFF2-40B4-BE49-F238E27FC236}">
                <a16:creationId xmlns:a16="http://schemas.microsoft.com/office/drawing/2014/main" id="{5D07213E-13CC-F44F-BE18-C25D7ACCC484}"/>
              </a:ext>
            </a:extLst>
          </p:cNvPr>
          <p:cNvSpPr txBox="1"/>
          <p:nvPr/>
        </p:nvSpPr>
        <p:spPr>
          <a:xfrm>
            <a:off x="613221" y="2417635"/>
            <a:ext cx="3786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SLC </a:t>
            </a:r>
          </a:p>
        </p:txBody>
      </p:sp>
      <p:grpSp>
        <p:nvGrpSpPr>
          <p:cNvPr id="369" name="Group 368">
            <a:extLst>
              <a:ext uri="{FF2B5EF4-FFF2-40B4-BE49-F238E27FC236}">
                <a16:creationId xmlns:a16="http://schemas.microsoft.com/office/drawing/2014/main" id="{BA5272D7-B0F9-784D-AD3C-6077A4C01F7F}"/>
              </a:ext>
            </a:extLst>
          </p:cNvPr>
          <p:cNvGrpSpPr/>
          <p:nvPr/>
        </p:nvGrpSpPr>
        <p:grpSpPr>
          <a:xfrm>
            <a:off x="7533798" y="385379"/>
            <a:ext cx="4170094" cy="3134596"/>
            <a:chOff x="7161955" y="370604"/>
            <a:chExt cx="4170094" cy="3134596"/>
          </a:xfrm>
        </p:grpSpPr>
        <p:cxnSp>
          <p:nvCxnSpPr>
            <p:cNvPr id="287" name="Straight Connector 286">
              <a:extLst>
                <a:ext uri="{FF2B5EF4-FFF2-40B4-BE49-F238E27FC236}">
                  <a16:creationId xmlns:a16="http://schemas.microsoft.com/office/drawing/2014/main" id="{B8F80E0B-1ED9-C24F-92A5-9EF27B03A2CC}"/>
                </a:ext>
              </a:extLst>
            </p:cNvPr>
            <p:cNvCxnSpPr>
              <a:cxnSpLocks/>
            </p:cNvCxnSpPr>
            <p:nvPr/>
          </p:nvCxnSpPr>
          <p:spPr>
            <a:xfrm>
              <a:off x="7161955" y="1970804"/>
              <a:ext cx="4110187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Straight Connector 287">
              <a:extLst>
                <a:ext uri="{FF2B5EF4-FFF2-40B4-BE49-F238E27FC236}">
                  <a16:creationId xmlns:a16="http://schemas.microsoft.com/office/drawing/2014/main" id="{A0642073-F373-8B4E-B3BA-DB0013902B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12285" y="370604"/>
              <a:ext cx="0" cy="3134596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8EA87862-4C7E-AC45-8EEA-68B2F545814A}"/>
                </a:ext>
              </a:extLst>
            </p:cNvPr>
            <p:cNvSpPr txBox="1"/>
            <p:nvPr/>
          </p:nvSpPr>
          <p:spPr>
            <a:xfrm>
              <a:off x="10803058" y="2123204"/>
              <a:ext cx="528991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Write PW</a:t>
              </a:r>
            </a:p>
          </p:txBody>
        </p:sp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id="{64F7D699-12A1-FE42-A528-539E2A76D717}"/>
                </a:ext>
              </a:extLst>
            </p:cNvPr>
            <p:cNvSpPr txBox="1"/>
            <p:nvPr/>
          </p:nvSpPr>
          <p:spPr>
            <a:xfrm rot="16200000">
              <a:off x="8713215" y="531064"/>
              <a:ext cx="482504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Read V</a:t>
              </a:r>
              <a:r>
                <a:rPr lang="en-US" sz="105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TH</a:t>
              </a:r>
              <a:endParaRPr lang="en-US" sz="105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302" name="Straight Connector 301">
              <a:extLst>
                <a:ext uri="{FF2B5EF4-FFF2-40B4-BE49-F238E27FC236}">
                  <a16:creationId xmlns:a16="http://schemas.microsoft.com/office/drawing/2014/main" id="{EF53D82B-77C4-1E4A-849E-DA0978A1B449}"/>
                </a:ext>
              </a:extLst>
            </p:cNvPr>
            <p:cNvCxnSpPr>
              <a:cxnSpLocks/>
            </p:cNvCxnSpPr>
            <p:nvPr/>
          </p:nvCxnSpPr>
          <p:spPr>
            <a:xfrm>
              <a:off x="9548152" y="1416114"/>
              <a:ext cx="1161615" cy="348349"/>
            </a:xfrm>
            <a:prstGeom prst="line">
              <a:avLst/>
            </a:prstGeom>
            <a:ln w="63500" cap="rnd">
              <a:solidFill>
                <a:srgbClr val="0070C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Straight Connector 303">
              <a:extLst>
                <a:ext uri="{FF2B5EF4-FFF2-40B4-BE49-F238E27FC236}">
                  <a16:creationId xmlns:a16="http://schemas.microsoft.com/office/drawing/2014/main" id="{1F22A29B-4374-294D-BC7B-7AF8CB17EB4A}"/>
                </a:ext>
              </a:extLst>
            </p:cNvPr>
            <p:cNvCxnSpPr>
              <a:cxnSpLocks/>
            </p:cNvCxnSpPr>
            <p:nvPr/>
          </p:nvCxnSpPr>
          <p:spPr>
            <a:xfrm>
              <a:off x="7631340" y="2284787"/>
              <a:ext cx="1133523" cy="435868"/>
            </a:xfrm>
            <a:prstGeom prst="line">
              <a:avLst/>
            </a:prstGeom>
            <a:ln w="63500" cap="rnd">
              <a:solidFill>
                <a:srgbClr val="0070C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Connector 308">
              <a:extLst>
                <a:ext uri="{FF2B5EF4-FFF2-40B4-BE49-F238E27FC236}">
                  <a16:creationId xmlns:a16="http://schemas.microsoft.com/office/drawing/2014/main" id="{16C52715-3F79-D142-AEE1-FBB3FA19CD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1973" y="720843"/>
              <a:ext cx="1032581" cy="416156"/>
            </a:xfrm>
            <a:prstGeom prst="line">
              <a:avLst/>
            </a:prstGeom>
            <a:ln w="63500" cap="rnd">
              <a:solidFill>
                <a:srgbClr val="0070C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Straight Connector 309">
              <a:extLst>
                <a:ext uri="{FF2B5EF4-FFF2-40B4-BE49-F238E27FC236}">
                  <a16:creationId xmlns:a16="http://schemas.microsoft.com/office/drawing/2014/main" id="{E921DB1B-4304-B14E-AE20-16BED6CB110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86975" y="2917459"/>
              <a:ext cx="999955" cy="394873"/>
            </a:xfrm>
            <a:prstGeom prst="line">
              <a:avLst/>
            </a:prstGeom>
            <a:ln w="63500" cap="rnd">
              <a:solidFill>
                <a:srgbClr val="0070C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Straight Connector 311">
              <a:extLst>
                <a:ext uri="{FF2B5EF4-FFF2-40B4-BE49-F238E27FC236}">
                  <a16:creationId xmlns:a16="http://schemas.microsoft.com/office/drawing/2014/main" id="{91B20017-F400-7449-8AB4-0AB90A9051AE}"/>
                </a:ext>
              </a:extLst>
            </p:cNvPr>
            <p:cNvCxnSpPr>
              <a:cxnSpLocks/>
            </p:cNvCxnSpPr>
            <p:nvPr/>
          </p:nvCxnSpPr>
          <p:spPr>
            <a:xfrm>
              <a:off x="7741931" y="1654787"/>
              <a:ext cx="2971800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3" name="Straight Connector 312">
              <a:extLst>
                <a:ext uri="{FF2B5EF4-FFF2-40B4-BE49-F238E27FC236}">
                  <a16:creationId xmlns:a16="http://schemas.microsoft.com/office/drawing/2014/main" id="{6DB0E00F-7FAD-DE4C-B079-AC6A5CC9ABDE}"/>
                </a:ext>
              </a:extLst>
            </p:cNvPr>
            <p:cNvCxnSpPr>
              <a:cxnSpLocks/>
            </p:cNvCxnSpPr>
            <p:nvPr/>
          </p:nvCxnSpPr>
          <p:spPr>
            <a:xfrm>
              <a:off x="7728707" y="1292165"/>
              <a:ext cx="2971800" cy="17717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Straight Connector 319">
              <a:extLst>
                <a:ext uri="{FF2B5EF4-FFF2-40B4-BE49-F238E27FC236}">
                  <a16:creationId xmlns:a16="http://schemas.microsoft.com/office/drawing/2014/main" id="{42561288-3A6E-2A44-9582-4A5C01EA2580}"/>
                </a:ext>
              </a:extLst>
            </p:cNvPr>
            <p:cNvCxnSpPr>
              <a:cxnSpLocks/>
            </p:cNvCxnSpPr>
            <p:nvPr/>
          </p:nvCxnSpPr>
          <p:spPr>
            <a:xfrm>
              <a:off x="7780202" y="2406937"/>
              <a:ext cx="2931740" cy="21447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31EF83A0-0D9E-0744-944F-92865E00D08E}"/>
                </a:ext>
              </a:extLst>
            </p:cNvPr>
            <p:cNvSpPr txBox="1"/>
            <p:nvPr/>
          </p:nvSpPr>
          <p:spPr>
            <a:xfrm>
              <a:off x="7315200" y="1579797"/>
              <a:ext cx="365485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DM1</a:t>
              </a:r>
            </a:p>
          </p:txBody>
        </p:sp>
        <p:sp>
          <p:nvSpPr>
            <p:cNvPr id="322" name="TextBox 321">
              <a:extLst>
                <a:ext uri="{FF2B5EF4-FFF2-40B4-BE49-F238E27FC236}">
                  <a16:creationId xmlns:a16="http://schemas.microsoft.com/office/drawing/2014/main" id="{16293969-2D41-1541-9D05-431FB0F2D346}"/>
                </a:ext>
              </a:extLst>
            </p:cNvPr>
            <p:cNvSpPr txBox="1"/>
            <p:nvPr/>
          </p:nvSpPr>
          <p:spPr>
            <a:xfrm>
              <a:off x="7333429" y="1234892"/>
              <a:ext cx="365485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DM2</a:t>
              </a:r>
            </a:p>
          </p:txBody>
        </p:sp>
        <p:sp>
          <p:nvSpPr>
            <p:cNvPr id="323" name="TextBox 322">
              <a:extLst>
                <a:ext uri="{FF2B5EF4-FFF2-40B4-BE49-F238E27FC236}">
                  <a16:creationId xmlns:a16="http://schemas.microsoft.com/office/drawing/2014/main" id="{22B0E5F4-055E-9A4B-872A-65EE421D0140}"/>
                </a:ext>
              </a:extLst>
            </p:cNvPr>
            <p:cNvSpPr txBox="1"/>
            <p:nvPr/>
          </p:nvSpPr>
          <p:spPr>
            <a:xfrm>
              <a:off x="7339147" y="2284787"/>
              <a:ext cx="36067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DM1’</a:t>
              </a:r>
            </a:p>
          </p:txBody>
        </p:sp>
        <p:cxnSp>
          <p:nvCxnSpPr>
            <p:cNvPr id="333" name="Straight Connector 332">
              <a:extLst>
                <a:ext uri="{FF2B5EF4-FFF2-40B4-BE49-F238E27FC236}">
                  <a16:creationId xmlns:a16="http://schemas.microsoft.com/office/drawing/2014/main" id="{7C21605C-195B-004D-8632-62BD121121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633707" y="1937902"/>
              <a:ext cx="0" cy="10910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Straight Connector 339">
              <a:extLst>
                <a:ext uri="{FF2B5EF4-FFF2-40B4-BE49-F238E27FC236}">
                  <a16:creationId xmlns:a16="http://schemas.microsoft.com/office/drawing/2014/main" id="{1A07C7A4-59C9-B748-BD4D-8EE1E28E60C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43107" y="1901688"/>
              <a:ext cx="0" cy="10910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1" name="Straight Connector 340">
              <a:extLst>
                <a:ext uri="{FF2B5EF4-FFF2-40B4-BE49-F238E27FC236}">
                  <a16:creationId xmlns:a16="http://schemas.microsoft.com/office/drawing/2014/main" id="{7768F69A-9639-4D4C-A139-7851DAA4B34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548107" y="1937902"/>
              <a:ext cx="0" cy="10910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Straight Connector 341">
              <a:extLst>
                <a:ext uri="{FF2B5EF4-FFF2-40B4-BE49-F238E27FC236}">
                  <a16:creationId xmlns:a16="http://schemas.microsoft.com/office/drawing/2014/main" id="{9A104DAB-14BF-D34E-B5AE-F91A162105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28707" y="1916253"/>
              <a:ext cx="0" cy="10910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3" name="TextBox 342">
              <a:extLst>
                <a:ext uri="{FF2B5EF4-FFF2-40B4-BE49-F238E27FC236}">
                  <a16:creationId xmlns:a16="http://schemas.microsoft.com/office/drawing/2014/main" id="{4B4893A7-4753-5D49-969A-19C20531BC83}"/>
                </a:ext>
              </a:extLst>
            </p:cNvPr>
            <p:cNvSpPr txBox="1"/>
            <p:nvPr/>
          </p:nvSpPr>
          <p:spPr>
            <a:xfrm>
              <a:off x="9488301" y="2052222"/>
              <a:ext cx="37189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+PW1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4" name="TextBox 343">
              <a:extLst>
                <a:ext uri="{FF2B5EF4-FFF2-40B4-BE49-F238E27FC236}">
                  <a16:creationId xmlns:a16="http://schemas.microsoft.com/office/drawing/2014/main" id="{1A5D107A-5770-5949-9B17-46A0B35FE418}"/>
                </a:ext>
              </a:extLst>
            </p:cNvPr>
            <p:cNvSpPr txBox="1"/>
            <p:nvPr/>
          </p:nvSpPr>
          <p:spPr>
            <a:xfrm>
              <a:off x="10395707" y="2051679"/>
              <a:ext cx="37189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+PW2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DDADB9CE-AE7D-5940-891E-BC5EFAF6EE59}"/>
                </a:ext>
              </a:extLst>
            </p:cNvPr>
            <p:cNvSpPr txBox="1"/>
            <p:nvPr/>
          </p:nvSpPr>
          <p:spPr>
            <a:xfrm>
              <a:off x="8490707" y="2024042"/>
              <a:ext cx="37991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-PW1’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C5B6C5D7-0851-9A49-9E17-9B8BB07628E0}"/>
                </a:ext>
              </a:extLst>
            </p:cNvPr>
            <p:cNvSpPr txBox="1"/>
            <p:nvPr/>
          </p:nvSpPr>
          <p:spPr>
            <a:xfrm>
              <a:off x="7576307" y="2014738"/>
              <a:ext cx="37991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-PW2’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370" name="Group 369">
            <a:extLst>
              <a:ext uri="{FF2B5EF4-FFF2-40B4-BE49-F238E27FC236}">
                <a16:creationId xmlns:a16="http://schemas.microsoft.com/office/drawing/2014/main" id="{1E063389-7C02-AE4E-A79F-EB66278EAB36}"/>
              </a:ext>
            </a:extLst>
          </p:cNvPr>
          <p:cNvGrpSpPr/>
          <p:nvPr/>
        </p:nvGrpSpPr>
        <p:grpSpPr>
          <a:xfrm>
            <a:off x="1410477" y="2036636"/>
            <a:ext cx="2403144" cy="1208641"/>
            <a:chOff x="1178256" y="2294656"/>
            <a:chExt cx="2403144" cy="1208641"/>
          </a:xfrm>
        </p:grpSpPr>
        <p:cxnSp>
          <p:nvCxnSpPr>
            <p:cNvPr id="264" name="Straight Connector 263">
              <a:extLst>
                <a:ext uri="{FF2B5EF4-FFF2-40B4-BE49-F238E27FC236}">
                  <a16:creationId xmlns:a16="http://schemas.microsoft.com/office/drawing/2014/main" id="{AE90248C-B0E4-A048-AE0E-158E8E8CCE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80958" y="3029670"/>
              <a:ext cx="2200442" cy="278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005417F4-17F7-404B-A278-B5FFC8A3478E}"/>
                </a:ext>
              </a:extLst>
            </p:cNvPr>
            <p:cNvSpPr txBox="1"/>
            <p:nvPr/>
          </p:nvSpPr>
          <p:spPr>
            <a:xfrm rot="16200000">
              <a:off x="1015391" y="2473822"/>
              <a:ext cx="487313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Write PA</a:t>
              </a:r>
            </a:p>
          </p:txBody>
        </p:sp>
        <p:cxnSp>
          <p:nvCxnSpPr>
            <p:cNvPr id="266" name="Straight Connector 265">
              <a:extLst>
                <a:ext uri="{FF2B5EF4-FFF2-40B4-BE49-F238E27FC236}">
                  <a16:creationId xmlns:a16="http://schemas.microsoft.com/office/drawing/2014/main" id="{CB813A99-AD5E-3A41-A11C-72541B14EC9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21543" y="2294656"/>
              <a:ext cx="0" cy="1208641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14A04232-94B5-ED46-B199-4800F91D3FCF}"/>
                </a:ext>
              </a:extLst>
            </p:cNvPr>
            <p:cNvSpPr txBox="1"/>
            <p:nvPr/>
          </p:nvSpPr>
          <p:spPr>
            <a:xfrm>
              <a:off x="2260208" y="2345533"/>
              <a:ext cx="10419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2AD0B627-220E-7A46-A99E-BF7C0BA7CD10}"/>
                </a:ext>
              </a:extLst>
            </p:cNvPr>
            <p:cNvSpPr txBox="1"/>
            <p:nvPr/>
          </p:nvSpPr>
          <p:spPr>
            <a:xfrm>
              <a:off x="3202019" y="2344016"/>
              <a:ext cx="10419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269" name="Group 268">
              <a:extLst>
                <a:ext uri="{FF2B5EF4-FFF2-40B4-BE49-F238E27FC236}">
                  <a16:creationId xmlns:a16="http://schemas.microsoft.com/office/drawing/2014/main" id="{02DC5815-B3EC-B641-A9EC-8BD0E7985CE6}"/>
                </a:ext>
              </a:extLst>
            </p:cNvPr>
            <p:cNvGrpSpPr/>
            <p:nvPr/>
          </p:nvGrpSpPr>
          <p:grpSpPr>
            <a:xfrm>
              <a:off x="2164912" y="2788746"/>
              <a:ext cx="291881" cy="242334"/>
              <a:chOff x="1622154" y="5737228"/>
              <a:chExt cx="291881" cy="242334"/>
            </a:xfrm>
          </p:grpSpPr>
          <p:cxnSp>
            <p:nvCxnSpPr>
              <p:cNvPr id="280" name="Elbow Connector 77">
                <a:extLst>
                  <a:ext uri="{FF2B5EF4-FFF2-40B4-BE49-F238E27FC236}">
                    <a16:creationId xmlns:a16="http://schemas.microsoft.com/office/drawing/2014/main" id="{9B637706-EE5E-E24B-9D2D-A3BCBA37BAC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560196" y="5816370"/>
                <a:ext cx="214215" cy="90299"/>
              </a:xfrm>
              <a:prstGeom prst="bentConnector3">
                <a:avLst>
                  <a:gd name="adj1" fmla="val 148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Elbow Connector 78">
                <a:extLst>
                  <a:ext uri="{FF2B5EF4-FFF2-40B4-BE49-F238E27FC236}">
                    <a16:creationId xmlns:a16="http://schemas.microsoft.com/office/drawing/2014/main" id="{4CAA14BD-24F0-534E-A965-3968157F234E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1759996" y="5825522"/>
                <a:ext cx="242334" cy="65745"/>
              </a:xfrm>
              <a:prstGeom prst="bentConnector3">
                <a:avLst>
                  <a:gd name="adj1" fmla="val 4554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Connector 281">
                <a:extLst>
                  <a:ext uri="{FF2B5EF4-FFF2-40B4-BE49-F238E27FC236}">
                    <a16:creationId xmlns:a16="http://schemas.microsoft.com/office/drawing/2014/main" id="{1B04A25B-D50D-4242-8080-38A768A03C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06011" y="5745333"/>
                <a:ext cx="143370" cy="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0" name="Group 269">
              <a:extLst>
                <a:ext uri="{FF2B5EF4-FFF2-40B4-BE49-F238E27FC236}">
                  <a16:creationId xmlns:a16="http://schemas.microsoft.com/office/drawing/2014/main" id="{337AEDB4-1821-E748-8389-0983179276C6}"/>
                </a:ext>
              </a:extLst>
            </p:cNvPr>
            <p:cNvGrpSpPr/>
            <p:nvPr/>
          </p:nvGrpSpPr>
          <p:grpSpPr>
            <a:xfrm>
              <a:off x="3131895" y="3051680"/>
              <a:ext cx="220227" cy="183955"/>
              <a:chOff x="2589137" y="6000162"/>
              <a:chExt cx="220227" cy="183955"/>
            </a:xfrm>
          </p:grpSpPr>
          <p:cxnSp>
            <p:nvCxnSpPr>
              <p:cNvPr id="277" name="Elbow Connector 77">
                <a:extLst>
                  <a:ext uri="{FF2B5EF4-FFF2-40B4-BE49-F238E27FC236}">
                    <a16:creationId xmlns:a16="http://schemas.microsoft.com/office/drawing/2014/main" id="{A066308E-9CA5-354B-8365-C68CADD0662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2694434" y="6069187"/>
                <a:ext cx="183953" cy="45907"/>
              </a:xfrm>
              <a:prstGeom prst="bentConnector3">
                <a:avLst>
                  <a:gd name="adj1" fmla="val -5512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Elbow Connector 78">
                <a:extLst>
                  <a:ext uri="{FF2B5EF4-FFF2-40B4-BE49-F238E27FC236}">
                    <a16:creationId xmlns:a16="http://schemas.microsoft.com/office/drawing/2014/main" id="{9A938BEB-E4EF-7D49-B1E4-6BB426CB42A1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2520940" y="6068359"/>
                <a:ext cx="183953" cy="47560"/>
              </a:xfrm>
              <a:prstGeom prst="bentConnector3">
                <a:avLst>
                  <a:gd name="adj1" fmla="val -2990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>
                <a:extLst>
                  <a:ext uri="{FF2B5EF4-FFF2-40B4-BE49-F238E27FC236}">
                    <a16:creationId xmlns:a16="http://schemas.microsoft.com/office/drawing/2014/main" id="{190C079E-CE5F-A04D-92E5-8FB9D49E77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633504" y="6177296"/>
                <a:ext cx="133462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A196A467-40CF-C342-ACE9-1E5DF3E8A1BB}"/>
                </a:ext>
              </a:extLst>
            </p:cNvPr>
            <p:cNvSpPr txBox="1"/>
            <p:nvPr/>
          </p:nvSpPr>
          <p:spPr>
            <a:xfrm>
              <a:off x="1860906" y="3078264"/>
              <a:ext cx="528991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Write PW</a:t>
              </a:r>
            </a:p>
          </p:txBody>
        </p:sp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DCF36ECC-DD05-5642-88D9-4E25BF6F02DF}"/>
                </a:ext>
              </a:extLst>
            </p:cNvPr>
            <p:cNvSpPr txBox="1"/>
            <p:nvPr/>
          </p:nvSpPr>
          <p:spPr>
            <a:xfrm>
              <a:off x="2146403" y="2600828"/>
              <a:ext cx="37189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+PW1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76C4FC31-169D-304B-BC6B-706D1940B15E}"/>
                </a:ext>
              </a:extLst>
            </p:cNvPr>
            <p:cNvSpPr txBox="1"/>
            <p:nvPr/>
          </p:nvSpPr>
          <p:spPr>
            <a:xfrm>
              <a:off x="3094965" y="2585490"/>
              <a:ext cx="37991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-PW1’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372" name="Group 371">
            <a:extLst>
              <a:ext uri="{FF2B5EF4-FFF2-40B4-BE49-F238E27FC236}">
                <a16:creationId xmlns:a16="http://schemas.microsoft.com/office/drawing/2014/main" id="{18B9A5BA-317C-B946-BDC9-5E9A904A06ED}"/>
              </a:ext>
            </a:extLst>
          </p:cNvPr>
          <p:cNvGrpSpPr/>
          <p:nvPr/>
        </p:nvGrpSpPr>
        <p:grpSpPr>
          <a:xfrm>
            <a:off x="613221" y="3471355"/>
            <a:ext cx="8382000" cy="1293497"/>
            <a:chOff x="381000" y="3648945"/>
            <a:chExt cx="8382000" cy="1293497"/>
          </a:xfrm>
        </p:grpSpPr>
        <p:grpSp>
          <p:nvGrpSpPr>
            <p:cNvPr id="194" name="Group 193">
              <a:extLst>
                <a:ext uri="{FF2B5EF4-FFF2-40B4-BE49-F238E27FC236}">
                  <a16:creationId xmlns:a16="http://schemas.microsoft.com/office/drawing/2014/main" id="{09D592B8-7173-384D-BF03-4A90163AF169}"/>
                </a:ext>
              </a:extLst>
            </p:cNvPr>
            <p:cNvGrpSpPr/>
            <p:nvPr/>
          </p:nvGrpSpPr>
          <p:grpSpPr>
            <a:xfrm>
              <a:off x="5138185" y="3648945"/>
              <a:ext cx="3624815" cy="1293497"/>
              <a:chOff x="5722908" y="4866924"/>
              <a:chExt cx="3624815" cy="1293497"/>
            </a:xfrm>
          </p:grpSpPr>
          <p:sp>
            <p:nvSpPr>
              <p:cNvPr id="197" name="Diamond 196">
                <a:extLst>
                  <a:ext uri="{FF2B5EF4-FFF2-40B4-BE49-F238E27FC236}">
                    <a16:creationId xmlns:a16="http://schemas.microsoft.com/office/drawing/2014/main" id="{7207A310-74A3-FE46-AB54-018FD03D572C}"/>
                  </a:ext>
                </a:extLst>
              </p:cNvPr>
              <p:cNvSpPr/>
              <p:nvPr/>
            </p:nvSpPr>
            <p:spPr>
              <a:xfrm>
                <a:off x="5722908" y="5676621"/>
                <a:ext cx="986981" cy="382596"/>
              </a:xfrm>
              <a:prstGeom prst="diamond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+V</a:t>
                </a:r>
                <a:r>
                  <a:rPr lang="en-US" sz="16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DM1</a:t>
                </a:r>
                <a:endParaRPr lang="en-US" sz="16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198" name="Elbow Connector 197">
                <a:extLst>
                  <a:ext uri="{FF2B5EF4-FFF2-40B4-BE49-F238E27FC236}">
                    <a16:creationId xmlns:a16="http://schemas.microsoft.com/office/drawing/2014/main" id="{3135323D-EAF6-CE4F-A822-476E60A67DA5}"/>
                  </a:ext>
                </a:extLst>
              </p:cNvPr>
              <p:cNvCxnSpPr>
                <a:cxnSpLocks/>
                <a:stCxn id="197" idx="0"/>
                <a:endCxn id="200" idx="4"/>
              </p:cNvCxnSpPr>
              <p:nvPr/>
            </p:nvCxnSpPr>
            <p:spPr>
              <a:xfrm rot="16200000" flipV="1">
                <a:off x="6112702" y="5572923"/>
                <a:ext cx="207394" cy="1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0" name="Oval 199">
                <a:extLst>
                  <a:ext uri="{FF2B5EF4-FFF2-40B4-BE49-F238E27FC236}">
                    <a16:creationId xmlns:a16="http://schemas.microsoft.com/office/drawing/2014/main" id="{B485A129-EF04-1343-AC30-15C729EF9992}"/>
                  </a:ext>
                </a:extLst>
              </p:cNvPr>
              <p:cNvSpPr/>
              <p:nvPr/>
            </p:nvSpPr>
            <p:spPr>
              <a:xfrm>
                <a:off x="5893309" y="4888954"/>
                <a:ext cx="646178" cy="580273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203" name="Diamond 202">
                <a:extLst>
                  <a:ext uri="{FF2B5EF4-FFF2-40B4-BE49-F238E27FC236}">
                    <a16:creationId xmlns:a16="http://schemas.microsoft.com/office/drawing/2014/main" id="{23384930-4EB8-0D45-B4FD-B092853E0E33}"/>
                  </a:ext>
                </a:extLst>
              </p:cNvPr>
              <p:cNvSpPr/>
              <p:nvPr/>
            </p:nvSpPr>
            <p:spPr>
              <a:xfrm>
                <a:off x="7211986" y="5676621"/>
                <a:ext cx="986981" cy="381763"/>
              </a:xfrm>
              <a:prstGeom prst="diamond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+V</a:t>
                </a:r>
                <a:r>
                  <a:rPr lang="en-US" sz="16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DM2</a:t>
                </a:r>
              </a:p>
            </p:txBody>
          </p:sp>
          <p:cxnSp>
            <p:nvCxnSpPr>
              <p:cNvPr id="205" name="Elbow Connector 204">
                <a:extLst>
                  <a:ext uri="{FF2B5EF4-FFF2-40B4-BE49-F238E27FC236}">
                    <a16:creationId xmlns:a16="http://schemas.microsoft.com/office/drawing/2014/main" id="{2788AC76-37A0-734C-B7EB-521D91E6B88F}"/>
                  </a:ext>
                </a:extLst>
              </p:cNvPr>
              <p:cNvCxnSpPr>
                <a:cxnSpLocks/>
                <a:stCxn id="203" idx="0"/>
                <a:endCxn id="206" idx="4"/>
              </p:cNvCxnSpPr>
              <p:nvPr/>
            </p:nvCxnSpPr>
            <p:spPr>
              <a:xfrm rot="16200000" flipV="1">
                <a:off x="7590765" y="5561908"/>
                <a:ext cx="229424" cy="1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6" name="Oval 205">
                <a:extLst>
                  <a:ext uri="{FF2B5EF4-FFF2-40B4-BE49-F238E27FC236}">
                    <a16:creationId xmlns:a16="http://schemas.microsoft.com/office/drawing/2014/main" id="{8B2314C4-41AF-A446-BD41-D9FB804D2E55}"/>
                  </a:ext>
                </a:extLst>
              </p:cNvPr>
              <p:cNvSpPr/>
              <p:nvPr/>
            </p:nvSpPr>
            <p:spPr>
              <a:xfrm>
                <a:off x="7382397" y="4866924"/>
                <a:ext cx="646157" cy="580273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.5</a:t>
                </a:r>
              </a:p>
            </p:txBody>
          </p:sp>
          <p:sp>
            <p:nvSpPr>
              <p:cNvPr id="209" name="Oval 208">
                <a:extLst>
                  <a:ext uri="{FF2B5EF4-FFF2-40B4-BE49-F238E27FC236}">
                    <a16:creationId xmlns:a16="http://schemas.microsoft.com/office/drawing/2014/main" id="{C01F18BD-37AB-ED43-8DDB-6C93C72B27D3}"/>
                  </a:ext>
                </a:extLst>
              </p:cNvPr>
              <p:cNvSpPr/>
              <p:nvPr/>
            </p:nvSpPr>
            <p:spPr>
              <a:xfrm>
                <a:off x="8701567" y="5580149"/>
                <a:ext cx="646156" cy="580272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cxnSp>
            <p:nvCxnSpPr>
              <p:cNvPr id="210" name="Straight Arrow Connector 209">
                <a:extLst>
                  <a:ext uri="{FF2B5EF4-FFF2-40B4-BE49-F238E27FC236}">
                    <a16:creationId xmlns:a16="http://schemas.microsoft.com/office/drawing/2014/main" id="{61B5CC8C-4F62-4B47-88A9-ED3C121051DE}"/>
                  </a:ext>
                </a:extLst>
              </p:cNvPr>
              <p:cNvCxnSpPr>
                <a:cxnSpLocks/>
                <a:stCxn id="203" idx="3"/>
                <a:endCxn id="209" idx="2"/>
              </p:cNvCxnSpPr>
              <p:nvPr/>
            </p:nvCxnSpPr>
            <p:spPr>
              <a:xfrm>
                <a:off x="8198967" y="5867503"/>
                <a:ext cx="502600" cy="278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2" name="TextBox 211">
                <a:extLst>
                  <a:ext uri="{FF2B5EF4-FFF2-40B4-BE49-F238E27FC236}">
                    <a16:creationId xmlns:a16="http://schemas.microsoft.com/office/drawing/2014/main" id="{D6F35030-88EE-EE4F-AFA8-23DBEA00EAB3}"/>
                  </a:ext>
                </a:extLst>
              </p:cNvPr>
              <p:cNvSpPr txBox="1"/>
              <p:nvPr/>
            </p:nvSpPr>
            <p:spPr>
              <a:xfrm flipH="1">
                <a:off x="7548059" y="5488997"/>
                <a:ext cx="197033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4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</a:t>
                </a:r>
              </a:p>
            </p:txBody>
          </p:sp>
          <p:sp>
            <p:nvSpPr>
              <p:cNvPr id="214" name="TextBox 213">
                <a:extLst>
                  <a:ext uri="{FF2B5EF4-FFF2-40B4-BE49-F238E27FC236}">
                    <a16:creationId xmlns:a16="http://schemas.microsoft.com/office/drawing/2014/main" id="{5180B904-8FD1-A741-9E8A-61C176A063F0}"/>
                  </a:ext>
                </a:extLst>
              </p:cNvPr>
              <p:cNvSpPr txBox="1"/>
              <p:nvPr/>
            </p:nvSpPr>
            <p:spPr>
              <a:xfrm>
                <a:off x="6077404" y="5488997"/>
                <a:ext cx="9297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</a:t>
                </a:r>
              </a:p>
            </p:txBody>
          </p:sp>
          <p:cxnSp>
            <p:nvCxnSpPr>
              <p:cNvPr id="215" name="Elbow Connector 214">
                <a:extLst>
                  <a:ext uri="{FF2B5EF4-FFF2-40B4-BE49-F238E27FC236}">
                    <a16:creationId xmlns:a16="http://schemas.microsoft.com/office/drawing/2014/main" id="{BFF1AA22-3D2E-C04B-AE19-D5A9F0B3840B}"/>
                  </a:ext>
                </a:extLst>
              </p:cNvPr>
              <p:cNvCxnSpPr>
                <a:cxnSpLocks/>
                <a:stCxn id="197" idx="3"/>
                <a:endCxn id="203" idx="1"/>
              </p:cNvCxnSpPr>
              <p:nvPr/>
            </p:nvCxnSpPr>
            <p:spPr>
              <a:xfrm flipV="1">
                <a:off x="6709889" y="5867503"/>
                <a:ext cx="502097" cy="416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ECE8B6B6-7AB7-4E4F-A5E4-B54A3EE3420B}"/>
                </a:ext>
              </a:extLst>
            </p:cNvPr>
            <p:cNvSpPr txBox="1"/>
            <p:nvPr/>
          </p:nvSpPr>
          <p:spPr>
            <a:xfrm>
              <a:off x="381000" y="4114800"/>
              <a:ext cx="661207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b="1" dirty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1.5 b/c</a:t>
              </a:r>
            </a:p>
          </p:txBody>
        </p:sp>
        <p:grpSp>
          <p:nvGrpSpPr>
            <p:cNvPr id="371" name="Group 370">
              <a:extLst>
                <a:ext uri="{FF2B5EF4-FFF2-40B4-BE49-F238E27FC236}">
                  <a16:creationId xmlns:a16="http://schemas.microsoft.com/office/drawing/2014/main" id="{17A65DF3-FEDB-2846-A4B0-110C380BB3D4}"/>
                </a:ext>
              </a:extLst>
            </p:cNvPr>
            <p:cNvGrpSpPr/>
            <p:nvPr/>
          </p:nvGrpSpPr>
          <p:grpSpPr>
            <a:xfrm>
              <a:off x="1235545" y="3733802"/>
              <a:ext cx="2345855" cy="1208640"/>
              <a:chOff x="1235545" y="3733802"/>
              <a:chExt cx="2345855" cy="1208640"/>
            </a:xfrm>
          </p:grpSpPr>
          <p:cxnSp>
            <p:nvCxnSpPr>
              <p:cNvPr id="219" name="Straight Connector 218">
                <a:extLst>
                  <a:ext uri="{FF2B5EF4-FFF2-40B4-BE49-F238E27FC236}">
                    <a16:creationId xmlns:a16="http://schemas.microsoft.com/office/drawing/2014/main" id="{B349D1A0-CE8F-6743-86C8-1E5CC262A3D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80958" y="4468815"/>
                <a:ext cx="2200442" cy="278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33F36D4F-62CA-204C-A5CB-90B23D7FDE98}"/>
                  </a:ext>
                </a:extLst>
              </p:cNvPr>
              <p:cNvSpPr txBox="1"/>
              <p:nvPr/>
            </p:nvSpPr>
            <p:spPr>
              <a:xfrm rot="16200000">
                <a:off x="1072680" y="3985166"/>
                <a:ext cx="487313" cy="1615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Write PA</a:t>
                </a:r>
              </a:p>
            </p:txBody>
          </p:sp>
          <p:cxnSp>
            <p:nvCxnSpPr>
              <p:cNvPr id="221" name="Straight Connector 220">
                <a:extLst>
                  <a:ext uri="{FF2B5EF4-FFF2-40B4-BE49-F238E27FC236}">
                    <a16:creationId xmlns:a16="http://schemas.microsoft.com/office/drawing/2014/main" id="{471715D9-4233-514B-A24F-5DA138FA4AD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21543" y="3733802"/>
                <a:ext cx="1" cy="120864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8FA96807-9D48-4D4F-BDC6-33B918B493F3}"/>
                  </a:ext>
                </a:extLst>
              </p:cNvPr>
              <p:cNvSpPr txBox="1"/>
              <p:nvPr/>
            </p:nvSpPr>
            <p:spPr>
              <a:xfrm>
                <a:off x="1798849" y="3782389"/>
                <a:ext cx="104196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chemeClr val="accent2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223" name="TextBox 222">
                <a:extLst>
                  <a:ext uri="{FF2B5EF4-FFF2-40B4-BE49-F238E27FC236}">
                    <a16:creationId xmlns:a16="http://schemas.microsoft.com/office/drawing/2014/main" id="{94885820-CA4B-EE46-BE24-FF26216E4AD7}"/>
                  </a:ext>
                </a:extLst>
              </p:cNvPr>
              <p:cNvSpPr txBox="1"/>
              <p:nvPr/>
            </p:nvSpPr>
            <p:spPr>
              <a:xfrm>
                <a:off x="3188617" y="3784420"/>
                <a:ext cx="104196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grpSp>
            <p:nvGrpSpPr>
              <p:cNvPr id="224" name="Group 223">
                <a:extLst>
                  <a:ext uri="{FF2B5EF4-FFF2-40B4-BE49-F238E27FC236}">
                    <a16:creationId xmlns:a16="http://schemas.microsoft.com/office/drawing/2014/main" id="{3BC90C98-08F8-9343-B9F2-6D99292564C1}"/>
                  </a:ext>
                </a:extLst>
              </p:cNvPr>
              <p:cNvGrpSpPr/>
              <p:nvPr/>
            </p:nvGrpSpPr>
            <p:grpSpPr>
              <a:xfrm>
                <a:off x="1609625" y="4227891"/>
                <a:ext cx="464785" cy="242334"/>
                <a:chOff x="1066867" y="5737228"/>
                <a:chExt cx="464785" cy="242334"/>
              </a:xfrm>
            </p:grpSpPr>
            <p:cxnSp>
              <p:nvCxnSpPr>
                <p:cNvPr id="240" name="Elbow Connector 77">
                  <a:extLst>
                    <a:ext uri="{FF2B5EF4-FFF2-40B4-BE49-F238E27FC236}">
                      <a16:creationId xmlns:a16="http://schemas.microsoft.com/office/drawing/2014/main" id="{CEC19D1D-2BA2-ED43-9C0E-F0C5524B43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004909" y="5816370"/>
                  <a:ext cx="214215" cy="90299"/>
                </a:xfrm>
                <a:prstGeom prst="bentConnector3">
                  <a:avLst>
                    <a:gd name="adj1" fmla="val 148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1" name="Elbow Connector 78">
                  <a:extLst>
                    <a:ext uri="{FF2B5EF4-FFF2-40B4-BE49-F238E27FC236}">
                      <a16:creationId xmlns:a16="http://schemas.microsoft.com/office/drawing/2014/main" id="{23FA0299-E239-3D46-86EE-70E88BA2B91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1377613" y="5825522"/>
                  <a:ext cx="242334" cy="65745"/>
                </a:xfrm>
                <a:prstGeom prst="bentConnector3">
                  <a:avLst>
                    <a:gd name="adj1" fmla="val 4554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2" name="Straight Connector 241">
                  <a:extLst>
                    <a:ext uri="{FF2B5EF4-FFF2-40B4-BE49-F238E27FC236}">
                      <a16:creationId xmlns:a16="http://schemas.microsoft.com/office/drawing/2014/main" id="{EBD47C8F-24F7-B74C-BA63-D1CB510A34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50518" y="5745333"/>
                  <a:ext cx="319805" cy="0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5" name="Group 224">
                <a:extLst>
                  <a:ext uri="{FF2B5EF4-FFF2-40B4-BE49-F238E27FC236}">
                    <a16:creationId xmlns:a16="http://schemas.microsoft.com/office/drawing/2014/main" id="{B027B9B2-E06E-6E41-B4CB-44782B894D2C}"/>
                  </a:ext>
                </a:extLst>
              </p:cNvPr>
              <p:cNvGrpSpPr/>
              <p:nvPr/>
            </p:nvGrpSpPr>
            <p:grpSpPr>
              <a:xfrm>
                <a:off x="3135220" y="4490825"/>
                <a:ext cx="213578" cy="183955"/>
                <a:chOff x="2592462" y="6000162"/>
                <a:chExt cx="213578" cy="183955"/>
              </a:xfrm>
            </p:grpSpPr>
            <p:cxnSp>
              <p:nvCxnSpPr>
                <p:cNvPr id="237" name="Elbow Connector 77">
                  <a:extLst>
                    <a:ext uri="{FF2B5EF4-FFF2-40B4-BE49-F238E27FC236}">
                      <a16:creationId xmlns:a16="http://schemas.microsoft.com/office/drawing/2014/main" id="{DF042215-FAD2-784B-BF44-F74CC841E9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2691110" y="6069187"/>
                  <a:ext cx="183953" cy="45907"/>
                </a:xfrm>
                <a:prstGeom prst="bentConnector3">
                  <a:avLst>
                    <a:gd name="adj1" fmla="val -5512"/>
                  </a:avLst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8" name="Elbow Connector 78">
                  <a:extLst>
                    <a:ext uri="{FF2B5EF4-FFF2-40B4-BE49-F238E27FC236}">
                      <a16:creationId xmlns:a16="http://schemas.microsoft.com/office/drawing/2014/main" id="{57986DB5-7A73-004E-A3A5-BA8917208E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H="1">
                  <a:off x="2524265" y="6068359"/>
                  <a:ext cx="183953" cy="47560"/>
                </a:xfrm>
                <a:prstGeom prst="bentConnector3">
                  <a:avLst>
                    <a:gd name="adj1" fmla="val -2990"/>
                  </a:avLst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9" name="Straight Connector 238">
                  <a:extLst>
                    <a:ext uri="{FF2B5EF4-FFF2-40B4-BE49-F238E27FC236}">
                      <a16:creationId xmlns:a16="http://schemas.microsoft.com/office/drawing/2014/main" id="{76358376-AC6E-E545-A260-BE6DD66FAA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34625" y="6177296"/>
                  <a:ext cx="125693" cy="0"/>
                </a:xfrm>
                <a:prstGeom prst="line">
                  <a:avLst/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6" name="Group 225">
                <a:extLst>
                  <a:ext uri="{FF2B5EF4-FFF2-40B4-BE49-F238E27FC236}">
                    <a16:creationId xmlns:a16="http://schemas.microsoft.com/office/drawing/2014/main" id="{3214C979-62A8-0C48-B07F-9EE9AFA91963}"/>
                  </a:ext>
                </a:extLst>
              </p:cNvPr>
              <p:cNvGrpSpPr/>
              <p:nvPr/>
            </p:nvGrpSpPr>
            <p:grpSpPr>
              <a:xfrm>
                <a:off x="2201427" y="4228768"/>
                <a:ext cx="229435" cy="240047"/>
                <a:chOff x="1658669" y="5738105"/>
                <a:chExt cx="229435" cy="240047"/>
              </a:xfrm>
            </p:grpSpPr>
            <p:cxnSp>
              <p:nvCxnSpPr>
                <p:cNvPr id="234" name="Elbow Connector 77">
                  <a:extLst>
                    <a:ext uri="{FF2B5EF4-FFF2-40B4-BE49-F238E27FC236}">
                      <a16:creationId xmlns:a16="http://schemas.microsoft.com/office/drawing/2014/main" id="{077B3D77-199A-FC49-96FF-B49458A93F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569115" y="5834749"/>
                  <a:ext cx="232333" cy="53225"/>
                </a:xfrm>
                <a:prstGeom prst="bentConnector3">
                  <a:avLst>
                    <a:gd name="adj1" fmla="val 5634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" name="Elbow Connector 78">
                  <a:extLst>
                    <a:ext uri="{FF2B5EF4-FFF2-40B4-BE49-F238E27FC236}">
                      <a16:creationId xmlns:a16="http://schemas.microsoft.com/office/drawing/2014/main" id="{BA011257-5CA5-8E4F-A6B9-A26D08D6947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1745547" y="5835595"/>
                  <a:ext cx="240047" cy="45067"/>
                </a:xfrm>
                <a:prstGeom prst="bentConnector3">
                  <a:avLst>
                    <a:gd name="adj1" fmla="val 2904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6" name="Straight Connector 235">
                  <a:extLst>
                    <a:ext uri="{FF2B5EF4-FFF2-40B4-BE49-F238E27FC236}">
                      <a16:creationId xmlns:a16="http://schemas.microsoft.com/office/drawing/2014/main" id="{01E98070-E334-6F4C-BAD0-98C203FD8E7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712871" y="5743418"/>
                  <a:ext cx="131677" cy="0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7" name="TextBox 226">
                <a:extLst>
                  <a:ext uri="{FF2B5EF4-FFF2-40B4-BE49-F238E27FC236}">
                    <a16:creationId xmlns:a16="http://schemas.microsoft.com/office/drawing/2014/main" id="{21E52866-F456-3B49-AE19-89E5787CF84E}"/>
                  </a:ext>
                </a:extLst>
              </p:cNvPr>
              <p:cNvSpPr txBox="1"/>
              <p:nvPr/>
            </p:nvSpPr>
            <p:spPr>
              <a:xfrm>
                <a:off x="2228608" y="3773238"/>
                <a:ext cx="15869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chemeClr val="accent2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.5</a:t>
                </a:r>
              </a:p>
            </p:txBody>
          </p:sp>
          <p:sp>
            <p:nvSpPr>
              <p:cNvPr id="230" name="TextBox 229">
                <a:extLst>
                  <a:ext uri="{FF2B5EF4-FFF2-40B4-BE49-F238E27FC236}">
                    <a16:creationId xmlns:a16="http://schemas.microsoft.com/office/drawing/2014/main" id="{D39A29D5-8ED9-254F-8F9D-97D5372DD0CD}"/>
                  </a:ext>
                </a:extLst>
              </p:cNvPr>
              <p:cNvSpPr txBox="1"/>
              <p:nvPr/>
            </p:nvSpPr>
            <p:spPr>
              <a:xfrm>
                <a:off x="1852775" y="4492995"/>
                <a:ext cx="528991" cy="1615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Write PW</a:t>
                </a:r>
              </a:p>
            </p:txBody>
          </p:sp>
          <p:sp>
            <p:nvSpPr>
              <p:cNvPr id="358" name="TextBox 357">
                <a:extLst>
                  <a:ext uri="{FF2B5EF4-FFF2-40B4-BE49-F238E27FC236}">
                    <a16:creationId xmlns:a16="http://schemas.microsoft.com/office/drawing/2014/main" id="{13150FD5-B889-CE4C-A8CF-663F6AEFE1B9}"/>
                  </a:ext>
                </a:extLst>
              </p:cNvPr>
              <p:cNvSpPr txBox="1"/>
              <p:nvPr/>
            </p:nvSpPr>
            <p:spPr>
              <a:xfrm>
                <a:off x="2158109" y="4031545"/>
                <a:ext cx="37189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+PW1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9" name="TextBox 358">
                <a:extLst>
                  <a:ext uri="{FF2B5EF4-FFF2-40B4-BE49-F238E27FC236}">
                    <a16:creationId xmlns:a16="http://schemas.microsoft.com/office/drawing/2014/main" id="{C0758FA1-A217-9B47-8E3E-4DA72179A25C}"/>
                  </a:ext>
                </a:extLst>
              </p:cNvPr>
              <p:cNvSpPr txBox="1"/>
              <p:nvPr/>
            </p:nvSpPr>
            <p:spPr>
              <a:xfrm>
                <a:off x="3090825" y="4032604"/>
                <a:ext cx="379912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-PW1’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0" name="TextBox 359">
                <a:extLst>
                  <a:ext uri="{FF2B5EF4-FFF2-40B4-BE49-F238E27FC236}">
                    <a16:creationId xmlns:a16="http://schemas.microsoft.com/office/drawing/2014/main" id="{281FB0C5-6E7A-4D4E-B362-63A8436FECED}"/>
                  </a:ext>
                </a:extLst>
              </p:cNvPr>
              <p:cNvSpPr txBox="1"/>
              <p:nvPr/>
            </p:nvSpPr>
            <p:spPr>
              <a:xfrm>
                <a:off x="1693276" y="4031801"/>
                <a:ext cx="37189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+PW2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374" name="Group 373">
            <a:extLst>
              <a:ext uri="{FF2B5EF4-FFF2-40B4-BE49-F238E27FC236}">
                <a16:creationId xmlns:a16="http://schemas.microsoft.com/office/drawing/2014/main" id="{B71EAC74-0A6D-A74D-8188-C22A857E602D}"/>
              </a:ext>
            </a:extLst>
          </p:cNvPr>
          <p:cNvGrpSpPr/>
          <p:nvPr/>
        </p:nvGrpSpPr>
        <p:grpSpPr>
          <a:xfrm>
            <a:off x="651652" y="5047372"/>
            <a:ext cx="9715169" cy="1293497"/>
            <a:chOff x="419431" y="5033527"/>
            <a:chExt cx="9715169" cy="1293497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9102F7AA-5090-ED40-BA4C-F892D61DF563}"/>
                </a:ext>
              </a:extLst>
            </p:cNvPr>
            <p:cNvGrpSpPr/>
            <p:nvPr/>
          </p:nvGrpSpPr>
          <p:grpSpPr>
            <a:xfrm>
              <a:off x="5138185" y="5033527"/>
              <a:ext cx="4996415" cy="1293497"/>
              <a:chOff x="5722908" y="4866924"/>
              <a:chExt cx="4996415" cy="1293497"/>
            </a:xfrm>
          </p:grpSpPr>
          <p:sp>
            <p:nvSpPr>
              <p:cNvPr id="32" name="Diamond 31">
                <a:extLst>
                  <a:ext uri="{FF2B5EF4-FFF2-40B4-BE49-F238E27FC236}">
                    <a16:creationId xmlns:a16="http://schemas.microsoft.com/office/drawing/2014/main" id="{AA337E37-F973-F840-AF6F-D9A7FA3A1DD0}"/>
                  </a:ext>
                </a:extLst>
              </p:cNvPr>
              <p:cNvSpPr/>
              <p:nvPr/>
            </p:nvSpPr>
            <p:spPr>
              <a:xfrm>
                <a:off x="5722908" y="5676621"/>
                <a:ext cx="986981" cy="382596"/>
              </a:xfrm>
              <a:prstGeom prst="diamond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+V</a:t>
                </a:r>
                <a:r>
                  <a:rPr lang="en-US" sz="16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DM1</a:t>
                </a:r>
                <a:endParaRPr lang="en-US" sz="16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33" name="Elbow Connector 32">
                <a:extLst>
                  <a:ext uri="{FF2B5EF4-FFF2-40B4-BE49-F238E27FC236}">
                    <a16:creationId xmlns:a16="http://schemas.microsoft.com/office/drawing/2014/main" id="{FDF4F1FD-EBA6-E34B-AF63-9215DF0FB645}"/>
                  </a:ext>
                </a:extLst>
              </p:cNvPr>
              <p:cNvCxnSpPr>
                <a:cxnSpLocks/>
                <a:stCxn id="32" idx="0"/>
                <a:endCxn id="35" idx="4"/>
              </p:cNvCxnSpPr>
              <p:nvPr/>
            </p:nvCxnSpPr>
            <p:spPr>
              <a:xfrm rot="16200000" flipV="1">
                <a:off x="6112702" y="5572923"/>
                <a:ext cx="207394" cy="1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Elbow Connector 33">
                <a:extLst>
                  <a:ext uri="{FF2B5EF4-FFF2-40B4-BE49-F238E27FC236}">
                    <a16:creationId xmlns:a16="http://schemas.microsoft.com/office/drawing/2014/main" id="{3EB0ED01-83E1-5549-8A14-1309FF844896}"/>
                  </a:ext>
                </a:extLst>
              </p:cNvPr>
              <p:cNvCxnSpPr>
                <a:cxnSpLocks/>
                <a:stCxn id="43" idx="3"/>
                <a:endCxn id="44" idx="2"/>
              </p:cNvCxnSpPr>
              <p:nvPr/>
            </p:nvCxnSpPr>
            <p:spPr>
              <a:xfrm>
                <a:off x="9572704" y="5866948"/>
                <a:ext cx="500463" cy="3337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8A9591F0-7B5E-AE44-9F94-5A21C0751E1A}"/>
                  </a:ext>
                </a:extLst>
              </p:cNvPr>
              <p:cNvSpPr/>
              <p:nvPr/>
            </p:nvSpPr>
            <p:spPr>
              <a:xfrm>
                <a:off x="5893309" y="4888954"/>
                <a:ext cx="646178" cy="580273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11</a:t>
                </a: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54EADF0B-0CBC-B541-A1AB-1CEBF8B2ED58}"/>
                  </a:ext>
                </a:extLst>
              </p:cNvPr>
              <p:cNvSpPr/>
              <p:nvPr/>
            </p:nvSpPr>
            <p:spPr>
              <a:xfrm>
                <a:off x="8756135" y="4871075"/>
                <a:ext cx="646156" cy="580272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01</a:t>
                </a:r>
              </a:p>
            </p:txBody>
          </p:sp>
          <p:sp>
            <p:nvSpPr>
              <p:cNvPr id="38" name="Diamond 37">
                <a:extLst>
                  <a:ext uri="{FF2B5EF4-FFF2-40B4-BE49-F238E27FC236}">
                    <a16:creationId xmlns:a16="http://schemas.microsoft.com/office/drawing/2014/main" id="{2EE65782-7BD7-F346-BB87-FE89C23C46E2}"/>
                  </a:ext>
                </a:extLst>
              </p:cNvPr>
              <p:cNvSpPr/>
              <p:nvPr/>
            </p:nvSpPr>
            <p:spPr>
              <a:xfrm>
                <a:off x="7214123" y="5676621"/>
                <a:ext cx="986981" cy="381763"/>
              </a:xfrm>
              <a:prstGeom prst="diamond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+V</a:t>
                </a:r>
                <a:r>
                  <a:rPr lang="en-US" sz="16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DM2</a:t>
                </a:r>
              </a:p>
            </p:txBody>
          </p:sp>
          <p:cxnSp>
            <p:nvCxnSpPr>
              <p:cNvPr id="40" name="Elbow Connector 39">
                <a:extLst>
                  <a:ext uri="{FF2B5EF4-FFF2-40B4-BE49-F238E27FC236}">
                    <a16:creationId xmlns:a16="http://schemas.microsoft.com/office/drawing/2014/main" id="{31411BE1-0FA3-B043-B1D9-87D085077C7C}"/>
                  </a:ext>
                </a:extLst>
              </p:cNvPr>
              <p:cNvCxnSpPr>
                <a:cxnSpLocks/>
                <a:stCxn id="38" idx="0"/>
                <a:endCxn id="41" idx="4"/>
              </p:cNvCxnSpPr>
              <p:nvPr/>
            </p:nvCxnSpPr>
            <p:spPr>
              <a:xfrm rot="16200000" flipV="1">
                <a:off x="7592902" y="5561908"/>
                <a:ext cx="229424" cy="1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500BFAB9-C054-4248-A59C-EDDC0941E6B8}"/>
                  </a:ext>
                </a:extLst>
              </p:cNvPr>
              <p:cNvSpPr/>
              <p:nvPr/>
            </p:nvSpPr>
            <p:spPr>
              <a:xfrm>
                <a:off x="7384534" y="4866924"/>
                <a:ext cx="646157" cy="580273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10</a:t>
                </a:r>
              </a:p>
            </p:txBody>
          </p:sp>
          <p:sp>
            <p:nvSpPr>
              <p:cNvPr id="43" name="Diamond 42">
                <a:extLst>
                  <a:ext uri="{FF2B5EF4-FFF2-40B4-BE49-F238E27FC236}">
                    <a16:creationId xmlns:a16="http://schemas.microsoft.com/office/drawing/2014/main" id="{F780FF12-D4CC-C944-9365-94D1894EA61D}"/>
                  </a:ext>
                </a:extLst>
              </p:cNvPr>
              <p:cNvSpPr/>
              <p:nvPr/>
            </p:nvSpPr>
            <p:spPr>
              <a:xfrm>
                <a:off x="8585723" y="5676067"/>
                <a:ext cx="986981" cy="381762"/>
              </a:xfrm>
              <a:prstGeom prst="diamond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-V</a:t>
                </a:r>
                <a:r>
                  <a:rPr lang="en-US" sz="16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DM1’</a:t>
                </a:r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A0600D05-DB43-624A-97F8-F67367EC8A78}"/>
                  </a:ext>
                </a:extLst>
              </p:cNvPr>
              <p:cNvSpPr/>
              <p:nvPr/>
            </p:nvSpPr>
            <p:spPr>
              <a:xfrm>
                <a:off x="10073167" y="5580149"/>
                <a:ext cx="646156" cy="580272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00</a:t>
                </a:r>
              </a:p>
            </p:txBody>
          </p:sp>
          <p:cxnSp>
            <p:nvCxnSpPr>
              <p:cNvPr id="45" name="Straight Arrow Connector 44">
                <a:extLst>
                  <a:ext uri="{FF2B5EF4-FFF2-40B4-BE49-F238E27FC236}">
                    <a16:creationId xmlns:a16="http://schemas.microsoft.com/office/drawing/2014/main" id="{1F167733-9F83-FE4A-A78D-2555C4210D6A}"/>
                  </a:ext>
                </a:extLst>
              </p:cNvPr>
              <p:cNvCxnSpPr>
                <a:cxnSpLocks/>
                <a:stCxn id="38" idx="3"/>
                <a:endCxn id="43" idx="1"/>
              </p:cNvCxnSpPr>
              <p:nvPr/>
            </p:nvCxnSpPr>
            <p:spPr>
              <a:xfrm flipV="1">
                <a:off x="8201104" y="5866948"/>
                <a:ext cx="384619" cy="55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Elbow Connector 45">
                <a:extLst>
                  <a:ext uri="{FF2B5EF4-FFF2-40B4-BE49-F238E27FC236}">
                    <a16:creationId xmlns:a16="http://schemas.microsoft.com/office/drawing/2014/main" id="{09B82090-D491-DD43-A458-8A0D4E690D92}"/>
                  </a:ext>
                </a:extLst>
              </p:cNvPr>
              <p:cNvCxnSpPr>
                <a:cxnSpLocks/>
                <a:stCxn id="43" idx="0"/>
                <a:endCxn id="36" idx="4"/>
              </p:cNvCxnSpPr>
              <p:nvPr/>
            </p:nvCxnSpPr>
            <p:spPr>
              <a:xfrm rot="16200000" flipV="1">
                <a:off x="8966854" y="5563706"/>
                <a:ext cx="224720" cy="1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BE187F5A-2277-4D47-B08B-7629C81C2BB3}"/>
                  </a:ext>
                </a:extLst>
              </p:cNvPr>
              <p:cNvSpPr txBox="1"/>
              <p:nvPr/>
            </p:nvSpPr>
            <p:spPr>
              <a:xfrm flipH="1">
                <a:off x="7563908" y="5488997"/>
                <a:ext cx="197033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4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F4F881B4-6440-2B42-B7E5-4F147B9FB97E}"/>
                  </a:ext>
                </a:extLst>
              </p:cNvPr>
              <p:cNvSpPr txBox="1"/>
              <p:nvPr/>
            </p:nvSpPr>
            <p:spPr>
              <a:xfrm>
                <a:off x="8960370" y="5488997"/>
                <a:ext cx="9297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4DB83CA3-F46E-174C-917B-2A882D13B2E6}"/>
                  </a:ext>
                </a:extLst>
              </p:cNvPr>
              <p:cNvSpPr txBox="1"/>
              <p:nvPr/>
            </p:nvSpPr>
            <p:spPr>
              <a:xfrm>
                <a:off x="6077404" y="5488997"/>
                <a:ext cx="9297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</a:t>
                </a:r>
              </a:p>
            </p:txBody>
          </p:sp>
          <p:cxnSp>
            <p:nvCxnSpPr>
              <p:cNvPr id="50" name="Elbow Connector 49">
                <a:extLst>
                  <a:ext uri="{FF2B5EF4-FFF2-40B4-BE49-F238E27FC236}">
                    <a16:creationId xmlns:a16="http://schemas.microsoft.com/office/drawing/2014/main" id="{4FFA4EBE-E3E5-D849-847C-9DD5B46E6B97}"/>
                  </a:ext>
                </a:extLst>
              </p:cNvPr>
              <p:cNvCxnSpPr>
                <a:cxnSpLocks/>
                <a:stCxn id="32" idx="3"/>
                <a:endCxn id="38" idx="1"/>
              </p:cNvCxnSpPr>
              <p:nvPr/>
            </p:nvCxnSpPr>
            <p:spPr>
              <a:xfrm flipV="1">
                <a:off x="6709889" y="5867503"/>
                <a:ext cx="504234" cy="416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1E297DD2-4237-2641-B984-BEF56DC532F7}"/>
                </a:ext>
              </a:extLst>
            </p:cNvPr>
            <p:cNvSpPr txBox="1"/>
            <p:nvPr/>
          </p:nvSpPr>
          <p:spPr>
            <a:xfrm>
              <a:off x="419431" y="5514201"/>
              <a:ext cx="418769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b="1" dirty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MLC</a:t>
              </a:r>
            </a:p>
          </p:txBody>
        </p:sp>
        <p:grpSp>
          <p:nvGrpSpPr>
            <p:cNvPr id="373" name="Group 372">
              <a:extLst>
                <a:ext uri="{FF2B5EF4-FFF2-40B4-BE49-F238E27FC236}">
                  <a16:creationId xmlns:a16="http://schemas.microsoft.com/office/drawing/2014/main" id="{450DDB7D-E963-874F-8084-4EBEFFAB9655}"/>
                </a:ext>
              </a:extLst>
            </p:cNvPr>
            <p:cNvGrpSpPr/>
            <p:nvPr/>
          </p:nvGrpSpPr>
          <p:grpSpPr>
            <a:xfrm>
              <a:off x="1235545" y="5078815"/>
              <a:ext cx="2345855" cy="1248209"/>
              <a:chOff x="1235545" y="5078815"/>
              <a:chExt cx="2345855" cy="1248209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2FD46FE-5C1F-9B44-831E-236B4877E26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80958" y="5813829"/>
                <a:ext cx="2200442" cy="278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0331975-2B6B-D144-A78F-1D2F456EF44A}"/>
                  </a:ext>
                </a:extLst>
              </p:cNvPr>
              <p:cNvSpPr txBox="1"/>
              <p:nvPr/>
            </p:nvSpPr>
            <p:spPr>
              <a:xfrm rot="16200000">
                <a:off x="1072680" y="5330180"/>
                <a:ext cx="487313" cy="1615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Write PA</a:t>
                </a:r>
              </a:p>
            </p:txBody>
          </p: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BEC50FFD-5138-724A-93FE-C08DE46691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21543" y="5078815"/>
                <a:ext cx="0" cy="1248209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7143AC-70F4-4242-A5CA-A6E14F29DCA8}"/>
                  </a:ext>
                </a:extLst>
              </p:cNvPr>
              <p:cNvSpPr txBox="1"/>
              <p:nvPr/>
            </p:nvSpPr>
            <p:spPr>
              <a:xfrm>
                <a:off x="1755033" y="5128175"/>
                <a:ext cx="208390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chemeClr val="accent2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11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4CB8E46-B579-464B-990E-46218925F2A6}"/>
                  </a:ext>
                </a:extLst>
              </p:cNvPr>
              <p:cNvSpPr txBox="1"/>
              <p:nvPr/>
            </p:nvSpPr>
            <p:spPr>
              <a:xfrm>
                <a:off x="2684381" y="5120484"/>
                <a:ext cx="208390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01</a:t>
                </a:r>
              </a:p>
            </p:txBody>
          </p:sp>
          <p:grpSp>
            <p:nvGrpSpPr>
              <p:cNvPr id="142" name="Group 141">
                <a:extLst>
                  <a:ext uri="{FF2B5EF4-FFF2-40B4-BE49-F238E27FC236}">
                    <a16:creationId xmlns:a16="http://schemas.microsoft.com/office/drawing/2014/main" id="{A305F488-EC37-8F41-BCE6-08101F9AAD09}"/>
                  </a:ext>
                </a:extLst>
              </p:cNvPr>
              <p:cNvGrpSpPr/>
              <p:nvPr/>
            </p:nvGrpSpPr>
            <p:grpSpPr>
              <a:xfrm>
                <a:off x="1602977" y="5563380"/>
                <a:ext cx="471433" cy="242334"/>
                <a:chOff x="1060219" y="5727703"/>
                <a:chExt cx="471433" cy="242334"/>
              </a:xfrm>
            </p:grpSpPr>
            <p:cxnSp>
              <p:nvCxnSpPr>
                <p:cNvPr id="22" name="Elbow Connector 77">
                  <a:extLst>
                    <a:ext uri="{FF2B5EF4-FFF2-40B4-BE49-F238E27FC236}">
                      <a16:creationId xmlns:a16="http://schemas.microsoft.com/office/drawing/2014/main" id="{F844141A-7B8C-C84A-874B-B891FF281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98261" y="5806845"/>
                  <a:ext cx="214215" cy="90299"/>
                </a:xfrm>
                <a:prstGeom prst="bentConnector3">
                  <a:avLst>
                    <a:gd name="adj1" fmla="val 148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Elbow Connector 78">
                  <a:extLst>
                    <a:ext uri="{FF2B5EF4-FFF2-40B4-BE49-F238E27FC236}">
                      <a16:creationId xmlns:a16="http://schemas.microsoft.com/office/drawing/2014/main" id="{21B896DE-8E82-B140-9B4E-565A87539C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1377613" y="5815997"/>
                  <a:ext cx="242334" cy="65745"/>
                </a:xfrm>
                <a:prstGeom prst="bentConnector3">
                  <a:avLst>
                    <a:gd name="adj1" fmla="val 4554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E9517698-C857-8B4B-A92A-2A6A38ACE1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36948" y="5735808"/>
                  <a:ext cx="333375" cy="0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id="{1651E891-C5CB-4443-AD8C-4B293EA967EE}"/>
                  </a:ext>
                </a:extLst>
              </p:cNvPr>
              <p:cNvGrpSpPr/>
              <p:nvPr/>
            </p:nvGrpSpPr>
            <p:grpSpPr>
              <a:xfrm>
                <a:off x="2594908" y="5834081"/>
                <a:ext cx="384804" cy="188888"/>
                <a:chOff x="2052150" y="5998404"/>
                <a:chExt cx="384804" cy="188888"/>
              </a:xfrm>
            </p:grpSpPr>
            <p:cxnSp>
              <p:nvCxnSpPr>
                <p:cNvPr id="19" name="Elbow Connector 77">
                  <a:extLst>
                    <a:ext uri="{FF2B5EF4-FFF2-40B4-BE49-F238E27FC236}">
                      <a16:creationId xmlns:a16="http://schemas.microsoft.com/office/drawing/2014/main" id="{F54836D7-D918-E045-A159-384429B418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2322024" y="6072362"/>
                  <a:ext cx="183953" cy="45907"/>
                </a:xfrm>
                <a:prstGeom prst="bentConnector3">
                  <a:avLst>
                    <a:gd name="adj1" fmla="val -5512"/>
                  </a:avLst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Elbow Connector 78">
                  <a:extLst>
                    <a:ext uri="{FF2B5EF4-FFF2-40B4-BE49-F238E27FC236}">
                      <a16:creationId xmlns:a16="http://schemas.microsoft.com/office/drawing/2014/main" id="{6B78EF78-79F1-A04C-BA62-CE6694B376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H="1">
                  <a:off x="1983953" y="6066601"/>
                  <a:ext cx="183953" cy="47560"/>
                </a:xfrm>
                <a:prstGeom prst="bentConnector3">
                  <a:avLst>
                    <a:gd name="adj1" fmla="val -2990"/>
                  </a:avLst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D7D486D7-115E-B645-BE34-FA613CD340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097901" y="6180471"/>
                  <a:ext cx="289499" cy="0"/>
                </a:xfrm>
                <a:prstGeom prst="line">
                  <a:avLst/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id="{9CF4116D-EC4B-BA44-87F8-BF1DD775FFB2}"/>
                  </a:ext>
                </a:extLst>
              </p:cNvPr>
              <p:cNvGrpSpPr/>
              <p:nvPr/>
            </p:nvGrpSpPr>
            <p:grpSpPr>
              <a:xfrm>
                <a:off x="2197330" y="5566558"/>
                <a:ext cx="223553" cy="228221"/>
                <a:chOff x="1654572" y="5730881"/>
                <a:chExt cx="223553" cy="228221"/>
              </a:xfrm>
            </p:grpSpPr>
            <p:cxnSp>
              <p:nvCxnSpPr>
                <p:cNvPr id="16" name="Elbow Connector 77">
                  <a:extLst>
                    <a:ext uri="{FF2B5EF4-FFF2-40B4-BE49-F238E27FC236}">
                      <a16:creationId xmlns:a16="http://schemas.microsoft.com/office/drawing/2014/main" id="{6F13A925-7F19-CB41-B773-99C40AC1D6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569293" y="5822714"/>
                  <a:ext cx="221667" cy="51109"/>
                </a:xfrm>
                <a:prstGeom prst="bentConnector3">
                  <a:avLst>
                    <a:gd name="adj1" fmla="val -1001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Elbow Connector 78">
                  <a:extLst>
                    <a:ext uri="{FF2B5EF4-FFF2-40B4-BE49-F238E27FC236}">
                      <a16:creationId xmlns:a16="http://schemas.microsoft.com/office/drawing/2014/main" id="{0F844ED0-CDBD-6848-A443-020026F140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1738520" y="5819495"/>
                  <a:ext cx="228220" cy="50991"/>
                </a:xfrm>
                <a:prstGeom prst="bentConnector3">
                  <a:avLst>
                    <a:gd name="adj1" fmla="val 462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67F4A876-FD29-3C49-B84E-C830B81A846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699417" y="5735808"/>
                  <a:ext cx="135477" cy="0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65DD2FE-9B4F-734D-84D9-0FD8A95BE16D}"/>
                  </a:ext>
                </a:extLst>
              </p:cNvPr>
              <p:cNvSpPr txBox="1"/>
              <p:nvPr/>
            </p:nvSpPr>
            <p:spPr>
              <a:xfrm>
                <a:off x="2192033" y="5118252"/>
                <a:ext cx="208390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chemeClr val="accent2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10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98B55A7-5D9B-534E-B90D-55ABE1ADB3F5}"/>
                  </a:ext>
                </a:extLst>
              </p:cNvPr>
              <p:cNvSpPr txBox="1"/>
              <p:nvPr/>
            </p:nvSpPr>
            <p:spPr>
              <a:xfrm>
                <a:off x="3124200" y="5113480"/>
                <a:ext cx="208390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00</a:t>
                </a:r>
              </a:p>
            </p:txBody>
          </p:sp>
          <p:grpSp>
            <p:nvGrpSpPr>
              <p:cNvPr id="145" name="Group 144">
                <a:extLst>
                  <a:ext uri="{FF2B5EF4-FFF2-40B4-BE49-F238E27FC236}">
                    <a16:creationId xmlns:a16="http://schemas.microsoft.com/office/drawing/2014/main" id="{3E817FD6-40B2-874A-B554-A3F270BBA62C}"/>
                  </a:ext>
                </a:extLst>
              </p:cNvPr>
              <p:cNvGrpSpPr/>
              <p:nvPr/>
            </p:nvGrpSpPr>
            <p:grpSpPr>
              <a:xfrm>
                <a:off x="3137309" y="5816899"/>
                <a:ext cx="214823" cy="196637"/>
                <a:chOff x="2594551" y="5981222"/>
                <a:chExt cx="214823" cy="196637"/>
              </a:xfrm>
            </p:grpSpPr>
            <p:cxnSp>
              <p:nvCxnSpPr>
                <p:cNvPr id="13" name="Elbow Connector 77">
                  <a:extLst>
                    <a:ext uri="{FF2B5EF4-FFF2-40B4-BE49-F238E27FC236}">
                      <a16:creationId xmlns:a16="http://schemas.microsoft.com/office/drawing/2014/main" id="{E0A91A69-99C2-AC4C-BDE4-C6CBC4AF2A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2684455" y="6052941"/>
                  <a:ext cx="196637" cy="53200"/>
                </a:xfrm>
                <a:prstGeom prst="bentConnector3">
                  <a:avLst>
                    <a:gd name="adj1" fmla="val 2653"/>
                  </a:avLst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Elbow Connector 78">
                  <a:extLst>
                    <a:ext uri="{FF2B5EF4-FFF2-40B4-BE49-F238E27FC236}">
                      <a16:creationId xmlns:a16="http://schemas.microsoft.com/office/drawing/2014/main" id="{58D212F6-6A2C-0049-A321-78154E8F0A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H="1">
                  <a:off x="2523239" y="6057962"/>
                  <a:ext cx="190125" cy="47501"/>
                </a:xfrm>
                <a:prstGeom prst="bentConnector3">
                  <a:avLst>
                    <a:gd name="adj1" fmla="val 4529"/>
                  </a:avLst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12CF4872-B63A-0A49-86E6-C03EC52D842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34625" y="6169867"/>
                  <a:ext cx="123753" cy="0"/>
                </a:xfrm>
                <a:prstGeom prst="line">
                  <a:avLst/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1" name="TextBox 140">
                <a:extLst>
                  <a:ext uri="{FF2B5EF4-FFF2-40B4-BE49-F238E27FC236}">
                    <a16:creationId xmlns:a16="http://schemas.microsoft.com/office/drawing/2014/main" id="{B92434BC-6537-7548-AB60-8F15D596E773}"/>
                  </a:ext>
                </a:extLst>
              </p:cNvPr>
              <p:cNvSpPr txBox="1"/>
              <p:nvPr/>
            </p:nvSpPr>
            <p:spPr>
              <a:xfrm>
                <a:off x="1867501" y="5824556"/>
                <a:ext cx="528991" cy="1615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Write PW</a:t>
                </a:r>
              </a:p>
            </p:txBody>
          </p:sp>
          <p:sp>
            <p:nvSpPr>
              <p:cNvPr id="364" name="TextBox 363">
                <a:extLst>
                  <a:ext uri="{FF2B5EF4-FFF2-40B4-BE49-F238E27FC236}">
                    <a16:creationId xmlns:a16="http://schemas.microsoft.com/office/drawing/2014/main" id="{3F50558C-7432-034C-8346-98CBCE5723C6}"/>
                  </a:ext>
                </a:extLst>
              </p:cNvPr>
              <p:cNvSpPr txBox="1"/>
              <p:nvPr/>
            </p:nvSpPr>
            <p:spPr>
              <a:xfrm>
                <a:off x="2131996" y="5394132"/>
                <a:ext cx="37189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+PW1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5" name="TextBox 364">
                <a:extLst>
                  <a:ext uri="{FF2B5EF4-FFF2-40B4-BE49-F238E27FC236}">
                    <a16:creationId xmlns:a16="http://schemas.microsoft.com/office/drawing/2014/main" id="{30531A31-CFBA-B048-9E2F-4C4C8FBA34D8}"/>
                  </a:ext>
                </a:extLst>
              </p:cNvPr>
              <p:cNvSpPr txBox="1"/>
              <p:nvPr/>
            </p:nvSpPr>
            <p:spPr>
              <a:xfrm>
                <a:off x="3066137" y="5380023"/>
                <a:ext cx="379912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-PW1’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6" name="TextBox 365">
                <a:extLst>
                  <a:ext uri="{FF2B5EF4-FFF2-40B4-BE49-F238E27FC236}">
                    <a16:creationId xmlns:a16="http://schemas.microsoft.com/office/drawing/2014/main" id="{06C4791C-6578-3843-9EE4-597FC5F7D0AF}"/>
                  </a:ext>
                </a:extLst>
              </p:cNvPr>
              <p:cNvSpPr txBox="1"/>
              <p:nvPr/>
            </p:nvSpPr>
            <p:spPr>
              <a:xfrm>
                <a:off x="1666276" y="5391402"/>
                <a:ext cx="37189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+PW2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8" name="TextBox 367">
                <a:extLst>
                  <a:ext uri="{FF2B5EF4-FFF2-40B4-BE49-F238E27FC236}">
                    <a16:creationId xmlns:a16="http://schemas.microsoft.com/office/drawing/2014/main" id="{C9C493F1-2BAB-5047-9675-4E1F7631291A}"/>
                  </a:ext>
                </a:extLst>
              </p:cNvPr>
              <p:cNvSpPr txBox="1"/>
              <p:nvPr/>
            </p:nvSpPr>
            <p:spPr>
              <a:xfrm>
                <a:off x="2577586" y="5386205"/>
                <a:ext cx="379912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-PW2’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375" name="Rounded Rectangle 374">
            <a:extLst>
              <a:ext uri="{FF2B5EF4-FFF2-40B4-BE49-F238E27FC236}">
                <a16:creationId xmlns:a16="http://schemas.microsoft.com/office/drawing/2014/main" id="{9849805C-6F64-DB47-B23A-9422E503B057}"/>
              </a:ext>
            </a:extLst>
          </p:cNvPr>
          <p:cNvSpPr/>
          <p:nvPr/>
        </p:nvSpPr>
        <p:spPr>
          <a:xfrm>
            <a:off x="457200" y="1916326"/>
            <a:ext cx="6937822" cy="1360274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6" name="Rounded Rectangle 385">
            <a:extLst>
              <a:ext uri="{FF2B5EF4-FFF2-40B4-BE49-F238E27FC236}">
                <a16:creationId xmlns:a16="http://schemas.microsoft.com/office/drawing/2014/main" id="{D42BBE9F-F183-644B-9C82-BB9C704329A0}"/>
              </a:ext>
            </a:extLst>
          </p:cNvPr>
          <p:cNvSpPr/>
          <p:nvPr/>
        </p:nvSpPr>
        <p:spPr>
          <a:xfrm>
            <a:off x="457200" y="3456220"/>
            <a:ext cx="8610595" cy="1344380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Rounded Rectangle 386">
            <a:extLst>
              <a:ext uri="{FF2B5EF4-FFF2-40B4-BE49-F238E27FC236}">
                <a16:creationId xmlns:a16="http://schemas.microsoft.com/office/drawing/2014/main" id="{B7C0B151-C541-F34C-B553-36EE964B5F46}"/>
              </a:ext>
            </a:extLst>
          </p:cNvPr>
          <p:cNvSpPr/>
          <p:nvPr/>
        </p:nvSpPr>
        <p:spPr>
          <a:xfrm>
            <a:off x="457200" y="5029200"/>
            <a:ext cx="10244146" cy="1360274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2" name="Straight Arrow Connector 401">
            <a:extLst>
              <a:ext uri="{FF2B5EF4-FFF2-40B4-BE49-F238E27FC236}">
                <a16:creationId xmlns:a16="http://schemas.microsoft.com/office/drawing/2014/main" id="{EBB3CAD8-C75F-CC46-9754-B8731B363E78}"/>
              </a:ext>
            </a:extLst>
          </p:cNvPr>
          <p:cNvCxnSpPr>
            <a:cxnSpLocks/>
            <a:endCxn id="249" idx="1"/>
          </p:cNvCxnSpPr>
          <p:nvPr/>
        </p:nvCxnSpPr>
        <p:spPr>
          <a:xfrm>
            <a:off x="5073966" y="2952775"/>
            <a:ext cx="2964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>
            <a:extLst>
              <a:ext uri="{FF2B5EF4-FFF2-40B4-BE49-F238E27FC236}">
                <a16:creationId xmlns:a16="http://schemas.microsoft.com/office/drawing/2014/main" id="{752ABC09-6440-DD46-9F98-6A21FA2C0CEC}"/>
              </a:ext>
            </a:extLst>
          </p:cNvPr>
          <p:cNvCxnSpPr>
            <a:cxnSpLocks/>
            <a:endCxn id="197" idx="1"/>
          </p:cNvCxnSpPr>
          <p:nvPr/>
        </p:nvCxnSpPr>
        <p:spPr>
          <a:xfrm>
            <a:off x="5125572" y="4468480"/>
            <a:ext cx="244834" cy="38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Straight Arrow Connector 403">
            <a:extLst>
              <a:ext uri="{FF2B5EF4-FFF2-40B4-BE49-F238E27FC236}">
                <a16:creationId xmlns:a16="http://schemas.microsoft.com/office/drawing/2014/main" id="{D573F0C4-BC79-7B4B-BE93-CAC4753BB06B}"/>
              </a:ext>
            </a:extLst>
          </p:cNvPr>
          <p:cNvCxnSpPr>
            <a:cxnSpLocks/>
            <a:endCxn id="32" idx="1"/>
          </p:cNvCxnSpPr>
          <p:nvPr/>
        </p:nvCxnSpPr>
        <p:spPr>
          <a:xfrm>
            <a:off x="5129293" y="6045030"/>
            <a:ext cx="241113" cy="33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15013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C8E08-94E4-1143-AA1A-3555C3634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Multi Level Cell (III) – TLC or more</a:t>
            </a:r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D739E276-B001-5E45-B189-33B72CDFF28C}"/>
              </a:ext>
            </a:extLst>
          </p:cNvPr>
          <p:cNvGrpSpPr/>
          <p:nvPr/>
        </p:nvGrpSpPr>
        <p:grpSpPr>
          <a:xfrm>
            <a:off x="3447420" y="1126763"/>
            <a:ext cx="6178658" cy="5279494"/>
            <a:chOff x="5098940" y="944063"/>
            <a:chExt cx="6178658" cy="5279494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95688000-8EC3-C147-A7C2-DA247F3B90AF}"/>
                </a:ext>
              </a:extLst>
            </p:cNvPr>
            <p:cNvCxnSpPr>
              <a:cxnSpLocks/>
            </p:cNvCxnSpPr>
            <p:nvPr/>
          </p:nvCxnSpPr>
          <p:spPr>
            <a:xfrm>
              <a:off x="5098940" y="3725698"/>
              <a:ext cx="6151376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D2DD799E-E277-504E-B8F8-366B3CD312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17837" y="1239623"/>
              <a:ext cx="0" cy="4869917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48818CDB-B3EF-4B46-9E8D-415700F0CAF4}"/>
                </a:ext>
              </a:extLst>
            </p:cNvPr>
            <p:cNvSpPr txBox="1"/>
            <p:nvPr/>
          </p:nvSpPr>
          <p:spPr>
            <a:xfrm>
              <a:off x="10548277" y="3962467"/>
              <a:ext cx="729321" cy="25103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Write PA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DF5BEA89-D9D5-E74C-8C80-F0308F571CC8}"/>
                </a:ext>
              </a:extLst>
            </p:cNvPr>
            <p:cNvSpPr txBox="1"/>
            <p:nvPr/>
          </p:nvSpPr>
          <p:spPr>
            <a:xfrm rot="16200000">
              <a:off x="7522113" y="1197959"/>
              <a:ext cx="749620" cy="24182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Read V</a:t>
              </a:r>
              <a:r>
                <a:rPr lang="en-US" sz="105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TH</a:t>
              </a:r>
              <a:endParaRPr lang="en-US" sz="105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D5BBBA73-320C-954B-B05A-6FF3389D88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84023" y="3074015"/>
              <a:ext cx="1724634" cy="537323"/>
            </a:xfrm>
            <a:prstGeom prst="line">
              <a:avLst/>
            </a:prstGeom>
            <a:ln w="63500" cap="rnd">
              <a:solidFill>
                <a:srgbClr val="0070C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1538568-6F08-D342-97C3-A4097C570A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09355" y="3981062"/>
              <a:ext cx="1724634" cy="537323"/>
            </a:xfrm>
            <a:prstGeom prst="line">
              <a:avLst/>
            </a:prstGeom>
            <a:ln w="63500" cap="rnd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CCE57D5E-2850-694F-B66E-4BCA62BCFF8B}"/>
                </a:ext>
              </a:extLst>
            </p:cNvPr>
            <p:cNvCxnSpPr>
              <a:cxnSpLocks/>
            </p:cNvCxnSpPr>
            <p:nvPr/>
          </p:nvCxnSpPr>
          <p:spPr>
            <a:xfrm>
              <a:off x="5888156" y="1948747"/>
              <a:ext cx="1724634" cy="537323"/>
            </a:xfrm>
            <a:prstGeom prst="line">
              <a:avLst/>
            </a:prstGeom>
            <a:ln w="63500" cap="rnd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103838CA-5CCB-FD4A-819A-E9C8E18559DB}"/>
                </a:ext>
              </a:extLst>
            </p:cNvPr>
            <p:cNvCxnSpPr>
              <a:cxnSpLocks/>
            </p:cNvCxnSpPr>
            <p:nvPr/>
          </p:nvCxnSpPr>
          <p:spPr>
            <a:xfrm>
              <a:off x="8670164" y="5086860"/>
              <a:ext cx="1724634" cy="537323"/>
            </a:xfrm>
            <a:prstGeom prst="line">
              <a:avLst/>
            </a:prstGeom>
            <a:ln w="63500" cap="rnd">
              <a:solidFill>
                <a:srgbClr val="0070C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DF9B7ACC-3207-6A45-8241-A5106690327B}"/>
                </a:ext>
              </a:extLst>
            </p:cNvPr>
            <p:cNvCxnSpPr>
              <a:cxnSpLocks/>
            </p:cNvCxnSpPr>
            <p:nvPr/>
          </p:nvCxnSpPr>
          <p:spPr>
            <a:xfrm>
              <a:off x="5994241" y="3483382"/>
              <a:ext cx="4447647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030D1CD0-01DD-2549-8916-53802679352C}"/>
                </a:ext>
              </a:extLst>
            </p:cNvPr>
            <p:cNvCxnSpPr>
              <a:cxnSpLocks/>
            </p:cNvCxnSpPr>
            <p:nvPr/>
          </p:nvCxnSpPr>
          <p:spPr>
            <a:xfrm>
              <a:off x="5994239" y="3185118"/>
              <a:ext cx="4447647" cy="27525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7315E94E-CE0A-DC40-8C40-F3B3B6FB2F8D}"/>
                </a:ext>
              </a:extLst>
            </p:cNvPr>
            <p:cNvCxnSpPr>
              <a:cxnSpLocks/>
            </p:cNvCxnSpPr>
            <p:nvPr/>
          </p:nvCxnSpPr>
          <p:spPr>
            <a:xfrm>
              <a:off x="5974487" y="4109672"/>
              <a:ext cx="4387692" cy="3332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40E41C9B-257E-1146-B746-9E5AAA86258A}"/>
                </a:ext>
              </a:extLst>
            </p:cNvPr>
            <p:cNvSpPr txBox="1"/>
            <p:nvPr/>
          </p:nvSpPr>
          <p:spPr>
            <a:xfrm>
              <a:off x="5427497" y="3366090"/>
              <a:ext cx="546991" cy="28689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DM1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7AE1F939-B1E2-A142-876D-E44D0C95AA2F}"/>
                </a:ext>
              </a:extLst>
            </p:cNvPr>
            <p:cNvSpPr txBox="1"/>
            <p:nvPr/>
          </p:nvSpPr>
          <p:spPr>
            <a:xfrm>
              <a:off x="5427496" y="3124753"/>
              <a:ext cx="546991" cy="28689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DM2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0F5685FE-47DA-404E-BA03-031DFC72C135}"/>
                </a:ext>
              </a:extLst>
            </p:cNvPr>
            <p:cNvSpPr txBox="1"/>
            <p:nvPr/>
          </p:nvSpPr>
          <p:spPr>
            <a:xfrm>
              <a:off x="5426302" y="4018579"/>
              <a:ext cx="539794" cy="28689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DM1’</a:t>
              </a:r>
            </a:p>
          </p:txBody>
        </p: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D104A06D-CC8C-BA41-BE9A-4E63306346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206" y="3674582"/>
              <a:ext cx="0" cy="169501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F3EDF9B-DC4C-5345-AD58-8A85F53A15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15657" y="3618319"/>
              <a:ext cx="0" cy="169501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A9A8E77E-37B8-BE45-AC84-4C7DBF9D422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05197" y="3674582"/>
              <a:ext cx="0" cy="169501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5223BF1F-51D5-0042-ADEA-749957BE31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23604" y="3640948"/>
              <a:ext cx="0" cy="169501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4368840F-D515-DB4C-8D40-89039FB3B286}"/>
                </a:ext>
              </a:extLst>
            </p:cNvPr>
            <p:cNvSpPr txBox="1"/>
            <p:nvPr/>
          </p:nvSpPr>
          <p:spPr>
            <a:xfrm>
              <a:off x="8580589" y="3852189"/>
              <a:ext cx="470028" cy="28689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+PA1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105FF1EF-6321-634E-93FD-7BC1A2531939}"/>
                </a:ext>
              </a:extLst>
            </p:cNvPr>
            <p:cNvSpPr txBox="1"/>
            <p:nvPr/>
          </p:nvSpPr>
          <p:spPr>
            <a:xfrm>
              <a:off x="9587752" y="3851346"/>
              <a:ext cx="470028" cy="28689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+PA2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98FE3655-4368-3A4E-AD8F-DD7046885142}"/>
                </a:ext>
              </a:extLst>
            </p:cNvPr>
            <p:cNvSpPr txBox="1"/>
            <p:nvPr/>
          </p:nvSpPr>
          <p:spPr>
            <a:xfrm>
              <a:off x="7087573" y="3808409"/>
              <a:ext cx="482024" cy="28689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-PA1’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619CD05D-0DA9-2344-8CB3-ECA236FBB75E}"/>
                </a:ext>
              </a:extLst>
            </p:cNvPr>
            <p:cNvSpPr txBox="1"/>
            <p:nvPr/>
          </p:nvSpPr>
          <p:spPr>
            <a:xfrm>
              <a:off x="6059314" y="3793954"/>
              <a:ext cx="482024" cy="28689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-PA2’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9E7699A0-EAE8-8B47-8E8F-7E3CD43F0BB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84023" y="2524915"/>
              <a:ext cx="1724634" cy="537323"/>
            </a:xfrm>
            <a:prstGeom prst="line">
              <a:avLst/>
            </a:prstGeom>
            <a:ln w="63500" cap="rnd">
              <a:solidFill>
                <a:srgbClr val="C0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FC4F6CB3-8D85-4448-B8D9-DA9A0643C7BA}"/>
                </a:ext>
              </a:extLst>
            </p:cNvPr>
            <p:cNvCxnSpPr>
              <a:cxnSpLocks/>
            </p:cNvCxnSpPr>
            <p:nvPr/>
          </p:nvCxnSpPr>
          <p:spPr>
            <a:xfrm>
              <a:off x="5909355" y="1377296"/>
              <a:ext cx="1724634" cy="537323"/>
            </a:xfrm>
            <a:prstGeom prst="line">
              <a:avLst/>
            </a:prstGeom>
            <a:ln w="63500" cap="rnd">
              <a:solidFill>
                <a:srgbClr val="7030A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DE22101B-A766-C14D-9558-946AEA4F93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00782" y="4565329"/>
              <a:ext cx="1724634" cy="537323"/>
            </a:xfrm>
            <a:prstGeom prst="line">
              <a:avLst/>
            </a:prstGeom>
            <a:ln w="63500" cap="rnd">
              <a:solidFill>
                <a:srgbClr val="7030A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AA05161-915F-7744-9E19-FAF3CEB148DA}"/>
                </a:ext>
              </a:extLst>
            </p:cNvPr>
            <p:cNvCxnSpPr>
              <a:cxnSpLocks/>
            </p:cNvCxnSpPr>
            <p:nvPr/>
          </p:nvCxnSpPr>
          <p:spPr>
            <a:xfrm>
              <a:off x="8670164" y="5686234"/>
              <a:ext cx="1724634" cy="537323"/>
            </a:xfrm>
            <a:prstGeom prst="line">
              <a:avLst/>
            </a:prstGeom>
            <a:ln w="63500" cap="rnd">
              <a:solidFill>
                <a:srgbClr val="C0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1AEDC8CC-D4EA-B041-A540-1188DEB2B471}"/>
                </a:ext>
              </a:extLst>
            </p:cNvPr>
            <p:cNvSpPr txBox="1"/>
            <p:nvPr/>
          </p:nvSpPr>
          <p:spPr>
            <a:xfrm>
              <a:off x="10473089" y="2372083"/>
              <a:ext cx="37189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+PW1</a:t>
              </a:r>
              <a:endParaRPr lang="en-US" sz="1200" baseline="-25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E3F349ED-D254-0D47-A46B-9263D54213DB}"/>
                </a:ext>
              </a:extLst>
            </p:cNvPr>
            <p:cNvSpPr txBox="1"/>
            <p:nvPr/>
          </p:nvSpPr>
          <p:spPr>
            <a:xfrm>
              <a:off x="10473089" y="2981682"/>
              <a:ext cx="37189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+PW2</a:t>
              </a:r>
              <a:endParaRPr lang="en-US" sz="1200" baseline="-25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215A28A-CEFA-B748-88F1-3D0A202E1B69}"/>
                </a:ext>
              </a:extLst>
            </p:cNvPr>
            <p:cNvSpPr txBox="1"/>
            <p:nvPr/>
          </p:nvSpPr>
          <p:spPr>
            <a:xfrm>
              <a:off x="5425895" y="1873010"/>
              <a:ext cx="341440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00B05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-PW2</a:t>
              </a:r>
              <a:endParaRPr lang="en-US" sz="1200" baseline="-25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3DFA0138-61F8-6748-BA3E-B7702B8B965B}"/>
                </a:ext>
              </a:extLst>
            </p:cNvPr>
            <p:cNvCxnSpPr>
              <a:cxnSpLocks/>
            </p:cNvCxnSpPr>
            <p:nvPr/>
          </p:nvCxnSpPr>
          <p:spPr>
            <a:xfrm>
              <a:off x="5950804" y="2910324"/>
              <a:ext cx="4447647" cy="27525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205EE73B-B40D-6A49-906E-888CAAA9E6EF}"/>
                </a:ext>
              </a:extLst>
            </p:cNvPr>
            <p:cNvCxnSpPr>
              <a:cxnSpLocks/>
            </p:cNvCxnSpPr>
            <p:nvPr/>
          </p:nvCxnSpPr>
          <p:spPr>
            <a:xfrm>
              <a:off x="5947151" y="2677187"/>
              <a:ext cx="4447647" cy="27525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B36556A6-43B3-9345-BCB7-6AFF22EF176A}"/>
                </a:ext>
              </a:extLst>
            </p:cNvPr>
            <p:cNvSpPr txBox="1"/>
            <p:nvPr/>
          </p:nvSpPr>
          <p:spPr>
            <a:xfrm>
              <a:off x="5427497" y="2849895"/>
              <a:ext cx="365485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DM3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1F0C361B-227B-E24F-AF02-BB453B348BCE}"/>
                </a:ext>
              </a:extLst>
            </p:cNvPr>
            <p:cNvSpPr txBox="1"/>
            <p:nvPr/>
          </p:nvSpPr>
          <p:spPr>
            <a:xfrm>
              <a:off x="5425843" y="2564533"/>
              <a:ext cx="365485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DM4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83FF9837-7478-7A4E-B203-80E9160DBC08}"/>
                </a:ext>
              </a:extLst>
            </p:cNvPr>
            <p:cNvSpPr txBox="1"/>
            <p:nvPr/>
          </p:nvSpPr>
          <p:spPr>
            <a:xfrm>
              <a:off x="5425895" y="1263007"/>
              <a:ext cx="341440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7030A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-PW1</a:t>
              </a:r>
              <a:endParaRPr lang="en-US" sz="1200" baseline="-250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E6EFDB48-90CB-8C4A-A82F-D32C1F529D33}"/>
                </a:ext>
              </a:extLst>
            </p:cNvPr>
            <p:cNvCxnSpPr>
              <a:cxnSpLocks/>
            </p:cNvCxnSpPr>
            <p:nvPr/>
          </p:nvCxnSpPr>
          <p:spPr>
            <a:xfrm>
              <a:off x="5963854" y="4447710"/>
              <a:ext cx="4387692" cy="3332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C23B8223-88C7-F44C-B064-54061FD72C55}"/>
                </a:ext>
              </a:extLst>
            </p:cNvPr>
            <p:cNvCxnSpPr>
              <a:cxnSpLocks/>
            </p:cNvCxnSpPr>
            <p:nvPr/>
          </p:nvCxnSpPr>
          <p:spPr>
            <a:xfrm>
              <a:off x="5974487" y="4720493"/>
              <a:ext cx="4387692" cy="3332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BE289894-7CAF-1444-AF76-C2BEAE5C477B}"/>
                </a:ext>
              </a:extLst>
            </p:cNvPr>
            <p:cNvSpPr txBox="1"/>
            <p:nvPr/>
          </p:nvSpPr>
          <p:spPr>
            <a:xfrm>
              <a:off x="5426302" y="4257026"/>
              <a:ext cx="36067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DM2’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AEE2710C-3661-3B4B-90F2-4FBF6839373C}"/>
                </a:ext>
              </a:extLst>
            </p:cNvPr>
            <p:cNvSpPr txBox="1"/>
            <p:nvPr/>
          </p:nvSpPr>
          <p:spPr>
            <a:xfrm>
              <a:off x="5428247" y="4565329"/>
              <a:ext cx="36067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DM3’</a:t>
              </a:r>
            </a:p>
          </p:txBody>
        </p: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E38A35BF-9591-324A-81AD-2F1A800D9EB7}"/>
              </a:ext>
            </a:extLst>
          </p:cNvPr>
          <p:cNvGrpSpPr/>
          <p:nvPr/>
        </p:nvGrpSpPr>
        <p:grpSpPr>
          <a:xfrm>
            <a:off x="7825764" y="1073448"/>
            <a:ext cx="3451836" cy="1245655"/>
            <a:chOff x="1178890" y="1818948"/>
            <a:chExt cx="3451836" cy="1245655"/>
          </a:xfrm>
        </p:grpSpPr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7BC1BFCD-1CBE-3749-AA3F-7BA6C10B89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37111" y="2851854"/>
              <a:ext cx="3293615" cy="5854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05B3C561-10F9-7543-B5AB-575530A87958}"/>
                </a:ext>
              </a:extLst>
            </p:cNvPr>
            <p:cNvSpPr txBox="1"/>
            <p:nvPr/>
          </p:nvSpPr>
          <p:spPr>
            <a:xfrm rot="16200000">
              <a:off x="1016025" y="2382652"/>
              <a:ext cx="487313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Write PA</a:t>
              </a:r>
            </a:p>
          </p:txBody>
        </p: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CD985CE4-9592-4F4D-8A67-6159D0F4A1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77696" y="1818948"/>
              <a:ext cx="10694" cy="111361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C992D01A-D26A-A740-9509-C858FBB2FA7C}"/>
                </a:ext>
              </a:extLst>
            </p:cNvPr>
            <p:cNvSpPr txBox="1"/>
            <p:nvPr/>
          </p:nvSpPr>
          <p:spPr>
            <a:xfrm>
              <a:off x="1711186" y="1843297"/>
              <a:ext cx="31258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111</a:t>
              </a:r>
            </a:p>
          </p:txBody>
        </p: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4EE8A7AA-3C82-1641-ADEE-740007FD47DA}"/>
                </a:ext>
              </a:extLst>
            </p:cNvPr>
            <p:cNvGrpSpPr/>
            <p:nvPr/>
          </p:nvGrpSpPr>
          <p:grpSpPr>
            <a:xfrm>
              <a:off x="1545232" y="2606980"/>
              <a:ext cx="485331" cy="242334"/>
              <a:chOff x="1046321" y="5727703"/>
              <a:chExt cx="485331" cy="242334"/>
            </a:xfrm>
          </p:grpSpPr>
          <p:cxnSp>
            <p:nvCxnSpPr>
              <p:cNvPr id="123" name="Elbow Connector 77">
                <a:extLst>
                  <a:ext uri="{FF2B5EF4-FFF2-40B4-BE49-F238E27FC236}">
                    <a16:creationId xmlns:a16="http://schemas.microsoft.com/office/drawing/2014/main" id="{879F837E-F7FA-B34B-B52D-549F0B484BD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84363" y="5806845"/>
                <a:ext cx="214215" cy="90299"/>
              </a:xfrm>
              <a:prstGeom prst="bentConnector3">
                <a:avLst>
                  <a:gd name="adj1" fmla="val 148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Elbow Connector 78">
                <a:extLst>
                  <a:ext uri="{FF2B5EF4-FFF2-40B4-BE49-F238E27FC236}">
                    <a16:creationId xmlns:a16="http://schemas.microsoft.com/office/drawing/2014/main" id="{0E848796-5E29-E24E-912A-067CE533CEDF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1377613" y="5815997"/>
                <a:ext cx="242334" cy="65745"/>
              </a:xfrm>
              <a:prstGeom prst="bentConnector3">
                <a:avLst>
                  <a:gd name="adj1" fmla="val 4554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7794AB7-C442-3A41-A96D-C6799D5A01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36948" y="5735808"/>
                <a:ext cx="333375" cy="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EE046A1C-1733-A644-BA73-12286827F770}"/>
                </a:ext>
              </a:extLst>
            </p:cNvPr>
            <p:cNvGrpSpPr/>
            <p:nvPr/>
          </p:nvGrpSpPr>
          <p:grpSpPr>
            <a:xfrm>
              <a:off x="2944385" y="2610158"/>
              <a:ext cx="223553" cy="228221"/>
              <a:chOff x="1654572" y="5730881"/>
              <a:chExt cx="223553" cy="228221"/>
            </a:xfrm>
          </p:grpSpPr>
          <p:cxnSp>
            <p:nvCxnSpPr>
              <p:cNvPr id="117" name="Elbow Connector 77">
                <a:extLst>
                  <a:ext uri="{FF2B5EF4-FFF2-40B4-BE49-F238E27FC236}">
                    <a16:creationId xmlns:a16="http://schemas.microsoft.com/office/drawing/2014/main" id="{8713543E-9FAE-5E4B-A399-489189FA708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569293" y="5822714"/>
                <a:ext cx="221667" cy="51109"/>
              </a:xfrm>
              <a:prstGeom prst="bentConnector3">
                <a:avLst>
                  <a:gd name="adj1" fmla="val -1001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Elbow Connector 78">
                <a:extLst>
                  <a:ext uri="{FF2B5EF4-FFF2-40B4-BE49-F238E27FC236}">
                    <a16:creationId xmlns:a16="http://schemas.microsoft.com/office/drawing/2014/main" id="{B70CBCD1-E362-2E4F-8091-71E8F8125E54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1738520" y="5819495"/>
                <a:ext cx="228220" cy="50991"/>
              </a:xfrm>
              <a:prstGeom prst="bentConnector3">
                <a:avLst>
                  <a:gd name="adj1" fmla="val 462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75990BD2-3A93-764C-B4BA-9D1ECE4181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99417" y="5735808"/>
                <a:ext cx="135477" cy="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1762ABEF-6E63-634F-912E-0B7C4476C9EE}"/>
                </a:ext>
              </a:extLst>
            </p:cNvPr>
            <p:cNvSpPr txBox="1"/>
            <p:nvPr/>
          </p:nvSpPr>
          <p:spPr>
            <a:xfrm>
              <a:off x="2298617" y="1844663"/>
              <a:ext cx="31258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110</a:t>
              </a: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F80A4BE0-F590-FB41-9257-6C000E2FA533}"/>
                </a:ext>
              </a:extLst>
            </p:cNvPr>
            <p:cNvSpPr txBox="1"/>
            <p:nvPr/>
          </p:nvSpPr>
          <p:spPr>
            <a:xfrm>
              <a:off x="4032067" y="2903020"/>
              <a:ext cx="528991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Write PW</a:t>
              </a: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32A74C97-CC22-0A40-9B22-64E5B41303E5}"/>
                </a:ext>
              </a:extLst>
            </p:cNvPr>
            <p:cNvSpPr txBox="1"/>
            <p:nvPr/>
          </p:nvSpPr>
          <p:spPr>
            <a:xfrm>
              <a:off x="2881214" y="2103746"/>
              <a:ext cx="37189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+PW1</a:t>
              </a:r>
              <a:endParaRPr lang="en-US" sz="1200" baseline="-25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1BF52F5D-000E-2D4C-882A-3422FC7231D2}"/>
                </a:ext>
              </a:extLst>
            </p:cNvPr>
            <p:cNvSpPr txBox="1"/>
            <p:nvPr/>
          </p:nvSpPr>
          <p:spPr>
            <a:xfrm>
              <a:off x="1622429" y="2106524"/>
              <a:ext cx="37189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+PW2</a:t>
              </a:r>
              <a:endParaRPr lang="en-US" sz="1200" baseline="-25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143" name="Group 142">
              <a:extLst>
                <a:ext uri="{FF2B5EF4-FFF2-40B4-BE49-F238E27FC236}">
                  <a16:creationId xmlns:a16="http://schemas.microsoft.com/office/drawing/2014/main" id="{79503C82-6930-EE4F-AA6E-9ED476811D96}"/>
                </a:ext>
              </a:extLst>
            </p:cNvPr>
            <p:cNvGrpSpPr/>
            <p:nvPr/>
          </p:nvGrpSpPr>
          <p:grpSpPr>
            <a:xfrm>
              <a:off x="2206099" y="2363476"/>
              <a:ext cx="485334" cy="487741"/>
              <a:chOff x="1046320" y="5482296"/>
              <a:chExt cx="485334" cy="487741"/>
            </a:xfrm>
          </p:grpSpPr>
          <p:cxnSp>
            <p:nvCxnSpPr>
              <p:cNvPr id="144" name="Elbow Connector 77">
                <a:extLst>
                  <a:ext uri="{FF2B5EF4-FFF2-40B4-BE49-F238E27FC236}">
                    <a16:creationId xmlns:a16="http://schemas.microsoft.com/office/drawing/2014/main" id="{83DA5BC5-39CA-F743-B5EB-1FAB41A4EDE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54993" y="5673623"/>
                <a:ext cx="476808" cy="94153"/>
              </a:xfrm>
              <a:prstGeom prst="bentConnector3">
                <a:avLst>
                  <a:gd name="adj1" fmla="val 1449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Elbow Connector 78">
                <a:extLst>
                  <a:ext uri="{FF2B5EF4-FFF2-40B4-BE49-F238E27FC236}">
                    <a16:creationId xmlns:a16="http://schemas.microsoft.com/office/drawing/2014/main" id="{8A8BFEE0-B636-0647-975C-89D2FB8CE5D2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1258457" y="5696841"/>
                <a:ext cx="479179" cy="67214"/>
              </a:xfrm>
              <a:prstGeom prst="bentConnector3">
                <a:avLst>
                  <a:gd name="adj1" fmla="val 3300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83CC898-2349-3C4A-A914-7513E9EDF4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36948" y="5492744"/>
                <a:ext cx="333375" cy="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8AFE1522-3DE8-4A40-9F58-8314F27C85EF}"/>
                </a:ext>
              </a:extLst>
            </p:cNvPr>
            <p:cNvGrpSpPr/>
            <p:nvPr/>
          </p:nvGrpSpPr>
          <p:grpSpPr>
            <a:xfrm>
              <a:off x="3508061" y="2371192"/>
              <a:ext cx="223556" cy="471726"/>
              <a:chOff x="1654571" y="5487378"/>
              <a:chExt cx="223556" cy="471726"/>
            </a:xfrm>
          </p:grpSpPr>
          <p:cxnSp>
            <p:nvCxnSpPr>
              <p:cNvPr id="149" name="Elbow Connector 77">
                <a:extLst>
                  <a:ext uri="{FF2B5EF4-FFF2-40B4-BE49-F238E27FC236}">
                    <a16:creationId xmlns:a16="http://schemas.microsoft.com/office/drawing/2014/main" id="{77CF903D-40DC-6C4C-9934-F16E10CA46A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444579" y="5697370"/>
                <a:ext cx="471726" cy="51741"/>
              </a:xfrm>
              <a:prstGeom prst="bentConnector3">
                <a:avLst>
                  <a:gd name="adj1" fmla="val 926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Elbow Connector 78">
                <a:extLst>
                  <a:ext uri="{FF2B5EF4-FFF2-40B4-BE49-F238E27FC236}">
                    <a16:creationId xmlns:a16="http://schemas.microsoft.com/office/drawing/2014/main" id="{7B074835-C5C9-534B-BB63-B831B7FDD1C3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1623527" y="5704501"/>
                <a:ext cx="463161" cy="46039"/>
              </a:xfrm>
              <a:prstGeom prst="bentConnector3">
                <a:avLst>
                  <a:gd name="adj1" fmla="val 1685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D0543C9C-366E-0946-B264-48E64EB8A4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07133" y="5488884"/>
                <a:ext cx="135477" cy="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7E195987-FB4D-054F-A7F1-6B6A7FE2EDD7}"/>
                </a:ext>
              </a:extLst>
            </p:cNvPr>
            <p:cNvSpPr txBox="1"/>
            <p:nvPr/>
          </p:nvSpPr>
          <p:spPr>
            <a:xfrm>
              <a:off x="2267489" y="2108826"/>
              <a:ext cx="37189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+PW2</a:t>
              </a:r>
              <a:endParaRPr lang="en-US" sz="1200" baseline="-25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BC2B8090-CC82-9040-A3A7-00174686E572}"/>
                </a:ext>
              </a:extLst>
            </p:cNvPr>
            <p:cNvSpPr txBox="1"/>
            <p:nvPr/>
          </p:nvSpPr>
          <p:spPr>
            <a:xfrm>
              <a:off x="2893412" y="1834384"/>
              <a:ext cx="31258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101</a:t>
              </a: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B78C1AC9-8B76-BB49-B663-1A76269238ED}"/>
                </a:ext>
              </a:extLst>
            </p:cNvPr>
            <p:cNvSpPr txBox="1"/>
            <p:nvPr/>
          </p:nvSpPr>
          <p:spPr>
            <a:xfrm>
              <a:off x="3454752" y="1839063"/>
              <a:ext cx="31258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100</a:t>
              </a:r>
            </a:p>
          </p:txBody>
        </p: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14BC0DCE-1289-D041-810A-476D2212C3EF}"/>
                </a:ext>
              </a:extLst>
            </p:cNvPr>
            <p:cNvSpPr txBox="1"/>
            <p:nvPr/>
          </p:nvSpPr>
          <p:spPr>
            <a:xfrm>
              <a:off x="3421046" y="2098225"/>
              <a:ext cx="37189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+PW1</a:t>
              </a:r>
              <a:endParaRPr lang="en-US" sz="1200" baseline="-25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13EA59C1-A988-9F4B-908C-77E88191D6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88390" y="2604946"/>
              <a:ext cx="2735648" cy="1921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86443CB0-223A-0C40-AF95-229D0A813E10}"/>
                </a:ext>
              </a:extLst>
            </p:cNvPr>
            <p:cNvCxnSpPr>
              <a:cxnSpLocks/>
            </p:cNvCxnSpPr>
            <p:nvPr/>
          </p:nvCxnSpPr>
          <p:spPr>
            <a:xfrm>
              <a:off x="1405048" y="2365834"/>
              <a:ext cx="2741808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7863C009-8F45-8E45-AC00-E3BB6B883575}"/>
                </a:ext>
              </a:extLst>
            </p:cNvPr>
            <p:cNvSpPr txBox="1"/>
            <p:nvPr/>
          </p:nvSpPr>
          <p:spPr>
            <a:xfrm>
              <a:off x="4146856" y="2506499"/>
              <a:ext cx="314060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+PA1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3B16A05C-187D-FA48-BA49-E1D0DFCD38A8}"/>
                </a:ext>
              </a:extLst>
            </p:cNvPr>
            <p:cNvSpPr txBox="1"/>
            <p:nvPr/>
          </p:nvSpPr>
          <p:spPr>
            <a:xfrm>
              <a:off x="4133947" y="2271142"/>
              <a:ext cx="314060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+PA2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BA353101-8F76-8C4A-B70F-B99A40082121}"/>
              </a:ext>
            </a:extLst>
          </p:cNvPr>
          <p:cNvGrpSpPr/>
          <p:nvPr/>
        </p:nvGrpSpPr>
        <p:grpSpPr>
          <a:xfrm>
            <a:off x="914400" y="5300342"/>
            <a:ext cx="3505415" cy="1105915"/>
            <a:chOff x="1200998" y="3715097"/>
            <a:chExt cx="3505415" cy="1105915"/>
          </a:xfrm>
        </p:grpSpPr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8E0E62DA-3484-8249-A5A9-E1E4143148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98464" y="4227658"/>
              <a:ext cx="3307949" cy="2733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1D08317F-88C2-DD4F-988D-FC75D7F6A265}"/>
                </a:ext>
              </a:extLst>
            </p:cNvPr>
            <p:cNvSpPr txBox="1"/>
            <p:nvPr/>
          </p:nvSpPr>
          <p:spPr>
            <a:xfrm rot="16200000">
              <a:off x="1038133" y="4407122"/>
              <a:ext cx="487313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Write PA</a:t>
              </a:r>
            </a:p>
          </p:txBody>
        </p:sp>
        <p:cxnSp>
          <p:nvCxnSpPr>
            <p:cNvPr id="172" name="Straight Connector 171">
              <a:extLst>
                <a:ext uri="{FF2B5EF4-FFF2-40B4-BE49-F238E27FC236}">
                  <a16:creationId xmlns:a16="http://schemas.microsoft.com/office/drawing/2014/main" id="{BB644502-327E-804A-940A-4D150FB85E1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06224" y="3715097"/>
              <a:ext cx="0" cy="1068548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CF146FE2-0FA1-9C48-B278-78E4D7396C65}"/>
                </a:ext>
              </a:extLst>
            </p:cNvPr>
            <p:cNvSpPr txBox="1"/>
            <p:nvPr/>
          </p:nvSpPr>
          <p:spPr>
            <a:xfrm>
              <a:off x="1739714" y="3746863"/>
              <a:ext cx="31258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011</a:t>
              </a:r>
            </a:p>
          </p:txBody>
        </p: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9E8D235E-FC34-074F-A23A-841CDDE68180}"/>
                </a:ext>
              </a:extLst>
            </p:cNvPr>
            <p:cNvGrpSpPr/>
            <p:nvPr/>
          </p:nvGrpSpPr>
          <p:grpSpPr>
            <a:xfrm flipV="1">
              <a:off x="1573760" y="4270842"/>
              <a:ext cx="485331" cy="242334"/>
              <a:chOff x="1046321" y="5727703"/>
              <a:chExt cx="485331" cy="242334"/>
            </a:xfrm>
          </p:grpSpPr>
          <p:cxnSp>
            <p:nvCxnSpPr>
              <p:cNvPr id="175" name="Elbow Connector 77">
                <a:extLst>
                  <a:ext uri="{FF2B5EF4-FFF2-40B4-BE49-F238E27FC236}">
                    <a16:creationId xmlns:a16="http://schemas.microsoft.com/office/drawing/2014/main" id="{A537A455-E246-CD49-90F8-99C2D7472FE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84363" y="5806845"/>
                <a:ext cx="214215" cy="90299"/>
              </a:xfrm>
              <a:prstGeom prst="bentConnector3">
                <a:avLst>
                  <a:gd name="adj1" fmla="val 148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Elbow Connector 78">
                <a:extLst>
                  <a:ext uri="{FF2B5EF4-FFF2-40B4-BE49-F238E27FC236}">
                    <a16:creationId xmlns:a16="http://schemas.microsoft.com/office/drawing/2014/main" id="{F21328DA-5AC2-A942-A937-DC5D1E9E151A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1377613" y="5815997"/>
                <a:ext cx="242334" cy="65745"/>
              </a:xfrm>
              <a:prstGeom prst="bentConnector3">
                <a:avLst>
                  <a:gd name="adj1" fmla="val 4554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>
                <a:extLst>
                  <a:ext uri="{FF2B5EF4-FFF2-40B4-BE49-F238E27FC236}">
                    <a16:creationId xmlns:a16="http://schemas.microsoft.com/office/drawing/2014/main" id="{523D428C-2D5C-3245-98DA-ED87598AF79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36948" y="5735808"/>
                <a:ext cx="333375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5EA7CB03-D442-E24D-9489-1339F5F6A022}"/>
                </a:ext>
              </a:extLst>
            </p:cNvPr>
            <p:cNvGrpSpPr/>
            <p:nvPr/>
          </p:nvGrpSpPr>
          <p:grpSpPr>
            <a:xfrm flipV="1">
              <a:off x="2972913" y="4274020"/>
              <a:ext cx="223553" cy="228221"/>
              <a:chOff x="1654572" y="5730881"/>
              <a:chExt cx="223553" cy="228221"/>
            </a:xfrm>
          </p:grpSpPr>
          <p:cxnSp>
            <p:nvCxnSpPr>
              <p:cNvPr id="179" name="Elbow Connector 77">
                <a:extLst>
                  <a:ext uri="{FF2B5EF4-FFF2-40B4-BE49-F238E27FC236}">
                    <a16:creationId xmlns:a16="http://schemas.microsoft.com/office/drawing/2014/main" id="{D8E087FB-97EE-6A40-8CA0-A8E71347B23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569293" y="5822714"/>
                <a:ext cx="221667" cy="51109"/>
              </a:xfrm>
              <a:prstGeom prst="bentConnector3">
                <a:avLst>
                  <a:gd name="adj1" fmla="val -1001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Elbow Connector 78">
                <a:extLst>
                  <a:ext uri="{FF2B5EF4-FFF2-40B4-BE49-F238E27FC236}">
                    <a16:creationId xmlns:a16="http://schemas.microsoft.com/office/drawing/2014/main" id="{7C78EE83-7468-6143-904E-D13E0265070C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1738520" y="5819495"/>
                <a:ext cx="228220" cy="50991"/>
              </a:xfrm>
              <a:prstGeom prst="bentConnector3">
                <a:avLst>
                  <a:gd name="adj1" fmla="val 462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06369554-8CAB-1448-862D-DC8CF0AA9D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99417" y="5735808"/>
                <a:ext cx="135477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052F28FB-ED47-9F42-890C-571F0B1C5875}"/>
                </a:ext>
              </a:extLst>
            </p:cNvPr>
            <p:cNvSpPr txBox="1"/>
            <p:nvPr/>
          </p:nvSpPr>
          <p:spPr>
            <a:xfrm>
              <a:off x="2327145" y="3748229"/>
              <a:ext cx="31258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010</a:t>
              </a: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E7393531-D141-0044-A859-E435B4FB7951}"/>
                </a:ext>
              </a:extLst>
            </p:cNvPr>
            <p:cNvSpPr txBox="1"/>
            <p:nvPr/>
          </p:nvSpPr>
          <p:spPr>
            <a:xfrm>
              <a:off x="4007486" y="4045474"/>
              <a:ext cx="528991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Write PW</a:t>
              </a:r>
            </a:p>
          </p:txBody>
        </p:sp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86AEF211-030F-1E4B-B82F-D8BC2A8E1BCE}"/>
                </a:ext>
              </a:extLst>
            </p:cNvPr>
            <p:cNvSpPr txBox="1"/>
            <p:nvPr/>
          </p:nvSpPr>
          <p:spPr>
            <a:xfrm>
              <a:off x="2909742" y="4007312"/>
              <a:ext cx="37991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7030A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-PW1’</a:t>
              </a:r>
              <a:endParaRPr lang="en-US" sz="1200" baseline="-250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F7FF5F89-C019-2245-A9F5-A6A92CAE6984}"/>
                </a:ext>
              </a:extLst>
            </p:cNvPr>
            <p:cNvSpPr txBox="1"/>
            <p:nvPr/>
          </p:nvSpPr>
          <p:spPr>
            <a:xfrm>
              <a:off x="1650957" y="4010090"/>
              <a:ext cx="37991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00B05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-PW2’</a:t>
              </a:r>
              <a:endParaRPr lang="en-US" sz="1200" baseline="-25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76E63768-17FB-8040-A4CD-245C9E8B668F}"/>
                </a:ext>
              </a:extLst>
            </p:cNvPr>
            <p:cNvGrpSpPr/>
            <p:nvPr/>
          </p:nvGrpSpPr>
          <p:grpSpPr>
            <a:xfrm flipV="1">
              <a:off x="2234627" y="4249285"/>
              <a:ext cx="485334" cy="487741"/>
              <a:chOff x="1046320" y="5482296"/>
              <a:chExt cx="485334" cy="487741"/>
            </a:xfrm>
          </p:grpSpPr>
          <p:cxnSp>
            <p:nvCxnSpPr>
              <p:cNvPr id="187" name="Elbow Connector 77">
                <a:extLst>
                  <a:ext uri="{FF2B5EF4-FFF2-40B4-BE49-F238E27FC236}">
                    <a16:creationId xmlns:a16="http://schemas.microsoft.com/office/drawing/2014/main" id="{8944EB47-D87B-F94F-BA02-B6DE90DDBE0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54993" y="5673623"/>
                <a:ext cx="476808" cy="94153"/>
              </a:xfrm>
              <a:prstGeom prst="bentConnector3">
                <a:avLst>
                  <a:gd name="adj1" fmla="val 1449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Elbow Connector 78">
                <a:extLst>
                  <a:ext uri="{FF2B5EF4-FFF2-40B4-BE49-F238E27FC236}">
                    <a16:creationId xmlns:a16="http://schemas.microsoft.com/office/drawing/2014/main" id="{6EAA0550-6159-344A-8BD6-8B4754E6DD2C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1258457" y="5696841"/>
                <a:ext cx="479179" cy="67214"/>
              </a:xfrm>
              <a:prstGeom prst="bentConnector3">
                <a:avLst>
                  <a:gd name="adj1" fmla="val 3300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EB76C3EF-0751-A942-B584-43B8326F26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36948" y="5492744"/>
                <a:ext cx="333375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0" name="Group 189">
              <a:extLst>
                <a:ext uri="{FF2B5EF4-FFF2-40B4-BE49-F238E27FC236}">
                  <a16:creationId xmlns:a16="http://schemas.microsoft.com/office/drawing/2014/main" id="{CD99B3B7-D6B3-4946-9D44-CBE663B6CDB2}"/>
                </a:ext>
              </a:extLst>
            </p:cNvPr>
            <p:cNvGrpSpPr/>
            <p:nvPr/>
          </p:nvGrpSpPr>
          <p:grpSpPr>
            <a:xfrm flipV="1">
              <a:off x="3536589" y="4257001"/>
              <a:ext cx="223556" cy="471726"/>
              <a:chOff x="1654571" y="5487378"/>
              <a:chExt cx="223556" cy="471726"/>
            </a:xfrm>
          </p:grpSpPr>
          <p:cxnSp>
            <p:nvCxnSpPr>
              <p:cNvPr id="191" name="Elbow Connector 77">
                <a:extLst>
                  <a:ext uri="{FF2B5EF4-FFF2-40B4-BE49-F238E27FC236}">
                    <a16:creationId xmlns:a16="http://schemas.microsoft.com/office/drawing/2014/main" id="{EEE7D4E3-9508-0943-8942-5691E9F2E12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444579" y="5697370"/>
                <a:ext cx="471726" cy="51741"/>
              </a:xfrm>
              <a:prstGeom prst="bentConnector3">
                <a:avLst>
                  <a:gd name="adj1" fmla="val 926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Elbow Connector 78">
                <a:extLst>
                  <a:ext uri="{FF2B5EF4-FFF2-40B4-BE49-F238E27FC236}">
                    <a16:creationId xmlns:a16="http://schemas.microsoft.com/office/drawing/2014/main" id="{E8996E26-16B0-2E4C-BDB4-9A39A4340E2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1623527" y="5704501"/>
                <a:ext cx="463161" cy="46039"/>
              </a:xfrm>
              <a:prstGeom prst="bentConnector3">
                <a:avLst>
                  <a:gd name="adj1" fmla="val 1685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>
                <a:extLst>
                  <a:ext uri="{FF2B5EF4-FFF2-40B4-BE49-F238E27FC236}">
                    <a16:creationId xmlns:a16="http://schemas.microsoft.com/office/drawing/2014/main" id="{BF569105-B340-5C4E-AFDE-0613CC9EB7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07133" y="5488884"/>
                <a:ext cx="135477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A899A154-24FD-ED43-9ECF-0B7BF360E47A}"/>
                </a:ext>
              </a:extLst>
            </p:cNvPr>
            <p:cNvSpPr txBox="1"/>
            <p:nvPr/>
          </p:nvSpPr>
          <p:spPr>
            <a:xfrm>
              <a:off x="2296017" y="4012392"/>
              <a:ext cx="37991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00B05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-PW2’</a:t>
              </a:r>
              <a:endParaRPr lang="en-US" sz="1200" baseline="-25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3320F389-088E-2E40-A610-13CC694C8318}"/>
                </a:ext>
              </a:extLst>
            </p:cNvPr>
            <p:cNvSpPr txBox="1"/>
            <p:nvPr/>
          </p:nvSpPr>
          <p:spPr>
            <a:xfrm>
              <a:off x="2921940" y="3737950"/>
              <a:ext cx="31258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001</a:t>
              </a:r>
            </a:p>
          </p:txBody>
        </p:sp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C57423B5-506A-3D4D-9F7B-439D1B75A6CC}"/>
                </a:ext>
              </a:extLst>
            </p:cNvPr>
            <p:cNvSpPr txBox="1"/>
            <p:nvPr/>
          </p:nvSpPr>
          <p:spPr>
            <a:xfrm>
              <a:off x="3483280" y="3742629"/>
              <a:ext cx="31258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000</a:t>
              </a:r>
            </a:p>
          </p:txBody>
        </p: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40FD5022-AC26-134B-ADCE-63E0F7CC848C}"/>
                </a:ext>
              </a:extLst>
            </p:cNvPr>
            <p:cNvSpPr txBox="1"/>
            <p:nvPr/>
          </p:nvSpPr>
          <p:spPr>
            <a:xfrm>
              <a:off x="3449574" y="4001791"/>
              <a:ext cx="37991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7030A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-PW1’</a:t>
              </a:r>
              <a:endParaRPr lang="en-US" sz="1200" baseline="-250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198" name="Straight Connector 197">
              <a:extLst>
                <a:ext uri="{FF2B5EF4-FFF2-40B4-BE49-F238E27FC236}">
                  <a16:creationId xmlns:a16="http://schemas.microsoft.com/office/drawing/2014/main" id="{E1F615EA-89E3-0846-BE8C-D8D7BBFA420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16918" y="4490755"/>
              <a:ext cx="2735648" cy="1921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198">
              <a:extLst>
                <a:ext uri="{FF2B5EF4-FFF2-40B4-BE49-F238E27FC236}">
                  <a16:creationId xmlns:a16="http://schemas.microsoft.com/office/drawing/2014/main" id="{3E313110-D986-614B-8A18-3EBDD6BD41A3}"/>
                </a:ext>
              </a:extLst>
            </p:cNvPr>
            <p:cNvCxnSpPr>
              <a:cxnSpLocks/>
            </p:cNvCxnSpPr>
            <p:nvPr/>
          </p:nvCxnSpPr>
          <p:spPr>
            <a:xfrm>
              <a:off x="1433576" y="4722162"/>
              <a:ext cx="2741808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A1469252-CCEA-6249-9CF7-E1FDC53C1CA3}"/>
                </a:ext>
              </a:extLst>
            </p:cNvPr>
            <p:cNvSpPr txBox="1"/>
            <p:nvPr/>
          </p:nvSpPr>
          <p:spPr>
            <a:xfrm>
              <a:off x="4175384" y="4392308"/>
              <a:ext cx="32207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-PA1’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8F9BABE4-0BD2-F54C-B425-693674FCC014}"/>
                </a:ext>
              </a:extLst>
            </p:cNvPr>
            <p:cNvSpPr txBox="1"/>
            <p:nvPr/>
          </p:nvSpPr>
          <p:spPr>
            <a:xfrm>
              <a:off x="4162475" y="4636346"/>
              <a:ext cx="32207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-PA2’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3084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A456A-14CF-9540-9FFD-694BE377E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High speed / lower RBER for Random Word Access Application</a:t>
            </a:r>
            <a:br>
              <a:rPr lang="en-US" sz="2000" dirty="0"/>
            </a:br>
            <a:r>
              <a:rPr lang="en-US" sz="2000" dirty="0"/>
              <a:t>DRAM RBER is &lt; 1E-9 or 5.998</a:t>
            </a:r>
            <a:r>
              <a:rPr lang="en-US" sz="2000" dirty="0">
                <a:latin typeface="Symbol" pitchFamily="2" charset="2"/>
              </a:rPr>
              <a:t>s</a:t>
            </a:r>
            <a:r>
              <a:rPr lang="en-US" sz="2000" dirty="0"/>
              <a:t> 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3AAE6-6F07-5042-B964-14B54D054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104900"/>
            <a:ext cx="10608816" cy="1468860"/>
          </a:xfrm>
        </p:spPr>
        <p:txBody>
          <a:bodyPr/>
          <a:lstStyle/>
          <a:p>
            <a:r>
              <a:rPr lang="en-US" sz="1600" b="0" dirty="0"/>
              <a:t>Bianca Schroeder </a:t>
            </a:r>
            <a:r>
              <a:rPr lang="en-US" sz="1600" b="0" dirty="0" err="1"/>
              <a:t>et.al</a:t>
            </a:r>
            <a:r>
              <a:rPr lang="en-US" sz="1600" b="0" dirty="0"/>
              <a:t>, 'DRAM Errors in the Wild - A large scale field study’ </a:t>
            </a:r>
            <a:r>
              <a:rPr lang="en-US" sz="1600" b="0" dirty="0">
                <a:hlinkClick r:id="rId2"/>
              </a:rPr>
              <a:t>https://doi.org/10.1145/1897816.1897844</a:t>
            </a:r>
            <a:r>
              <a:rPr lang="en-US" sz="1600" b="0" dirty="0"/>
              <a:t> </a:t>
            </a:r>
          </a:p>
          <a:p>
            <a:pPr lvl="1"/>
            <a:r>
              <a:rPr lang="en-US" sz="1600" dirty="0"/>
              <a:t>Studied in</a:t>
            </a:r>
            <a:r>
              <a:rPr lang="en-US" sz="1600" b="0" dirty="0"/>
              <a:t> Google server farm for 2½ years </a:t>
            </a:r>
          </a:p>
          <a:p>
            <a:pPr lvl="1"/>
            <a:r>
              <a:rPr lang="en-US" sz="1600" b="0" dirty="0"/>
              <a:t>25,000 to 70,000 FIT of 'ECC correctable error’ of </a:t>
            </a:r>
            <a:r>
              <a:rPr lang="en-US" sz="1600" dirty="0"/>
              <a:t>64-bit-word </a:t>
            </a:r>
            <a:r>
              <a:rPr lang="en-US" sz="1600" b="0" dirty="0"/>
              <a:t>per Megabit</a:t>
            </a:r>
          </a:p>
          <a:p>
            <a:pPr lvl="1">
              <a:buFont typeface="System Font Regular"/>
              <a:buChar char="≈"/>
            </a:pPr>
            <a:r>
              <a:rPr lang="en-US" sz="1600" b="0" dirty="0"/>
              <a:t>one single-bit-error every 14 to 40 hours per Gigabit </a:t>
            </a:r>
          </a:p>
          <a:p>
            <a:r>
              <a:rPr lang="en-US" sz="1600" b="0" dirty="0"/>
              <a:t>Disclaimer: This statistical analysis of RBER can not be used universally for all applications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4DBD4B-8EC5-084E-9F5E-3C50A63D1832}"/>
              </a:ext>
            </a:extLst>
          </p:cNvPr>
          <p:cNvSpPr txBox="1"/>
          <p:nvPr/>
        </p:nvSpPr>
        <p:spPr>
          <a:xfrm>
            <a:off x="1157475" y="3334292"/>
            <a:ext cx="240027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Extrapolation based on </a:t>
            </a:r>
          </a:p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Rev 6.6, </a:t>
            </a:r>
          </a:p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In doped SAG SD.k2</a:t>
            </a:r>
          </a:p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SR71 (3.3</a:t>
            </a:r>
            <a:r>
              <a:rPr lang="en-US" sz="1800" dirty="0">
                <a:latin typeface="Symbol" pitchFamily="2" charset="2"/>
                <a:cs typeface="Calibri" panose="020F0502020204030204" pitchFamily="34" charset="0"/>
              </a:rPr>
              <a:t>s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Post 1µses</a:t>
            </a:r>
          </a:p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After seasoning</a:t>
            </a:r>
          </a:p>
          <a:p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38DD1B4-F6DC-5E41-A661-77666E962D4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79555" y="2573760"/>
            <a:ext cx="4590357" cy="382938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18EFC10-56B3-474B-86BE-77D50AAD4F6E}"/>
              </a:ext>
            </a:extLst>
          </p:cNvPr>
          <p:cNvSpPr txBox="1"/>
          <p:nvPr/>
        </p:nvSpPr>
        <p:spPr>
          <a:xfrm rot="16200000">
            <a:off x="2967580" y="3244334"/>
            <a:ext cx="1297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Sigma of bit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680713-4D9C-434D-A4F4-31FFC90EB082}"/>
              </a:ext>
            </a:extLst>
          </p:cNvPr>
          <p:cNvSpPr txBox="1"/>
          <p:nvPr/>
        </p:nvSpPr>
        <p:spPr>
          <a:xfrm>
            <a:off x="8316744" y="2971818"/>
            <a:ext cx="304697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Distribution focus include</a:t>
            </a:r>
          </a:p>
          <a:p>
            <a:pPr marL="517525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Noise (traps), snapback (charge multiplication process) stability as manifest in threshold bounce</a:t>
            </a:r>
          </a:p>
          <a:p>
            <a:pPr marL="517525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Glass metastability related to drift and seasoning</a:t>
            </a:r>
          </a:p>
          <a:p>
            <a:pPr marL="517525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Cycle endurance</a:t>
            </a:r>
          </a:p>
        </p:txBody>
      </p:sp>
    </p:spTree>
    <p:extLst>
      <p:ext uri="{BB962C8B-B14F-4D97-AF65-F5344CB8AC3E}">
        <p14:creationId xmlns:p14="http://schemas.microsoft.com/office/powerpoint/2010/main" val="25611455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5B2C90-7F13-4742-808A-F86E826C5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BackUp</a:t>
            </a:r>
            <a:r>
              <a:rPr lang="en-US" dirty="0"/>
              <a:t> Materials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B59C60-FC83-2348-8C9E-0C3D39E58B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3610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5200" y="71555"/>
            <a:ext cx="10972800" cy="810947"/>
          </a:xfrm>
        </p:spPr>
        <p:txBody>
          <a:bodyPr/>
          <a:lstStyle/>
          <a:p>
            <a:pPr algn="ctr"/>
            <a:r>
              <a:rPr lang="en-US" sz="4400" b="1" dirty="0" err="1">
                <a:latin typeface="Intel Clear"/>
              </a:rPr>
              <a:t>Optane</a:t>
            </a:r>
            <a:r>
              <a:rPr lang="en-US" sz="4400" b="1" dirty="0">
                <a:latin typeface="Intel Clear"/>
              </a:rPr>
              <a:t> Media Roadmap (Pre-POR)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169832"/>
              </p:ext>
            </p:extLst>
          </p:nvPr>
        </p:nvGraphicFramePr>
        <p:xfrm>
          <a:off x="770123" y="804275"/>
          <a:ext cx="10651754" cy="5575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9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66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952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3409">
                <a:tc>
                  <a:txBody>
                    <a:bodyPr/>
                    <a:lstStyle/>
                    <a:p>
                      <a:r>
                        <a:rPr lang="en-US" sz="1400" dirty="0"/>
                        <a:t>Key Spec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S26A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Atlantic</a:t>
                      </a:r>
                      <a:r>
                        <a:rPr lang="en-US" sz="1400" baseline="0" dirty="0"/>
                        <a:t> Falls </a:t>
                      </a:r>
                      <a:r>
                        <a:rPr lang="en-US" sz="1400" dirty="0"/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424">
                <a:tc>
                  <a:txBody>
                    <a:bodyPr/>
                    <a:lstStyle/>
                    <a:p>
                      <a:r>
                        <a:rPr lang="en-US" sz="1400" dirty="0"/>
                        <a:t>Technology node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  <a:r>
                        <a:rPr lang="en-US" sz="1400" baseline="30000" dirty="0"/>
                        <a:t>nd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  <a:r>
                        <a:rPr lang="en-US" sz="1400" baseline="30000" dirty="0"/>
                        <a:t>rd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5514346"/>
                  </a:ext>
                </a:extLst>
              </a:tr>
              <a:tr h="305424">
                <a:tc>
                  <a:txBody>
                    <a:bodyPr/>
                    <a:lstStyle/>
                    <a:p>
                      <a:r>
                        <a:rPr lang="en-US" sz="1400" dirty="0"/>
                        <a:t>Density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32GB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32GB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424">
                <a:tc>
                  <a:txBody>
                    <a:bodyPr/>
                    <a:lstStyle/>
                    <a:p>
                      <a:r>
                        <a:rPr lang="en-US" sz="1400" dirty="0"/>
                        <a:t>Die Size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199mm2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136mm2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197981"/>
                  </a:ext>
                </a:extLst>
              </a:tr>
              <a:tr h="305424">
                <a:tc>
                  <a:txBody>
                    <a:bodyPr/>
                    <a:lstStyle/>
                    <a:p>
                      <a:r>
                        <a:rPr lang="en-US" sz="1400" dirty="0"/>
                        <a:t>Cost $/GB vs. S26A (TCS)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1X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0.75X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5424">
                <a:tc>
                  <a:txBody>
                    <a:bodyPr/>
                    <a:lstStyle/>
                    <a:p>
                      <a:r>
                        <a:rPr lang="en-US" sz="1400" dirty="0"/>
                        <a:t>Alpha Fab Memory</a:t>
                      </a:r>
                      <a:r>
                        <a:rPr lang="en-US" sz="1400" baseline="0" dirty="0"/>
                        <a:t> PRQ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EOY 2019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Q1-Q2’ 2022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5424">
                <a:tc>
                  <a:txBody>
                    <a:bodyPr/>
                    <a:lstStyle/>
                    <a:p>
                      <a:r>
                        <a:rPr lang="en-US" sz="1400" dirty="0"/>
                        <a:t>Read BW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1600 MB/s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3200 MB/s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5424">
                <a:tc>
                  <a:txBody>
                    <a:bodyPr/>
                    <a:lstStyle/>
                    <a:p>
                      <a:r>
                        <a:rPr lang="en-US" sz="1400" dirty="0"/>
                        <a:t>Write BW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800 MB/s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1100-1600 MB/s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6405">
                <a:tc>
                  <a:txBody>
                    <a:bodyPr/>
                    <a:lstStyle/>
                    <a:p>
                      <a:r>
                        <a:rPr lang="en-US" sz="1400" dirty="0"/>
                        <a:t>Read 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49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dirty="0" err="1"/>
                        <a:t>pJ</a:t>
                      </a:r>
                      <a:r>
                        <a:rPr lang="en-US" sz="1400" dirty="0"/>
                        <a:t>/b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47 </a:t>
                      </a:r>
                      <a:r>
                        <a:rPr lang="en-US" sz="1400" dirty="0" err="1"/>
                        <a:t>pJ</a:t>
                      </a:r>
                      <a:r>
                        <a:rPr lang="en-US" sz="1400" dirty="0"/>
                        <a:t>/b*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5424">
                <a:tc>
                  <a:txBody>
                    <a:bodyPr/>
                    <a:lstStyle/>
                    <a:p>
                      <a:r>
                        <a:rPr lang="en-US" sz="1400" dirty="0"/>
                        <a:t>Write</a:t>
                      </a:r>
                      <a:r>
                        <a:rPr lang="en-US" sz="1400" baseline="0" dirty="0"/>
                        <a:t> Energy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112 </a:t>
                      </a:r>
                      <a:r>
                        <a:rPr lang="en-US" sz="1400" dirty="0" err="1"/>
                        <a:t>pJ</a:t>
                      </a:r>
                      <a:r>
                        <a:rPr lang="en-US" sz="1400" dirty="0"/>
                        <a:t>/b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95 </a:t>
                      </a:r>
                      <a:r>
                        <a:rPr lang="en-US" sz="1400" baseline="0" dirty="0" err="1"/>
                        <a:t>pJ</a:t>
                      </a:r>
                      <a:r>
                        <a:rPr lang="en-US" sz="1400" baseline="0" dirty="0"/>
                        <a:t>/b*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3973">
                <a:tc>
                  <a:txBody>
                    <a:bodyPr/>
                    <a:lstStyle/>
                    <a:p>
                      <a:r>
                        <a:rPr lang="en-US" sz="1400" dirty="0"/>
                        <a:t>IO Interface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1600 MT/s/pin DDR4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Combo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Phy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(DDR4+ LPDDR4x w/o DFE)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5424">
                <a:tc>
                  <a:txBody>
                    <a:bodyPr/>
                    <a:lstStyle/>
                    <a:p>
                      <a:r>
                        <a:rPr lang="en-US" sz="1400" dirty="0"/>
                        <a:t>Package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256b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392b 2-ch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55729"/>
                  </a:ext>
                </a:extLst>
              </a:tr>
              <a:tr h="305424">
                <a:tc>
                  <a:txBody>
                    <a:bodyPr/>
                    <a:lstStyle/>
                    <a:p>
                      <a:r>
                        <a:rPr lang="en-US" sz="1400" dirty="0"/>
                        <a:t>Server Memory/Platform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CrowPass</a:t>
                      </a:r>
                      <a:r>
                        <a:rPr lang="en-US" sz="1400" dirty="0"/>
                        <a:t>/SPR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DonahuePass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/GNR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3107225"/>
                  </a:ext>
                </a:extLst>
              </a:tr>
              <a:tr h="305424">
                <a:tc>
                  <a:txBody>
                    <a:bodyPr/>
                    <a:lstStyle/>
                    <a:p>
                      <a:r>
                        <a:rPr lang="en-US" sz="1400" dirty="0"/>
                        <a:t>Server Memory PRQ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Q2’21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Q2-Q3’22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44548"/>
                  </a:ext>
                </a:extLst>
              </a:tr>
              <a:tr h="305424">
                <a:tc>
                  <a:txBody>
                    <a:bodyPr/>
                    <a:lstStyle/>
                    <a:p>
                      <a:r>
                        <a:rPr lang="en-US" sz="1400" dirty="0"/>
                        <a:t>Server Memory perf. </a:t>
                      </a:r>
                      <a:r>
                        <a:rPr lang="en-US" sz="1400" dirty="0" err="1"/>
                        <a:t>GnG</a:t>
                      </a:r>
                      <a:r>
                        <a:rPr lang="en-US" sz="1400" dirty="0"/>
                        <a:t> 2R:1W 256GB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1X</a:t>
                      </a:r>
                    </a:p>
                  </a:txBody>
                  <a:tcP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1.5X (w/ Media), 3X (w/ controller)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5027273"/>
                  </a:ext>
                </a:extLst>
              </a:tr>
              <a:tr h="305424">
                <a:tc>
                  <a:txBody>
                    <a:bodyPr/>
                    <a:lstStyle/>
                    <a:p>
                      <a:r>
                        <a:rPr lang="en-US" sz="1400" dirty="0"/>
                        <a:t>Datacenter Storage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Alderstream</a:t>
                      </a:r>
                      <a:r>
                        <a:rPr lang="en-US" sz="1400" dirty="0"/>
                        <a:t> (G4)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Alderstream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Refresh (G4)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326134"/>
                  </a:ext>
                </a:extLst>
              </a:tr>
              <a:tr h="305424">
                <a:tc>
                  <a:txBody>
                    <a:bodyPr/>
                    <a:lstStyle/>
                    <a:p>
                      <a:r>
                        <a:rPr lang="en-US" sz="1400" dirty="0"/>
                        <a:t>Storage PRQ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Q4’20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Q2’22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733921"/>
                  </a:ext>
                </a:extLst>
              </a:tr>
              <a:tr h="305424">
                <a:tc>
                  <a:txBody>
                    <a:bodyPr/>
                    <a:lstStyle/>
                    <a:p>
                      <a:r>
                        <a:rPr lang="en-US" sz="1400" dirty="0"/>
                        <a:t>Storage Perf 70/30 BW 0.8TB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1X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1X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686209"/>
                  </a:ext>
                </a:extLst>
              </a:tr>
            </a:tbl>
          </a:graphicData>
        </a:graphic>
      </p:graphicFrame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981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FA812-F6EC-DF45-B3D1-C349AFF8F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381000"/>
          </a:xfrm>
        </p:spPr>
        <p:txBody>
          <a:bodyPr/>
          <a:lstStyle/>
          <a:p>
            <a:r>
              <a:rPr lang="en-US" sz="3200" dirty="0"/>
              <a:t>Logistics for BiSM Si based learning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D2864BC-005D-984A-9569-7968EACBA5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9491539"/>
              </p:ext>
            </p:extLst>
          </p:nvPr>
        </p:nvGraphicFramePr>
        <p:xfrm>
          <a:off x="685800" y="660400"/>
          <a:ext cx="10820397" cy="1854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3197">
                  <a:extLst>
                    <a:ext uri="{9D8B030D-6E8A-4147-A177-3AD203B41FA5}">
                      <a16:colId xmlns:a16="http://schemas.microsoft.com/office/drawing/2014/main" val="1211739019"/>
                    </a:ext>
                  </a:extLst>
                </a:gridCol>
                <a:gridCol w="1025437">
                  <a:extLst>
                    <a:ext uri="{9D8B030D-6E8A-4147-A177-3AD203B41FA5}">
                      <a16:colId xmlns:a16="http://schemas.microsoft.com/office/drawing/2014/main" val="38691077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3817608774"/>
                    </a:ext>
                  </a:extLst>
                </a:gridCol>
                <a:gridCol w="1397726">
                  <a:extLst>
                    <a:ext uri="{9D8B030D-6E8A-4147-A177-3AD203B41FA5}">
                      <a16:colId xmlns:a16="http://schemas.microsoft.com/office/drawing/2014/main" val="4259226249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612098892"/>
                    </a:ext>
                  </a:extLst>
                </a:gridCol>
                <a:gridCol w="886094">
                  <a:extLst>
                    <a:ext uri="{9D8B030D-6E8A-4147-A177-3AD203B41FA5}">
                      <a16:colId xmlns:a16="http://schemas.microsoft.com/office/drawing/2014/main" val="488988316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42249225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TC03/04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S26/SR71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ALF32/Bantu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ATF16X/SR71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S24SX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ATF32 (double scribe)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028218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Design Collateral &amp; CMOS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03573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Pitch Decision &amp; Integration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19254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DTS/MTS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698441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Algorithm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some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some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4727902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504DD30-B9EA-D441-93BD-ACE1131983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83445"/>
              </p:ext>
            </p:extLst>
          </p:nvPr>
        </p:nvGraphicFramePr>
        <p:xfrm>
          <a:off x="685800" y="2667000"/>
          <a:ext cx="10820397" cy="315785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51109">
                  <a:extLst>
                    <a:ext uri="{9D8B030D-6E8A-4147-A177-3AD203B41FA5}">
                      <a16:colId xmlns:a16="http://schemas.microsoft.com/office/drawing/2014/main" val="3286517420"/>
                    </a:ext>
                  </a:extLst>
                </a:gridCol>
                <a:gridCol w="9569288">
                  <a:extLst>
                    <a:ext uri="{9D8B030D-6E8A-4147-A177-3AD203B41FA5}">
                      <a16:colId xmlns:a16="http://schemas.microsoft.com/office/drawing/2014/main" val="8599053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Vehicle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Coverage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906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TC03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Only needed if CMOS and collateral require significant change to P1241.0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32678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need.   Training for new array/cell engineer.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49630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ALF32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Only useful with Bantu.   Good for algorithm exploration and development @ 41P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41365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ATF16X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SR71 for scaling learning, smaller density, low thru put testing (5 array / wafer), low visibility to RWB and reliability tail, some but limited learning on algo development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335168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S24SX</a:t>
                      </a:r>
                    </a:p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3T Decoder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 design required.   3T decode design with live die; enables algo development (for latency, energy assessment) and float deselect development (~3% die size opportunity.)  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20709631"/>
                  </a:ext>
                </a:extLst>
              </a:tr>
              <a:tr h="1918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ATF32 </a:t>
                      </a:r>
                    </a:p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3T Bantu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 Bantu with 3T decode design for cell/array/algo development; enable algo, float deselect,  single cell chax, smaller density (low visibility to RWB and reliability, tail)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3311152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70A2FC8-053E-6B4A-9C99-58B3526BE7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818490"/>
              </p:ext>
            </p:extLst>
          </p:nvPr>
        </p:nvGraphicFramePr>
        <p:xfrm>
          <a:off x="1866898" y="6019800"/>
          <a:ext cx="8458199" cy="283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58199">
                  <a:extLst>
                    <a:ext uri="{9D8B030D-6E8A-4147-A177-3AD203B41FA5}">
                      <a16:colId xmlns:a16="http://schemas.microsoft.com/office/drawing/2014/main" val="522266067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True DTS/MTS learning pending on PVD, 1st cut last partial and 2nd cut tool isolation.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574493"/>
                  </a:ext>
                </a:extLst>
              </a:tr>
            </a:tbl>
          </a:graphicData>
        </a:graphic>
      </p:graphicFrame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68DAD443-BFE6-7A43-90B5-214A4CA5FCB7}"/>
              </a:ext>
            </a:extLst>
          </p:cNvPr>
          <p:cNvSpPr/>
          <p:nvPr/>
        </p:nvSpPr>
        <p:spPr>
          <a:xfrm>
            <a:off x="6923314" y="601134"/>
            <a:ext cx="1423852" cy="1985434"/>
          </a:xfrm>
          <a:prstGeom prst="roundRect">
            <a:avLst/>
          </a:prstGeom>
          <a:noFill/>
          <a:ln w="57150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63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127987E-3AB8-C84C-BA55-159A554C4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Proposition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51420E-6489-2342-AFA8-413667AB73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BiSM vs. Full Stack 3DXP</a:t>
            </a:r>
          </a:p>
        </p:txBody>
      </p:sp>
    </p:spTree>
    <p:extLst>
      <p:ext uri="{BB962C8B-B14F-4D97-AF65-F5344CB8AC3E}">
        <p14:creationId xmlns:p14="http://schemas.microsoft.com/office/powerpoint/2010/main" val="3042060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0F821-DA53-9041-8B0D-72EDE5DA5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BiSM vs. Full Stack and Scalability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36756-E1EB-E04C-8527-C3B28C803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Process: Integration and Module</a:t>
            </a:r>
          </a:p>
          <a:p>
            <a:r>
              <a:rPr lang="en-US" sz="3200" dirty="0"/>
              <a:t>SLC: RWB, Set, Reset</a:t>
            </a:r>
          </a:p>
          <a:p>
            <a:r>
              <a:rPr lang="en-US" sz="3200" dirty="0"/>
              <a:t>Algorithm: Set, Reset, Read</a:t>
            </a:r>
          </a:p>
          <a:p>
            <a:r>
              <a:rPr lang="en-US" sz="3200" dirty="0"/>
              <a:t>Reliability: endurance, disturb, retention</a:t>
            </a:r>
          </a:p>
          <a:p>
            <a:r>
              <a:rPr lang="en-US" sz="3200" dirty="0"/>
              <a:t>Array: density and energy and performance</a:t>
            </a:r>
          </a:p>
          <a:p>
            <a:r>
              <a:rPr lang="en-US" sz="3200" dirty="0"/>
              <a:t>Si Policy: Compatible with full stack; no additional scaling challenge </a:t>
            </a:r>
            <a:r>
              <a:rPr lang="en-US" sz="3200"/>
              <a:t>is expected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71115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DE3A8-8243-0D40-9BE2-BC83A7E2B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BiSM Silicon </a:t>
            </a:r>
            <a:r>
              <a:rPr lang="en-US" dirty="0" err="1"/>
              <a:t>Empiricals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467CD-0650-A542-B713-A8B3D265F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Last silicon Rev 6.6, In doped SAG and DOE, in June/2018.</a:t>
            </a:r>
          </a:p>
          <a:p>
            <a:r>
              <a:rPr lang="en-US" sz="2400" dirty="0"/>
              <a:t>Yield learning curves with 100s of wafers (one lot every 2 weeks)</a:t>
            </a:r>
          </a:p>
          <a:p>
            <a:r>
              <a:rPr lang="en-US" sz="2400" dirty="0"/>
              <a:t>Rev 6.6 SD.k2 BKM process demonstrated PG1 structure yield (S26 live die): </a:t>
            </a:r>
            <a:br>
              <a:rPr lang="en-US" sz="2400" dirty="0"/>
            </a:br>
            <a:r>
              <a:rPr lang="en-US" sz="2400" dirty="0"/>
              <a:t>&gt;75% 1D &amp; &gt;40% 2D (on par with full stack at the same time frame)</a:t>
            </a:r>
          </a:p>
          <a:p>
            <a:r>
              <a:rPr lang="en-US" sz="2400" dirty="0"/>
              <a:t>1</a:t>
            </a:r>
            <a:r>
              <a:rPr lang="en-US" sz="2400" baseline="30000" dirty="0"/>
              <a:t>st</a:t>
            </a:r>
            <a:r>
              <a:rPr lang="en-US" sz="2400" dirty="0"/>
              <a:t> &amp; 2</a:t>
            </a:r>
            <a:r>
              <a:rPr lang="en-US" sz="2400" baseline="30000" dirty="0"/>
              <a:t>nd</a:t>
            </a:r>
            <a:r>
              <a:rPr lang="en-US" sz="2400" dirty="0"/>
              <a:t> cut profile meets MTS; SWA @ 87.5° &amp; 88.5° correspondingly.</a:t>
            </a:r>
          </a:p>
          <a:p>
            <a:r>
              <a:rPr lang="en-US" sz="2400" dirty="0"/>
              <a:t>Parametric and reliability sampling – 8 lots, 40 wafers, 5 die per wafer. </a:t>
            </a:r>
          </a:p>
          <a:p>
            <a:r>
              <a:rPr lang="en-US" sz="2400" dirty="0"/>
              <a:t>PG4 capable RWB (SR71 based, limited by array size 3.3</a:t>
            </a:r>
            <a:r>
              <a:rPr lang="en-US" sz="2400" dirty="0">
                <a:latin typeface="Symbol" pitchFamily="2" charset="2"/>
              </a:rPr>
              <a:t>s</a:t>
            </a:r>
            <a:r>
              <a:rPr lang="en-US" sz="2400" dirty="0"/>
              <a:t>)</a:t>
            </a:r>
          </a:p>
          <a:p>
            <a:r>
              <a:rPr lang="en-US" sz="2400" dirty="0"/>
              <a:t>PG1 capable of endurance; good/upper quartile die passing 2M cycles FW</a:t>
            </a:r>
          </a:p>
          <a:p>
            <a:r>
              <a:rPr lang="en-US" sz="2400" dirty="0"/>
              <a:t>No ULR performed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544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BE423-279B-224D-9E50-47D1ED694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Technology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907D911-6845-0747-8583-873A09065A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8075918"/>
              </p:ext>
            </p:extLst>
          </p:nvPr>
        </p:nvGraphicFramePr>
        <p:xfrm>
          <a:off x="738473" y="1219200"/>
          <a:ext cx="10715055" cy="45212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568514">
                  <a:extLst>
                    <a:ext uri="{9D8B030D-6E8A-4147-A177-3AD203B41FA5}">
                      <a16:colId xmlns:a16="http://schemas.microsoft.com/office/drawing/2014/main" val="3290117158"/>
                    </a:ext>
                  </a:extLst>
                </a:gridCol>
                <a:gridCol w="360013">
                  <a:extLst>
                    <a:ext uri="{9D8B030D-6E8A-4147-A177-3AD203B41FA5}">
                      <a16:colId xmlns:a16="http://schemas.microsoft.com/office/drawing/2014/main" val="820740976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1710375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3098073028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1793266198"/>
                    </a:ext>
                  </a:extLst>
                </a:gridCol>
                <a:gridCol w="76200">
                  <a:extLst>
                    <a:ext uri="{9D8B030D-6E8A-4147-A177-3AD203B41FA5}">
                      <a16:colId xmlns:a16="http://schemas.microsoft.com/office/drawing/2014/main" val="218881558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212304415"/>
                    </a:ext>
                  </a:extLst>
                </a:gridCol>
                <a:gridCol w="76200">
                  <a:extLst>
                    <a:ext uri="{9D8B030D-6E8A-4147-A177-3AD203B41FA5}">
                      <a16:colId xmlns:a16="http://schemas.microsoft.com/office/drawing/2014/main" val="1277454571"/>
                    </a:ext>
                  </a:extLst>
                </a:gridCol>
                <a:gridCol w="440088">
                  <a:extLst>
                    <a:ext uri="{9D8B030D-6E8A-4147-A177-3AD203B41FA5}">
                      <a16:colId xmlns:a16="http://schemas.microsoft.com/office/drawing/2014/main" val="1945581753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8900150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619542523"/>
                    </a:ext>
                  </a:extLst>
                </a:gridCol>
                <a:gridCol w="377792">
                  <a:extLst>
                    <a:ext uri="{9D8B030D-6E8A-4147-A177-3AD203B41FA5}">
                      <a16:colId xmlns:a16="http://schemas.microsoft.com/office/drawing/2014/main" val="173030399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373117061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61415933"/>
                    </a:ext>
                  </a:extLst>
                </a:gridCol>
                <a:gridCol w="1928528">
                  <a:extLst>
                    <a:ext uri="{9D8B030D-6E8A-4147-A177-3AD203B41FA5}">
                      <a16:colId xmlns:a16="http://schemas.microsoft.com/office/drawing/2014/main" val="3366607354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8354145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Metric</a:t>
                      </a:r>
                    </a:p>
                  </a:txBody>
                  <a:tcPr anchor="ctr"/>
                </a:tc>
                <a:tc gridSpan="9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 Stack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BiSM</a:t>
                      </a: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Challenge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17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Periphery</a:t>
                      </a:r>
                      <a:endParaRPr lang="en-US" sz="18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4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LVT, HVT + 5~6 interconnect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876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Cell Stack</a:t>
                      </a:r>
                      <a:endParaRPr lang="en-US" sz="18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ME1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ME2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PM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0002">
                        <a:alpha val="6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8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56741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Array Metals</a:t>
                      </a:r>
                      <a:endParaRPr lang="en-US" sz="18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W, 30nm First Cut, 30/40 nm 2</a:t>
                      </a:r>
                      <a:r>
                        <a:rPr lang="en-US" sz="18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½ or more metal thickness reduction possible (&gt;50% </a:t>
                      </a:r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8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pgm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8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lkg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reduction)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63042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Patterning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 etch and Liner are required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Single etch, no liner required; lower AR, lower scope for hard-mask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8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230697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Seal</a:t>
                      </a:r>
                      <a:endParaRPr lang="en-US" sz="18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Nitride seal required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Required, lower AR, more options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88456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Gap fill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air gap, 1</a:t>
                      </a:r>
                      <a:r>
                        <a:rPr lang="en-US" sz="18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/2</a:t>
                      </a:r>
                      <a:r>
                        <a:rPr lang="en-US" sz="18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1800" baseline="-25000" dirty="0" err="1">
                          <a:latin typeface="Symbol" pitchFamily="2" charset="2"/>
                          <a:cs typeface="Calibri" panose="020F0502020204030204" pitchFamily="34" charset="0"/>
                        </a:rPr>
                        <a:t>q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tuning for TD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air gap, no visible TD issue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48048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CMP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4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Similar challenges as nodes scale, socket size scaling limitations may impact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1507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Ambient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4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Required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1664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 Pitch Via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14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challenges expected at 28 pitch and below for via resistance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8621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50F6301-D389-7244-B034-BCA61C067F03}"/>
              </a:ext>
            </a:extLst>
          </p:cNvPr>
          <p:cNvSpPr txBox="1"/>
          <p:nvPr/>
        </p:nvSpPr>
        <p:spPr>
          <a:xfrm>
            <a:off x="11931162" y="-1169377"/>
            <a:ext cx="184731" cy="427938"/>
          </a:xfrm>
          <a:prstGeom prst="rect">
            <a:avLst/>
          </a:prstGeom>
          <a:solidFill>
            <a:srgbClr val="000000">
              <a:alpha val="45098"/>
            </a:srgbClr>
          </a:solidFill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821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D1D5076-5250-4305-9878-2B9632633A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5075" y="3214008"/>
            <a:ext cx="4489992" cy="3134651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C6B4F797-F646-4A44-B9B4-6D4565735B7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4122"/>
          <a:stretch/>
        </p:blipFill>
        <p:spPr>
          <a:xfrm>
            <a:off x="6669251" y="3206742"/>
            <a:ext cx="4358324" cy="3270258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197EE43B-6018-4053-ADCD-FE6B2B7E91BF}"/>
              </a:ext>
            </a:extLst>
          </p:cNvPr>
          <p:cNvSpPr/>
          <p:nvPr/>
        </p:nvSpPr>
        <p:spPr>
          <a:xfrm>
            <a:off x="6477000" y="1267408"/>
            <a:ext cx="2514600" cy="3391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Full Stack op. (unipolar)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E1B395-AA61-644C-91AE-07AD35E8D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SLC RWB @ 41nm Pitch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7E608597-4700-49D4-801F-1952C3C2AC7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297546"/>
          <a:ext cx="4673284" cy="45720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960880">
                  <a:extLst>
                    <a:ext uri="{9D8B030D-6E8A-4147-A177-3AD203B41FA5}">
                      <a16:colId xmlns:a16="http://schemas.microsoft.com/office/drawing/2014/main" val="3290117158"/>
                    </a:ext>
                  </a:extLst>
                </a:gridCol>
                <a:gridCol w="540068">
                  <a:extLst>
                    <a:ext uri="{9D8B030D-6E8A-4147-A177-3AD203B41FA5}">
                      <a16:colId xmlns:a16="http://schemas.microsoft.com/office/drawing/2014/main" val="820740976"/>
                    </a:ext>
                  </a:extLst>
                </a:gridCol>
                <a:gridCol w="1092518">
                  <a:extLst>
                    <a:ext uri="{9D8B030D-6E8A-4147-A177-3AD203B41FA5}">
                      <a16:colId xmlns:a16="http://schemas.microsoft.com/office/drawing/2014/main" val="1240756769"/>
                    </a:ext>
                  </a:extLst>
                </a:gridCol>
                <a:gridCol w="1079818">
                  <a:extLst>
                    <a:ext uri="{9D8B030D-6E8A-4147-A177-3AD203B41FA5}">
                      <a16:colId xmlns:a16="http://schemas.microsoft.com/office/drawing/2014/main" val="36195425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 Stack^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BiSM</a:t>
                      </a:r>
                      <a:r>
                        <a:rPr lang="en-US" sz="14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^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7477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ymbol" panose="05050102010706020507" pitchFamily="18" charset="2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14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@ 1</a:t>
                      </a:r>
                      <a:r>
                        <a:rPr lang="en-US" sz="1400" dirty="0">
                          <a:latin typeface="Symbol" panose="05050102010706020507" pitchFamily="18" charset="2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 ( = RST-SET )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mV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1380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0566273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r>
                        <a:rPr lang="en-US" sz="14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E2 Consumers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228856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ymbol" pitchFamily="2" charset="2"/>
                          <a:cs typeface="Calibri" panose="020F0502020204030204" pitchFamily="34" charset="0"/>
                        </a:rPr>
                        <a:t>   </a:t>
                      </a:r>
                      <a:r>
                        <a:rPr lang="en-US" sz="1400" dirty="0" err="1">
                          <a:latin typeface="Symbol" pitchFamily="2" charset="2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4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</a:t>
                      </a:r>
                      <a:r>
                        <a:rPr lang="en-US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mV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042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Drift: 1</a:t>
                      </a:r>
                      <a:r>
                        <a:rPr lang="en-US" sz="1400" dirty="0">
                          <a:latin typeface="Symbol" panose="05050102010706020507" pitchFamily="18" charset="2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s-10s (3s-48h)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mV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260 (320)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330 (220)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69746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GB (WE,RD,BD) 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mV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496606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r>
                        <a:rPr lang="en-US" sz="14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E3 Consumers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2665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ymbol" pitchFamily="2" charset="2"/>
                          <a:cs typeface="Calibri" panose="020F0502020204030204" pitchFamily="34" charset="0"/>
                        </a:rPr>
                        <a:t>   </a:t>
                      </a:r>
                      <a:r>
                        <a:rPr lang="en-US" sz="1400" dirty="0" err="1">
                          <a:latin typeface="Symbol" pitchFamily="2" charset="2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4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</a:t>
                      </a:r>
                      <a:endParaRPr lang="en-US" sz="1400" baseline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mV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105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4560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Drift: 1</a:t>
                      </a:r>
                      <a:r>
                        <a:rPr lang="en-US" sz="1400" dirty="0">
                          <a:latin typeface="Symbol" panose="05050102010706020507" pitchFamily="18" charset="2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s-10s (3s-48h)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mV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630 (&gt;1100)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590 (1050)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0482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GB (WE,RD,BD) 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mV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418423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r>
                        <a:rPr lang="en-US" sz="14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Array Op.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5236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x-tile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mV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5036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Leakage: SET (RST)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mV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5nA (2nA)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5nA (0.2nA)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507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E1</a:t>
                      </a:r>
                      <a:endParaRPr lang="en-US" sz="14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mV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4030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4040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718208"/>
                  </a:ext>
                </a:extLst>
              </a:tr>
              <a:tr h="122261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E4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mV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7600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7500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86212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DA5DC3B-5857-46D3-9288-54BB8BDDDAC3}"/>
              </a:ext>
            </a:extLst>
          </p:cNvPr>
          <p:cNvSpPr txBox="1"/>
          <p:nvPr/>
        </p:nvSpPr>
        <p:spPr>
          <a:xfrm>
            <a:off x="2133600" y="5940867"/>
            <a:ext cx="349486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^ 10s Qual SORT for full-stack, while non-opt. TBD for BiSM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F5289E8-84F3-415A-B3BD-8B055D8480C3}"/>
              </a:ext>
            </a:extLst>
          </p:cNvPr>
          <p:cNvSpPr/>
          <p:nvPr/>
        </p:nvSpPr>
        <p:spPr>
          <a:xfrm>
            <a:off x="9296400" y="1267407"/>
            <a:ext cx="2514600" cy="3391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BiSM op. (bipolar)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D946914-9128-4278-AB3B-A8497DA39000}"/>
              </a:ext>
            </a:extLst>
          </p:cNvPr>
          <p:cNvSpPr txBox="1"/>
          <p:nvPr/>
        </p:nvSpPr>
        <p:spPr>
          <a:xfrm>
            <a:off x="7996107" y="5549077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81E966E-64BF-4ED8-8D1A-6FEC3AA89F03}"/>
              </a:ext>
            </a:extLst>
          </p:cNvPr>
          <p:cNvSpPr txBox="1"/>
          <p:nvPr/>
        </p:nvSpPr>
        <p:spPr>
          <a:xfrm>
            <a:off x="8375838" y="4114303"/>
            <a:ext cx="4395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DB24219-50B3-43F9-B593-86BB8CB5FBBE}"/>
              </a:ext>
            </a:extLst>
          </p:cNvPr>
          <p:cNvSpPr txBox="1"/>
          <p:nvPr/>
        </p:nvSpPr>
        <p:spPr>
          <a:xfrm>
            <a:off x="9010714" y="5549077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54B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E3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63DA4E7C-99A1-42F6-8123-49C11895D6FD}"/>
              </a:ext>
            </a:extLst>
          </p:cNvPr>
          <p:cNvCxnSpPr/>
          <p:nvPr/>
        </p:nvCxnSpPr>
        <p:spPr>
          <a:xfrm>
            <a:off x="7749245" y="4130389"/>
            <a:ext cx="780451" cy="0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06A79F5B-7492-46C5-973A-05783AF449B2}"/>
              </a:ext>
            </a:extLst>
          </p:cNvPr>
          <p:cNvCxnSpPr>
            <a:cxnSpLocks/>
          </p:cNvCxnSpPr>
          <p:nvPr/>
        </p:nvCxnSpPr>
        <p:spPr>
          <a:xfrm flipH="1">
            <a:off x="9205634" y="4051165"/>
            <a:ext cx="365760" cy="0"/>
          </a:xfrm>
          <a:prstGeom prst="straightConnector1">
            <a:avLst/>
          </a:prstGeom>
          <a:ln w="19050">
            <a:solidFill>
              <a:srgbClr val="0054B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2227966-5BC3-41CE-AD69-71F63E42A4E7}"/>
              </a:ext>
            </a:extLst>
          </p:cNvPr>
          <p:cNvSpPr txBox="1"/>
          <p:nvPr/>
        </p:nvSpPr>
        <p:spPr>
          <a:xfrm>
            <a:off x="9534995" y="3787246"/>
            <a:ext cx="7393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10k FW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216B91D-129C-461E-98C6-F75CE45FE48F}"/>
              </a:ext>
            </a:extLst>
          </p:cNvPr>
          <p:cNvCxnSpPr/>
          <p:nvPr/>
        </p:nvCxnSpPr>
        <p:spPr>
          <a:xfrm>
            <a:off x="7248331" y="5847607"/>
            <a:ext cx="374904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EBF0AE3A-5329-4985-97BD-26CB7F886DD8}"/>
              </a:ext>
            </a:extLst>
          </p:cNvPr>
          <p:cNvSpPr txBox="1"/>
          <p:nvPr/>
        </p:nvSpPr>
        <p:spPr>
          <a:xfrm>
            <a:off x="10071706" y="5577070"/>
            <a:ext cx="9444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RBER goal</a:t>
            </a: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5A1BD967-C341-4E7B-A1B3-CCA6C56890C8}"/>
              </a:ext>
            </a:extLst>
          </p:cNvPr>
          <p:cNvGrpSpPr/>
          <p:nvPr/>
        </p:nvGrpSpPr>
        <p:grpSpPr>
          <a:xfrm>
            <a:off x="8648120" y="5006251"/>
            <a:ext cx="318852" cy="1006475"/>
            <a:chOff x="8758473" y="5143500"/>
            <a:chExt cx="318852" cy="1006475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7B256BB-A8FA-404E-B751-B53D793A8613}"/>
                </a:ext>
              </a:extLst>
            </p:cNvPr>
            <p:cNvCxnSpPr/>
            <p:nvPr/>
          </p:nvCxnSpPr>
          <p:spPr>
            <a:xfrm>
              <a:off x="8839200" y="5143500"/>
              <a:ext cx="0" cy="100584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0735310D-AA43-45F9-9EA0-8233DC64627A}"/>
                </a:ext>
              </a:extLst>
            </p:cNvPr>
            <p:cNvCxnSpPr/>
            <p:nvPr/>
          </p:nvCxnSpPr>
          <p:spPr>
            <a:xfrm>
              <a:off x="9001760" y="5144135"/>
              <a:ext cx="0" cy="100584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353CE456-1381-4368-A922-44E61C95E00F}"/>
                </a:ext>
              </a:extLst>
            </p:cNvPr>
            <p:cNvGrpSpPr/>
            <p:nvPr/>
          </p:nvGrpSpPr>
          <p:grpSpPr>
            <a:xfrm>
              <a:off x="8758473" y="5200444"/>
              <a:ext cx="318852" cy="206"/>
              <a:chOff x="11963400" y="4636124"/>
              <a:chExt cx="318852" cy="206"/>
            </a:xfrm>
          </p:grpSpPr>
          <p:cxnSp>
            <p:nvCxnSpPr>
              <p:cNvPr id="59" name="Straight Arrow Connector 58">
                <a:extLst>
                  <a:ext uri="{FF2B5EF4-FFF2-40B4-BE49-F238E27FC236}">
                    <a16:creationId xmlns:a16="http://schemas.microsoft.com/office/drawing/2014/main" id="{EE53F25D-6C9C-4347-98EE-2BB9A264923E}"/>
                  </a:ext>
                </a:extLst>
              </p:cNvPr>
              <p:cNvCxnSpPr/>
              <p:nvPr/>
            </p:nvCxnSpPr>
            <p:spPr>
              <a:xfrm>
                <a:off x="11963400" y="4636124"/>
                <a:ext cx="9144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75000"/>
                    <a:lumOff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>
                <a:extLst>
                  <a:ext uri="{FF2B5EF4-FFF2-40B4-BE49-F238E27FC236}">
                    <a16:creationId xmlns:a16="http://schemas.microsoft.com/office/drawing/2014/main" id="{838FBACF-57C8-4867-B18A-018B998B99C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2190812" y="4636330"/>
                <a:ext cx="9144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75000"/>
                    <a:lumOff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732824D1-E459-4DCD-807A-3DA77988B3B1}"/>
              </a:ext>
            </a:extLst>
          </p:cNvPr>
          <p:cNvSpPr txBox="1"/>
          <p:nvPr/>
        </p:nvSpPr>
        <p:spPr>
          <a:xfrm>
            <a:off x="8535668" y="4767668"/>
            <a:ext cx="5488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RWB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6D35AEB-EC6D-4224-B40A-90CA5A9D1A6B}"/>
              </a:ext>
            </a:extLst>
          </p:cNvPr>
          <p:cNvCxnSpPr>
            <a:cxnSpLocks/>
          </p:cNvCxnSpPr>
          <p:nvPr/>
        </p:nvCxnSpPr>
        <p:spPr>
          <a:xfrm flipH="1" flipV="1">
            <a:off x="7454260" y="3330716"/>
            <a:ext cx="0" cy="27432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DBD6666F-C7C4-45AB-AB0F-7B8D936BDA42}"/>
              </a:ext>
            </a:extLst>
          </p:cNvPr>
          <p:cNvSpPr txBox="1"/>
          <p:nvPr/>
        </p:nvSpPr>
        <p:spPr>
          <a:xfrm>
            <a:off x="7232840" y="6064550"/>
            <a:ext cx="447558" cy="23999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1400" b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inh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E16121A-A7FB-4255-B11D-256544C56239}"/>
              </a:ext>
            </a:extLst>
          </p:cNvPr>
          <p:cNvSpPr txBox="1"/>
          <p:nvPr/>
        </p:nvSpPr>
        <p:spPr>
          <a:xfrm>
            <a:off x="7473562" y="3865107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1400" b="1" dirty="0">
                <a:solidFill>
                  <a:srgbClr val="C00000"/>
                </a:solidFill>
                <a:latin typeface="Symbol" panose="05050102010706020507" pitchFamily="18" charset="2"/>
                <a:cs typeface="Calibri" panose="020F0502020204030204" pitchFamily="34" charset="0"/>
              </a:rPr>
              <a:t>m</a:t>
            </a:r>
            <a:r>
              <a:rPr lang="en-US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DA431E5-CF67-F541-8614-D104C4DBE1D5}"/>
              </a:ext>
            </a:extLst>
          </p:cNvPr>
          <p:cNvGrpSpPr/>
          <p:nvPr/>
        </p:nvGrpSpPr>
        <p:grpSpPr>
          <a:xfrm>
            <a:off x="6289796" y="1778904"/>
            <a:ext cx="5597404" cy="1377886"/>
            <a:chOff x="6289796" y="1778904"/>
            <a:chExt cx="5597404" cy="1377886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1224FAA2-AA50-4CF5-AC38-ACC5BB0FCD22}"/>
                </a:ext>
              </a:extLst>
            </p:cNvPr>
            <p:cNvGrpSpPr/>
            <p:nvPr/>
          </p:nvGrpSpPr>
          <p:grpSpPr>
            <a:xfrm>
              <a:off x="9347356" y="2033139"/>
              <a:ext cx="2539844" cy="988496"/>
              <a:chOff x="6588815" y="2062480"/>
              <a:chExt cx="2539844" cy="1034838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591BE1E9-6296-4549-A4A9-EDD11D120956}"/>
                  </a:ext>
                </a:extLst>
              </p:cNvPr>
              <p:cNvCxnSpPr/>
              <p:nvPr/>
            </p:nvCxnSpPr>
            <p:spPr>
              <a:xfrm>
                <a:off x="6588815" y="2832244"/>
                <a:ext cx="2428185" cy="13013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8E0D922-2EBC-4CE1-B6F5-908CFFBD2AAB}"/>
                  </a:ext>
                </a:extLst>
              </p:cNvPr>
              <p:cNvSpPr txBox="1"/>
              <p:nvPr/>
            </p:nvSpPr>
            <p:spPr>
              <a:xfrm>
                <a:off x="8693925" y="2843402"/>
                <a:ext cx="434734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time</a:t>
                </a:r>
              </a:p>
            </p:txBody>
          </p: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07D6C801-1DBE-47B3-98CF-E6CCA94ECFC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29400" y="2062480"/>
                <a:ext cx="0" cy="100584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0B16359C-376D-4610-8E1B-F45AC81D4E23}"/>
                </a:ext>
              </a:extLst>
            </p:cNvPr>
            <p:cNvGrpSpPr/>
            <p:nvPr/>
          </p:nvGrpSpPr>
          <p:grpSpPr>
            <a:xfrm>
              <a:off x="6289796" y="1791272"/>
              <a:ext cx="2831738" cy="1262236"/>
              <a:chOff x="6289796" y="1956594"/>
              <a:chExt cx="2831738" cy="1321411"/>
            </a:xfrm>
          </p:grpSpPr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6D8A7D55-9047-4A59-ACFA-50C5A9300961}"/>
                  </a:ext>
                </a:extLst>
              </p:cNvPr>
              <p:cNvCxnSpPr/>
              <p:nvPr/>
            </p:nvCxnSpPr>
            <p:spPr>
              <a:xfrm>
                <a:off x="6588815" y="2977009"/>
                <a:ext cx="2428185" cy="13013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F60B8CA-C72E-42F8-97D5-0642162F7DEA}"/>
                  </a:ext>
                </a:extLst>
              </p:cNvPr>
              <p:cNvSpPr txBox="1"/>
              <p:nvPr/>
            </p:nvSpPr>
            <p:spPr>
              <a:xfrm>
                <a:off x="8686800" y="3024089"/>
                <a:ext cx="434734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time</a:t>
                </a:r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EEDF43BA-7540-4012-827C-4E7EBA2ADCD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29400" y="2057400"/>
                <a:ext cx="0" cy="100584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01B301D9-73C3-4863-B529-8F1BC20338B2}"/>
                  </a:ext>
                </a:extLst>
              </p:cNvPr>
              <p:cNvSpPr txBox="1"/>
              <p:nvPr/>
            </p:nvSpPr>
            <p:spPr>
              <a:xfrm rot="16200000">
                <a:off x="5862595" y="2383795"/>
                <a:ext cx="111601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Pulse Amplitude</a:t>
                </a:r>
              </a:p>
            </p:txBody>
          </p: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35C3478-0E94-4594-976A-BC958EDF8D74}"/>
                </a:ext>
              </a:extLst>
            </p:cNvPr>
            <p:cNvSpPr txBox="1"/>
            <p:nvPr/>
          </p:nvSpPr>
          <p:spPr>
            <a:xfrm>
              <a:off x="6864026" y="1778904"/>
              <a:ext cx="494879" cy="3233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>
                  <a:solidFill>
                    <a:srgbClr val="CC66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RST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C80FB2F-2FDF-4DFC-B363-F1F9BA99D05E}"/>
                </a:ext>
              </a:extLst>
            </p:cNvPr>
            <p:cNvSpPr txBox="1"/>
            <p:nvPr/>
          </p:nvSpPr>
          <p:spPr>
            <a:xfrm>
              <a:off x="7724260" y="1780607"/>
              <a:ext cx="482824" cy="3233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SET</a:t>
              </a: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1512E2D-54B4-465E-A450-9B73948A14C4}"/>
                </a:ext>
              </a:extLst>
            </p:cNvPr>
            <p:cNvGrpSpPr/>
            <p:nvPr/>
          </p:nvGrpSpPr>
          <p:grpSpPr>
            <a:xfrm>
              <a:off x="6944187" y="2099259"/>
              <a:ext cx="294813" cy="670792"/>
              <a:chOff x="6027005" y="3884918"/>
              <a:chExt cx="443752" cy="276456"/>
            </a:xfrm>
          </p:grpSpPr>
          <p:cxnSp>
            <p:nvCxnSpPr>
              <p:cNvPr id="13" name="Elbow Connector 77">
                <a:extLst>
                  <a:ext uri="{FF2B5EF4-FFF2-40B4-BE49-F238E27FC236}">
                    <a16:creationId xmlns:a16="http://schemas.microsoft.com/office/drawing/2014/main" id="{F13FFF6F-0446-495A-B482-0AC036132541}"/>
                  </a:ext>
                </a:extLst>
              </p:cNvPr>
              <p:cNvCxnSpPr/>
              <p:nvPr/>
            </p:nvCxnSpPr>
            <p:spPr>
              <a:xfrm flipV="1">
                <a:off x="6027005" y="3884918"/>
                <a:ext cx="295835" cy="276456"/>
              </a:xfrm>
              <a:prstGeom prst="bentConnector3">
                <a:avLst/>
              </a:prstGeom>
              <a:ln w="19050">
                <a:solidFill>
                  <a:srgbClr val="CC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Elbow Connector 78">
                <a:extLst>
                  <a:ext uri="{FF2B5EF4-FFF2-40B4-BE49-F238E27FC236}">
                    <a16:creationId xmlns:a16="http://schemas.microsoft.com/office/drawing/2014/main" id="{B62C7B3B-4BED-424E-BF02-F10394607FC0}"/>
                  </a:ext>
                </a:extLst>
              </p:cNvPr>
              <p:cNvCxnSpPr/>
              <p:nvPr/>
            </p:nvCxnSpPr>
            <p:spPr>
              <a:xfrm flipH="1" flipV="1">
                <a:off x="6174922" y="3884918"/>
                <a:ext cx="295835" cy="276456"/>
              </a:xfrm>
              <a:prstGeom prst="bentConnector3">
                <a:avLst/>
              </a:prstGeom>
              <a:ln w="19050">
                <a:solidFill>
                  <a:srgbClr val="CC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5C2DC1A-5C97-4D42-8904-5EC6CC1641B1}"/>
                </a:ext>
              </a:extLst>
            </p:cNvPr>
            <p:cNvSpPr txBox="1"/>
            <p:nvPr/>
          </p:nvSpPr>
          <p:spPr>
            <a:xfrm>
              <a:off x="9672467" y="2072578"/>
              <a:ext cx="494879" cy="3233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>
                  <a:solidFill>
                    <a:srgbClr val="CC66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RST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1BC42EF-DA09-4108-A9D3-76407F811694}"/>
                </a:ext>
              </a:extLst>
            </p:cNvPr>
            <p:cNvSpPr txBox="1"/>
            <p:nvPr/>
          </p:nvSpPr>
          <p:spPr>
            <a:xfrm>
              <a:off x="10581359" y="2072578"/>
              <a:ext cx="482824" cy="3233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SET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0A290F99-F86C-4AFD-9E8A-C2E0FA61FAAA}"/>
                </a:ext>
              </a:extLst>
            </p:cNvPr>
            <p:cNvGrpSpPr/>
            <p:nvPr/>
          </p:nvGrpSpPr>
          <p:grpSpPr>
            <a:xfrm>
              <a:off x="9753600" y="2401930"/>
              <a:ext cx="276753" cy="372974"/>
              <a:chOff x="9715438" y="2641026"/>
              <a:chExt cx="276753" cy="702240"/>
            </a:xfrm>
          </p:grpSpPr>
          <p:cxnSp>
            <p:nvCxnSpPr>
              <p:cNvPr id="20" name="Elbow Connector 77">
                <a:extLst>
                  <a:ext uri="{FF2B5EF4-FFF2-40B4-BE49-F238E27FC236}">
                    <a16:creationId xmlns:a16="http://schemas.microsoft.com/office/drawing/2014/main" id="{6C1CE007-F86A-4923-9EE8-34FF1B180D71}"/>
                  </a:ext>
                </a:extLst>
              </p:cNvPr>
              <p:cNvCxnSpPr/>
              <p:nvPr/>
            </p:nvCxnSpPr>
            <p:spPr>
              <a:xfrm flipV="1">
                <a:off x="9715438" y="2641026"/>
                <a:ext cx="91440" cy="702240"/>
              </a:xfrm>
              <a:prstGeom prst="bentConnector3">
                <a:avLst/>
              </a:prstGeom>
              <a:ln w="19050">
                <a:solidFill>
                  <a:srgbClr val="CC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Elbow Connector 78">
                <a:extLst>
                  <a:ext uri="{FF2B5EF4-FFF2-40B4-BE49-F238E27FC236}">
                    <a16:creationId xmlns:a16="http://schemas.microsoft.com/office/drawing/2014/main" id="{A044D2BA-E7C9-4BF9-AD60-A1257ADB24A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900751" y="2641026"/>
                <a:ext cx="91440" cy="702240"/>
              </a:xfrm>
              <a:prstGeom prst="bentConnector3">
                <a:avLst/>
              </a:prstGeom>
              <a:ln w="19050">
                <a:solidFill>
                  <a:srgbClr val="CC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9F90EC0-B1E9-4351-9F3E-2D0CF53BBFEF}"/>
                  </a:ext>
                </a:extLst>
              </p:cNvPr>
              <p:cNvCxnSpPr/>
              <p:nvPr/>
            </p:nvCxnSpPr>
            <p:spPr>
              <a:xfrm>
                <a:off x="9761220" y="2641026"/>
                <a:ext cx="182880" cy="0"/>
              </a:xfrm>
              <a:prstGeom prst="line">
                <a:avLst/>
              </a:prstGeom>
              <a:ln w="19050">
                <a:solidFill>
                  <a:srgbClr val="CC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96B8CFE1-3970-4745-8131-EF4CF07FD678}"/>
                </a:ext>
              </a:extLst>
            </p:cNvPr>
            <p:cNvGrpSpPr/>
            <p:nvPr/>
          </p:nvGrpSpPr>
          <p:grpSpPr>
            <a:xfrm rot="10800000">
              <a:off x="10683240" y="2783816"/>
              <a:ext cx="276753" cy="372974"/>
              <a:chOff x="9715438" y="2641026"/>
              <a:chExt cx="276753" cy="702240"/>
            </a:xfrm>
          </p:grpSpPr>
          <p:cxnSp>
            <p:nvCxnSpPr>
              <p:cNvPr id="27" name="Elbow Connector 77">
                <a:extLst>
                  <a:ext uri="{FF2B5EF4-FFF2-40B4-BE49-F238E27FC236}">
                    <a16:creationId xmlns:a16="http://schemas.microsoft.com/office/drawing/2014/main" id="{57564FE2-2F7C-4884-A0A0-D82DA83B9D41}"/>
                  </a:ext>
                </a:extLst>
              </p:cNvPr>
              <p:cNvCxnSpPr/>
              <p:nvPr/>
            </p:nvCxnSpPr>
            <p:spPr>
              <a:xfrm flipV="1">
                <a:off x="9715438" y="2641026"/>
                <a:ext cx="91440" cy="702240"/>
              </a:xfrm>
              <a:prstGeom prst="bentConnector3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Elbow Connector 78">
                <a:extLst>
                  <a:ext uri="{FF2B5EF4-FFF2-40B4-BE49-F238E27FC236}">
                    <a16:creationId xmlns:a16="http://schemas.microsoft.com/office/drawing/2014/main" id="{42FDFAF9-696B-4FA3-86E4-087DC61EF68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900751" y="2641026"/>
                <a:ext cx="91440" cy="702240"/>
              </a:xfrm>
              <a:prstGeom prst="bentConnector3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E31CA2A4-31FB-41A3-83F7-B35EB5F9404A}"/>
                  </a:ext>
                </a:extLst>
              </p:cNvPr>
              <p:cNvCxnSpPr/>
              <p:nvPr/>
            </p:nvCxnSpPr>
            <p:spPr>
              <a:xfrm>
                <a:off x="9761220" y="2642516"/>
                <a:ext cx="182880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A3091255-4608-B142-91E3-08E5405D4722}"/>
                </a:ext>
              </a:extLst>
            </p:cNvPr>
            <p:cNvSpPr/>
            <p:nvPr/>
          </p:nvSpPr>
          <p:spPr>
            <a:xfrm>
              <a:off x="7551178" y="2264938"/>
              <a:ext cx="1343025" cy="504825"/>
            </a:xfrm>
            <a:custGeom>
              <a:avLst/>
              <a:gdLst>
                <a:gd name="connsiteX0" fmla="*/ 0 w 1584325"/>
                <a:gd name="connsiteY0" fmla="*/ 498475 h 498475"/>
                <a:gd name="connsiteX1" fmla="*/ 165100 w 1584325"/>
                <a:gd name="connsiteY1" fmla="*/ 498475 h 498475"/>
                <a:gd name="connsiteX2" fmla="*/ 168275 w 1584325"/>
                <a:gd name="connsiteY2" fmla="*/ 257175 h 498475"/>
                <a:gd name="connsiteX3" fmla="*/ 828675 w 1584325"/>
                <a:gd name="connsiteY3" fmla="*/ 254000 h 498475"/>
                <a:gd name="connsiteX4" fmla="*/ 828675 w 1584325"/>
                <a:gd name="connsiteY4" fmla="*/ 0 h 498475"/>
                <a:gd name="connsiteX5" fmla="*/ 1162050 w 1584325"/>
                <a:gd name="connsiteY5" fmla="*/ 3175 h 498475"/>
                <a:gd name="connsiteX6" fmla="*/ 1168400 w 1584325"/>
                <a:gd name="connsiteY6" fmla="*/ 327025 h 498475"/>
                <a:gd name="connsiteX7" fmla="*/ 1381125 w 1584325"/>
                <a:gd name="connsiteY7" fmla="*/ 330200 h 498475"/>
                <a:gd name="connsiteX8" fmla="*/ 1489075 w 1584325"/>
                <a:gd name="connsiteY8" fmla="*/ 460375 h 498475"/>
                <a:gd name="connsiteX9" fmla="*/ 1517650 w 1584325"/>
                <a:gd name="connsiteY9" fmla="*/ 492125 h 498475"/>
                <a:gd name="connsiteX10" fmla="*/ 1584325 w 1584325"/>
                <a:gd name="connsiteY10" fmla="*/ 492125 h 498475"/>
                <a:gd name="connsiteX0" fmla="*/ 0 w 1584325"/>
                <a:gd name="connsiteY0" fmla="*/ 498475 h 523875"/>
                <a:gd name="connsiteX1" fmla="*/ 165100 w 1584325"/>
                <a:gd name="connsiteY1" fmla="*/ 498475 h 523875"/>
                <a:gd name="connsiteX2" fmla="*/ 168275 w 1584325"/>
                <a:gd name="connsiteY2" fmla="*/ 257175 h 523875"/>
                <a:gd name="connsiteX3" fmla="*/ 828675 w 1584325"/>
                <a:gd name="connsiteY3" fmla="*/ 254000 h 523875"/>
                <a:gd name="connsiteX4" fmla="*/ 828675 w 1584325"/>
                <a:gd name="connsiteY4" fmla="*/ 0 h 523875"/>
                <a:gd name="connsiteX5" fmla="*/ 1162050 w 1584325"/>
                <a:gd name="connsiteY5" fmla="*/ 3175 h 523875"/>
                <a:gd name="connsiteX6" fmla="*/ 1168400 w 1584325"/>
                <a:gd name="connsiteY6" fmla="*/ 327025 h 523875"/>
                <a:gd name="connsiteX7" fmla="*/ 1381125 w 1584325"/>
                <a:gd name="connsiteY7" fmla="*/ 330200 h 523875"/>
                <a:gd name="connsiteX8" fmla="*/ 1530350 w 1584325"/>
                <a:gd name="connsiteY8" fmla="*/ 523875 h 523875"/>
                <a:gd name="connsiteX9" fmla="*/ 1517650 w 1584325"/>
                <a:gd name="connsiteY9" fmla="*/ 492125 h 523875"/>
                <a:gd name="connsiteX10" fmla="*/ 1584325 w 1584325"/>
                <a:gd name="connsiteY10" fmla="*/ 492125 h 523875"/>
                <a:gd name="connsiteX0" fmla="*/ 0 w 1584325"/>
                <a:gd name="connsiteY0" fmla="*/ 498475 h 527050"/>
                <a:gd name="connsiteX1" fmla="*/ 165100 w 1584325"/>
                <a:gd name="connsiteY1" fmla="*/ 498475 h 527050"/>
                <a:gd name="connsiteX2" fmla="*/ 168275 w 1584325"/>
                <a:gd name="connsiteY2" fmla="*/ 257175 h 527050"/>
                <a:gd name="connsiteX3" fmla="*/ 828675 w 1584325"/>
                <a:gd name="connsiteY3" fmla="*/ 254000 h 527050"/>
                <a:gd name="connsiteX4" fmla="*/ 828675 w 1584325"/>
                <a:gd name="connsiteY4" fmla="*/ 0 h 527050"/>
                <a:gd name="connsiteX5" fmla="*/ 1162050 w 1584325"/>
                <a:gd name="connsiteY5" fmla="*/ 3175 h 527050"/>
                <a:gd name="connsiteX6" fmla="*/ 1168400 w 1584325"/>
                <a:gd name="connsiteY6" fmla="*/ 327025 h 527050"/>
                <a:gd name="connsiteX7" fmla="*/ 1381125 w 1584325"/>
                <a:gd name="connsiteY7" fmla="*/ 330200 h 527050"/>
                <a:gd name="connsiteX8" fmla="*/ 1530350 w 1584325"/>
                <a:gd name="connsiteY8" fmla="*/ 523875 h 527050"/>
                <a:gd name="connsiteX9" fmla="*/ 1527175 w 1584325"/>
                <a:gd name="connsiteY9" fmla="*/ 527050 h 527050"/>
                <a:gd name="connsiteX10" fmla="*/ 1584325 w 1584325"/>
                <a:gd name="connsiteY10" fmla="*/ 492125 h 527050"/>
                <a:gd name="connsiteX0" fmla="*/ 0 w 1606550"/>
                <a:gd name="connsiteY0" fmla="*/ 498475 h 527050"/>
                <a:gd name="connsiteX1" fmla="*/ 165100 w 1606550"/>
                <a:gd name="connsiteY1" fmla="*/ 498475 h 527050"/>
                <a:gd name="connsiteX2" fmla="*/ 168275 w 1606550"/>
                <a:gd name="connsiteY2" fmla="*/ 257175 h 527050"/>
                <a:gd name="connsiteX3" fmla="*/ 828675 w 1606550"/>
                <a:gd name="connsiteY3" fmla="*/ 254000 h 527050"/>
                <a:gd name="connsiteX4" fmla="*/ 828675 w 1606550"/>
                <a:gd name="connsiteY4" fmla="*/ 0 h 527050"/>
                <a:gd name="connsiteX5" fmla="*/ 1162050 w 1606550"/>
                <a:gd name="connsiteY5" fmla="*/ 3175 h 527050"/>
                <a:gd name="connsiteX6" fmla="*/ 1168400 w 1606550"/>
                <a:gd name="connsiteY6" fmla="*/ 327025 h 527050"/>
                <a:gd name="connsiteX7" fmla="*/ 1381125 w 1606550"/>
                <a:gd name="connsiteY7" fmla="*/ 330200 h 527050"/>
                <a:gd name="connsiteX8" fmla="*/ 1530350 w 1606550"/>
                <a:gd name="connsiteY8" fmla="*/ 523875 h 527050"/>
                <a:gd name="connsiteX9" fmla="*/ 1527175 w 1606550"/>
                <a:gd name="connsiteY9" fmla="*/ 527050 h 527050"/>
                <a:gd name="connsiteX10" fmla="*/ 1606550 w 1606550"/>
                <a:gd name="connsiteY10" fmla="*/ 514350 h 527050"/>
                <a:gd name="connsiteX0" fmla="*/ 0 w 1606550"/>
                <a:gd name="connsiteY0" fmla="*/ 498475 h 523875"/>
                <a:gd name="connsiteX1" fmla="*/ 165100 w 1606550"/>
                <a:gd name="connsiteY1" fmla="*/ 498475 h 523875"/>
                <a:gd name="connsiteX2" fmla="*/ 168275 w 1606550"/>
                <a:gd name="connsiteY2" fmla="*/ 257175 h 523875"/>
                <a:gd name="connsiteX3" fmla="*/ 828675 w 1606550"/>
                <a:gd name="connsiteY3" fmla="*/ 254000 h 523875"/>
                <a:gd name="connsiteX4" fmla="*/ 828675 w 1606550"/>
                <a:gd name="connsiteY4" fmla="*/ 0 h 523875"/>
                <a:gd name="connsiteX5" fmla="*/ 1162050 w 1606550"/>
                <a:gd name="connsiteY5" fmla="*/ 3175 h 523875"/>
                <a:gd name="connsiteX6" fmla="*/ 1168400 w 1606550"/>
                <a:gd name="connsiteY6" fmla="*/ 327025 h 523875"/>
                <a:gd name="connsiteX7" fmla="*/ 1381125 w 1606550"/>
                <a:gd name="connsiteY7" fmla="*/ 330200 h 523875"/>
                <a:gd name="connsiteX8" fmla="*/ 1530350 w 1606550"/>
                <a:gd name="connsiteY8" fmla="*/ 523875 h 523875"/>
                <a:gd name="connsiteX9" fmla="*/ 1520825 w 1606550"/>
                <a:gd name="connsiteY9" fmla="*/ 508000 h 523875"/>
                <a:gd name="connsiteX10" fmla="*/ 1606550 w 1606550"/>
                <a:gd name="connsiteY10" fmla="*/ 514350 h 523875"/>
                <a:gd name="connsiteX0" fmla="*/ 0 w 1606550"/>
                <a:gd name="connsiteY0" fmla="*/ 498475 h 514350"/>
                <a:gd name="connsiteX1" fmla="*/ 165100 w 1606550"/>
                <a:gd name="connsiteY1" fmla="*/ 498475 h 514350"/>
                <a:gd name="connsiteX2" fmla="*/ 168275 w 1606550"/>
                <a:gd name="connsiteY2" fmla="*/ 257175 h 514350"/>
                <a:gd name="connsiteX3" fmla="*/ 828675 w 1606550"/>
                <a:gd name="connsiteY3" fmla="*/ 254000 h 514350"/>
                <a:gd name="connsiteX4" fmla="*/ 828675 w 1606550"/>
                <a:gd name="connsiteY4" fmla="*/ 0 h 514350"/>
                <a:gd name="connsiteX5" fmla="*/ 1162050 w 1606550"/>
                <a:gd name="connsiteY5" fmla="*/ 3175 h 514350"/>
                <a:gd name="connsiteX6" fmla="*/ 1168400 w 1606550"/>
                <a:gd name="connsiteY6" fmla="*/ 327025 h 514350"/>
                <a:gd name="connsiteX7" fmla="*/ 1381125 w 1606550"/>
                <a:gd name="connsiteY7" fmla="*/ 330200 h 514350"/>
                <a:gd name="connsiteX8" fmla="*/ 1517650 w 1606550"/>
                <a:gd name="connsiteY8" fmla="*/ 504825 h 514350"/>
                <a:gd name="connsiteX9" fmla="*/ 1520825 w 1606550"/>
                <a:gd name="connsiteY9" fmla="*/ 508000 h 514350"/>
                <a:gd name="connsiteX10" fmla="*/ 1606550 w 1606550"/>
                <a:gd name="connsiteY10" fmla="*/ 514350 h 514350"/>
                <a:gd name="connsiteX0" fmla="*/ 0 w 1612900"/>
                <a:gd name="connsiteY0" fmla="*/ 498475 h 508000"/>
                <a:gd name="connsiteX1" fmla="*/ 165100 w 1612900"/>
                <a:gd name="connsiteY1" fmla="*/ 498475 h 508000"/>
                <a:gd name="connsiteX2" fmla="*/ 168275 w 1612900"/>
                <a:gd name="connsiteY2" fmla="*/ 257175 h 508000"/>
                <a:gd name="connsiteX3" fmla="*/ 828675 w 1612900"/>
                <a:gd name="connsiteY3" fmla="*/ 254000 h 508000"/>
                <a:gd name="connsiteX4" fmla="*/ 828675 w 1612900"/>
                <a:gd name="connsiteY4" fmla="*/ 0 h 508000"/>
                <a:gd name="connsiteX5" fmla="*/ 1162050 w 1612900"/>
                <a:gd name="connsiteY5" fmla="*/ 3175 h 508000"/>
                <a:gd name="connsiteX6" fmla="*/ 1168400 w 1612900"/>
                <a:gd name="connsiteY6" fmla="*/ 327025 h 508000"/>
                <a:gd name="connsiteX7" fmla="*/ 1381125 w 1612900"/>
                <a:gd name="connsiteY7" fmla="*/ 330200 h 508000"/>
                <a:gd name="connsiteX8" fmla="*/ 1517650 w 1612900"/>
                <a:gd name="connsiteY8" fmla="*/ 504825 h 508000"/>
                <a:gd name="connsiteX9" fmla="*/ 1520825 w 1612900"/>
                <a:gd name="connsiteY9" fmla="*/ 508000 h 508000"/>
                <a:gd name="connsiteX10" fmla="*/ 1612900 w 1612900"/>
                <a:gd name="connsiteY10" fmla="*/ 504825 h 508000"/>
                <a:gd name="connsiteX0" fmla="*/ 0 w 1612900"/>
                <a:gd name="connsiteY0" fmla="*/ 498475 h 508000"/>
                <a:gd name="connsiteX1" fmla="*/ 165100 w 1612900"/>
                <a:gd name="connsiteY1" fmla="*/ 498475 h 508000"/>
                <a:gd name="connsiteX2" fmla="*/ 409575 w 1612900"/>
                <a:gd name="connsiteY2" fmla="*/ 247650 h 508000"/>
                <a:gd name="connsiteX3" fmla="*/ 828675 w 1612900"/>
                <a:gd name="connsiteY3" fmla="*/ 254000 h 508000"/>
                <a:gd name="connsiteX4" fmla="*/ 828675 w 1612900"/>
                <a:gd name="connsiteY4" fmla="*/ 0 h 508000"/>
                <a:gd name="connsiteX5" fmla="*/ 1162050 w 1612900"/>
                <a:gd name="connsiteY5" fmla="*/ 3175 h 508000"/>
                <a:gd name="connsiteX6" fmla="*/ 1168400 w 1612900"/>
                <a:gd name="connsiteY6" fmla="*/ 327025 h 508000"/>
                <a:gd name="connsiteX7" fmla="*/ 1381125 w 1612900"/>
                <a:gd name="connsiteY7" fmla="*/ 330200 h 508000"/>
                <a:gd name="connsiteX8" fmla="*/ 1517650 w 1612900"/>
                <a:gd name="connsiteY8" fmla="*/ 504825 h 508000"/>
                <a:gd name="connsiteX9" fmla="*/ 1520825 w 1612900"/>
                <a:gd name="connsiteY9" fmla="*/ 508000 h 508000"/>
                <a:gd name="connsiteX10" fmla="*/ 1612900 w 1612900"/>
                <a:gd name="connsiteY10" fmla="*/ 504825 h 508000"/>
                <a:gd name="connsiteX0" fmla="*/ 0 w 1612900"/>
                <a:gd name="connsiteY0" fmla="*/ 498475 h 508000"/>
                <a:gd name="connsiteX1" fmla="*/ 409575 w 1612900"/>
                <a:gd name="connsiteY1" fmla="*/ 498475 h 508000"/>
                <a:gd name="connsiteX2" fmla="*/ 409575 w 1612900"/>
                <a:gd name="connsiteY2" fmla="*/ 247650 h 508000"/>
                <a:gd name="connsiteX3" fmla="*/ 828675 w 1612900"/>
                <a:gd name="connsiteY3" fmla="*/ 254000 h 508000"/>
                <a:gd name="connsiteX4" fmla="*/ 828675 w 1612900"/>
                <a:gd name="connsiteY4" fmla="*/ 0 h 508000"/>
                <a:gd name="connsiteX5" fmla="*/ 1162050 w 1612900"/>
                <a:gd name="connsiteY5" fmla="*/ 3175 h 508000"/>
                <a:gd name="connsiteX6" fmla="*/ 1168400 w 1612900"/>
                <a:gd name="connsiteY6" fmla="*/ 327025 h 508000"/>
                <a:gd name="connsiteX7" fmla="*/ 1381125 w 1612900"/>
                <a:gd name="connsiteY7" fmla="*/ 330200 h 508000"/>
                <a:gd name="connsiteX8" fmla="*/ 1517650 w 1612900"/>
                <a:gd name="connsiteY8" fmla="*/ 504825 h 508000"/>
                <a:gd name="connsiteX9" fmla="*/ 1520825 w 1612900"/>
                <a:gd name="connsiteY9" fmla="*/ 508000 h 508000"/>
                <a:gd name="connsiteX10" fmla="*/ 1612900 w 1612900"/>
                <a:gd name="connsiteY10" fmla="*/ 504825 h 508000"/>
                <a:gd name="connsiteX0" fmla="*/ 0 w 1343025"/>
                <a:gd name="connsiteY0" fmla="*/ 495300 h 508000"/>
                <a:gd name="connsiteX1" fmla="*/ 139700 w 1343025"/>
                <a:gd name="connsiteY1" fmla="*/ 498475 h 508000"/>
                <a:gd name="connsiteX2" fmla="*/ 139700 w 1343025"/>
                <a:gd name="connsiteY2" fmla="*/ 247650 h 508000"/>
                <a:gd name="connsiteX3" fmla="*/ 558800 w 1343025"/>
                <a:gd name="connsiteY3" fmla="*/ 254000 h 508000"/>
                <a:gd name="connsiteX4" fmla="*/ 558800 w 1343025"/>
                <a:gd name="connsiteY4" fmla="*/ 0 h 508000"/>
                <a:gd name="connsiteX5" fmla="*/ 892175 w 1343025"/>
                <a:gd name="connsiteY5" fmla="*/ 3175 h 508000"/>
                <a:gd name="connsiteX6" fmla="*/ 898525 w 1343025"/>
                <a:gd name="connsiteY6" fmla="*/ 327025 h 508000"/>
                <a:gd name="connsiteX7" fmla="*/ 1111250 w 1343025"/>
                <a:gd name="connsiteY7" fmla="*/ 330200 h 508000"/>
                <a:gd name="connsiteX8" fmla="*/ 1247775 w 1343025"/>
                <a:gd name="connsiteY8" fmla="*/ 504825 h 508000"/>
                <a:gd name="connsiteX9" fmla="*/ 1250950 w 1343025"/>
                <a:gd name="connsiteY9" fmla="*/ 508000 h 508000"/>
                <a:gd name="connsiteX10" fmla="*/ 1343025 w 1343025"/>
                <a:gd name="connsiteY10" fmla="*/ 504825 h 508000"/>
                <a:gd name="connsiteX0" fmla="*/ 0 w 1343025"/>
                <a:gd name="connsiteY0" fmla="*/ 495300 h 504825"/>
                <a:gd name="connsiteX1" fmla="*/ 139700 w 1343025"/>
                <a:gd name="connsiteY1" fmla="*/ 498475 h 504825"/>
                <a:gd name="connsiteX2" fmla="*/ 139700 w 1343025"/>
                <a:gd name="connsiteY2" fmla="*/ 247650 h 504825"/>
                <a:gd name="connsiteX3" fmla="*/ 558800 w 1343025"/>
                <a:gd name="connsiteY3" fmla="*/ 254000 h 504825"/>
                <a:gd name="connsiteX4" fmla="*/ 558800 w 1343025"/>
                <a:gd name="connsiteY4" fmla="*/ 0 h 504825"/>
                <a:gd name="connsiteX5" fmla="*/ 892175 w 1343025"/>
                <a:gd name="connsiteY5" fmla="*/ 3175 h 504825"/>
                <a:gd name="connsiteX6" fmla="*/ 898525 w 1343025"/>
                <a:gd name="connsiteY6" fmla="*/ 327025 h 504825"/>
                <a:gd name="connsiteX7" fmla="*/ 1111250 w 1343025"/>
                <a:gd name="connsiteY7" fmla="*/ 330200 h 504825"/>
                <a:gd name="connsiteX8" fmla="*/ 1247775 w 1343025"/>
                <a:gd name="connsiteY8" fmla="*/ 504825 h 504825"/>
                <a:gd name="connsiteX9" fmla="*/ 1171575 w 1343025"/>
                <a:gd name="connsiteY9" fmla="*/ 441325 h 504825"/>
                <a:gd name="connsiteX10" fmla="*/ 1343025 w 1343025"/>
                <a:gd name="connsiteY10" fmla="*/ 504825 h 504825"/>
                <a:gd name="connsiteX0" fmla="*/ 0 w 1343025"/>
                <a:gd name="connsiteY0" fmla="*/ 495300 h 581025"/>
                <a:gd name="connsiteX1" fmla="*/ 139700 w 1343025"/>
                <a:gd name="connsiteY1" fmla="*/ 498475 h 581025"/>
                <a:gd name="connsiteX2" fmla="*/ 139700 w 1343025"/>
                <a:gd name="connsiteY2" fmla="*/ 247650 h 581025"/>
                <a:gd name="connsiteX3" fmla="*/ 558800 w 1343025"/>
                <a:gd name="connsiteY3" fmla="*/ 254000 h 581025"/>
                <a:gd name="connsiteX4" fmla="*/ 558800 w 1343025"/>
                <a:gd name="connsiteY4" fmla="*/ 0 h 581025"/>
                <a:gd name="connsiteX5" fmla="*/ 892175 w 1343025"/>
                <a:gd name="connsiteY5" fmla="*/ 3175 h 581025"/>
                <a:gd name="connsiteX6" fmla="*/ 898525 w 1343025"/>
                <a:gd name="connsiteY6" fmla="*/ 327025 h 581025"/>
                <a:gd name="connsiteX7" fmla="*/ 1111250 w 1343025"/>
                <a:gd name="connsiteY7" fmla="*/ 330200 h 581025"/>
                <a:gd name="connsiteX8" fmla="*/ 1247775 w 1343025"/>
                <a:gd name="connsiteY8" fmla="*/ 504825 h 581025"/>
                <a:gd name="connsiteX9" fmla="*/ 1247775 w 1343025"/>
                <a:gd name="connsiteY9" fmla="*/ 581025 h 581025"/>
                <a:gd name="connsiteX10" fmla="*/ 1343025 w 1343025"/>
                <a:gd name="connsiteY10" fmla="*/ 504825 h 581025"/>
                <a:gd name="connsiteX0" fmla="*/ 0 w 1343025"/>
                <a:gd name="connsiteY0" fmla="*/ 495300 h 581025"/>
                <a:gd name="connsiteX1" fmla="*/ 139700 w 1343025"/>
                <a:gd name="connsiteY1" fmla="*/ 498475 h 581025"/>
                <a:gd name="connsiteX2" fmla="*/ 139700 w 1343025"/>
                <a:gd name="connsiteY2" fmla="*/ 247650 h 581025"/>
                <a:gd name="connsiteX3" fmla="*/ 558800 w 1343025"/>
                <a:gd name="connsiteY3" fmla="*/ 254000 h 581025"/>
                <a:gd name="connsiteX4" fmla="*/ 558800 w 1343025"/>
                <a:gd name="connsiteY4" fmla="*/ 0 h 581025"/>
                <a:gd name="connsiteX5" fmla="*/ 892175 w 1343025"/>
                <a:gd name="connsiteY5" fmla="*/ 3175 h 581025"/>
                <a:gd name="connsiteX6" fmla="*/ 898525 w 1343025"/>
                <a:gd name="connsiteY6" fmla="*/ 327025 h 581025"/>
                <a:gd name="connsiteX7" fmla="*/ 1111250 w 1343025"/>
                <a:gd name="connsiteY7" fmla="*/ 330200 h 581025"/>
                <a:gd name="connsiteX8" fmla="*/ 1155700 w 1343025"/>
                <a:gd name="connsiteY8" fmla="*/ 485775 h 581025"/>
                <a:gd name="connsiteX9" fmla="*/ 1247775 w 1343025"/>
                <a:gd name="connsiteY9" fmla="*/ 581025 h 581025"/>
                <a:gd name="connsiteX10" fmla="*/ 1343025 w 1343025"/>
                <a:gd name="connsiteY10" fmla="*/ 504825 h 581025"/>
                <a:gd name="connsiteX0" fmla="*/ 0 w 1343025"/>
                <a:gd name="connsiteY0" fmla="*/ 495300 h 514350"/>
                <a:gd name="connsiteX1" fmla="*/ 139700 w 1343025"/>
                <a:gd name="connsiteY1" fmla="*/ 498475 h 514350"/>
                <a:gd name="connsiteX2" fmla="*/ 139700 w 1343025"/>
                <a:gd name="connsiteY2" fmla="*/ 247650 h 514350"/>
                <a:gd name="connsiteX3" fmla="*/ 558800 w 1343025"/>
                <a:gd name="connsiteY3" fmla="*/ 254000 h 514350"/>
                <a:gd name="connsiteX4" fmla="*/ 558800 w 1343025"/>
                <a:gd name="connsiteY4" fmla="*/ 0 h 514350"/>
                <a:gd name="connsiteX5" fmla="*/ 892175 w 1343025"/>
                <a:gd name="connsiteY5" fmla="*/ 3175 h 514350"/>
                <a:gd name="connsiteX6" fmla="*/ 898525 w 1343025"/>
                <a:gd name="connsiteY6" fmla="*/ 327025 h 514350"/>
                <a:gd name="connsiteX7" fmla="*/ 1111250 w 1343025"/>
                <a:gd name="connsiteY7" fmla="*/ 330200 h 514350"/>
                <a:gd name="connsiteX8" fmla="*/ 1155700 w 1343025"/>
                <a:gd name="connsiteY8" fmla="*/ 485775 h 514350"/>
                <a:gd name="connsiteX9" fmla="*/ 1250950 w 1343025"/>
                <a:gd name="connsiteY9" fmla="*/ 514350 h 514350"/>
                <a:gd name="connsiteX10" fmla="*/ 1343025 w 1343025"/>
                <a:gd name="connsiteY10" fmla="*/ 504825 h 514350"/>
                <a:gd name="connsiteX0" fmla="*/ 0 w 1343025"/>
                <a:gd name="connsiteY0" fmla="*/ 495300 h 514350"/>
                <a:gd name="connsiteX1" fmla="*/ 139700 w 1343025"/>
                <a:gd name="connsiteY1" fmla="*/ 498475 h 514350"/>
                <a:gd name="connsiteX2" fmla="*/ 139700 w 1343025"/>
                <a:gd name="connsiteY2" fmla="*/ 247650 h 514350"/>
                <a:gd name="connsiteX3" fmla="*/ 558800 w 1343025"/>
                <a:gd name="connsiteY3" fmla="*/ 254000 h 514350"/>
                <a:gd name="connsiteX4" fmla="*/ 558800 w 1343025"/>
                <a:gd name="connsiteY4" fmla="*/ 0 h 514350"/>
                <a:gd name="connsiteX5" fmla="*/ 892175 w 1343025"/>
                <a:gd name="connsiteY5" fmla="*/ 3175 h 514350"/>
                <a:gd name="connsiteX6" fmla="*/ 898525 w 1343025"/>
                <a:gd name="connsiteY6" fmla="*/ 327025 h 514350"/>
                <a:gd name="connsiteX7" fmla="*/ 1111250 w 1343025"/>
                <a:gd name="connsiteY7" fmla="*/ 330200 h 514350"/>
                <a:gd name="connsiteX8" fmla="*/ 1162050 w 1343025"/>
                <a:gd name="connsiteY8" fmla="*/ 457200 h 514350"/>
                <a:gd name="connsiteX9" fmla="*/ 1250950 w 1343025"/>
                <a:gd name="connsiteY9" fmla="*/ 514350 h 514350"/>
                <a:gd name="connsiteX10" fmla="*/ 1343025 w 1343025"/>
                <a:gd name="connsiteY10" fmla="*/ 504825 h 514350"/>
                <a:gd name="connsiteX0" fmla="*/ 0 w 1343025"/>
                <a:gd name="connsiteY0" fmla="*/ 495300 h 504825"/>
                <a:gd name="connsiteX1" fmla="*/ 139700 w 1343025"/>
                <a:gd name="connsiteY1" fmla="*/ 498475 h 504825"/>
                <a:gd name="connsiteX2" fmla="*/ 139700 w 1343025"/>
                <a:gd name="connsiteY2" fmla="*/ 247650 h 504825"/>
                <a:gd name="connsiteX3" fmla="*/ 558800 w 1343025"/>
                <a:gd name="connsiteY3" fmla="*/ 254000 h 504825"/>
                <a:gd name="connsiteX4" fmla="*/ 558800 w 1343025"/>
                <a:gd name="connsiteY4" fmla="*/ 0 h 504825"/>
                <a:gd name="connsiteX5" fmla="*/ 892175 w 1343025"/>
                <a:gd name="connsiteY5" fmla="*/ 3175 h 504825"/>
                <a:gd name="connsiteX6" fmla="*/ 898525 w 1343025"/>
                <a:gd name="connsiteY6" fmla="*/ 327025 h 504825"/>
                <a:gd name="connsiteX7" fmla="*/ 1111250 w 1343025"/>
                <a:gd name="connsiteY7" fmla="*/ 330200 h 504825"/>
                <a:gd name="connsiteX8" fmla="*/ 1162050 w 1343025"/>
                <a:gd name="connsiteY8" fmla="*/ 457200 h 504825"/>
                <a:gd name="connsiteX9" fmla="*/ 1250950 w 1343025"/>
                <a:gd name="connsiteY9" fmla="*/ 501650 h 504825"/>
                <a:gd name="connsiteX10" fmla="*/ 1343025 w 1343025"/>
                <a:gd name="connsiteY10" fmla="*/ 504825 h 504825"/>
                <a:gd name="connsiteX0" fmla="*/ 0 w 1343025"/>
                <a:gd name="connsiteY0" fmla="*/ 495300 h 504825"/>
                <a:gd name="connsiteX1" fmla="*/ 139700 w 1343025"/>
                <a:gd name="connsiteY1" fmla="*/ 498475 h 504825"/>
                <a:gd name="connsiteX2" fmla="*/ 139700 w 1343025"/>
                <a:gd name="connsiteY2" fmla="*/ 247650 h 504825"/>
                <a:gd name="connsiteX3" fmla="*/ 558800 w 1343025"/>
                <a:gd name="connsiteY3" fmla="*/ 254000 h 504825"/>
                <a:gd name="connsiteX4" fmla="*/ 558800 w 1343025"/>
                <a:gd name="connsiteY4" fmla="*/ 0 h 504825"/>
                <a:gd name="connsiteX5" fmla="*/ 892175 w 1343025"/>
                <a:gd name="connsiteY5" fmla="*/ 3175 h 504825"/>
                <a:gd name="connsiteX6" fmla="*/ 898525 w 1343025"/>
                <a:gd name="connsiteY6" fmla="*/ 327025 h 504825"/>
                <a:gd name="connsiteX7" fmla="*/ 1111250 w 1343025"/>
                <a:gd name="connsiteY7" fmla="*/ 330200 h 504825"/>
                <a:gd name="connsiteX8" fmla="*/ 1149350 w 1343025"/>
                <a:gd name="connsiteY8" fmla="*/ 457200 h 504825"/>
                <a:gd name="connsiteX9" fmla="*/ 1250950 w 1343025"/>
                <a:gd name="connsiteY9" fmla="*/ 501650 h 504825"/>
                <a:gd name="connsiteX10" fmla="*/ 1343025 w 1343025"/>
                <a:gd name="connsiteY10" fmla="*/ 504825 h 504825"/>
                <a:gd name="connsiteX0" fmla="*/ 0 w 1343025"/>
                <a:gd name="connsiteY0" fmla="*/ 495300 h 504825"/>
                <a:gd name="connsiteX1" fmla="*/ 139700 w 1343025"/>
                <a:gd name="connsiteY1" fmla="*/ 498475 h 504825"/>
                <a:gd name="connsiteX2" fmla="*/ 139700 w 1343025"/>
                <a:gd name="connsiteY2" fmla="*/ 247650 h 504825"/>
                <a:gd name="connsiteX3" fmla="*/ 558800 w 1343025"/>
                <a:gd name="connsiteY3" fmla="*/ 254000 h 504825"/>
                <a:gd name="connsiteX4" fmla="*/ 558800 w 1343025"/>
                <a:gd name="connsiteY4" fmla="*/ 0 h 504825"/>
                <a:gd name="connsiteX5" fmla="*/ 892175 w 1343025"/>
                <a:gd name="connsiteY5" fmla="*/ 3175 h 504825"/>
                <a:gd name="connsiteX6" fmla="*/ 898525 w 1343025"/>
                <a:gd name="connsiteY6" fmla="*/ 327025 h 504825"/>
                <a:gd name="connsiteX7" fmla="*/ 1146175 w 1343025"/>
                <a:gd name="connsiteY7" fmla="*/ 327025 h 504825"/>
                <a:gd name="connsiteX8" fmla="*/ 1149350 w 1343025"/>
                <a:gd name="connsiteY8" fmla="*/ 457200 h 504825"/>
                <a:gd name="connsiteX9" fmla="*/ 1250950 w 1343025"/>
                <a:gd name="connsiteY9" fmla="*/ 501650 h 504825"/>
                <a:gd name="connsiteX10" fmla="*/ 1343025 w 1343025"/>
                <a:gd name="connsiteY10" fmla="*/ 504825 h 504825"/>
                <a:gd name="connsiteX0" fmla="*/ 0 w 1343025"/>
                <a:gd name="connsiteY0" fmla="*/ 495300 h 504825"/>
                <a:gd name="connsiteX1" fmla="*/ 139700 w 1343025"/>
                <a:gd name="connsiteY1" fmla="*/ 498475 h 504825"/>
                <a:gd name="connsiteX2" fmla="*/ 139700 w 1343025"/>
                <a:gd name="connsiteY2" fmla="*/ 247650 h 504825"/>
                <a:gd name="connsiteX3" fmla="*/ 558800 w 1343025"/>
                <a:gd name="connsiteY3" fmla="*/ 254000 h 504825"/>
                <a:gd name="connsiteX4" fmla="*/ 558800 w 1343025"/>
                <a:gd name="connsiteY4" fmla="*/ 0 h 504825"/>
                <a:gd name="connsiteX5" fmla="*/ 892175 w 1343025"/>
                <a:gd name="connsiteY5" fmla="*/ 3175 h 504825"/>
                <a:gd name="connsiteX6" fmla="*/ 898525 w 1343025"/>
                <a:gd name="connsiteY6" fmla="*/ 327025 h 504825"/>
                <a:gd name="connsiteX7" fmla="*/ 1146175 w 1343025"/>
                <a:gd name="connsiteY7" fmla="*/ 327025 h 504825"/>
                <a:gd name="connsiteX8" fmla="*/ 1184275 w 1343025"/>
                <a:gd name="connsiteY8" fmla="*/ 473075 h 504825"/>
                <a:gd name="connsiteX9" fmla="*/ 1250950 w 1343025"/>
                <a:gd name="connsiteY9" fmla="*/ 501650 h 504825"/>
                <a:gd name="connsiteX10" fmla="*/ 1343025 w 1343025"/>
                <a:gd name="connsiteY10" fmla="*/ 504825 h 504825"/>
                <a:gd name="connsiteX0" fmla="*/ 0 w 1343025"/>
                <a:gd name="connsiteY0" fmla="*/ 495300 h 504825"/>
                <a:gd name="connsiteX1" fmla="*/ 139700 w 1343025"/>
                <a:gd name="connsiteY1" fmla="*/ 498475 h 504825"/>
                <a:gd name="connsiteX2" fmla="*/ 139700 w 1343025"/>
                <a:gd name="connsiteY2" fmla="*/ 247650 h 504825"/>
                <a:gd name="connsiteX3" fmla="*/ 558800 w 1343025"/>
                <a:gd name="connsiteY3" fmla="*/ 254000 h 504825"/>
                <a:gd name="connsiteX4" fmla="*/ 558800 w 1343025"/>
                <a:gd name="connsiteY4" fmla="*/ 0 h 504825"/>
                <a:gd name="connsiteX5" fmla="*/ 892175 w 1343025"/>
                <a:gd name="connsiteY5" fmla="*/ 3175 h 504825"/>
                <a:gd name="connsiteX6" fmla="*/ 898525 w 1343025"/>
                <a:gd name="connsiteY6" fmla="*/ 327025 h 504825"/>
                <a:gd name="connsiteX7" fmla="*/ 1146175 w 1343025"/>
                <a:gd name="connsiteY7" fmla="*/ 327025 h 504825"/>
                <a:gd name="connsiteX8" fmla="*/ 1184275 w 1343025"/>
                <a:gd name="connsiteY8" fmla="*/ 457200 h 504825"/>
                <a:gd name="connsiteX9" fmla="*/ 1250950 w 1343025"/>
                <a:gd name="connsiteY9" fmla="*/ 501650 h 504825"/>
                <a:gd name="connsiteX10" fmla="*/ 1343025 w 1343025"/>
                <a:gd name="connsiteY10" fmla="*/ 504825 h 504825"/>
                <a:gd name="connsiteX0" fmla="*/ 0 w 1343025"/>
                <a:gd name="connsiteY0" fmla="*/ 495300 h 504825"/>
                <a:gd name="connsiteX1" fmla="*/ 139700 w 1343025"/>
                <a:gd name="connsiteY1" fmla="*/ 498475 h 504825"/>
                <a:gd name="connsiteX2" fmla="*/ 139700 w 1343025"/>
                <a:gd name="connsiteY2" fmla="*/ 247650 h 504825"/>
                <a:gd name="connsiteX3" fmla="*/ 558800 w 1343025"/>
                <a:gd name="connsiteY3" fmla="*/ 254000 h 504825"/>
                <a:gd name="connsiteX4" fmla="*/ 558800 w 1343025"/>
                <a:gd name="connsiteY4" fmla="*/ 0 h 504825"/>
                <a:gd name="connsiteX5" fmla="*/ 892175 w 1343025"/>
                <a:gd name="connsiteY5" fmla="*/ 3175 h 504825"/>
                <a:gd name="connsiteX6" fmla="*/ 898525 w 1343025"/>
                <a:gd name="connsiteY6" fmla="*/ 327025 h 504825"/>
                <a:gd name="connsiteX7" fmla="*/ 1146175 w 1343025"/>
                <a:gd name="connsiteY7" fmla="*/ 327025 h 504825"/>
                <a:gd name="connsiteX8" fmla="*/ 1196975 w 1343025"/>
                <a:gd name="connsiteY8" fmla="*/ 454025 h 504825"/>
                <a:gd name="connsiteX9" fmla="*/ 1250950 w 1343025"/>
                <a:gd name="connsiteY9" fmla="*/ 501650 h 504825"/>
                <a:gd name="connsiteX10" fmla="*/ 1343025 w 1343025"/>
                <a:gd name="connsiteY10" fmla="*/ 504825 h 504825"/>
                <a:gd name="connsiteX0" fmla="*/ 0 w 1343025"/>
                <a:gd name="connsiteY0" fmla="*/ 495300 h 504825"/>
                <a:gd name="connsiteX1" fmla="*/ 139700 w 1343025"/>
                <a:gd name="connsiteY1" fmla="*/ 498475 h 504825"/>
                <a:gd name="connsiteX2" fmla="*/ 139700 w 1343025"/>
                <a:gd name="connsiteY2" fmla="*/ 247650 h 504825"/>
                <a:gd name="connsiteX3" fmla="*/ 558800 w 1343025"/>
                <a:gd name="connsiteY3" fmla="*/ 254000 h 504825"/>
                <a:gd name="connsiteX4" fmla="*/ 558800 w 1343025"/>
                <a:gd name="connsiteY4" fmla="*/ 0 h 504825"/>
                <a:gd name="connsiteX5" fmla="*/ 892175 w 1343025"/>
                <a:gd name="connsiteY5" fmla="*/ 3175 h 504825"/>
                <a:gd name="connsiteX6" fmla="*/ 898525 w 1343025"/>
                <a:gd name="connsiteY6" fmla="*/ 327025 h 504825"/>
                <a:gd name="connsiteX7" fmla="*/ 1146175 w 1343025"/>
                <a:gd name="connsiteY7" fmla="*/ 327025 h 504825"/>
                <a:gd name="connsiteX8" fmla="*/ 1196975 w 1343025"/>
                <a:gd name="connsiteY8" fmla="*/ 454025 h 504825"/>
                <a:gd name="connsiteX9" fmla="*/ 1250950 w 1343025"/>
                <a:gd name="connsiteY9" fmla="*/ 501650 h 504825"/>
                <a:gd name="connsiteX10" fmla="*/ 1343025 w 1343025"/>
                <a:gd name="connsiteY10" fmla="*/ 504825 h 504825"/>
                <a:gd name="connsiteX0" fmla="*/ 0 w 1343025"/>
                <a:gd name="connsiteY0" fmla="*/ 495300 h 504825"/>
                <a:gd name="connsiteX1" fmla="*/ 139700 w 1343025"/>
                <a:gd name="connsiteY1" fmla="*/ 498475 h 504825"/>
                <a:gd name="connsiteX2" fmla="*/ 139700 w 1343025"/>
                <a:gd name="connsiteY2" fmla="*/ 247650 h 504825"/>
                <a:gd name="connsiteX3" fmla="*/ 558800 w 1343025"/>
                <a:gd name="connsiteY3" fmla="*/ 254000 h 504825"/>
                <a:gd name="connsiteX4" fmla="*/ 558800 w 1343025"/>
                <a:gd name="connsiteY4" fmla="*/ 0 h 504825"/>
                <a:gd name="connsiteX5" fmla="*/ 892175 w 1343025"/>
                <a:gd name="connsiteY5" fmla="*/ 3175 h 504825"/>
                <a:gd name="connsiteX6" fmla="*/ 898525 w 1343025"/>
                <a:gd name="connsiteY6" fmla="*/ 327025 h 504825"/>
                <a:gd name="connsiteX7" fmla="*/ 1146175 w 1343025"/>
                <a:gd name="connsiteY7" fmla="*/ 327025 h 504825"/>
                <a:gd name="connsiteX8" fmla="*/ 1196975 w 1343025"/>
                <a:gd name="connsiteY8" fmla="*/ 454025 h 504825"/>
                <a:gd name="connsiteX9" fmla="*/ 1250950 w 1343025"/>
                <a:gd name="connsiteY9" fmla="*/ 501650 h 504825"/>
                <a:gd name="connsiteX10" fmla="*/ 1343025 w 1343025"/>
                <a:gd name="connsiteY10" fmla="*/ 504825 h 50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43025" h="504825">
                  <a:moveTo>
                    <a:pt x="0" y="495300"/>
                  </a:moveTo>
                  <a:lnTo>
                    <a:pt x="139700" y="498475"/>
                  </a:lnTo>
                  <a:cubicBezTo>
                    <a:pt x="140758" y="418042"/>
                    <a:pt x="138642" y="328083"/>
                    <a:pt x="139700" y="247650"/>
                  </a:cubicBezTo>
                  <a:lnTo>
                    <a:pt x="558800" y="254000"/>
                  </a:lnTo>
                  <a:lnTo>
                    <a:pt x="558800" y="0"/>
                  </a:lnTo>
                  <a:lnTo>
                    <a:pt x="892175" y="3175"/>
                  </a:lnTo>
                  <a:lnTo>
                    <a:pt x="898525" y="327025"/>
                  </a:lnTo>
                  <a:lnTo>
                    <a:pt x="1146175" y="327025"/>
                  </a:lnTo>
                  <a:cubicBezTo>
                    <a:pt x="1147233" y="370417"/>
                    <a:pt x="1176867" y="416983"/>
                    <a:pt x="1196975" y="454025"/>
                  </a:cubicBezTo>
                  <a:cubicBezTo>
                    <a:pt x="1224492" y="482600"/>
                    <a:pt x="1232958" y="485775"/>
                    <a:pt x="1250950" y="501650"/>
                  </a:cubicBezTo>
                  <a:lnTo>
                    <a:pt x="1343025" y="504825"/>
                  </a:lnTo>
                </a:path>
              </a:pathLst>
            </a:cu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31530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BE423-279B-224D-9E50-47D1ED694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State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907D911-6845-0747-8583-873A09065A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5280891"/>
              </p:ext>
            </p:extLst>
          </p:nvPr>
        </p:nvGraphicFramePr>
        <p:xfrm>
          <a:off x="739743" y="990600"/>
          <a:ext cx="10712514" cy="33375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568514">
                  <a:extLst>
                    <a:ext uri="{9D8B030D-6E8A-4147-A177-3AD203B41FA5}">
                      <a16:colId xmlns:a16="http://schemas.microsoft.com/office/drawing/2014/main" val="3290117158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82074097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61954252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8354145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41nm Pitch  Full Stack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41nm Pitch BiSM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Challenge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7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Tunable by SD MTS (thickness, alloy, transfer function)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876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MLC feasibility</a:t>
                      </a:r>
                      <a:endParaRPr lang="en-US" sz="18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Lower tuneability by waveform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More flexibility (without PM)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62673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Symbol" pitchFamily="2" charset="2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MTS + cross contaminations 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MTS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63042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Drift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structure relaxation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0697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Evolution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+ PM WE, higher V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turn-around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WE at lower power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88456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Leakage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MTS + cross contaminations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MTS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48048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E1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WE + cross contamination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WE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01507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E2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WE + PM set-ability + RD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WE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94862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033730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-CR face to face WW32.4-2018" id="{0CD437F6-E51D-234B-B6DA-6B867D20373A}" vid="{C37B88EF-430A-1D4A-B608-2D1BA0B392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17083</TotalTime>
  <Words>2570</Words>
  <Application>Microsoft Macintosh PowerPoint</Application>
  <PresentationFormat>Widescreen</PresentationFormat>
  <Paragraphs>848</Paragraphs>
  <Slides>25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Neo Sans Intel</vt:lpstr>
      <vt:lpstr>Neo Sans Intel Medium</vt:lpstr>
      <vt:lpstr>System Font Regular</vt:lpstr>
      <vt:lpstr>Arial</vt:lpstr>
      <vt:lpstr>Calibri</vt:lpstr>
      <vt:lpstr>Intel Clear</vt:lpstr>
      <vt:lpstr>Intel Clear Light</vt:lpstr>
      <vt:lpstr>Symbol</vt:lpstr>
      <vt:lpstr>blank</vt:lpstr>
      <vt:lpstr>BiSM re-start for low risk a-product definition </vt:lpstr>
      <vt:lpstr>a-product definition</vt:lpstr>
      <vt:lpstr>Logistics for BiSM Si based learning</vt:lpstr>
      <vt:lpstr>Value Proposition</vt:lpstr>
      <vt:lpstr>BiSM vs. Full Stack and Scalability</vt:lpstr>
      <vt:lpstr>BiSM Silicon Empiricals </vt:lpstr>
      <vt:lpstr>Process Technology</vt:lpstr>
      <vt:lpstr>SLC RWB @ 41nm Pitch</vt:lpstr>
      <vt:lpstr>Set State</vt:lpstr>
      <vt:lpstr>Reset State</vt:lpstr>
      <vt:lpstr>Set Operation</vt:lpstr>
      <vt:lpstr>Reset Operation</vt:lpstr>
      <vt:lpstr>Read Operation</vt:lpstr>
      <vt:lpstr>Reliability</vt:lpstr>
      <vt:lpstr>3T Bipolar Decoder</vt:lpstr>
      <vt:lpstr>Read</vt:lpstr>
      <vt:lpstr>Set a reset cell</vt:lpstr>
      <vt:lpstr>Reset a set cell</vt:lpstr>
      <vt:lpstr>Memory Hierarchy expansion</vt:lpstr>
      <vt:lpstr>Multi Level Cell capable for high density/high speed Storage</vt:lpstr>
      <vt:lpstr>Multi Level Cell (II)</vt:lpstr>
      <vt:lpstr>Multi Level Cell (III) – TLC or more</vt:lpstr>
      <vt:lpstr>High speed / lower RBER for Random Word Access Application DRAM RBER is &lt; 1E-9 or 5.998s </vt:lpstr>
      <vt:lpstr>BackUp Materials</vt:lpstr>
      <vt:lpstr>Optane Media Roadmap (Pre-POR)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109</cp:revision>
  <dcterms:created xsi:type="dcterms:W3CDTF">2019-12-19T21:40:41Z</dcterms:created>
  <dcterms:modified xsi:type="dcterms:W3CDTF">2020-01-06T17:47:55Z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