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309" r:id="rId2"/>
    <p:sldId id="423" r:id="rId3"/>
    <p:sldId id="305" r:id="rId4"/>
    <p:sldId id="317" r:id="rId5"/>
    <p:sldId id="314" r:id="rId6"/>
    <p:sldId id="307" r:id="rId7"/>
    <p:sldId id="315" r:id="rId8"/>
    <p:sldId id="316" r:id="rId9"/>
    <p:sldId id="320" r:id="rId10"/>
    <p:sldId id="427" r:id="rId11"/>
    <p:sldId id="428" r:id="rId12"/>
    <p:sldId id="429" r:id="rId13"/>
    <p:sldId id="430" r:id="rId14"/>
    <p:sldId id="432" r:id="rId15"/>
    <p:sldId id="433" r:id="rId16"/>
    <p:sldId id="435" r:id="rId17"/>
    <p:sldId id="431" r:id="rId18"/>
    <p:sldId id="434" r:id="rId19"/>
    <p:sldId id="274" r:id="rId20"/>
    <p:sldId id="326" r:id="rId21"/>
    <p:sldId id="425" r:id="rId22"/>
    <p:sldId id="426" r:id="rId23"/>
    <p:sldId id="321" r:id="rId24"/>
    <p:sldId id="322" r:id="rId25"/>
    <p:sldId id="323" r:id="rId26"/>
    <p:sldId id="324" r:id="rId27"/>
    <p:sldId id="325" r:id="rId28"/>
    <p:sldId id="4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90820E-678C-4CEC-BECB-90D75CBF2CB8}">
          <p14:sldIdLst>
            <p14:sldId id="309"/>
            <p14:sldId id="423"/>
          </p14:sldIdLst>
        </p14:section>
        <p14:section name="VT settling times" id="{E12F0C0C-BBC0-40F2-A1BE-B293EECBBB11}">
          <p14:sldIdLst>
            <p14:sldId id="305"/>
            <p14:sldId id="317"/>
            <p14:sldId id="314"/>
            <p14:sldId id="307"/>
            <p14:sldId id="315"/>
            <p14:sldId id="316"/>
            <p14:sldId id="320"/>
            <p14:sldId id="427"/>
            <p14:sldId id="428"/>
            <p14:sldId id="429"/>
            <p14:sldId id="430"/>
            <p14:sldId id="432"/>
            <p14:sldId id="433"/>
            <p14:sldId id="435"/>
            <p14:sldId id="431"/>
            <p14:sldId id="434"/>
          </p14:sldIdLst>
        </p14:section>
        <p14:section name="WIndow components" id="{A26BCF0C-1CB0-40D1-B2FE-2B46D4227A09}">
          <p14:sldIdLst>
            <p14:sldId id="274"/>
            <p14:sldId id="326"/>
            <p14:sldId id="425"/>
            <p14:sldId id="426"/>
            <p14:sldId id="321"/>
            <p14:sldId id="322"/>
            <p14:sldId id="323"/>
            <p14:sldId id="324"/>
            <p14:sldId id="325"/>
            <p14:sldId id="4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B6AAF"/>
    <a:srgbClr val="084D97"/>
    <a:srgbClr val="3967DB"/>
    <a:srgbClr val="87A4E9"/>
    <a:srgbClr val="D65261"/>
    <a:srgbClr val="39A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4-07T00:15:13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12947 10089 0,'18'0'63,"-1"0"-63,19 18 15,-54-18-15,-17 35 16,52-35 0,19 18 15,34 17 16,-35-17-32,-35 0 64,-17-18-79</inkml:trace>
  <inkml:trace contextRef="#ctx0" brushRef="#br0" timeOffset="476.986">13229 10072 0,'-17'0'94,"-19"17"-94,19 1 15,-1 0-15,-17 17 32,17-17-17</inkml:trace>
  <inkml:trace contextRef="#ctx0" brushRef="#br0" timeOffset="3319.087">3775 10089 0,'17'0'47,"-17"18"-31,53-18-16,-35 18 15,0-18 1,17 17 0,18 19-1,-53-19 1,0 1-1,35 17 17</inkml:trace>
  <inkml:trace contextRef="#ctx0" brushRef="#br0" timeOffset="3662.194">3739 10248 0,'0'-17'31,"36"17"-15,-1-18-16,18-17 16,-18 17-1,-17 0 1,17 18-1,-35-17 1</inkml:trace>
  <inkml:trace contextRef="#ctx0" brushRef="#br0" timeOffset="4596.514">3933 10125 0,'-17'0'63,"34"0"-32,1 0-31,17 0 16,18 17-1,88-17-15,-35 0 16,-18 18 15,-52-18-15,-19 0-16,36 18 31,-35-18-15,17 0-16,0 0 31,-17 0-31,0 0 15,-1 0 1,36 0 31,-35 0-31,17 0-1,-17-18-15,17 18 31,18 0-15,-35 0 0,-1-18 15,1 18-15,0 0 15,-1 0 0</inkml:trace>
  <inkml:trace contextRef="#ctx0" brushRef="#br0" timeOffset="7828.323">19068 7549 0,'0'18'63,"17"-18"-63,1 18 15,-18-1 1,35 1-16,-35 0 16,0-1-1,18 1-15,-18 0 0,0-1 16</inkml:trace>
  <inkml:trace contextRef="#ctx0" brushRef="#br0" timeOffset="8168.088">19209 7567 0,'-18'0'47,"-35"0"-32,36 18-15,-36 17 16,0-17-1,35-1-15,-17 1 16,17 0 15</inkml:trace>
  <inkml:trace contextRef="#ctx0" brushRef="#br0" timeOffset="10307.236">3581 7532 0,'0'-18'31,"17"18"-15,19 0-16,17 35 31,35 18-15,-53-17-1,-17-19 1,-1 1-16,-17 0 31</inkml:trace>
  <inkml:trace contextRef="#ctx0" brushRef="#br0" timeOffset="10604.11">3545 7726 0,'18'0'15,"0"-18"-15,17 1 16,0-1 0,53-53-1,36-17 1,-89 71 0</inkml:trace>
  <inkml:trace contextRef="#ctx0" brushRef="#br0" timeOffset="26612.974">3775 7638 0,'35'17'125,"0"1"-110,18 35 1,-35-53-16,17 35 16,0 0 15,-17-35-31,0 18 16,17 0-1,-35-1 1,35 1-1,1 17 1,-19-35 15,-17 18-31,18-18 16,17 35 0,0-17-1,-17-1 16,-18 1-31,18 0 16,-1-18 0,1 17-1,17 19 1,36 17 31,-36-36-32,-17 18-15,35-17 32,-18 0-17,-18-1 1,1-17-16,0 18 16,17 0 15,0 17-16,-17-17-15,0-18 0,-18 17 16,17-17-16,19 18 31,-19-1-15,18 1 0,-35 0-16,53-1 31,-17 19-16,-19-36 1,1 0 15</inkml:trace>
  <inkml:trace contextRef="#ctx0" brushRef="#br0" timeOffset="29295.059">3545 6262 0,'18'0'46,"0"17"-46,17-17 16,0 18 0,-35 0-16,88 17 15,-35 18 17,-35-35-17,17-18 1</inkml:trace>
  <inkml:trace contextRef="#ctx0" brushRef="#br0" timeOffset="29665.111">3739 6438 0,'36'-53'62,"-1"18"-62,124-88 31,-159 105-31,17 18 16</inkml:trace>
  <inkml:trace contextRef="#ctx0" brushRef="#br0" timeOffset="30781.893">3845 6350 0,'18'0'94,"0"18"-78,-1-18-16,18 53 15,18-1 1,53 54 15,-70-70-15,-19-19-1,1 1-15,-18 0 16,35-1 0,-17 36 15,17-18-16,36 89 32,-36-71-31,35 17 15,-70-34-15,71 34-1,-53-52 17,-18-1-32,35 1 15,-18 0 1,1 17 0,35 0-1,-35-17 16,-1 0-15,36 17 0,-17 0 15,-1 0-15,-18-17-16,1 17 15,0-17 1,17 17-1,-17-35-15,52 71 47,-17-36-31,-53-17 15</inkml:trace>
  <inkml:trace contextRef="#ctx0" brushRef="#br0" timeOffset="32951.341">3775 9984 0,'17'0'78,"19"0"-62,-19 17-16,19 1 0,-19 17 16,1 0-1,52 18 1,-52 0 0,17-35-1,-35 0 1,18-1 15,-18 1-15</inkml:trace>
  <inkml:trace contextRef="#ctx0" brushRef="#br0" timeOffset="33395.807">4004 10001 0,'-18'0'62,"1"18"-46,-19 17-16,-34 18 16,35 18-16,-36 17 15,-35 18 1,89-89-16,17 1 16</inkml:trace>
  <inkml:trace contextRef="#ctx0" brushRef="#br0" timeOffset="43629.88">9701 7620 0,'18'0'94,"17"0"-79,-35 18 1,36-18-16,-19 35 16,1-35-16,-18 35 15,18-35-15,17 18 32,-18-18-32</inkml:trace>
  <inkml:trace contextRef="#ctx0" brushRef="#br0" timeOffset="43969.318">9631 7708 0,'17'-17'32,"1"17"-17,-18-18-15,71 0 16,-18-17 0,-36 35-1</inkml:trace>
  <inkml:trace contextRef="#ctx0" brushRef="#br0" timeOffset="44768.029">9913 7638 0,'35'0'78,"1"17"-62,34 19-1,-17-19-15,18 36 16,-18 35 0,70 53-1,-88-105-15,54 70 16,34-18 0,-17 18 46,-71-54-46,0 1-1,-35-17 1,36-1 0,-1 18-1,-17-18-15,52 0 16,-52 1 15,-1-19-15,-17 1-1,0 0 1,18-1-16,-18 1 16,35 0-1</inkml:trace>
  <inkml:trace contextRef="#ctx0" brushRef="#br0" timeOffset="45730.377">9701 6403 0,'18'0'47,"0"0"-47,52 35 15,-17 0 17,-18-17-17,-17-18-15,0 0 47</inkml:trace>
  <inkml:trace contextRef="#ctx0" brushRef="#br0" timeOffset="46038.425">9701 6562 0,'0'-18'31,"0"0"-15,18 1-1,0-19 1,17 19 0</inkml:trace>
  <inkml:trace contextRef="#ctx0" brushRef="#br0" timeOffset="46988.655">9895 6403 0,'36'0'63,"-36"18"-63,35 17 31,18 35-16,-35-17-15,70 18 16,-18-1 15,-17 72-15,0-90 0,-35-34-16,-1 53 31,1-54-31,0 19 15,35 87 32,0-17-15,-53-71-17,17-17 16,1-1-15,-1 19 0,1 17-1,0-18 1,-1 35 15,19-52-31,-36 0 0,0-1 31,0 1-31,17 0 16,1-1 0,-18 36-1,35 0 17,0-35-17,-17 17 1,0-17 46</inkml:trace>
  <inkml:trace contextRef="#ctx0" brushRef="#br0" timeOffset="49353.586">9701 10195 0,'18'18'47,"0"-18"-32,-1 0 1,1 18-16,0-1 15,17 1-15,-35 17 16,35-35-16,-17 35 16,17-17-1,-17 0 1,-18-1 15</inkml:trace>
  <inkml:trace contextRef="#ctx0" brushRef="#br0" timeOffset="49688.762">9772 10336 0,'0'-17'94,"0"-1"-94,18 18 16,-18-18-16,17 1 15,1-1-15,35 1 16</inkml:trace>
  <inkml:trace contextRef="#ctx0" brushRef="#br0" timeOffset="50448.284">9895 10266 0,'-17'0'47,"34"0"-32,72 0 1,-19 35 0,-35-35-16,54 35 15,-36-35 17,35 36-32,-18-36 31,19 35-16,-19-17 17,-35-18-17,-17 17 1,0-17 0,52 18 15,-17 0 0,0-18-15,-18 17-1,1-17 1,-19 18 0,18-18 15,-17 0 47,0 0-62</inkml:trace>
  <inkml:trace contextRef="#ctx0" brushRef="#br0" timeOffset="55106.047">16316 10513 0,'18'0'63,"35"17"-48,-18 1 1,0 17 0,-35-17-16,35 17 0,-17-17 15,0 0 17,-18-1-17</inkml:trace>
  <inkml:trace contextRef="#ctx0" brushRef="#br0" timeOffset="55444.023">16404 10724 0,'0'-17'62,"18"-1"-46,35-52 0,-18 17-1,0 0 1</inkml:trace>
  <inkml:trace contextRef="#ctx0" brushRef="#br0" timeOffset="56366.312">16422 10601 0,'17'0'32,"19"0"-17,-89 0 1,53-18-1,17-35-15,-17-35 16,71-53 0,-53 35-1,-36 18 1,53-35 15,1 87-15,-160-122 15,159 52 0,1 35-15,-19 18 15,-34-17-15,17 34-1,17 1-15,-17 18 16,0-1-16,36-35 31,-1-70-15,-35 70 0,17-18-1,1-17 1,0 17 15,-18 18-31,17 0 16,-17 36-16,0-54 15,-35-17 17,17 35-17,54-17 1,-36 34-1,0 1 1</inkml:trace>
  <inkml:trace contextRef="#ctx0" brushRef="#br0" timeOffset="58541.105">16334 7708 0,'17'0'47,"1"0"-32,17 35 1,-17 18 0,-1-35 15,1 0-16,-18 17 1,0-17-16</inkml:trace>
  <inkml:trace contextRef="#ctx0" brushRef="#br0" timeOffset="58761.784">16281 7796 0,'0'-17'16,"0"-1"0,35-35 15,0 36-16</inkml:trace>
  <inkml:trace contextRef="#ctx0" brushRef="#br0" timeOffset="59187.683">16492 7708 0,'36'0'94,"-1"0"-79,18 0-15,17 0 16,177 18 15,-229-18 0</inkml:trace>
  <inkml:trace contextRef="#ctx0" brushRef="#br0" timeOffset="61529.803">16263 6491 0,'18'0'47,"-1"0"-47,1 0 0,0 18 16,-1-1-1,19 1 1,-1 0-1,-35-1 1,17-17-16</inkml:trace>
  <inkml:trace contextRef="#ctx0" brushRef="#br0" timeOffset="61892.762">16351 6632 0,'-17'0'78,"17"-17"-62,35-19-16,18-34 31,-36 52-31</inkml:trace>
  <inkml:trace contextRef="#ctx0" brushRef="#br0" timeOffset="62563.636">16404 6579 0,'18'0'94,"-1"0"-94,1 18 16,35 53 15,-18 87 0,18-17-15,0-52 0,-18-54 15</inkml:trace>
  <inkml:trace contextRef="#ctx0" brushRef="#br0" timeOffset="67420.458">22278 10760 0,'35'17'63,"-17"19"-63,-1 17 16,1-36-16,0 18 15,-1 36 1,1-53 15,-18 17-15</inkml:trace>
  <inkml:trace contextRef="#ctx0" brushRef="#br0" timeOffset="67674.241">22296 11060 0,'0'-18'63,"17"-35"-48,107-53 1,-89 71-16,-17 0 16,-1 35-1</inkml:trace>
  <inkml:trace contextRef="#ctx0" brushRef="#br0" timeOffset="68159.395">22119 10918 0,'-17'0'78,"17"-52"-78,0-1 16,17 0 0,-17 17-16,18 1 15,-18 18-15,17-1 47</inkml:trace>
  <inkml:trace contextRef="#ctx0" brushRef="#br0" timeOffset="69542.513">22842 6668 0,'0'35'31,"-17"0"-15,-1 36-16,18-18 15,-18 35 1,-17 18-16,-35 141 16,-19 141-1,19-124 1,35-123 15,52-70-31,-17 17 16,-35 194-1,0-158 1,35 17 15,0-106-31,-18 71 16,0-36 0,-17 36-1,-53 18 1,53 17-1,17 176 32,-17-87-31,-18 17 15,35-18-15,18-53 15,-17-105-15,17-18-1,0 0 17,0-36-32,0 1 15,0 17 1,0-17 15</inkml:trace>
  <inkml:trace contextRef="#ctx0" brushRef="#br0" timeOffset="71864.231">22243 7567 0,'17'0'47,"36"18"-32,-35-1 1,17 54 0,18-18-1,-35-18 1,-1-35 0,-17 18-1</inkml:trace>
  <inkml:trace contextRef="#ctx0" brushRef="#br0" timeOffset="72194.495">22348 7796 0,'0'-17'109,"18"-1"-93,0-35-1,17 36-15,0-54 16</inkml:trace>
  <inkml:trace contextRef="#ctx0" brushRef="#br0" timeOffset="73675.343">22154 6227 0,'0'17'31,"18"1"-31,0 35 16,35 17-1,-36-34-15,1 16 16,0-16 15,-18-19-15</inkml:trace>
  <inkml:trace contextRef="#ctx0" brushRef="#br0" timeOffset="73934.24">22084 6526 0,'0'-17'16,"0"-1"-1,35-35 1,71-53 15,-141 89-15</inkml:trace>
  <inkml:trace contextRef="#ctx0" brushRef="#br0" timeOffset="74353.75">22190 6403 0,'17'0'62,"1"0"-62,0 0 16,35-18 0,-1 18-1,19 0-15,0 0 16,-36 0 0,71 18-16,0-18 0,-1 0 15,-69 18-15</inkml:trace>
  <inkml:trace contextRef="#ctx0" brushRef="#br0" timeOffset="97709.325">2611 9966 0,'-18'53'78,"18"0"-62,0-18 0,0-17-16,18-1 15,-18 1 1,35 0 0,0-18-1,18 0 1,-35 0-1,17 0 1</inkml:trace>
  <inkml:trace contextRef="#ctx0" brushRef="#br0" timeOffset="98018.203">2787 9948 0,'0'18'47,"0"35"-31,0-18-1,0-17-15,-18 35 16,1 88 0,17-88-1,0-36 17,0 1-1,0 0-16</inkml:trace>
  <inkml:trace contextRef="#ctx0" brushRef="#br0" timeOffset="98588.546">2910 10072 0,'-17'0'63,"17"17"-1,17-17-46,1 0-1,0 18 1,-1-18-16,1 18 16,0-1-1,-1 1 1,-17 0 0,0 52 15,0-35-16,0-17-15,0 0 16,-17-18 15,-1 0 1,-35-18-32</inkml:trace>
  <inkml:trace contextRef="#ctx0" brushRef="#br0" timeOffset="98946.012">2928 10107 0,'0'-35'78,"18"35"-63,17-18 1,0 1 0,1-1 15</inkml:trace>
  <inkml:trace contextRef="#ctx0" brushRef="#br0" timeOffset="100207.048">2946 7179 0,'-18'18'62,"0"-1"-62,-17 54 16,18-36-16,17 0 15,0 1-15,0-1 16,0 0-16,17 1 16,1-36-16,17 17 31,-17-17-16,52 0 32,-52-35-31</inkml:trace>
  <inkml:trace contextRef="#ctx0" brushRef="#br0" timeOffset="100631.041">3034 7461 0,'-35'-17'47,"70"34"-47,-53-34 250,18 34-234,0 1-16,18-18 15,0 53 17,-1-53-1</inkml:trace>
  <inkml:trace contextRef="#ctx0" brushRef="#br0" timeOffset="101298.397">3228 7232 0,'0'18'47,"-18"-1"-32,18 1-15,0 0 16,-17-1-16,-1 18 16,18-17-1,0 0 1,35-1 15,-17-17-15,17 18 15,-35 0 0,0-1-15,0 1 0,-17 0-16,-1-1 15,0 1-15,-70 17 16,53-17-1,17-18 17,-17-18-17</inkml:trace>
  <inkml:trace contextRef="#ctx0" brushRef="#br0" timeOffset="101662.661">3210 7285 0,'36'-18'15,"-36"1"1,17 17-16,18 0 16,1-36-1,-1 19 32,-17 17-31</inkml:trace>
  <inkml:trace contextRef="#ctx0" brushRef="#br0" timeOffset="102629.834">3034 6068 0,'-18'0'62,"-88"0"-30,54 0-17,34 17 48,36-17-48,-18 36-15,35-19 16,0 19 0,0-19-1,-35 1-15,18 0 16,0-18-16,-18 17 15,0 1 1,0-1 0,-18-17-16,0 36 15,1-36 1,-1 0 15,0 0-15,-17 0-16,35-18 15,-17-17-15,-1 35 16,18-35 31,123-71 0,-105 88-32</inkml:trace>
  <inkml:trace contextRef="#ctx0" brushRef="#br0" timeOffset="103229.908">3263 6085 0,'-17'0'16,"-1"0"-1,0 0-15,1 36 32,-36 34-17,35-70 1,0 36-16,18-19 16,-17 18-1,87 1 16,-34-36-31,-19 0 32,1 0-17,52 0 1,-34-53 0,-36 35-1</inkml:trace>
  <inkml:trace contextRef="#ctx0" brushRef="#br0" timeOffset="105014.618">3210 6156 0,'18'-18'63,"0"18"-48,-1 0 1,18 0 0,-17 0-1,-18 18 1,35 0-1,-35-1 1,0 19 0,0-19-1,0 18 1,-17-17 0,-1 0-1,0 17 1,-17 0-1</inkml:trace>
  <inkml:trace contextRef="#ctx0" brushRef="#br0" timeOffset="105878.098">2963 7391 0,'-17'0'140,"-1"17"-93,0-17-47,-17 36 16,18-19-1,17 1-15,-18 0 16,18-1 78</inkml:trace>
  <inkml:trace contextRef="#ctx0" brushRef="#br0" timeOffset="126734.955">4868 10142 0,'18'0'62,"0"0"-46,35 53 15,-18-17-15,-18-19-1,1 1 1,-18-1 0</inkml:trace>
  <inkml:trace contextRef="#ctx0" brushRef="#br0" timeOffset="127268.303">5062 10125 0,'-35'0'63,"0"53"-47,0-18-16,-1 18 15,19-18 16</inkml:trace>
  <inkml:trace contextRef="#ctx0" brushRef="#br0" timeOffset="128512.621">6773 10142 0,'18'0'47,"0"0"-32,-1 18 1,1 0-16,0-1 16,-18 1-16,35 17 15,-18 0 1,1-35 0,-18 18-1</inkml:trace>
  <inkml:trace contextRef="#ctx0" brushRef="#br0" timeOffset="128941.318">6914 10142 0,'-17'0'31,"-18"18"0,-1 35-31,19-35 0,17-1 16,-36 18-1,19-17-15,-1 0 32</inkml:trace>
  <inkml:trace contextRef="#ctx0" brushRef="#br0" timeOffset="130292.467">5556 10231 0</inkml:trace>
  <inkml:trace contextRef="#ctx0" brushRef="#br0" timeOffset="130663.473">6174 10248 0</inkml:trace>
  <inkml:trace contextRef="#ctx0" brushRef="#br0" timeOffset="131060.57">6632 10195 0</inkml:trace>
  <inkml:trace contextRef="#ctx0" brushRef="#br0" timeOffset="131662.07">5944 10160 0</inkml:trace>
  <inkml:trace contextRef="#ctx0" brushRef="#br0" timeOffset="132100.913">5292 10195 0</inkml:trace>
  <inkml:trace contextRef="#ctx0" brushRef="#br0" timeOffset="132819.909">6350 10231 0</inkml:trace>
  <inkml:trace contextRef="#ctx0" brushRef="#br0" timeOffset="133589.912">5733 10266 0</inkml:trace>
  <inkml:trace contextRef="#ctx0" brushRef="#br0" timeOffset="169733.021">5909 8255 0,'53'35'62,"-18"-17"-62,36 17 31,-36 0-15,-35-17 0</inkml:trace>
  <inkml:trace contextRef="#ctx0" brushRef="#br0" timeOffset="170222.098">6138 8184 0,'-17'0'94,"-1"36"-78,-17 17-16,0-18 15,-54 53 1,54-35 0</inkml:trace>
  <inkml:trace contextRef="#ctx0" brushRef="#br0" timeOffset="172916.877">5838 8096 0,'18'0'63,"17"18"-63,1 0 15,17 17 1,-36 18-16,1-18 0,0-17 16,17 52-1,18-52 16,-53-1-15</inkml:trace>
  <inkml:trace contextRef="#ctx0" brushRef="#br0" timeOffset="173394.757">6138 8132 0,'-17'0'47,"-36"17"-16,-53 54-15,71-36-16,-71 53 16,71-35 15</inkml:trace>
  <inkml:trace contextRef="#ctx0" brushRef="#br0" timeOffset="175769.696">5874 7885 0,'0'35'63,"0"-17"-48,-36-1 1,19 18-16,17-17 15,-53 35-15,-35 18 16,88-19 0,0-16-16,0-1 31,0 18 0</inkml:trace>
  <inkml:trace contextRef="#ctx0" brushRef="#br0" timeOffset="176590.822">5909 7902 0,'18'18'16,"-18"0"-16,0 17 15,0 35 1,17-17 0,-17-35-16,0 0 31,0 17-16,18 0 32,-18 0-31</inkml:trace>
  <inkml:trace contextRef="#ctx0" brushRef="#br0" timeOffset="177174.079">5856 8343 0,'0'-17'79,"0"-1"-64,0 0 1,18-17-16,-18 0 15,0 17 1,17-17-16,-17 0 0,0-18 16,0 17-1,0-17-15</inkml:trace>
  <inkml:trace contextRef="#ctx0" brushRef="#br0" timeOffset="177650.85">5927 7920 0,'0'0'0,"-18"53"16,18-18-16,0 0 31,0 18-15,0-35-16,-18 35 31,18-18-16,0-17 1</inkml:trace>
  <inkml:trace contextRef="#ctx0" brushRef="#br0" timeOffset="-180057.809">27940 7779 0,'0'35'94,"0"0"-79,0 18-15,18 0 16,35-18-16,-53 89 31,35-36-15,-18-35-16,-17 35 16,0-70-16,0 17 15,0 36 1,0-36-16,18 0 31,0 1-15,-18-1-1,0-18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4-07T00:21:59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10918 7250 0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4-07T00:25:30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19562 6297 0,'35'0'47,"0"18"-31,-17-18-1,-1 17-15,1-17 0,0 18 16,-1 17 0</inkml:trace>
  <inkml:trace contextRef="#ctx0" brushRef="#br0" timeOffset="399.81">19773 6191 0,'0'36'63,"-35"-1"-48,17 0-15,18 18 16,-17-35-16,-19-1 16</inkml:trace>
  <inkml:trace contextRef="#ctx0" brushRef="#br0" timeOffset="1392.109">20055 5221 0,'0'18'63,"0"52"-63,-17 36 15,-1-35-15,-35 158 32,18-70-17,-18 0 1,35-54-1,-35 19 1,36-54 0,-1 1-1,1-53-15,17 17 16,0-18 31,0 1-32</inkml:trace>
  <inkml:trace contextRef="#ctx0" brushRef="#br0" timeOffset="32441.773">2505 4427 0,'17'0'62,"19"0"-62,-19 0 16,19 0-16,16 18 31,1 17-15,0-17 15,-17 17-15</inkml:trace>
  <inkml:trace contextRef="#ctx0" brushRef="#br0" timeOffset="32801.256">2540 4604 0,'18'-18'46,"70"-35"-30,0-17 15,18 17-15</inkml:trace>
  <inkml:trace contextRef="#ctx0" brushRef="#br0" timeOffset="33344.375">2699 4480 0,'17'0'47,"19"0"-31,17 0-1,176-17 1,-35 17 15,-71 17-15,-105-17-16,35 0 16</inkml:trace>
  <inkml:trace contextRef="#ctx0" brushRef="#br0" timeOffset="100945.571">11165 6156 0,'18'0'47,"17"35"-31,18-17-16,-35 0 15,52 34 1,-52-34-16,0 17 15,-18-17 32</inkml:trace>
  <inkml:trace contextRef="#ctx0" brushRef="#br0" timeOffset="101313.398">11395 6174 0,'-36'0'0,"19"17"16,-36 19 15,18-1-31,-1 0 15,-34 18 1,35-35 0,-1-1-1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F140F-C6A4-4BC3-8505-770025E44E4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E583C-463F-410D-888C-A33B523C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9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5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5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1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42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2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74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583C-463F-410D-888C-A33B523C26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4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305897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2800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846530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8310" y="1289358"/>
            <a:ext cx="1320874" cy="28732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68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12192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237817" y="1604433"/>
            <a:ext cx="5340352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83" y="6634394"/>
            <a:ext cx="1847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33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9712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37818" y="2"/>
            <a:ext cx="5954183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5342467" cy="1158240"/>
          </a:xfrm>
        </p:spPr>
        <p:txBody>
          <a:bodyPr>
            <a:noAutofit/>
          </a:bodyPr>
          <a:lstStyle>
            <a:lvl1pPr>
              <a:defRPr sz="3733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766992"/>
            <a:ext cx="5342467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0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30108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90" y="6485613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9163136" y="6477343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b="1" dirty="0"/>
              <a:t>  Confidential           </a:t>
            </a:r>
            <a:fld id="{EE2556C5-CE8C-6547-B838-EA80C61A4AF7}" type="slidenum">
              <a:rPr lang="en-US" sz="1067" b="1" smtClean="0"/>
              <a:pPr/>
              <a:t>‹#›</a:t>
            </a:fld>
            <a:endParaRPr lang="en-US" sz="1067" b="1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2947" y="6477343"/>
            <a:ext cx="86834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b="1" dirty="0"/>
              <a:t>NSG 3DxP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272897" y="6477343"/>
            <a:ext cx="32613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067" b="1" kern="0" dirty="0">
                <a:cs typeface="Calibri" pitchFamily="34" charset="0"/>
              </a:rPr>
              <a:t>Meeting Name, 201x, </a:t>
            </a:r>
            <a:r>
              <a:rPr lang="en-US" sz="1067" b="1" kern="0" dirty="0" err="1">
                <a:cs typeface="Calibri" pitchFamily="34" charset="0"/>
              </a:rPr>
              <a:t>wwyy</a:t>
            </a:r>
            <a:endParaRPr lang="en-US" sz="1067" b="1" kern="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297984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5333" b="0" baseline="0">
                <a:solidFill>
                  <a:schemeClr val="accent2"/>
                </a:solidFill>
                <a:latin typeface="Arial" panose="020B0604020202020204" pitchFamily="34" charset="0"/>
                <a:ea typeface="Intel Clear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46905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tx2"/>
                </a:solidFill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</p:spTree>
    <p:extLst>
      <p:ext uri="{BB962C8B-B14F-4D97-AF65-F5344CB8AC3E}">
        <p14:creationId xmlns:p14="http://schemas.microsoft.com/office/powerpoint/2010/main" val="38653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3013451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333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484" y="4465049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6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90" y="6485613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163136" y="6477343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b="1" dirty="0"/>
              <a:t>  Confidential           </a:t>
            </a:r>
            <a:fld id="{EE2556C5-CE8C-6547-B838-EA80C61A4AF7}" type="slidenum">
              <a:rPr lang="en-US" sz="1067" b="1" smtClean="0"/>
              <a:pPr/>
              <a:t>‹#›</a:t>
            </a:fld>
            <a:endParaRPr lang="en-US" sz="1067" b="1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2947" y="6477343"/>
            <a:ext cx="86834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b="1" dirty="0"/>
              <a:t>NSG 3DxP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272897" y="6477343"/>
            <a:ext cx="32613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067" b="1" kern="0" dirty="0">
                <a:cs typeface="Calibri" pitchFamily="34" charset="0"/>
              </a:rPr>
              <a:t>Meeting Name, 201x, </a:t>
            </a:r>
            <a:r>
              <a:rPr lang="en-US" sz="1067" b="1" kern="0" dirty="0" err="1">
                <a:cs typeface="Calibri" pitchFamily="34" charset="0"/>
              </a:rPr>
              <a:t>wwyy</a:t>
            </a:r>
            <a:endParaRPr lang="en-US" sz="1067" b="1" kern="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807403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079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77" y="2500173"/>
            <a:ext cx="2811727" cy="1853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_experience_hrz_wht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9" y="2499763"/>
            <a:ext cx="4861924" cy="2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798437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299884"/>
            <a:ext cx="10970683" cy="487231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1867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/>
              <a:t>14pt Intel Clear fourth level</a:t>
            </a:r>
          </a:p>
          <a:p>
            <a:pPr lvl="4"/>
            <a:r>
              <a:rPr lang="en-US" dirty="0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4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11582400" cy="598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3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82117"/>
            <a:ext cx="10972800" cy="415516"/>
          </a:xfrm>
        </p:spPr>
        <p:txBody>
          <a:bodyPr/>
          <a:lstStyle>
            <a:lvl1pPr>
              <a:defRPr sz="28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690284"/>
            <a:ext cx="11018459" cy="5536345"/>
          </a:xfrm>
        </p:spPr>
        <p:txBody>
          <a:bodyPr/>
          <a:lstStyle>
            <a:lvl1pPr>
              <a:defRPr sz="1800"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/>
              <a:t>14pt Intel Clear fourth level</a:t>
            </a:r>
          </a:p>
          <a:p>
            <a:pPr lvl="4"/>
            <a:r>
              <a:rPr lang="en-US" dirty="0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7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335742"/>
            <a:ext cx="5342468" cy="483645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6"/>
            <a:ext cx="10972800" cy="780509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41018" y="1347560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41018" y="3791863"/>
            <a:ext cx="4241497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latin typeface="Intel Clear"/>
              </a:defRPr>
            </a:lvl1pPr>
          </a:lstStyle>
          <a:p>
            <a:r>
              <a:rPr lang="en-US" sz="1467">
                <a:latin typeface="Arial"/>
              </a:rPr>
              <a:t>Click icon to add picture</a:t>
            </a:r>
            <a:endParaRPr lang="en-US" sz="1467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2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780508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611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485" y="1308848"/>
            <a:ext cx="10970684" cy="4863353"/>
          </a:xfrm>
        </p:spPr>
        <p:txBody>
          <a:bodyPr anchor="ctr" anchorCtr="0"/>
          <a:lstStyle>
            <a:lvl1pPr marL="253994" indent="-253994">
              <a:defRPr sz="4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556670" indent="-300559">
              <a:buFont typeface="Intel Clear" pitchFamily="34" charset="0"/>
              <a:buChar char="–"/>
              <a:defRPr sz="1600" baseline="0">
                <a:latin typeface="+mn-lt"/>
                <a:cs typeface="Arial" panose="020B0604020202020204" pitchFamily="34" charset="0"/>
              </a:defRPr>
            </a:lvl2pPr>
            <a:lvl3pPr marL="914377" indent="-304792">
              <a:buFont typeface="Intel Clear" pitchFamily="34" charset="0"/>
              <a:buChar char="–"/>
              <a:defRPr sz="1600">
                <a:latin typeface="+mn-lt"/>
              </a:defRPr>
            </a:lvl3pPr>
            <a:lvl4pPr>
              <a:buFont typeface="Intel Clear" pitchFamily="34" charset="0"/>
              <a:buChar char="–"/>
              <a:defRPr sz="1467">
                <a:latin typeface="+mn-lt"/>
              </a:defRPr>
            </a:lvl4pPr>
            <a:lvl5pPr>
              <a:buFont typeface="Intel Clear" pitchFamily="34" charset="0"/>
              <a:buChar char="–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8"/>
            <a:ext cx="10972800" cy="798437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41299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-RM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93341"/>
            <a:ext cx="12189611" cy="1864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59232" y="133885"/>
            <a:ext cx="10972800" cy="1158240"/>
          </a:xfrm>
        </p:spPr>
        <p:txBody>
          <a:bodyPr/>
          <a:lstStyle>
            <a:lvl1pPr>
              <a:defRPr sz="32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152446" y="4383496"/>
            <a:ext cx="3893073" cy="2304179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12pt Intel Clear body text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080" y="934891"/>
            <a:ext cx="11958320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67" b="1" u="sng" dirty="0">
                <a:latin typeface="+mj-lt"/>
                <a:cs typeface="Calibri" pitchFamily="34" charset="0"/>
              </a:rPr>
              <a:t>Phases:</a:t>
            </a:r>
            <a:r>
              <a:rPr lang="en-US" sz="1467" dirty="0">
                <a:latin typeface="+mj-lt"/>
                <a:cs typeface="Calibri" pitchFamily="34" charset="0"/>
              </a:rPr>
              <a:t>                       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itchFamily="34" charset="0"/>
              </a:rPr>
              <a:t>1-Assumption 2-Symptom 3-Speculation</a:t>
            </a:r>
            <a:r>
              <a:rPr lang="en-US" sz="1200" i="1" baseline="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itchFamily="34" charset="0"/>
              </a:rPr>
              <a:t> with limited data 4-Segmentation 5-ID’d 6-Containment deployed 7-Root cause validated</a:t>
            </a:r>
            <a:endParaRPr lang="en-US" sz="1467" dirty="0">
              <a:latin typeface="+mj-lt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652769"/>
            <a:ext cx="9387840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67" b="1" u="sng" dirty="0">
                <a:latin typeface="+mj-lt"/>
                <a:cs typeface="Calibri" pitchFamily="34" charset="0"/>
              </a:rPr>
              <a:t>Risk:</a:t>
            </a:r>
            <a:r>
              <a:rPr lang="en-US" sz="1467" b="0" u="none" baseline="0" dirty="0">
                <a:latin typeface="+mj-lt"/>
                <a:cs typeface="Calibri" pitchFamily="34" charset="0"/>
              </a:rPr>
              <a:t>       </a:t>
            </a:r>
            <a:r>
              <a:rPr lang="en-US" sz="1467" b="0" u="none" baseline="0" dirty="0">
                <a:solidFill>
                  <a:srgbClr val="FF0000"/>
                </a:solidFill>
                <a:latin typeface="+mj-lt"/>
                <a:cs typeface="Calibri" pitchFamily="34" charset="0"/>
              </a:rPr>
              <a:t>           </a:t>
            </a:r>
            <a:r>
              <a:rPr lang="en-US" sz="1467" b="0" u="none" baseline="0" dirty="0">
                <a:latin typeface="+mj-lt"/>
                <a:cs typeface="Calibri" pitchFamily="34" charset="0"/>
              </a:rPr>
              <a:t>          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itchFamily="34" charset="0"/>
              </a:rPr>
              <a:t>1-Showstopper 1.5-High Risk/No Data 2-High Risk</a:t>
            </a:r>
            <a:r>
              <a:rPr lang="en-US" sz="1200" i="1" baseline="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itchFamily="34" charset="0"/>
              </a:rPr>
              <a:t>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itchFamily="34" charset="0"/>
              </a:rPr>
              <a:t>2.5-No Data 3-Med Risk 4-Low</a:t>
            </a:r>
            <a:r>
              <a:rPr lang="en-US" sz="1200" i="1" baseline="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itchFamily="34" charset="0"/>
              </a:rPr>
              <a:t> risk 5-cert.</a:t>
            </a:r>
            <a:endParaRPr lang="en-US" sz="1467" dirty="0">
              <a:latin typeface="+mj-lt"/>
              <a:cs typeface="Calibri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995925" y="721977"/>
            <a:ext cx="894080" cy="263851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67" b="1" baseline="0">
                <a:solidFill>
                  <a:srgbClr val="C00000"/>
                </a:solidFill>
              </a:defRPr>
            </a:lvl1pPr>
            <a:lvl2pPr marL="0" indent="0" algn="ctr">
              <a:buNone/>
              <a:defRPr sz="4267" baseline="30000"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995925" y="1015579"/>
            <a:ext cx="894080" cy="269303"/>
          </a:xfrm>
        </p:spPr>
        <p:txBody>
          <a:bodyPr anchor="t" anchorCtr="0"/>
          <a:lstStyle>
            <a:lvl1pPr marL="0" indent="0" algn="l">
              <a:buNone/>
              <a:defRPr sz="1467" b="1" baseline="0">
                <a:solidFill>
                  <a:srgbClr val="C000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188254" y="4383496"/>
            <a:ext cx="3893073" cy="2304179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12pt Intel Clear body text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3" hasCustomPrompt="1"/>
          </p:nvPr>
        </p:nvSpPr>
        <p:spPr>
          <a:xfrm>
            <a:off x="8116638" y="4383496"/>
            <a:ext cx="3893073" cy="2304179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12pt Intel Clear body text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4" hasCustomPrompt="1"/>
          </p:nvPr>
        </p:nvSpPr>
        <p:spPr>
          <a:xfrm>
            <a:off x="4152446" y="1658225"/>
            <a:ext cx="3893073" cy="2304179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12pt Intel Clear body text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188254" y="1658225"/>
            <a:ext cx="3893073" cy="2304179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12pt Intel Clear body text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26" hasCustomPrompt="1"/>
          </p:nvPr>
        </p:nvSpPr>
        <p:spPr>
          <a:xfrm>
            <a:off x="8116638" y="1658225"/>
            <a:ext cx="3893073" cy="2304179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12pt Intel Clear body text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0117" y="1"/>
            <a:ext cx="206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71C5"/>
                </a:solidFill>
                <a:latin typeface="+mj-lt"/>
                <a:cs typeface="Calibri" panose="020F0502020204030204" pitchFamily="34" charset="0"/>
              </a:rPr>
              <a:t>Intel Confidential</a:t>
            </a:r>
          </a:p>
          <a:p>
            <a:pPr algn="r">
              <a:tabLst/>
            </a:pPr>
            <a:r>
              <a:rPr lang="en-US" sz="16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3DxP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8118369" y="4107258"/>
            <a:ext cx="2329979" cy="2678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 marL="0" indent="0" algn="l">
              <a:buNone/>
              <a:defRPr sz="1467" b="1" baseline="0">
                <a:solidFill>
                  <a:srgbClr val="0071C5"/>
                </a:solidFill>
                <a:effectLst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2"/>
            <a:r>
              <a:rPr lang="en-US" dirty="0"/>
              <a:t> Plan, ECD and Owner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8" hasCustomPrompt="1"/>
          </p:nvPr>
        </p:nvSpPr>
        <p:spPr>
          <a:xfrm>
            <a:off x="8119564" y="1381985"/>
            <a:ext cx="2329979" cy="2678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 marL="0" indent="0" algn="l">
              <a:buNone/>
              <a:defRPr sz="1467" b="1" baseline="0">
                <a:solidFill>
                  <a:srgbClr val="0071C5"/>
                </a:solidFill>
                <a:effectLst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2"/>
            <a:r>
              <a:rPr lang="en-US" dirty="0"/>
              <a:t> Supporting Data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4151200" y="4107258"/>
            <a:ext cx="2329979" cy="2678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 marL="0" indent="0" algn="l">
              <a:buNone/>
              <a:defRPr sz="1467" b="1" baseline="0">
                <a:solidFill>
                  <a:srgbClr val="0071C5"/>
                </a:solidFill>
                <a:effectLst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2"/>
            <a:r>
              <a:rPr lang="en-US" dirty="0"/>
              <a:t> Resolution Strategy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152395" y="1381985"/>
            <a:ext cx="2329979" cy="2678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 marL="0" indent="0" algn="l">
              <a:buNone/>
              <a:defRPr sz="1467" b="1" baseline="0">
                <a:solidFill>
                  <a:srgbClr val="0071C5"/>
                </a:solidFill>
                <a:effectLst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2"/>
            <a:r>
              <a:rPr lang="en-US" dirty="0"/>
              <a:t> Model</a:t>
            </a:r>
          </a:p>
        </p:txBody>
      </p:sp>
      <p:sp>
        <p:nvSpPr>
          <p:cNvPr id="22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87909" y="4107258"/>
            <a:ext cx="2329979" cy="2678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 marL="0" indent="0" algn="l">
              <a:buNone/>
              <a:defRPr sz="1467" b="1" baseline="0">
                <a:solidFill>
                  <a:srgbClr val="0071C5"/>
                </a:solidFill>
                <a:effectLst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2"/>
            <a:r>
              <a:rPr lang="en-US" dirty="0"/>
              <a:t> Problem Characteristics</a:t>
            </a:r>
          </a:p>
        </p:txBody>
      </p:sp>
      <p:sp>
        <p:nvSpPr>
          <p:cNvPr id="23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189104" y="1381985"/>
            <a:ext cx="2329979" cy="2678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 marL="0" indent="0" algn="l">
              <a:buNone/>
              <a:defRPr sz="1467" b="1" baseline="0">
                <a:solidFill>
                  <a:srgbClr val="0071C5"/>
                </a:solidFill>
                <a:effectLst/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2"/>
            <a:r>
              <a:rPr lang="en-US" dirty="0"/>
              <a:t> Gap to Goal</a:t>
            </a:r>
          </a:p>
        </p:txBody>
      </p:sp>
    </p:spTree>
    <p:extLst>
      <p:ext uri="{BB962C8B-B14F-4D97-AF65-F5344CB8AC3E}">
        <p14:creationId xmlns:p14="http://schemas.microsoft.com/office/powerpoint/2010/main" val="38377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A-RM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93341"/>
            <a:ext cx="12189611" cy="1864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59232" y="133886"/>
            <a:ext cx="10972800" cy="726727"/>
          </a:xfrm>
        </p:spPr>
        <p:txBody>
          <a:bodyPr/>
          <a:lstStyle>
            <a:lvl1pPr>
              <a:defRPr sz="32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(Enter Heading for Topic or Problem Statement) 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5" hasCustomPrompt="1"/>
          </p:nvPr>
        </p:nvSpPr>
        <p:spPr>
          <a:xfrm>
            <a:off x="188253" y="1068351"/>
            <a:ext cx="5907747" cy="2239620"/>
          </a:xfrm>
          <a:ln>
            <a:solidFill>
              <a:schemeClr val="tx1"/>
            </a:solidFill>
          </a:ln>
        </p:spPr>
        <p:txBody>
          <a:bodyPr/>
          <a:lstStyle>
            <a:lvl1pPr marL="152396" indent="0">
              <a:defRPr sz="1600">
                <a:solidFill>
                  <a:srgbClr val="0071C5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  Problem Statement and Characterization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26" hasCustomPrompt="1"/>
          </p:nvPr>
        </p:nvSpPr>
        <p:spPr>
          <a:xfrm>
            <a:off x="6096001" y="1068353"/>
            <a:ext cx="5913711" cy="4170047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1600" b="0" kern="1200" dirty="0" smtClean="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marL="152396" lv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dirty="0"/>
              <a:t>Primary Models and Strategy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0117" y="1"/>
            <a:ext cx="206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71C5"/>
                </a:solidFill>
                <a:latin typeface="+mj-lt"/>
                <a:cs typeface="Calibri" panose="020F0502020204030204" pitchFamily="34" charset="0"/>
              </a:rPr>
              <a:t>Intel Confidential</a:t>
            </a:r>
          </a:p>
          <a:p>
            <a:pPr algn="r">
              <a:tabLst/>
            </a:pPr>
            <a:r>
              <a:rPr lang="en-US" sz="16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3DxP</a:t>
            </a:r>
          </a:p>
        </p:txBody>
      </p:sp>
      <p:sp>
        <p:nvSpPr>
          <p:cNvPr id="24" name="Content Placeholder 8"/>
          <p:cNvSpPr>
            <a:spLocks noGrp="1"/>
          </p:cNvSpPr>
          <p:nvPr>
            <p:ph sz="quarter" idx="27" hasCustomPrompt="1"/>
          </p:nvPr>
        </p:nvSpPr>
        <p:spPr>
          <a:xfrm>
            <a:off x="188253" y="3307971"/>
            <a:ext cx="5907747" cy="1930429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1600" b="0" kern="1200" dirty="0" smtClean="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marL="152396" lv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dirty="0"/>
              <a:t> What We Know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sz="quarter" idx="28" hasCustomPrompt="1"/>
          </p:nvPr>
        </p:nvSpPr>
        <p:spPr>
          <a:xfrm>
            <a:off x="188253" y="5238400"/>
            <a:ext cx="5907747" cy="1476165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1600" b="0" kern="1200" dirty="0" smtClean="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marL="152396" lv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dirty="0"/>
              <a:t> What we Do NOT know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27" name="Content Placeholder 8"/>
          <p:cNvSpPr>
            <a:spLocks noGrp="1"/>
          </p:cNvSpPr>
          <p:nvPr>
            <p:ph sz="quarter" idx="29" hasCustomPrompt="1"/>
          </p:nvPr>
        </p:nvSpPr>
        <p:spPr>
          <a:xfrm>
            <a:off x="6096838" y="5238400"/>
            <a:ext cx="5913711" cy="1476165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1600" b="0" kern="1200" dirty="0" smtClean="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67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333">
                <a:solidFill>
                  <a:schemeClr val="tx2"/>
                </a:solidFill>
              </a:defRPr>
            </a:lvl5pPr>
          </a:lstStyle>
          <a:p>
            <a:pPr marL="152396" lv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dirty="0"/>
              <a:t>Follow-ups</a:t>
            </a:r>
          </a:p>
          <a:p>
            <a:pPr lvl="2"/>
            <a:r>
              <a:rPr lang="en-US" dirty="0"/>
              <a:t>11pt Intel Clear sub-bullet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60196" y="704136"/>
            <a:ext cx="970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00" b="1" u="sng" dirty="0">
                <a:latin typeface="+mj-lt"/>
                <a:cs typeface="Calibri" pitchFamily="34" charset="0"/>
              </a:rPr>
              <a:t>Phases:</a:t>
            </a:r>
            <a:endParaRPr lang="en-US" sz="1400" dirty="0">
              <a:latin typeface="+mj-lt"/>
              <a:cs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47317" y="704137"/>
            <a:ext cx="86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00" b="1" u="sng" dirty="0">
                <a:latin typeface="+mj-lt"/>
                <a:cs typeface="Calibri" pitchFamily="34" charset="0"/>
              </a:rPr>
              <a:t>Risk:</a:t>
            </a:r>
            <a:endParaRPr lang="en-US" sz="1400" dirty="0">
              <a:latin typeface="+mj-lt"/>
              <a:cs typeface="Calibri" pitchFamily="34" charset="0"/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9460151" y="768049"/>
            <a:ext cx="490763" cy="263851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00" b="1" baseline="0">
                <a:solidFill>
                  <a:srgbClr val="C00000"/>
                </a:solidFill>
              </a:defRPr>
            </a:lvl1pPr>
            <a:lvl2pPr marL="0" indent="0" algn="ctr">
              <a:buNone/>
              <a:defRPr sz="4267" baseline="30000"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10783336" y="785206"/>
            <a:ext cx="894080" cy="269303"/>
          </a:xfrm>
        </p:spPr>
        <p:txBody>
          <a:bodyPr anchor="t" anchorCtr="0"/>
          <a:lstStyle>
            <a:lvl1pPr marL="0" indent="0" algn="l">
              <a:buNone/>
              <a:defRPr sz="1400" b="1" baseline="0">
                <a:solidFill>
                  <a:srgbClr val="C0000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6176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>
                <a:latin typeface="+mj-lt"/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26547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6" y="6427696"/>
            <a:ext cx="12192000" cy="43030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90" y="6485613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624735" y="6477507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7877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326776"/>
            <a:ext cx="10970683" cy="4845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163136" y="6477343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b="1" dirty="0"/>
              <a:t>  Confidential           </a:t>
            </a:r>
            <a:fld id="{EE2556C5-CE8C-6547-B838-EA80C61A4AF7}" type="slidenum">
              <a:rPr lang="en-US" sz="1067" b="1" smtClean="0"/>
              <a:pPr/>
              <a:t>‹#›</a:t>
            </a:fld>
            <a:endParaRPr lang="en-US" sz="1067" b="1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72947" y="6477343"/>
            <a:ext cx="86834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 b="1" dirty="0"/>
              <a:t>NSG 3DxP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272897" y="6477343"/>
            <a:ext cx="32613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 fontAlgn="base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sz="1067" b="1" kern="0" dirty="0">
                <a:cs typeface="Calibri" pitchFamily="34" charset="0"/>
              </a:rPr>
              <a:t>Meeting Name, 201x, </a:t>
            </a:r>
            <a:r>
              <a:rPr lang="en-US" sz="1067" b="1" kern="0" dirty="0" err="1">
                <a:cs typeface="Calibri" pitchFamily="34" charset="0"/>
              </a:rPr>
              <a:t>wwyy</a:t>
            </a:r>
            <a:endParaRPr lang="en-US" sz="1067" b="1" kern="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7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3733" b="0" i="0" kern="1200" spc="0" baseline="0">
          <a:solidFill>
            <a:schemeClr val="tx2"/>
          </a:solidFill>
          <a:latin typeface="+mj-lt"/>
          <a:ea typeface="Intel Clear"/>
          <a:cs typeface="Arial" panose="020B0604020202020204" pitchFamily="34" charset="0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rgbClr val="0071C5"/>
          </a:solidFill>
          <a:latin typeface="+mn-lt"/>
          <a:ea typeface="+mn-ea"/>
          <a:cs typeface="Arial" panose="020B0604020202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3CF1-C8BF-46BD-BD9B-EC91A83E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Multicurrent pulse in </a:t>
            </a:r>
            <a:r>
              <a:rPr lang="en-US" dirty="0" err="1"/>
              <a:t>BiSM</a:t>
            </a:r>
            <a:r>
              <a:rPr lang="en-US" dirty="0"/>
              <a:t> – impact on RWB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16C9E-F41E-4E4E-AFD5-62E26906C2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5" y="690284"/>
            <a:ext cx="10204448" cy="5536345"/>
          </a:xfrm>
        </p:spPr>
        <p:txBody>
          <a:bodyPr/>
          <a:lstStyle/>
          <a:p>
            <a:r>
              <a:rPr lang="en-US" sz="1600" dirty="0"/>
              <a:t>Goal:</a:t>
            </a:r>
          </a:p>
          <a:p>
            <a:pPr lvl="1"/>
            <a:r>
              <a:rPr lang="en-US" sz="1600" dirty="0"/>
              <a:t>Understand settling times in bipolar and unipolar transition</a:t>
            </a:r>
          </a:p>
          <a:p>
            <a:pPr lvl="1"/>
            <a:r>
              <a:rPr lang="en-US" sz="1600" dirty="0"/>
              <a:t>Evaluate opportunity for multicurrent pulses in </a:t>
            </a:r>
            <a:r>
              <a:rPr lang="en-US" sz="1600" dirty="0" err="1"/>
              <a:t>BiSM</a:t>
            </a:r>
            <a:endParaRPr lang="en-US" sz="1600" dirty="0"/>
          </a:p>
          <a:p>
            <a:r>
              <a:rPr lang="en-US" sz="1600" dirty="0"/>
              <a:t>Summary:</a:t>
            </a:r>
          </a:p>
          <a:p>
            <a:pPr lvl="1"/>
            <a:r>
              <a:rPr lang="en-US" sz="1600" dirty="0"/>
              <a:t>Transition in bipolar requires 10s of ns at low-currents (&lt;45ns), but happens much faster at higher currents (&lt;40ns @ 80uA)</a:t>
            </a:r>
          </a:p>
          <a:p>
            <a:pPr lvl="1"/>
            <a:r>
              <a:rPr lang="en-US" sz="1600" dirty="0"/>
              <a:t>Unipolar transition within a pulse is very fast for ramp-up pulse </a:t>
            </a:r>
            <a:r>
              <a:rPr lang="en-US" sz="1600" dirty="0">
                <a:sym typeface="Wingdings" panose="05000000000000000000" pitchFamily="2" charset="2"/>
              </a:rPr>
              <a:t>(</a:t>
            </a:r>
            <a:r>
              <a:rPr lang="en-US" sz="1600" dirty="0"/>
              <a:t>settling times is &lt;20ns for VTs to settle); ramp-down pulse requires more time to transition to steady-state VTs (longer than bipolar transition)</a:t>
            </a:r>
          </a:p>
          <a:p>
            <a:pPr lvl="1"/>
            <a:r>
              <a:rPr lang="en-US" sz="1600" dirty="0"/>
              <a:t>DVT shows improvement with ramp-down pulses; drift follows iso-plane that is max(PA) driven</a:t>
            </a:r>
          </a:p>
          <a:p>
            <a:pPr lvl="2"/>
            <a:r>
              <a:rPr lang="en-US" sz="1600" dirty="0"/>
              <a:t>Highlights some opportunity in using ramp-down pulse for programming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31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BC0C7A10-C508-4E12-890D-6CE7BE152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29" y="733967"/>
            <a:ext cx="11094671" cy="2500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74D37B-51AE-45A8-B8D8-39B60DF0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 contour plots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337CFB-5208-47A1-9377-FF30B0E59BF2}"/>
              </a:ext>
            </a:extLst>
          </p:cNvPr>
          <p:cNvSpPr txBox="1">
            <a:spLocks/>
          </p:cNvSpPr>
          <p:nvPr/>
        </p:nvSpPr>
        <p:spPr>
          <a:xfrm>
            <a:off x="401697" y="3647834"/>
            <a:ext cx="3865503" cy="786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Bipolar transition settling time:</a:t>
            </a:r>
          </a:p>
          <a:p>
            <a:pPr lvl="1"/>
            <a:r>
              <a:rPr lang="en-US" sz="1400" dirty="0"/>
              <a:t>Transition in bipolar requires 10s of ns in low-currents </a:t>
            </a:r>
            <a:r>
              <a:rPr lang="en-US" sz="1400" dirty="0">
                <a:sym typeface="Wingdings" panose="05000000000000000000" pitchFamily="2" charset="2"/>
              </a:rPr>
              <a:t> happening much faster in higher currents (&lt;40ns)</a:t>
            </a:r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1514BB-A247-4F12-8791-7EF0786AEFB8}"/>
              </a:ext>
            </a:extLst>
          </p:cNvPr>
          <p:cNvSpPr txBox="1">
            <a:spLocks/>
          </p:cNvSpPr>
          <p:nvPr/>
        </p:nvSpPr>
        <p:spPr>
          <a:xfrm>
            <a:off x="4660430" y="3647832"/>
            <a:ext cx="3865503" cy="786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Unipolar transition settling time:</a:t>
            </a:r>
          </a:p>
          <a:p>
            <a:pPr lvl="1"/>
            <a:r>
              <a:rPr lang="en-US" sz="1400" dirty="0"/>
              <a:t>Ramp-up pulse has very fast settling times </a:t>
            </a:r>
            <a:r>
              <a:rPr lang="en-US" sz="1400" dirty="0">
                <a:sym typeface="Wingdings" panose="05000000000000000000" pitchFamily="2" charset="2"/>
              </a:rPr>
              <a:t> &lt;20ns for VTs to settle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Ramp-down pulse takes longer, with a transition time longer than bipolar transition</a:t>
            </a:r>
            <a:endParaRPr lang="en-US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F55E0C-9595-4E0F-B6A2-21A528A90DAD}"/>
              </a:ext>
            </a:extLst>
          </p:cNvPr>
          <p:cNvCxnSpPr/>
          <p:nvPr/>
        </p:nvCxnSpPr>
        <p:spPr>
          <a:xfrm>
            <a:off x="5200615" y="2339995"/>
            <a:ext cx="22517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6D9119-D6F2-481F-8483-902FBAB849E5}"/>
              </a:ext>
            </a:extLst>
          </p:cNvPr>
          <p:cNvCxnSpPr>
            <a:cxnSpLocks/>
          </p:cNvCxnSpPr>
          <p:nvPr/>
        </p:nvCxnSpPr>
        <p:spPr>
          <a:xfrm flipV="1">
            <a:off x="5226407" y="1693354"/>
            <a:ext cx="258340" cy="63245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1B9BCA-B4F2-4857-AB46-258572057282}"/>
              </a:ext>
            </a:extLst>
          </p:cNvPr>
          <p:cNvCxnSpPr>
            <a:cxnSpLocks/>
          </p:cNvCxnSpPr>
          <p:nvPr/>
        </p:nvCxnSpPr>
        <p:spPr>
          <a:xfrm flipV="1">
            <a:off x="5200615" y="1234498"/>
            <a:ext cx="284132" cy="10913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FEB37B-11D0-4AB9-9C58-0F9BD3070A55}"/>
              </a:ext>
            </a:extLst>
          </p:cNvPr>
          <p:cNvCxnSpPr/>
          <p:nvPr/>
        </p:nvCxnSpPr>
        <p:spPr>
          <a:xfrm flipV="1">
            <a:off x="9037785" y="1212071"/>
            <a:ext cx="225176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1A4152-E46B-41FB-ADC8-280AFC797637}"/>
              </a:ext>
            </a:extLst>
          </p:cNvPr>
          <p:cNvCxnSpPr>
            <a:cxnSpLocks/>
          </p:cNvCxnSpPr>
          <p:nvPr/>
        </p:nvCxnSpPr>
        <p:spPr>
          <a:xfrm>
            <a:off x="9063577" y="1226255"/>
            <a:ext cx="199384" cy="44467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5E308C-0DA5-4632-A828-9D996195CA73}"/>
              </a:ext>
            </a:extLst>
          </p:cNvPr>
          <p:cNvCxnSpPr>
            <a:cxnSpLocks/>
          </p:cNvCxnSpPr>
          <p:nvPr/>
        </p:nvCxnSpPr>
        <p:spPr>
          <a:xfrm>
            <a:off x="9008306" y="1211433"/>
            <a:ext cx="284132" cy="10913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E12D00-C0D9-425C-8F21-AA797AC57F94}"/>
              </a:ext>
            </a:extLst>
          </p:cNvPr>
          <p:cNvCxnSpPr>
            <a:cxnSpLocks/>
          </p:cNvCxnSpPr>
          <p:nvPr/>
        </p:nvCxnSpPr>
        <p:spPr>
          <a:xfrm>
            <a:off x="9034100" y="1328786"/>
            <a:ext cx="206753" cy="134336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BC5EF8-366A-4CF7-9EF7-EBF969930CB4}"/>
              </a:ext>
            </a:extLst>
          </p:cNvPr>
          <p:cNvGrpSpPr/>
          <p:nvPr/>
        </p:nvGrpSpPr>
        <p:grpSpPr>
          <a:xfrm>
            <a:off x="9284500" y="4041151"/>
            <a:ext cx="2570664" cy="1947824"/>
            <a:chOff x="-133438" y="2473400"/>
            <a:chExt cx="2302875" cy="15936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3A743FD-1C47-4600-9A32-6E87E291C7F4}"/>
                </a:ext>
              </a:extLst>
            </p:cNvPr>
            <p:cNvGrpSpPr/>
            <p:nvPr/>
          </p:nvGrpSpPr>
          <p:grpSpPr>
            <a:xfrm>
              <a:off x="150489" y="3090727"/>
              <a:ext cx="1948942" cy="976283"/>
              <a:chOff x="317804" y="5213078"/>
              <a:chExt cx="2711530" cy="1373325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07DC501-CC06-43E8-826B-FA4684CC1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804" y="5975973"/>
                <a:ext cx="27115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64211B4-4D41-40A2-8C5B-CA9C42384F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9502" y="6360980"/>
                <a:ext cx="488251" cy="92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FD89B05-AE2B-463E-9F19-54481847B665}"/>
                  </a:ext>
                </a:extLst>
              </p:cNvPr>
              <p:cNvSpPr txBox="1"/>
              <p:nvPr/>
            </p:nvSpPr>
            <p:spPr>
              <a:xfrm>
                <a:off x="2182820" y="6196549"/>
                <a:ext cx="247740" cy="17710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000" dirty="0">
                    <a:solidFill>
                      <a:srgbClr val="003C71"/>
                    </a:solidFill>
                  </a:rPr>
                  <a:t>WT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542EA44-BC48-43AD-B504-BD8F406F70E0}"/>
                  </a:ext>
                </a:extLst>
              </p:cNvPr>
              <p:cNvCxnSpPr/>
              <p:nvPr/>
            </p:nvCxnSpPr>
            <p:spPr>
              <a:xfrm>
                <a:off x="2557752" y="5791484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4B6AC86-0833-47BB-BA99-F4DACB78CAC1}"/>
                  </a:ext>
                </a:extLst>
              </p:cNvPr>
              <p:cNvCxnSpPr/>
              <p:nvPr/>
            </p:nvCxnSpPr>
            <p:spPr>
              <a:xfrm>
                <a:off x="2089454" y="5758949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157D3AA-CC3C-46A8-B273-BB3134F2A5DE}"/>
                  </a:ext>
                </a:extLst>
              </p:cNvPr>
              <p:cNvSpPr txBox="1"/>
              <p:nvPr/>
            </p:nvSpPr>
            <p:spPr>
              <a:xfrm>
                <a:off x="599519" y="6037349"/>
                <a:ext cx="139853" cy="21252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3C71"/>
                    </a:solidFill>
                  </a:rPr>
                  <a:t>N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6DCC5D3-B80C-48E3-989A-8B88324733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119" y="5234307"/>
                <a:ext cx="104890" cy="71569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AAC849E-BD2D-4D1B-A3C4-430E45126A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890" y="5213078"/>
                <a:ext cx="383677" cy="9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E1B1820-3657-416B-A1C6-DF65F8E0ED43}"/>
                  </a:ext>
                </a:extLst>
              </p:cNvPr>
              <p:cNvGrpSpPr/>
              <p:nvPr/>
            </p:nvGrpSpPr>
            <p:grpSpPr>
              <a:xfrm flipV="1">
                <a:off x="381452" y="5985184"/>
                <a:ext cx="553453" cy="405911"/>
                <a:chOff x="665747" y="4026568"/>
                <a:chExt cx="553453" cy="385011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D6B1390-A028-4AE9-A542-8FF6841C0328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507F1AFF-A485-475F-BE9A-A6B719F85B8A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E2D4EE46-6CEC-497D-9CB2-48E867E86727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7B9BAA1-BB38-4FEE-8290-48B10D0B35C2}"/>
                  </a:ext>
                </a:extLst>
              </p:cNvPr>
              <p:cNvSpPr txBox="1"/>
              <p:nvPr/>
            </p:nvSpPr>
            <p:spPr>
              <a:xfrm>
                <a:off x="1322122" y="5716169"/>
                <a:ext cx="119874" cy="21252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3C71"/>
                    </a:solidFill>
                  </a:rPr>
                  <a:t>P</a:t>
                </a: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1013D02-3610-40AA-AE9E-794FE16FF123}"/>
                  </a:ext>
                </a:extLst>
              </p:cNvPr>
              <p:cNvGrpSpPr/>
              <p:nvPr/>
            </p:nvGrpSpPr>
            <p:grpSpPr>
              <a:xfrm>
                <a:off x="2632012" y="5477554"/>
                <a:ext cx="331143" cy="486197"/>
                <a:chOff x="665747" y="4026568"/>
                <a:chExt cx="553453" cy="38501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CE63DEE-22A5-4BA1-B1FF-64C603C5097E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4C3426A-FDC3-46DA-83F9-D5193C49FC05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5752269-B07D-4010-B5F5-CFDA7D81A404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4209A8F-80CB-4C45-BB40-829C8B50DA34}"/>
                  </a:ext>
                </a:extLst>
              </p:cNvPr>
              <p:cNvSpPr txBox="1"/>
              <p:nvPr/>
            </p:nvSpPr>
            <p:spPr>
              <a:xfrm>
                <a:off x="2737824" y="5606999"/>
                <a:ext cx="119874" cy="21252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200" b="1">
                    <a:solidFill>
                      <a:srgbClr val="003C71"/>
                    </a:solidFill>
                  </a:rPr>
                  <a:t>p</a:t>
                </a:r>
                <a:endParaRPr lang="en-US" sz="1200" b="1" dirty="0">
                  <a:solidFill>
                    <a:srgbClr val="003C71"/>
                  </a:solidFill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71616E-1934-435F-A48E-FE3F9B129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4835" y="3477042"/>
              <a:ext cx="199522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F1AAEE7-CBAC-4AD7-B118-FC9D8B0F82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416" y="3473469"/>
              <a:ext cx="111104" cy="14140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6C6A91-8145-4E6E-84DB-AA2F5C4FD23B}"/>
                </a:ext>
              </a:extLst>
            </p:cNvPr>
            <p:cNvCxnSpPr>
              <a:cxnSpLocks/>
            </p:cNvCxnSpPr>
            <p:nvPr/>
          </p:nvCxnSpPr>
          <p:spPr>
            <a:xfrm>
              <a:off x="1003671" y="3115320"/>
              <a:ext cx="89139" cy="37991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7ED6DC-7055-4DB2-9B67-E307914D2497}"/>
                </a:ext>
              </a:extLst>
            </p:cNvPr>
            <p:cNvSpPr txBox="1"/>
            <p:nvPr/>
          </p:nvSpPr>
          <p:spPr>
            <a:xfrm>
              <a:off x="-133438" y="2473400"/>
              <a:ext cx="1300269" cy="151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3C71"/>
                  </a:solidFill>
                </a:rPr>
                <a:t>I1=PA1/60ns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E9D769B-D8E7-4D34-848C-D74BE06394CC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>
              <a:off x="516696" y="2624484"/>
              <a:ext cx="302183" cy="39922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146BB6-C55D-4BD7-ACBA-87FFA22B6A44}"/>
                </a:ext>
              </a:extLst>
            </p:cNvPr>
            <p:cNvSpPr txBox="1"/>
            <p:nvPr/>
          </p:nvSpPr>
          <p:spPr>
            <a:xfrm>
              <a:off x="1243943" y="2813876"/>
              <a:ext cx="925494" cy="151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3C71"/>
                  </a:solidFill>
                </a:rPr>
                <a:t>I2= PA2/PW2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21AC5E5-95ED-45F3-AC70-03286DC940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3943" y="3018977"/>
              <a:ext cx="102687" cy="2505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63D6043-0BA3-4B14-9C5B-B3F18C0A8C57}"/>
              </a:ext>
            </a:extLst>
          </p:cNvPr>
          <p:cNvSpPr txBox="1"/>
          <p:nvPr/>
        </p:nvSpPr>
        <p:spPr>
          <a:xfrm>
            <a:off x="5164397" y="1023996"/>
            <a:ext cx="973023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Ramp-up pulse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E6686-BBC0-4FB6-A923-659E009660CC}"/>
              </a:ext>
            </a:extLst>
          </p:cNvPr>
          <p:cNvSpPr txBox="1"/>
          <p:nvPr/>
        </p:nvSpPr>
        <p:spPr>
          <a:xfrm>
            <a:off x="9292438" y="1001569"/>
            <a:ext cx="1162178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Ramp-down pulse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71596A-42FD-43B1-BC33-465DEDF37108}"/>
              </a:ext>
            </a:extLst>
          </p:cNvPr>
          <p:cNvSpPr txBox="1"/>
          <p:nvPr/>
        </p:nvSpPr>
        <p:spPr>
          <a:xfrm>
            <a:off x="385468" y="1193273"/>
            <a:ext cx="444032" cy="4308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rgbClr val="003C71"/>
                </a:solidFill>
              </a:rPr>
              <a:t>NP_p</a:t>
            </a:r>
            <a:endParaRPr lang="en-US" sz="1400" b="1" dirty="0">
              <a:solidFill>
                <a:srgbClr val="003C71"/>
              </a:solidFill>
            </a:endParaRPr>
          </a:p>
          <a:p>
            <a:r>
              <a:rPr lang="en-US" sz="1400" b="1" dirty="0">
                <a:solidFill>
                  <a:srgbClr val="003C71"/>
                </a:solidFill>
              </a:rPr>
              <a:t>1us</a:t>
            </a:r>
          </a:p>
        </p:txBody>
      </p:sp>
    </p:spTree>
    <p:extLst>
      <p:ext uri="{BB962C8B-B14F-4D97-AF65-F5344CB8AC3E}">
        <p14:creationId xmlns:p14="http://schemas.microsoft.com/office/powerpoint/2010/main" val="31189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D37B-51AE-45A8-B8D8-39B60DF0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 contour plots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A0BEAF-ED8D-4F59-8DFA-1D8BF479AC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4" y="753533"/>
            <a:ext cx="11018459" cy="1138162"/>
          </a:xfrm>
        </p:spPr>
        <p:txBody>
          <a:bodyPr/>
          <a:lstStyle/>
          <a:p>
            <a:r>
              <a:rPr lang="en-US" dirty="0"/>
              <a:t>Low-VT states (</a:t>
            </a:r>
            <a:r>
              <a:rPr lang="en-US" dirty="0" err="1"/>
              <a:t>NPp</a:t>
            </a:r>
            <a:r>
              <a:rPr lang="en-US" dirty="0"/>
              <a:t> / </a:t>
            </a:r>
            <a:r>
              <a:rPr lang="en-US" dirty="0" err="1"/>
              <a:t>PNn</a:t>
            </a:r>
            <a:r>
              <a:rPr lang="en-US" dirty="0"/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113569-21E9-4851-91C8-589176493E36}"/>
              </a:ext>
            </a:extLst>
          </p:cNvPr>
          <p:cNvGrpSpPr/>
          <p:nvPr/>
        </p:nvGrpSpPr>
        <p:grpSpPr>
          <a:xfrm>
            <a:off x="607484" y="1260583"/>
            <a:ext cx="8446945" cy="4336834"/>
            <a:chOff x="1076511" y="497633"/>
            <a:chExt cx="10038977" cy="51542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DF80A5-6E0E-4FDF-9624-77BE53DDD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6511" y="3084076"/>
              <a:ext cx="10038977" cy="256777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27E79A-CB75-4BF4-9A06-377A8D1B8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6511" y="497633"/>
              <a:ext cx="10038977" cy="254233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915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D37B-51AE-45A8-B8D8-39B60DF0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 contour plots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A0BEAF-ED8D-4F59-8DFA-1D8BF479AC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7484" y="753533"/>
            <a:ext cx="11018459" cy="1138162"/>
          </a:xfrm>
        </p:spPr>
        <p:txBody>
          <a:bodyPr/>
          <a:lstStyle/>
          <a:p>
            <a:r>
              <a:rPr lang="en-US" dirty="0"/>
              <a:t>High-VT states (</a:t>
            </a:r>
            <a:r>
              <a:rPr lang="en-US" dirty="0" err="1"/>
              <a:t>NPn</a:t>
            </a:r>
            <a:r>
              <a:rPr lang="en-US" dirty="0"/>
              <a:t> / </a:t>
            </a:r>
            <a:r>
              <a:rPr lang="en-US" dirty="0" err="1"/>
              <a:t>PNp</a:t>
            </a:r>
            <a:r>
              <a:rPr lang="en-US" dirty="0"/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98CAAA-4FBF-4347-94F8-29FB170511DB}"/>
              </a:ext>
            </a:extLst>
          </p:cNvPr>
          <p:cNvGrpSpPr/>
          <p:nvPr/>
        </p:nvGrpSpPr>
        <p:grpSpPr>
          <a:xfrm>
            <a:off x="607484" y="1092199"/>
            <a:ext cx="8442484" cy="4360315"/>
            <a:chOff x="0" y="923342"/>
            <a:chExt cx="12192000" cy="62968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FDB08F-045E-4401-857A-9A9BD0E36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23342"/>
              <a:ext cx="12192000" cy="308091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996A22-8CB4-43C2-89D0-D798DF27E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112931"/>
              <a:ext cx="12192000" cy="310724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28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F289-3CE3-4CF9-BBE0-41A66EA8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5E7590-319B-401F-9BEB-DB11F3BA4F6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5971698"/>
              </p:ext>
            </p:extLst>
          </p:nvPr>
        </p:nvGraphicFramePr>
        <p:xfrm>
          <a:off x="607484" y="571236"/>
          <a:ext cx="8877300" cy="4572000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:a16="http://schemas.microsoft.com/office/drawing/2014/main" val="1712794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311788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987884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978794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06830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002162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206880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6848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074527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13850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81651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57018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429240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I1I2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882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PA1 (uA)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609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PW2 (ns)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445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PA2 (uA)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383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3754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NP_n 1us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09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PN_n 1us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98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NP_p 1us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216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PN_p 1us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92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371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NP_n DRF-1us-1s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6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PN_n DRF-1us-1s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45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NP_p DRF-1us-1s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E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B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248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PN_p DRF-1us-1s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17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086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DVT_n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63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DVT_p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2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65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NP_DVT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883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PN_DVT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731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Sigma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NP_n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059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Sigma PN_n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39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Sigma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NP_p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12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Sigma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PN_p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55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5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37B7-5FDB-4DF0-B4F6-F335CA0B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plan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6591792-D07E-4934-8604-B6B6A7DEC1A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7511054"/>
              </p:ext>
            </p:extLst>
          </p:nvPr>
        </p:nvGraphicFramePr>
        <p:xfrm>
          <a:off x="320145" y="1015637"/>
          <a:ext cx="9001658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697985">
                  <a:extLst>
                    <a:ext uri="{9D8B030D-6E8A-4147-A177-3AD203B41FA5}">
                      <a16:colId xmlns:a16="http://schemas.microsoft.com/office/drawing/2014/main" val="3869938200"/>
                    </a:ext>
                  </a:extLst>
                </a:gridCol>
                <a:gridCol w="527290">
                  <a:extLst>
                    <a:ext uri="{9D8B030D-6E8A-4147-A177-3AD203B41FA5}">
                      <a16:colId xmlns:a16="http://schemas.microsoft.com/office/drawing/2014/main" val="1633671950"/>
                    </a:ext>
                  </a:extLst>
                </a:gridCol>
                <a:gridCol w="874177">
                  <a:extLst>
                    <a:ext uri="{9D8B030D-6E8A-4147-A177-3AD203B41FA5}">
                      <a16:colId xmlns:a16="http://schemas.microsoft.com/office/drawing/2014/main" val="1224051913"/>
                    </a:ext>
                  </a:extLst>
                </a:gridCol>
                <a:gridCol w="668936">
                  <a:extLst>
                    <a:ext uri="{9D8B030D-6E8A-4147-A177-3AD203B41FA5}">
                      <a16:colId xmlns:a16="http://schemas.microsoft.com/office/drawing/2014/main" val="1464706639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940072726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3245674288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3476961970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4101116680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2399716254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965773528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4111137420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10911347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1110036430"/>
                    </a:ext>
                  </a:extLst>
                </a:gridCol>
                <a:gridCol w="623327">
                  <a:extLst>
                    <a:ext uri="{9D8B030D-6E8A-4147-A177-3AD203B41FA5}">
                      <a16:colId xmlns:a16="http://schemas.microsoft.com/office/drawing/2014/main" val="3586401105"/>
                    </a:ext>
                  </a:extLst>
                </a:gridCol>
              </a:tblGrid>
              <a:tr h="272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SLOT in BOAT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STATUS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WAFER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SPLIT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Reticle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Deck#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Dies Available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Priority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Median SET VT (1us 2k FW) (mV)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Median RST VT (1us 2k FW) (mV)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34537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loaded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0217342.003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LOT#66 (G1)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01E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r6.5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22nm SD.k2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936868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loaded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0217342.003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LOT#66 (G1)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r6.5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22nm SD-g01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92720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loaded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0217342.003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LOT#66 (G1)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04E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r6.5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22nm SD-g03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5997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875363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loaded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0217342.003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LOT#66 (G1)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06E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r6.5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22nm SD-g05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5178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325413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loaded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0204232</a:t>
                      </a: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LOT#58 (E2)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01C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r5.3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22nm SD.k1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269814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loaded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0204232</a:t>
                      </a: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LOT#58 (E2)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05E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r5.3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22nm SD.k2*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301255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Loaded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0215642.003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LOT#72 (tSD)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05E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r6.x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20nm SD.k2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5650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710798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 MPI (lower priority)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0215642.003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LOT#72 (tSD)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01E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r6.5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22nm SD.k2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5822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019728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 TEL08 (Louis to load)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0215642.003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LOT#72 (tSD)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06E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r6.6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24nm SD.k2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960955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loaded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0215642.003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LOT#72 (tSD)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08E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r6.x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26nm SD.k2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iPR run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4850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6352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377006"/>
                  </a:ext>
                </a:extLst>
              </a:tr>
              <a:tr h="272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0224662.003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LOT#71 (nAC)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02E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1D0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r6.5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 use (Dany)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All </a:t>
                      </a:r>
                      <a:r>
                        <a:rPr lang="en-US" sz="900" b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(no ipr data)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5739" marR="557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704773"/>
                  </a:ext>
                </a:extLst>
              </a:tr>
            </a:tbl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9496DA8F-56EB-42CA-B1F4-F269013FBD05}"/>
              </a:ext>
            </a:extLst>
          </p:cNvPr>
          <p:cNvSpPr/>
          <p:nvPr/>
        </p:nvSpPr>
        <p:spPr>
          <a:xfrm>
            <a:off x="9321803" y="1447800"/>
            <a:ext cx="541864" cy="1600200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11AF1-60CD-4CCC-BF01-BEB68657A441}"/>
              </a:ext>
            </a:extLst>
          </p:cNvPr>
          <p:cNvSpPr txBox="1"/>
          <p:nvPr/>
        </p:nvSpPr>
        <p:spPr>
          <a:xfrm>
            <a:off x="9956800" y="2163261"/>
            <a:ext cx="1227900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SD k1/k2/g1/g3/g5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27190-34B0-4D1A-9821-6BF3AE6C5BE1}"/>
              </a:ext>
            </a:extLst>
          </p:cNvPr>
          <p:cNvSpPr txBox="1"/>
          <p:nvPr/>
        </p:nvSpPr>
        <p:spPr>
          <a:xfrm>
            <a:off x="9986455" y="3721127"/>
            <a:ext cx="1359346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SD k2 thickness skew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F247A25-6F8A-4A84-B9EF-295878F112D0}"/>
              </a:ext>
            </a:extLst>
          </p:cNvPr>
          <p:cNvSpPr/>
          <p:nvPr/>
        </p:nvSpPr>
        <p:spPr>
          <a:xfrm>
            <a:off x="9321803" y="3048000"/>
            <a:ext cx="541864" cy="1515533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4663-6639-4CFA-B78A-ADD5BEC0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57F45-67EC-41CB-84DC-770E7EADFD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Changes to flow:</a:t>
            </a:r>
          </a:p>
          <a:p>
            <a:pPr lvl="1"/>
            <a:r>
              <a:rPr lang="en-US" dirty="0"/>
              <a:t>A1 support (minor changes to </a:t>
            </a:r>
            <a:r>
              <a:rPr lang="en-US" dirty="0" err="1"/>
              <a:t>algos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Spread experiment on different groups of bits </a:t>
            </a:r>
            <a:r>
              <a:rPr lang="en-US" dirty="0">
                <a:sym typeface="Wingdings" panose="05000000000000000000" pitchFamily="2" charset="2"/>
              </a:rPr>
              <a:t> reduce total cycling count; initialize @ 20k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Expand on higher currents</a:t>
            </a:r>
          </a:p>
        </p:txBody>
      </p:sp>
    </p:spTree>
    <p:extLst>
      <p:ext uri="{BB962C8B-B14F-4D97-AF65-F5344CB8AC3E}">
        <p14:creationId xmlns:p14="http://schemas.microsoft.com/office/powerpoint/2010/main" val="36833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0909-5D40-4A3F-934A-64C153E0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171DE-6EBC-4D67-B7DB-B2971639F9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Silicon:</a:t>
            </a:r>
          </a:p>
          <a:p>
            <a:pPr lvl="1"/>
            <a:r>
              <a:rPr lang="en-US" dirty="0"/>
              <a:t>0224662 W25 A4 (Die 3,1), K2 </a:t>
            </a:r>
            <a:r>
              <a:rPr lang="en-US" dirty="0" err="1"/>
              <a:t>BiSM</a:t>
            </a:r>
            <a:r>
              <a:rPr lang="en-US" dirty="0"/>
              <a:t> </a:t>
            </a:r>
          </a:p>
          <a:p>
            <a:r>
              <a:rPr lang="en-US" dirty="0"/>
              <a:t>Experiment flow:</a:t>
            </a:r>
          </a:p>
          <a:p>
            <a:pPr lvl="1"/>
            <a:r>
              <a:rPr lang="en-US" dirty="0"/>
              <a:t>4k bits cycled to 10k, NPT blocks 98/99/101/102</a:t>
            </a:r>
          </a:p>
          <a:p>
            <a:pPr lvl="1"/>
            <a:r>
              <a:rPr lang="en-US" dirty="0"/>
              <a:t>Skews: (repeated 3 times)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Data collected:</a:t>
            </a:r>
          </a:p>
          <a:p>
            <a:pPr lvl="2"/>
            <a:r>
              <a:rPr lang="en-US" dirty="0"/>
              <a:t>1us / 1s </a:t>
            </a:r>
            <a:r>
              <a:rPr lang="en-US" dirty="0" err="1"/>
              <a:t>histos</a:t>
            </a:r>
            <a:r>
              <a:rPr lang="en-US" dirty="0"/>
              <a:t> for </a:t>
            </a:r>
            <a:r>
              <a:rPr lang="en-US" dirty="0" err="1"/>
              <a:t>NPn</a:t>
            </a:r>
            <a:r>
              <a:rPr lang="en-US" dirty="0"/>
              <a:t>/</a:t>
            </a:r>
            <a:r>
              <a:rPr lang="en-US" dirty="0" err="1"/>
              <a:t>PNn</a:t>
            </a:r>
            <a:r>
              <a:rPr lang="en-US" dirty="0"/>
              <a:t>/</a:t>
            </a:r>
            <a:r>
              <a:rPr lang="en-US" dirty="0" err="1"/>
              <a:t>NPp</a:t>
            </a:r>
            <a:r>
              <a:rPr lang="en-US" dirty="0"/>
              <a:t>/</a:t>
            </a:r>
            <a:r>
              <a:rPr lang="en-US" dirty="0" err="1"/>
              <a:t>PNp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6C2120-3F1F-4CB3-805A-CB480E1A2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19083"/>
              </p:ext>
            </p:extLst>
          </p:nvPr>
        </p:nvGraphicFramePr>
        <p:xfrm>
          <a:off x="1294910" y="3056035"/>
          <a:ext cx="6801693" cy="2129352"/>
        </p:xfrm>
        <a:graphic>
          <a:graphicData uri="http://schemas.openxmlformats.org/drawingml/2006/table">
            <a:tbl>
              <a:tblPr/>
              <a:tblGrid>
                <a:gridCol w="1024957">
                  <a:extLst>
                    <a:ext uri="{9D8B030D-6E8A-4147-A177-3AD203B41FA5}">
                      <a16:colId xmlns:a16="http://schemas.microsoft.com/office/drawing/2014/main" val="3993396390"/>
                    </a:ext>
                  </a:extLst>
                </a:gridCol>
                <a:gridCol w="499533">
                  <a:extLst>
                    <a:ext uri="{9D8B030D-6E8A-4147-A177-3AD203B41FA5}">
                      <a16:colId xmlns:a16="http://schemas.microsoft.com/office/drawing/2014/main" val="657789320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28663688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310771815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95437751"/>
                    </a:ext>
                  </a:extLst>
                </a:gridCol>
                <a:gridCol w="3211336">
                  <a:extLst>
                    <a:ext uri="{9D8B030D-6E8A-4147-A177-3AD203B41FA5}">
                      <a16:colId xmlns:a16="http://schemas.microsoft.com/office/drawing/2014/main" val="1500172780"/>
                    </a:ext>
                  </a:extLst>
                </a:gridCol>
              </a:tblGrid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PW1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PW2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74042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P1 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30/45/65/80uA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640456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= 45uA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I1I2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30/45/65/80uA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369492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= 45uA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I1I2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30/45/65/80uA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645077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= 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I1I2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30/45/65/80uA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92312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= 65uA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I1I2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30/45/65/80uA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47494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E6DE9A1-37D8-4726-B6E6-0CA03F20D442}"/>
              </a:ext>
            </a:extLst>
          </p:cNvPr>
          <p:cNvGrpSpPr/>
          <p:nvPr/>
        </p:nvGrpSpPr>
        <p:grpSpPr>
          <a:xfrm>
            <a:off x="8328276" y="3684567"/>
            <a:ext cx="1948942" cy="788270"/>
            <a:chOff x="317804" y="5477554"/>
            <a:chExt cx="2711530" cy="110884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1463D3E-5A5E-419B-AF4F-D6AA5E49AFF9}"/>
                </a:ext>
              </a:extLst>
            </p:cNvPr>
            <p:cNvCxnSpPr>
              <a:cxnSpLocks/>
            </p:cNvCxnSpPr>
            <p:nvPr/>
          </p:nvCxnSpPr>
          <p:spPr>
            <a:xfrm>
              <a:off x="317804" y="5975973"/>
              <a:ext cx="271153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5F736C7-9F58-4980-8700-7F521ED4E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9502" y="6360980"/>
              <a:ext cx="488251" cy="92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8E6763-B7CA-4FEA-A6EE-9FC333F6AE93}"/>
                </a:ext>
              </a:extLst>
            </p:cNvPr>
            <p:cNvSpPr txBox="1"/>
            <p:nvPr/>
          </p:nvSpPr>
          <p:spPr>
            <a:xfrm>
              <a:off x="2182818" y="6196550"/>
              <a:ext cx="249785" cy="19482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rgbClr val="003C71"/>
                  </a:solidFill>
                </a:rPr>
                <a:t>WT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9CFE8E-4AB4-441B-A1A4-B18D31881B4F}"/>
                </a:ext>
              </a:extLst>
            </p:cNvPr>
            <p:cNvCxnSpPr/>
            <p:nvPr/>
          </p:nvCxnSpPr>
          <p:spPr>
            <a:xfrm>
              <a:off x="2557752" y="5791484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F477BB-1177-41EA-9B34-4CD135168DB0}"/>
                </a:ext>
              </a:extLst>
            </p:cNvPr>
            <p:cNvCxnSpPr/>
            <p:nvPr/>
          </p:nvCxnSpPr>
          <p:spPr>
            <a:xfrm>
              <a:off x="2089454" y="5758949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A8434E-2F4F-4114-BCC6-1767133FDAF1}"/>
                </a:ext>
              </a:extLst>
            </p:cNvPr>
            <p:cNvSpPr txBox="1"/>
            <p:nvPr/>
          </p:nvSpPr>
          <p:spPr>
            <a:xfrm>
              <a:off x="599519" y="6037349"/>
              <a:ext cx="142735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CA1361-01DC-4B87-9A64-14178E078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118" y="5614428"/>
              <a:ext cx="91770" cy="33557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32137B-DBA6-4EA4-AD2F-8ABA464427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1890" y="5613489"/>
              <a:ext cx="383678" cy="900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246A5E-20A5-4E92-BD61-7B9B0B21FECB}"/>
                </a:ext>
              </a:extLst>
            </p:cNvPr>
            <p:cNvGrpSpPr/>
            <p:nvPr/>
          </p:nvGrpSpPr>
          <p:grpSpPr>
            <a:xfrm flipV="1">
              <a:off x="381452" y="5985184"/>
              <a:ext cx="553453" cy="405911"/>
              <a:chOff x="665747" y="4026568"/>
              <a:chExt cx="553453" cy="38501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3F9BD90-D23A-4E6A-AB49-AE963FADD38E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BD76625-5EE0-482A-A81F-85B97A1D9162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273F307-F0E8-42DF-9D6A-38662A92C3C4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DA5FF-07CC-40B4-926D-C372A4A91253}"/>
                </a:ext>
              </a:extLst>
            </p:cNvPr>
            <p:cNvSpPr txBox="1"/>
            <p:nvPr/>
          </p:nvSpPr>
          <p:spPr>
            <a:xfrm>
              <a:off x="1322121" y="5716169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P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C11B12-8D80-42A9-A6D7-3ED4F379E629}"/>
                </a:ext>
              </a:extLst>
            </p:cNvPr>
            <p:cNvGrpSpPr/>
            <p:nvPr/>
          </p:nvGrpSpPr>
          <p:grpSpPr>
            <a:xfrm>
              <a:off x="2632012" y="5477554"/>
              <a:ext cx="331143" cy="486197"/>
              <a:chOff x="665747" y="4026568"/>
              <a:chExt cx="553453" cy="38501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7130022-0324-424E-ADC4-9662425AEA3B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933B777-FA04-4958-BD31-E5509D729CAC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5DC81BD-910A-4DD1-85A3-99DCF8CD1F41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D79B65-37EF-45E0-8982-BD595513B176}"/>
                </a:ext>
              </a:extLst>
            </p:cNvPr>
            <p:cNvSpPr txBox="1"/>
            <p:nvPr/>
          </p:nvSpPr>
          <p:spPr>
            <a:xfrm>
              <a:off x="2737824" y="5607000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>
                  <a:solidFill>
                    <a:srgbClr val="003C71"/>
                  </a:solidFill>
                </a:rPr>
                <a:t>p</a:t>
              </a:r>
              <a:endParaRPr lang="en-US" sz="1100" b="1" dirty="0">
                <a:solidFill>
                  <a:srgbClr val="003C71"/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53E28D-B0C5-415F-A77C-C2F15886F5E0}"/>
              </a:ext>
            </a:extLst>
          </p:cNvPr>
          <p:cNvCxnSpPr>
            <a:cxnSpLocks/>
          </p:cNvCxnSpPr>
          <p:nvPr/>
        </p:nvCxnSpPr>
        <p:spPr>
          <a:xfrm flipH="1">
            <a:off x="9272622" y="3675377"/>
            <a:ext cx="19952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2201E5-77D8-4531-8F9F-6F766E22CA7F}"/>
              </a:ext>
            </a:extLst>
          </p:cNvPr>
          <p:cNvCxnSpPr>
            <a:cxnSpLocks/>
          </p:cNvCxnSpPr>
          <p:nvPr/>
        </p:nvCxnSpPr>
        <p:spPr>
          <a:xfrm flipH="1" flipV="1">
            <a:off x="9477260" y="3670047"/>
            <a:ext cx="111406" cy="34225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D2DB6A-C716-4352-90EE-48079DC2B85E}"/>
              </a:ext>
            </a:extLst>
          </p:cNvPr>
          <p:cNvCxnSpPr>
            <a:cxnSpLocks/>
          </p:cNvCxnSpPr>
          <p:nvPr/>
        </p:nvCxnSpPr>
        <p:spPr>
          <a:xfrm flipV="1">
            <a:off x="9190602" y="3670047"/>
            <a:ext cx="76904" cy="12460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2F52CC7-0952-489F-A0B4-99B783BD2111}"/>
              </a:ext>
            </a:extLst>
          </p:cNvPr>
          <p:cNvSpPr txBox="1"/>
          <p:nvPr/>
        </p:nvSpPr>
        <p:spPr>
          <a:xfrm>
            <a:off x="8725703" y="3183367"/>
            <a:ext cx="5081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PA1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60ns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0C41DB-5DB5-42E2-ACD5-58AA67E3BB1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8979762" y="3521921"/>
            <a:ext cx="94526" cy="2512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D2E639D-D4ED-476F-9D55-6462D1B7CE45}"/>
              </a:ext>
            </a:extLst>
          </p:cNvPr>
          <p:cNvSpPr txBox="1"/>
          <p:nvPr/>
        </p:nvSpPr>
        <p:spPr>
          <a:xfrm>
            <a:off x="9351723" y="3056035"/>
            <a:ext cx="204254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I2= Var PA / Var PW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ABB040E-17A6-4527-A522-1C85BFDC41C9}"/>
              </a:ext>
            </a:extLst>
          </p:cNvPr>
          <p:cNvCxnSpPr>
            <a:cxnSpLocks/>
          </p:cNvCxnSpPr>
          <p:nvPr/>
        </p:nvCxnSpPr>
        <p:spPr>
          <a:xfrm flipH="1">
            <a:off x="9421730" y="3424802"/>
            <a:ext cx="102687" cy="2505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88CC-5B99-4A4A-AB90-96FDED3E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DBE3D2-7DCA-4AAD-A196-B88F6B3CA5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9984115"/>
              </p:ext>
            </p:extLst>
          </p:nvPr>
        </p:nvGraphicFramePr>
        <p:xfrm>
          <a:off x="269345" y="662315"/>
          <a:ext cx="11017254" cy="3492375"/>
        </p:xfrm>
        <a:graphic>
          <a:graphicData uri="http://schemas.openxmlformats.org/drawingml/2006/table">
            <a:tbl>
              <a:tblPr/>
              <a:tblGrid>
                <a:gridCol w="1080305">
                  <a:extLst>
                    <a:ext uri="{9D8B030D-6E8A-4147-A177-3AD203B41FA5}">
                      <a16:colId xmlns:a16="http://schemas.microsoft.com/office/drawing/2014/main" val="3951895231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3867480400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2019753176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2079827933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502086767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362084191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3505432966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3773611964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2673044667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2300429144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3334870185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3118083274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1516380681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1329681151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1304205271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831140390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3747939009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1515191656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2349929830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2159734611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1846919489"/>
                    </a:ext>
                  </a:extLst>
                </a:gridCol>
                <a:gridCol w="447023">
                  <a:extLst>
                    <a:ext uri="{9D8B030D-6E8A-4147-A177-3AD203B41FA5}">
                      <a16:colId xmlns:a16="http://schemas.microsoft.com/office/drawing/2014/main" val="3350638315"/>
                    </a:ext>
                  </a:extLst>
                </a:gridCol>
                <a:gridCol w="549466">
                  <a:extLst>
                    <a:ext uri="{9D8B030D-6E8A-4147-A177-3AD203B41FA5}">
                      <a16:colId xmlns:a16="http://schemas.microsoft.com/office/drawing/2014/main" val="3792330630"/>
                    </a:ext>
                  </a:extLst>
                </a:gridCol>
              </a:tblGrid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 = 60ns, single PA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PW=60ns+60ns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@ END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553788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PW1 (ns)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757663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PA1 (uA)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300227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PW2 (ns)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427214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PA2 (uA)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003099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257050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PNn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1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4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3702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NPn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08176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NPp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0047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PNp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538074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536169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Sigma PNn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54071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Sigma NPn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1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029822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Sigma NPp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957029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Sigma PNp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4610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282124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PNn DRF-1us-1s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051959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NPn DRF-1us-1s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F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9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373337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NPp DRF-1us-1s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132834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PNp DRF-1us-1s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156934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86234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DVT_n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43036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DVT_p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4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1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05735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DVT_P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98265"/>
                  </a:ext>
                </a:extLst>
              </a:tr>
              <a:tr h="1396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DVT_N 1us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731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46E5FC-05A6-4937-8C27-081677462BA2}"/>
              </a:ext>
            </a:extLst>
          </p:cNvPr>
          <p:cNvSpPr txBox="1"/>
          <p:nvPr/>
        </p:nvSpPr>
        <p:spPr>
          <a:xfrm>
            <a:off x="269345" y="4319372"/>
            <a:ext cx="3771866" cy="5078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Experiment repeated on another die (4,3), 4k cells</a:t>
            </a:r>
          </a:p>
          <a:p>
            <a:r>
              <a:rPr lang="en-US" sz="1100" dirty="0">
                <a:solidFill>
                  <a:srgbClr val="003C71"/>
                </a:solidFill>
              </a:rPr>
              <a:t>Removed the PW2 skews to reduce experiment dimensions</a:t>
            </a:r>
          </a:p>
          <a:p>
            <a:endParaRPr lang="en-US" sz="1100" dirty="0" err="1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B3B6-FA44-4892-88AD-F5A5415C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across repetitions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E9C6C-7356-4244-853E-5743C5A1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434" y="3433095"/>
            <a:ext cx="6230566" cy="2656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4654B-819B-4AF4-A429-9B5952E21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806"/>
            <a:ext cx="6230566" cy="268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A8F28-27EC-4295-B3B4-3CF3F9773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434" y="780982"/>
            <a:ext cx="6230566" cy="2577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56BAA0-87B5-42A6-A065-7CA393EB1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92127"/>
            <a:ext cx="5961434" cy="23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D44F-22F3-4474-BD54-D33A7E20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2640-1DB5-44D5-B4C7-31ADCAFD65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854" y="610275"/>
            <a:ext cx="11018459" cy="4076026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400" dirty="0" err="1"/>
              <a:t>Cumprob</a:t>
            </a:r>
            <a:r>
              <a:rPr lang="en-US" sz="1400" dirty="0"/>
              <a:t>: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VT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Drift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DVT</a:t>
            </a:r>
          </a:p>
          <a:p>
            <a:pPr>
              <a:spcBef>
                <a:spcPts val="400"/>
              </a:spcBef>
            </a:pPr>
            <a:endParaRPr lang="en-US" sz="1400" dirty="0"/>
          </a:p>
          <a:p>
            <a:pPr>
              <a:spcBef>
                <a:spcPts val="400"/>
              </a:spcBef>
            </a:pPr>
            <a:r>
              <a:rPr lang="en-US" sz="1400" dirty="0"/>
              <a:t>Metrics (x/y plots)</a:t>
            </a:r>
          </a:p>
          <a:p>
            <a:pPr>
              <a:spcBef>
                <a:spcPts val="400"/>
              </a:spcBef>
            </a:pPr>
            <a:r>
              <a:rPr lang="en-US" sz="1400" dirty="0"/>
              <a:t>X-parameters: I1 (</a:t>
            </a:r>
            <a:r>
              <a:rPr lang="en-US" sz="1400" dirty="0" err="1"/>
              <a:t>uA</a:t>
            </a:r>
            <a:r>
              <a:rPr lang="en-US" sz="1400" dirty="0"/>
              <a:t>) / I2 (</a:t>
            </a:r>
            <a:r>
              <a:rPr lang="en-US" sz="1400" dirty="0" err="1"/>
              <a:t>uA</a:t>
            </a:r>
            <a:r>
              <a:rPr lang="en-US" sz="1400" dirty="0"/>
              <a:t>) / PW1 / PW2</a:t>
            </a:r>
          </a:p>
          <a:p>
            <a:pPr>
              <a:spcBef>
                <a:spcPts val="400"/>
              </a:spcBef>
            </a:pPr>
            <a:r>
              <a:rPr lang="en-US" sz="1400" dirty="0"/>
              <a:t>Y-parameters: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VT MED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Sigma</a:t>
            </a:r>
            <a:r>
              <a:rPr lang="en-US" sz="1400" dirty="0"/>
              <a:t> (robust, P1S/M1S) (1us, 1s)</a:t>
            </a:r>
          </a:p>
          <a:p>
            <a:pPr marL="171450" lvl="0" indent="-171450" defTabSz="9144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Drift MED </a:t>
            </a:r>
            <a:r>
              <a:rPr lang="en-US" sz="1400" dirty="0"/>
              <a:t>(4x)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DVT MED (4x)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Projected E3-E2 window (in mV) @ 3.29sigma = DVT 1us-1us - Drift (1us-1s) – 3.29 x sigma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BER capability (Sigma capability) at 0mV projected E3-E2 window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Time to steady-state VT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spcBef>
                <a:spcPts val="400"/>
              </a:spcBef>
            </a:pPr>
            <a:endParaRPr lang="en-US" sz="1400" dirty="0"/>
          </a:p>
          <a:p>
            <a:pPr>
              <a:spcBef>
                <a:spcPts val="400"/>
              </a:spcBef>
            </a:pPr>
            <a:endParaRPr lang="en-US" sz="1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0FB387-972A-4E25-93BD-499A9664588A}"/>
              </a:ext>
            </a:extLst>
          </p:cNvPr>
          <p:cNvGrpSpPr/>
          <p:nvPr/>
        </p:nvGrpSpPr>
        <p:grpSpPr>
          <a:xfrm>
            <a:off x="8031433" y="984685"/>
            <a:ext cx="2570664" cy="1947824"/>
            <a:chOff x="-133438" y="2473400"/>
            <a:chExt cx="2302875" cy="15936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1AC795-2982-44E4-9B31-F98F3BEC5188}"/>
                </a:ext>
              </a:extLst>
            </p:cNvPr>
            <p:cNvGrpSpPr/>
            <p:nvPr/>
          </p:nvGrpSpPr>
          <p:grpSpPr>
            <a:xfrm>
              <a:off x="150489" y="3090727"/>
              <a:ext cx="1948942" cy="976283"/>
              <a:chOff x="317804" y="5213078"/>
              <a:chExt cx="2711530" cy="137332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7EA2D09-991D-4B2B-BBEB-F4C3EEEB7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804" y="5975973"/>
                <a:ext cx="27115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3F6716C-E955-47D7-BE2D-143329E835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9502" y="6360980"/>
                <a:ext cx="488251" cy="92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75047-79B7-495B-BF84-39092AA37380}"/>
                  </a:ext>
                </a:extLst>
              </p:cNvPr>
              <p:cNvSpPr txBox="1"/>
              <p:nvPr/>
            </p:nvSpPr>
            <p:spPr>
              <a:xfrm>
                <a:off x="2182820" y="6196549"/>
                <a:ext cx="247740" cy="17710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000" dirty="0">
                    <a:solidFill>
                      <a:srgbClr val="003C71"/>
                    </a:solidFill>
                  </a:rPr>
                  <a:t>WT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38ED3C-F2A2-4D90-AE7D-9B3CD3848BB3}"/>
                  </a:ext>
                </a:extLst>
              </p:cNvPr>
              <p:cNvCxnSpPr/>
              <p:nvPr/>
            </p:nvCxnSpPr>
            <p:spPr>
              <a:xfrm>
                <a:off x="2557752" y="5791484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59B583-254D-4B22-8457-7D923E018CEF}"/>
                  </a:ext>
                </a:extLst>
              </p:cNvPr>
              <p:cNvCxnSpPr/>
              <p:nvPr/>
            </p:nvCxnSpPr>
            <p:spPr>
              <a:xfrm>
                <a:off x="2089454" y="5758949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1DDBF2-BC7C-4DFD-B260-32B14B62B996}"/>
                  </a:ext>
                </a:extLst>
              </p:cNvPr>
              <p:cNvSpPr txBox="1"/>
              <p:nvPr/>
            </p:nvSpPr>
            <p:spPr>
              <a:xfrm>
                <a:off x="599519" y="6037349"/>
                <a:ext cx="139853" cy="21252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3C71"/>
                    </a:solidFill>
                  </a:rPr>
                  <a:t>N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DD0681-D822-4026-A29A-54C1A3CB23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119" y="5234307"/>
                <a:ext cx="104890" cy="71569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49C64C5-6C25-4687-B99A-F9163C8141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890" y="5213078"/>
                <a:ext cx="383677" cy="9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EEBBD4F-69CE-4027-A331-A5F04C2063CC}"/>
                  </a:ext>
                </a:extLst>
              </p:cNvPr>
              <p:cNvGrpSpPr/>
              <p:nvPr/>
            </p:nvGrpSpPr>
            <p:grpSpPr>
              <a:xfrm flipV="1">
                <a:off x="381452" y="5985184"/>
                <a:ext cx="553453" cy="405911"/>
                <a:chOff x="665747" y="4026568"/>
                <a:chExt cx="553453" cy="385011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3CB3F94-5D97-462E-A280-8D430FB1B7A7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79E769B-F78B-45B0-ACAE-C2757E3EE33D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DBF8B5D-9E7A-4B4E-A5C7-E66835EEA19C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63CEFD-A2CB-43EB-BF7D-713ED3FC214B}"/>
                  </a:ext>
                </a:extLst>
              </p:cNvPr>
              <p:cNvSpPr txBox="1"/>
              <p:nvPr/>
            </p:nvSpPr>
            <p:spPr>
              <a:xfrm>
                <a:off x="1322122" y="5716169"/>
                <a:ext cx="119874" cy="21252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3C71"/>
                    </a:solidFill>
                  </a:rPr>
                  <a:t>P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710A5F8-1205-4652-B187-6AACFCE7625D}"/>
                  </a:ext>
                </a:extLst>
              </p:cNvPr>
              <p:cNvGrpSpPr/>
              <p:nvPr/>
            </p:nvGrpSpPr>
            <p:grpSpPr>
              <a:xfrm>
                <a:off x="2632012" y="5477554"/>
                <a:ext cx="331143" cy="486197"/>
                <a:chOff x="665747" y="4026568"/>
                <a:chExt cx="553453" cy="38501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F600BA94-EDDC-4355-B6B2-989E8E8B41B0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3EF4B57-F280-4942-90F7-6A9703EE5277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6A439FB-5146-4A12-984A-47C811EBD1C5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2C4818-61B3-46C4-9845-D5A865E46139}"/>
                  </a:ext>
                </a:extLst>
              </p:cNvPr>
              <p:cNvSpPr txBox="1"/>
              <p:nvPr/>
            </p:nvSpPr>
            <p:spPr>
              <a:xfrm>
                <a:off x="2737824" y="5606999"/>
                <a:ext cx="119874" cy="21252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200" b="1">
                    <a:solidFill>
                      <a:srgbClr val="003C71"/>
                    </a:solidFill>
                  </a:rPr>
                  <a:t>p</a:t>
                </a:r>
                <a:endParaRPr lang="en-US" sz="1200" b="1" dirty="0">
                  <a:solidFill>
                    <a:srgbClr val="003C71"/>
                  </a:solidFill>
                </a:endParaRP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1BD4FE0-0F0E-404E-AC7F-3D634D1A63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4835" y="3477042"/>
              <a:ext cx="199522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8E1C20-D5EF-4FB2-9EF6-58EE17511E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416" y="3473469"/>
              <a:ext cx="111104" cy="14140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0CC0D7-0382-4D10-AAD1-F52CF40D4926}"/>
                </a:ext>
              </a:extLst>
            </p:cNvPr>
            <p:cNvCxnSpPr>
              <a:cxnSpLocks/>
            </p:cNvCxnSpPr>
            <p:nvPr/>
          </p:nvCxnSpPr>
          <p:spPr>
            <a:xfrm>
              <a:off x="1003671" y="3115320"/>
              <a:ext cx="89139" cy="37991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5497B0-8229-4F78-A5FB-5FA65CA97BA6}"/>
                </a:ext>
              </a:extLst>
            </p:cNvPr>
            <p:cNvSpPr txBox="1"/>
            <p:nvPr/>
          </p:nvSpPr>
          <p:spPr>
            <a:xfrm>
              <a:off x="-133438" y="2473400"/>
              <a:ext cx="1300269" cy="151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3C71"/>
                  </a:solidFill>
                </a:rPr>
                <a:t>I1=PA1/60ns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918565-0C75-42B4-84DF-A8CA490DF693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516696" y="2624484"/>
              <a:ext cx="302183" cy="39922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2FA491-6612-4AA0-8FD3-CF52DF0C3007}"/>
                </a:ext>
              </a:extLst>
            </p:cNvPr>
            <p:cNvSpPr txBox="1"/>
            <p:nvPr/>
          </p:nvSpPr>
          <p:spPr>
            <a:xfrm>
              <a:off x="1243943" y="2813876"/>
              <a:ext cx="925494" cy="151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3C71"/>
                  </a:solidFill>
                </a:rPr>
                <a:t>I2= PA2/PW2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8837C94-B33B-4E61-8E4E-59EE241E01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3943" y="3018977"/>
              <a:ext cx="102687" cy="2505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6B0B34-5F3E-45C5-9324-934BACBB5067}"/>
              </a:ext>
            </a:extLst>
          </p:cNvPr>
          <p:cNvCxnSpPr>
            <a:cxnSpLocks/>
          </p:cNvCxnSpPr>
          <p:nvPr/>
        </p:nvCxnSpPr>
        <p:spPr>
          <a:xfrm>
            <a:off x="8431885" y="4493785"/>
            <a:ext cx="217557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5A9CBF-0058-44E6-AC9F-CFB30F2CE1EF}"/>
              </a:ext>
            </a:extLst>
          </p:cNvPr>
          <p:cNvCxnSpPr>
            <a:cxnSpLocks/>
          </p:cNvCxnSpPr>
          <p:nvPr/>
        </p:nvCxnSpPr>
        <p:spPr>
          <a:xfrm flipV="1">
            <a:off x="9837346" y="4828318"/>
            <a:ext cx="391744" cy="80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95A4EDA-D4AA-4950-8563-335A243D5F14}"/>
              </a:ext>
            </a:extLst>
          </p:cNvPr>
          <p:cNvSpPr txBox="1"/>
          <p:nvPr/>
        </p:nvSpPr>
        <p:spPr>
          <a:xfrm>
            <a:off x="9928265" y="4685444"/>
            <a:ext cx="19877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00" dirty="0">
                <a:solidFill>
                  <a:srgbClr val="003C71"/>
                </a:solidFill>
              </a:rPr>
              <a:t>WT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D1A999-3C43-46F3-8C15-FDD6299B98CE}"/>
              </a:ext>
            </a:extLst>
          </p:cNvPr>
          <p:cNvCxnSpPr/>
          <p:nvPr/>
        </p:nvCxnSpPr>
        <p:spPr>
          <a:xfrm>
            <a:off x="9853354" y="4305213"/>
            <a:ext cx="0" cy="690706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5D33FD6-8FF0-4DF9-B86C-D93AC486671A}"/>
              </a:ext>
            </a:extLst>
          </p:cNvPr>
          <p:cNvSpPr txBox="1"/>
          <p:nvPr/>
        </p:nvSpPr>
        <p:spPr>
          <a:xfrm>
            <a:off x="8657917" y="4547115"/>
            <a:ext cx="11221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</a:rPr>
              <a:t>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B4AA317-E598-4B2A-9178-6E2D4B50BCBF}"/>
              </a:ext>
            </a:extLst>
          </p:cNvPr>
          <p:cNvCxnSpPr>
            <a:cxnSpLocks/>
          </p:cNvCxnSpPr>
          <p:nvPr/>
        </p:nvCxnSpPr>
        <p:spPr>
          <a:xfrm flipV="1">
            <a:off x="9019452" y="3849351"/>
            <a:ext cx="84158" cy="62187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00D4836-6BC2-4340-AAEA-D65F8E98220D}"/>
              </a:ext>
            </a:extLst>
          </p:cNvPr>
          <p:cNvCxnSpPr>
            <a:cxnSpLocks/>
          </p:cNvCxnSpPr>
          <p:nvPr/>
        </p:nvCxnSpPr>
        <p:spPr>
          <a:xfrm flipH="1" flipV="1">
            <a:off x="9093084" y="3830905"/>
            <a:ext cx="307840" cy="7827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05BFF0C-9F14-471F-A1DB-EF70E3D01556}"/>
              </a:ext>
            </a:extLst>
          </p:cNvPr>
          <p:cNvGrpSpPr/>
          <p:nvPr/>
        </p:nvGrpSpPr>
        <p:grpSpPr>
          <a:xfrm flipV="1">
            <a:off x="8482952" y="4501788"/>
            <a:ext cx="444059" cy="352696"/>
            <a:chOff x="665747" y="4026568"/>
            <a:chExt cx="553453" cy="38501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74CB2C1-A48F-47FB-8097-325D98E92BF2}"/>
                </a:ext>
              </a:extLst>
            </p:cNvPr>
            <p:cNvCxnSpPr/>
            <p:nvPr/>
          </p:nvCxnSpPr>
          <p:spPr>
            <a:xfrm flipV="1">
              <a:off x="665747" y="4026568"/>
              <a:ext cx="104274" cy="385011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629417-8D6D-4A54-A875-A4E8DDFCE1D8}"/>
                </a:ext>
              </a:extLst>
            </p:cNvPr>
            <p:cNvCxnSpPr/>
            <p:nvPr/>
          </p:nvCxnSpPr>
          <p:spPr>
            <a:xfrm>
              <a:off x="778042" y="4034589"/>
              <a:ext cx="376989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E1E2207-037A-47A2-AFD9-078DDC8C56F8}"/>
                </a:ext>
              </a:extLst>
            </p:cNvPr>
            <p:cNvCxnSpPr/>
            <p:nvPr/>
          </p:nvCxnSpPr>
          <p:spPr>
            <a:xfrm>
              <a:off x="1155031" y="4034589"/>
              <a:ext cx="64169" cy="37699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A2E86F5-E46A-44DF-B37C-CAB560E4248E}"/>
              </a:ext>
            </a:extLst>
          </p:cNvPr>
          <p:cNvSpPr txBox="1"/>
          <p:nvPr/>
        </p:nvSpPr>
        <p:spPr>
          <a:xfrm>
            <a:off x="9237691" y="4268041"/>
            <a:ext cx="9618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</a:rPr>
              <a:t>P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3E2B0E3-9CA4-47A5-9F6F-F94F915C8FB4}"/>
              </a:ext>
            </a:extLst>
          </p:cNvPr>
          <p:cNvGrpSpPr/>
          <p:nvPr/>
        </p:nvGrpSpPr>
        <p:grpSpPr>
          <a:xfrm flipV="1">
            <a:off x="10213512" y="3892521"/>
            <a:ext cx="325272" cy="1079473"/>
            <a:chOff x="10229089" y="4060708"/>
            <a:chExt cx="325272" cy="96348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67AF3BE-862F-4030-BA4C-90BA6BE51C6C}"/>
                </a:ext>
              </a:extLst>
            </p:cNvPr>
            <p:cNvCxnSpPr/>
            <p:nvPr/>
          </p:nvCxnSpPr>
          <p:spPr>
            <a:xfrm>
              <a:off x="10229089" y="4333482"/>
              <a:ext cx="0" cy="690706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3CB1467-FD95-4036-9D10-3CBBD458F524}"/>
                </a:ext>
              </a:extLst>
            </p:cNvPr>
            <p:cNvGrpSpPr/>
            <p:nvPr/>
          </p:nvGrpSpPr>
          <p:grpSpPr>
            <a:xfrm>
              <a:off x="10288671" y="4060708"/>
              <a:ext cx="265690" cy="422457"/>
              <a:chOff x="665747" y="4026568"/>
              <a:chExt cx="553453" cy="38501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E6ADE1B-EA31-4D58-8E32-2F19BA5F0F3E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19D37CB-3A97-4950-AF93-06C9CC4071F8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615C328-5B9D-4641-B852-86B285AF13EF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8E44A62-08D3-4C22-A68E-6361B55AE511}"/>
                </a:ext>
              </a:extLst>
            </p:cNvPr>
            <p:cNvSpPr txBox="1"/>
            <p:nvPr/>
          </p:nvSpPr>
          <p:spPr>
            <a:xfrm>
              <a:off x="10373568" y="4193026"/>
              <a:ext cx="92974" cy="16482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003C71"/>
                  </a:solidFill>
                </a:rPr>
                <a:t>n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6BE241-75D2-463B-A3B8-FEF20676CD6B}"/>
              </a:ext>
            </a:extLst>
          </p:cNvPr>
          <p:cNvCxnSpPr>
            <a:cxnSpLocks/>
          </p:cNvCxnSpPr>
          <p:nvPr/>
        </p:nvCxnSpPr>
        <p:spPr>
          <a:xfrm flipH="1">
            <a:off x="9486044" y="4303087"/>
            <a:ext cx="22272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D6687D-748D-4308-8538-D9E21044DB56}"/>
              </a:ext>
            </a:extLst>
          </p:cNvPr>
          <p:cNvCxnSpPr>
            <a:cxnSpLocks/>
          </p:cNvCxnSpPr>
          <p:nvPr/>
        </p:nvCxnSpPr>
        <p:spPr>
          <a:xfrm flipH="1" flipV="1">
            <a:off x="9718880" y="4298720"/>
            <a:ext cx="124024" cy="1728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FE30B6-2591-4E92-B2D1-12C035E361D0}"/>
              </a:ext>
            </a:extLst>
          </p:cNvPr>
          <p:cNvCxnSpPr>
            <a:cxnSpLocks/>
          </p:cNvCxnSpPr>
          <p:nvPr/>
        </p:nvCxnSpPr>
        <p:spPr>
          <a:xfrm>
            <a:off x="9384279" y="3860964"/>
            <a:ext cx="99504" cy="464357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87FCDE3-8C49-454A-B767-CDD5D411C60B}"/>
              </a:ext>
            </a:extLst>
          </p:cNvPr>
          <p:cNvSpPr txBox="1"/>
          <p:nvPr/>
        </p:nvSpPr>
        <p:spPr>
          <a:xfrm>
            <a:off x="8114942" y="3076364"/>
            <a:ext cx="1451470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3C71"/>
                </a:solidFill>
              </a:rPr>
              <a:t>I1=PA1/60ns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9DC036-3608-4731-B32B-AF0DD46B14C3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8840677" y="3261030"/>
            <a:ext cx="337322" cy="48795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2E9BBDE-43F0-4A66-BBD7-F319FDF55EF6}"/>
              </a:ext>
            </a:extLst>
          </p:cNvPr>
          <p:cNvSpPr txBox="1"/>
          <p:nvPr/>
        </p:nvSpPr>
        <p:spPr>
          <a:xfrm>
            <a:off x="9652491" y="3492518"/>
            <a:ext cx="1033115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003C71"/>
                </a:solidFill>
              </a:rPr>
              <a:t>I2= PA2/PW2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C7CCA4E-90EB-4A10-9C14-265798668A07}"/>
              </a:ext>
            </a:extLst>
          </p:cNvPr>
          <p:cNvCxnSpPr>
            <a:cxnSpLocks/>
          </p:cNvCxnSpPr>
          <p:nvPr/>
        </p:nvCxnSpPr>
        <p:spPr>
          <a:xfrm flipH="1">
            <a:off x="9652491" y="3743207"/>
            <a:ext cx="114628" cy="30627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BB5E6F-8D7B-47E8-823D-F354ED91A5EC}"/>
              </a:ext>
            </a:extLst>
          </p:cNvPr>
          <p:cNvSpPr txBox="1"/>
          <p:nvPr/>
        </p:nvSpPr>
        <p:spPr>
          <a:xfrm>
            <a:off x="9380182" y="606598"/>
            <a:ext cx="431208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DVT_P</a:t>
            </a:r>
          </a:p>
        </p:txBody>
      </p:sp>
    </p:spTree>
    <p:extLst>
      <p:ext uri="{BB962C8B-B14F-4D97-AF65-F5344CB8AC3E}">
        <p14:creationId xmlns:p14="http://schemas.microsoft.com/office/powerpoint/2010/main" val="1826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0909-5D40-4A3F-934A-64C153E0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171DE-6EBC-4D67-B7DB-B2971639F9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Silicon:</a:t>
            </a:r>
          </a:p>
          <a:p>
            <a:pPr lvl="1"/>
            <a:r>
              <a:rPr lang="en-US" dirty="0"/>
              <a:t>0224662 W25 A4 (Die 3,1), K2 </a:t>
            </a:r>
            <a:r>
              <a:rPr lang="en-US" dirty="0" err="1"/>
              <a:t>BiSM</a:t>
            </a:r>
            <a:r>
              <a:rPr lang="en-US" dirty="0"/>
              <a:t> </a:t>
            </a:r>
          </a:p>
          <a:p>
            <a:r>
              <a:rPr lang="en-US" dirty="0"/>
              <a:t>Experiment flow:</a:t>
            </a:r>
          </a:p>
          <a:p>
            <a:pPr lvl="1"/>
            <a:r>
              <a:rPr lang="en-US" dirty="0"/>
              <a:t>4k bits cycled to 10k, NPT blocks 98/99/101/102</a:t>
            </a:r>
          </a:p>
          <a:p>
            <a:pPr lvl="1"/>
            <a:r>
              <a:rPr lang="en-US" dirty="0"/>
              <a:t>Skews: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Data collected:</a:t>
            </a:r>
          </a:p>
          <a:p>
            <a:pPr lvl="2"/>
            <a:r>
              <a:rPr lang="en-US" dirty="0"/>
              <a:t>1us / 1s </a:t>
            </a:r>
            <a:r>
              <a:rPr lang="en-US" dirty="0" err="1"/>
              <a:t>histos</a:t>
            </a:r>
            <a:r>
              <a:rPr lang="en-US" dirty="0"/>
              <a:t> for </a:t>
            </a:r>
            <a:r>
              <a:rPr lang="en-US" dirty="0" err="1"/>
              <a:t>NPn</a:t>
            </a:r>
            <a:r>
              <a:rPr lang="en-US" dirty="0"/>
              <a:t>/</a:t>
            </a:r>
            <a:r>
              <a:rPr lang="en-US" dirty="0" err="1"/>
              <a:t>PNn</a:t>
            </a:r>
            <a:r>
              <a:rPr lang="en-US" dirty="0"/>
              <a:t>/</a:t>
            </a:r>
            <a:r>
              <a:rPr lang="en-US" dirty="0" err="1"/>
              <a:t>NPp</a:t>
            </a:r>
            <a:r>
              <a:rPr lang="en-US" dirty="0"/>
              <a:t>/</a:t>
            </a:r>
            <a:r>
              <a:rPr lang="en-US" dirty="0" err="1"/>
              <a:t>PNp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6C2120-3F1F-4CB3-805A-CB480E1A2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15992"/>
              </p:ext>
            </p:extLst>
          </p:nvPr>
        </p:nvGraphicFramePr>
        <p:xfrm>
          <a:off x="1294910" y="3056035"/>
          <a:ext cx="6801693" cy="1774460"/>
        </p:xfrm>
        <a:graphic>
          <a:graphicData uri="http://schemas.openxmlformats.org/drawingml/2006/table">
            <a:tbl>
              <a:tblPr/>
              <a:tblGrid>
                <a:gridCol w="1024957">
                  <a:extLst>
                    <a:ext uri="{9D8B030D-6E8A-4147-A177-3AD203B41FA5}">
                      <a16:colId xmlns:a16="http://schemas.microsoft.com/office/drawing/2014/main" val="3993396390"/>
                    </a:ext>
                  </a:extLst>
                </a:gridCol>
                <a:gridCol w="499533">
                  <a:extLst>
                    <a:ext uri="{9D8B030D-6E8A-4147-A177-3AD203B41FA5}">
                      <a16:colId xmlns:a16="http://schemas.microsoft.com/office/drawing/2014/main" val="657789320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28663688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310771815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95437751"/>
                    </a:ext>
                  </a:extLst>
                </a:gridCol>
                <a:gridCol w="3211336">
                  <a:extLst>
                    <a:ext uri="{9D8B030D-6E8A-4147-A177-3AD203B41FA5}">
                      <a16:colId xmlns:a16="http://schemas.microsoft.com/office/drawing/2014/main" val="1500172780"/>
                    </a:ext>
                  </a:extLst>
                </a:gridCol>
              </a:tblGrid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Algo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PW1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PW2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74042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P1 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30/45/65/80uA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20/30/40/60/80/120/160/240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640456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= 45uA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I1I2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30/45/65/80uA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645077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= 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I1I2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30/45/65/80uA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92312"/>
                  </a:ext>
                </a:extLst>
              </a:tr>
              <a:tr h="354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P1 = 65uA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I1I2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60ns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30/45/65/80uA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47494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E6DE9A1-37D8-4726-B6E6-0CA03F20D442}"/>
              </a:ext>
            </a:extLst>
          </p:cNvPr>
          <p:cNvGrpSpPr/>
          <p:nvPr/>
        </p:nvGrpSpPr>
        <p:grpSpPr>
          <a:xfrm>
            <a:off x="8328276" y="3684567"/>
            <a:ext cx="1948942" cy="788270"/>
            <a:chOff x="317804" y="5477554"/>
            <a:chExt cx="2711530" cy="110884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1463D3E-5A5E-419B-AF4F-D6AA5E49AFF9}"/>
                </a:ext>
              </a:extLst>
            </p:cNvPr>
            <p:cNvCxnSpPr>
              <a:cxnSpLocks/>
            </p:cNvCxnSpPr>
            <p:nvPr/>
          </p:nvCxnSpPr>
          <p:spPr>
            <a:xfrm>
              <a:off x="317804" y="5975973"/>
              <a:ext cx="271153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5F736C7-9F58-4980-8700-7F521ED4E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9502" y="6360980"/>
              <a:ext cx="488251" cy="92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8E6763-B7CA-4FEA-A6EE-9FC333F6AE93}"/>
                </a:ext>
              </a:extLst>
            </p:cNvPr>
            <p:cNvSpPr txBox="1"/>
            <p:nvPr/>
          </p:nvSpPr>
          <p:spPr>
            <a:xfrm>
              <a:off x="2182818" y="6196550"/>
              <a:ext cx="249785" cy="19482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rgbClr val="003C71"/>
                  </a:solidFill>
                </a:rPr>
                <a:t>WT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9CFE8E-4AB4-441B-A1A4-B18D31881B4F}"/>
                </a:ext>
              </a:extLst>
            </p:cNvPr>
            <p:cNvCxnSpPr/>
            <p:nvPr/>
          </p:nvCxnSpPr>
          <p:spPr>
            <a:xfrm>
              <a:off x="2557752" y="5791484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F477BB-1177-41EA-9B34-4CD135168DB0}"/>
                </a:ext>
              </a:extLst>
            </p:cNvPr>
            <p:cNvCxnSpPr/>
            <p:nvPr/>
          </p:nvCxnSpPr>
          <p:spPr>
            <a:xfrm>
              <a:off x="2089454" y="5758949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A8434E-2F4F-4114-BCC6-1767133FDAF1}"/>
                </a:ext>
              </a:extLst>
            </p:cNvPr>
            <p:cNvSpPr txBox="1"/>
            <p:nvPr/>
          </p:nvSpPr>
          <p:spPr>
            <a:xfrm>
              <a:off x="599519" y="6037349"/>
              <a:ext cx="142735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CA1361-01DC-4B87-9A64-14178E078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118" y="5614428"/>
              <a:ext cx="91770" cy="33557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832137B-DBA6-4EA4-AD2F-8ABA464427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1890" y="5613489"/>
              <a:ext cx="383678" cy="900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246A5E-20A5-4E92-BD61-7B9B0B21FECB}"/>
                </a:ext>
              </a:extLst>
            </p:cNvPr>
            <p:cNvGrpSpPr/>
            <p:nvPr/>
          </p:nvGrpSpPr>
          <p:grpSpPr>
            <a:xfrm flipV="1">
              <a:off x="381452" y="5985184"/>
              <a:ext cx="553453" cy="405911"/>
              <a:chOff x="665747" y="4026568"/>
              <a:chExt cx="553453" cy="38501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3F9BD90-D23A-4E6A-AB49-AE963FADD38E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BD76625-5EE0-482A-A81F-85B97A1D9162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273F307-F0E8-42DF-9D6A-38662A92C3C4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DA5FF-07CC-40B4-926D-C372A4A91253}"/>
                </a:ext>
              </a:extLst>
            </p:cNvPr>
            <p:cNvSpPr txBox="1"/>
            <p:nvPr/>
          </p:nvSpPr>
          <p:spPr>
            <a:xfrm>
              <a:off x="1322121" y="5716169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P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C11B12-8D80-42A9-A6D7-3ED4F379E629}"/>
                </a:ext>
              </a:extLst>
            </p:cNvPr>
            <p:cNvGrpSpPr/>
            <p:nvPr/>
          </p:nvGrpSpPr>
          <p:grpSpPr>
            <a:xfrm>
              <a:off x="2632012" y="5477554"/>
              <a:ext cx="331143" cy="486197"/>
              <a:chOff x="665747" y="4026568"/>
              <a:chExt cx="553453" cy="38501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7130022-0324-424E-ADC4-9662425AEA3B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933B777-FA04-4958-BD31-E5509D729CAC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5DC81BD-910A-4DD1-85A3-99DCF8CD1F41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D79B65-37EF-45E0-8982-BD595513B176}"/>
                </a:ext>
              </a:extLst>
            </p:cNvPr>
            <p:cNvSpPr txBox="1"/>
            <p:nvPr/>
          </p:nvSpPr>
          <p:spPr>
            <a:xfrm>
              <a:off x="2737824" y="5607000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>
                  <a:solidFill>
                    <a:srgbClr val="003C71"/>
                  </a:solidFill>
                </a:rPr>
                <a:t>p</a:t>
              </a:r>
              <a:endParaRPr lang="en-US" sz="1100" b="1" dirty="0">
                <a:solidFill>
                  <a:srgbClr val="003C71"/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53E28D-B0C5-415F-A77C-C2F15886F5E0}"/>
              </a:ext>
            </a:extLst>
          </p:cNvPr>
          <p:cNvCxnSpPr>
            <a:cxnSpLocks/>
          </p:cNvCxnSpPr>
          <p:nvPr/>
        </p:nvCxnSpPr>
        <p:spPr>
          <a:xfrm flipH="1">
            <a:off x="9272622" y="3675377"/>
            <a:ext cx="19952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2201E5-77D8-4531-8F9F-6F766E22CA7F}"/>
              </a:ext>
            </a:extLst>
          </p:cNvPr>
          <p:cNvCxnSpPr>
            <a:cxnSpLocks/>
          </p:cNvCxnSpPr>
          <p:nvPr/>
        </p:nvCxnSpPr>
        <p:spPr>
          <a:xfrm flipH="1" flipV="1">
            <a:off x="9477260" y="3670047"/>
            <a:ext cx="111406" cy="34225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D2DB6A-C716-4352-90EE-48079DC2B85E}"/>
              </a:ext>
            </a:extLst>
          </p:cNvPr>
          <p:cNvCxnSpPr>
            <a:cxnSpLocks/>
          </p:cNvCxnSpPr>
          <p:nvPr/>
        </p:nvCxnSpPr>
        <p:spPr>
          <a:xfrm flipV="1">
            <a:off x="9190602" y="3670047"/>
            <a:ext cx="76904" cy="12460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2F52CC7-0952-489F-A0B4-99B783BD2111}"/>
              </a:ext>
            </a:extLst>
          </p:cNvPr>
          <p:cNvSpPr txBox="1"/>
          <p:nvPr/>
        </p:nvSpPr>
        <p:spPr>
          <a:xfrm>
            <a:off x="8725703" y="3183367"/>
            <a:ext cx="5081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PA1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60ns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0C41DB-5DB5-42E2-ACD5-58AA67E3BB1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8979762" y="3521921"/>
            <a:ext cx="94526" cy="2512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D2E639D-D4ED-476F-9D55-6462D1B7CE45}"/>
              </a:ext>
            </a:extLst>
          </p:cNvPr>
          <p:cNvSpPr txBox="1"/>
          <p:nvPr/>
        </p:nvSpPr>
        <p:spPr>
          <a:xfrm>
            <a:off x="9351723" y="3056035"/>
            <a:ext cx="204254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I2= Var PA / Var PW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ABB040E-17A6-4527-A522-1C85BFDC41C9}"/>
              </a:ext>
            </a:extLst>
          </p:cNvPr>
          <p:cNvCxnSpPr>
            <a:cxnSpLocks/>
          </p:cNvCxnSpPr>
          <p:nvPr/>
        </p:nvCxnSpPr>
        <p:spPr>
          <a:xfrm flipH="1">
            <a:off x="9421730" y="3424802"/>
            <a:ext cx="102687" cy="2505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9AE7-BCBA-451D-A474-21179F4D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components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302E4A-3655-48E5-B9FB-C2DDEE495CC0}"/>
              </a:ext>
            </a:extLst>
          </p:cNvPr>
          <p:cNvGrpSpPr/>
          <p:nvPr/>
        </p:nvGrpSpPr>
        <p:grpSpPr>
          <a:xfrm>
            <a:off x="3039534" y="2104164"/>
            <a:ext cx="9004424" cy="3263701"/>
            <a:chOff x="0" y="783366"/>
            <a:chExt cx="6951307" cy="2519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BDA36B-FCAD-4A29-BFA6-012C00AA1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583" b="49528"/>
            <a:stretch/>
          </p:blipFill>
          <p:spPr>
            <a:xfrm>
              <a:off x="0" y="783366"/>
              <a:ext cx="3163078" cy="25010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B26AB2-0776-406A-892D-AE314F66D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180" r="50746"/>
            <a:stretch/>
          </p:blipFill>
          <p:spPr>
            <a:xfrm>
              <a:off x="3788229" y="792630"/>
              <a:ext cx="3163078" cy="251027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A45A05-EA63-4A01-A923-C89A021EE7AE}"/>
                </a:ext>
              </a:extLst>
            </p:cNvPr>
            <p:cNvCxnSpPr>
              <a:cxnSpLocks/>
            </p:cNvCxnSpPr>
            <p:nvPr/>
          </p:nvCxnSpPr>
          <p:spPr>
            <a:xfrm>
              <a:off x="894876" y="1180609"/>
              <a:ext cx="0" cy="1638791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0FE18E-414F-4B7C-BC33-FDA4F8E8BEEA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76" y="1214475"/>
              <a:ext cx="0" cy="1638791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F3A0656-85B2-4027-B234-D8BB30C75FF6}"/>
                </a:ext>
              </a:extLst>
            </p:cNvPr>
            <p:cNvCxnSpPr/>
            <p:nvPr/>
          </p:nvCxnSpPr>
          <p:spPr>
            <a:xfrm>
              <a:off x="1456267" y="2000004"/>
              <a:ext cx="567266" cy="7008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EE018E-B418-46A1-B0C2-B8D0020FA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0733" y="1864800"/>
              <a:ext cx="812800" cy="658267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F440E0-159F-449E-9A40-B9BCBC00BE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6267" y="2150533"/>
              <a:ext cx="717030" cy="59783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D6E6E2-00CA-4320-AA44-5A66C68AAFB1}"/>
                </a:ext>
              </a:extLst>
            </p:cNvPr>
            <p:cNvGrpSpPr/>
            <p:nvPr/>
          </p:nvGrpSpPr>
          <p:grpSpPr>
            <a:xfrm rot="16200000">
              <a:off x="4804403" y="1898194"/>
              <a:ext cx="1044382" cy="977595"/>
              <a:chOff x="4309533" y="3423117"/>
              <a:chExt cx="962564" cy="883568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735CC5B-D4B4-4CB0-92E6-ABC27D860BE8}"/>
                  </a:ext>
                </a:extLst>
              </p:cNvPr>
              <p:cNvCxnSpPr/>
              <p:nvPr/>
            </p:nvCxnSpPr>
            <p:spPr>
              <a:xfrm>
                <a:off x="4555067" y="3558321"/>
                <a:ext cx="567266" cy="70086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58CE5EC-9942-4B23-B1E3-8E985603F4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09533" y="3423117"/>
                <a:ext cx="812800" cy="658267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6E1BA91-82B3-459F-A36B-7E8930402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5067" y="3708850"/>
                <a:ext cx="717030" cy="597835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406CEA-A84D-4ADA-8ABB-3CE1B679ED51}"/>
                </a:ext>
              </a:extLst>
            </p:cNvPr>
            <p:cNvSpPr txBox="1"/>
            <p:nvPr/>
          </p:nvSpPr>
          <p:spPr>
            <a:xfrm>
              <a:off x="2092903" y="2502891"/>
              <a:ext cx="730969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dirty="0"/>
                <a:t>Higher DVT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07FCFD-83DC-485E-9CC2-206C942BF4CD}"/>
                </a:ext>
              </a:extLst>
            </p:cNvPr>
            <p:cNvSpPr txBox="1"/>
            <p:nvPr/>
          </p:nvSpPr>
          <p:spPr>
            <a:xfrm>
              <a:off x="5304628" y="1827428"/>
              <a:ext cx="69410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dirty="0"/>
                <a:t>Lower drift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CBBA72-416D-4275-A352-BCD17C9D4C53}"/>
              </a:ext>
            </a:extLst>
          </p:cNvPr>
          <p:cNvGrpSpPr/>
          <p:nvPr/>
        </p:nvGrpSpPr>
        <p:grpSpPr>
          <a:xfrm>
            <a:off x="70015" y="2717309"/>
            <a:ext cx="2570664" cy="1947824"/>
            <a:chOff x="-133438" y="2473400"/>
            <a:chExt cx="2302875" cy="15936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FA938A5-8D1F-4B3A-AE47-DB84F02B3055}"/>
                </a:ext>
              </a:extLst>
            </p:cNvPr>
            <p:cNvGrpSpPr/>
            <p:nvPr/>
          </p:nvGrpSpPr>
          <p:grpSpPr>
            <a:xfrm>
              <a:off x="150489" y="3090727"/>
              <a:ext cx="1948942" cy="976283"/>
              <a:chOff x="317804" y="5213078"/>
              <a:chExt cx="2711530" cy="1373325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610432-0426-40C5-BCBC-CE182F8FD3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804" y="5975973"/>
                <a:ext cx="27115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38AF6C2-9273-483E-A88F-0C303DF9CF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9502" y="6360980"/>
                <a:ext cx="488251" cy="92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686DC6-5D4B-40A7-AFA8-22A37E65F8E4}"/>
                  </a:ext>
                </a:extLst>
              </p:cNvPr>
              <p:cNvSpPr txBox="1"/>
              <p:nvPr/>
            </p:nvSpPr>
            <p:spPr>
              <a:xfrm>
                <a:off x="2182820" y="6196549"/>
                <a:ext cx="247740" cy="17710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000" dirty="0">
                    <a:solidFill>
                      <a:srgbClr val="003C71"/>
                    </a:solidFill>
                  </a:rPr>
                  <a:t>WT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0F158E2-9B3C-45E7-ADD4-C738BB22BEEA}"/>
                  </a:ext>
                </a:extLst>
              </p:cNvPr>
              <p:cNvCxnSpPr/>
              <p:nvPr/>
            </p:nvCxnSpPr>
            <p:spPr>
              <a:xfrm>
                <a:off x="2557752" y="5791484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2EDD59B-274D-4CB7-9A8B-8C985514FFB0}"/>
                  </a:ext>
                </a:extLst>
              </p:cNvPr>
              <p:cNvCxnSpPr/>
              <p:nvPr/>
            </p:nvCxnSpPr>
            <p:spPr>
              <a:xfrm>
                <a:off x="2089454" y="5758949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4C986E-93D8-4E0B-92E6-E4EEC208A63E}"/>
                  </a:ext>
                </a:extLst>
              </p:cNvPr>
              <p:cNvSpPr txBox="1"/>
              <p:nvPr/>
            </p:nvSpPr>
            <p:spPr>
              <a:xfrm>
                <a:off x="599519" y="6037349"/>
                <a:ext cx="139853" cy="21252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3C71"/>
                    </a:solidFill>
                  </a:rPr>
                  <a:t>N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B1EA770-E8B4-4D24-A7E8-57B8AF45F1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119" y="5234307"/>
                <a:ext cx="104890" cy="71569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4BC87F6-7824-47E8-B6F9-45078579F4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890" y="5213078"/>
                <a:ext cx="383677" cy="9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097293C-DC87-468B-BA64-22456112F0E6}"/>
                  </a:ext>
                </a:extLst>
              </p:cNvPr>
              <p:cNvGrpSpPr/>
              <p:nvPr/>
            </p:nvGrpSpPr>
            <p:grpSpPr>
              <a:xfrm flipV="1">
                <a:off x="381452" y="5985184"/>
                <a:ext cx="553453" cy="405911"/>
                <a:chOff x="665747" y="4026568"/>
                <a:chExt cx="553453" cy="38501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DFF12D9-621D-4CB6-A766-6D87D4F6B5A2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8931618E-535D-41A6-9905-2127B1B3E1A9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0BDFFB84-160E-4363-AEB2-27CEA5E5A473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8033D54-729D-41D7-AF24-B56CEA2631B1}"/>
                  </a:ext>
                </a:extLst>
              </p:cNvPr>
              <p:cNvSpPr txBox="1"/>
              <p:nvPr/>
            </p:nvSpPr>
            <p:spPr>
              <a:xfrm>
                <a:off x="1322122" y="5716169"/>
                <a:ext cx="119874" cy="21252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3C71"/>
                    </a:solidFill>
                  </a:rPr>
                  <a:t>P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A19DCD9-EE45-4E69-8D45-564111467025}"/>
                  </a:ext>
                </a:extLst>
              </p:cNvPr>
              <p:cNvGrpSpPr/>
              <p:nvPr/>
            </p:nvGrpSpPr>
            <p:grpSpPr>
              <a:xfrm>
                <a:off x="2632012" y="5477554"/>
                <a:ext cx="331143" cy="486197"/>
                <a:chOff x="665747" y="4026568"/>
                <a:chExt cx="553453" cy="385011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77B997F-2D08-4740-8997-11BFD3D10D4E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E2A59DE-D486-450D-8583-6D6C81028590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C550D3EC-14B9-44D9-8ADC-B4204067DD8E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09A089-3D0B-4C91-BDAA-3382CF97A0D0}"/>
                  </a:ext>
                </a:extLst>
              </p:cNvPr>
              <p:cNvSpPr txBox="1"/>
              <p:nvPr/>
            </p:nvSpPr>
            <p:spPr>
              <a:xfrm>
                <a:off x="2737824" y="5606999"/>
                <a:ext cx="119874" cy="21252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1200" b="1">
                    <a:solidFill>
                      <a:srgbClr val="003C71"/>
                    </a:solidFill>
                  </a:rPr>
                  <a:t>p</a:t>
                </a:r>
                <a:endParaRPr lang="en-US" sz="1200" b="1" dirty="0">
                  <a:solidFill>
                    <a:srgbClr val="003C71"/>
                  </a:solidFill>
                </a:endParaRP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87B19AA-8F76-4C89-983E-14F5F3C25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4835" y="3477042"/>
              <a:ext cx="199522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08A92E-5600-4C34-96D4-8A56DE8866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416" y="3473469"/>
              <a:ext cx="111104" cy="14140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21A8334-0613-46E2-84C1-1BFDBFDF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03671" y="3115320"/>
              <a:ext cx="89139" cy="37991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971A23-2182-4505-B254-89719FF91157}"/>
                </a:ext>
              </a:extLst>
            </p:cNvPr>
            <p:cNvSpPr txBox="1"/>
            <p:nvPr/>
          </p:nvSpPr>
          <p:spPr>
            <a:xfrm>
              <a:off x="-133438" y="2473400"/>
              <a:ext cx="1300269" cy="151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3C71"/>
                  </a:solidFill>
                </a:rPr>
                <a:t>I1=PA1/60ns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58F011C-95AA-4BDA-970F-B649EA0DE8A6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>
              <a:off x="516696" y="2624484"/>
              <a:ext cx="302183" cy="39922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9A0B02-7B28-47C0-9190-6C3E1FF135D0}"/>
                </a:ext>
              </a:extLst>
            </p:cNvPr>
            <p:cNvSpPr txBox="1"/>
            <p:nvPr/>
          </p:nvSpPr>
          <p:spPr>
            <a:xfrm>
              <a:off x="1243943" y="2813876"/>
              <a:ext cx="925494" cy="151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3C71"/>
                  </a:solidFill>
                </a:rPr>
                <a:t>I2= PA2/60ns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3D6DF72-4072-4F54-9995-DD3B6AE2C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3943" y="3018977"/>
              <a:ext cx="102687" cy="2505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2B7BA938-4350-4A7B-B12A-4DE8B6639E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40679" y="5278811"/>
            <a:ext cx="4842924" cy="480381"/>
          </a:xfrm>
        </p:spPr>
        <p:txBody>
          <a:bodyPr/>
          <a:lstStyle/>
          <a:p>
            <a:pPr lvl="1"/>
            <a:r>
              <a:rPr lang="en-US" sz="1400" dirty="0"/>
              <a:t>DVT shows improvement with higher PA1 / lower PA2 (ramp-down pulse)</a:t>
            </a:r>
          </a:p>
          <a:p>
            <a:pPr lvl="2"/>
            <a:r>
              <a:rPr lang="en-US" sz="1400" dirty="0"/>
              <a:t>The low-right corner leaves the bits in a “transient’ state, where VTs have not reached steady-state</a:t>
            </a:r>
          </a:p>
          <a:p>
            <a:pPr lvl="1"/>
            <a:endParaRPr lang="en-US" sz="14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FFBDE80E-EDD2-40EB-B1C0-A121BFCE8E76}"/>
              </a:ext>
            </a:extLst>
          </p:cNvPr>
          <p:cNvSpPr txBox="1">
            <a:spLocks/>
          </p:cNvSpPr>
          <p:nvPr/>
        </p:nvSpPr>
        <p:spPr>
          <a:xfrm>
            <a:off x="219217" y="763608"/>
            <a:ext cx="7264386" cy="534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 is on evaluating window impact for PA1/PA2 components</a:t>
            </a:r>
          </a:p>
          <a:p>
            <a:pPr lvl="1"/>
            <a:r>
              <a:rPr lang="en-US" dirty="0"/>
              <a:t>Analysis focused on 60ns / 60ns pulse, to provide enough time for VT to settle</a:t>
            </a:r>
          </a:p>
          <a:p>
            <a:pPr lvl="1"/>
            <a:endParaRPr lang="en-US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187F90D-7AC0-4B68-9F2A-297B23A39762}"/>
              </a:ext>
            </a:extLst>
          </p:cNvPr>
          <p:cNvSpPr txBox="1">
            <a:spLocks/>
          </p:cNvSpPr>
          <p:nvPr/>
        </p:nvSpPr>
        <p:spPr>
          <a:xfrm>
            <a:off x="7982113" y="5453297"/>
            <a:ext cx="3857615" cy="348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Drift responds to highest PA </a:t>
            </a:r>
            <a:r>
              <a:rPr lang="en-US" sz="1400" dirty="0">
                <a:sym typeface="Wingdings" panose="05000000000000000000" pitchFamily="2" charset="2"/>
              </a:rPr>
              <a:t> iso-plane in drift with highest PA</a:t>
            </a:r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07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8137-C199-47E5-BF55-D355E2CD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components - DVT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5C590-4FEB-490C-A0F1-5B27AAB2C9C9}"/>
              </a:ext>
            </a:extLst>
          </p:cNvPr>
          <p:cNvSpPr txBox="1"/>
          <p:nvPr/>
        </p:nvSpPr>
        <p:spPr>
          <a:xfrm>
            <a:off x="245533" y="1909268"/>
            <a:ext cx="556243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rgbClr val="003C71"/>
                </a:solidFill>
              </a:rPr>
              <a:t>DVT_n</a:t>
            </a:r>
            <a:endParaRPr lang="en-US" sz="1400" b="1" dirty="0">
              <a:solidFill>
                <a:srgbClr val="003C7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CC72B-F3B8-4EB6-9B19-6A3D63CC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2" y="884801"/>
            <a:ext cx="11133667" cy="26947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5EE02-4E5A-4AD3-AA28-B66009E71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16" y="3733971"/>
            <a:ext cx="11133668" cy="267389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04A22-6285-4072-85BE-B24F1639A861}"/>
              </a:ext>
            </a:extLst>
          </p:cNvPr>
          <p:cNvSpPr txBox="1"/>
          <p:nvPr/>
        </p:nvSpPr>
        <p:spPr>
          <a:xfrm>
            <a:off x="245532" y="5070917"/>
            <a:ext cx="556243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err="1">
                <a:solidFill>
                  <a:srgbClr val="003C71"/>
                </a:solidFill>
              </a:rPr>
              <a:t>DVT</a:t>
            </a:r>
            <a:r>
              <a:rPr lang="en-US" sz="1400" b="1">
                <a:solidFill>
                  <a:srgbClr val="003C71"/>
                </a:solidFill>
              </a:rPr>
              <a:t>_p</a:t>
            </a:r>
            <a:endParaRPr lang="en-US" sz="1400" b="1" dirty="0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85EC-7B0F-4211-8FD5-DF2B851B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components - Drift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BA24D-14CF-48EC-96D1-1FBFC4F57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734077"/>
            <a:ext cx="10541000" cy="26949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A99BA-4D49-40E3-8F7D-0E9FE7403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3540261"/>
            <a:ext cx="10541000" cy="26852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70B85-B6FF-4331-ABC0-A24D41947CF4}"/>
              </a:ext>
            </a:extLst>
          </p:cNvPr>
          <p:cNvSpPr txBox="1"/>
          <p:nvPr/>
        </p:nvSpPr>
        <p:spPr>
          <a:xfrm>
            <a:off x="482599" y="1833068"/>
            <a:ext cx="990656" cy="4308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C71"/>
                </a:solidFill>
              </a:rPr>
              <a:t>NP_P</a:t>
            </a:r>
          </a:p>
          <a:p>
            <a:r>
              <a:rPr lang="en-US" sz="1400" b="1" dirty="0">
                <a:solidFill>
                  <a:srgbClr val="003C71"/>
                </a:solidFill>
              </a:rPr>
              <a:t>Drift 1us-1s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6C8EE-9B29-4280-9AA9-77E567675EC9}"/>
              </a:ext>
            </a:extLst>
          </p:cNvPr>
          <p:cNvSpPr txBox="1"/>
          <p:nvPr/>
        </p:nvSpPr>
        <p:spPr>
          <a:xfrm>
            <a:off x="482598" y="4994717"/>
            <a:ext cx="990656" cy="4308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C71"/>
                </a:solidFill>
              </a:rPr>
              <a:t>PN_N</a:t>
            </a:r>
          </a:p>
          <a:p>
            <a:r>
              <a:rPr lang="en-US" sz="1400" b="1" dirty="0">
                <a:solidFill>
                  <a:srgbClr val="003C71"/>
                </a:solidFill>
              </a:rPr>
              <a:t>Drift 1us-1s</a:t>
            </a:r>
          </a:p>
        </p:txBody>
      </p:sp>
    </p:spTree>
    <p:extLst>
      <p:ext uri="{BB962C8B-B14F-4D97-AF65-F5344CB8AC3E}">
        <p14:creationId xmlns:p14="http://schemas.microsoft.com/office/powerpoint/2010/main" val="24794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97D-08F9-4E65-AF73-85B8A467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D57368-BC07-4421-B8B2-4474AD69E1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1173" y="690563"/>
            <a:ext cx="6594427" cy="5112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9E691-1C55-45CD-AD87-C13A59BBF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04" y="797708"/>
            <a:ext cx="4776280" cy="36975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174647-8EB9-4CAB-8BAA-8D8DAF017B1B}"/>
              </a:ext>
            </a:extLst>
          </p:cNvPr>
          <p:cNvSpPr txBox="1">
            <a:spLocks/>
          </p:cNvSpPr>
          <p:nvPr/>
        </p:nvSpPr>
        <p:spPr>
          <a:xfrm>
            <a:off x="6737360" y="4795382"/>
            <a:ext cx="4842924" cy="415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DVT dataset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62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7865-4028-4A89-A2E9-DE4768DF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Drift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CE9FF6-435F-4F64-9E54-FF80617BEF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5009" y="690563"/>
            <a:ext cx="7152962" cy="5535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9E50F-A9F4-4F65-96C5-D37E47A7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995" y="950488"/>
            <a:ext cx="4716995" cy="370102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9C4ADB-9253-4A51-91E7-A25755E02102}"/>
              </a:ext>
            </a:extLst>
          </p:cNvPr>
          <p:cNvSpPr txBox="1">
            <a:spLocks/>
          </p:cNvSpPr>
          <p:nvPr/>
        </p:nvSpPr>
        <p:spPr>
          <a:xfrm>
            <a:off x="7008294" y="4844444"/>
            <a:ext cx="4842924" cy="415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Drift dataset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91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DACA-BC39-41C2-BCAC-C73691C1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Sigmas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676BFB-AFC3-416F-9295-63AE8DC482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46463" y="622830"/>
            <a:ext cx="4982708" cy="3847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D277E-2F1C-4067-858C-8B96584D8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92" y="622830"/>
            <a:ext cx="4982708" cy="3847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56B2E-2B70-4904-92E2-D69BFDFD66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416"/>
          <a:stretch/>
        </p:blipFill>
        <p:spPr>
          <a:xfrm>
            <a:off x="6167321" y="4517457"/>
            <a:ext cx="3626643" cy="1411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E4BF8F-672B-4319-9DE4-E8B4AA9E3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420"/>
          <a:stretch/>
        </p:blipFill>
        <p:spPr>
          <a:xfrm>
            <a:off x="2483530" y="4495956"/>
            <a:ext cx="3472125" cy="143285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118224-79E5-464F-B650-8467CB63BFAB}"/>
              </a:ext>
            </a:extLst>
          </p:cNvPr>
          <p:cNvSpPr txBox="1">
            <a:spLocks/>
          </p:cNvSpPr>
          <p:nvPr/>
        </p:nvSpPr>
        <p:spPr>
          <a:xfrm>
            <a:off x="0" y="1066457"/>
            <a:ext cx="2245773" cy="14801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Sigma data was extracted from this dataset, but degradation limits its use</a:t>
            </a:r>
          </a:p>
          <a:p>
            <a:pPr lvl="1"/>
            <a:r>
              <a:rPr lang="en-US" sz="1400" dirty="0"/>
              <a:t>Additional experiments are run to evaluate sigma impact on I1/I2 currents, reducing space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75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941E-6D0C-49C0-B74B-60F47BD2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1us/1s </a:t>
            </a:r>
            <a:r>
              <a:rPr lang="en-US" dirty="0" err="1"/>
              <a:t>sigmas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A52B22-BC70-44D1-80D2-C8A753C107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8995" y="900628"/>
            <a:ext cx="5943600" cy="4153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90967-2EC9-43F5-B24C-701E1BD9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95" y="900629"/>
            <a:ext cx="5943600" cy="41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0558-2C41-4994-9F59-54583450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80uA/30uA DVT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941058-4D0A-4B97-BC22-019F533852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r="921"/>
          <a:stretch/>
        </p:blipFill>
        <p:spPr>
          <a:xfrm>
            <a:off x="6613866" y="4284431"/>
            <a:ext cx="4783325" cy="211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A7A24C-AF59-43FB-8DA0-6401C1C5D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67" y="4340468"/>
            <a:ext cx="4616234" cy="2024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DA8B9-BC39-4F09-A156-1BC4E9E6C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849" y="1226309"/>
            <a:ext cx="8552318" cy="30499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6409C55-B53D-4402-B373-E13613BEEE4B}"/>
              </a:ext>
            </a:extLst>
          </p:cNvPr>
          <p:cNvGrpSpPr/>
          <p:nvPr/>
        </p:nvGrpSpPr>
        <p:grpSpPr>
          <a:xfrm>
            <a:off x="1925049" y="2898996"/>
            <a:ext cx="1866418" cy="1291578"/>
            <a:chOff x="-133438" y="2473400"/>
            <a:chExt cx="2302875" cy="15936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9CC5D1-E63E-4FAD-A2E3-9E355719B58A}"/>
                </a:ext>
              </a:extLst>
            </p:cNvPr>
            <p:cNvGrpSpPr/>
            <p:nvPr/>
          </p:nvGrpSpPr>
          <p:grpSpPr>
            <a:xfrm>
              <a:off x="150489" y="3090727"/>
              <a:ext cx="1948942" cy="976283"/>
              <a:chOff x="317804" y="5213078"/>
              <a:chExt cx="2711530" cy="1373325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39FE89E-3453-479F-891B-3911E384B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804" y="5975973"/>
                <a:ext cx="27115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B5531A5-B950-44D6-8D57-2599CDB3F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9502" y="6360980"/>
                <a:ext cx="488251" cy="92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2C526A-A091-423D-B470-549B010F4718}"/>
                  </a:ext>
                </a:extLst>
              </p:cNvPr>
              <p:cNvSpPr txBox="1"/>
              <p:nvPr/>
            </p:nvSpPr>
            <p:spPr>
              <a:xfrm>
                <a:off x="2182819" y="6196550"/>
                <a:ext cx="170609" cy="13354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003C71"/>
                    </a:solidFill>
                  </a:rPr>
                  <a:t>WT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A1E97BB-759A-4005-A063-94FE59123558}"/>
                  </a:ext>
                </a:extLst>
              </p:cNvPr>
              <p:cNvCxnSpPr/>
              <p:nvPr/>
            </p:nvCxnSpPr>
            <p:spPr>
              <a:xfrm>
                <a:off x="2557752" y="5791484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D628BD3-9E44-4BEF-BF51-4B6BDB8856CE}"/>
                  </a:ext>
                </a:extLst>
              </p:cNvPr>
              <p:cNvCxnSpPr/>
              <p:nvPr/>
            </p:nvCxnSpPr>
            <p:spPr>
              <a:xfrm>
                <a:off x="2089454" y="5758949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34F7E9-1E02-4200-A56D-90D3F47376F3}"/>
                  </a:ext>
                </a:extLst>
              </p:cNvPr>
              <p:cNvSpPr txBox="1"/>
              <p:nvPr/>
            </p:nvSpPr>
            <p:spPr>
              <a:xfrm>
                <a:off x="599519" y="6037349"/>
                <a:ext cx="129334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 dirty="0">
                    <a:solidFill>
                      <a:srgbClr val="003C71"/>
                    </a:solidFill>
                  </a:rPr>
                  <a:t>N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DF4732A-14C0-478A-B2B0-968459E1B4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119" y="5234307"/>
                <a:ext cx="104890" cy="71569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FCDDAC7-EFD3-4CEB-8649-2EB8940F7A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890" y="5213078"/>
                <a:ext cx="383677" cy="9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01C3166-1A32-4964-8EFE-D89D7D9C5471}"/>
                  </a:ext>
                </a:extLst>
              </p:cNvPr>
              <p:cNvGrpSpPr/>
              <p:nvPr/>
            </p:nvGrpSpPr>
            <p:grpSpPr>
              <a:xfrm flipV="1">
                <a:off x="381452" y="5985184"/>
                <a:ext cx="553453" cy="405911"/>
                <a:chOff x="665747" y="4026568"/>
                <a:chExt cx="553453" cy="38501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89115A5-CF9B-40B7-936D-A567E1FFAC2C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CBC7755-B1C2-47AB-AF3E-3172762C7677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47B329F-B523-44DB-874C-0F1B8E18CF2A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0C5080-9417-42BA-BFE3-0D780BDE67F8}"/>
                  </a:ext>
                </a:extLst>
              </p:cNvPr>
              <p:cNvSpPr txBox="1"/>
              <p:nvPr/>
            </p:nvSpPr>
            <p:spPr>
              <a:xfrm>
                <a:off x="1322121" y="5716169"/>
                <a:ext cx="110070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 dirty="0">
                    <a:solidFill>
                      <a:srgbClr val="003C71"/>
                    </a:solidFill>
                  </a:rPr>
                  <a:t>P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AB69F3A-8C91-4C05-A308-44E3D5FDC90D}"/>
                  </a:ext>
                </a:extLst>
              </p:cNvPr>
              <p:cNvGrpSpPr/>
              <p:nvPr/>
            </p:nvGrpSpPr>
            <p:grpSpPr>
              <a:xfrm>
                <a:off x="2632012" y="5477554"/>
                <a:ext cx="331143" cy="486197"/>
                <a:chOff x="665747" y="4026568"/>
                <a:chExt cx="553453" cy="385011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B58004C-5EB1-435F-BD29-BF975D225BF5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010D1A8-D786-420F-B225-BF9CC132431A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0E59513-BA0D-465C-951B-6DEB69277620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39898B-A957-42D8-A2E2-DC3CADADCC2C}"/>
                  </a:ext>
                </a:extLst>
              </p:cNvPr>
              <p:cNvSpPr txBox="1"/>
              <p:nvPr/>
            </p:nvSpPr>
            <p:spPr>
              <a:xfrm>
                <a:off x="2737824" y="5606999"/>
                <a:ext cx="110070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>
                    <a:solidFill>
                      <a:srgbClr val="003C71"/>
                    </a:solidFill>
                  </a:rPr>
                  <a:t>p</a:t>
                </a:r>
                <a:endParaRPr lang="en-US" sz="800" b="1" dirty="0">
                  <a:solidFill>
                    <a:srgbClr val="003C71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B34DB86-4C61-423A-A93F-27EDF098FB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4835" y="3477042"/>
              <a:ext cx="199522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8A1EA0C-A062-44E8-AF23-E0443E9EDF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3416" y="3473469"/>
              <a:ext cx="111104" cy="14140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F7A4F5C-05B2-4467-9133-79D1963CB8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3671" y="3115320"/>
              <a:ext cx="89139" cy="37991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4EFB2F-F5BB-4BA4-A38F-098C5478A0B2}"/>
                </a:ext>
              </a:extLst>
            </p:cNvPr>
            <p:cNvSpPr txBox="1"/>
            <p:nvPr/>
          </p:nvSpPr>
          <p:spPr>
            <a:xfrm>
              <a:off x="-133438" y="2473400"/>
              <a:ext cx="1300269" cy="151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3C71"/>
                  </a:solidFill>
                </a:rPr>
                <a:t>I1=80uA/20ns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D6DD24-19D1-4CBA-AAB8-29AF8D5296A5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516697" y="2625300"/>
              <a:ext cx="302182" cy="39840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319B1A-ED0B-4BE7-ACC7-113810A1A467}"/>
                </a:ext>
              </a:extLst>
            </p:cNvPr>
            <p:cNvSpPr txBox="1"/>
            <p:nvPr/>
          </p:nvSpPr>
          <p:spPr>
            <a:xfrm>
              <a:off x="1243943" y="2813876"/>
              <a:ext cx="925494" cy="151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3C71"/>
                  </a:solidFill>
                </a:rPr>
                <a:t>I2= 30uA/20ns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3AC09FE-E1BE-4FC8-9CF6-BDD375F1DE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3943" y="3018977"/>
              <a:ext cx="102687" cy="2505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1F9E8F-EB3F-4001-8AF4-1875DB3C1149}"/>
              </a:ext>
            </a:extLst>
          </p:cNvPr>
          <p:cNvGrpSpPr/>
          <p:nvPr/>
        </p:nvGrpSpPr>
        <p:grpSpPr>
          <a:xfrm>
            <a:off x="2012039" y="1559958"/>
            <a:ext cx="1579565" cy="951653"/>
            <a:chOff x="150489" y="1243042"/>
            <a:chExt cx="1948942" cy="117419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A123C4A-6D45-4A8C-88A7-65D0C00A45B7}"/>
                </a:ext>
              </a:extLst>
            </p:cNvPr>
            <p:cNvGrpSpPr/>
            <p:nvPr/>
          </p:nvGrpSpPr>
          <p:grpSpPr>
            <a:xfrm>
              <a:off x="150489" y="1628966"/>
              <a:ext cx="1948942" cy="788270"/>
              <a:chOff x="317804" y="5477554"/>
              <a:chExt cx="2711530" cy="1108849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E107899-2B39-4249-AAB2-F240A6F6F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804" y="5975973"/>
                <a:ext cx="27115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4DBEDA9-F308-4A2F-BA47-CB77E464E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0337" y="6360980"/>
                <a:ext cx="737416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3CC9EC-48A7-4AF9-9FA1-943A92011E0F}"/>
                  </a:ext>
                </a:extLst>
              </p:cNvPr>
              <p:cNvSpPr txBox="1"/>
              <p:nvPr/>
            </p:nvSpPr>
            <p:spPr>
              <a:xfrm>
                <a:off x="2182819" y="6196550"/>
                <a:ext cx="170609" cy="13354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003C71"/>
                    </a:solidFill>
                  </a:rPr>
                  <a:t>WT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48F3E9A-528B-4A48-9479-7B6F6A637235}"/>
                  </a:ext>
                </a:extLst>
              </p:cNvPr>
              <p:cNvCxnSpPr/>
              <p:nvPr/>
            </p:nvCxnSpPr>
            <p:spPr>
              <a:xfrm>
                <a:off x="2557752" y="5791484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84F97A6-1FDD-4DEC-984E-0E7EC7968ABD}"/>
                  </a:ext>
                </a:extLst>
              </p:cNvPr>
              <p:cNvCxnSpPr/>
              <p:nvPr/>
            </p:nvCxnSpPr>
            <p:spPr>
              <a:xfrm>
                <a:off x="1820337" y="5758949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41701B-27F1-4E9F-8517-DE1E891D538C}"/>
                  </a:ext>
                </a:extLst>
              </p:cNvPr>
              <p:cNvSpPr txBox="1"/>
              <p:nvPr/>
            </p:nvSpPr>
            <p:spPr>
              <a:xfrm>
                <a:off x="599519" y="6037349"/>
                <a:ext cx="129334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 dirty="0">
                    <a:solidFill>
                      <a:srgbClr val="003C71"/>
                    </a:solidFill>
                  </a:rPr>
                  <a:t>N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3F93F24-A704-4E89-9BDC-E7DDF8F233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118" y="5614428"/>
                <a:ext cx="91770" cy="335573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7C7F135-0F22-400C-9177-46BB4A44C2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55207" y="5622498"/>
                <a:ext cx="116009" cy="34125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40D3FC8-EBA6-40A8-B168-86707853D0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889" y="5613489"/>
                <a:ext cx="513318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B785CBF-2863-4093-AE82-88AC561CAB30}"/>
                  </a:ext>
                </a:extLst>
              </p:cNvPr>
              <p:cNvGrpSpPr/>
              <p:nvPr/>
            </p:nvGrpSpPr>
            <p:grpSpPr>
              <a:xfrm flipV="1">
                <a:off x="381452" y="5985184"/>
                <a:ext cx="553453" cy="405911"/>
                <a:chOff x="665747" y="4026568"/>
                <a:chExt cx="553453" cy="38501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7B4CACE-6646-4B69-A1E3-D380F20F0FF0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FE968C5C-1ADD-4DE2-AA43-22AC162C85B6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5EC5671C-9864-4AFB-8264-D8EF8FD3AC9A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FAEDC2-0A5B-4D5C-B96B-7AB8F520F17F}"/>
                  </a:ext>
                </a:extLst>
              </p:cNvPr>
              <p:cNvSpPr txBox="1"/>
              <p:nvPr/>
            </p:nvSpPr>
            <p:spPr>
              <a:xfrm>
                <a:off x="1247724" y="5703509"/>
                <a:ext cx="110070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 dirty="0">
                    <a:solidFill>
                      <a:srgbClr val="003C71"/>
                    </a:solidFill>
                  </a:rPr>
                  <a:t>P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E861FFD-FDF7-41FF-B137-F43F09CE6160}"/>
                  </a:ext>
                </a:extLst>
              </p:cNvPr>
              <p:cNvGrpSpPr/>
              <p:nvPr/>
            </p:nvGrpSpPr>
            <p:grpSpPr>
              <a:xfrm>
                <a:off x="2632012" y="5477554"/>
                <a:ext cx="331143" cy="486197"/>
                <a:chOff x="665747" y="4026568"/>
                <a:chExt cx="553453" cy="385011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E8E5967-9797-4989-9A3D-ADE2AC85A43B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8B46979-212C-4520-B7A1-613173746F53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15638A8E-A77C-4675-8EEF-D5B99C6C322D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E6F100-36FD-4EB3-9599-7FCDDDF71AF7}"/>
                  </a:ext>
                </a:extLst>
              </p:cNvPr>
              <p:cNvSpPr txBox="1"/>
              <p:nvPr/>
            </p:nvSpPr>
            <p:spPr>
              <a:xfrm>
                <a:off x="2737824" y="5606999"/>
                <a:ext cx="110070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>
                    <a:solidFill>
                      <a:srgbClr val="003C71"/>
                    </a:solidFill>
                  </a:rPr>
                  <a:t>p</a:t>
                </a:r>
                <a:endParaRPr lang="en-US" sz="800" b="1" dirty="0">
                  <a:solidFill>
                    <a:srgbClr val="003C71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9E546E-8787-4E39-8DC3-5DD47CCE50D7}"/>
                </a:ext>
              </a:extLst>
            </p:cNvPr>
            <p:cNvSpPr txBox="1"/>
            <p:nvPr/>
          </p:nvSpPr>
          <p:spPr>
            <a:xfrm>
              <a:off x="608055" y="1243042"/>
              <a:ext cx="1173079" cy="151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3C71"/>
                  </a:solidFill>
                </a:rPr>
                <a:t>I= 40ns/45uA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75A6DF0-9CD2-4A22-8348-BA9FA772FD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676" y="1450694"/>
              <a:ext cx="102687" cy="2505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699305D-8DFE-418A-923B-4FFE0E042576}"/>
              </a:ext>
            </a:extLst>
          </p:cNvPr>
          <p:cNvCxnSpPr/>
          <p:nvPr/>
        </p:nvCxnSpPr>
        <p:spPr>
          <a:xfrm>
            <a:off x="6297126" y="3419711"/>
            <a:ext cx="38447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E1E172A-463A-4B3B-B75A-B09E9946CD5D}"/>
              </a:ext>
            </a:extLst>
          </p:cNvPr>
          <p:cNvSpPr txBox="1"/>
          <p:nvPr/>
        </p:nvSpPr>
        <p:spPr>
          <a:xfrm>
            <a:off x="9619190" y="5247021"/>
            <a:ext cx="1778001" cy="338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Similar / slightly improved drift in low-VT state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CE78FB-EF94-4137-BAD5-E71D2B44B5D6}"/>
              </a:ext>
            </a:extLst>
          </p:cNvPr>
          <p:cNvSpPr txBox="1"/>
          <p:nvPr/>
        </p:nvSpPr>
        <p:spPr>
          <a:xfrm>
            <a:off x="2138698" y="4681256"/>
            <a:ext cx="1258923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DVT improvement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8C07125F-51FE-4B2B-8281-271D7BF15184}"/>
              </a:ext>
            </a:extLst>
          </p:cNvPr>
          <p:cNvSpPr/>
          <p:nvPr/>
        </p:nvSpPr>
        <p:spPr>
          <a:xfrm>
            <a:off x="5564501" y="4461933"/>
            <a:ext cx="65832" cy="541867"/>
          </a:xfrm>
          <a:prstGeom prst="righ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E28B9BA-F089-4939-A281-F6F558E74FEA}"/>
              </a:ext>
            </a:extLst>
          </p:cNvPr>
          <p:cNvSpPr txBox="1"/>
          <p:nvPr/>
        </p:nvSpPr>
        <p:spPr>
          <a:xfrm>
            <a:off x="5681449" y="4648227"/>
            <a:ext cx="807913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4 repetitions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542DDE1-407A-470D-BF5A-9C66F14ED4E7}"/>
              </a:ext>
            </a:extLst>
          </p:cNvPr>
          <p:cNvSpPr txBox="1"/>
          <p:nvPr/>
        </p:nvSpPr>
        <p:spPr>
          <a:xfrm>
            <a:off x="1124260" y="1825093"/>
            <a:ext cx="995465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003C71"/>
                </a:solidFill>
              </a:rPr>
              <a:t>POR pulse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4E587E3-A375-4A38-BB89-A900E0E1EA77}"/>
              </a:ext>
            </a:extLst>
          </p:cNvPr>
          <p:cNvSpPr txBox="1"/>
          <p:nvPr/>
        </p:nvSpPr>
        <p:spPr>
          <a:xfrm>
            <a:off x="1089839" y="3316722"/>
            <a:ext cx="122483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003C71"/>
                </a:solidFill>
              </a:rPr>
              <a:t>80uA/30uA pulse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F28A446-D514-41D9-95AB-F331D6C38DF8}"/>
              </a:ext>
            </a:extLst>
          </p:cNvPr>
          <p:cNvSpPr txBox="1"/>
          <p:nvPr/>
        </p:nvSpPr>
        <p:spPr>
          <a:xfrm>
            <a:off x="1373217" y="5690954"/>
            <a:ext cx="280526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POR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304EE2-4B3C-49FA-AB79-A187303AF817}"/>
              </a:ext>
            </a:extLst>
          </p:cNvPr>
          <p:cNvSpPr txBox="1"/>
          <p:nvPr/>
        </p:nvSpPr>
        <p:spPr>
          <a:xfrm>
            <a:off x="1558674" y="5437357"/>
            <a:ext cx="561051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80/30uA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09DD033-2FDD-4997-B9CA-03B16ABB5041}"/>
              </a:ext>
            </a:extLst>
          </p:cNvPr>
          <p:cNvCxnSpPr/>
          <p:nvPr/>
        </p:nvCxnSpPr>
        <p:spPr>
          <a:xfrm flipV="1">
            <a:off x="1819693" y="5025503"/>
            <a:ext cx="0" cy="3908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79EEBFB-1F1D-4224-9AF3-AAF0855C87D4}"/>
              </a:ext>
            </a:extLst>
          </p:cNvPr>
          <p:cNvCxnSpPr/>
          <p:nvPr/>
        </p:nvCxnSpPr>
        <p:spPr>
          <a:xfrm flipV="1">
            <a:off x="1486462" y="5280099"/>
            <a:ext cx="0" cy="3908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97EF6B9-934A-4ADE-BD2E-B3913EF96AC0}"/>
              </a:ext>
            </a:extLst>
          </p:cNvPr>
          <p:cNvCxnSpPr/>
          <p:nvPr/>
        </p:nvCxnSpPr>
        <p:spPr>
          <a:xfrm flipV="1">
            <a:off x="2210148" y="5280099"/>
            <a:ext cx="0" cy="3908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1B33D37-FC87-482D-BDD2-BE8485FE0D7D}"/>
              </a:ext>
            </a:extLst>
          </p:cNvPr>
          <p:cNvSpPr txBox="1"/>
          <p:nvPr/>
        </p:nvSpPr>
        <p:spPr>
          <a:xfrm>
            <a:off x="2038162" y="5699421"/>
            <a:ext cx="280526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POR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61328FC-CADD-4375-9878-D586CA695A6D}"/>
              </a:ext>
            </a:extLst>
          </p:cNvPr>
          <p:cNvSpPr txBox="1"/>
          <p:nvPr/>
        </p:nvSpPr>
        <p:spPr>
          <a:xfrm>
            <a:off x="1541571" y="4314631"/>
            <a:ext cx="556243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rgbClr val="003C71"/>
                </a:solidFill>
              </a:rPr>
              <a:t>DVT_n</a:t>
            </a:r>
            <a:endParaRPr lang="en-US" sz="1400" b="1" dirty="0">
              <a:solidFill>
                <a:srgbClr val="003C7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52EFDC2-847A-46D8-845C-0E201F7964AE}"/>
              </a:ext>
            </a:extLst>
          </p:cNvPr>
          <p:cNvSpPr txBox="1"/>
          <p:nvPr/>
        </p:nvSpPr>
        <p:spPr>
          <a:xfrm>
            <a:off x="2568361" y="4313741"/>
            <a:ext cx="556243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err="1">
                <a:solidFill>
                  <a:srgbClr val="003C71"/>
                </a:solidFill>
              </a:rPr>
              <a:t>DVT</a:t>
            </a:r>
            <a:r>
              <a:rPr lang="en-US" sz="1400" b="1">
                <a:solidFill>
                  <a:srgbClr val="003C71"/>
                </a:solidFill>
              </a:rPr>
              <a:t>_p</a:t>
            </a:r>
            <a:endParaRPr lang="en-US" sz="1400" b="1" dirty="0">
              <a:solidFill>
                <a:srgbClr val="003C7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5C09B2D-C608-4BE6-9440-0BFC6ACDB451}"/>
              </a:ext>
            </a:extLst>
          </p:cNvPr>
          <p:cNvSpPr txBox="1"/>
          <p:nvPr/>
        </p:nvSpPr>
        <p:spPr>
          <a:xfrm>
            <a:off x="3524293" y="4322636"/>
            <a:ext cx="559449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C71"/>
                </a:solidFill>
              </a:rPr>
              <a:t>DVT_P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4C36C31-D483-4D5B-B22A-7837A998390B}"/>
              </a:ext>
            </a:extLst>
          </p:cNvPr>
          <p:cNvSpPr txBox="1"/>
          <p:nvPr/>
        </p:nvSpPr>
        <p:spPr>
          <a:xfrm>
            <a:off x="4468313" y="4305527"/>
            <a:ext cx="577081" cy="21544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3C71"/>
                </a:solidFill>
              </a:rPr>
              <a:t>DVT_N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64C9DD-5F08-4AC6-BFE2-0258726ECC11}"/>
              </a:ext>
            </a:extLst>
          </p:cNvPr>
          <p:cNvSpPr txBox="1"/>
          <p:nvPr/>
        </p:nvSpPr>
        <p:spPr>
          <a:xfrm>
            <a:off x="8183969" y="5521677"/>
            <a:ext cx="280526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POR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F8ED27-DC1D-4B33-889B-208B1B1E9FE6}"/>
              </a:ext>
            </a:extLst>
          </p:cNvPr>
          <p:cNvSpPr txBox="1"/>
          <p:nvPr/>
        </p:nvSpPr>
        <p:spPr>
          <a:xfrm>
            <a:off x="8369426" y="5268080"/>
            <a:ext cx="561051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80/30uA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717D540-036C-47D3-BB03-DCDFE91A7672}"/>
              </a:ext>
            </a:extLst>
          </p:cNvPr>
          <p:cNvCxnSpPr>
            <a:cxnSpLocks/>
          </p:cNvCxnSpPr>
          <p:nvPr/>
        </p:nvCxnSpPr>
        <p:spPr>
          <a:xfrm>
            <a:off x="8654258" y="5547285"/>
            <a:ext cx="0" cy="3534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EC58A17-6E1C-4DA9-857B-3BB2FCF720AE}"/>
              </a:ext>
            </a:extLst>
          </p:cNvPr>
          <p:cNvCxnSpPr>
            <a:cxnSpLocks/>
          </p:cNvCxnSpPr>
          <p:nvPr/>
        </p:nvCxnSpPr>
        <p:spPr>
          <a:xfrm>
            <a:off x="8982800" y="5701217"/>
            <a:ext cx="0" cy="15901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0FABE323-63DC-4B80-9F0C-070CFBB9F1B1}"/>
              </a:ext>
            </a:extLst>
          </p:cNvPr>
          <p:cNvSpPr txBox="1"/>
          <p:nvPr/>
        </p:nvSpPr>
        <p:spPr>
          <a:xfrm>
            <a:off x="8848914" y="5530144"/>
            <a:ext cx="280526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POR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29F2046-23F6-464A-AC2F-BA06DF15078A}"/>
              </a:ext>
            </a:extLst>
          </p:cNvPr>
          <p:cNvCxnSpPr>
            <a:cxnSpLocks/>
          </p:cNvCxnSpPr>
          <p:nvPr/>
        </p:nvCxnSpPr>
        <p:spPr>
          <a:xfrm>
            <a:off x="8324232" y="5670951"/>
            <a:ext cx="0" cy="15901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235C107F-ACAE-42AA-BAE3-D372021C4DB8}"/>
              </a:ext>
            </a:extLst>
          </p:cNvPr>
          <p:cNvSpPr txBox="1"/>
          <p:nvPr/>
        </p:nvSpPr>
        <p:spPr>
          <a:xfrm>
            <a:off x="5458744" y="1541272"/>
            <a:ext cx="463268" cy="3385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NP_p</a:t>
            </a:r>
            <a:endParaRPr lang="en-US" sz="1100" dirty="0">
              <a:solidFill>
                <a:srgbClr val="003C71"/>
              </a:solidFill>
            </a:endParaRPr>
          </a:p>
          <a:p>
            <a:r>
              <a:rPr lang="en-US" sz="1100" dirty="0">
                <a:solidFill>
                  <a:srgbClr val="003C71"/>
                </a:solidFill>
              </a:rPr>
              <a:t>@ 1sec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87DA930-2639-4F86-9E01-EC9766D5CA16}"/>
              </a:ext>
            </a:extLst>
          </p:cNvPr>
          <p:cNvSpPr txBox="1"/>
          <p:nvPr/>
        </p:nvSpPr>
        <p:spPr>
          <a:xfrm>
            <a:off x="6481223" y="1549098"/>
            <a:ext cx="400751" cy="3385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NP_n</a:t>
            </a:r>
            <a:endParaRPr lang="en-US" sz="1100" dirty="0">
              <a:solidFill>
                <a:srgbClr val="003C71"/>
              </a:solidFill>
            </a:endParaRPr>
          </a:p>
          <a:p>
            <a:r>
              <a:rPr lang="en-US" sz="1100" dirty="0">
                <a:solidFill>
                  <a:srgbClr val="003C71"/>
                </a:solidFill>
              </a:rPr>
              <a:t>@ 1us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803AFA6-DFFE-494A-912A-BC8F6EA1D1EE}"/>
              </a:ext>
            </a:extLst>
          </p:cNvPr>
          <p:cNvSpPr txBox="1"/>
          <p:nvPr/>
        </p:nvSpPr>
        <p:spPr>
          <a:xfrm>
            <a:off x="5897616" y="2410781"/>
            <a:ext cx="70371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39AC43"/>
                </a:solidFill>
              </a:rPr>
              <a:t>POR (post)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CE2DD67-CD35-4D73-9F92-4E0AB1B20E3F}"/>
              </a:ext>
            </a:extLst>
          </p:cNvPr>
          <p:cNvSpPr txBox="1"/>
          <p:nvPr/>
        </p:nvSpPr>
        <p:spPr>
          <a:xfrm>
            <a:off x="6050016" y="2563181"/>
            <a:ext cx="631583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D65261"/>
                </a:solidFill>
              </a:rPr>
              <a:t>POR (pre)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E6AD38A-5155-47F6-B40C-22211F9114E5}"/>
              </a:ext>
            </a:extLst>
          </p:cNvPr>
          <p:cNvSpPr txBox="1"/>
          <p:nvPr/>
        </p:nvSpPr>
        <p:spPr>
          <a:xfrm>
            <a:off x="6832834" y="3005666"/>
            <a:ext cx="57066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3967DB"/>
                </a:solidFill>
              </a:rPr>
              <a:t>80/30uA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F99F7BD-4C12-464D-9F43-0D3E1C300FFB}"/>
              </a:ext>
            </a:extLst>
          </p:cNvPr>
          <p:cNvSpPr/>
          <p:nvPr/>
        </p:nvSpPr>
        <p:spPr>
          <a:xfrm>
            <a:off x="4831065" y="2048271"/>
            <a:ext cx="439719" cy="14699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73B3C51-B8FA-4EAE-BDCA-90425C45CC23}"/>
              </a:ext>
            </a:extLst>
          </p:cNvPr>
          <p:cNvCxnSpPr>
            <a:cxnSpLocks/>
            <a:stCxn id="117" idx="7"/>
          </p:cNvCxnSpPr>
          <p:nvPr/>
        </p:nvCxnSpPr>
        <p:spPr>
          <a:xfrm flipV="1">
            <a:off x="5206389" y="1862580"/>
            <a:ext cx="192310" cy="20721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A2249F33-38A6-4ABE-A895-A612CCBFF5C2}"/>
              </a:ext>
            </a:extLst>
          </p:cNvPr>
          <p:cNvSpPr/>
          <p:nvPr/>
        </p:nvSpPr>
        <p:spPr>
          <a:xfrm>
            <a:off x="6818623" y="2247216"/>
            <a:ext cx="439719" cy="14699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8CCD28C-DEB6-4F39-B1A4-BC79F4A8A676}"/>
              </a:ext>
            </a:extLst>
          </p:cNvPr>
          <p:cNvCxnSpPr>
            <a:cxnSpLocks/>
          </p:cNvCxnSpPr>
          <p:nvPr/>
        </p:nvCxnSpPr>
        <p:spPr>
          <a:xfrm flipH="1" flipV="1">
            <a:off x="6700261" y="1904367"/>
            <a:ext cx="187241" cy="34948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4314A12A-BFFD-4722-B6DF-732670758565}"/>
              </a:ext>
            </a:extLst>
          </p:cNvPr>
          <p:cNvSpPr txBox="1"/>
          <p:nvPr/>
        </p:nvSpPr>
        <p:spPr>
          <a:xfrm>
            <a:off x="8402368" y="1592784"/>
            <a:ext cx="463268" cy="3385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PN_n</a:t>
            </a:r>
            <a:endParaRPr lang="en-US" sz="1100" dirty="0">
              <a:solidFill>
                <a:srgbClr val="003C71"/>
              </a:solidFill>
            </a:endParaRPr>
          </a:p>
          <a:p>
            <a:r>
              <a:rPr lang="en-US" sz="1100" dirty="0">
                <a:solidFill>
                  <a:srgbClr val="003C71"/>
                </a:solidFill>
              </a:rPr>
              <a:t>@ 1sec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9FBDB3D-A41D-4C22-B785-F4542A1DB6B3}"/>
              </a:ext>
            </a:extLst>
          </p:cNvPr>
          <p:cNvSpPr txBox="1"/>
          <p:nvPr/>
        </p:nvSpPr>
        <p:spPr>
          <a:xfrm>
            <a:off x="9238609" y="1615387"/>
            <a:ext cx="400751" cy="3385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 err="1">
                <a:solidFill>
                  <a:srgbClr val="003C71"/>
                </a:solidFill>
              </a:rPr>
              <a:t>PN_p</a:t>
            </a:r>
            <a:endParaRPr lang="en-US" sz="1100" dirty="0">
              <a:solidFill>
                <a:srgbClr val="003C71"/>
              </a:solidFill>
            </a:endParaRPr>
          </a:p>
          <a:p>
            <a:r>
              <a:rPr lang="en-US" sz="1100" dirty="0">
                <a:solidFill>
                  <a:srgbClr val="003C71"/>
                </a:solidFill>
              </a:rPr>
              <a:t>@ 1us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255E313-5F81-4E37-8644-AA7336077BFA}"/>
              </a:ext>
            </a:extLst>
          </p:cNvPr>
          <p:cNvSpPr/>
          <p:nvPr/>
        </p:nvSpPr>
        <p:spPr>
          <a:xfrm>
            <a:off x="7925029" y="2138338"/>
            <a:ext cx="439719" cy="14699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D7F598D-BFCE-4368-813E-9395C475D9E9}"/>
              </a:ext>
            </a:extLst>
          </p:cNvPr>
          <p:cNvCxnSpPr>
            <a:cxnSpLocks/>
            <a:stCxn id="126" idx="7"/>
          </p:cNvCxnSpPr>
          <p:nvPr/>
        </p:nvCxnSpPr>
        <p:spPr>
          <a:xfrm flipV="1">
            <a:off x="8300353" y="1952647"/>
            <a:ext cx="192310" cy="20721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B389BEF0-2219-4912-9691-22508F5FB90C}"/>
              </a:ext>
            </a:extLst>
          </p:cNvPr>
          <p:cNvSpPr/>
          <p:nvPr/>
        </p:nvSpPr>
        <p:spPr>
          <a:xfrm>
            <a:off x="9466060" y="2324969"/>
            <a:ext cx="439719" cy="14699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BB5BE05C-EF50-4F76-80DC-3E313BCD7E78}"/>
              </a:ext>
            </a:extLst>
          </p:cNvPr>
          <p:cNvCxnSpPr>
            <a:cxnSpLocks/>
          </p:cNvCxnSpPr>
          <p:nvPr/>
        </p:nvCxnSpPr>
        <p:spPr>
          <a:xfrm flipH="1" flipV="1">
            <a:off x="9443459" y="1947320"/>
            <a:ext cx="187241" cy="34948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Content Placeholder 2">
            <a:extLst>
              <a:ext uri="{FF2B5EF4-FFF2-40B4-BE49-F238E27FC236}">
                <a16:creationId xmlns:a16="http://schemas.microsoft.com/office/drawing/2014/main" id="{DB515470-90DE-4B43-BD3B-CB29B0C3D946}"/>
              </a:ext>
            </a:extLst>
          </p:cNvPr>
          <p:cNvSpPr txBox="1">
            <a:spLocks/>
          </p:cNvSpPr>
          <p:nvPr/>
        </p:nvSpPr>
        <p:spPr>
          <a:xfrm>
            <a:off x="217352" y="769159"/>
            <a:ext cx="6601271" cy="284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Experiment repeated on few corner case skews to evaluate vs POR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48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98923" y="1143062"/>
            <a:ext cx="11231077" cy="4536377"/>
            <a:chOff x="-3572451" y="-1094730"/>
            <a:chExt cx="8461651" cy="3358976"/>
          </a:xfrm>
        </p:grpSpPr>
        <p:pic>
          <p:nvPicPr>
            <p:cNvPr id="68" name="Picture 67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572451" y="-1093866"/>
              <a:ext cx="2938069" cy="178323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51516" y="-1094298"/>
              <a:ext cx="2988823" cy="178323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376" y="-1094730"/>
              <a:ext cx="2988824" cy="1783235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561551" y="476335"/>
              <a:ext cx="2938069" cy="178323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43813" y="478873"/>
              <a:ext cx="2988823" cy="178323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8761" y="481011"/>
              <a:ext cx="2988823" cy="178323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</a:t>
            </a:r>
            <a:r>
              <a:rPr lang="en-US" b="1" baseline="-25000" dirty="0"/>
              <a:t>T</a:t>
            </a:r>
            <a:r>
              <a:rPr lang="en-US" b="1" dirty="0"/>
              <a:t>(I,PW) response: </a:t>
            </a:r>
            <a:r>
              <a:rPr lang="en-US" b="1" dirty="0">
                <a:latin typeface="Symbol" panose="05050102010706020507" pitchFamily="18" charset="2"/>
              </a:rPr>
              <a:t>D</a:t>
            </a:r>
            <a:r>
              <a:rPr lang="en-US" b="1" dirty="0"/>
              <a:t>V</a:t>
            </a:r>
            <a:r>
              <a:rPr lang="en-US" b="1" baseline="-25000" dirty="0"/>
              <a:t>T</a:t>
            </a:r>
            <a:r>
              <a:rPr lang="en-US" b="1" dirty="0"/>
              <a:t>(0</a:t>
            </a:r>
            <a:r>
              <a:rPr lang="en-US" b="1" dirty="0">
                <a:latin typeface="Symbol" panose="05050102010706020507" pitchFamily="18" charset="2"/>
              </a:rPr>
              <a:t>s</a:t>
            </a:r>
            <a:r>
              <a:rPr lang="en-US" b="1" dirty="0"/>
              <a:t>) </a:t>
            </a:r>
            <a:r>
              <a:rPr lang="en-US" b="1" dirty="0">
                <a:solidFill>
                  <a:srgbClr val="0071C5"/>
                </a:solidFill>
              </a:rPr>
              <a:t>n-</a:t>
            </a:r>
            <a:r>
              <a:rPr lang="en-US" b="1" dirty="0"/>
              <a:t> &amp; </a:t>
            </a:r>
            <a:r>
              <a:rPr lang="en-US" b="1" dirty="0">
                <a:solidFill>
                  <a:srgbClr val="0071C5"/>
                </a:solidFill>
              </a:rPr>
              <a:t>p-</a:t>
            </a:r>
            <a:r>
              <a:rPr lang="en-US" b="1" dirty="0"/>
              <a:t>read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0321" y="5425638"/>
            <a:ext cx="77104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PW</a:t>
            </a:r>
            <a:r>
              <a:rPr lang="en-US" sz="1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2,nom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[ns]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2952" y="2186579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I2 [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12127" y="4264691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I2 [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713640" y="2186579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I2 [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742815" y="4264691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I2 [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359429" y="2186579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I2 [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388604" y="4264691"/>
            <a:ext cx="431208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I2 [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uA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17451" y="5425636"/>
            <a:ext cx="77104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PW</a:t>
            </a:r>
            <a:r>
              <a:rPr lang="en-US" sz="1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2,nom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[ns]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57378" y="5425635"/>
            <a:ext cx="77104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PW</a:t>
            </a:r>
            <a:r>
              <a:rPr lang="en-US" sz="12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2,nom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[ns]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71207" y="2278912"/>
            <a:ext cx="1529539" cy="874467"/>
            <a:chOff x="2204387" y="2330290"/>
            <a:chExt cx="1147154" cy="655850"/>
          </a:xfrm>
        </p:grpSpPr>
        <p:grpSp>
          <p:nvGrpSpPr>
            <p:cNvPr id="34" name="Group 33"/>
            <p:cNvGrpSpPr/>
            <p:nvPr/>
          </p:nvGrpSpPr>
          <p:grpSpPr>
            <a:xfrm>
              <a:off x="2347695" y="2640715"/>
              <a:ext cx="332720" cy="87973"/>
              <a:chOff x="6027005" y="3884918"/>
              <a:chExt cx="443752" cy="276456"/>
            </a:xfrm>
            <a:noFill/>
          </p:grpSpPr>
          <p:cxnSp>
            <p:nvCxnSpPr>
              <p:cNvPr id="43" name="Elbow Connector 42"/>
              <p:cNvCxnSpPr/>
              <p:nvPr/>
            </p:nvCxnSpPr>
            <p:spPr>
              <a:xfrm flipV="1">
                <a:off x="6027005" y="3884918"/>
                <a:ext cx="295835" cy="276456"/>
              </a:xfrm>
              <a:prstGeom prst="bentConnector3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/>
              <p:cNvCxnSpPr/>
              <p:nvPr/>
            </p:nvCxnSpPr>
            <p:spPr>
              <a:xfrm flipH="1" flipV="1">
                <a:off x="6174922" y="3884918"/>
                <a:ext cx="295835" cy="276456"/>
              </a:xfrm>
              <a:prstGeom prst="bentConnector3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 flipV="1">
              <a:off x="2841342" y="2640715"/>
              <a:ext cx="397602" cy="263460"/>
              <a:chOff x="1066800" y="1200091"/>
              <a:chExt cx="437485" cy="289889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66800" y="1299803"/>
                <a:ext cx="366095" cy="96798"/>
                <a:chOff x="6027005" y="3884918"/>
                <a:chExt cx="443752" cy="276456"/>
              </a:xfrm>
              <a:noFill/>
            </p:grpSpPr>
            <p:cxnSp>
              <p:nvCxnSpPr>
                <p:cNvPr id="41" name="Elbow Connector 40"/>
                <p:cNvCxnSpPr/>
                <p:nvPr/>
              </p:nvCxnSpPr>
              <p:spPr>
                <a:xfrm flipV="1">
                  <a:off x="6027005" y="3884918"/>
                  <a:ext cx="295835" cy="276456"/>
                </a:xfrm>
                <a:prstGeom prst="bentConnector3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lbow Connector 41"/>
                <p:cNvCxnSpPr/>
                <p:nvPr/>
              </p:nvCxnSpPr>
              <p:spPr>
                <a:xfrm flipH="1" flipV="1">
                  <a:off x="6174922" y="3884918"/>
                  <a:ext cx="295835" cy="276456"/>
                </a:xfrm>
                <a:prstGeom prst="bentConnector3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504285" y="1200091"/>
                <a:ext cx="0" cy="289889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2660171" y="2330290"/>
              <a:ext cx="691370" cy="230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I2, PW2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6200000" flipH="1">
              <a:off x="3001876" y="2480834"/>
              <a:ext cx="0" cy="26345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204387" y="2755307"/>
              <a:ext cx="667397" cy="230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I1, PW1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1295" y="4348700"/>
            <a:ext cx="1529539" cy="874467"/>
            <a:chOff x="2204387" y="2330290"/>
            <a:chExt cx="1147154" cy="655850"/>
          </a:xfrm>
        </p:grpSpPr>
        <p:grpSp>
          <p:nvGrpSpPr>
            <p:cNvPr id="46" name="Group 45"/>
            <p:cNvGrpSpPr/>
            <p:nvPr/>
          </p:nvGrpSpPr>
          <p:grpSpPr>
            <a:xfrm>
              <a:off x="2347690" y="2518259"/>
              <a:ext cx="340153" cy="210432"/>
              <a:chOff x="6027005" y="3500096"/>
              <a:chExt cx="453666" cy="661284"/>
            </a:xfrm>
            <a:noFill/>
          </p:grpSpPr>
          <p:cxnSp>
            <p:nvCxnSpPr>
              <p:cNvPr id="55" name="Elbow Connector 54"/>
              <p:cNvCxnSpPr/>
              <p:nvPr/>
            </p:nvCxnSpPr>
            <p:spPr>
              <a:xfrm flipV="1">
                <a:off x="6027005" y="3500096"/>
                <a:ext cx="319281" cy="661284"/>
              </a:xfrm>
              <a:prstGeom prst="bentConnector3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lbow Connector 55"/>
              <p:cNvCxnSpPr/>
              <p:nvPr/>
            </p:nvCxnSpPr>
            <p:spPr>
              <a:xfrm rot="10800000">
                <a:off x="6175033" y="3500096"/>
                <a:ext cx="305638" cy="661281"/>
              </a:xfrm>
              <a:prstGeom prst="bentConnector3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V="1">
              <a:off x="2841342" y="2640715"/>
              <a:ext cx="397602" cy="263460"/>
              <a:chOff x="1066800" y="1200091"/>
              <a:chExt cx="437485" cy="28988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066800" y="1299803"/>
                <a:ext cx="366095" cy="96798"/>
                <a:chOff x="6027005" y="3884918"/>
                <a:chExt cx="443752" cy="276456"/>
              </a:xfrm>
              <a:noFill/>
            </p:grpSpPr>
            <p:cxnSp>
              <p:nvCxnSpPr>
                <p:cNvPr id="53" name="Elbow Connector 52"/>
                <p:cNvCxnSpPr/>
                <p:nvPr/>
              </p:nvCxnSpPr>
              <p:spPr>
                <a:xfrm flipV="1">
                  <a:off x="6027005" y="3884918"/>
                  <a:ext cx="295835" cy="276456"/>
                </a:xfrm>
                <a:prstGeom prst="bentConnector3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lbow Connector 53"/>
                <p:cNvCxnSpPr/>
                <p:nvPr/>
              </p:nvCxnSpPr>
              <p:spPr>
                <a:xfrm flipH="1" flipV="1">
                  <a:off x="6174922" y="3884918"/>
                  <a:ext cx="295835" cy="276456"/>
                </a:xfrm>
                <a:prstGeom prst="bentConnector3">
                  <a:avLst/>
                </a:prstGeom>
                <a:grpFill/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Arrow Connector 51"/>
              <p:cNvCxnSpPr/>
              <p:nvPr/>
            </p:nvCxnSpPr>
            <p:spPr>
              <a:xfrm flipV="1">
                <a:off x="1504285" y="1200091"/>
                <a:ext cx="0" cy="289889"/>
              </a:xfrm>
              <a:prstGeom prst="straightConnector1">
                <a:avLst/>
              </a:prstGeom>
              <a:noFill/>
              <a:ln w="19050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2660171" y="2330290"/>
              <a:ext cx="691370" cy="230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I2, PW2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6200000" flipH="1">
              <a:off x="3001876" y="2480834"/>
              <a:ext cx="0" cy="26345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204387" y="2755307"/>
              <a:ext cx="667397" cy="230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I1, PW1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82443" y="1546034"/>
            <a:ext cx="381515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I1=I2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2442" y="3597519"/>
            <a:ext cx="381515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I1=I2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36269" y="1546034"/>
            <a:ext cx="649217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I1=45</a:t>
            </a:r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36267" y="3597519"/>
            <a:ext cx="649217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I1=45</a:t>
            </a:r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39455" y="1546034"/>
            <a:ext cx="649217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I1=75</a:t>
            </a:r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39454" y="3597519"/>
            <a:ext cx="649217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I1=75</a:t>
            </a:r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1467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46960" y="144938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58224" y="14055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03625" y="1393041"/>
            <a:ext cx="48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51920" y="350616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63184" y="346227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  p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08585" y="3449817"/>
            <a:ext cx="48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p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0470713" y="2405835"/>
            <a:ext cx="1529539" cy="874467"/>
            <a:chOff x="2204387" y="2330290"/>
            <a:chExt cx="1147154" cy="655850"/>
          </a:xfrm>
        </p:grpSpPr>
        <p:grpSp>
          <p:nvGrpSpPr>
            <p:cNvPr id="77" name="Group 76"/>
            <p:cNvGrpSpPr/>
            <p:nvPr/>
          </p:nvGrpSpPr>
          <p:grpSpPr>
            <a:xfrm>
              <a:off x="2347695" y="2640715"/>
              <a:ext cx="332720" cy="87973"/>
              <a:chOff x="6027005" y="3884918"/>
              <a:chExt cx="443752" cy="276456"/>
            </a:xfrm>
            <a:noFill/>
          </p:grpSpPr>
          <p:cxnSp>
            <p:nvCxnSpPr>
              <p:cNvPr id="86" name="Elbow Connector 85"/>
              <p:cNvCxnSpPr/>
              <p:nvPr/>
            </p:nvCxnSpPr>
            <p:spPr>
              <a:xfrm flipV="1">
                <a:off x="6027005" y="3884918"/>
                <a:ext cx="295835" cy="276456"/>
              </a:xfrm>
              <a:prstGeom prst="bentConnector3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/>
              <p:cNvCxnSpPr/>
              <p:nvPr/>
            </p:nvCxnSpPr>
            <p:spPr>
              <a:xfrm flipH="1" flipV="1">
                <a:off x="6174922" y="3884918"/>
                <a:ext cx="295835" cy="276456"/>
              </a:xfrm>
              <a:prstGeom prst="bentConnector3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 flipV="1">
              <a:off x="2841342" y="2640715"/>
              <a:ext cx="397602" cy="263460"/>
              <a:chOff x="1066800" y="1200091"/>
              <a:chExt cx="437485" cy="289889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1066800" y="1299803"/>
                <a:ext cx="366095" cy="96798"/>
                <a:chOff x="6027005" y="3884918"/>
                <a:chExt cx="443752" cy="276456"/>
              </a:xfrm>
              <a:noFill/>
            </p:grpSpPr>
            <p:cxnSp>
              <p:nvCxnSpPr>
                <p:cNvPr id="84" name="Elbow Connector 83"/>
                <p:cNvCxnSpPr/>
                <p:nvPr/>
              </p:nvCxnSpPr>
              <p:spPr>
                <a:xfrm flipV="1">
                  <a:off x="6027005" y="3884918"/>
                  <a:ext cx="295835" cy="276456"/>
                </a:xfrm>
                <a:prstGeom prst="bentConnector3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Elbow Connector 84"/>
                <p:cNvCxnSpPr/>
                <p:nvPr/>
              </p:nvCxnSpPr>
              <p:spPr>
                <a:xfrm flipH="1" flipV="1">
                  <a:off x="6174922" y="3884918"/>
                  <a:ext cx="295835" cy="276456"/>
                </a:xfrm>
                <a:prstGeom prst="bentConnector3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Arrow Connector 82"/>
              <p:cNvCxnSpPr/>
              <p:nvPr/>
            </p:nvCxnSpPr>
            <p:spPr>
              <a:xfrm flipV="1">
                <a:off x="1504285" y="1200091"/>
                <a:ext cx="0" cy="28988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2660171" y="2330290"/>
              <a:ext cx="691370" cy="230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I2, PW2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16200000" flipH="1">
              <a:off x="3001876" y="2480834"/>
              <a:ext cx="0" cy="2634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204387" y="2755307"/>
              <a:ext cx="667397" cy="230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I1, PW1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461037" y="4515335"/>
            <a:ext cx="1529539" cy="874467"/>
            <a:chOff x="2204387" y="2330290"/>
            <a:chExt cx="1147154" cy="655850"/>
          </a:xfrm>
        </p:grpSpPr>
        <p:grpSp>
          <p:nvGrpSpPr>
            <p:cNvPr id="89" name="Group 88"/>
            <p:cNvGrpSpPr/>
            <p:nvPr/>
          </p:nvGrpSpPr>
          <p:grpSpPr>
            <a:xfrm>
              <a:off x="2347690" y="2518259"/>
              <a:ext cx="340153" cy="210432"/>
              <a:chOff x="6027005" y="3500096"/>
              <a:chExt cx="453666" cy="661284"/>
            </a:xfrm>
            <a:noFill/>
          </p:grpSpPr>
          <p:cxnSp>
            <p:nvCxnSpPr>
              <p:cNvPr id="98" name="Elbow Connector 97"/>
              <p:cNvCxnSpPr/>
              <p:nvPr/>
            </p:nvCxnSpPr>
            <p:spPr>
              <a:xfrm flipV="1">
                <a:off x="6027005" y="3500096"/>
                <a:ext cx="319281" cy="661284"/>
              </a:xfrm>
              <a:prstGeom prst="bentConnector3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Elbow Connector 98"/>
              <p:cNvCxnSpPr/>
              <p:nvPr/>
            </p:nvCxnSpPr>
            <p:spPr>
              <a:xfrm rot="10800000">
                <a:off x="6175033" y="3500096"/>
                <a:ext cx="305638" cy="661281"/>
              </a:xfrm>
              <a:prstGeom prst="bentConnector3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 flipV="1">
              <a:off x="2841342" y="2640715"/>
              <a:ext cx="397602" cy="263460"/>
              <a:chOff x="1066800" y="1200091"/>
              <a:chExt cx="437485" cy="289889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1066800" y="1299803"/>
                <a:ext cx="366095" cy="96798"/>
                <a:chOff x="6027005" y="3884918"/>
                <a:chExt cx="443752" cy="276456"/>
              </a:xfrm>
              <a:noFill/>
            </p:grpSpPr>
            <p:cxnSp>
              <p:nvCxnSpPr>
                <p:cNvPr id="96" name="Elbow Connector 95"/>
                <p:cNvCxnSpPr/>
                <p:nvPr/>
              </p:nvCxnSpPr>
              <p:spPr>
                <a:xfrm flipV="1">
                  <a:off x="6027005" y="3884918"/>
                  <a:ext cx="295835" cy="276456"/>
                </a:xfrm>
                <a:prstGeom prst="bentConnector3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Elbow Connector 96"/>
                <p:cNvCxnSpPr/>
                <p:nvPr/>
              </p:nvCxnSpPr>
              <p:spPr>
                <a:xfrm flipH="1" flipV="1">
                  <a:off x="6174922" y="3884918"/>
                  <a:ext cx="295835" cy="276456"/>
                </a:xfrm>
                <a:prstGeom prst="bentConnector3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Arrow Connector 94"/>
              <p:cNvCxnSpPr/>
              <p:nvPr/>
            </p:nvCxnSpPr>
            <p:spPr>
              <a:xfrm flipV="1">
                <a:off x="1504285" y="1200091"/>
                <a:ext cx="0" cy="28988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2660171" y="2330290"/>
              <a:ext cx="691370" cy="230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I2, PW2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rot="16200000" flipH="1">
              <a:off x="3001876" y="2480834"/>
              <a:ext cx="0" cy="2634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204387" y="2755307"/>
              <a:ext cx="667397" cy="2308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I1, PW1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20064" y="5787459"/>
            <a:ext cx="11339969" cy="5746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867" b="1" dirty="0">
                <a:solidFill>
                  <a:srgbClr val="0071C5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D</a:t>
            </a:r>
            <a:r>
              <a:rPr lang="en-US" sz="1867" b="1" dirty="0">
                <a:solidFill>
                  <a:srgbClr val="0071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67" b="1" baseline="-25000" dirty="0">
                <a:solidFill>
                  <a:srgbClr val="0071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67" b="1" dirty="0">
                <a:solidFill>
                  <a:srgbClr val="0071C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18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Too complex trends to be easily generalized; high-level low-I2, low-PW2 lead to program marginality, especially w/ high pre-conditioning current (I</a:t>
            </a:r>
            <a:r>
              <a:rPr lang="en-US" sz="1867" baseline="-25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sz="1867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5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146B-48B9-481F-A246-4068707F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Settling times in unipolar vs. bipolar transitions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07DECCBA-A7AE-44FD-9E87-2E69C5E2AA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6049" y="5172616"/>
            <a:ext cx="3841512" cy="70974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200" dirty="0"/>
              <a:t>VT settling time is 40-60ns within currents of 30-80uA</a:t>
            </a:r>
          </a:p>
          <a:p>
            <a:pPr lvl="1">
              <a:spcBef>
                <a:spcPts val="400"/>
              </a:spcBef>
            </a:pPr>
            <a:r>
              <a:rPr lang="en-US" sz="1200" dirty="0"/>
              <a:t>High currents settle faster (~40ns)</a:t>
            </a:r>
          </a:p>
          <a:p>
            <a:pPr lvl="1">
              <a:spcBef>
                <a:spcPts val="400"/>
              </a:spcBef>
            </a:pPr>
            <a:r>
              <a:rPr lang="en-US" sz="1200" dirty="0"/>
              <a:t>Low currents require longer times (~60ns)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649480-494D-4F8A-9ACB-B87CA8C81B41}"/>
              </a:ext>
            </a:extLst>
          </p:cNvPr>
          <p:cNvGrpSpPr/>
          <p:nvPr/>
        </p:nvGrpSpPr>
        <p:grpSpPr>
          <a:xfrm>
            <a:off x="209000" y="2435729"/>
            <a:ext cx="8328331" cy="2586857"/>
            <a:chOff x="270546" y="606668"/>
            <a:chExt cx="10678623" cy="33168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48D93B-A688-468A-94F3-3EA521BBE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546" y="606668"/>
              <a:ext cx="5271354" cy="331687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45221F-096A-4F1B-9914-4EB9A2A7A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7815" y="606668"/>
              <a:ext cx="5271354" cy="331687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B24965-8AF1-4CEA-B815-A5842A97771A}"/>
                </a:ext>
              </a:extLst>
            </p:cNvPr>
            <p:cNvCxnSpPr>
              <a:cxnSpLocks/>
            </p:cNvCxnSpPr>
            <p:nvPr/>
          </p:nvCxnSpPr>
          <p:spPr>
            <a:xfrm>
              <a:off x="2839915" y="1222131"/>
              <a:ext cx="0" cy="2453054"/>
            </a:xfrm>
            <a:prstGeom prst="line">
              <a:avLst/>
            </a:prstGeom>
            <a:ln w="3175">
              <a:solidFill>
                <a:schemeClr val="tx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D06A090-CEFC-430C-BAEB-7115255BD2A7}"/>
                </a:ext>
              </a:extLst>
            </p:cNvPr>
            <p:cNvCxnSpPr/>
            <p:nvPr/>
          </p:nvCxnSpPr>
          <p:spPr>
            <a:xfrm flipV="1">
              <a:off x="2846328" y="2628900"/>
              <a:ext cx="140677" cy="21101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45714B-A4E4-4D51-8659-B9875D404DD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41" y="2839915"/>
              <a:ext cx="140676" cy="23446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EE0BA88-D83A-4C88-9001-D3219CFD8ADD}"/>
              </a:ext>
            </a:extLst>
          </p:cNvPr>
          <p:cNvSpPr txBox="1"/>
          <p:nvPr/>
        </p:nvSpPr>
        <p:spPr>
          <a:xfrm>
            <a:off x="3077308" y="4095168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45uA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A0C4C1-2114-412E-B389-ED4F9EC1CAD1}"/>
              </a:ext>
            </a:extLst>
          </p:cNvPr>
          <p:cNvSpPr txBox="1"/>
          <p:nvPr/>
        </p:nvSpPr>
        <p:spPr>
          <a:xfrm>
            <a:off x="3096598" y="4412194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>
                <a:solidFill>
                  <a:srgbClr val="003C71"/>
                </a:solidFill>
              </a:rPr>
              <a:t>30uA</a:t>
            </a:r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72E53D-2C34-4204-BEA7-22FA2DD5EF40}"/>
              </a:ext>
            </a:extLst>
          </p:cNvPr>
          <p:cNvSpPr txBox="1"/>
          <p:nvPr/>
        </p:nvSpPr>
        <p:spPr>
          <a:xfrm>
            <a:off x="2888099" y="3167750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80uA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4034B8-D5F8-4131-853B-7ED2499374A0}"/>
              </a:ext>
            </a:extLst>
          </p:cNvPr>
          <p:cNvSpPr txBox="1"/>
          <p:nvPr/>
        </p:nvSpPr>
        <p:spPr>
          <a:xfrm>
            <a:off x="2907389" y="3484776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65uA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DF8D3D-E0D3-4C9F-B36E-E0DB39EB8258}"/>
              </a:ext>
            </a:extLst>
          </p:cNvPr>
          <p:cNvSpPr txBox="1"/>
          <p:nvPr/>
        </p:nvSpPr>
        <p:spPr>
          <a:xfrm>
            <a:off x="7819292" y="4070701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45uA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F5D015-5A54-4CB7-A364-63A259EE84EF}"/>
              </a:ext>
            </a:extLst>
          </p:cNvPr>
          <p:cNvSpPr txBox="1"/>
          <p:nvPr/>
        </p:nvSpPr>
        <p:spPr>
          <a:xfrm>
            <a:off x="7838582" y="4387727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>
                <a:solidFill>
                  <a:srgbClr val="003C71"/>
                </a:solidFill>
              </a:rPr>
              <a:t>30uA</a:t>
            </a:r>
            <a:endParaRPr lang="en-US" sz="1100" dirty="0">
              <a:solidFill>
                <a:srgbClr val="003C7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365AE-C9B4-4F23-936E-510C3D9D5BF6}"/>
              </a:ext>
            </a:extLst>
          </p:cNvPr>
          <p:cNvSpPr txBox="1"/>
          <p:nvPr/>
        </p:nvSpPr>
        <p:spPr>
          <a:xfrm>
            <a:off x="7146507" y="3167750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80uA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214C0-F4BD-4405-B779-5B0A1527261D}"/>
              </a:ext>
            </a:extLst>
          </p:cNvPr>
          <p:cNvSpPr txBox="1"/>
          <p:nvPr/>
        </p:nvSpPr>
        <p:spPr>
          <a:xfrm>
            <a:off x="7165797" y="3484776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65uA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3FAF2A2-1376-4C54-9EAD-FD7CC81B1DBF}"/>
              </a:ext>
            </a:extLst>
          </p:cNvPr>
          <p:cNvCxnSpPr/>
          <p:nvPr/>
        </p:nvCxnSpPr>
        <p:spPr>
          <a:xfrm>
            <a:off x="6453554" y="3555682"/>
            <a:ext cx="342900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60D0E19-EA89-4B5A-9C28-6E77B4A35139}"/>
              </a:ext>
            </a:extLst>
          </p:cNvPr>
          <p:cNvCxnSpPr>
            <a:cxnSpLocks/>
          </p:cNvCxnSpPr>
          <p:nvPr/>
        </p:nvCxnSpPr>
        <p:spPr>
          <a:xfrm>
            <a:off x="6796454" y="3360895"/>
            <a:ext cx="0" cy="1419612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BBF775-8C81-4A32-9962-806A9656E46D}"/>
              </a:ext>
            </a:extLst>
          </p:cNvPr>
          <p:cNvCxnSpPr>
            <a:cxnSpLocks/>
          </p:cNvCxnSpPr>
          <p:nvPr/>
        </p:nvCxnSpPr>
        <p:spPr>
          <a:xfrm>
            <a:off x="6453554" y="3409275"/>
            <a:ext cx="0" cy="1419612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95A05E7-A724-435C-90ED-0DD83074B4D1}"/>
              </a:ext>
            </a:extLst>
          </p:cNvPr>
          <p:cNvGrpSpPr/>
          <p:nvPr/>
        </p:nvGrpSpPr>
        <p:grpSpPr>
          <a:xfrm>
            <a:off x="911876" y="1299421"/>
            <a:ext cx="1948942" cy="788270"/>
            <a:chOff x="317804" y="5477554"/>
            <a:chExt cx="2711530" cy="1108849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E532C7D-25D0-46D3-9D00-8AB0ECC53EEE}"/>
                </a:ext>
              </a:extLst>
            </p:cNvPr>
            <p:cNvCxnSpPr>
              <a:cxnSpLocks/>
            </p:cNvCxnSpPr>
            <p:nvPr/>
          </p:nvCxnSpPr>
          <p:spPr>
            <a:xfrm>
              <a:off x="317804" y="5975973"/>
              <a:ext cx="271153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5B4BE45-854B-470C-A5D3-7C3172B9D97F}"/>
                </a:ext>
              </a:extLst>
            </p:cNvPr>
            <p:cNvCxnSpPr>
              <a:cxnSpLocks/>
            </p:cNvCxnSpPr>
            <p:nvPr/>
          </p:nvCxnSpPr>
          <p:spPr>
            <a:xfrm>
              <a:off x="1820337" y="6360980"/>
              <a:ext cx="737416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6DFE5A0-0F6B-4281-A0E6-C9E783AD9ACD}"/>
                </a:ext>
              </a:extLst>
            </p:cNvPr>
            <p:cNvSpPr txBox="1"/>
            <p:nvPr/>
          </p:nvSpPr>
          <p:spPr>
            <a:xfrm>
              <a:off x="2182818" y="6196550"/>
              <a:ext cx="249785" cy="19482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rgbClr val="003C71"/>
                  </a:solidFill>
                </a:rPr>
                <a:t>WT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E03E398-5AE9-4C40-8633-1C7ADEE14890}"/>
                </a:ext>
              </a:extLst>
            </p:cNvPr>
            <p:cNvCxnSpPr/>
            <p:nvPr/>
          </p:nvCxnSpPr>
          <p:spPr>
            <a:xfrm>
              <a:off x="2557752" y="5791484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25B534B-EE2E-45BC-8816-F759464CA07C}"/>
                </a:ext>
              </a:extLst>
            </p:cNvPr>
            <p:cNvCxnSpPr/>
            <p:nvPr/>
          </p:nvCxnSpPr>
          <p:spPr>
            <a:xfrm>
              <a:off x="1820337" y="5758949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0CC53C-E4C5-484F-B86B-3ABCB448DC2B}"/>
                </a:ext>
              </a:extLst>
            </p:cNvPr>
            <p:cNvSpPr txBox="1"/>
            <p:nvPr/>
          </p:nvSpPr>
          <p:spPr>
            <a:xfrm>
              <a:off x="599519" y="6037349"/>
              <a:ext cx="142735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N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4B1794D-2656-48A6-B6AF-15B79C07D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118" y="5614428"/>
              <a:ext cx="91770" cy="33557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BB398-A809-43F8-BF16-C3F3D218A2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55207" y="5622498"/>
              <a:ext cx="116009" cy="341254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9C5D8C8-1730-4627-9233-947327305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1889" y="5613489"/>
              <a:ext cx="513318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82AFEAD-B1E8-46F1-9CA8-3F1CECE2EFEB}"/>
                </a:ext>
              </a:extLst>
            </p:cNvPr>
            <p:cNvGrpSpPr/>
            <p:nvPr/>
          </p:nvGrpSpPr>
          <p:grpSpPr>
            <a:xfrm flipV="1">
              <a:off x="381452" y="5985184"/>
              <a:ext cx="553453" cy="405911"/>
              <a:chOff x="665747" y="4026568"/>
              <a:chExt cx="553453" cy="385011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F1A151D-5578-4EA2-9C33-21B581438BDA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BBBBF60-033D-4D48-9929-DD83CD9ABB7B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C5328F0-F531-47D9-9A3D-4A826F031F22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69BB19E-25CC-497A-A701-6BC0006A1AE9}"/>
                </a:ext>
              </a:extLst>
            </p:cNvPr>
            <p:cNvSpPr txBox="1"/>
            <p:nvPr/>
          </p:nvSpPr>
          <p:spPr>
            <a:xfrm>
              <a:off x="1247724" y="5703509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P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1BD0721-3CBF-44B6-BAE5-BF792DAE425E}"/>
                </a:ext>
              </a:extLst>
            </p:cNvPr>
            <p:cNvGrpSpPr/>
            <p:nvPr/>
          </p:nvGrpSpPr>
          <p:grpSpPr>
            <a:xfrm>
              <a:off x="2632012" y="5477554"/>
              <a:ext cx="331143" cy="486197"/>
              <a:chOff x="665747" y="4026568"/>
              <a:chExt cx="553453" cy="38501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121D3E1-5365-4F4A-A35F-29B571533A62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A42CAFE-1F3A-419D-8D80-A59C23B2DD1B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8D6DA75-5603-455B-87BA-AAD7911FDA30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FA5436-2CEE-4DBB-A4C0-2486CA1C1ABF}"/>
                </a:ext>
              </a:extLst>
            </p:cNvPr>
            <p:cNvSpPr txBox="1"/>
            <p:nvPr/>
          </p:nvSpPr>
          <p:spPr>
            <a:xfrm>
              <a:off x="2737824" y="5607000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>
                  <a:solidFill>
                    <a:srgbClr val="003C71"/>
                  </a:solidFill>
                </a:rPr>
                <a:t>p</a:t>
              </a:r>
              <a:endParaRPr lang="en-US" sz="1100" b="1" dirty="0">
                <a:solidFill>
                  <a:srgbClr val="003C7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A383A04-E254-4DCD-B817-CF318A18F467}"/>
              </a:ext>
            </a:extLst>
          </p:cNvPr>
          <p:cNvGrpSpPr/>
          <p:nvPr/>
        </p:nvGrpSpPr>
        <p:grpSpPr>
          <a:xfrm>
            <a:off x="5186467" y="1298763"/>
            <a:ext cx="1948942" cy="788270"/>
            <a:chOff x="317804" y="5477554"/>
            <a:chExt cx="2711530" cy="1108849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58CAFA3-0AD5-48FE-8411-1F5EF4EBE92A}"/>
                </a:ext>
              </a:extLst>
            </p:cNvPr>
            <p:cNvCxnSpPr>
              <a:cxnSpLocks/>
            </p:cNvCxnSpPr>
            <p:nvPr/>
          </p:nvCxnSpPr>
          <p:spPr>
            <a:xfrm>
              <a:off x="317804" y="5975973"/>
              <a:ext cx="271153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40A358A-35D2-4B23-A6FC-C72C1AC16A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9502" y="6360980"/>
              <a:ext cx="488251" cy="92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EF972BE-9F57-4796-AFCC-A43FDF0866FD}"/>
                </a:ext>
              </a:extLst>
            </p:cNvPr>
            <p:cNvSpPr txBox="1"/>
            <p:nvPr/>
          </p:nvSpPr>
          <p:spPr>
            <a:xfrm>
              <a:off x="2182818" y="6196550"/>
              <a:ext cx="249785" cy="19482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rgbClr val="003C71"/>
                  </a:solidFill>
                </a:rPr>
                <a:t>WT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13377FD-C0BB-46C8-9D75-6BDBB0F90A7D}"/>
                </a:ext>
              </a:extLst>
            </p:cNvPr>
            <p:cNvCxnSpPr/>
            <p:nvPr/>
          </p:nvCxnSpPr>
          <p:spPr>
            <a:xfrm>
              <a:off x="2557752" y="5791484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F8FCC0F-1E21-44F1-A6E1-207272FFC936}"/>
                </a:ext>
              </a:extLst>
            </p:cNvPr>
            <p:cNvCxnSpPr/>
            <p:nvPr/>
          </p:nvCxnSpPr>
          <p:spPr>
            <a:xfrm>
              <a:off x="2089454" y="5758949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DE0651D-08F8-44AF-9ACA-C8DB6175DBB6}"/>
                </a:ext>
              </a:extLst>
            </p:cNvPr>
            <p:cNvSpPr txBox="1"/>
            <p:nvPr/>
          </p:nvSpPr>
          <p:spPr>
            <a:xfrm>
              <a:off x="599519" y="6037349"/>
              <a:ext cx="142735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N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AA204B1-710E-4D4D-BED7-4B3D39F79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118" y="5614428"/>
              <a:ext cx="91770" cy="33557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3F51C02-C10F-4C2C-9350-7E78B0299D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1890" y="5613489"/>
              <a:ext cx="383678" cy="900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FB80163-A042-4C21-BFBF-13DB690B3CBA}"/>
                </a:ext>
              </a:extLst>
            </p:cNvPr>
            <p:cNvGrpSpPr/>
            <p:nvPr/>
          </p:nvGrpSpPr>
          <p:grpSpPr>
            <a:xfrm flipV="1">
              <a:off x="381452" y="5985184"/>
              <a:ext cx="553453" cy="405911"/>
              <a:chOff x="665747" y="4026568"/>
              <a:chExt cx="553453" cy="385011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C5E7E5F-54B2-410C-8164-94D692C95460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CA815F4-DEB5-4E7F-8941-F1167A72FB14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077AD66-DA79-48E7-A1DC-FB397E24DE41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AB3093-D412-4D51-9DFC-BF5838A2BA7B}"/>
                </a:ext>
              </a:extLst>
            </p:cNvPr>
            <p:cNvSpPr txBox="1"/>
            <p:nvPr/>
          </p:nvSpPr>
          <p:spPr>
            <a:xfrm>
              <a:off x="1322121" y="5716169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P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2836E29-6B1A-4901-BF03-95D2B01CDA80}"/>
                </a:ext>
              </a:extLst>
            </p:cNvPr>
            <p:cNvGrpSpPr/>
            <p:nvPr/>
          </p:nvGrpSpPr>
          <p:grpSpPr>
            <a:xfrm>
              <a:off x="2632012" y="5477554"/>
              <a:ext cx="331143" cy="486197"/>
              <a:chOff x="665747" y="4026568"/>
              <a:chExt cx="553453" cy="38501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064D304-46F0-475C-BFF4-6204770A7F26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9D7F1463-38AA-4BD3-AD5C-E66B6B749F23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F9E9D0A-5AE1-4148-AE19-0437A34CCAC2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598C954-5111-4F49-A2AD-CF2E53719528}"/>
                </a:ext>
              </a:extLst>
            </p:cNvPr>
            <p:cNvSpPr txBox="1"/>
            <p:nvPr/>
          </p:nvSpPr>
          <p:spPr>
            <a:xfrm>
              <a:off x="2737824" y="5607000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>
                  <a:solidFill>
                    <a:srgbClr val="003C71"/>
                  </a:solidFill>
                </a:rPr>
                <a:t>p</a:t>
              </a:r>
              <a:endParaRPr lang="en-US" sz="1100" b="1" dirty="0">
                <a:solidFill>
                  <a:srgbClr val="003C71"/>
                </a:solidFill>
              </a:endParaRP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C222CEF-104E-484D-A82F-8FF23D976447}"/>
              </a:ext>
            </a:extLst>
          </p:cNvPr>
          <p:cNvCxnSpPr>
            <a:cxnSpLocks/>
          </p:cNvCxnSpPr>
          <p:nvPr/>
        </p:nvCxnSpPr>
        <p:spPr>
          <a:xfrm flipH="1">
            <a:off x="6130813" y="1289573"/>
            <a:ext cx="19952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5FA24A6-65C3-409E-ADC0-3F0C6234A6B7}"/>
              </a:ext>
            </a:extLst>
          </p:cNvPr>
          <p:cNvCxnSpPr>
            <a:cxnSpLocks/>
          </p:cNvCxnSpPr>
          <p:nvPr/>
        </p:nvCxnSpPr>
        <p:spPr>
          <a:xfrm flipH="1" flipV="1">
            <a:off x="6335451" y="1284243"/>
            <a:ext cx="111406" cy="34225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781F120-7D4F-497F-A264-46877D09D599}"/>
              </a:ext>
            </a:extLst>
          </p:cNvPr>
          <p:cNvCxnSpPr>
            <a:cxnSpLocks/>
          </p:cNvCxnSpPr>
          <p:nvPr/>
        </p:nvCxnSpPr>
        <p:spPr>
          <a:xfrm flipV="1">
            <a:off x="6048793" y="1284243"/>
            <a:ext cx="76904" cy="12460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80121637-B292-4A1A-B047-CCABB70CA9BA}"/>
              </a:ext>
            </a:extLst>
          </p:cNvPr>
          <p:cNvSpPr txBox="1"/>
          <p:nvPr/>
        </p:nvSpPr>
        <p:spPr>
          <a:xfrm>
            <a:off x="5583894" y="797563"/>
            <a:ext cx="5081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45uA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60ns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DEA4A42-9243-4A6C-85A6-9B20D453EB14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5837953" y="1136117"/>
            <a:ext cx="94526" cy="2512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028EF44D-1830-435D-AC55-8BD0374FED6E}"/>
              </a:ext>
            </a:extLst>
          </p:cNvPr>
          <p:cNvSpPr txBox="1"/>
          <p:nvPr/>
        </p:nvSpPr>
        <p:spPr>
          <a:xfrm>
            <a:off x="6209914" y="670231"/>
            <a:ext cx="204254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I2= Var PA / Var PW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13C71A0-FD04-4087-801F-538D37962DD8}"/>
              </a:ext>
            </a:extLst>
          </p:cNvPr>
          <p:cNvCxnSpPr>
            <a:cxnSpLocks/>
          </p:cNvCxnSpPr>
          <p:nvPr/>
        </p:nvCxnSpPr>
        <p:spPr>
          <a:xfrm flipH="1">
            <a:off x="6279921" y="1038998"/>
            <a:ext cx="102687" cy="2505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A32C9206-54BD-4F02-B2B9-229DF589880E}"/>
              </a:ext>
            </a:extLst>
          </p:cNvPr>
          <p:cNvSpPr txBox="1"/>
          <p:nvPr/>
        </p:nvSpPr>
        <p:spPr>
          <a:xfrm>
            <a:off x="1349462" y="922250"/>
            <a:ext cx="1726812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I= Var PA/Var PW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B36941CE-AF56-4B11-8772-BA7F05309417}"/>
              </a:ext>
            </a:extLst>
          </p:cNvPr>
          <p:cNvCxnSpPr>
            <a:cxnSpLocks/>
          </p:cNvCxnSpPr>
          <p:nvPr/>
        </p:nvCxnSpPr>
        <p:spPr>
          <a:xfrm flipH="1">
            <a:off x="1694063" y="1121149"/>
            <a:ext cx="102687" cy="2505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Content Placeholder 40">
            <a:extLst>
              <a:ext uri="{FF2B5EF4-FFF2-40B4-BE49-F238E27FC236}">
                <a16:creationId xmlns:a16="http://schemas.microsoft.com/office/drawing/2014/main" id="{75DA8A0A-49D2-4F4A-BC3D-3271C144918E}"/>
              </a:ext>
            </a:extLst>
          </p:cNvPr>
          <p:cNvSpPr txBox="1">
            <a:spLocks/>
          </p:cNvSpPr>
          <p:nvPr/>
        </p:nvSpPr>
        <p:spPr>
          <a:xfrm>
            <a:off x="4704248" y="5166073"/>
            <a:ext cx="3841512" cy="7097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200" dirty="0"/>
              <a:t>Transition to higher currents is very fast; most time spent is cumulative</a:t>
            </a:r>
          </a:p>
          <a:p>
            <a:pPr lvl="1">
              <a:spcBef>
                <a:spcPts val="400"/>
              </a:spcBef>
            </a:pPr>
            <a:r>
              <a:rPr lang="en-US" sz="1200" dirty="0"/>
              <a:t>Lower currents (45uA </a:t>
            </a:r>
            <a:r>
              <a:rPr lang="en-US" sz="1200" dirty="0">
                <a:sym typeface="Wingdings" panose="05000000000000000000" pitchFamily="2" charset="2"/>
              </a:rPr>
              <a:t> 30uA) still requires long times to settle</a:t>
            </a:r>
            <a:endParaRPr lang="en-US" sz="12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4D98DF3-5FBF-4BC6-9044-77C9D3E3D1BB}"/>
              </a:ext>
            </a:extLst>
          </p:cNvPr>
          <p:cNvSpPr txBox="1"/>
          <p:nvPr/>
        </p:nvSpPr>
        <p:spPr>
          <a:xfrm>
            <a:off x="6077894" y="4905678"/>
            <a:ext cx="847989" cy="16927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Total PW (ns)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A621165-7FB7-4507-9C80-98BB537EBF4D}"/>
              </a:ext>
            </a:extLst>
          </p:cNvPr>
          <p:cNvGrpSpPr/>
          <p:nvPr/>
        </p:nvGrpSpPr>
        <p:grpSpPr>
          <a:xfrm>
            <a:off x="8953271" y="2587794"/>
            <a:ext cx="2974614" cy="2402522"/>
            <a:chOff x="9008386" y="1261758"/>
            <a:chExt cx="2974614" cy="2402522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5F836B60-C5C6-49E8-94F3-56A4536D3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08386" y="1261758"/>
              <a:ext cx="2974614" cy="21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C53D02A-CFBB-496B-8B10-34C4373D199C}"/>
                </a:ext>
              </a:extLst>
            </p:cNvPr>
            <p:cNvSpPr txBox="1"/>
            <p:nvPr/>
          </p:nvSpPr>
          <p:spPr>
            <a:xfrm>
              <a:off x="9457319" y="3325726"/>
              <a:ext cx="209737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3C71"/>
                  </a:solidFill>
                </a:rPr>
                <a:t>PW (ns)</a:t>
              </a:r>
            </a:p>
            <a:p>
              <a:pPr algn="ctr"/>
              <a:r>
                <a:rPr lang="en-US" sz="1100" dirty="0">
                  <a:solidFill>
                    <a:srgbClr val="003C71"/>
                  </a:solidFill>
                </a:rPr>
                <a:t>Time after change in current</a:t>
              </a:r>
            </a:p>
          </p:txBody>
        </p:sp>
      </p:grpSp>
      <p:sp>
        <p:nvSpPr>
          <p:cNvPr id="74" name="Content Placeholder 40">
            <a:extLst>
              <a:ext uri="{FF2B5EF4-FFF2-40B4-BE49-F238E27FC236}">
                <a16:creationId xmlns:a16="http://schemas.microsoft.com/office/drawing/2014/main" id="{6AABB5D8-16B8-4C94-898B-CF06111FFA9D}"/>
              </a:ext>
            </a:extLst>
          </p:cNvPr>
          <p:cNvSpPr txBox="1">
            <a:spLocks/>
          </p:cNvSpPr>
          <p:nvPr/>
        </p:nvSpPr>
        <p:spPr>
          <a:xfrm>
            <a:off x="8959343" y="5022586"/>
            <a:ext cx="3232657" cy="415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 b="0" kern="1200">
                <a:solidFill>
                  <a:srgbClr val="0071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00559" indent="-300559" algn="l" defTabSz="609585" rtl="0" eaLnBrk="1" latinLnBrk="0" hangingPunct="1">
              <a:spcBef>
                <a:spcPts val="1600"/>
              </a:spcBef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61981" indent="-304792" algn="l" defTabSz="609585" rtl="0" eaLnBrk="1" latinLnBrk="0" hangingPunct="1">
              <a:spcBef>
                <a:spcPts val="1067"/>
              </a:spcBef>
              <a:buFont typeface="Intel Clear" panose="020B0604020203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93252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Intel Clear" panose="020B0604020203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200" dirty="0"/>
              <a:t>Same data, represented with 0ns as the time for change in current (e.g. second current)</a:t>
            </a:r>
          </a:p>
          <a:p>
            <a:pPr>
              <a:spcBef>
                <a:spcPts val="400"/>
              </a:spcBef>
            </a:pPr>
            <a:endParaRPr lang="en-US" sz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B60246E-880B-4863-AE9C-747FE2BE0FD4}"/>
              </a:ext>
            </a:extLst>
          </p:cNvPr>
          <p:cNvSpPr/>
          <p:nvPr/>
        </p:nvSpPr>
        <p:spPr>
          <a:xfrm>
            <a:off x="1704082" y="3110811"/>
            <a:ext cx="1281626" cy="1470660"/>
          </a:xfrm>
          <a:custGeom>
            <a:avLst/>
            <a:gdLst>
              <a:gd name="connsiteX0" fmla="*/ 1281626 w 1281626"/>
              <a:gd name="connsiteY0" fmla="*/ 1470660 h 1470660"/>
              <a:gd name="connsiteX1" fmla="*/ 595826 w 1281626"/>
              <a:gd name="connsiteY1" fmla="*/ 1203960 h 1470660"/>
              <a:gd name="connsiteX2" fmla="*/ 92906 w 1281626"/>
              <a:gd name="connsiteY2" fmla="*/ 624840 h 1470660"/>
              <a:gd name="connsiteX3" fmla="*/ 1466 w 1281626"/>
              <a:gd name="connsiteY3" fmla="*/ 0 h 14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626" h="1470660">
                <a:moveTo>
                  <a:pt x="1281626" y="1470660"/>
                </a:moveTo>
                <a:cubicBezTo>
                  <a:pt x="1037786" y="1407795"/>
                  <a:pt x="793946" y="1344930"/>
                  <a:pt x="595826" y="1203960"/>
                </a:cubicBezTo>
                <a:cubicBezTo>
                  <a:pt x="397706" y="1062990"/>
                  <a:pt x="191966" y="825500"/>
                  <a:pt x="92906" y="624840"/>
                </a:cubicBezTo>
                <a:cubicBezTo>
                  <a:pt x="-6154" y="424180"/>
                  <a:pt x="-2344" y="212090"/>
                  <a:pt x="1466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A065-FBE4-4FF2-A68D-177C570E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from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73AFA-159A-45EA-97D4-16BF05C7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345110"/>
            <a:ext cx="3657600" cy="2898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A9591-5CA8-4E23-B8D3-6D7369A80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5111"/>
            <a:ext cx="3657600" cy="2898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A2094-26DA-4E55-8002-D7F81765A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633" y="2345110"/>
            <a:ext cx="3657600" cy="289832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FF285C-2DED-4686-AFEC-DF637C63D5AE}"/>
              </a:ext>
            </a:extLst>
          </p:cNvPr>
          <p:cNvGrpSpPr/>
          <p:nvPr/>
        </p:nvGrpSpPr>
        <p:grpSpPr>
          <a:xfrm>
            <a:off x="65827" y="1397823"/>
            <a:ext cx="1948942" cy="788270"/>
            <a:chOff x="317804" y="5477554"/>
            <a:chExt cx="2711530" cy="110884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0C76129-85F4-4CED-9B28-62C59F6EE171}"/>
                </a:ext>
              </a:extLst>
            </p:cNvPr>
            <p:cNvCxnSpPr>
              <a:cxnSpLocks/>
            </p:cNvCxnSpPr>
            <p:nvPr/>
          </p:nvCxnSpPr>
          <p:spPr>
            <a:xfrm>
              <a:off x="317804" y="5975973"/>
              <a:ext cx="271153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0E5ABB8-BF93-413E-A620-924B4830C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9502" y="6360980"/>
              <a:ext cx="488251" cy="92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57EE6B-2F92-4BD7-A72B-D48F44E37099}"/>
                </a:ext>
              </a:extLst>
            </p:cNvPr>
            <p:cNvSpPr txBox="1"/>
            <p:nvPr/>
          </p:nvSpPr>
          <p:spPr>
            <a:xfrm>
              <a:off x="2182818" y="6196550"/>
              <a:ext cx="249785" cy="19482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rgbClr val="003C71"/>
                  </a:solidFill>
                </a:rPr>
                <a:t>WT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CC329FC-8D50-4091-8203-7BDD7E50FF74}"/>
                </a:ext>
              </a:extLst>
            </p:cNvPr>
            <p:cNvCxnSpPr/>
            <p:nvPr/>
          </p:nvCxnSpPr>
          <p:spPr>
            <a:xfrm>
              <a:off x="2557752" y="5791484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BCAC2A-A1EE-4315-A178-5A9239C84FE1}"/>
                </a:ext>
              </a:extLst>
            </p:cNvPr>
            <p:cNvCxnSpPr/>
            <p:nvPr/>
          </p:nvCxnSpPr>
          <p:spPr>
            <a:xfrm>
              <a:off x="2089454" y="5758949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80EE3-EBAA-40D6-ADC6-F6C4F35B81E5}"/>
                </a:ext>
              </a:extLst>
            </p:cNvPr>
            <p:cNvSpPr txBox="1"/>
            <p:nvPr/>
          </p:nvSpPr>
          <p:spPr>
            <a:xfrm>
              <a:off x="599519" y="6037349"/>
              <a:ext cx="142735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A18ED1-A281-476F-9ED5-1B8D5C1847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118" y="5614428"/>
              <a:ext cx="91770" cy="33557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4A1C45-2E93-4032-85EF-D8BCAFFA3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1890" y="5613489"/>
              <a:ext cx="383678" cy="900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4E5E36-6409-4666-950A-9A628B3EAF83}"/>
                </a:ext>
              </a:extLst>
            </p:cNvPr>
            <p:cNvGrpSpPr/>
            <p:nvPr/>
          </p:nvGrpSpPr>
          <p:grpSpPr>
            <a:xfrm flipV="1">
              <a:off x="381452" y="5985184"/>
              <a:ext cx="553453" cy="405911"/>
              <a:chOff x="665747" y="4026568"/>
              <a:chExt cx="553453" cy="38501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A29AFB2-438F-4359-9973-82D3751CA50E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5D893E7-487D-43F8-A32E-0E90577E518D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D784867-1CA3-4781-AAD5-F33EF96B2B29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182302-9EC5-488A-9622-974EF7B2AC3E}"/>
                </a:ext>
              </a:extLst>
            </p:cNvPr>
            <p:cNvSpPr txBox="1"/>
            <p:nvPr/>
          </p:nvSpPr>
          <p:spPr>
            <a:xfrm>
              <a:off x="1322121" y="5716169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P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02CA5D-8D14-448E-9B4D-AB2500E66E65}"/>
                </a:ext>
              </a:extLst>
            </p:cNvPr>
            <p:cNvGrpSpPr/>
            <p:nvPr/>
          </p:nvGrpSpPr>
          <p:grpSpPr>
            <a:xfrm>
              <a:off x="2632012" y="5477554"/>
              <a:ext cx="331143" cy="486197"/>
              <a:chOff x="665747" y="4026568"/>
              <a:chExt cx="553453" cy="38501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A92C282-B0DA-4BE9-8902-5CF3F8D1898B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A4BEDCE-8B32-4F12-AE59-7F5265030FFA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A523165-48DE-4610-8285-AD5A33F9E4B1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C50F32-3A8F-4322-8DDD-954931ABAAF2}"/>
                </a:ext>
              </a:extLst>
            </p:cNvPr>
            <p:cNvSpPr txBox="1"/>
            <p:nvPr/>
          </p:nvSpPr>
          <p:spPr>
            <a:xfrm>
              <a:off x="2737824" y="5607000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>
                  <a:solidFill>
                    <a:srgbClr val="003C71"/>
                  </a:solidFill>
                </a:rPr>
                <a:t>p</a:t>
              </a:r>
              <a:endParaRPr lang="en-US" sz="1100" b="1" dirty="0">
                <a:solidFill>
                  <a:srgbClr val="003C71"/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2CC849-922F-4EF8-85F4-0F0A52A39119}"/>
              </a:ext>
            </a:extLst>
          </p:cNvPr>
          <p:cNvCxnSpPr>
            <a:cxnSpLocks/>
          </p:cNvCxnSpPr>
          <p:nvPr/>
        </p:nvCxnSpPr>
        <p:spPr>
          <a:xfrm flipH="1">
            <a:off x="1010173" y="1388633"/>
            <a:ext cx="19952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8837A2-19B3-4EE4-B22E-A182A007A945}"/>
              </a:ext>
            </a:extLst>
          </p:cNvPr>
          <p:cNvCxnSpPr>
            <a:cxnSpLocks/>
          </p:cNvCxnSpPr>
          <p:nvPr/>
        </p:nvCxnSpPr>
        <p:spPr>
          <a:xfrm flipH="1" flipV="1">
            <a:off x="1214811" y="1383303"/>
            <a:ext cx="111406" cy="34225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8CAC7A-E905-4B6D-AE26-BE1A68CCD5B1}"/>
              </a:ext>
            </a:extLst>
          </p:cNvPr>
          <p:cNvCxnSpPr>
            <a:cxnSpLocks/>
          </p:cNvCxnSpPr>
          <p:nvPr/>
        </p:nvCxnSpPr>
        <p:spPr>
          <a:xfrm flipV="1">
            <a:off x="928153" y="1383303"/>
            <a:ext cx="76904" cy="12460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ED7CF30-EACA-41E5-84BF-5A526A613211}"/>
              </a:ext>
            </a:extLst>
          </p:cNvPr>
          <p:cNvSpPr txBox="1"/>
          <p:nvPr/>
        </p:nvSpPr>
        <p:spPr>
          <a:xfrm>
            <a:off x="463254" y="896623"/>
            <a:ext cx="5081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45uA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60ns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D137FB-1CDC-444C-9731-40F1CE3314EF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17313" y="1235177"/>
            <a:ext cx="94526" cy="2512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E6B002-81AE-40D4-93AD-A4C83FDE64D2}"/>
              </a:ext>
            </a:extLst>
          </p:cNvPr>
          <p:cNvSpPr txBox="1"/>
          <p:nvPr/>
        </p:nvSpPr>
        <p:spPr>
          <a:xfrm>
            <a:off x="1089274" y="769291"/>
            <a:ext cx="204254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I2= Var PA / Var PW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13BE79-B3E2-4F1B-B33E-20A95D8098AB}"/>
              </a:ext>
            </a:extLst>
          </p:cNvPr>
          <p:cNvCxnSpPr>
            <a:cxnSpLocks/>
          </p:cNvCxnSpPr>
          <p:nvPr/>
        </p:nvCxnSpPr>
        <p:spPr>
          <a:xfrm flipH="1">
            <a:off x="1159281" y="1138058"/>
            <a:ext cx="102687" cy="2505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9F0F31-EC95-46B6-B43B-75A9A75A87DD}"/>
              </a:ext>
            </a:extLst>
          </p:cNvPr>
          <p:cNvGrpSpPr/>
          <p:nvPr/>
        </p:nvGrpSpPr>
        <p:grpSpPr>
          <a:xfrm>
            <a:off x="4242829" y="1383303"/>
            <a:ext cx="1948942" cy="788270"/>
            <a:chOff x="317804" y="5477554"/>
            <a:chExt cx="2711530" cy="110884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8BB180-AEDF-4BFE-A78E-5ADF4378AE69}"/>
                </a:ext>
              </a:extLst>
            </p:cNvPr>
            <p:cNvCxnSpPr>
              <a:cxnSpLocks/>
            </p:cNvCxnSpPr>
            <p:nvPr/>
          </p:nvCxnSpPr>
          <p:spPr>
            <a:xfrm>
              <a:off x="317804" y="5975973"/>
              <a:ext cx="271153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0052DF8-727F-457D-A934-67E79E6A8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9502" y="6360980"/>
              <a:ext cx="488251" cy="92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8F3754-A898-454E-8578-9D98387347A3}"/>
                </a:ext>
              </a:extLst>
            </p:cNvPr>
            <p:cNvSpPr txBox="1"/>
            <p:nvPr/>
          </p:nvSpPr>
          <p:spPr>
            <a:xfrm>
              <a:off x="2182818" y="6196550"/>
              <a:ext cx="249785" cy="19482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rgbClr val="003C71"/>
                  </a:solidFill>
                </a:rPr>
                <a:t>WT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229B7F0-24EC-499E-A787-11283F610FA7}"/>
                </a:ext>
              </a:extLst>
            </p:cNvPr>
            <p:cNvCxnSpPr/>
            <p:nvPr/>
          </p:nvCxnSpPr>
          <p:spPr>
            <a:xfrm>
              <a:off x="2557752" y="5791484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04A782-39CA-4C45-BC46-6D3E4B59713D}"/>
                </a:ext>
              </a:extLst>
            </p:cNvPr>
            <p:cNvCxnSpPr/>
            <p:nvPr/>
          </p:nvCxnSpPr>
          <p:spPr>
            <a:xfrm>
              <a:off x="2089454" y="5758949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64375-F8EC-4713-A7AC-9A089E7A9308}"/>
                </a:ext>
              </a:extLst>
            </p:cNvPr>
            <p:cNvSpPr txBox="1"/>
            <p:nvPr/>
          </p:nvSpPr>
          <p:spPr>
            <a:xfrm>
              <a:off x="599519" y="6037349"/>
              <a:ext cx="142735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N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4B23F3-4026-4462-A08D-399C418ADA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118" y="5614428"/>
              <a:ext cx="91770" cy="33557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468D4F-E67F-4606-BD44-0E0704EB8B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1890" y="5613489"/>
              <a:ext cx="383678" cy="900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4F1AF79-3714-4651-8F0F-EAB814ABEA09}"/>
                </a:ext>
              </a:extLst>
            </p:cNvPr>
            <p:cNvGrpSpPr/>
            <p:nvPr/>
          </p:nvGrpSpPr>
          <p:grpSpPr>
            <a:xfrm flipV="1">
              <a:off x="381452" y="5985184"/>
              <a:ext cx="553453" cy="405911"/>
              <a:chOff x="665747" y="4026568"/>
              <a:chExt cx="553453" cy="38501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20502B2-7A7B-4766-A614-727E104A2BED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4FA1B0E-0902-418D-8B4B-D536F7883CCF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8B2C3A5-76E1-4DC4-B582-38FACAA579DD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722321-F91C-4257-8720-62FAF057C981}"/>
                </a:ext>
              </a:extLst>
            </p:cNvPr>
            <p:cNvSpPr txBox="1"/>
            <p:nvPr/>
          </p:nvSpPr>
          <p:spPr>
            <a:xfrm>
              <a:off x="1322121" y="5716169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P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34859F-C7C9-4340-A9D4-823AEFE89873}"/>
                </a:ext>
              </a:extLst>
            </p:cNvPr>
            <p:cNvGrpSpPr/>
            <p:nvPr/>
          </p:nvGrpSpPr>
          <p:grpSpPr>
            <a:xfrm>
              <a:off x="2632012" y="5477554"/>
              <a:ext cx="331143" cy="486197"/>
              <a:chOff x="665747" y="4026568"/>
              <a:chExt cx="553453" cy="385011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6BDA7A9-2395-4843-8D1A-40AE1E3CDD7F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3504C4A-2E52-4642-856A-3A7AF83FF62B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6106832-AE7E-49B1-A0CF-56DEF98BC951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6DFAB6-601F-42E1-9281-C76D13C33DE2}"/>
                </a:ext>
              </a:extLst>
            </p:cNvPr>
            <p:cNvSpPr txBox="1"/>
            <p:nvPr/>
          </p:nvSpPr>
          <p:spPr>
            <a:xfrm>
              <a:off x="2737824" y="5607000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>
                  <a:solidFill>
                    <a:srgbClr val="003C71"/>
                  </a:solidFill>
                </a:rPr>
                <a:t>p</a:t>
              </a:r>
              <a:endParaRPr lang="en-US" sz="1100" b="1" dirty="0">
                <a:solidFill>
                  <a:srgbClr val="003C71"/>
                </a:solidFill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1A9AC1D-8415-4102-BED6-9B4E22AFEE7F}"/>
              </a:ext>
            </a:extLst>
          </p:cNvPr>
          <p:cNvCxnSpPr>
            <a:cxnSpLocks/>
          </p:cNvCxnSpPr>
          <p:nvPr/>
        </p:nvCxnSpPr>
        <p:spPr>
          <a:xfrm flipH="1">
            <a:off x="5187175" y="1374113"/>
            <a:ext cx="19952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91C817-15EE-48C1-8A9D-C4B302C060BC}"/>
              </a:ext>
            </a:extLst>
          </p:cNvPr>
          <p:cNvCxnSpPr>
            <a:cxnSpLocks/>
          </p:cNvCxnSpPr>
          <p:nvPr/>
        </p:nvCxnSpPr>
        <p:spPr>
          <a:xfrm flipH="1" flipV="1">
            <a:off x="5391813" y="1368783"/>
            <a:ext cx="111406" cy="34225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CCD2E2-5329-466E-89CD-F5CA9A639541}"/>
              </a:ext>
            </a:extLst>
          </p:cNvPr>
          <p:cNvCxnSpPr>
            <a:cxnSpLocks/>
          </p:cNvCxnSpPr>
          <p:nvPr/>
        </p:nvCxnSpPr>
        <p:spPr>
          <a:xfrm flipV="1">
            <a:off x="5105155" y="1368783"/>
            <a:ext cx="76904" cy="12460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F3D774-80B7-4AEE-81C5-40B55B4A5193}"/>
              </a:ext>
            </a:extLst>
          </p:cNvPr>
          <p:cNvSpPr txBox="1"/>
          <p:nvPr/>
        </p:nvSpPr>
        <p:spPr>
          <a:xfrm>
            <a:off x="4640256" y="882103"/>
            <a:ext cx="5081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>
                <a:solidFill>
                  <a:srgbClr val="003C71"/>
                </a:solidFill>
              </a:rPr>
              <a:t>65uA</a:t>
            </a:r>
            <a:endParaRPr lang="en-US" sz="1100" dirty="0">
              <a:solidFill>
                <a:srgbClr val="003C71"/>
              </a:solidFill>
            </a:endParaRP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60ns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83E1B5E-9E32-430C-818A-7EFDEAF90674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4894315" y="1220657"/>
            <a:ext cx="94526" cy="2512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D7E3A6C-37A2-49A7-BCDA-53120785BB95}"/>
              </a:ext>
            </a:extLst>
          </p:cNvPr>
          <p:cNvSpPr txBox="1"/>
          <p:nvPr/>
        </p:nvSpPr>
        <p:spPr>
          <a:xfrm>
            <a:off x="5266276" y="754771"/>
            <a:ext cx="204254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I2= Var PA / Var PW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4EAC24-4FF1-441D-A8E9-8F3BCD757D13}"/>
              </a:ext>
            </a:extLst>
          </p:cNvPr>
          <p:cNvCxnSpPr>
            <a:cxnSpLocks/>
          </p:cNvCxnSpPr>
          <p:nvPr/>
        </p:nvCxnSpPr>
        <p:spPr>
          <a:xfrm flipH="1">
            <a:off x="5336283" y="1123538"/>
            <a:ext cx="102687" cy="2505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18E9445-B2B5-4611-B523-7B5FF557F60E}"/>
              </a:ext>
            </a:extLst>
          </p:cNvPr>
          <p:cNvGrpSpPr/>
          <p:nvPr/>
        </p:nvGrpSpPr>
        <p:grpSpPr>
          <a:xfrm>
            <a:off x="8013519" y="1349321"/>
            <a:ext cx="1948942" cy="788270"/>
            <a:chOff x="317804" y="5477554"/>
            <a:chExt cx="2711530" cy="110884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A235802-BE09-435B-9441-F8DC2E91A3B8}"/>
                </a:ext>
              </a:extLst>
            </p:cNvPr>
            <p:cNvCxnSpPr>
              <a:cxnSpLocks/>
            </p:cNvCxnSpPr>
            <p:nvPr/>
          </p:nvCxnSpPr>
          <p:spPr>
            <a:xfrm>
              <a:off x="317804" y="5975973"/>
              <a:ext cx="271153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D2FF887-C3B1-483A-985C-14B056B17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9502" y="6360980"/>
              <a:ext cx="488251" cy="92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0530A4-4984-4585-993A-9CB138AFEC45}"/>
                </a:ext>
              </a:extLst>
            </p:cNvPr>
            <p:cNvSpPr txBox="1"/>
            <p:nvPr/>
          </p:nvSpPr>
          <p:spPr>
            <a:xfrm>
              <a:off x="2182818" y="6196550"/>
              <a:ext cx="249785" cy="19482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srgbClr val="003C71"/>
                  </a:solidFill>
                </a:rPr>
                <a:t>WT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C57EBA-707A-4849-97FC-AEB724DED000}"/>
                </a:ext>
              </a:extLst>
            </p:cNvPr>
            <p:cNvCxnSpPr/>
            <p:nvPr/>
          </p:nvCxnSpPr>
          <p:spPr>
            <a:xfrm>
              <a:off x="2557752" y="5791484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65A3ACD-4DB2-42C9-A6EE-20313CE09B08}"/>
                </a:ext>
              </a:extLst>
            </p:cNvPr>
            <p:cNvCxnSpPr/>
            <p:nvPr/>
          </p:nvCxnSpPr>
          <p:spPr>
            <a:xfrm>
              <a:off x="2089454" y="5758949"/>
              <a:ext cx="0" cy="79491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9A3EE5D-49CE-484C-9E31-1337B2EB2D6F}"/>
                </a:ext>
              </a:extLst>
            </p:cNvPr>
            <p:cNvSpPr txBox="1"/>
            <p:nvPr/>
          </p:nvSpPr>
          <p:spPr>
            <a:xfrm>
              <a:off x="599519" y="6037349"/>
              <a:ext cx="142735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N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02CFDEE-933B-4E45-A38C-BBB6A796E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118" y="5614428"/>
              <a:ext cx="91770" cy="33557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7BCBF8-F368-43D1-83DE-BC4773E1D5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1890" y="5613489"/>
              <a:ext cx="383678" cy="900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1B06862-42D0-4F99-85D1-C7931A216518}"/>
                </a:ext>
              </a:extLst>
            </p:cNvPr>
            <p:cNvGrpSpPr/>
            <p:nvPr/>
          </p:nvGrpSpPr>
          <p:grpSpPr>
            <a:xfrm flipV="1">
              <a:off x="381452" y="5985184"/>
              <a:ext cx="553453" cy="405911"/>
              <a:chOff x="665747" y="4026568"/>
              <a:chExt cx="553453" cy="38501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2BFFE2B-83D6-43E5-8C36-F460910E2047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0459D92-6271-4A39-BE98-F7608930AA75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7BD7AFA-CBBA-420B-9EE6-D9CFE8A979B3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EBE6D5-8F2B-43BA-8C56-8FCC9F9A3674}"/>
                </a:ext>
              </a:extLst>
            </p:cNvPr>
            <p:cNvSpPr txBox="1"/>
            <p:nvPr/>
          </p:nvSpPr>
          <p:spPr>
            <a:xfrm>
              <a:off x="1322121" y="5716169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 dirty="0">
                  <a:solidFill>
                    <a:srgbClr val="003C71"/>
                  </a:solidFill>
                </a:rPr>
                <a:t>P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14C6395-2486-45D4-8E08-28813CF388BB}"/>
                </a:ext>
              </a:extLst>
            </p:cNvPr>
            <p:cNvGrpSpPr/>
            <p:nvPr/>
          </p:nvGrpSpPr>
          <p:grpSpPr>
            <a:xfrm>
              <a:off x="2632012" y="5477554"/>
              <a:ext cx="331143" cy="486197"/>
              <a:chOff x="665747" y="4026568"/>
              <a:chExt cx="553453" cy="38501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2E08B41-7B72-463F-A794-DE748ADAC360}"/>
                  </a:ext>
                </a:extLst>
              </p:cNvPr>
              <p:cNvCxnSpPr/>
              <p:nvPr/>
            </p:nvCxnSpPr>
            <p:spPr>
              <a:xfrm flipV="1">
                <a:off x="665747" y="4026568"/>
                <a:ext cx="104274" cy="385011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D53AFB3-B453-4124-90E3-BA4972BE7266}"/>
                  </a:ext>
                </a:extLst>
              </p:cNvPr>
              <p:cNvCxnSpPr/>
              <p:nvPr/>
            </p:nvCxnSpPr>
            <p:spPr>
              <a:xfrm>
                <a:off x="778042" y="4034589"/>
                <a:ext cx="37698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A334EBF-09A4-49A3-BC34-76C477BD802C}"/>
                  </a:ext>
                </a:extLst>
              </p:cNvPr>
              <p:cNvCxnSpPr/>
              <p:nvPr/>
            </p:nvCxnSpPr>
            <p:spPr>
              <a:xfrm>
                <a:off x="1155031" y="4034589"/>
                <a:ext cx="64169" cy="37699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B4AAE8F-2CAD-40A6-8917-057EE807EA04}"/>
                </a:ext>
              </a:extLst>
            </p:cNvPr>
            <p:cNvSpPr txBox="1"/>
            <p:nvPr/>
          </p:nvSpPr>
          <p:spPr>
            <a:xfrm>
              <a:off x="2737824" y="5607000"/>
              <a:ext cx="122664" cy="23812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1100" b="1">
                  <a:solidFill>
                    <a:srgbClr val="003C71"/>
                  </a:solidFill>
                </a:rPr>
                <a:t>p</a:t>
              </a:r>
              <a:endParaRPr lang="en-US" sz="1100" b="1" dirty="0">
                <a:solidFill>
                  <a:srgbClr val="003C71"/>
                </a:solidFill>
              </a:endParaRPr>
            </a:p>
          </p:txBody>
        </p: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D8F4186-8A97-42E3-9047-41124776551C}"/>
              </a:ext>
            </a:extLst>
          </p:cNvPr>
          <p:cNvCxnSpPr>
            <a:cxnSpLocks/>
          </p:cNvCxnSpPr>
          <p:nvPr/>
        </p:nvCxnSpPr>
        <p:spPr>
          <a:xfrm flipH="1">
            <a:off x="8957865" y="1340131"/>
            <a:ext cx="19952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35AD87E-D7D2-430C-AE78-FEC63C660CFD}"/>
              </a:ext>
            </a:extLst>
          </p:cNvPr>
          <p:cNvCxnSpPr>
            <a:cxnSpLocks/>
          </p:cNvCxnSpPr>
          <p:nvPr/>
        </p:nvCxnSpPr>
        <p:spPr>
          <a:xfrm flipH="1" flipV="1">
            <a:off x="9162503" y="1334801"/>
            <a:ext cx="111406" cy="34225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2E251C4-F916-43A5-B346-68F99AD1FBE9}"/>
              </a:ext>
            </a:extLst>
          </p:cNvPr>
          <p:cNvCxnSpPr>
            <a:cxnSpLocks/>
          </p:cNvCxnSpPr>
          <p:nvPr/>
        </p:nvCxnSpPr>
        <p:spPr>
          <a:xfrm flipV="1">
            <a:off x="8875845" y="1334801"/>
            <a:ext cx="76904" cy="124608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0DCB748-94C3-4695-9C67-5A7E02C5EA61}"/>
              </a:ext>
            </a:extLst>
          </p:cNvPr>
          <p:cNvSpPr txBox="1"/>
          <p:nvPr/>
        </p:nvSpPr>
        <p:spPr>
          <a:xfrm>
            <a:off x="8410946" y="848121"/>
            <a:ext cx="5081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80uA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60ns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DA2C9C2-CF8E-4FF8-B0DB-D1E990622396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8665005" y="1186675"/>
            <a:ext cx="94526" cy="25128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E9D973D-94BD-4654-B6BF-6BC628C6E621}"/>
              </a:ext>
            </a:extLst>
          </p:cNvPr>
          <p:cNvSpPr txBox="1"/>
          <p:nvPr/>
        </p:nvSpPr>
        <p:spPr>
          <a:xfrm>
            <a:off x="9036966" y="720789"/>
            <a:ext cx="2042546" cy="169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I2= Var PA / Var PW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5C68754-8647-477C-B406-372A9A6612BE}"/>
              </a:ext>
            </a:extLst>
          </p:cNvPr>
          <p:cNvCxnSpPr>
            <a:cxnSpLocks/>
          </p:cNvCxnSpPr>
          <p:nvPr/>
        </p:nvCxnSpPr>
        <p:spPr>
          <a:xfrm flipH="1">
            <a:off x="9106973" y="1089556"/>
            <a:ext cx="102687" cy="2505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9CC6-823D-4793-9DFA-028545E6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PW2 requirements vs. PA1 settling time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B5C713-8B76-4350-BEE5-A416384C3F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53394" y="599098"/>
            <a:ext cx="10126488" cy="44869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D19AB7-D899-452A-9AC1-DE7345C7A71E}"/>
              </a:ext>
            </a:extLst>
          </p:cNvPr>
          <p:cNvCxnSpPr/>
          <p:nvPr/>
        </p:nvCxnSpPr>
        <p:spPr>
          <a:xfrm flipH="1">
            <a:off x="1644162" y="4325815"/>
            <a:ext cx="2057400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CA32D2-0232-4A37-A259-31AD89594A42}"/>
              </a:ext>
            </a:extLst>
          </p:cNvPr>
          <p:cNvCxnSpPr/>
          <p:nvPr/>
        </p:nvCxnSpPr>
        <p:spPr>
          <a:xfrm flipH="1">
            <a:off x="3810001" y="3845169"/>
            <a:ext cx="2057400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0F257B-7741-4481-A865-2DA10D861822}"/>
              </a:ext>
            </a:extLst>
          </p:cNvPr>
          <p:cNvCxnSpPr/>
          <p:nvPr/>
        </p:nvCxnSpPr>
        <p:spPr>
          <a:xfrm flipH="1">
            <a:off x="5867401" y="2757854"/>
            <a:ext cx="2057400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6F80F-7C2E-4490-8DC8-66EFAC34A4CC}"/>
              </a:ext>
            </a:extLst>
          </p:cNvPr>
          <p:cNvCxnSpPr/>
          <p:nvPr/>
        </p:nvCxnSpPr>
        <p:spPr>
          <a:xfrm flipH="1">
            <a:off x="7924801" y="2242039"/>
            <a:ext cx="2057400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529B2E-E4FA-407D-A4E8-8FB7BFDDFFA9}"/>
              </a:ext>
            </a:extLst>
          </p:cNvPr>
          <p:cNvSpPr txBox="1"/>
          <p:nvPr/>
        </p:nvSpPr>
        <p:spPr>
          <a:xfrm>
            <a:off x="4806874" y="2174228"/>
            <a:ext cx="751809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PA1 = 80uA</a:t>
            </a:r>
          </a:p>
          <a:p>
            <a:r>
              <a:rPr lang="en-US" sz="1100" dirty="0">
                <a:solidFill>
                  <a:srgbClr val="7030A0"/>
                </a:solidFill>
              </a:rPr>
              <a:t>PA2 = 45uA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42EFCF-7CFC-47E8-94B4-C47884566042}"/>
              </a:ext>
            </a:extLst>
          </p:cNvPr>
          <p:cNvCxnSpPr>
            <a:cxnSpLocks/>
          </p:cNvCxnSpPr>
          <p:nvPr/>
        </p:nvCxnSpPr>
        <p:spPr>
          <a:xfrm flipV="1">
            <a:off x="4589585" y="2526125"/>
            <a:ext cx="526007" cy="575642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0DFC17-F193-4B1A-B1E9-C559A0251F62}"/>
              </a:ext>
            </a:extLst>
          </p:cNvPr>
          <p:cNvSpPr txBox="1"/>
          <p:nvPr/>
        </p:nvSpPr>
        <p:spPr>
          <a:xfrm>
            <a:off x="8614017" y="2526125"/>
            <a:ext cx="751809" cy="338554"/>
          </a:xfrm>
          <a:prstGeom prst="rect">
            <a:avLst/>
          </a:prstGeom>
          <a:noFill/>
          <a:ln>
            <a:solidFill>
              <a:srgbClr val="D65261"/>
            </a:solidFill>
          </a:ln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D65261"/>
                </a:solidFill>
              </a:rPr>
              <a:t>PA1 = 45uA</a:t>
            </a:r>
          </a:p>
          <a:p>
            <a:r>
              <a:rPr lang="en-US" sz="1100" dirty="0">
                <a:solidFill>
                  <a:srgbClr val="D65261"/>
                </a:solidFill>
              </a:rPr>
              <a:t>PA2 = 80uA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6BFC7B-8002-4A05-A920-0A6BD46CEF9F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8300225" y="2343505"/>
            <a:ext cx="313792" cy="351897"/>
          </a:xfrm>
          <a:prstGeom prst="line">
            <a:avLst/>
          </a:prstGeom>
          <a:ln>
            <a:solidFill>
              <a:srgbClr val="D652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AFDC65-8B81-4643-A523-E9AAF2C20B6C}"/>
              </a:ext>
            </a:extLst>
          </p:cNvPr>
          <p:cNvCxnSpPr/>
          <p:nvPr/>
        </p:nvCxnSpPr>
        <p:spPr>
          <a:xfrm>
            <a:off x="2473996" y="2947901"/>
            <a:ext cx="879231" cy="30773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2F57C7A-41AA-4FB9-8392-7F6D9C624346}"/>
              </a:ext>
            </a:extLst>
          </p:cNvPr>
          <p:cNvSpPr txBox="1"/>
          <p:nvPr/>
        </p:nvSpPr>
        <p:spPr>
          <a:xfrm>
            <a:off x="607484" y="5127536"/>
            <a:ext cx="3202517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VT @ 30uA steady state = ~4.25V</a:t>
            </a:r>
          </a:p>
          <a:p>
            <a:endParaRPr lang="en-US" sz="1100" dirty="0">
              <a:solidFill>
                <a:srgbClr val="003C71"/>
              </a:solidFill>
            </a:endParaRPr>
          </a:p>
          <a:p>
            <a:r>
              <a:rPr lang="en-US" sz="1100" dirty="0">
                <a:solidFill>
                  <a:srgbClr val="003C71"/>
                </a:solidFill>
              </a:rPr>
              <a:t>High PA1 &amp; low PA2 (ex: PA1=80uA/PA2=30uA)</a:t>
            </a:r>
          </a:p>
          <a:p>
            <a:r>
              <a:rPr lang="en-US" sz="1100" dirty="0">
                <a:solidFill>
                  <a:srgbClr val="003C71"/>
                </a:solidFill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3C71"/>
                </a:solidFill>
              </a:rPr>
              <a:t>leads to very slow convergence back to ~4.25V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B89AB0-AF67-480A-9156-35CFF49A4B99}"/>
              </a:ext>
            </a:extLst>
          </p:cNvPr>
          <p:cNvSpPr txBox="1"/>
          <p:nvPr/>
        </p:nvSpPr>
        <p:spPr>
          <a:xfrm>
            <a:off x="2977323" y="2413565"/>
            <a:ext cx="751809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PA1 = 80uA</a:t>
            </a:r>
          </a:p>
          <a:p>
            <a:r>
              <a:rPr lang="en-US" sz="1100" dirty="0">
                <a:solidFill>
                  <a:srgbClr val="7030A0"/>
                </a:solidFill>
              </a:rPr>
              <a:t>PA2 = 30uA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51E61A-76D9-4F04-81BB-9A56EBD3C707}"/>
              </a:ext>
            </a:extLst>
          </p:cNvPr>
          <p:cNvCxnSpPr>
            <a:cxnSpLocks/>
          </p:cNvCxnSpPr>
          <p:nvPr/>
        </p:nvCxnSpPr>
        <p:spPr>
          <a:xfrm flipV="1">
            <a:off x="2760034" y="2765462"/>
            <a:ext cx="526007" cy="575642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34C19CB-8227-435D-9C6A-D4E791E28B68}"/>
              </a:ext>
            </a:extLst>
          </p:cNvPr>
          <p:cNvSpPr txBox="1"/>
          <p:nvPr/>
        </p:nvSpPr>
        <p:spPr>
          <a:xfrm>
            <a:off x="8039915" y="5123004"/>
            <a:ext cx="3202517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VT @ 80uA steady state = ~4.525V</a:t>
            </a:r>
          </a:p>
          <a:p>
            <a:endParaRPr lang="en-US" sz="1100" dirty="0">
              <a:solidFill>
                <a:srgbClr val="003C71"/>
              </a:solidFill>
            </a:endParaRPr>
          </a:p>
          <a:p>
            <a:r>
              <a:rPr lang="en-US" sz="1100" dirty="0">
                <a:solidFill>
                  <a:srgbClr val="003C71"/>
                </a:solidFill>
              </a:rPr>
              <a:t>Low PA1 &amp; High PA2 (ex: PA1=45uA/PA2=80uA)</a:t>
            </a:r>
          </a:p>
          <a:p>
            <a:r>
              <a:rPr lang="en-US" sz="1100" dirty="0">
                <a:solidFill>
                  <a:srgbClr val="003C71"/>
                </a:solidFill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003C71"/>
                </a:solidFill>
              </a:rPr>
              <a:t>Rearrangement for high PA2 is very fast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48AAE4-3F6D-4098-A2EC-19374C318919}"/>
                  </a:ext>
                </a:extLst>
              </p14:cNvPr>
              <p14:cNvContentPartPr/>
              <p14:nvPr/>
            </p14:nvContentPartPr>
            <p14:xfrm>
              <a:off x="933480" y="2184480"/>
              <a:ext cx="9182520" cy="1797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48AAE4-3F6D-4098-A2EC-19374C3189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4120" y="2175120"/>
                <a:ext cx="9201240" cy="18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8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4A08-87CA-493C-9149-B153548B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pulse – PW requirements after 45uA/60ns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02C17-8CEA-4C80-BA05-FEB66D114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92" y="992154"/>
            <a:ext cx="4721410" cy="3428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53BE0-9F33-45FF-BF32-88F7A0351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2" y="1001386"/>
            <a:ext cx="4721410" cy="342849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3C40BD6-1F44-43DD-92FA-293BC80D795E}"/>
              </a:ext>
            </a:extLst>
          </p:cNvPr>
          <p:cNvGrpSpPr/>
          <p:nvPr/>
        </p:nvGrpSpPr>
        <p:grpSpPr>
          <a:xfrm>
            <a:off x="150489" y="2918732"/>
            <a:ext cx="1780225" cy="1148280"/>
            <a:chOff x="150489" y="2650210"/>
            <a:chExt cx="2196526" cy="141680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1170B7C-659B-40A2-B744-FABFEA601A8F}"/>
                </a:ext>
              </a:extLst>
            </p:cNvPr>
            <p:cNvGrpSpPr/>
            <p:nvPr/>
          </p:nvGrpSpPr>
          <p:grpSpPr>
            <a:xfrm>
              <a:off x="150489" y="3278742"/>
              <a:ext cx="1948942" cy="788270"/>
              <a:chOff x="317804" y="5477554"/>
              <a:chExt cx="2711530" cy="1108849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C53FA55-E198-407B-B281-3F8BC49C0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804" y="5975973"/>
                <a:ext cx="27115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6C4B92B-00A8-4C3E-A676-46789421D5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9502" y="6360980"/>
                <a:ext cx="488251" cy="92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429332-82C7-419B-8A8A-E7687EDC25E5}"/>
                  </a:ext>
                </a:extLst>
              </p:cNvPr>
              <p:cNvSpPr txBox="1"/>
              <p:nvPr/>
            </p:nvSpPr>
            <p:spPr>
              <a:xfrm>
                <a:off x="2182819" y="6196550"/>
                <a:ext cx="170609" cy="13354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003C71"/>
                    </a:solidFill>
                  </a:rPr>
                  <a:t>WT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18E247-AF22-4524-9B67-AC85FABAD7C5}"/>
                  </a:ext>
                </a:extLst>
              </p:cNvPr>
              <p:cNvCxnSpPr/>
              <p:nvPr/>
            </p:nvCxnSpPr>
            <p:spPr>
              <a:xfrm>
                <a:off x="2557752" y="5791484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50A07B3-2418-41B0-8E00-6E0CB430FA56}"/>
                  </a:ext>
                </a:extLst>
              </p:cNvPr>
              <p:cNvCxnSpPr/>
              <p:nvPr/>
            </p:nvCxnSpPr>
            <p:spPr>
              <a:xfrm>
                <a:off x="2089454" y="5758949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268050-F3C3-44C7-A5A8-3102F44C856D}"/>
                  </a:ext>
                </a:extLst>
              </p:cNvPr>
              <p:cNvSpPr txBox="1"/>
              <p:nvPr/>
            </p:nvSpPr>
            <p:spPr>
              <a:xfrm>
                <a:off x="599519" y="6037349"/>
                <a:ext cx="129334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 dirty="0">
                    <a:solidFill>
                      <a:srgbClr val="003C71"/>
                    </a:solidFill>
                  </a:rPr>
                  <a:t>N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625628D-AE68-4D7B-8F85-4F79796DAD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118" y="5614428"/>
                <a:ext cx="91770" cy="335573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32538AD-4480-4BED-BC72-0152CA0097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890" y="5613489"/>
                <a:ext cx="383678" cy="900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8443787-D1D5-4642-A845-BBBFEB89D90E}"/>
                  </a:ext>
                </a:extLst>
              </p:cNvPr>
              <p:cNvGrpSpPr/>
              <p:nvPr/>
            </p:nvGrpSpPr>
            <p:grpSpPr>
              <a:xfrm flipV="1">
                <a:off x="381452" y="5985184"/>
                <a:ext cx="553453" cy="405911"/>
                <a:chOff x="665747" y="4026568"/>
                <a:chExt cx="553453" cy="385011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F71DEF7-D57B-4F38-B6C6-308EBEA23776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A2E9199-0D89-4A76-A93A-3127DCD94CF3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B481F13-4170-44B1-9FCB-E6BDB2078EB3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2798EC5-58DD-4AA1-9E7C-73926E54AD91}"/>
                  </a:ext>
                </a:extLst>
              </p:cNvPr>
              <p:cNvSpPr txBox="1"/>
              <p:nvPr/>
            </p:nvSpPr>
            <p:spPr>
              <a:xfrm>
                <a:off x="1322121" y="5716169"/>
                <a:ext cx="110070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 dirty="0">
                    <a:solidFill>
                      <a:srgbClr val="003C71"/>
                    </a:solidFill>
                  </a:rPr>
                  <a:t>P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2F722B2-9C89-4E23-ABEC-54C5EF8B5ED9}"/>
                  </a:ext>
                </a:extLst>
              </p:cNvPr>
              <p:cNvGrpSpPr/>
              <p:nvPr/>
            </p:nvGrpSpPr>
            <p:grpSpPr>
              <a:xfrm>
                <a:off x="2632012" y="5477554"/>
                <a:ext cx="331143" cy="486197"/>
                <a:chOff x="665747" y="4026568"/>
                <a:chExt cx="553453" cy="385011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200CA69-AD8A-46F5-9BA9-1D9F437E5500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27EF1970-679A-49A7-BAFD-48BE052BD38B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4E99502-2A19-4123-82A3-C1E2DC3C8C7F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B8DA50-6CFB-4D9A-8D53-A25F478EE01C}"/>
                  </a:ext>
                </a:extLst>
              </p:cNvPr>
              <p:cNvSpPr txBox="1"/>
              <p:nvPr/>
            </p:nvSpPr>
            <p:spPr>
              <a:xfrm>
                <a:off x="2737824" y="5606999"/>
                <a:ext cx="110070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>
                    <a:solidFill>
                      <a:srgbClr val="003C71"/>
                    </a:solidFill>
                  </a:rPr>
                  <a:t>p</a:t>
                </a:r>
                <a:endParaRPr lang="en-US" sz="800" b="1" dirty="0">
                  <a:solidFill>
                    <a:srgbClr val="003C71"/>
                  </a:solidFill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D3C5F8F-D78D-44F6-85B3-FF53E6E1F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4835" y="3269552"/>
              <a:ext cx="199522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3B3C719-EDFD-4FAE-A0FC-1CFA2823C2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9473" y="3264222"/>
              <a:ext cx="111406" cy="342259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ACD7581-8DFA-48AB-AE49-7111FB6AFD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815" y="3264222"/>
              <a:ext cx="76904" cy="12460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A81E16-B220-43A5-9C4E-D2C1D361E573}"/>
                </a:ext>
              </a:extLst>
            </p:cNvPr>
            <p:cNvSpPr txBox="1"/>
            <p:nvPr/>
          </p:nvSpPr>
          <p:spPr>
            <a:xfrm>
              <a:off x="547916" y="2777542"/>
              <a:ext cx="508118" cy="303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3C71"/>
                  </a:solidFill>
                </a:rPr>
                <a:t>45uA</a:t>
              </a:r>
            </a:p>
            <a:p>
              <a:pPr algn="ctr"/>
              <a:r>
                <a:rPr lang="en-US" sz="800" dirty="0">
                  <a:solidFill>
                    <a:srgbClr val="003C71"/>
                  </a:solidFill>
                </a:rPr>
                <a:t>60ns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AD7AEA4-2B88-492C-9C6D-4CD20945481C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801975" y="3081341"/>
              <a:ext cx="94526" cy="28603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88EF92-794C-4D93-BC30-4BACC447210C}"/>
                </a:ext>
              </a:extLst>
            </p:cNvPr>
            <p:cNvSpPr txBox="1"/>
            <p:nvPr/>
          </p:nvSpPr>
          <p:spPr>
            <a:xfrm>
              <a:off x="1173936" y="2650210"/>
              <a:ext cx="1173079" cy="303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3C71"/>
                  </a:solidFill>
                </a:rPr>
                <a:t>I2= (30-80uA</a:t>
              </a:r>
            </a:p>
            <a:p>
              <a:pPr algn="ctr"/>
              <a:r>
                <a:rPr lang="en-US" sz="800" dirty="0">
                  <a:solidFill>
                    <a:srgbClr val="003C71"/>
                  </a:solidFill>
                </a:rPr>
                <a:t>@ Var PW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409F4D9-4C1B-4470-9114-E751103DBD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3943" y="3018977"/>
              <a:ext cx="102687" cy="2505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5625DB3-F38B-4EAB-9472-59AC96BE0948}"/>
              </a:ext>
            </a:extLst>
          </p:cNvPr>
          <p:cNvGrpSpPr/>
          <p:nvPr/>
        </p:nvGrpSpPr>
        <p:grpSpPr>
          <a:xfrm>
            <a:off x="150489" y="1336430"/>
            <a:ext cx="1579565" cy="1080805"/>
            <a:chOff x="150489" y="1083688"/>
            <a:chExt cx="1948942" cy="13335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B545B5-B7D3-432F-9895-45FB22FA1185}"/>
                </a:ext>
              </a:extLst>
            </p:cNvPr>
            <p:cNvGrpSpPr/>
            <p:nvPr/>
          </p:nvGrpSpPr>
          <p:grpSpPr>
            <a:xfrm>
              <a:off x="150489" y="1628966"/>
              <a:ext cx="1948942" cy="788270"/>
              <a:chOff x="317804" y="5477554"/>
              <a:chExt cx="2711530" cy="1108849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D96335E-FEC8-4157-B42D-C0B56F210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804" y="5975973"/>
                <a:ext cx="271153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F747AD0-51B8-4130-B88E-0696B4662E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0337" y="6360980"/>
                <a:ext cx="737416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70FEFE-3B43-45D0-B78B-8C6626388A0D}"/>
                  </a:ext>
                </a:extLst>
              </p:cNvPr>
              <p:cNvSpPr txBox="1"/>
              <p:nvPr/>
            </p:nvSpPr>
            <p:spPr>
              <a:xfrm>
                <a:off x="2182819" y="6196550"/>
                <a:ext cx="170609" cy="13354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500" dirty="0">
                    <a:solidFill>
                      <a:srgbClr val="003C71"/>
                    </a:solidFill>
                  </a:rPr>
                  <a:t>WT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C356973-C77B-4E9E-B882-40FA346B01F4}"/>
                  </a:ext>
                </a:extLst>
              </p:cNvPr>
              <p:cNvCxnSpPr/>
              <p:nvPr/>
            </p:nvCxnSpPr>
            <p:spPr>
              <a:xfrm>
                <a:off x="2557752" y="5791484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E20A61E-8B93-423D-ADFB-246B7B9AEF6D}"/>
                  </a:ext>
                </a:extLst>
              </p:cNvPr>
              <p:cNvCxnSpPr/>
              <p:nvPr/>
            </p:nvCxnSpPr>
            <p:spPr>
              <a:xfrm>
                <a:off x="1820337" y="5758949"/>
                <a:ext cx="0" cy="794919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3BF003-9E37-4426-BC65-10617DBFA374}"/>
                  </a:ext>
                </a:extLst>
              </p:cNvPr>
              <p:cNvSpPr txBox="1"/>
              <p:nvPr/>
            </p:nvSpPr>
            <p:spPr>
              <a:xfrm>
                <a:off x="599519" y="6037349"/>
                <a:ext cx="129334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 dirty="0">
                    <a:solidFill>
                      <a:srgbClr val="003C71"/>
                    </a:solidFill>
                  </a:rPr>
                  <a:t>N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98C5EC-4460-431D-91C6-7222A3D0F2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118" y="5614428"/>
                <a:ext cx="91770" cy="335573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2844D08-6218-443D-8D7E-C441AEF69D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55207" y="5622498"/>
                <a:ext cx="116009" cy="341254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8084D2A-A85D-47F5-BC1F-35E1A6C323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1889" y="5613489"/>
                <a:ext cx="513318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5C2B45-E5DF-4C55-9178-4409E61A63D3}"/>
                  </a:ext>
                </a:extLst>
              </p:cNvPr>
              <p:cNvGrpSpPr/>
              <p:nvPr/>
            </p:nvGrpSpPr>
            <p:grpSpPr>
              <a:xfrm flipV="1">
                <a:off x="381452" y="5985184"/>
                <a:ext cx="553453" cy="405911"/>
                <a:chOff x="665747" y="4026568"/>
                <a:chExt cx="553453" cy="385011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C377ED1-B647-408E-91C7-C51A1B28FBA0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CE58498-24D3-4E62-8166-A79705523733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8530219-3213-403C-BAE3-8CCE9138A0F3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B8D35E-C17E-4FC6-BF08-ACB8282C3177}"/>
                  </a:ext>
                </a:extLst>
              </p:cNvPr>
              <p:cNvSpPr txBox="1"/>
              <p:nvPr/>
            </p:nvSpPr>
            <p:spPr>
              <a:xfrm>
                <a:off x="1247724" y="5703509"/>
                <a:ext cx="110070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 dirty="0">
                    <a:solidFill>
                      <a:srgbClr val="003C71"/>
                    </a:solidFill>
                  </a:rPr>
                  <a:t>P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8119B73-4E8F-40C2-98F5-331F41968994}"/>
                  </a:ext>
                </a:extLst>
              </p:cNvPr>
              <p:cNvGrpSpPr/>
              <p:nvPr/>
            </p:nvGrpSpPr>
            <p:grpSpPr>
              <a:xfrm>
                <a:off x="2632012" y="5477554"/>
                <a:ext cx="331143" cy="486197"/>
                <a:chOff x="665747" y="4026568"/>
                <a:chExt cx="553453" cy="385011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B473B3D-BFAF-4680-B036-7F408C718D68}"/>
                    </a:ext>
                  </a:extLst>
                </p:cNvPr>
                <p:cNvCxnSpPr/>
                <p:nvPr/>
              </p:nvCxnSpPr>
              <p:spPr>
                <a:xfrm flipV="1">
                  <a:off x="665747" y="4026568"/>
                  <a:ext cx="104274" cy="3850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A60A09B-055E-494B-A6B9-4C3B5895D535}"/>
                    </a:ext>
                  </a:extLst>
                </p:cNvPr>
                <p:cNvCxnSpPr/>
                <p:nvPr/>
              </p:nvCxnSpPr>
              <p:spPr>
                <a:xfrm>
                  <a:off x="778042" y="4034589"/>
                  <a:ext cx="376989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36D008A-739E-42D7-9F2B-3C502754ABF8}"/>
                    </a:ext>
                  </a:extLst>
                </p:cNvPr>
                <p:cNvCxnSpPr/>
                <p:nvPr/>
              </p:nvCxnSpPr>
              <p:spPr>
                <a:xfrm>
                  <a:off x="1155031" y="4034589"/>
                  <a:ext cx="64169" cy="37699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9E8BB5-08EB-44F6-BB1B-C1F6F43658F3}"/>
                  </a:ext>
                </a:extLst>
              </p:cNvPr>
              <p:cNvSpPr txBox="1"/>
              <p:nvPr/>
            </p:nvSpPr>
            <p:spPr>
              <a:xfrm>
                <a:off x="2737824" y="5606999"/>
                <a:ext cx="110070" cy="213676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800" b="1">
                    <a:solidFill>
                      <a:srgbClr val="003C71"/>
                    </a:solidFill>
                  </a:rPr>
                  <a:t>p</a:t>
                </a:r>
                <a:endParaRPr lang="en-US" sz="800" b="1" dirty="0">
                  <a:solidFill>
                    <a:srgbClr val="003C71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A3723AC-48E8-4AA8-AC3E-0B1659599B7D}"/>
                </a:ext>
              </a:extLst>
            </p:cNvPr>
            <p:cNvSpPr txBox="1"/>
            <p:nvPr/>
          </p:nvSpPr>
          <p:spPr>
            <a:xfrm>
              <a:off x="818879" y="1083688"/>
              <a:ext cx="1173079" cy="303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3C71"/>
                  </a:solidFill>
                </a:rPr>
                <a:t>I= (30-80uA</a:t>
              </a:r>
            </a:p>
            <a:p>
              <a:pPr algn="ctr"/>
              <a:r>
                <a:rPr lang="en-US" sz="800" dirty="0">
                  <a:solidFill>
                    <a:srgbClr val="003C71"/>
                  </a:solidFill>
                </a:rPr>
                <a:t>@ Var PW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CC99E03-158C-4B7E-A47F-69C437BC2D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676" y="1450694"/>
              <a:ext cx="102687" cy="25057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B53C12D-1824-4909-84B0-9E595D4DDFA6}"/>
              </a:ext>
            </a:extLst>
          </p:cNvPr>
          <p:cNvSpPr txBox="1"/>
          <p:nvPr/>
        </p:nvSpPr>
        <p:spPr>
          <a:xfrm>
            <a:off x="6556566" y="3503431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45uA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EFA9A5-DFAE-41D3-8EDD-D2B8C82306DD}"/>
              </a:ext>
            </a:extLst>
          </p:cNvPr>
          <p:cNvSpPr txBox="1"/>
          <p:nvPr/>
        </p:nvSpPr>
        <p:spPr>
          <a:xfrm>
            <a:off x="6575856" y="3820457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30uA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652773-C2E7-4EBA-BBDE-8CC2BA140804}"/>
              </a:ext>
            </a:extLst>
          </p:cNvPr>
          <p:cNvSpPr txBox="1"/>
          <p:nvPr/>
        </p:nvSpPr>
        <p:spPr>
          <a:xfrm>
            <a:off x="6182937" y="2374014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80uA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1EC9A1-C91A-4B48-B0F8-A3493F72ECFF}"/>
              </a:ext>
            </a:extLst>
          </p:cNvPr>
          <p:cNvSpPr txBox="1"/>
          <p:nvPr/>
        </p:nvSpPr>
        <p:spPr>
          <a:xfrm>
            <a:off x="6202227" y="2691040"/>
            <a:ext cx="339837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003C71"/>
                </a:solidFill>
              </a:rPr>
              <a:t>65uA</a:t>
            </a:r>
          </a:p>
        </p:txBody>
      </p:sp>
      <p:sp>
        <p:nvSpPr>
          <p:cNvPr id="62" name="Content Placeholder 40">
            <a:extLst>
              <a:ext uri="{FF2B5EF4-FFF2-40B4-BE49-F238E27FC236}">
                <a16:creationId xmlns:a16="http://schemas.microsoft.com/office/drawing/2014/main" id="{7FCC3115-5978-4E02-906F-50970D61CB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6708" y="4934040"/>
            <a:ext cx="7971445" cy="995807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600" dirty="0"/>
              <a:t>Similar behavior for both low-VT and high-VT states</a:t>
            </a:r>
          </a:p>
          <a:p>
            <a:pPr lvl="1">
              <a:spcBef>
                <a:spcPts val="400"/>
              </a:spcBef>
            </a:pPr>
            <a:r>
              <a:rPr lang="en-US" sz="1600" dirty="0"/>
              <a:t>Higher currents time for VT to converge is lower pulses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A0AA06-DB43-49B4-8A1B-10F70A087247}"/>
              </a:ext>
            </a:extLst>
          </p:cNvPr>
          <p:cNvSpPr txBox="1"/>
          <p:nvPr/>
        </p:nvSpPr>
        <p:spPr>
          <a:xfrm>
            <a:off x="8639922" y="4269831"/>
            <a:ext cx="20973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PW (ns)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Time after change in current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600DE1-1FA9-4133-8388-41A1ACE2ACEA}"/>
              </a:ext>
            </a:extLst>
          </p:cNvPr>
          <p:cNvSpPr txBox="1"/>
          <p:nvPr/>
        </p:nvSpPr>
        <p:spPr>
          <a:xfrm>
            <a:off x="3915707" y="4269831"/>
            <a:ext cx="209737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3C71"/>
                </a:solidFill>
              </a:rPr>
              <a:t>PW (ns)</a:t>
            </a:r>
          </a:p>
          <a:p>
            <a:pPr algn="ctr"/>
            <a:r>
              <a:rPr lang="en-US" sz="1100" dirty="0">
                <a:solidFill>
                  <a:srgbClr val="003C71"/>
                </a:solidFill>
              </a:rPr>
              <a:t>Time after change in current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FAFC34-CA18-4549-ADD9-E3462E6FAA8B}"/>
              </a:ext>
            </a:extLst>
          </p:cNvPr>
          <p:cNvSpPr txBox="1"/>
          <p:nvPr/>
        </p:nvSpPr>
        <p:spPr>
          <a:xfrm>
            <a:off x="4123652" y="892370"/>
            <a:ext cx="1626517" cy="2154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3C71"/>
                </a:solidFill>
              </a:rPr>
              <a:t>Low VT states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D3DA06-347F-4619-8573-35947429F6E5}"/>
              </a:ext>
            </a:extLst>
          </p:cNvPr>
          <p:cNvSpPr txBox="1"/>
          <p:nvPr/>
        </p:nvSpPr>
        <p:spPr>
          <a:xfrm>
            <a:off x="8661127" y="884432"/>
            <a:ext cx="1626517" cy="2154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3C71"/>
                </a:solidFill>
              </a:rPr>
              <a:t>High VT states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4F839C3-FA67-4552-9FAE-9B6E65D06D47}"/>
              </a:ext>
            </a:extLst>
          </p:cNvPr>
          <p:cNvSpPr/>
          <p:nvPr/>
        </p:nvSpPr>
        <p:spPr>
          <a:xfrm>
            <a:off x="3039906" y="1336430"/>
            <a:ext cx="230068" cy="60406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52F55A-0DEB-4658-B2ED-D06787E8E35D}"/>
              </a:ext>
            </a:extLst>
          </p:cNvPr>
          <p:cNvCxnSpPr/>
          <p:nvPr/>
        </p:nvCxnSpPr>
        <p:spPr>
          <a:xfrm flipH="1">
            <a:off x="1797626" y="1460311"/>
            <a:ext cx="1242280" cy="0"/>
          </a:xfrm>
          <a:prstGeom prst="line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D7055D-874D-4150-A6E6-E51D1EEC9C00}"/>
              </a:ext>
            </a:extLst>
          </p:cNvPr>
          <p:cNvCxnSpPr/>
          <p:nvPr/>
        </p:nvCxnSpPr>
        <p:spPr>
          <a:xfrm flipH="1">
            <a:off x="1797626" y="3217491"/>
            <a:ext cx="1242280" cy="0"/>
          </a:xfrm>
          <a:prstGeom prst="line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7A9B7C4F-0F71-4B50-B0CF-0F7D1EE2EB36}"/>
              </a:ext>
            </a:extLst>
          </p:cNvPr>
          <p:cNvSpPr/>
          <p:nvPr/>
        </p:nvSpPr>
        <p:spPr>
          <a:xfrm>
            <a:off x="3032173" y="2122081"/>
            <a:ext cx="213366" cy="138437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17A4-EA4B-42A8-89DC-68CDDFA2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time on low-VT states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25C25F-49DD-48B0-9361-178D93E376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3653" y="690563"/>
            <a:ext cx="9361351" cy="5535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58161C-82D4-4F9D-B6F7-E6FFC5F959B6}"/>
              </a:ext>
            </a:extLst>
          </p:cNvPr>
          <p:cNvSpPr txBox="1"/>
          <p:nvPr/>
        </p:nvSpPr>
        <p:spPr>
          <a:xfrm>
            <a:off x="3780507" y="1315812"/>
            <a:ext cx="751809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7030A0"/>
                </a:solidFill>
              </a:rPr>
              <a:t>PA1 = 80uA</a:t>
            </a:r>
          </a:p>
          <a:p>
            <a:r>
              <a:rPr lang="en-US" sz="1100" dirty="0">
                <a:solidFill>
                  <a:srgbClr val="7030A0"/>
                </a:solidFill>
              </a:rPr>
              <a:t>PA2 = 45uA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AE969-8119-4034-BE92-2B9303754ACD}"/>
              </a:ext>
            </a:extLst>
          </p:cNvPr>
          <p:cNvCxnSpPr>
            <a:cxnSpLocks/>
          </p:cNvCxnSpPr>
          <p:nvPr/>
        </p:nvCxnSpPr>
        <p:spPr>
          <a:xfrm flipV="1">
            <a:off x="3563218" y="1667709"/>
            <a:ext cx="526007" cy="575642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3C8BD7-40F3-4006-94A8-2511DC6919E3}"/>
              </a:ext>
            </a:extLst>
          </p:cNvPr>
          <p:cNvSpPr txBox="1"/>
          <p:nvPr/>
        </p:nvSpPr>
        <p:spPr>
          <a:xfrm>
            <a:off x="7634303" y="2074074"/>
            <a:ext cx="751809" cy="338554"/>
          </a:xfrm>
          <a:prstGeom prst="rect">
            <a:avLst/>
          </a:prstGeom>
          <a:noFill/>
          <a:ln>
            <a:solidFill>
              <a:srgbClr val="D65261"/>
            </a:solidFill>
          </a:ln>
        </p:spPr>
        <p:txBody>
          <a:bodyPr vert="horz" wrap="none" lIns="0" tIns="0" rIns="0" bIns="0" rtlCol="0">
            <a:spAutoFit/>
          </a:bodyPr>
          <a:lstStyle/>
          <a:p>
            <a:r>
              <a:rPr lang="en-US" sz="1100" dirty="0">
                <a:solidFill>
                  <a:srgbClr val="D65261"/>
                </a:solidFill>
              </a:rPr>
              <a:t>PA1 = 45uA</a:t>
            </a:r>
          </a:p>
          <a:p>
            <a:r>
              <a:rPr lang="en-US" sz="1100" dirty="0">
                <a:solidFill>
                  <a:srgbClr val="D65261"/>
                </a:solidFill>
              </a:rPr>
              <a:t>PA2 = 80uA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A67A0D-83BA-4840-A0D3-64AA187C5A9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320511" y="1891454"/>
            <a:ext cx="313792" cy="351897"/>
          </a:xfrm>
          <a:prstGeom prst="line">
            <a:avLst/>
          </a:prstGeom>
          <a:ln>
            <a:solidFill>
              <a:srgbClr val="D652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FD762C-0830-4023-A28A-DFFA456E614B}"/>
                  </a:ext>
                </a:extLst>
              </p14:cNvPr>
              <p14:cNvContentPartPr/>
              <p14:nvPr/>
            </p14:nvContentPartPr>
            <p14:xfrm>
              <a:off x="3930480" y="261000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FD762C-0830-4023-A28A-DFFA456E6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1120" y="260064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1914007-54EC-49F0-9B39-8BCC20FDB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1963" y="715647"/>
            <a:ext cx="10510496" cy="29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5BB2-BEEA-4BC6-824D-470AAF00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Settling times on high-VT states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81E0EF-7546-4296-ADD9-C56701626E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7484" y="690563"/>
            <a:ext cx="9361351" cy="55356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1C2FD-11A0-4A10-9732-BE1510B5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678" y="3531249"/>
            <a:ext cx="11744629" cy="31104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06AE0A-A241-45F8-826E-C8F5B5776460}"/>
                  </a:ext>
                </a:extLst>
              </p14:cNvPr>
              <p14:cNvContentPartPr/>
              <p14:nvPr/>
            </p14:nvContentPartPr>
            <p14:xfrm>
              <a:off x="901800" y="1587600"/>
              <a:ext cx="6318360" cy="749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06AE0A-A241-45F8-826E-C8F5B57764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2440" y="1578240"/>
                <a:ext cx="6337080" cy="7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41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2647-8D1B-43DA-B31B-B12C200E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 1us / 1s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5DAC4A-5849-4146-8527-6DFD7F8955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1130300"/>
            <a:ext cx="5943600" cy="4597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CA891-6A72-4731-9FFC-8D01C201F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130300"/>
            <a:ext cx="5943600" cy="4597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38F9F-30AF-4C13-A1C1-7630E88EB85E}"/>
              </a:ext>
            </a:extLst>
          </p:cNvPr>
          <p:cNvSpPr/>
          <p:nvPr/>
        </p:nvSpPr>
        <p:spPr>
          <a:xfrm>
            <a:off x="230512" y="760967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Low-VT states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CDD52-92F7-4BF8-8F20-27ACBBEE89C1}"/>
              </a:ext>
            </a:extLst>
          </p:cNvPr>
          <p:cNvSpPr/>
          <p:nvPr/>
        </p:nvSpPr>
        <p:spPr>
          <a:xfrm>
            <a:off x="6559816" y="760967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High-VT states</a:t>
            </a:r>
          </a:p>
        </p:txBody>
      </p:sp>
    </p:spTree>
    <p:extLst>
      <p:ext uri="{BB962C8B-B14F-4D97-AF65-F5344CB8AC3E}">
        <p14:creationId xmlns:p14="http://schemas.microsoft.com/office/powerpoint/2010/main" val="9391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lOnly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lOnly" id="{6029451C-C62A-4AA3-A105-B646C7E02A18}" vid="{74E5C91A-75ED-4104-A55D-B3CC6C076A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IntelOnly</Template>
  <TotalTime>11494</TotalTime>
  <Words>2504</Words>
  <Application>Microsoft Office PowerPoint</Application>
  <PresentationFormat>Widescreen</PresentationFormat>
  <Paragraphs>1434</Paragraphs>
  <Slides>28</Slides>
  <Notes>13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Intel Clear</vt:lpstr>
      <vt:lpstr>Symbol</vt:lpstr>
      <vt:lpstr>Wingdings</vt:lpstr>
      <vt:lpstr>IntelOnly</vt:lpstr>
      <vt:lpstr>Multicurrent pulse in BiSM – impact on RWB</vt:lpstr>
      <vt:lpstr>DOE</vt:lpstr>
      <vt:lpstr>Settling times in unipolar vs. bipolar transitions</vt:lpstr>
      <vt:lpstr>Transition from </vt:lpstr>
      <vt:lpstr>PW2 requirements vs. PA1 settling time</vt:lpstr>
      <vt:lpstr>Dual pulse – PW requirements after 45uA/60ns</vt:lpstr>
      <vt:lpstr>Setting time on low-VT states</vt:lpstr>
      <vt:lpstr>Settling times on high-VT states</vt:lpstr>
      <vt:lpstr>VT 1us / 1s</vt:lpstr>
      <vt:lpstr>VT contour plots</vt:lpstr>
      <vt:lpstr>VT contour plots</vt:lpstr>
      <vt:lpstr>VT contour plots</vt:lpstr>
      <vt:lpstr>Metrics</vt:lpstr>
      <vt:lpstr>Experiment plan</vt:lpstr>
      <vt:lpstr>PowerPoint Presentation</vt:lpstr>
      <vt:lpstr>DOE</vt:lpstr>
      <vt:lpstr>Metrics</vt:lpstr>
      <vt:lpstr>Metrics across repetitions</vt:lpstr>
      <vt:lpstr>Metrics</vt:lpstr>
      <vt:lpstr>Window components</vt:lpstr>
      <vt:lpstr>Window components - DVT</vt:lpstr>
      <vt:lpstr>Window components - Drift</vt:lpstr>
      <vt:lpstr>DVT</vt:lpstr>
      <vt:lpstr>Drift</vt:lpstr>
      <vt:lpstr>Sigmas</vt:lpstr>
      <vt:lpstr>1us/1s sigmas</vt:lpstr>
      <vt:lpstr>80uA/30uA DVT</vt:lpstr>
      <vt:lpstr>VT(I,PW) response: DVT(0s) n- &amp; p-read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Mirror timing</dc:title>
  <dc:creator>Dany Ly-Gagnon</dc:creator>
  <cp:keywords>CTPClassification=CTP_NT</cp:keywords>
  <cp:lastModifiedBy>Dany Ly-Gagnon</cp:lastModifiedBy>
  <cp:revision>374</cp:revision>
  <dcterms:created xsi:type="dcterms:W3CDTF">2020-03-18T19:03:26Z</dcterms:created>
  <dcterms:modified xsi:type="dcterms:W3CDTF">2020-04-07T16:56:15Z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77de3100-e0f0-41a2-97da-b94cbadb69a3</vt:lpwstr>
  </property>
  <property fmtid="{D5CDD505-2E9C-101B-9397-08002B2CF9AE}" pid="3" name="CTP_TimeStamp">
    <vt:lpwstr>2020-04-07 16:56:14Z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