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4"/>
  </p:notesMasterIdLst>
  <p:sldIdLst>
    <p:sldId id="258" r:id="rId5"/>
    <p:sldId id="257" r:id="rId6"/>
    <p:sldId id="261" r:id="rId7"/>
    <p:sldId id="265" r:id="rId8"/>
    <p:sldId id="263" r:id="rId9"/>
    <p:sldId id="264" r:id="rId10"/>
    <p:sldId id="262" r:id="rId11"/>
    <p:sldId id="260" r:id="rId12"/>
    <p:sldId id="259" r:id="rId13"/>
  </p:sldIdLst>
  <p:sldSz cx="6858000" cy="7954963"/>
  <p:notesSz cx="6858000" cy="9144000"/>
  <p:defaultTextStyle>
    <a:defPPr>
      <a:defRPr lang="en-US"/>
    </a:defPPr>
    <a:lvl1pPr marL="0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1pPr>
    <a:lvl2pPr marL="55408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2pPr>
    <a:lvl3pPr marL="110816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3pPr>
    <a:lvl4pPr marL="1662242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4pPr>
    <a:lvl5pPr marL="221632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5pPr>
    <a:lvl6pPr marL="277040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6pPr>
    <a:lvl7pPr marL="3324484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7pPr>
    <a:lvl8pPr marL="387856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8pPr>
    <a:lvl9pPr marL="443264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07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D2"/>
    <a:srgbClr val="0054B0"/>
    <a:srgbClr val="006FEA"/>
    <a:srgbClr val="0071EE"/>
    <a:srgbClr val="0150ED"/>
    <a:srgbClr val="0E5EFE"/>
    <a:srgbClr val="1E69FE"/>
    <a:srgbClr val="004FEE"/>
    <a:srgbClr val="005ADE"/>
    <a:srgbClr val="0D6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7" autoAdjust="0"/>
    <p:restoredTop sz="94660"/>
  </p:normalViewPr>
  <p:slideViewPr>
    <p:cSldViewPr>
      <p:cViewPr varScale="1">
        <p:scale>
          <a:sx n="58" d="100"/>
          <a:sy n="58" d="100"/>
        </p:scale>
        <p:origin x="920" y="40"/>
      </p:cViewPr>
      <p:guideLst>
        <p:guide orient="horz" pos="2507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52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F5C702-9B88-4620-A56E-55D16E515F18}" type="datetimeFigureOut">
              <a:rPr lang="en-US" smtClean="0"/>
              <a:t>6/13/2018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00263" y="1143000"/>
            <a:ext cx="26574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14D793-605D-4DE5-B119-1790BD0A6B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771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14D793-605D-4DE5-B119-1790BD0A6B5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29251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00263" y="1143000"/>
            <a:ext cx="265747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14D793-605D-4DE5-B119-1790BD0A6B5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153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14D793-605D-4DE5-B119-1790BD0A6B5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5600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14D793-605D-4DE5-B119-1790BD0A6B5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7689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39391"/>
            <a:ext cx="5829300" cy="1174830"/>
          </a:xfrm>
        </p:spPr>
        <p:txBody>
          <a:bodyPr/>
          <a:lstStyle>
            <a:lvl1pPr>
              <a:defRPr sz="2453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1590994"/>
            <a:ext cx="4800600" cy="618720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1472" b="1"/>
            </a:lvl1pPr>
            <a:lvl2pPr marL="0" indent="0" algn="ctr">
              <a:buNone/>
              <a:defRPr sz="1963" baseline="30000"/>
            </a:lvl2pPr>
            <a:lvl3pPr marL="560960" indent="0" algn="ctr">
              <a:buNone/>
              <a:defRPr/>
            </a:lvl3pPr>
            <a:lvl4pPr marL="841441" indent="0" algn="ctr">
              <a:buNone/>
              <a:defRPr/>
            </a:lvl4pPr>
            <a:lvl5pPr marL="1121921" indent="0" algn="ctr">
              <a:buNone/>
              <a:defRPr/>
            </a:lvl5pPr>
            <a:lvl6pPr marL="1402401" indent="0" algn="ctr">
              <a:buNone/>
              <a:defRPr/>
            </a:lvl6pPr>
            <a:lvl7pPr marL="1682881" indent="0" algn="ctr">
              <a:buNone/>
              <a:defRPr/>
            </a:lvl7pPr>
            <a:lvl8pPr marL="1963362" indent="0" algn="ctr">
              <a:buNone/>
              <a:defRPr/>
            </a:lvl8pPr>
            <a:lvl9pPr marL="2243842" indent="0" algn="ctr">
              <a:buNone/>
              <a:defRPr/>
            </a:lvl9pPr>
          </a:lstStyle>
          <a:p>
            <a:pPr lvl="0"/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514350" y="2474878"/>
            <a:ext cx="5829300" cy="494975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6" y="316727"/>
            <a:ext cx="2256235" cy="1347925"/>
          </a:xfrm>
        </p:spPr>
        <p:txBody>
          <a:bodyPr anchor="b"/>
          <a:lstStyle>
            <a:lvl1pPr algn="l">
              <a:defRPr sz="1228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91" y="316731"/>
            <a:ext cx="3833813" cy="6789339"/>
          </a:xfrm>
        </p:spPr>
        <p:txBody>
          <a:bodyPr/>
          <a:lstStyle>
            <a:lvl1pPr>
              <a:defRPr sz="1963"/>
            </a:lvl1pPr>
            <a:lvl2pPr>
              <a:defRPr sz="1718"/>
            </a:lvl2pPr>
            <a:lvl3pPr>
              <a:defRPr sz="1472"/>
            </a:lvl3pPr>
            <a:lvl4pPr>
              <a:defRPr sz="1228"/>
            </a:lvl4pPr>
            <a:lvl5pPr>
              <a:defRPr sz="1228"/>
            </a:lvl5pPr>
            <a:lvl6pPr>
              <a:defRPr sz="1228"/>
            </a:lvl6pPr>
            <a:lvl7pPr>
              <a:defRPr sz="1228"/>
            </a:lvl7pPr>
            <a:lvl8pPr>
              <a:defRPr sz="1228"/>
            </a:lvl8pPr>
            <a:lvl9pPr>
              <a:defRPr sz="1228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6" y="1664655"/>
            <a:ext cx="2256235" cy="5441416"/>
          </a:xfrm>
        </p:spPr>
        <p:txBody>
          <a:bodyPr/>
          <a:lstStyle>
            <a:lvl1pPr marL="0" indent="0">
              <a:buNone/>
              <a:defRPr sz="860"/>
            </a:lvl1pPr>
            <a:lvl2pPr marL="280481" indent="0">
              <a:buNone/>
              <a:defRPr sz="736"/>
            </a:lvl2pPr>
            <a:lvl3pPr marL="560960" indent="0">
              <a:buNone/>
              <a:defRPr sz="614"/>
            </a:lvl3pPr>
            <a:lvl4pPr marL="841441" indent="0">
              <a:buNone/>
              <a:defRPr sz="553"/>
            </a:lvl4pPr>
            <a:lvl5pPr marL="1121921" indent="0">
              <a:buNone/>
              <a:defRPr sz="553"/>
            </a:lvl5pPr>
            <a:lvl6pPr marL="1402401" indent="0">
              <a:buNone/>
              <a:defRPr sz="553"/>
            </a:lvl6pPr>
            <a:lvl7pPr marL="1682881" indent="0">
              <a:buNone/>
              <a:defRPr sz="553"/>
            </a:lvl7pPr>
            <a:lvl8pPr marL="1963362" indent="0">
              <a:buNone/>
              <a:defRPr sz="553"/>
            </a:lvl8pPr>
            <a:lvl9pPr marL="2243842" indent="0">
              <a:buNone/>
              <a:defRPr sz="553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5568476"/>
            <a:ext cx="4114800" cy="657391"/>
          </a:xfrm>
        </p:spPr>
        <p:txBody>
          <a:bodyPr anchor="b"/>
          <a:lstStyle>
            <a:lvl1pPr algn="l">
              <a:defRPr sz="1228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710791"/>
            <a:ext cx="4114800" cy="4772978"/>
          </a:xfrm>
        </p:spPr>
        <p:txBody>
          <a:bodyPr/>
          <a:lstStyle>
            <a:lvl1pPr marL="0" indent="0">
              <a:buNone/>
              <a:defRPr sz="1963"/>
            </a:lvl1pPr>
            <a:lvl2pPr marL="280481" indent="0">
              <a:buNone/>
              <a:defRPr sz="1718"/>
            </a:lvl2pPr>
            <a:lvl3pPr marL="560960" indent="0">
              <a:buNone/>
              <a:defRPr sz="1472"/>
            </a:lvl3pPr>
            <a:lvl4pPr marL="841441" indent="0">
              <a:buNone/>
              <a:defRPr sz="1228"/>
            </a:lvl4pPr>
            <a:lvl5pPr marL="1121921" indent="0">
              <a:buNone/>
              <a:defRPr sz="1228"/>
            </a:lvl5pPr>
            <a:lvl6pPr marL="1402401" indent="0">
              <a:buNone/>
              <a:defRPr sz="1228"/>
            </a:lvl6pPr>
            <a:lvl7pPr marL="1682881" indent="0">
              <a:buNone/>
              <a:defRPr sz="1228"/>
            </a:lvl7pPr>
            <a:lvl8pPr marL="1963362" indent="0">
              <a:buNone/>
              <a:defRPr sz="1228"/>
            </a:lvl8pPr>
            <a:lvl9pPr marL="2243842" indent="0">
              <a:buNone/>
              <a:defRPr sz="1228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6225866"/>
            <a:ext cx="4114800" cy="933604"/>
          </a:xfrm>
        </p:spPr>
        <p:txBody>
          <a:bodyPr/>
          <a:lstStyle>
            <a:lvl1pPr marL="0" indent="0">
              <a:buNone/>
              <a:defRPr sz="860"/>
            </a:lvl1pPr>
            <a:lvl2pPr marL="280481" indent="0">
              <a:buNone/>
              <a:defRPr sz="736"/>
            </a:lvl2pPr>
            <a:lvl3pPr marL="560960" indent="0">
              <a:buNone/>
              <a:defRPr sz="614"/>
            </a:lvl3pPr>
            <a:lvl4pPr marL="841441" indent="0">
              <a:buNone/>
              <a:defRPr sz="553"/>
            </a:lvl4pPr>
            <a:lvl5pPr marL="1121921" indent="0">
              <a:buNone/>
              <a:defRPr sz="553"/>
            </a:lvl5pPr>
            <a:lvl6pPr marL="1402401" indent="0">
              <a:buNone/>
              <a:defRPr sz="553"/>
            </a:lvl6pPr>
            <a:lvl7pPr marL="1682881" indent="0">
              <a:buNone/>
              <a:defRPr sz="553"/>
            </a:lvl7pPr>
            <a:lvl8pPr marL="1963362" indent="0">
              <a:buNone/>
              <a:defRPr sz="553"/>
            </a:lvl8pPr>
            <a:lvl9pPr marL="2243842" indent="0">
              <a:buNone/>
              <a:defRPr sz="553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886328" y="176776"/>
            <a:ext cx="1457325" cy="68943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4353" y="176776"/>
            <a:ext cx="4257675" cy="68943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67541" y="900509"/>
            <a:ext cx="6115050" cy="2055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736" b="1" u="sng" dirty="0" smtClean="0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736" dirty="0" smtClean="0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614" i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614" i="1" baseline="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736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1955" y="72761"/>
            <a:ext cx="5559136" cy="530331"/>
          </a:xfrm>
        </p:spPr>
        <p:txBody>
          <a:bodyPr/>
          <a:lstStyle>
            <a:lvl1pPr algn="l">
              <a:defRPr sz="1718" baseline="0"/>
            </a:lvl1pPr>
          </a:lstStyle>
          <a:p>
            <a:r>
              <a:rPr lang="en-US" dirty="0" smtClean="0"/>
              <a:t>(Enter Heading for Topic or Problem Statement)</a:t>
            </a:r>
            <a:endParaRPr lang="en-US" dirty="0"/>
          </a:p>
        </p:txBody>
      </p:sp>
      <p:sp>
        <p:nvSpPr>
          <p:cNvPr id="20" name="Rectangle 19"/>
          <p:cNvSpPr/>
          <p:nvPr userDrawn="1"/>
        </p:nvSpPr>
        <p:spPr>
          <a:xfrm>
            <a:off x="67541" y="603095"/>
            <a:ext cx="4800600" cy="2055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736" b="1" u="sng" dirty="0" smtClean="0">
                <a:latin typeface="Calibri" pitchFamily="34" charset="0"/>
                <a:cs typeface="Calibri" pitchFamily="34" charset="0"/>
              </a:rPr>
              <a:t>Risk:</a:t>
            </a:r>
            <a:r>
              <a:rPr lang="en-US" sz="736" b="0" u="none" baseline="0" dirty="0" smtClean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736" b="0" u="none" baseline="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736" b="0" u="none" baseline="0" dirty="0" smtClean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614" i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614" i="1" baseline="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614" i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614" i="1" baseline="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</a:t>
            </a:r>
            <a:endParaRPr lang="en-US" sz="736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426027" y="657151"/>
            <a:ext cx="457200" cy="278154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736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1963" baseline="30000"/>
            </a:lvl2pPr>
            <a:lvl3pPr marL="560960" indent="0" algn="ctr">
              <a:buNone/>
              <a:defRPr/>
            </a:lvl3pPr>
            <a:lvl4pPr marL="841441" indent="0" algn="ctr">
              <a:buNone/>
              <a:defRPr/>
            </a:lvl4pPr>
            <a:lvl5pPr marL="1121921" indent="0" algn="ctr">
              <a:buNone/>
              <a:defRPr/>
            </a:lvl5pPr>
            <a:lvl6pPr marL="1402401" indent="0" algn="ctr">
              <a:buNone/>
              <a:defRPr/>
            </a:lvl6pPr>
            <a:lvl7pPr marL="1682881" indent="0" algn="ctr">
              <a:buNone/>
              <a:defRPr/>
            </a:lvl7pPr>
            <a:lvl8pPr marL="1963362" indent="0" algn="ctr">
              <a:buNone/>
              <a:defRPr/>
            </a:lvl8pPr>
            <a:lvl9pPr marL="2243842" indent="0" algn="ctr">
              <a:buNone/>
              <a:defRPr/>
            </a:lvl9pPr>
          </a:lstStyle>
          <a:p>
            <a:pPr lvl="0"/>
            <a:r>
              <a:rPr lang="en-US" dirty="0" smtClean="0"/>
              <a:t>Level</a:t>
            </a:r>
            <a:endParaRPr lang="en-US" dirty="0"/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426027" y="900508"/>
            <a:ext cx="457200" cy="283902"/>
          </a:xfrm>
        </p:spPr>
        <p:txBody>
          <a:bodyPr anchor="t" anchorCtr="0"/>
          <a:lstStyle>
            <a:lvl1pPr marL="0" indent="0" algn="l">
              <a:buNone/>
              <a:defRPr sz="736" b="1" baseline="0">
                <a:solidFill>
                  <a:srgbClr val="FF0000"/>
                </a:solidFill>
              </a:defRPr>
            </a:lvl1pPr>
            <a:lvl2pPr marL="280481" indent="0">
              <a:buNone/>
              <a:defRPr sz="1228" b="1"/>
            </a:lvl2pPr>
            <a:lvl3pPr marL="560960" indent="0">
              <a:buNone/>
              <a:defRPr sz="1104" b="1"/>
            </a:lvl3pPr>
            <a:lvl4pPr marL="841441" indent="0">
              <a:buNone/>
              <a:defRPr sz="982" b="1"/>
            </a:lvl4pPr>
            <a:lvl5pPr marL="1121921" indent="0">
              <a:buNone/>
              <a:defRPr sz="982" b="1"/>
            </a:lvl5pPr>
            <a:lvl6pPr marL="1402401" indent="0">
              <a:buNone/>
              <a:defRPr sz="982" b="1"/>
            </a:lvl6pPr>
            <a:lvl7pPr marL="1682881" indent="0">
              <a:buNone/>
              <a:defRPr sz="982" b="1"/>
            </a:lvl7pPr>
            <a:lvl8pPr marL="1963362" indent="0">
              <a:buNone/>
              <a:defRPr sz="982" b="1"/>
            </a:lvl8pPr>
            <a:lvl9pPr marL="2243842" indent="0">
              <a:buNone/>
              <a:defRPr sz="982" b="1"/>
            </a:lvl9pPr>
          </a:lstStyle>
          <a:p>
            <a:pPr lvl="0"/>
            <a:r>
              <a:rPr lang="en-US" dirty="0" smtClean="0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5429254" y="665428"/>
            <a:ext cx="1369919" cy="327017"/>
          </a:xfrm>
        </p:spPr>
        <p:txBody>
          <a:bodyPr anchor="b"/>
          <a:lstStyle>
            <a:lvl1pPr marL="0" indent="0" algn="r">
              <a:buNone/>
              <a:defRPr sz="736" b="1" baseline="0">
                <a:solidFill>
                  <a:schemeClr val="accent2"/>
                </a:solidFill>
              </a:defRPr>
            </a:lvl1pPr>
            <a:lvl2pPr marL="280481" indent="0">
              <a:buNone/>
              <a:defRPr sz="1228" b="1"/>
            </a:lvl2pPr>
            <a:lvl3pPr marL="560960" indent="0">
              <a:buNone/>
              <a:defRPr sz="1104" b="1"/>
            </a:lvl3pPr>
            <a:lvl4pPr marL="841441" indent="0">
              <a:buNone/>
              <a:defRPr sz="982" b="1"/>
            </a:lvl4pPr>
            <a:lvl5pPr marL="1121921" indent="0">
              <a:buNone/>
              <a:defRPr sz="982" b="1"/>
            </a:lvl5pPr>
            <a:lvl6pPr marL="1402401" indent="0">
              <a:buNone/>
              <a:defRPr sz="982" b="1"/>
            </a:lvl6pPr>
            <a:lvl7pPr marL="1682881" indent="0">
              <a:buNone/>
              <a:defRPr sz="982" b="1"/>
            </a:lvl7pPr>
            <a:lvl8pPr marL="1963362" indent="0">
              <a:buNone/>
              <a:defRPr sz="982" b="1"/>
            </a:lvl8pPr>
            <a:lvl9pPr marL="2243842" indent="0">
              <a:buNone/>
              <a:defRPr sz="982" b="1"/>
            </a:lvl9pPr>
          </a:lstStyle>
          <a:p>
            <a:pPr lvl="0"/>
            <a:r>
              <a:rPr lang="en-US" dirty="0" smtClean="0"/>
              <a:t>Date 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5403275" y="14507"/>
            <a:ext cx="1402773" cy="3188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736" dirty="0" smtClean="0">
                <a:solidFill>
                  <a:srgbClr val="FF0000"/>
                </a:solidFill>
                <a:latin typeface="Neo Sans Intel Medium" pitchFamily="34" charset="0"/>
              </a:rPr>
              <a:t>Intel-Micron Confidential</a:t>
            </a:r>
          </a:p>
          <a:p>
            <a:pPr algn="r">
              <a:tabLst/>
            </a:pPr>
            <a:r>
              <a:rPr lang="en-US" sz="736" dirty="0" err="1" smtClean="0">
                <a:solidFill>
                  <a:schemeClr val="accent2"/>
                </a:solidFill>
                <a:latin typeface="Neo Sans Intel Medium" pitchFamily="34" charset="0"/>
              </a:rPr>
              <a:t>SxP</a:t>
            </a:r>
            <a:r>
              <a:rPr lang="en-US" sz="736" dirty="0" smtClean="0">
                <a:solidFill>
                  <a:schemeClr val="accent2"/>
                </a:solidFill>
                <a:latin typeface="Neo Sans Intel Medium" pitchFamily="34" charset="0"/>
              </a:rPr>
              <a:t> JDP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6026728" y="978474"/>
            <a:ext cx="701386" cy="1132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2243842" algn="ctr"/>
                <a:tab pos="4981445" algn="r"/>
              </a:tabLst>
            </a:pPr>
            <a:r>
              <a:rPr lang="en-US" sz="736" b="1" dirty="0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736" b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pPr algn="r" eaLnBrk="0" hangingPunct="0">
                <a:spcBef>
                  <a:spcPct val="50000"/>
                </a:spcBef>
                <a:tabLst>
                  <a:tab pos="2243842" algn="ctr"/>
                  <a:tab pos="4981445" algn="r"/>
                </a:tabLst>
              </a:pPr>
              <a:t>‹#›</a:t>
            </a:fld>
            <a:endParaRPr lang="en-US" sz="736" b="1" dirty="0">
              <a:solidFill>
                <a:schemeClr val="accent2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51958" y="7497527"/>
            <a:ext cx="6754091" cy="4429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38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114300" y="1550487"/>
            <a:ext cx="2171700" cy="2993773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71095" indent="-71095">
              <a:defRPr sz="736"/>
            </a:lvl1pPr>
            <a:lvl2pPr marL="143162" indent="-72068">
              <a:defRPr sz="736"/>
            </a:lvl2pPr>
            <a:lvl3pPr marL="209387" indent="-66225">
              <a:defRPr sz="736"/>
            </a:lvl3pPr>
            <a:lvl4pPr marL="280481" indent="-71095">
              <a:defRPr sz="736"/>
            </a:lvl4pPr>
            <a:lvl5pPr marL="351574" indent="-71095">
              <a:defRPr sz="736"/>
            </a:lvl5pPr>
            <a:lvl6pPr>
              <a:defRPr sz="982"/>
            </a:lvl6pPr>
            <a:lvl7pPr>
              <a:defRPr sz="982"/>
            </a:lvl7pPr>
            <a:lvl8pPr>
              <a:defRPr sz="982"/>
            </a:lvl8pPr>
            <a:lvl9pPr>
              <a:defRPr sz="982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2343150" y="1550487"/>
            <a:ext cx="2171700" cy="2993773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71095" indent="-71095">
              <a:defRPr sz="736"/>
            </a:lvl1pPr>
            <a:lvl2pPr marL="143162" indent="-72068">
              <a:defRPr sz="736"/>
            </a:lvl2pPr>
            <a:lvl3pPr marL="209387" indent="-66225">
              <a:defRPr sz="736"/>
            </a:lvl3pPr>
            <a:lvl4pPr marL="280481" indent="-71095">
              <a:defRPr sz="736"/>
            </a:lvl4pPr>
            <a:lvl5pPr marL="351574" indent="-71095">
              <a:defRPr sz="736"/>
            </a:lvl5pPr>
            <a:lvl6pPr>
              <a:defRPr sz="982"/>
            </a:lvl6pPr>
            <a:lvl7pPr>
              <a:defRPr sz="982"/>
            </a:lvl7pPr>
            <a:lvl8pPr>
              <a:defRPr sz="982"/>
            </a:lvl8pPr>
            <a:lvl9pPr>
              <a:defRPr sz="982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4572000" y="1550487"/>
            <a:ext cx="2171700" cy="2993773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71095" indent="-71095">
              <a:defRPr sz="736"/>
            </a:lvl1pPr>
            <a:lvl2pPr marL="143162" indent="-72068">
              <a:defRPr sz="736"/>
            </a:lvl2pPr>
            <a:lvl3pPr marL="209387" indent="-66225">
              <a:defRPr sz="736"/>
            </a:lvl3pPr>
            <a:lvl4pPr marL="280481" indent="-71095">
              <a:defRPr sz="736"/>
            </a:lvl4pPr>
            <a:lvl5pPr marL="351574" indent="-71095">
              <a:defRPr sz="736"/>
            </a:lvl5pPr>
            <a:lvl6pPr>
              <a:defRPr sz="982"/>
            </a:lvl6pPr>
            <a:lvl7pPr>
              <a:defRPr sz="982"/>
            </a:lvl7pPr>
            <a:lvl8pPr>
              <a:defRPr sz="982"/>
            </a:lvl8pPr>
            <a:lvl9pPr>
              <a:defRPr sz="982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114300" y="4918667"/>
            <a:ext cx="2171700" cy="2993773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71095" indent="-71095">
              <a:defRPr sz="736"/>
            </a:lvl1pPr>
            <a:lvl2pPr marL="143162" indent="-72068">
              <a:defRPr sz="736"/>
            </a:lvl2pPr>
            <a:lvl3pPr marL="209387" indent="-66225">
              <a:defRPr sz="736"/>
            </a:lvl3pPr>
            <a:lvl4pPr marL="280481" indent="-71095">
              <a:defRPr sz="736"/>
            </a:lvl4pPr>
            <a:lvl5pPr marL="351574" indent="-71095">
              <a:defRPr sz="736"/>
            </a:lvl5pPr>
            <a:lvl6pPr>
              <a:defRPr sz="982"/>
            </a:lvl6pPr>
            <a:lvl7pPr>
              <a:defRPr sz="982"/>
            </a:lvl7pPr>
            <a:lvl8pPr>
              <a:defRPr sz="982"/>
            </a:lvl8pPr>
            <a:lvl9pPr>
              <a:defRPr sz="982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2343150" y="4918667"/>
            <a:ext cx="2171700" cy="2993773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71095" indent="-71095">
              <a:defRPr sz="736"/>
            </a:lvl1pPr>
            <a:lvl2pPr marL="143162" indent="-72068">
              <a:defRPr sz="736"/>
            </a:lvl2pPr>
            <a:lvl3pPr marL="209387" indent="-66225">
              <a:defRPr sz="736"/>
            </a:lvl3pPr>
            <a:lvl4pPr marL="280481" indent="-71095">
              <a:defRPr sz="736"/>
            </a:lvl4pPr>
            <a:lvl5pPr marL="351574" indent="-71095">
              <a:defRPr sz="736"/>
            </a:lvl5pPr>
            <a:lvl6pPr>
              <a:defRPr sz="982"/>
            </a:lvl6pPr>
            <a:lvl7pPr>
              <a:defRPr sz="982"/>
            </a:lvl7pPr>
            <a:lvl8pPr>
              <a:defRPr sz="982"/>
            </a:lvl8pPr>
            <a:lvl9pPr>
              <a:defRPr sz="982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4572000" y="4918667"/>
            <a:ext cx="2171700" cy="2993773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71095" indent="-71095">
              <a:defRPr sz="736"/>
            </a:lvl1pPr>
            <a:lvl2pPr marL="143162" indent="-72068">
              <a:defRPr sz="736"/>
            </a:lvl2pPr>
            <a:lvl3pPr marL="209387" indent="-66225">
              <a:defRPr sz="736"/>
            </a:lvl3pPr>
            <a:lvl4pPr marL="280481" indent="-71095">
              <a:defRPr sz="736"/>
            </a:lvl4pPr>
            <a:lvl5pPr marL="351574" indent="-71095">
              <a:defRPr sz="736"/>
            </a:lvl5pPr>
            <a:lvl6pPr>
              <a:defRPr sz="982"/>
            </a:lvl6pPr>
            <a:lvl7pPr>
              <a:defRPr sz="982"/>
            </a:lvl7pPr>
            <a:lvl8pPr>
              <a:defRPr sz="982"/>
            </a:lvl8pPr>
            <a:lvl9pPr>
              <a:defRPr sz="982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11730" y="1237441"/>
            <a:ext cx="1766455" cy="313044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736" b="1" u="sng" baseline="0">
                <a:solidFill>
                  <a:schemeClr val="bg1"/>
                </a:solidFill>
              </a:defRPr>
            </a:lvl1pPr>
            <a:lvl2pPr marL="280481" indent="0">
              <a:buNone/>
              <a:defRPr sz="1228" b="1"/>
            </a:lvl2pPr>
            <a:lvl3pPr marL="560960" indent="0">
              <a:buNone/>
              <a:defRPr sz="1104" b="1"/>
            </a:lvl3pPr>
            <a:lvl4pPr marL="841441" indent="0">
              <a:buNone/>
              <a:defRPr sz="982" b="1"/>
            </a:lvl4pPr>
            <a:lvl5pPr marL="1121921" indent="0">
              <a:buNone/>
              <a:defRPr sz="982" b="1"/>
            </a:lvl5pPr>
            <a:lvl6pPr marL="1402401" indent="0">
              <a:buNone/>
              <a:defRPr sz="982" b="1"/>
            </a:lvl6pPr>
            <a:lvl7pPr marL="1682881" indent="0">
              <a:buNone/>
              <a:defRPr sz="982" b="1"/>
            </a:lvl7pPr>
            <a:lvl8pPr marL="1963362" indent="0">
              <a:buNone/>
              <a:defRPr sz="982" b="1"/>
            </a:lvl8pPr>
            <a:lvl9pPr marL="2243842" indent="0">
              <a:buNone/>
              <a:defRPr sz="982" b="1"/>
            </a:lvl9pPr>
          </a:lstStyle>
          <a:p>
            <a:pPr lvl="0"/>
            <a:r>
              <a:rPr lang="en-US" dirty="0" smtClean="0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2545776" y="1237441"/>
            <a:ext cx="1766455" cy="313044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736" b="1" u="sng" baseline="0">
                <a:solidFill>
                  <a:schemeClr val="bg1"/>
                </a:solidFill>
              </a:defRPr>
            </a:lvl1pPr>
            <a:lvl2pPr marL="280481" indent="0">
              <a:buNone/>
              <a:defRPr sz="1228" b="1"/>
            </a:lvl2pPr>
            <a:lvl3pPr marL="560960" indent="0">
              <a:buNone/>
              <a:defRPr sz="1104" b="1"/>
            </a:lvl3pPr>
            <a:lvl4pPr marL="841441" indent="0">
              <a:buNone/>
              <a:defRPr sz="982" b="1"/>
            </a:lvl4pPr>
            <a:lvl5pPr marL="1121921" indent="0">
              <a:buNone/>
              <a:defRPr sz="982" b="1"/>
            </a:lvl5pPr>
            <a:lvl6pPr marL="1402401" indent="0">
              <a:buNone/>
              <a:defRPr sz="982" b="1"/>
            </a:lvl6pPr>
            <a:lvl7pPr marL="1682881" indent="0">
              <a:buNone/>
              <a:defRPr sz="982" b="1"/>
            </a:lvl7pPr>
            <a:lvl8pPr marL="1963362" indent="0">
              <a:buNone/>
              <a:defRPr sz="982" b="1"/>
            </a:lvl8pPr>
            <a:lvl9pPr marL="2243842" indent="0">
              <a:buNone/>
              <a:defRPr sz="982" b="1"/>
            </a:lvl9pPr>
          </a:lstStyle>
          <a:p>
            <a:pPr lvl="0"/>
            <a:r>
              <a:rPr lang="en-US" dirty="0" smtClean="0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4779821" y="1237441"/>
            <a:ext cx="1766455" cy="313044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736" b="1" u="sng" baseline="0">
                <a:solidFill>
                  <a:schemeClr val="bg1"/>
                </a:solidFill>
              </a:defRPr>
            </a:lvl1pPr>
            <a:lvl2pPr marL="280481" indent="0">
              <a:buNone/>
              <a:defRPr sz="1228" b="1"/>
            </a:lvl2pPr>
            <a:lvl3pPr marL="560960" indent="0">
              <a:buNone/>
              <a:defRPr sz="1104" b="1"/>
            </a:lvl3pPr>
            <a:lvl4pPr marL="841441" indent="0">
              <a:buNone/>
              <a:defRPr sz="982" b="1"/>
            </a:lvl4pPr>
            <a:lvl5pPr marL="1121921" indent="0">
              <a:buNone/>
              <a:defRPr sz="982" b="1"/>
            </a:lvl5pPr>
            <a:lvl6pPr marL="1402401" indent="0">
              <a:buNone/>
              <a:defRPr sz="982" b="1"/>
            </a:lvl6pPr>
            <a:lvl7pPr marL="1682881" indent="0">
              <a:buNone/>
              <a:defRPr sz="982" b="1"/>
            </a:lvl7pPr>
            <a:lvl8pPr marL="1963362" indent="0">
              <a:buNone/>
              <a:defRPr sz="982" b="1"/>
            </a:lvl8pPr>
            <a:lvl9pPr marL="2243842" indent="0">
              <a:buNone/>
              <a:defRPr sz="982" b="1"/>
            </a:lvl9pPr>
          </a:lstStyle>
          <a:p>
            <a:pPr lvl="0"/>
            <a:r>
              <a:rPr lang="en-US" dirty="0" smtClean="0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4779821" y="4620127"/>
            <a:ext cx="1766455" cy="313044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736" b="1" u="sng" baseline="0">
                <a:solidFill>
                  <a:schemeClr val="bg1"/>
                </a:solidFill>
              </a:defRPr>
            </a:lvl1pPr>
            <a:lvl2pPr marL="280481" indent="0">
              <a:buNone/>
              <a:defRPr sz="1228" b="1"/>
            </a:lvl2pPr>
            <a:lvl3pPr marL="560960" indent="0">
              <a:buNone/>
              <a:defRPr sz="1104" b="1"/>
            </a:lvl3pPr>
            <a:lvl4pPr marL="841441" indent="0">
              <a:buNone/>
              <a:defRPr sz="982" b="1"/>
            </a:lvl4pPr>
            <a:lvl5pPr marL="1121921" indent="0">
              <a:buNone/>
              <a:defRPr sz="982" b="1"/>
            </a:lvl5pPr>
            <a:lvl6pPr marL="1402401" indent="0">
              <a:buNone/>
              <a:defRPr sz="982" b="1"/>
            </a:lvl6pPr>
            <a:lvl7pPr marL="1682881" indent="0">
              <a:buNone/>
              <a:defRPr sz="982" b="1"/>
            </a:lvl7pPr>
            <a:lvl8pPr marL="1963362" indent="0">
              <a:buNone/>
              <a:defRPr sz="982" b="1"/>
            </a:lvl8pPr>
            <a:lvl9pPr marL="2243842" indent="0">
              <a:buNone/>
              <a:defRPr sz="982" b="1"/>
            </a:lvl9pPr>
          </a:lstStyle>
          <a:p>
            <a:pPr lvl="0"/>
            <a:r>
              <a:rPr lang="en-US" dirty="0" smtClean="0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2545776" y="4605622"/>
            <a:ext cx="1766455" cy="313044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736" b="1" u="sng" baseline="0">
                <a:solidFill>
                  <a:schemeClr val="bg1"/>
                </a:solidFill>
              </a:defRPr>
            </a:lvl1pPr>
            <a:lvl2pPr marL="280481" indent="0">
              <a:buNone/>
              <a:defRPr sz="1228" b="1"/>
            </a:lvl2pPr>
            <a:lvl3pPr marL="560960" indent="0">
              <a:buNone/>
              <a:defRPr sz="1104" b="1"/>
            </a:lvl3pPr>
            <a:lvl4pPr marL="841441" indent="0">
              <a:buNone/>
              <a:defRPr sz="982" b="1"/>
            </a:lvl4pPr>
            <a:lvl5pPr marL="1121921" indent="0">
              <a:buNone/>
              <a:defRPr sz="982" b="1"/>
            </a:lvl5pPr>
            <a:lvl6pPr marL="1402401" indent="0">
              <a:buNone/>
              <a:defRPr sz="982" b="1"/>
            </a:lvl6pPr>
            <a:lvl7pPr marL="1682881" indent="0">
              <a:buNone/>
              <a:defRPr sz="982" b="1"/>
            </a:lvl7pPr>
            <a:lvl8pPr marL="1963362" indent="0">
              <a:buNone/>
              <a:defRPr sz="982" b="1"/>
            </a:lvl8pPr>
            <a:lvl9pPr marL="2243842" indent="0">
              <a:buNone/>
              <a:defRPr sz="982" b="1"/>
            </a:lvl9pPr>
          </a:lstStyle>
          <a:p>
            <a:pPr lvl="0"/>
            <a:r>
              <a:rPr lang="en-US" dirty="0" smtClean="0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311730" y="4605623"/>
            <a:ext cx="1766455" cy="307808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736" b="1" u="sng" baseline="0">
                <a:solidFill>
                  <a:schemeClr val="bg1"/>
                </a:solidFill>
              </a:defRPr>
            </a:lvl1pPr>
            <a:lvl2pPr marL="280481" indent="0">
              <a:buNone/>
              <a:defRPr sz="1228" b="1"/>
            </a:lvl2pPr>
            <a:lvl3pPr marL="560960" indent="0">
              <a:buNone/>
              <a:defRPr sz="1104" b="1"/>
            </a:lvl3pPr>
            <a:lvl4pPr marL="841441" indent="0">
              <a:buNone/>
              <a:defRPr sz="982" b="1"/>
            </a:lvl4pPr>
            <a:lvl5pPr marL="1121921" indent="0">
              <a:buNone/>
              <a:defRPr sz="982" b="1"/>
            </a:lvl5pPr>
            <a:lvl6pPr marL="1402401" indent="0">
              <a:buNone/>
              <a:defRPr sz="982" b="1"/>
            </a:lvl6pPr>
            <a:lvl7pPr marL="1682881" indent="0">
              <a:buNone/>
              <a:defRPr sz="982" b="1"/>
            </a:lvl7pPr>
            <a:lvl8pPr marL="1963362" indent="0">
              <a:buNone/>
              <a:defRPr sz="982" b="1"/>
            </a:lvl8pPr>
            <a:lvl9pPr marL="2243842" indent="0">
              <a:buNone/>
              <a:defRPr sz="982" b="1"/>
            </a:lvl9pPr>
          </a:lstStyle>
          <a:p>
            <a:pPr lvl="0"/>
            <a:r>
              <a:rPr lang="en-US" dirty="0" smtClean="0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2468831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471197"/>
            <a:ext cx="5829300" cy="170516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4507814"/>
            <a:ext cx="4800600" cy="2032935"/>
          </a:xfrm>
        </p:spPr>
        <p:txBody>
          <a:bodyPr/>
          <a:lstStyle>
            <a:lvl1pPr marL="0" indent="0" algn="ctr">
              <a:buNone/>
              <a:defRPr/>
            </a:lvl1pPr>
            <a:lvl2pPr marL="280481" indent="0" algn="ctr">
              <a:buNone/>
              <a:defRPr/>
            </a:lvl2pPr>
            <a:lvl3pPr marL="560960" indent="0" algn="ctr">
              <a:buNone/>
              <a:defRPr/>
            </a:lvl3pPr>
            <a:lvl4pPr marL="841441" indent="0" algn="ctr">
              <a:buNone/>
              <a:defRPr/>
            </a:lvl4pPr>
            <a:lvl5pPr marL="1121921" indent="0" algn="ctr">
              <a:buNone/>
              <a:defRPr/>
            </a:lvl5pPr>
            <a:lvl6pPr marL="1402401" indent="0" algn="ctr">
              <a:buNone/>
              <a:defRPr/>
            </a:lvl6pPr>
            <a:lvl7pPr marL="1682881" indent="0" algn="ctr">
              <a:buNone/>
              <a:defRPr/>
            </a:lvl7pPr>
            <a:lvl8pPr marL="1963362" indent="0" algn="ctr">
              <a:buNone/>
              <a:defRPr/>
            </a:lvl8pPr>
            <a:lvl9pPr marL="2243842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111804"/>
            <a:ext cx="5829300" cy="1579945"/>
          </a:xfrm>
        </p:spPr>
        <p:txBody>
          <a:bodyPr anchor="t"/>
          <a:lstStyle>
            <a:lvl1pPr algn="l">
              <a:defRPr sz="2453" b="1" cap="sm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371654"/>
            <a:ext cx="5829300" cy="1740148"/>
          </a:xfrm>
        </p:spPr>
        <p:txBody>
          <a:bodyPr anchor="b"/>
          <a:lstStyle>
            <a:lvl1pPr marL="0" indent="0">
              <a:buNone/>
              <a:defRPr sz="1228"/>
            </a:lvl1pPr>
            <a:lvl2pPr marL="280481" indent="0">
              <a:buNone/>
              <a:defRPr sz="1104"/>
            </a:lvl2pPr>
            <a:lvl3pPr marL="560960" indent="0">
              <a:buNone/>
              <a:defRPr sz="982"/>
            </a:lvl3pPr>
            <a:lvl4pPr marL="841441" indent="0">
              <a:buNone/>
              <a:defRPr sz="860"/>
            </a:lvl4pPr>
            <a:lvl5pPr marL="1121921" indent="0">
              <a:buNone/>
              <a:defRPr sz="860"/>
            </a:lvl5pPr>
            <a:lvl6pPr marL="1402401" indent="0">
              <a:buNone/>
              <a:defRPr sz="860"/>
            </a:lvl6pPr>
            <a:lvl7pPr marL="1682881" indent="0">
              <a:buNone/>
              <a:defRPr sz="860"/>
            </a:lvl7pPr>
            <a:lvl8pPr marL="1963362" indent="0">
              <a:buNone/>
              <a:defRPr sz="860"/>
            </a:lvl8pPr>
            <a:lvl9pPr marL="2243842" indent="0">
              <a:buNone/>
              <a:defRPr sz="86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0" y="1414216"/>
            <a:ext cx="2857500" cy="5656863"/>
          </a:xfrm>
        </p:spPr>
        <p:txBody>
          <a:bodyPr/>
          <a:lstStyle>
            <a:lvl1pPr>
              <a:defRPr sz="1718"/>
            </a:lvl1pPr>
            <a:lvl2pPr>
              <a:defRPr sz="1472"/>
            </a:lvl2pPr>
            <a:lvl3pPr>
              <a:defRPr sz="1228"/>
            </a:lvl3pPr>
            <a:lvl4pPr>
              <a:defRPr sz="1104"/>
            </a:lvl4pPr>
            <a:lvl5pPr>
              <a:defRPr sz="1104"/>
            </a:lvl5pPr>
            <a:lvl6pPr>
              <a:defRPr sz="1104"/>
            </a:lvl6pPr>
            <a:lvl7pPr>
              <a:defRPr sz="1104"/>
            </a:lvl7pPr>
            <a:lvl8pPr>
              <a:defRPr sz="1104"/>
            </a:lvl8pPr>
            <a:lvl9pPr>
              <a:defRPr sz="1104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1414216"/>
            <a:ext cx="2857500" cy="5656863"/>
          </a:xfrm>
        </p:spPr>
        <p:txBody>
          <a:bodyPr/>
          <a:lstStyle>
            <a:lvl1pPr>
              <a:defRPr sz="1718"/>
            </a:lvl1pPr>
            <a:lvl2pPr>
              <a:defRPr sz="1472"/>
            </a:lvl2pPr>
            <a:lvl3pPr>
              <a:defRPr sz="1228"/>
            </a:lvl3pPr>
            <a:lvl4pPr>
              <a:defRPr sz="1104"/>
            </a:lvl4pPr>
            <a:lvl5pPr>
              <a:defRPr sz="1104"/>
            </a:lvl5pPr>
            <a:lvl6pPr>
              <a:defRPr sz="1104"/>
            </a:lvl6pPr>
            <a:lvl7pPr>
              <a:defRPr sz="1104"/>
            </a:lvl7pPr>
            <a:lvl8pPr>
              <a:defRPr sz="1104"/>
            </a:lvl8pPr>
            <a:lvl9pPr>
              <a:defRPr sz="1104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18569"/>
            <a:ext cx="6172200" cy="132582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1780662"/>
            <a:ext cx="3030141" cy="742095"/>
          </a:xfrm>
        </p:spPr>
        <p:txBody>
          <a:bodyPr anchor="b"/>
          <a:lstStyle>
            <a:lvl1pPr marL="0" indent="0">
              <a:buNone/>
              <a:defRPr sz="1472" b="1"/>
            </a:lvl1pPr>
            <a:lvl2pPr marL="280481" indent="0">
              <a:buNone/>
              <a:defRPr sz="1228" b="1"/>
            </a:lvl2pPr>
            <a:lvl3pPr marL="560960" indent="0">
              <a:buNone/>
              <a:defRPr sz="1104" b="1"/>
            </a:lvl3pPr>
            <a:lvl4pPr marL="841441" indent="0">
              <a:buNone/>
              <a:defRPr sz="982" b="1"/>
            </a:lvl4pPr>
            <a:lvl5pPr marL="1121921" indent="0">
              <a:buNone/>
              <a:defRPr sz="982" b="1"/>
            </a:lvl5pPr>
            <a:lvl6pPr marL="1402401" indent="0">
              <a:buNone/>
              <a:defRPr sz="982" b="1"/>
            </a:lvl6pPr>
            <a:lvl7pPr marL="1682881" indent="0">
              <a:buNone/>
              <a:defRPr sz="982" b="1"/>
            </a:lvl7pPr>
            <a:lvl8pPr marL="1963362" indent="0">
              <a:buNone/>
              <a:defRPr sz="982" b="1"/>
            </a:lvl8pPr>
            <a:lvl9pPr marL="2243842" indent="0">
              <a:buNone/>
              <a:defRPr sz="982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522755"/>
            <a:ext cx="3030141" cy="4583313"/>
          </a:xfrm>
        </p:spPr>
        <p:txBody>
          <a:bodyPr/>
          <a:lstStyle>
            <a:lvl1pPr>
              <a:defRPr sz="1472"/>
            </a:lvl1pPr>
            <a:lvl2pPr>
              <a:defRPr sz="1228"/>
            </a:lvl2pPr>
            <a:lvl3pPr>
              <a:defRPr sz="1104"/>
            </a:lvl3pPr>
            <a:lvl4pPr>
              <a:defRPr sz="982"/>
            </a:lvl4pPr>
            <a:lvl5pPr>
              <a:defRPr sz="982"/>
            </a:lvl5pPr>
            <a:lvl6pPr>
              <a:defRPr sz="982"/>
            </a:lvl6pPr>
            <a:lvl7pPr>
              <a:defRPr sz="982"/>
            </a:lvl7pPr>
            <a:lvl8pPr>
              <a:defRPr sz="982"/>
            </a:lvl8pPr>
            <a:lvl9pPr>
              <a:defRPr sz="982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1" y="1780662"/>
            <a:ext cx="3031332" cy="742095"/>
          </a:xfrm>
        </p:spPr>
        <p:txBody>
          <a:bodyPr anchor="b"/>
          <a:lstStyle>
            <a:lvl1pPr marL="0" indent="0">
              <a:buNone/>
              <a:defRPr sz="1472" b="1"/>
            </a:lvl1pPr>
            <a:lvl2pPr marL="280481" indent="0">
              <a:buNone/>
              <a:defRPr sz="1228" b="1"/>
            </a:lvl2pPr>
            <a:lvl3pPr marL="560960" indent="0">
              <a:buNone/>
              <a:defRPr sz="1104" b="1"/>
            </a:lvl3pPr>
            <a:lvl4pPr marL="841441" indent="0">
              <a:buNone/>
              <a:defRPr sz="982" b="1"/>
            </a:lvl4pPr>
            <a:lvl5pPr marL="1121921" indent="0">
              <a:buNone/>
              <a:defRPr sz="982" b="1"/>
            </a:lvl5pPr>
            <a:lvl6pPr marL="1402401" indent="0">
              <a:buNone/>
              <a:defRPr sz="982" b="1"/>
            </a:lvl6pPr>
            <a:lvl7pPr marL="1682881" indent="0">
              <a:buNone/>
              <a:defRPr sz="982" b="1"/>
            </a:lvl7pPr>
            <a:lvl8pPr marL="1963362" indent="0">
              <a:buNone/>
              <a:defRPr sz="982" b="1"/>
            </a:lvl8pPr>
            <a:lvl9pPr marL="2243842" indent="0">
              <a:buNone/>
              <a:defRPr sz="982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1" y="2522755"/>
            <a:ext cx="3031332" cy="4583313"/>
          </a:xfrm>
        </p:spPr>
        <p:txBody>
          <a:bodyPr/>
          <a:lstStyle>
            <a:lvl1pPr>
              <a:defRPr sz="1472"/>
            </a:lvl1pPr>
            <a:lvl2pPr>
              <a:defRPr sz="1228"/>
            </a:lvl2pPr>
            <a:lvl3pPr>
              <a:defRPr sz="1104"/>
            </a:lvl3pPr>
            <a:lvl4pPr>
              <a:defRPr sz="982"/>
            </a:lvl4pPr>
            <a:lvl5pPr>
              <a:defRPr sz="982"/>
            </a:lvl5pPr>
            <a:lvl6pPr>
              <a:defRPr sz="982"/>
            </a:lvl6pPr>
            <a:lvl7pPr>
              <a:defRPr sz="982"/>
            </a:lvl7pPr>
            <a:lvl8pPr>
              <a:defRPr sz="982"/>
            </a:lvl8pPr>
            <a:lvl9pPr>
              <a:defRPr sz="982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gi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176778"/>
            <a:ext cx="5829300" cy="9722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1414216"/>
            <a:ext cx="5829300" cy="565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2857500" y="7625898"/>
            <a:ext cx="1200150" cy="1615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2243842" algn="ctr"/>
                <a:tab pos="4981445" algn="r"/>
              </a:tabLst>
            </a:pPr>
            <a:fld id="{3CBE715E-4167-445E-8F25-69DFD044E05F}" type="slidenum">
              <a:rPr lang="en-US" sz="1050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2243842" algn="ctr"/>
                  <a:tab pos="4981445" algn="r"/>
                </a:tabLst>
              </a:pPr>
              <a:t>‹#›</a:t>
            </a:fld>
            <a:endParaRPr lang="en-US" sz="1050" b="1" dirty="0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14800" y="7581912"/>
            <a:ext cx="2743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baseline="0" dirty="0" smtClean="0">
                <a:latin typeface="Calibri" pitchFamily="34" charset="0"/>
                <a:cs typeface="Calibri" pitchFamily="34" charset="0"/>
              </a:rPr>
              <a:t>IM-JDP, SSM Face to Face, Santa Clara,  6/8/2018</a:t>
            </a:r>
            <a:endParaRPr lang="en-US" sz="1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600200" y="7591200"/>
            <a:ext cx="1066800" cy="2724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56485" tIns="28243" rIns="56485" bIns="28243">
            <a:spAutoFit/>
          </a:bodyPr>
          <a:lstStyle/>
          <a:p>
            <a:pPr algn="ctr" eaLnBrk="0" hangingPunct="0">
              <a:defRPr/>
            </a:pPr>
            <a:r>
              <a:rPr lang="en-US" sz="1400" b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Confidential</a:t>
            </a:r>
            <a:endParaRPr lang="en-US" sz="1200" b="1" dirty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1" name="Picture 10" descr="logo_micron.gif"/>
          <p:cNvPicPr>
            <a:picLocks noChangeAspect="1"/>
          </p:cNvPicPr>
          <p:nvPr/>
        </p:nvPicPr>
        <p:blipFill>
          <a:blip r:embed="rId15" cstate="screen"/>
          <a:srcRect l="6194" b="19231"/>
          <a:stretch>
            <a:fillRect/>
          </a:stretch>
        </p:blipFill>
        <p:spPr>
          <a:xfrm>
            <a:off x="914400" y="7599632"/>
            <a:ext cx="668127" cy="264049"/>
          </a:xfrm>
          <a:prstGeom prst="rect">
            <a:avLst/>
          </a:prstGeom>
        </p:spPr>
      </p:pic>
      <p:pic>
        <p:nvPicPr>
          <p:cNvPr id="12" name="Picture 6"/>
          <p:cNvPicPr>
            <a:picLocks noChangeAspect="1" noChangeArrowheads="1"/>
          </p:cNvPicPr>
          <p:nvPr/>
        </p:nvPicPr>
        <p:blipFill>
          <a:blip r:embed="rId16" cstate="screen"/>
          <a:srcRect/>
          <a:stretch>
            <a:fillRect/>
          </a:stretch>
        </p:blipFill>
        <p:spPr bwMode="auto">
          <a:xfrm>
            <a:off x="91801" y="7470438"/>
            <a:ext cx="783732" cy="484525"/>
          </a:xfrm>
          <a:prstGeom prst="rect">
            <a:avLst/>
          </a:prstGeom>
          <a:noFill/>
          <a:ln w="1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3" r:id="rId3"/>
    <p:sldLayoutId id="214748366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53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453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453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453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453" b="1">
          <a:solidFill>
            <a:schemeClr val="accent2"/>
          </a:solidFill>
          <a:latin typeface="Neo Sans Intel Medium" pitchFamily="34" charset="0"/>
        </a:defRPr>
      </a:lvl5pPr>
      <a:lvl6pPr marL="280481" algn="ctr" rtl="0" eaLnBrk="1" fontAlgn="base" hangingPunct="1">
        <a:spcBef>
          <a:spcPct val="0"/>
        </a:spcBef>
        <a:spcAft>
          <a:spcPct val="0"/>
        </a:spcAft>
        <a:defRPr sz="2453" b="1">
          <a:solidFill>
            <a:schemeClr val="accent2"/>
          </a:solidFill>
          <a:latin typeface="Neo Sans Intel Medium" pitchFamily="34" charset="0"/>
        </a:defRPr>
      </a:lvl6pPr>
      <a:lvl7pPr marL="560960" algn="ctr" rtl="0" eaLnBrk="1" fontAlgn="base" hangingPunct="1">
        <a:spcBef>
          <a:spcPct val="0"/>
        </a:spcBef>
        <a:spcAft>
          <a:spcPct val="0"/>
        </a:spcAft>
        <a:defRPr sz="2453" b="1">
          <a:solidFill>
            <a:schemeClr val="accent2"/>
          </a:solidFill>
          <a:latin typeface="Neo Sans Intel Medium" pitchFamily="34" charset="0"/>
        </a:defRPr>
      </a:lvl7pPr>
      <a:lvl8pPr marL="841441" algn="ctr" rtl="0" eaLnBrk="1" fontAlgn="base" hangingPunct="1">
        <a:spcBef>
          <a:spcPct val="0"/>
        </a:spcBef>
        <a:spcAft>
          <a:spcPct val="0"/>
        </a:spcAft>
        <a:defRPr sz="2453" b="1">
          <a:solidFill>
            <a:schemeClr val="accent2"/>
          </a:solidFill>
          <a:latin typeface="Neo Sans Intel Medium" pitchFamily="34" charset="0"/>
        </a:defRPr>
      </a:lvl8pPr>
      <a:lvl9pPr marL="1121921" algn="ctr" rtl="0" eaLnBrk="1" fontAlgn="base" hangingPunct="1">
        <a:spcBef>
          <a:spcPct val="0"/>
        </a:spcBef>
        <a:spcAft>
          <a:spcPct val="0"/>
        </a:spcAft>
        <a:defRPr sz="2453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210360" indent="-210360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1963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455781" indent="-175300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1963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701200" indent="-140240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•"/>
        <a:defRPr sz="1718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981680" indent="-140240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1472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1262161" indent="-140240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»"/>
        <a:defRPr sz="1472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1542641" indent="-140240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1472">
          <a:solidFill>
            <a:schemeClr val="tx1"/>
          </a:solidFill>
          <a:latin typeface="+mn-lt"/>
        </a:defRPr>
      </a:lvl6pPr>
      <a:lvl7pPr marL="1823121" indent="-140240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1472">
          <a:solidFill>
            <a:schemeClr val="tx1"/>
          </a:solidFill>
          <a:latin typeface="+mn-lt"/>
        </a:defRPr>
      </a:lvl7pPr>
      <a:lvl8pPr marL="2103602" indent="-140240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1472">
          <a:solidFill>
            <a:schemeClr val="tx1"/>
          </a:solidFill>
          <a:latin typeface="+mn-lt"/>
        </a:defRPr>
      </a:lvl8pPr>
      <a:lvl9pPr marL="2384082" indent="-140240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1472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560960" rtl="0" eaLnBrk="1" latinLnBrk="0" hangingPunct="1">
        <a:defRPr sz="1104" kern="1200">
          <a:solidFill>
            <a:schemeClr val="tx1"/>
          </a:solidFill>
          <a:latin typeface="+mn-lt"/>
          <a:ea typeface="+mn-ea"/>
          <a:cs typeface="+mn-cs"/>
        </a:defRPr>
      </a:lvl1pPr>
      <a:lvl2pPr marL="280481" algn="l" defTabSz="560960" rtl="0" eaLnBrk="1" latinLnBrk="0" hangingPunct="1">
        <a:defRPr sz="1104" kern="1200">
          <a:solidFill>
            <a:schemeClr val="tx1"/>
          </a:solidFill>
          <a:latin typeface="+mn-lt"/>
          <a:ea typeface="+mn-ea"/>
          <a:cs typeface="+mn-cs"/>
        </a:defRPr>
      </a:lvl2pPr>
      <a:lvl3pPr marL="560960" algn="l" defTabSz="560960" rtl="0" eaLnBrk="1" latinLnBrk="0" hangingPunct="1">
        <a:defRPr sz="1104" kern="1200">
          <a:solidFill>
            <a:schemeClr val="tx1"/>
          </a:solidFill>
          <a:latin typeface="+mn-lt"/>
          <a:ea typeface="+mn-ea"/>
          <a:cs typeface="+mn-cs"/>
        </a:defRPr>
      </a:lvl3pPr>
      <a:lvl4pPr marL="841441" algn="l" defTabSz="560960" rtl="0" eaLnBrk="1" latinLnBrk="0" hangingPunct="1">
        <a:defRPr sz="1104" kern="1200">
          <a:solidFill>
            <a:schemeClr val="tx1"/>
          </a:solidFill>
          <a:latin typeface="+mn-lt"/>
          <a:ea typeface="+mn-ea"/>
          <a:cs typeface="+mn-cs"/>
        </a:defRPr>
      </a:lvl4pPr>
      <a:lvl5pPr marL="1121921" algn="l" defTabSz="560960" rtl="0" eaLnBrk="1" latinLnBrk="0" hangingPunct="1">
        <a:defRPr sz="1104" kern="1200">
          <a:solidFill>
            <a:schemeClr val="tx1"/>
          </a:solidFill>
          <a:latin typeface="+mn-lt"/>
          <a:ea typeface="+mn-ea"/>
          <a:cs typeface="+mn-cs"/>
        </a:defRPr>
      </a:lvl5pPr>
      <a:lvl6pPr marL="1402401" algn="l" defTabSz="560960" rtl="0" eaLnBrk="1" latinLnBrk="0" hangingPunct="1">
        <a:defRPr sz="1104" kern="1200">
          <a:solidFill>
            <a:schemeClr val="tx1"/>
          </a:solidFill>
          <a:latin typeface="+mn-lt"/>
          <a:ea typeface="+mn-ea"/>
          <a:cs typeface="+mn-cs"/>
        </a:defRPr>
      </a:lvl6pPr>
      <a:lvl7pPr marL="1682881" algn="l" defTabSz="560960" rtl="0" eaLnBrk="1" latinLnBrk="0" hangingPunct="1">
        <a:defRPr sz="1104" kern="1200">
          <a:solidFill>
            <a:schemeClr val="tx1"/>
          </a:solidFill>
          <a:latin typeface="+mn-lt"/>
          <a:ea typeface="+mn-ea"/>
          <a:cs typeface="+mn-cs"/>
        </a:defRPr>
      </a:lvl7pPr>
      <a:lvl8pPr marL="1963362" algn="l" defTabSz="560960" rtl="0" eaLnBrk="1" latinLnBrk="0" hangingPunct="1">
        <a:defRPr sz="1104" kern="1200">
          <a:solidFill>
            <a:schemeClr val="tx1"/>
          </a:solidFill>
          <a:latin typeface="+mn-lt"/>
          <a:ea typeface="+mn-ea"/>
          <a:cs typeface="+mn-cs"/>
        </a:defRPr>
      </a:lvl8pPr>
      <a:lvl9pPr marL="2243842" algn="l" defTabSz="560960" rtl="0" eaLnBrk="1" latinLnBrk="0" hangingPunct="1">
        <a:defRPr sz="110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8.emf"/><Relationship Id="rId4" Type="http://schemas.openxmlformats.org/officeDocument/2006/relationships/package" Target="../embeddings/Microsoft_Excel_Worksheet1.xls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176778"/>
            <a:ext cx="5829300" cy="569703"/>
          </a:xfrm>
        </p:spPr>
        <p:txBody>
          <a:bodyPr/>
          <a:lstStyle/>
          <a:p>
            <a:r>
              <a:rPr lang="en-US" dirty="0" smtClean="0"/>
              <a:t>Memory Switching</a:t>
            </a:r>
            <a:br>
              <a:rPr lang="en-US" dirty="0" smtClean="0"/>
            </a:br>
            <a:r>
              <a:rPr lang="en-US" dirty="0" smtClean="0"/>
              <a:t>10:00-10:10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4350" y="929482"/>
            <a:ext cx="6038850" cy="6141598"/>
          </a:xfrm>
        </p:spPr>
        <p:txBody>
          <a:bodyPr/>
          <a:lstStyle/>
          <a:p>
            <a:pPr marL="0" indent="0">
              <a:buNone/>
            </a:pPr>
            <a:r>
              <a:rPr lang="en-US" sz="1600" u="sng" dirty="0" smtClean="0"/>
              <a:t>One of three SSM Pathfinding Objectives*</a:t>
            </a:r>
            <a:endParaRPr lang="en-US" sz="1600" dirty="0"/>
          </a:p>
          <a:p>
            <a:pPr marL="1108070" lvl="1" indent="-554035">
              <a:buNone/>
            </a:pPr>
            <a:r>
              <a:rPr lang="en-US" sz="1600" dirty="0" smtClean="0"/>
              <a:t>SSM Seek </a:t>
            </a:r>
            <a:r>
              <a:rPr lang="en-US" sz="1600" dirty="0"/>
              <a:t>for fundamental understandings of non-volatility of bipolar operation of SSM by demonstrating reliable Read Window Budget</a:t>
            </a:r>
            <a:r>
              <a:rPr lang="en-US" sz="1600" dirty="0" smtClean="0"/>
              <a:t>.</a:t>
            </a:r>
            <a:endParaRPr lang="en-US" sz="1600" dirty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en-US" sz="1600" u="sng" dirty="0" smtClean="0"/>
              <a:t>Milestone – Key Results for “</a:t>
            </a:r>
            <a:r>
              <a:rPr lang="en-US" sz="1600" u="sng" dirty="0" err="1" smtClean="0"/>
              <a:t>Setp</a:t>
            </a:r>
            <a:r>
              <a:rPr lang="en-US" sz="1600" u="sng" dirty="0" smtClean="0"/>
              <a:t>-up or Not” indicators</a:t>
            </a:r>
            <a:endParaRPr lang="en-US" sz="1600" dirty="0" smtClean="0"/>
          </a:p>
          <a:p>
            <a:pPr marL="1108070" lvl="1" indent="-554035">
              <a:buNone/>
            </a:pPr>
            <a:r>
              <a:rPr lang="en-US" sz="1600" dirty="0" smtClean="0"/>
              <a:t>Q3/2018: SR71 dual deck RWB demonstrated.</a:t>
            </a:r>
          </a:p>
          <a:p>
            <a:pPr marL="1108070" lvl="1" indent="-554035">
              <a:buNone/>
            </a:pPr>
            <a:r>
              <a:rPr lang="en-US" sz="1600" dirty="0" smtClean="0"/>
              <a:t>Q1/2019: Cell scaling physics understood for path development</a:t>
            </a:r>
          </a:p>
          <a:p>
            <a:pPr marL="1108070" lvl="1" indent="-554035">
              <a:buNone/>
            </a:pPr>
            <a:r>
              <a:rPr lang="en-US" sz="1600" dirty="0" smtClean="0"/>
              <a:t>Q3/2019: S24S PG1 </a:t>
            </a:r>
            <a:r>
              <a:rPr lang="en-US" sz="1600" dirty="0" err="1" smtClean="0"/>
              <a:t>Qaul</a:t>
            </a:r>
            <a:endParaRPr lang="en-US" sz="1400" dirty="0" smtClean="0"/>
          </a:p>
          <a:p>
            <a:endParaRPr lang="en-US" sz="1400" dirty="0" smtClean="0"/>
          </a:p>
          <a:p>
            <a:endParaRPr lang="en-US" sz="1400" dirty="0"/>
          </a:p>
          <a:p>
            <a:endParaRPr lang="en-US" sz="1400" dirty="0" smtClean="0"/>
          </a:p>
          <a:p>
            <a:endParaRPr lang="en-US" sz="1400" dirty="0"/>
          </a:p>
          <a:p>
            <a:endParaRPr lang="en-US" sz="1400" dirty="0" smtClean="0"/>
          </a:p>
          <a:p>
            <a:endParaRPr lang="en-US" sz="1400" dirty="0"/>
          </a:p>
          <a:p>
            <a:pPr marL="0" indent="0">
              <a:buNone/>
            </a:pPr>
            <a:endParaRPr lang="en-US" sz="1400" dirty="0" smtClean="0"/>
          </a:p>
          <a:p>
            <a:pPr marL="0" indent="0">
              <a:buNone/>
            </a:pPr>
            <a:endParaRPr lang="en-US" sz="1400" dirty="0"/>
          </a:p>
          <a:p>
            <a:r>
              <a:rPr lang="en-US" sz="1400" dirty="0" smtClean="0"/>
              <a:t>Expectations to this meeting</a:t>
            </a:r>
          </a:p>
          <a:p>
            <a:pPr lvl="1"/>
            <a:r>
              <a:rPr lang="en-US" sz="1400" dirty="0" smtClean="0"/>
              <a:t>Check point: to communicate what we know and don’t know</a:t>
            </a:r>
          </a:p>
          <a:p>
            <a:pPr lvl="1"/>
            <a:r>
              <a:rPr lang="en-US" sz="1400" dirty="0" smtClean="0"/>
              <a:t>Seeking feedback: including unknown unknowns</a:t>
            </a:r>
          </a:p>
          <a:p>
            <a:pPr lvl="1"/>
            <a:r>
              <a:rPr lang="en-US" sz="1400" dirty="0" smtClean="0"/>
              <a:t>Preparation:  to achieve EOQ Objectives</a:t>
            </a:r>
          </a:p>
          <a:p>
            <a:pPr lvl="1"/>
            <a:r>
              <a:rPr lang="en-US" sz="1400" dirty="0" smtClean="0"/>
              <a:t>Expecting a closing report at WW29 (with additional silicon segmentation) </a:t>
            </a:r>
          </a:p>
          <a:p>
            <a:pPr lvl="1"/>
            <a:endParaRPr lang="en-US" sz="1400" dirty="0"/>
          </a:p>
        </p:txBody>
      </p:sp>
      <p:graphicFrame>
        <p:nvGraphicFramePr>
          <p:cNvPr id="6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03473313"/>
              </p:ext>
            </p:extLst>
          </p:nvPr>
        </p:nvGraphicFramePr>
        <p:xfrm>
          <a:off x="457200" y="3139281"/>
          <a:ext cx="6158081" cy="23530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38481"/>
                <a:gridCol w="4419600"/>
              </a:tblGrid>
              <a:tr h="10791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baseline="0" dirty="0" smtClean="0">
                          <a:effectLst/>
                          <a:latin typeface="Calibri" panose="020F0502020204030204" pitchFamily="34" charset="0"/>
                        </a:rPr>
                        <a:t>Q2 objectives</a:t>
                      </a:r>
                      <a:endParaRPr lang="en-US" sz="1400" b="1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27432" marB="27432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baseline="0" dirty="0">
                          <a:effectLst/>
                          <a:latin typeface="Calibri" panose="020F0502020204030204" pitchFamily="34" charset="0"/>
                        </a:rPr>
                        <a:t>As measured by </a:t>
                      </a:r>
                      <a:endParaRPr lang="en-US" sz="1400" b="1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27432" marB="27432" anchor="ctr">
                    <a:solidFill>
                      <a:schemeClr val="accent2"/>
                    </a:solidFill>
                  </a:tcPr>
                </a:tc>
              </a:tr>
              <a:tr h="426720">
                <a:tc row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baseline="0" dirty="0">
                          <a:effectLst/>
                          <a:latin typeface="Calibri" panose="020F0502020204030204" pitchFamily="34" charset="0"/>
                        </a:rPr>
                        <a:t>Secure structural capability gaining confidence on memory switching</a:t>
                      </a:r>
                      <a:endParaRPr lang="en-US" sz="1400" b="1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27432" marB="27432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aseline="0" dirty="0">
                          <a:effectLst/>
                          <a:latin typeface="Calibri" panose="020F0502020204030204" pitchFamily="34" charset="0"/>
                        </a:rPr>
                        <a:t>SD.K1 2D structure yield matched to S26A</a:t>
                      </a:r>
                      <a:endParaRPr lang="en-US" sz="140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27432" marB="27432" anchor="ctr"/>
                </a:tc>
              </a:tr>
              <a:tr h="42672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aseline="0" dirty="0">
                          <a:effectLst/>
                          <a:latin typeface="Calibri" panose="020F0502020204030204" pitchFamily="34" charset="0"/>
                        </a:rPr>
                        <a:t>SD.K2 1D structure yield &gt; 70% </a:t>
                      </a:r>
                      <a:r>
                        <a:rPr lang="en-US" sz="1400" baseline="0" dirty="0" smtClean="0">
                          <a:effectLst/>
                          <a:latin typeface="Calibri" panose="020F0502020204030204" pitchFamily="34" charset="0"/>
                        </a:rPr>
                        <a:t>PG4</a:t>
                      </a:r>
                      <a:endParaRPr lang="en-US" sz="140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27432" marB="27432" anchor="ctr"/>
                </a:tc>
              </a:tr>
              <a:tr h="323739">
                <a:tc row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baseline="0" dirty="0">
                          <a:effectLst/>
                          <a:latin typeface="Calibri" panose="020F0502020204030204" pitchFamily="34" charset="0"/>
                        </a:rPr>
                        <a:t>Fundamental understandings of memory switching</a:t>
                      </a:r>
                      <a:endParaRPr lang="en-US" sz="1400" b="1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27432" marB="27432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aseline="0" dirty="0">
                          <a:effectLst/>
                          <a:latin typeface="Calibri" panose="020F0502020204030204" pitchFamily="34" charset="0"/>
                        </a:rPr>
                        <a:t>SR71 demonstrate reliable RWB</a:t>
                      </a:r>
                      <a:br>
                        <a:rPr lang="en-US" sz="1400" baseline="0" dirty="0"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baseline="0" dirty="0">
                          <a:effectLst/>
                          <a:latin typeface="Calibri" panose="020F0502020204030204" pitchFamily="34" charset="0"/>
                        </a:rPr>
                        <a:t>(piecewise calibration to product usage &amp; roadmap to within 100mV determined)</a:t>
                      </a:r>
                      <a:endParaRPr lang="en-US" sz="140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27432" marB="27432" anchor="ctr"/>
                </a:tc>
              </a:tr>
              <a:tr h="32874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aseline="0" dirty="0">
                          <a:effectLst/>
                          <a:latin typeface="Calibri" panose="020F0502020204030204" pitchFamily="34" charset="0"/>
                        </a:rPr>
                        <a:t>Empirical cell models developed and predictive </a:t>
                      </a:r>
                      <a:br>
                        <a:rPr lang="en-US" sz="1400" baseline="0" dirty="0"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baseline="0" dirty="0">
                          <a:effectLst/>
                          <a:latin typeface="Calibri" panose="020F0502020204030204" pitchFamily="34" charset="0"/>
                        </a:rPr>
                        <a:t>(read, write, disturb, imprint &amp; retention </a:t>
                      </a:r>
                      <a:r>
                        <a:rPr lang="en-US" sz="1400" baseline="0" dirty="0" smtClean="0">
                          <a:effectLst/>
                          <a:latin typeface="Calibri" panose="020F0502020204030204" pitchFamily="34" charset="0"/>
                        </a:rPr>
                        <a:t>up to </a:t>
                      </a:r>
                      <a:r>
                        <a:rPr lang="en-US" sz="1400" baseline="0" dirty="0">
                          <a:effectLst/>
                          <a:latin typeface="Calibri" panose="020F0502020204030204" pitchFamily="34" charset="0"/>
                        </a:rPr>
                        <a:t>2M </a:t>
                      </a:r>
                      <a:r>
                        <a:rPr lang="en-US" sz="1400" baseline="0" dirty="0" smtClean="0">
                          <a:effectLst/>
                          <a:latin typeface="Calibri" panose="020F0502020204030204" pitchFamily="34" charset="0"/>
                        </a:rPr>
                        <a:t>cycles)</a:t>
                      </a:r>
                      <a:endParaRPr lang="en-US" sz="140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27432" marB="27432" anchor="ctr"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2590800" y="7254081"/>
            <a:ext cx="411920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*: SSM </a:t>
            </a: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n-US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hysics, Array Architecture, &amp; Scalable Product</a:t>
            </a:r>
            <a:endParaRPr 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7543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963707355"/>
              </p:ext>
            </p:extLst>
          </p:nvPr>
        </p:nvGraphicFramePr>
        <p:xfrm>
          <a:off x="232994" y="91281"/>
          <a:ext cx="6472606" cy="73609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74134"/>
                <a:gridCol w="435285"/>
                <a:gridCol w="53874"/>
                <a:gridCol w="612475"/>
                <a:gridCol w="4077988"/>
                <a:gridCol w="818850"/>
              </a:tblGrid>
              <a:tr h="32918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i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Start </a:t>
                      </a:r>
                      <a:endParaRPr lang="en-US" sz="1100" b="1" i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250" marR="25250" marT="0" marB="0" anchor="ctr">
                    <a:solidFill>
                      <a:schemeClr val="accent2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i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End</a:t>
                      </a:r>
                      <a:endParaRPr lang="en-US" sz="1100" b="1" i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250" marR="25250" marT="0" marB="0" anchor="ctr"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i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055" marR="2805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i="0" dirty="0">
                          <a:effectLst/>
                          <a:latin typeface="Calibri" panose="020F0502020204030204" pitchFamily="34" charset="0"/>
                        </a:rPr>
                        <a:t>Duration </a:t>
                      </a:r>
                      <a:endParaRPr lang="en-US" sz="1100" b="1" i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250" marR="2525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i="0" dirty="0">
                          <a:effectLst/>
                          <a:latin typeface="Calibri" panose="020F0502020204030204" pitchFamily="34" charset="0"/>
                        </a:rPr>
                        <a:t>Topic and Expectation</a:t>
                      </a:r>
                      <a:endParaRPr lang="en-US" sz="1100" b="1" i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250" marR="2525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i="0" dirty="0">
                          <a:effectLst/>
                          <a:latin typeface="Calibri" panose="020F0502020204030204" pitchFamily="34" charset="0"/>
                        </a:rPr>
                        <a:t>Coordinators</a:t>
                      </a:r>
                      <a:endParaRPr lang="en-US" sz="1100" b="1" i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250" marR="25250" marT="0" marB="0" anchor="ctr">
                    <a:solidFill>
                      <a:schemeClr val="accent2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i="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10:00</a:t>
                      </a:r>
                      <a:endParaRPr lang="en-US" sz="1100" b="1" i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250" marR="25250" marT="27432" marB="27432" anchor="ctr">
                    <a:solidFill>
                      <a:schemeClr val="accent2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i="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10:10</a:t>
                      </a:r>
                      <a:endParaRPr lang="en-US" sz="1100" b="1" i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250" marR="25250" marT="27432" marB="27432" anchor="ctr"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1100" b="0" i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250" marR="25250" marT="27432" marB="27432" anchor="ctr"/>
                </a:tc>
                <a:tc>
                  <a:txBody>
                    <a:bodyPr/>
                    <a:lstStyle/>
                    <a:p>
                      <a:pPr marL="0" marR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en-US" sz="1100" b="0" i="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Welcome,</a:t>
                      </a:r>
                      <a:r>
                        <a:rPr lang="en-US" sz="1100" b="0" i="0" baseline="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Meeting logistics, Agenda and Expected Outcome</a:t>
                      </a:r>
                      <a:endParaRPr lang="en-US" sz="1100" b="0" i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250" marR="25250" marT="27432" marB="27432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DerChang</a:t>
                      </a:r>
                      <a:endParaRPr lang="en-US" sz="1100" b="0" i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250" marR="25250" marT="27432" marB="27432" anchor="ctr"/>
                </a:tc>
              </a:tr>
              <a:tr h="78252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i="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10:10</a:t>
                      </a:r>
                      <a:endParaRPr lang="en-US" sz="1100" b="1" i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250" marR="25250" marT="27432" marB="27432" anchor="ctr">
                    <a:solidFill>
                      <a:schemeClr val="accent2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i="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10:50</a:t>
                      </a:r>
                      <a:endParaRPr lang="en-US" sz="1100" b="1" i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250" marR="25250" marT="27432" marB="27432" anchor="ctr"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i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055" marR="2805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dirty="0">
                          <a:effectLst/>
                          <a:latin typeface="Calibri" panose="020F0502020204030204" pitchFamily="34" charset="0"/>
                        </a:rPr>
                        <a:t>0:40</a:t>
                      </a:r>
                      <a:endParaRPr lang="en-US" sz="1100" b="0" i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250" marR="25250" marT="27432" marB="27432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dirty="0">
                          <a:effectLst/>
                          <a:latin typeface="Calibri" panose="020F0502020204030204" pitchFamily="34" charset="0"/>
                        </a:rPr>
                        <a:t>CR5.4 Electrical &amp; Physical  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100" b="0" i="0" dirty="0">
                          <a:effectLst/>
                          <a:latin typeface="Calibri" panose="020F0502020204030204" pitchFamily="34" charset="0"/>
                        </a:rPr>
                        <a:t>A14 (K1 is used for reference) 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100" b="0" i="0" dirty="0">
                          <a:effectLst/>
                          <a:latin typeface="Calibri" panose="020F0502020204030204" pitchFamily="34" charset="0"/>
                        </a:rPr>
                        <a:t>RWB (PR5 based)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dirty="0">
                          <a:effectLst/>
                          <a:latin typeface="Calibri" panose="020F0502020204030204" pitchFamily="34" charset="0"/>
                        </a:rPr>
                        <a:t>OSIR – high level synthesis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100" b="0" i="0" dirty="0">
                          <a:effectLst/>
                          <a:latin typeface="Calibri" panose="020F0502020204030204" pitchFamily="34" charset="0"/>
                        </a:rPr>
                        <a:t>Gap to goal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100" b="0" i="0" dirty="0">
                          <a:effectLst/>
                          <a:latin typeface="Calibri" panose="020F0502020204030204" pitchFamily="34" charset="0"/>
                        </a:rPr>
                        <a:t>Risk and Mitigation</a:t>
                      </a:r>
                      <a:endParaRPr lang="en-US" sz="1100" b="0" i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250" marR="25250" marT="27432" marB="27432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dirty="0">
                          <a:effectLst/>
                          <a:latin typeface="Calibri" panose="020F0502020204030204" pitchFamily="34" charset="0"/>
                        </a:rPr>
                        <a:t>Ago/</a:t>
                      </a:r>
                      <a:r>
                        <a:rPr lang="en-US" sz="1100" b="0" i="0" dirty="0" err="1">
                          <a:effectLst/>
                          <a:latin typeface="Calibri" panose="020F0502020204030204" pitchFamily="34" charset="0"/>
                        </a:rPr>
                        <a:t>Kolya</a:t>
                      </a:r>
                      <a:endParaRPr lang="en-US" sz="1100" b="0" i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250" marR="25250" marT="27432" marB="27432" anchor="ctr"/>
                </a:tc>
              </a:tr>
              <a:tr h="99262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i="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10:50</a:t>
                      </a:r>
                      <a:endParaRPr lang="en-US" sz="1100" b="1" i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250" marR="25250" marT="27432" marB="27432" anchor="ctr">
                    <a:solidFill>
                      <a:schemeClr val="accent2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i="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12:20</a:t>
                      </a:r>
                      <a:endParaRPr lang="en-US" sz="1100" b="1" i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250" marR="25250" marT="27432" marB="27432" anchor="ctr"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i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055" marR="2805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>
                          <a:effectLst/>
                          <a:latin typeface="Calibri" panose="020F0502020204030204" pitchFamily="34" charset="0"/>
                        </a:rPr>
                        <a:t>1:30</a:t>
                      </a:r>
                      <a:endParaRPr lang="en-US" sz="1100" b="0" i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250" marR="25250" marT="27432" marB="27432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dirty="0">
                          <a:effectLst/>
                          <a:latin typeface="Calibri" panose="020F0502020204030204" pitchFamily="34" charset="0"/>
                        </a:rPr>
                        <a:t>Cell Characterization (K1 and A14)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dirty="0">
                          <a:effectLst/>
                          <a:latin typeface="Calibri" panose="020F0502020204030204" pitchFamily="34" charset="0"/>
                        </a:rPr>
                        <a:t>Program Transfer Curves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dirty="0" err="1">
                          <a:effectLst/>
                          <a:latin typeface="Calibri" panose="020F0502020204030204" pitchFamily="34" charset="0"/>
                        </a:rPr>
                        <a:t>SubVt</a:t>
                      </a:r>
                      <a:r>
                        <a:rPr lang="en-US" sz="1100" b="0" i="0" dirty="0">
                          <a:effectLst/>
                          <a:latin typeface="Calibri" panose="020F0502020204030204" pitchFamily="34" charset="0"/>
                        </a:rPr>
                        <a:t> &amp; on-state I-V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dirty="0">
                          <a:effectLst/>
                          <a:latin typeface="Calibri" panose="020F0502020204030204" pitchFamily="34" charset="0"/>
                        </a:rPr>
                        <a:t>Memory switching transition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SzPct val="150000"/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i="0" dirty="0">
                          <a:effectLst/>
                          <a:latin typeface="Calibri" panose="020F0502020204030204" pitchFamily="34" charset="0"/>
                        </a:rPr>
                        <a:t>a.k.a. Region-II of “Square” </a:t>
                      </a:r>
                      <a:r>
                        <a:rPr lang="en-US" sz="1100" b="0" i="0" dirty="0" err="1">
                          <a:effectLst/>
                          <a:latin typeface="Calibri" panose="020F0502020204030204" pitchFamily="34" charset="0"/>
                        </a:rPr>
                        <a:t>Vt</a:t>
                      </a:r>
                      <a:r>
                        <a:rPr lang="en-US" sz="1100" b="0" i="0" dirty="0">
                          <a:effectLst/>
                          <a:latin typeface="Calibri" panose="020F0502020204030204" pitchFamily="34" charset="0"/>
                        </a:rPr>
                        <a:t>-I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SzPct val="150000"/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i="0" dirty="0">
                          <a:effectLst/>
                          <a:latin typeface="Calibri" panose="020F0502020204030204" pitchFamily="34" charset="0"/>
                        </a:rPr>
                        <a:t>switching activation process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SzPct val="150000"/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i="0" dirty="0">
                          <a:effectLst/>
                          <a:latin typeface="Calibri" panose="020F0502020204030204" pitchFamily="34" charset="0"/>
                        </a:rPr>
                        <a:t>Write vs. Disturb</a:t>
                      </a:r>
                      <a:endParaRPr lang="en-US" sz="1100" b="0" i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250" marR="25250" marT="27432" marB="27432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dirty="0" err="1">
                          <a:effectLst/>
                          <a:latin typeface="Calibri" panose="020F0502020204030204" pitchFamily="34" charset="0"/>
                        </a:rPr>
                        <a:t>Fuga</a:t>
                      </a:r>
                      <a:endParaRPr lang="en-US" sz="1100" b="0" i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250" marR="25250" marT="27432" marB="27432" anchor="ctr"/>
                </a:tc>
              </a:tr>
              <a:tr h="164592">
                <a:tc gridSpan="6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i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Lunch (1hr reserved)</a:t>
                      </a:r>
                      <a:endParaRPr lang="en-US" sz="1100" b="1" i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250" marR="25250" marT="27432" marB="27432" anchor="ctr"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1051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i="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1:20</a:t>
                      </a:r>
                      <a:endParaRPr lang="en-US" sz="1100" b="1" i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250" marR="25250" marT="27432" marB="27432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i="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2:50</a:t>
                      </a:r>
                      <a:endParaRPr lang="en-US" sz="1100" b="1" i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250" marR="25250" marT="27432" marB="27432" anchor="ctr">
                    <a:solidFill>
                      <a:schemeClr val="accent2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>
                          <a:effectLst/>
                          <a:latin typeface="Calibri" panose="020F0502020204030204" pitchFamily="34" charset="0"/>
                        </a:rPr>
                        <a:t>1:30</a:t>
                      </a:r>
                      <a:endParaRPr lang="en-US" sz="1100" b="0" i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250" marR="25250" marT="27432" marB="27432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dirty="0">
                          <a:effectLst/>
                          <a:latin typeface="Calibri" panose="020F0502020204030204" pitchFamily="34" charset="0"/>
                        </a:rPr>
                        <a:t>Array Characterization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dirty="0">
                          <a:effectLst/>
                          <a:latin typeface="Calibri" panose="020F0502020204030204" pitchFamily="34" charset="0"/>
                        </a:rPr>
                        <a:t>Variability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100" b="0" i="0" dirty="0">
                          <a:effectLst/>
                          <a:latin typeface="Calibri" panose="020F0502020204030204" pitchFamily="34" charset="0"/>
                        </a:rPr>
                        <a:t>components of sigma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100" b="0" i="0" dirty="0">
                          <a:effectLst/>
                          <a:latin typeface="Calibri" panose="020F0502020204030204" pitchFamily="34" charset="0"/>
                        </a:rPr>
                        <a:t>cross tile 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100" b="0" i="0" dirty="0">
                          <a:effectLst/>
                          <a:latin typeface="Calibri" panose="020F0502020204030204" pitchFamily="34" charset="0"/>
                        </a:rPr>
                        <a:t>temp-co 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100" b="0" i="0" dirty="0">
                          <a:effectLst/>
                          <a:latin typeface="Calibri" panose="020F0502020204030204" pitchFamily="34" charset="0"/>
                        </a:rPr>
                        <a:t>PA/PW/</a:t>
                      </a:r>
                      <a:r>
                        <a:rPr lang="en-US" sz="1100" b="0" i="0" dirty="0" err="1">
                          <a:effectLst/>
                          <a:latin typeface="Calibri" panose="020F0502020204030204" pitchFamily="34" charset="0"/>
                        </a:rPr>
                        <a:t>algo</a:t>
                      </a:r>
                      <a:r>
                        <a:rPr lang="en-US" sz="1100" b="0" i="0" dirty="0">
                          <a:effectLst/>
                          <a:latin typeface="Calibri" panose="020F0502020204030204" pitchFamily="34" charset="0"/>
                        </a:rPr>
                        <a:t> Impact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100" b="0" i="0" dirty="0">
                          <a:effectLst/>
                          <a:latin typeface="Calibri" panose="020F0502020204030204" pitchFamily="34" charset="0"/>
                        </a:rPr>
                        <a:t>Deck to deck (symmetry discussion) 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dirty="0">
                          <a:effectLst/>
                          <a:latin typeface="Calibri" panose="020F0502020204030204" pitchFamily="34" charset="0"/>
                        </a:rPr>
                        <a:t>Drift: UD/BD of </a:t>
                      </a:r>
                      <a:r>
                        <a:rPr lang="en-US" sz="1100" b="0" i="0" dirty="0" smtClean="0">
                          <a:effectLst/>
                          <a:latin typeface="Calibri" panose="020F0502020204030204" pitchFamily="34" charset="0"/>
                        </a:rPr>
                        <a:t>set/reset</a:t>
                      </a:r>
                      <a:r>
                        <a:rPr lang="en-US" sz="1100" b="0" i="0" baseline="0" dirty="0" smtClean="0">
                          <a:effectLst/>
                          <a:latin typeface="Calibri" panose="020F0502020204030204" pitchFamily="34" charset="0"/>
                        </a:rPr>
                        <a:t> (</a:t>
                      </a:r>
                      <a:r>
                        <a:rPr lang="en-US" sz="1100" b="0" i="0" dirty="0" smtClean="0">
                          <a:effectLst/>
                          <a:latin typeface="Calibri" panose="020F0502020204030204" pitchFamily="34" charset="0"/>
                        </a:rPr>
                        <a:t>post disturb?)</a:t>
                      </a:r>
                      <a:endParaRPr lang="en-US" sz="1100" b="0" i="0" dirty="0"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dirty="0">
                          <a:effectLst/>
                          <a:latin typeface="Calibri" panose="020F0502020204030204" pitchFamily="34" charset="0"/>
                        </a:rPr>
                        <a:t>Disturb: RD/WD of </a:t>
                      </a:r>
                      <a:r>
                        <a:rPr lang="en-US" sz="1100" b="0" i="0" dirty="0" smtClean="0">
                          <a:effectLst/>
                          <a:latin typeface="Calibri" panose="020F0502020204030204" pitchFamily="34" charset="0"/>
                        </a:rPr>
                        <a:t>set/reset (post drift?)</a:t>
                      </a:r>
                      <a:endParaRPr lang="en-US" sz="1100" b="0" i="0" dirty="0"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dirty="0">
                          <a:effectLst/>
                          <a:latin typeface="Calibri" panose="020F0502020204030204" pitchFamily="34" charset="0"/>
                        </a:rPr>
                        <a:t>Cycling Endurance: set/reset/∆V</a:t>
                      </a:r>
                      <a:r>
                        <a:rPr lang="en-US" sz="1100" b="0" i="0" baseline="-25000" dirty="0">
                          <a:effectLst/>
                          <a:latin typeface="Calibri" panose="020F0502020204030204" pitchFamily="34" charset="0"/>
                        </a:rPr>
                        <a:t>T</a:t>
                      </a:r>
                      <a:endParaRPr lang="en-US" sz="1100" b="0" i="0" dirty="0"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dirty="0">
                          <a:effectLst/>
                          <a:latin typeface="Calibri" panose="020F0502020204030204" pitchFamily="34" charset="0"/>
                        </a:rPr>
                        <a:t>Imprint: SSR vs. RSR, RRS vs. RSR</a:t>
                      </a:r>
                      <a:endParaRPr lang="en-US" sz="1100" b="0" i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250" marR="25250" marT="27432" marB="27432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dirty="0">
                          <a:effectLst/>
                          <a:latin typeface="Calibri" panose="020F0502020204030204" pitchFamily="34" charset="0"/>
                        </a:rPr>
                        <a:t>Enzo/Mattia</a:t>
                      </a:r>
                      <a:endParaRPr lang="en-US" sz="1100" b="0" i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250" marR="25250" marT="27432" marB="27432" anchor="ctr"/>
                </a:tc>
              </a:tr>
              <a:tr h="164592">
                <a:tc gridSpan="6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i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Break (15min)</a:t>
                      </a:r>
                      <a:endParaRPr lang="en-US" sz="1100" b="1" i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250" marR="25250" marT="27432" marB="27432" anchor="ctr"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i="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3.05</a:t>
                      </a:r>
                      <a:endParaRPr lang="en-US" sz="1100" b="1" i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250" marR="25250" marT="27432" marB="27432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i="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3:30</a:t>
                      </a:r>
                      <a:endParaRPr lang="en-US" sz="1100" b="1" i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250" marR="25250" marT="27432" marB="27432" anchor="ctr">
                    <a:solidFill>
                      <a:schemeClr val="accent2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0:25</a:t>
                      </a:r>
                      <a:endParaRPr lang="en-US" sz="1100" b="0" i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250" marR="25250" marT="27432" marB="27432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SSM Memory switching Benchmark</a:t>
                      </a:r>
                      <a:endParaRPr lang="en-US" sz="1100" b="0" i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250" marR="25250" marT="27432" marB="27432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dirty="0" err="1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Fuga</a:t>
                      </a:r>
                      <a:endParaRPr lang="en-US" sz="1100" b="0" i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250" marR="25250" marT="27432" marB="27432" anchor="ctr"/>
                </a:tc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i="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3:30</a:t>
                      </a:r>
                      <a:endParaRPr lang="en-US" sz="1100" b="1" i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250" marR="25250" marT="27432" marB="27432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i="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3:50</a:t>
                      </a:r>
                      <a:endParaRPr lang="en-US" sz="1100" b="1" i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250" marR="25250" marT="27432" marB="27432" anchor="ctr">
                    <a:solidFill>
                      <a:schemeClr val="accent2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dirty="0">
                          <a:effectLst/>
                          <a:latin typeface="Calibri" panose="020F0502020204030204" pitchFamily="34" charset="0"/>
                        </a:rPr>
                        <a:t>0:20</a:t>
                      </a:r>
                      <a:endParaRPr lang="en-US" sz="1100" b="0" i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250" marR="25250" marT="27432" marB="27432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dirty="0">
                          <a:effectLst/>
                          <a:latin typeface="Calibri" panose="020F0502020204030204" pitchFamily="34" charset="0"/>
                        </a:rPr>
                        <a:t>AR recap and follow up planning for Memory Switching model building</a:t>
                      </a:r>
                      <a:endParaRPr lang="en-US" sz="1100" b="0" i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250" marR="25250" marT="27432" marB="27432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dirty="0">
                          <a:effectLst/>
                          <a:latin typeface="Calibri" panose="020F0502020204030204" pitchFamily="34" charset="0"/>
                        </a:rPr>
                        <a:t>DerChang</a:t>
                      </a:r>
                      <a:endParaRPr lang="en-US" sz="1100" b="0" i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250" marR="25250" marT="27432" marB="27432" anchor="ctr"/>
                </a:tc>
              </a:tr>
              <a:tr h="132668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i="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3:50</a:t>
                      </a:r>
                      <a:endParaRPr lang="en-US" sz="1100" b="1" i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250" marR="25250" marT="27432" marB="27432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i="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4:40</a:t>
                      </a:r>
                      <a:endParaRPr lang="en-US" sz="1100" b="1" i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250" marR="25250" marT="27432" marB="27432" anchor="ctr">
                    <a:solidFill>
                      <a:schemeClr val="accent2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dirty="0" smtClean="0">
                          <a:effectLst/>
                          <a:latin typeface="Calibri" panose="020F0502020204030204" pitchFamily="34" charset="0"/>
                        </a:rPr>
                        <a:t>0:50</a:t>
                      </a:r>
                      <a:endParaRPr lang="en-US" sz="1100" b="0" i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250" marR="25250" marT="27432" marB="27432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dirty="0">
                          <a:effectLst/>
                          <a:latin typeface="Calibri" panose="020F0502020204030204" pitchFamily="34" charset="0"/>
                        </a:rPr>
                        <a:t>S24S Startup gap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100" b="0" i="0" dirty="0">
                          <a:effectLst/>
                          <a:latin typeface="Calibri" panose="020F0502020204030204" pitchFamily="34" charset="0"/>
                        </a:rPr>
                        <a:t>DTS Rev1.0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100" b="0" i="0" dirty="0">
                          <a:effectLst/>
                          <a:latin typeface="Calibri" panose="020F0502020204030204" pitchFamily="34" charset="0"/>
                        </a:rPr>
                        <a:t>Dual Deck on device symmetry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dirty="0">
                          <a:effectLst/>
                          <a:latin typeface="Calibri" panose="020F0502020204030204" pitchFamily="34" charset="0"/>
                        </a:rPr>
                        <a:t>Strategy to </a:t>
                      </a:r>
                      <a:r>
                        <a:rPr lang="en-US" sz="1100" b="0" i="0" dirty="0" err="1">
                          <a:effectLst/>
                          <a:latin typeface="Calibri" panose="020F0502020204030204" pitchFamily="34" charset="0"/>
                        </a:rPr>
                        <a:t>Qual</a:t>
                      </a:r>
                      <a:endParaRPr lang="en-US" sz="1100" b="0" i="0" dirty="0"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100" b="0" i="0" dirty="0">
                          <a:effectLst/>
                          <a:latin typeface="Calibri" panose="020F0502020204030204" pitchFamily="34" charset="0"/>
                        </a:rPr>
                        <a:t>CR6.4 readiness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100" b="0" i="0" dirty="0">
                          <a:effectLst/>
                          <a:latin typeface="Calibri" panose="020F0502020204030204" pitchFamily="34" charset="0"/>
                        </a:rPr>
                        <a:t>Contingency, including alternative material (E*, G*)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100" b="0" i="0" dirty="0">
                          <a:effectLst/>
                          <a:latin typeface="Calibri" panose="020F0502020204030204" pitchFamily="34" charset="0"/>
                        </a:rPr>
                        <a:t>Critical Path building with key results 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dirty="0">
                          <a:effectLst/>
                          <a:latin typeface="Calibri" panose="020F0502020204030204" pitchFamily="34" charset="0"/>
                        </a:rPr>
                        <a:t>Memory switching scalability  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100" b="0" i="0" dirty="0">
                          <a:effectLst/>
                          <a:latin typeface="Calibri" panose="020F0502020204030204" pitchFamily="34" charset="0"/>
                        </a:rPr>
                        <a:t>Physical scaling – lateral/vertical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100" b="0" i="0" dirty="0">
                          <a:effectLst/>
                          <a:latin typeface="Calibri" panose="020F0502020204030204" pitchFamily="34" charset="0"/>
                        </a:rPr>
                        <a:t>Cell Architecture</a:t>
                      </a:r>
                      <a:endParaRPr lang="en-US" sz="1100" b="0" i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250" marR="25250" marT="27432" marB="27432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dirty="0">
                          <a:effectLst/>
                          <a:latin typeface="Calibri" panose="020F0502020204030204" pitchFamily="34" charset="0"/>
                        </a:rPr>
                        <a:t>Ago/</a:t>
                      </a:r>
                      <a:r>
                        <a:rPr lang="en-US" sz="1100" b="0" i="0" dirty="0" err="1">
                          <a:effectLst/>
                          <a:latin typeface="Calibri" panose="020F0502020204030204" pitchFamily="34" charset="0"/>
                        </a:rPr>
                        <a:t>Kolya</a:t>
                      </a:r>
                      <a:endParaRPr lang="en-US" sz="1100" b="0" i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250" marR="25250" marT="27432" marB="27432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3206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176778"/>
            <a:ext cx="5829300" cy="371703"/>
          </a:xfrm>
        </p:spPr>
        <p:txBody>
          <a:bodyPr/>
          <a:lstStyle/>
          <a:p>
            <a:r>
              <a:rPr lang="en-US" dirty="0" smtClean="0"/>
              <a:t>Unknowns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4350" y="777082"/>
            <a:ext cx="5962650" cy="6293998"/>
          </a:xfrm>
        </p:spPr>
        <p:txBody>
          <a:bodyPr/>
          <a:lstStyle/>
          <a:p>
            <a:r>
              <a:rPr lang="en-US" sz="1600" dirty="0" smtClean="0"/>
              <a:t>Yield: (structure </a:t>
            </a:r>
            <a:r>
              <a:rPr lang="en-US" sz="1600" dirty="0"/>
              <a:t>yield </a:t>
            </a:r>
            <a:r>
              <a:rPr lang="en-US" sz="1600" dirty="0" smtClean="0"/>
              <a:t>on-track)</a:t>
            </a:r>
          </a:p>
          <a:p>
            <a:pPr lvl="1"/>
            <a:r>
              <a:rPr lang="en-US" sz="1600" dirty="0" smtClean="0"/>
              <a:t>SD.K2: </a:t>
            </a:r>
            <a:r>
              <a:rPr lang="en-US" sz="1600" dirty="0"/>
              <a:t>L</a:t>
            </a:r>
            <a:r>
              <a:rPr lang="en-US" sz="1600" dirty="0" smtClean="0"/>
              <a:t>eakage, SWA, SWL </a:t>
            </a:r>
          </a:p>
          <a:p>
            <a:r>
              <a:rPr lang="en-US" sz="1600" dirty="0" smtClean="0"/>
              <a:t>RWB gap within 100mV and unknowns include </a:t>
            </a:r>
          </a:p>
          <a:p>
            <a:pPr lvl="1"/>
            <a:r>
              <a:rPr lang="en-US" sz="1600" b="1" dirty="0" smtClean="0"/>
              <a:t>The basics of V</a:t>
            </a:r>
            <a:r>
              <a:rPr lang="en-US" sz="1600" b="1" baseline="-25000" dirty="0" smtClean="0"/>
              <a:t>T</a:t>
            </a:r>
            <a:r>
              <a:rPr lang="en-US" sz="1600" dirty="0" smtClean="0"/>
              <a:t>: </a:t>
            </a:r>
          </a:p>
          <a:p>
            <a:pPr lvl="2"/>
            <a:r>
              <a:rPr lang="en-US" sz="1600" dirty="0" smtClean="0"/>
              <a:t>Pulse </a:t>
            </a:r>
            <a:r>
              <a:rPr lang="en-US" sz="1600" dirty="0"/>
              <a:t>termination and </a:t>
            </a:r>
            <a:r>
              <a:rPr lang="el-GR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μ</a:t>
            </a:r>
            <a:r>
              <a:rPr lang="en-US" sz="1600" dirty="0"/>
              <a:t>P traces on SR71 and </a:t>
            </a:r>
            <a:r>
              <a:rPr lang="en-US" sz="1600" dirty="0" smtClean="0"/>
              <a:t>2XCMOS</a:t>
            </a:r>
          </a:p>
          <a:p>
            <a:pPr lvl="2"/>
            <a:r>
              <a:rPr lang="en-US" sz="1600" dirty="0" smtClean="0"/>
              <a:t>Bias drift uses SXP methodology</a:t>
            </a:r>
            <a:endParaRPr lang="en-US" sz="1600" dirty="0"/>
          </a:p>
          <a:p>
            <a:pPr lvl="1"/>
            <a:r>
              <a:rPr lang="en-US" sz="1600" b="1" dirty="0" smtClean="0"/>
              <a:t>Seasoning fundamental</a:t>
            </a:r>
            <a:r>
              <a:rPr lang="en-US" sz="1600" dirty="0" smtClean="0"/>
              <a:t> @ low current seasoning:</a:t>
            </a:r>
          </a:p>
          <a:p>
            <a:pPr lvl="2"/>
            <a:r>
              <a:rPr lang="en-US" sz="1600" dirty="0" smtClean="0"/>
              <a:t>Seasoning empirical and strategy (DC, AC, </a:t>
            </a:r>
            <a:r>
              <a:rPr lang="en-US" sz="1600" dirty="0" err="1" smtClean="0"/>
              <a:t>x’tile</a:t>
            </a:r>
            <a:r>
              <a:rPr lang="en-US" sz="1600" dirty="0" smtClean="0"/>
              <a:t>)</a:t>
            </a:r>
          </a:p>
          <a:p>
            <a:pPr lvl="2"/>
            <a:r>
              <a:rPr lang="en-US" sz="1600" dirty="0"/>
              <a:t>Cross tile bathtub</a:t>
            </a:r>
            <a:endParaRPr lang="en-US" sz="1600" dirty="0" smtClean="0"/>
          </a:p>
          <a:p>
            <a:pPr lvl="2"/>
            <a:r>
              <a:rPr lang="en-US" sz="1600" dirty="0" smtClean="0"/>
              <a:t>SD Composition, Electrodes or geometry</a:t>
            </a:r>
          </a:p>
          <a:p>
            <a:pPr lvl="1"/>
            <a:r>
              <a:rPr lang="en-US" sz="1600" b="1" dirty="0" smtClean="0"/>
              <a:t>Drift fundamental</a:t>
            </a:r>
          </a:p>
          <a:p>
            <a:pPr lvl="2"/>
            <a:r>
              <a:rPr lang="en-US" sz="1600" dirty="0" smtClean="0"/>
              <a:t>E3: what has been changed from “V12/16” to “K1/K2” </a:t>
            </a:r>
          </a:p>
          <a:p>
            <a:pPr lvl="2"/>
            <a:r>
              <a:rPr lang="en-US" sz="1600" dirty="0" smtClean="0"/>
              <a:t>Post drift distribution &amp; RWB</a:t>
            </a:r>
          </a:p>
          <a:p>
            <a:pPr lvl="2"/>
            <a:r>
              <a:rPr lang="en-US" sz="1600" dirty="0" smtClean="0"/>
              <a:t>E1 vs. E4</a:t>
            </a:r>
          </a:p>
          <a:p>
            <a:pPr lvl="1"/>
            <a:r>
              <a:rPr lang="en-US" sz="1600" b="1" dirty="0" smtClean="0"/>
              <a:t>Read Disturb RWB empirical and strategy</a:t>
            </a:r>
            <a:endParaRPr lang="en-US" sz="1600" dirty="0" smtClean="0"/>
          </a:p>
          <a:p>
            <a:pPr lvl="2"/>
            <a:r>
              <a:rPr lang="en-US" sz="1600" dirty="0" smtClean="0"/>
              <a:t>E3RD – Intrinsic but different mechanism?</a:t>
            </a:r>
          </a:p>
          <a:p>
            <a:r>
              <a:rPr lang="en-US" sz="1600" dirty="0" smtClean="0"/>
              <a:t>Memory switching </a:t>
            </a:r>
          </a:p>
          <a:p>
            <a:pPr lvl="1"/>
            <a:r>
              <a:rPr lang="en-US" sz="1600" dirty="0" smtClean="0"/>
              <a:t>How many mechanisms: ON conduction, </a:t>
            </a:r>
            <a:r>
              <a:rPr lang="en-US" sz="1600" dirty="0" err="1" smtClean="0"/>
              <a:t>SubVt</a:t>
            </a:r>
            <a:r>
              <a:rPr lang="en-US" sz="1600" dirty="0"/>
              <a:t> </a:t>
            </a:r>
            <a:r>
              <a:rPr lang="en-US" sz="1600" dirty="0" smtClean="0"/>
              <a:t>and interactions</a:t>
            </a:r>
          </a:p>
          <a:p>
            <a:pPr lvl="1"/>
            <a:r>
              <a:rPr lang="en-US" sz="1600" dirty="0" smtClean="0"/>
              <a:t>CV</a:t>
            </a:r>
          </a:p>
          <a:p>
            <a:pPr lvl="1"/>
            <a:r>
              <a:rPr lang="en-US" sz="1600" dirty="0" smtClean="0"/>
              <a:t>Extended temperature</a:t>
            </a:r>
          </a:p>
          <a:p>
            <a:pPr lvl="1"/>
            <a:r>
              <a:rPr lang="en-US" sz="1600" dirty="0" smtClean="0"/>
              <a:t>Optical sensitivity</a:t>
            </a:r>
          </a:p>
          <a:p>
            <a:pPr lvl="1"/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250864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 on WW24.3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Review of unknowns</a:t>
            </a:r>
          </a:p>
          <a:p>
            <a:r>
              <a:rPr lang="en-US" dirty="0" smtClean="0"/>
              <a:t>Model Segmentation </a:t>
            </a:r>
            <a:r>
              <a:rPr lang="en-US" dirty="0" smtClean="0">
                <a:sym typeface="Wingdings" panose="05000000000000000000" pitchFamily="2" charset="2"/>
              </a:rPr>
              <a:t> yielding a operable model for RWB for 48-hr retention </a:t>
            </a:r>
            <a:r>
              <a:rPr lang="en-US" dirty="0" err="1" smtClean="0">
                <a:sym typeface="Wingdings" panose="05000000000000000000" pitchFamily="2" charset="2"/>
              </a:rPr>
              <a:t>upto</a:t>
            </a:r>
            <a:r>
              <a:rPr lang="en-US" dirty="0" smtClean="0">
                <a:sym typeface="Wingdings" panose="05000000000000000000" pitchFamily="2" charset="2"/>
              </a:rPr>
              <a:t> 4M NW and 3K read before refresh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Start from </a:t>
            </a:r>
            <a:r>
              <a:rPr lang="en-US" dirty="0" err="1" smtClean="0">
                <a:sym typeface="Wingdings" panose="05000000000000000000" pitchFamily="2" charset="2"/>
              </a:rPr>
              <a:t>Fuga’s</a:t>
            </a:r>
            <a:r>
              <a:rPr lang="en-US" dirty="0" smtClean="0">
                <a:sym typeface="Wingdings" panose="05000000000000000000" pitchFamily="2" charset="2"/>
              </a:rPr>
              <a:t> model sheets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Validation Strategy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Action Plan</a:t>
            </a:r>
            <a:endParaRPr lang="en-US" dirty="0">
              <a:sym typeface="Wingdings" panose="05000000000000000000" pitchFamily="2" charset="2"/>
            </a:endParaRPr>
          </a:p>
          <a:p>
            <a:r>
              <a:rPr lang="en-US" dirty="0" smtClean="0">
                <a:sym typeface="Wingdings" panose="05000000000000000000" pitchFamily="2" charset="2"/>
              </a:rPr>
              <a:t>Array Char on program transfer curves and reliability of operating point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Program trimming algorithm </a:t>
            </a:r>
            <a:endParaRPr lang="en-US" dirty="0">
              <a:sym typeface="Wingdings" panose="05000000000000000000" pitchFamily="2" charset="2"/>
            </a:endParaRP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Demarcation method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Read </a:t>
            </a:r>
            <a:r>
              <a:rPr lang="en-US" dirty="0" err="1" smtClean="0">
                <a:sym typeface="Wingdings" panose="05000000000000000000" pitchFamily="2" charset="2"/>
              </a:rPr>
              <a:t>Algo</a:t>
            </a:r>
            <a:endParaRPr lang="en-US" dirty="0" smtClean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9554952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oup 33"/>
          <p:cNvGrpSpPr/>
          <p:nvPr/>
        </p:nvGrpSpPr>
        <p:grpSpPr>
          <a:xfrm>
            <a:off x="183876" y="237295"/>
            <a:ext cx="6454244" cy="3427000"/>
            <a:chOff x="2987617" y="929478"/>
            <a:chExt cx="6454244" cy="3427000"/>
          </a:xfrm>
        </p:grpSpPr>
        <p:sp>
          <p:nvSpPr>
            <p:cNvPr id="4" name="TextBox 3"/>
            <p:cNvSpPr txBox="1"/>
            <p:nvPr/>
          </p:nvSpPr>
          <p:spPr>
            <a:xfrm>
              <a:off x="4281509" y="1300346"/>
              <a:ext cx="3506088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50" b="1" i="1" dirty="0" smtClean="0">
                  <a:solidFill>
                    <a:schemeClr val="bg1">
                      <a:lumMod val="50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(4x7(3) bits) x 4 repetitions median for SD.k1(A14); </a:t>
              </a:r>
              <a:r>
                <a:rPr lang="en-US" sz="1050" b="1" i="1" dirty="0" err="1" smtClean="0">
                  <a:solidFill>
                    <a:schemeClr val="bg1">
                      <a:lumMod val="50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ZoneA</a:t>
              </a:r>
              <a:r>
                <a:rPr lang="en-US" sz="1050" b="1" i="1" dirty="0" smtClean="0">
                  <a:solidFill>
                    <a:schemeClr val="bg1">
                      <a:lumMod val="50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-C</a:t>
              </a:r>
              <a:endParaRPr lang="en-US" sz="1050" b="1" i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pic>
          <p:nvPicPr>
            <p:cNvPr id="5" name="Picture 4"/>
            <p:cNvPicPr>
              <a:picLocks noChangeAspect="1"/>
            </p:cNvPicPr>
            <p:nvPr/>
          </p:nvPicPr>
          <p:blipFill rotWithShape="1">
            <a:blip r:embed="rId3"/>
            <a:srcRect t="3582" r="16808"/>
            <a:stretch/>
          </p:blipFill>
          <p:spPr>
            <a:xfrm>
              <a:off x="2987617" y="994034"/>
              <a:ext cx="5546783" cy="3362444"/>
            </a:xfrm>
            <a:prstGeom prst="rect">
              <a:avLst/>
            </a:prstGeom>
          </p:spPr>
        </p:pic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8245417" y="929478"/>
              <a:ext cx="1196444" cy="3254022"/>
            </a:xfrm>
            <a:prstGeom prst="rect">
              <a:avLst/>
            </a:prstGeom>
          </p:spPr>
        </p:pic>
        <p:grpSp>
          <p:nvGrpSpPr>
            <p:cNvPr id="7" name="Group 6"/>
            <p:cNvGrpSpPr/>
            <p:nvPr/>
          </p:nvGrpSpPr>
          <p:grpSpPr>
            <a:xfrm>
              <a:off x="6546338" y="2024761"/>
              <a:ext cx="616462" cy="391675"/>
              <a:chOff x="3048787" y="1669414"/>
              <a:chExt cx="616462" cy="391675"/>
            </a:xfrm>
          </p:grpSpPr>
          <p:cxnSp>
            <p:nvCxnSpPr>
              <p:cNvPr id="8" name="Straight Arrow Connector 7"/>
              <p:cNvCxnSpPr/>
              <p:nvPr/>
            </p:nvCxnSpPr>
            <p:spPr>
              <a:xfrm flipV="1">
                <a:off x="3048787" y="1933767"/>
                <a:ext cx="547778" cy="127322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Arrow Connector 8"/>
              <p:cNvCxnSpPr/>
              <p:nvPr/>
            </p:nvCxnSpPr>
            <p:spPr>
              <a:xfrm flipH="1">
                <a:off x="3143154" y="1669414"/>
                <a:ext cx="522095" cy="45720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" name="Group 9"/>
            <p:cNvGrpSpPr/>
            <p:nvPr/>
          </p:nvGrpSpPr>
          <p:grpSpPr>
            <a:xfrm flipH="1">
              <a:off x="4281509" y="2266364"/>
              <a:ext cx="565206" cy="310343"/>
              <a:chOff x="1351128" y="1747775"/>
              <a:chExt cx="565206" cy="310343"/>
            </a:xfrm>
          </p:grpSpPr>
          <p:cxnSp>
            <p:nvCxnSpPr>
              <p:cNvPr id="11" name="Straight Arrow Connector 10"/>
              <p:cNvCxnSpPr/>
              <p:nvPr/>
            </p:nvCxnSpPr>
            <p:spPr>
              <a:xfrm flipV="1">
                <a:off x="1351128" y="2012127"/>
                <a:ext cx="496522" cy="45991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Arrow Connector 11"/>
              <p:cNvCxnSpPr/>
              <p:nvPr/>
            </p:nvCxnSpPr>
            <p:spPr>
              <a:xfrm flipH="1">
                <a:off x="1394239" y="1747775"/>
                <a:ext cx="522095" cy="45720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3" name="Group 12"/>
            <p:cNvGrpSpPr/>
            <p:nvPr/>
          </p:nvGrpSpPr>
          <p:grpSpPr>
            <a:xfrm rot="20721627" flipH="1">
              <a:off x="6443116" y="2958042"/>
              <a:ext cx="565206" cy="310343"/>
              <a:chOff x="1351128" y="1747775"/>
              <a:chExt cx="565206" cy="310343"/>
            </a:xfrm>
          </p:grpSpPr>
          <p:cxnSp>
            <p:nvCxnSpPr>
              <p:cNvPr id="14" name="Straight Arrow Connector 13"/>
              <p:cNvCxnSpPr/>
              <p:nvPr/>
            </p:nvCxnSpPr>
            <p:spPr>
              <a:xfrm flipV="1">
                <a:off x="1351128" y="2012127"/>
                <a:ext cx="496522" cy="45991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headEnd type="arrow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Arrow Connector 14"/>
              <p:cNvCxnSpPr/>
              <p:nvPr/>
            </p:nvCxnSpPr>
            <p:spPr>
              <a:xfrm flipH="1">
                <a:off x="1394239" y="1747775"/>
                <a:ext cx="522095" cy="45720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headEnd type="arrow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" name="Group 15"/>
            <p:cNvGrpSpPr/>
            <p:nvPr/>
          </p:nvGrpSpPr>
          <p:grpSpPr>
            <a:xfrm rot="1381339">
              <a:off x="4490944" y="3213512"/>
              <a:ext cx="565206" cy="310343"/>
              <a:chOff x="1351128" y="1747775"/>
              <a:chExt cx="565206" cy="310343"/>
            </a:xfrm>
          </p:grpSpPr>
          <p:cxnSp>
            <p:nvCxnSpPr>
              <p:cNvPr id="17" name="Straight Arrow Connector 16"/>
              <p:cNvCxnSpPr/>
              <p:nvPr/>
            </p:nvCxnSpPr>
            <p:spPr>
              <a:xfrm flipV="1">
                <a:off x="1351128" y="2012127"/>
                <a:ext cx="496522" cy="45991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headEnd type="arrow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Arrow Connector 17"/>
              <p:cNvCxnSpPr/>
              <p:nvPr/>
            </p:nvCxnSpPr>
            <p:spPr>
              <a:xfrm flipH="1">
                <a:off x="1394239" y="1747775"/>
                <a:ext cx="522095" cy="45720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headEnd type="arrow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9" name="Group 18"/>
            <p:cNvGrpSpPr/>
            <p:nvPr/>
          </p:nvGrpSpPr>
          <p:grpSpPr>
            <a:xfrm>
              <a:off x="5414211" y="2398295"/>
              <a:ext cx="770021" cy="1137288"/>
              <a:chOff x="5414211" y="2398295"/>
              <a:chExt cx="770021" cy="1137288"/>
            </a:xfrm>
          </p:grpSpPr>
          <p:sp>
            <p:nvSpPr>
              <p:cNvPr id="20" name="Freeform 19"/>
              <p:cNvSpPr/>
              <p:nvPr/>
            </p:nvSpPr>
            <p:spPr>
              <a:xfrm>
                <a:off x="5414211" y="2398295"/>
                <a:ext cx="770021" cy="1137288"/>
              </a:xfrm>
              <a:custGeom>
                <a:avLst/>
                <a:gdLst>
                  <a:gd name="connsiteX0" fmla="*/ 770021 w 770021"/>
                  <a:gd name="connsiteY0" fmla="*/ 0 h 1137288"/>
                  <a:gd name="connsiteX1" fmla="*/ 593557 w 770021"/>
                  <a:gd name="connsiteY1" fmla="*/ 152400 h 1137288"/>
                  <a:gd name="connsiteX2" fmla="*/ 385010 w 770021"/>
                  <a:gd name="connsiteY2" fmla="*/ 489284 h 1137288"/>
                  <a:gd name="connsiteX3" fmla="*/ 152400 w 770021"/>
                  <a:gd name="connsiteY3" fmla="*/ 1066800 h 1137288"/>
                  <a:gd name="connsiteX4" fmla="*/ 0 w 770021"/>
                  <a:gd name="connsiteY4" fmla="*/ 1106905 h 11372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70021" h="1137288">
                    <a:moveTo>
                      <a:pt x="770021" y="0"/>
                    </a:moveTo>
                    <a:cubicBezTo>
                      <a:pt x="713873" y="35426"/>
                      <a:pt x="657725" y="70853"/>
                      <a:pt x="593557" y="152400"/>
                    </a:cubicBezTo>
                    <a:cubicBezTo>
                      <a:pt x="529388" y="233947"/>
                      <a:pt x="458536" y="336884"/>
                      <a:pt x="385010" y="489284"/>
                    </a:cubicBezTo>
                    <a:cubicBezTo>
                      <a:pt x="311484" y="641684"/>
                      <a:pt x="216568" y="963863"/>
                      <a:pt x="152400" y="1066800"/>
                    </a:cubicBezTo>
                    <a:cubicBezTo>
                      <a:pt x="88232" y="1169737"/>
                      <a:pt x="44116" y="1138321"/>
                      <a:pt x="0" y="1106905"/>
                    </a:cubicBezTo>
                  </a:path>
                </a:pathLst>
              </a:custGeom>
              <a:noFill/>
              <a:ln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5562600" y="2629193"/>
                <a:ext cx="32573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dirty="0" smtClean="0">
                    <a:solidFill>
                      <a:schemeClr val="bg1">
                        <a:lumMod val="50000"/>
                      </a:schemeClr>
                    </a:solidFill>
                  </a:rPr>
                  <a:t>?</a:t>
                </a:r>
                <a:endParaRPr lang="en-US" b="1" dirty="0">
                  <a:solidFill>
                    <a:schemeClr val="bg1">
                      <a:lumMod val="50000"/>
                    </a:schemeClr>
                  </a:solidFill>
                </a:endParaRPr>
              </a:p>
            </p:txBody>
          </p:sp>
        </p:grpSp>
        <p:grpSp>
          <p:nvGrpSpPr>
            <p:cNvPr id="22" name="Group 21"/>
            <p:cNvGrpSpPr/>
            <p:nvPr/>
          </p:nvGrpSpPr>
          <p:grpSpPr>
            <a:xfrm>
              <a:off x="6179809" y="2761228"/>
              <a:ext cx="1394922" cy="1029535"/>
              <a:chOff x="6179809" y="2761228"/>
              <a:chExt cx="1394922" cy="1029535"/>
            </a:xfrm>
          </p:grpSpPr>
          <p:sp>
            <p:nvSpPr>
              <p:cNvPr id="23" name="TextBox 22"/>
              <p:cNvSpPr txBox="1"/>
              <p:nvPr/>
            </p:nvSpPr>
            <p:spPr>
              <a:xfrm>
                <a:off x="6179809" y="2761228"/>
                <a:ext cx="226755" cy="22876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</a:ln>
            </p:spPr>
            <p:txBody>
              <a:bodyPr wrap="none" rtlCol="0" anchor="ctr">
                <a:spAutoFit/>
              </a:bodyPr>
              <a:lstStyle/>
              <a:p>
                <a:pPr algn="ctr"/>
                <a:r>
                  <a:rPr lang="en-US" sz="1485" b="1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I</a:t>
                </a:r>
                <a:endParaRPr lang="en-US" sz="1485" b="1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" name="TextBox 23"/>
              <p:cNvSpPr txBox="1"/>
              <p:nvPr/>
            </p:nvSpPr>
            <p:spPr>
              <a:xfrm>
                <a:off x="6502001" y="3482986"/>
                <a:ext cx="1072730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b="1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[FWD-FWD]</a:t>
                </a:r>
                <a:endParaRPr lang="en-US" sz="1400" b="1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grpSp>
          <p:nvGrpSpPr>
            <p:cNvPr id="25" name="Group 24"/>
            <p:cNvGrpSpPr/>
            <p:nvPr/>
          </p:nvGrpSpPr>
          <p:grpSpPr>
            <a:xfrm>
              <a:off x="6477000" y="1515581"/>
              <a:ext cx="1569975" cy="399738"/>
              <a:chOff x="6477000" y="1515581"/>
              <a:chExt cx="1569975" cy="399738"/>
            </a:xfrm>
          </p:grpSpPr>
          <p:sp>
            <p:nvSpPr>
              <p:cNvPr id="26" name="TextBox 25"/>
              <p:cNvSpPr txBox="1"/>
              <p:nvPr/>
            </p:nvSpPr>
            <p:spPr>
              <a:xfrm>
                <a:off x="6477000" y="1672483"/>
                <a:ext cx="274210" cy="242836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0150ED"/>
                </a:solidFill>
              </a:ln>
            </p:spPr>
            <p:txBody>
              <a:bodyPr wrap="none" rtlCol="0" anchor="ctr">
                <a:spAutoFit/>
              </a:bodyPr>
              <a:lstStyle/>
              <a:p>
                <a:pPr algn="ctr"/>
                <a:r>
                  <a:rPr lang="en-US" sz="1485" b="1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IV</a:t>
                </a:r>
                <a:endParaRPr lang="en-US" sz="1485" b="1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7038366" y="1515581"/>
                <a:ext cx="1008609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b="1" dirty="0" smtClean="0">
                    <a:solidFill>
                      <a:schemeClr val="accent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[FWD-REV]</a:t>
                </a:r>
                <a:endParaRPr lang="en-US" sz="1400" b="1" dirty="0">
                  <a:solidFill>
                    <a:schemeClr val="accent6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grpSp>
          <p:nvGrpSpPr>
            <p:cNvPr id="28" name="Group 27"/>
            <p:cNvGrpSpPr/>
            <p:nvPr/>
          </p:nvGrpSpPr>
          <p:grpSpPr>
            <a:xfrm>
              <a:off x="4020610" y="1784676"/>
              <a:ext cx="1291279" cy="307777"/>
              <a:chOff x="4020610" y="1784676"/>
              <a:chExt cx="1291279" cy="307777"/>
            </a:xfrm>
          </p:grpSpPr>
          <p:sp>
            <p:nvSpPr>
              <p:cNvPr id="29" name="TextBox 28"/>
              <p:cNvSpPr txBox="1"/>
              <p:nvPr/>
            </p:nvSpPr>
            <p:spPr>
              <a:xfrm>
                <a:off x="4020610" y="1844054"/>
                <a:ext cx="257476" cy="224254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FF9933"/>
                </a:solidFill>
              </a:ln>
            </p:spPr>
            <p:txBody>
              <a:bodyPr wrap="none" rtlCol="0" anchor="ctr">
                <a:spAutoFit/>
              </a:bodyPr>
              <a:lstStyle/>
              <a:p>
                <a:pPr algn="ctr"/>
                <a:r>
                  <a:rPr lang="en-US" sz="1485" b="1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II</a:t>
                </a:r>
                <a:endParaRPr lang="en-US" sz="1485" b="1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4303280" y="1784676"/>
                <a:ext cx="1008609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b="1" dirty="0" smtClean="0">
                    <a:solidFill>
                      <a:srgbClr val="FF99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[REV-FWD]</a:t>
                </a:r>
                <a:endParaRPr lang="en-US" sz="1400" b="1" dirty="0">
                  <a:solidFill>
                    <a:srgbClr val="FF9900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grpSp>
          <p:nvGrpSpPr>
            <p:cNvPr id="31" name="Group 30"/>
            <p:cNvGrpSpPr/>
            <p:nvPr/>
          </p:nvGrpSpPr>
          <p:grpSpPr>
            <a:xfrm>
              <a:off x="3561806" y="2835845"/>
              <a:ext cx="944489" cy="1010720"/>
              <a:chOff x="3561806" y="2835845"/>
              <a:chExt cx="944489" cy="1010720"/>
            </a:xfrm>
          </p:grpSpPr>
          <p:sp>
            <p:nvSpPr>
              <p:cNvPr id="32" name="TextBox 31"/>
              <p:cNvSpPr txBox="1"/>
              <p:nvPr/>
            </p:nvSpPr>
            <p:spPr>
              <a:xfrm>
                <a:off x="3570664" y="2835845"/>
                <a:ext cx="271994" cy="233360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FF0000"/>
                </a:solidFill>
              </a:ln>
            </p:spPr>
            <p:txBody>
              <a:bodyPr wrap="none" rtlCol="0" anchor="ctr">
                <a:spAutoFit/>
              </a:bodyPr>
              <a:lstStyle/>
              <a:p>
                <a:pPr algn="ctr"/>
                <a:r>
                  <a:rPr lang="en-US" sz="1485" b="1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III</a:t>
                </a:r>
                <a:endParaRPr lang="en-US" sz="1485" b="1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3" name="TextBox 32"/>
              <p:cNvSpPr txBox="1"/>
              <p:nvPr/>
            </p:nvSpPr>
            <p:spPr>
              <a:xfrm>
                <a:off x="3561806" y="3538788"/>
                <a:ext cx="944489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b="1" dirty="0" smtClean="0">
                    <a:solidFill>
                      <a:srgbClr val="FF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[REV-REV]</a:t>
                </a:r>
                <a:endParaRPr lang="en-US" sz="1400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</p:grpSp>
      <p:grpSp>
        <p:nvGrpSpPr>
          <p:cNvPr id="53" name="Group 52"/>
          <p:cNvGrpSpPr/>
          <p:nvPr/>
        </p:nvGrpSpPr>
        <p:grpSpPr>
          <a:xfrm>
            <a:off x="600998" y="3711328"/>
            <a:ext cx="5259627" cy="3675221"/>
            <a:chOff x="914400" y="4903054"/>
            <a:chExt cx="5259627" cy="3675221"/>
          </a:xfrm>
        </p:grpSpPr>
        <p:grpSp>
          <p:nvGrpSpPr>
            <p:cNvPr id="35" name="Group 34"/>
            <p:cNvGrpSpPr/>
            <p:nvPr/>
          </p:nvGrpSpPr>
          <p:grpSpPr>
            <a:xfrm>
              <a:off x="914400" y="4903054"/>
              <a:ext cx="5259627" cy="3675221"/>
              <a:chOff x="3132397" y="1068633"/>
              <a:chExt cx="5654587" cy="4190392"/>
            </a:xfrm>
          </p:grpSpPr>
          <p:pic>
            <p:nvPicPr>
              <p:cNvPr id="36" name="Picture 35"/>
              <p:cNvPicPr>
                <a:picLocks noChangeAspect="1"/>
              </p:cNvPicPr>
              <p:nvPr/>
            </p:nvPicPr>
            <p:blipFill rotWithShape="1">
              <a:blip r:embed="rId5"/>
              <a:srcRect t="2944" r="24279" b="-1"/>
              <a:stretch/>
            </p:blipFill>
            <p:spPr>
              <a:xfrm>
                <a:off x="3132397" y="1305719"/>
                <a:ext cx="5502187" cy="3953306"/>
              </a:xfrm>
              <a:prstGeom prst="rect">
                <a:avLst/>
              </a:prstGeom>
            </p:spPr>
          </p:pic>
          <p:sp>
            <p:nvSpPr>
              <p:cNvPr id="37" name="Rectangle 36"/>
              <p:cNvSpPr/>
              <p:nvPr/>
            </p:nvSpPr>
            <p:spPr>
              <a:xfrm>
                <a:off x="3910184" y="1068633"/>
                <a:ext cx="4876800" cy="274941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38" name="Straight Arrow Connector 37"/>
              <p:cNvCxnSpPr/>
              <p:nvPr/>
            </p:nvCxnSpPr>
            <p:spPr>
              <a:xfrm flipH="1">
                <a:off x="4291184" y="1664770"/>
                <a:ext cx="1592306" cy="936349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9" name="TextBox 38"/>
              <p:cNvSpPr txBox="1"/>
              <p:nvPr/>
            </p:nvSpPr>
            <p:spPr>
              <a:xfrm>
                <a:off x="5406968" y="1352243"/>
                <a:ext cx="33695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T</a:t>
                </a:r>
                <a:endParaRPr lang="en-US" sz="2400" b="1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40" name="TextBox 39"/>
              <p:cNvSpPr txBox="1"/>
              <p:nvPr/>
            </p:nvSpPr>
            <p:spPr>
              <a:xfrm>
                <a:off x="5967584" y="3515519"/>
                <a:ext cx="981359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i="1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FWD-REV</a:t>
                </a:r>
                <a:endParaRPr lang="en-US" sz="1600" i="1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41" name="TextBox 40"/>
              <p:cNvSpPr txBox="1"/>
              <p:nvPr/>
            </p:nvSpPr>
            <p:spPr>
              <a:xfrm>
                <a:off x="5994798" y="3921882"/>
                <a:ext cx="981359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i="1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REV-FWD</a:t>
                </a:r>
                <a:endParaRPr lang="en-US" sz="1600" i="1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42" name="TextBox 41"/>
              <p:cNvSpPr txBox="1"/>
              <p:nvPr/>
            </p:nvSpPr>
            <p:spPr>
              <a:xfrm>
                <a:off x="3744921" y="3672892"/>
                <a:ext cx="1288430" cy="107721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b="1" i="1" dirty="0" smtClean="0">
                    <a:solidFill>
                      <a:schemeClr val="bg1">
                        <a:lumMod val="50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Temperature</a:t>
                </a:r>
              </a:p>
              <a:p>
                <a:r>
                  <a:rPr lang="en-US" sz="1600" b="1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-30 C</a:t>
                </a:r>
              </a:p>
              <a:p>
                <a:r>
                  <a:rPr lang="en-US" sz="1600" b="1" dirty="0" smtClean="0">
                    <a:solidFill>
                      <a:srgbClr val="FF9933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25 C</a:t>
                </a:r>
              </a:p>
              <a:p>
                <a:r>
                  <a:rPr lang="en-US" sz="1600" b="1" dirty="0">
                    <a:solidFill>
                      <a:srgbClr val="C0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sz="1600" b="1" dirty="0" smtClean="0">
                    <a:solidFill>
                      <a:srgbClr val="C0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85 C</a:t>
                </a:r>
                <a:endParaRPr lang="en-US" sz="1600" b="1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43" name="TextBox 42"/>
              <p:cNvSpPr txBox="1"/>
              <p:nvPr/>
            </p:nvSpPr>
            <p:spPr>
              <a:xfrm>
                <a:off x="3742802" y="2826506"/>
                <a:ext cx="1107996" cy="7848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500" b="1" i="1" dirty="0" smtClean="0">
                    <a:solidFill>
                      <a:schemeClr val="bg1">
                        <a:lumMod val="50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Case</a:t>
                </a:r>
              </a:p>
              <a:p>
                <a:r>
                  <a:rPr lang="en-US" sz="1500" b="1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– REV-FWD</a:t>
                </a:r>
              </a:p>
              <a:p>
                <a:r>
                  <a:rPr lang="en-US" sz="1500" b="1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-- FWD-REV</a:t>
                </a:r>
              </a:p>
            </p:txBody>
          </p:sp>
        </p:grpSp>
        <p:cxnSp>
          <p:nvCxnSpPr>
            <p:cNvPr id="44" name="Straight Connector 43"/>
            <p:cNvCxnSpPr/>
            <p:nvPr/>
          </p:nvCxnSpPr>
          <p:spPr>
            <a:xfrm flipV="1">
              <a:off x="1447800" y="6005779"/>
              <a:ext cx="4297680" cy="1599"/>
            </a:xfrm>
            <a:prstGeom prst="line">
              <a:avLst/>
            </a:prstGeom>
            <a:ln w="28575">
              <a:solidFill>
                <a:schemeClr val="accent6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TextBox 46"/>
            <p:cNvSpPr txBox="1"/>
            <p:nvPr/>
          </p:nvSpPr>
          <p:spPr>
            <a:xfrm>
              <a:off x="3107402" y="5731321"/>
              <a:ext cx="142731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 smtClean="0">
                  <a:solidFill>
                    <a:schemeClr val="accent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~3k </a:t>
              </a:r>
              <a:r>
                <a:rPr lang="en-US" sz="1400" b="1" dirty="0" err="1" smtClean="0">
                  <a:solidFill>
                    <a:schemeClr val="accent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rd</a:t>
              </a:r>
              <a:r>
                <a:rPr lang="en-US" sz="1400" b="1" dirty="0" smtClean="0">
                  <a:solidFill>
                    <a:schemeClr val="accent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op’s (DTS)</a:t>
              </a:r>
              <a:endParaRPr lang="en-US" sz="1400" b="1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grpSp>
          <p:nvGrpSpPr>
            <p:cNvPr id="48" name="Group 47"/>
            <p:cNvGrpSpPr/>
            <p:nvPr/>
          </p:nvGrpSpPr>
          <p:grpSpPr>
            <a:xfrm>
              <a:off x="3410998" y="6250555"/>
              <a:ext cx="250895" cy="542143"/>
              <a:chOff x="4301409" y="3787263"/>
              <a:chExt cx="250895" cy="542143"/>
            </a:xfrm>
          </p:grpSpPr>
          <p:cxnSp>
            <p:nvCxnSpPr>
              <p:cNvPr id="49" name="Straight Connector 48"/>
              <p:cNvCxnSpPr/>
              <p:nvPr/>
            </p:nvCxnSpPr>
            <p:spPr>
              <a:xfrm>
                <a:off x="4387977" y="3787263"/>
                <a:ext cx="164327" cy="542143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>
              <a:xfrm>
                <a:off x="4301409" y="4048257"/>
                <a:ext cx="18288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1" name="Freeform 50"/>
              <p:cNvSpPr/>
              <p:nvPr/>
            </p:nvSpPr>
            <p:spPr>
              <a:xfrm>
                <a:off x="4379053" y="3967993"/>
                <a:ext cx="58723" cy="75501"/>
              </a:xfrm>
              <a:custGeom>
                <a:avLst/>
                <a:gdLst>
                  <a:gd name="connsiteX0" fmla="*/ 0 w 58723"/>
                  <a:gd name="connsiteY0" fmla="*/ 75501 h 75501"/>
                  <a:gd name="connsiteX1" fmla="*/ 58723 w 58723"/>
                  <a:gd name="connsiteY1" fmla="*/ 0 h 7550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58723" h="75501">
                    <a:moveTo>
                      <a:pt x="0" y="75501"/>
                    </a:moveTo>
                    <a:lnTo>
                      <a:pt x="58723" y="0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2" name="TextBox 51"/>
            <p:cNvSpPr txBox="1"/>
            <p:nvPr/>
          </p:nvSpPr>
          <p:spPr>
            <a:xfrm>
              <a:off x="3503852" y="6135310"/>
              <a:ext cx="88639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-100</a:t>
              </a:r>
            </a:p>
            <a:p>
              <a:r>
                <a:rPr lang="en-US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14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  mV/</a:t>
              </a:r>
              <a:r>
                <a:rPr lang="en-US" sz="1400" b="1" dirty="0" err="1" smtClean="0">
                  <a:latin typeface="Calibri" panose="020F0502020204030204" pitchFamily="34" charset="0"/>
                  <a:cs typeface="Calibri" panose="020F0502020204030204" pitchFamily="34" charset="0"/>
                </a:rPr>
                <a:t>dec</a:t>
              </a:r>
              <a:endParaRPr lang="en-US" sz="1400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71463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1350" r="4696"/>
          <a:stretch/>
        </p:blipFill>
        <p:spPr>
          <a:xfrm>
            <a:off x="671595" y="495243"/>
            <a:ext cx="5747657" cy="2836083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672" y="167481"/>
            <a:ext cx="6834328" cy="3625343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039656" y="1265985"/>
            <a:ext cx="4700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85C</a:t>
            </a:r>
          </a:p>
          <a:p>
            <a:r>
              <a:rPr lang="en-US" sz="1200" b="1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200" b="1" dirty="0" smtClean="0">
                <a:solidFill>
                  <a:srgbClr val="FF99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25C</a:t>
            </a:r>
          </a:p>
          <a:p>
            <a:r>
              <a:rPr lang="en-US" sz="1200" b="1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-30C</a:t>
            </a:r>
            <a:endParaRPr lang="en-US" sz="1200" b="1" dirty="0">
              <a:solidFill>
                <a:schemeClr val="accent6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211625" y="222711"/>
            <a:ext cx="37542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[V]</a:t>
            </a:r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flipH="1" flipV="1">
            <a:off x="3174136" y="818975"/>
            <a:ext cx="533400" cy="766150"/>
          </a:xfrm>
          <a:prstGeom prst="straightConnector1">
            <a:avLst/>
          </a:prstGeom>
          <a:ln w="1270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3370253" y="1488325"/>
            <a:ext cx="3257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147872" y="3632785"/>
            <a:ext cx="657552" cy="17746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05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Time [s]</a:t>
            </a:r>
            <a:endParaRPr lang="en-US" sz="105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0355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CR6.x readiness</a:t>
            </a:r>
            <a:endParaRPr lang="en-US" dirty="0"/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423489" y="929481"/>
            <a:ext cx="3073190" cy="173153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marL="228600" indent="-228600" algn="ctr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algn="ctr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algn="ctr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algn="ctr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algn="ctr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altLang="en-US" sz="1000" b="1" u="sng" dirty="0">
                <a:latin typeface="Arial" panose="020B0604020202020204" pitchFamily="34" charset="0"/>
              </a:rPr>
              <a:t>Objectives</a:t>
            </a:r>
            <a:r>
              <a:rPr lang="en-US" altLang="en-US" sz="1000" b="1" dirty="0">
                <a:latin typeface="Arial" panose="020B0604020202020204" pitchFamily="34" charset="0"/>
              </a:rPr>
              <a:t>:</a:t>
            </a:r>
          </a:p>
          <a:p>
            <a:pPr marL="0" indent="0" algn="l"/>
            <a:r>
              <a:rPr lang="en-US" sz="800" dirty="0"/>
              <a:t>Single deck reproducible RWB within 100 mV from DTS goal and with &gt;70% PG4 structure yield by WW22: CR6.x</a:t>
            </a:r>
          </a:p>
          <a:p>
            <a:pPr marL="0" indent="0" algn="l"/>
            <a:endParaRPr lang="en-US" altLang="en-US" sz="800" dirty="0">
              <a:latin typeface="Arial" panose="020B0604020202020204" pitchFamily="34" charset="0"/>
            </a:endParaRPr>
          </a:p>
          <a:p>
            <a:pPr algn="l" eaLnBrk="1" hangingPunct="1">
              <a:buFontTx/>
              <a:buAutoNum type="arabicPeriod"/>
            </a:pPr>
            <a:endParaRPr lang="en-US" altLang="en-US" sz="800" u="sng" dirty="0">
              <a:latin typeface="Arial" panose="020B0604020202020204" pitchFamily="34" charset="0"/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3581400" y="929481"/>
            <a:ext cx="2857500" cy="173153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 bIns="62345"/>
          <a:lstStyle>
            <a:lvl1pPr marL="177800" indent="-177800">
              <a:tabLst>
                <a:tab pos="4000500" algn="r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tabLst>
                <a:tab pos="4000500" algn="r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tabLst>
                <a:tab pos="4000500" algn="r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tabLst>
                <a:tab pos="4000500" algn="r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tabLst>
                <a:tab pos="4000500" algn="r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4000500" algn="r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4000500" algn="r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4000500" algn="r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4000500" algn="r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1000" b="1" u="sng" dirty="0">
                <a:latin typeface="Arial" panose="020B0604020202020204" pitchFamily="34" charset="0"/>
              </a:rPr>
              <a:t>Status:</a:t>
            </a:r>
          </a:p>
          <a:p>
            <a:pPr marL="233789" indent="-233789">
              <a:buFont typeface="+mj-lt"/>
              <a:buAutoNum type="arabicPeriod"/>
              <a:defRPr/>
            </a:pPr>
            <a:r>
              <a:rPr lang="en-US" altLang="en-US" sz="700" dirty="0">
                <a:latin typeface="Arial" panose="020B0604020202020204" pitchFamily="34" charset="0"/>
              </a:rPr>
              <a:t>Line converted to CR6.4 (ww20) and CR6.5 (expected ww24)</a:t>
            </a:r>
          </a:p>
          <a:p>
            <a:pPr marL="233789" indent="-233789">
              <a:buFont typeface="+mj-lt"/>
              <a:buAutoNum type="arabicPeriod"/>
              <a:defRPr/>
            </a:pPr>
            <a:r>
              <a:rPr lang="en-US" altLang="en-US" sz="700" dirty="0">
                <a:latin typeface="Arial" panose="020B0604020202020204" pitchFamily="34" charset="0"/>
              </a:rPr>
              <a:t>Single deck CR6.4 meets the objective criteria (SSM58, SSM63, SSM60)</a:t>
            </a:r>
          </a:p>
          <a:p>
            <a:pPr marL="233789" indent="-233789">
              <a:buFont typeface="+mj-lt"/>
              <a:buAutoNum type="arabicPeriod"/>
              <a:defRPr/>
            </a:pPr>
            <a:r>
              <a:rPr lang="en-US" altLang="en-US" sz="700" dirty="0">
                <a:latin typeface="Arial" panose="020B0604020202020204" pitchFamily="34" charset="0"/>
              </a:rPr>
              <a:t>CR6.5 DD demonstration (SSM64)</a:t>
            </a:r>
            <a:r>
              <a:rPr lang="en-US" altLang="en-US" sz="500" dirty="0">
                <a:latin typeface="Arial" panose="020B0604020202020204" pitchFamily="34" charset="0"/>
              </a:rPr>
              <a:t> </a:t>
            </a:r>
            <a:r>
              <a:rPr lang="en-US" altLang="en-US" sz="700" dirty="0">
                <a:latin typeface="Arial" panose="020B0604020202020204" pitchFamily="34" charset="0"/>
              </a:rPr>
              <a:t>– ETP ww24 </a:t>
            </a:r>
          </a:p>
          <a:p>
            <a:pPr marL="233789" indent="-233789">
              <a:buFont typeface="+mj-lt"/>
              <a:buAutoNum type="arabicPeriod"/>
              <a:defRPr/>
            </a:pPr>
            <a:r>
              <a:rPr lang="en-US" altLang="en-US" sz="700" dirty="0">
                <a:latin typeface="Arial" panose="020B0604020202020204" pitchFamily="34" charset="0"/>
              </a:rPr>
              <a:t>SD.k2 1</a:t>
            </a:r>
            <a:r>
              <a:rPr lang="en-US" altLang="en-US" sz="700" baseline="30000" dirty="0">
                <a:latin typeface="Arial" panose="020B0604020202020204" pitchFamily="34" charset="0"/>
              </a:rPr>
              <a:t>st</a:t>
            </a:r>
            <a:r>
              <a:rPr lang="en-US" altLang="en-US" sz="700" dirty="0">
                <a:latin typeface="Arial" panose="020B0604020202020204" pitchFamily="34" charset="0"/>
              </a:rPr>
              <a:t> cut and 2</a:t>
            </a:r>
            <a:r>
              <a:rPr lang="en-US" altLang="en-US" sz="700" baseline="30000" dirty="0">
                <a:latin typeface="Arial" panose="020B0604020202020204" pitchFamily="34" charset="0"/>
              </a:rPr>
              <a:t>nd</a:t>
            </a:r>
            <a:r>
              <a:rPr lang="en-US" altLang="en-US" sz="700" dirty="0">
                <a:latin typeface="Arial" panose="020B0604020202020204" pitchFamily="34" charset="0"/>
              </a:rPr>
              <a:t> cut profile improvement WIP with PROD evaluation gated by meeting MTS on L1D – 2-3 month for complete evaluation of developed options through probe.</a:t>
            </a:r>
            <a:endParaRPr lang="en-US" altLang="en-US" sz="500" dirty="0">
              <a:latin typeface="Arial" panose="020B0604020202020204" pitchFamily="34" charset="0"/>
            </a:endParaRP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423489" y="2717102"/>
            <a:ext cx="3073190" cy="98300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233789" indent="-233789">
              <a:defRPr/>
            </a:pPr>
            <a:r>
              <a:rPr lang="en-US" sz="1000" b="1" u="sng" dirty="0">
                <a:latin typeface="Arial" charset="0"/>
                <a:cs typeface="Arial" charset="0"/>
              </a:rPr>
              <a:t>Issues</a:t>
            </a:r>
            <a:r>
              <a:rPr lang="en-US" sz="1000" b="1" dirty="0">
                <a:latin typeface="Arial" charset="0"/>
                <a:cs typeface="Arial" charset="0"/>
              </a:rPr>
              <a:t>:</a:t>
            </a:r>
          </a:p>
          <a:p>
            <a:pPr marL="233789" indent="-233789">
              <a:buFont typeface="+mj-lt"/>
              <a:buAutoNum type="arabicPeriod"/>
              <a:defRPr/>
            </a:pPr>
            <a:r>
              <a:rPr lang="en-US" sz="700" dirty="0">
                <a:latin typeface="Arial" charset="0"/>
                <a:cs typeface="Arial" charset="0"/>
              </a:rPr>
              <a:t>Low </a:t>
            </a:r>
            <a:r>
              <a:rPr lang="en-US" sz="700" dirty="0" err="1">
                <a:latin typeface="Arial" charset="0"/>
                <a:cs typeface="Arial" charset="0"/>
              </a:rPr>
              <a:t>Vt</a:t>
            </a:r>
            <a:r>
              <a:rPr lang="en-US" sz="700" dirty="0">
                <a:latin typeface="Arial" charset="0"/>
                <a:cs typeface="Arial" charset="0"/>
              </a:rPr>
              <a:t>/high leakage risk for SD.K2 needs continuous monitoring and SD thickness re-centering</a:t>
            </a:r>
          </a:p>
          <a:p>
            <a:pPr marL="233789" indent="-233789">
              <a:buFont typeface="+mj-lt"/>
              <a:buAutoNum type="arabicPeriod"/>
              <a:defRPr/>
            </a:pPr>
            <a:r>
              <a:rPr lang="en-US" sz="700" dirty="0">
                <a:latin typeface="Arial" charset="0"/>
                <a:cs typeface="Arial" charset="0"/>
              </a:rPr>
              <a:t>SD.k2 profile remains main MTS gap on 1</a:t>
            </a:r>
            <a:r>
              <a:rPr lang="en-US" sz="700" baseline="30000" dirty="0">
                <a:latin typeface="Arial" charset="0"/>
                <a:cs typeface="Arial" charset="0"/>
              </a:rPr>
              <a:t>st</a:t>
            </a:r>
            <a:r>
              <a:rPr lang="en-US" sz="700" dirty="0">
                <a:latin typeface="Arial" charset="0"/>
                <a:cs typeface="Arial" charset="0"/>
              </a:rPr>
              <a:t> and 2</a:t>
            </a:r>
            <a:r>
              <a:rPr lang="en-US" sz="700" baseline="30000" dirty="0">
                <a:latin typeface="Arial" charset="0"/>
                <a:cs typeface="Arial" charset="0"/>
              </a:rPr>
              <a:t>nd</a:t>
            </a:r>
            <a:r>
              <a:rPr lang="en-US" sz="700" dirty="0">
                <a:latin typeface="Arial" charset="0"/>
                <a:cs typeface="Arial" charset="0"/>
              </a:rPr>
              <a:t> cut</a:t>
            </a:r>
          </a:p>
          <a:p>
            <a:pPr marL="233789" indent="-233789">
              <a:buFont typeface="+mj-lt"/>
              <a:buAutoNum type="arabicPeriod"/>
              <a:defRPr/>
            </a:pPr>
            <a:r>
              <a:rPr lang="en-US" sz="700" dirty="0">
                <a:latin typeface="Arial" charset="0"/>
                <a:cs typeface="Arial" charset="0"/>
              </a:rPr>
              <a:t>Yield issues limit learning with alternative etch approaches, that demonstrate MTS gap closure in-line (SSM60) – potential integration interactions to be understood. </a:t>
            </a: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3581401" y="2717102"/>
            <a:ext cx="2857499" cy="983008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marL="114300" indent="-11430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1000" b="1" u="sng" dirty="0">
                <a:latin typeface="Arial" panose="020B0604020202020204" pitchFamily="34" charset="0"/>
              </a:rPr>
              <a:t>Recommendations</a:t>
            </a:r>
            <a:r>
              <a:rPr lang="en-US" altLang="en-US" sz="1000" b="1" dirty="0">
                <a:latin typeface="Arial" panose="020B0604020202020204" pitchFamily="34" charset="0"/>
              </a:rPr>
              <a:t>:</a:t>
            </a:r>
          </a:p>
          <a:p>
            <a:pPr marL="233789" indent="-233789">
              <a:buAutoNum type="arabicPeriod"/>
              <a:defRPr/>
            </a:pPr>
            <a:r>
              <a:rPr lang="en-US" altLang="en-US" sz="700" dirty="0">
                <a:latin typeface="Arial" panose="020B0604020202020204" pitchFamily="34" charset="0"/>
              </a:rPr>
              <a:t>Establish robust CR6.5 baseline on DD flow by end of June (ww26-27) and identify yield gap to goal pareto</a:t>
            </a:r>
          </a:p>
          <a:p>
            <a:pPr marL="233789" indent="-233789">
              <a:buAutoNum type="arabicPeriod"/>
              <a:defRPr/>
            </a:pPr>
            <a:r>
              <a:rPr lang="en-US" altLang="en-US" sz="700" dirty="0">
                <a:latin typeface="Arial" panose="020B0604020202020204" pitchFamily="34" charset="0"/>
              </a:rPr>
              <a:t>Need better understanding of 1</a:t>
            </a:r>
            <a:r>
              <a:rPr lang="en-US" altLang="en-US" sz="700" baseline="30000" dirty="0">
                <a:latin typeface="Arial" panose="020B0604020202020204" pitchFamily="34" charset="0"/>
              </a:rPr>
              <a:t>st</a:t>
            </a:r>
            <a:r>
              <a:rPr lang="en-US" altLang="en-US" sz="700" dirty="0">
                <a:latin typeface="Arial" panose="020B0604020202020204" pitchFamily="34" charset="0"/>
              </a:rPr>
              <a:t> cut/2</a:t>
            </a:r>
            <a:r>
              <a:rPr lang="en-US" altLang="en-US" sz="700" baseline="30000" dirty="0">
                <a:latin typeface="Arial" panose="020B0604020202020204" pitchFamily="34" charset="0"/>
              </a:rPr>
              <a:t>nd</a:t>
            </a:r>
            <a:r>
              <a:rPr lang="en-US" altLang="en-US" sz="700" dirty="0">
                <a:latin typeface="Arial" panose="020B0604020202020204" pitchFamily="34" charset="0"/>
              </a:rPr>
              <a:t> cut profile modifications interactions with rest of integration through PFA effort and  in-line metrology</a:t>
            </a:r>
          </a:p>
          <a:p>
            <a:pPr eaLnBrk="1" hangingPunct="1">
              <a:defRPr/>
            </a:pPr>
            <a:endParaRPr lang="en-US" altLang="en-US" sz="700" dirty="0">
              <a:latin typeface="Arial" panose="020B0604020202020204" pitchFamily="34" charset="0"/>
            </a:endParaRPr>
          </a:p>
          <a:p>
            <a:pPr eaLnBrk="1" hangingPunct="1">
              <a:defRPr/>
            </a:pPr>
            <a:endParaRPr lang="en-US" altLang="en-US" sz="7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7655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Materials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240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SSM Goals Switching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4350" y="929482"/>
            <a:ext cx="5829300" cy="6141598"/>
          </a:xfrm>
        </p:spPr>
        <p:txBody>
          <a:bodyPr/>
          <a:lstStyle/>
          <a:p>
            <a:pPr marL="0" indent="0">
              <a:buNone/>
            </a:pPr>
            <a:r>
              <a:rPr lang="en-US" sz="1600" u="sng" dirty="0" smtClean="0"/>
              <a:t>SSM Pathfinding Objectives</a:t>
            </a:r>
            <a:endParaRPr lang="en-US" sz="1600" dirty="0"/>
          </a:p>
          <a:p>
            <a:pPr marL="1108070" lvl="1" indent="-554035">
              <a:buNone/>
            </a:pPr>
            <a:r>
              <a:rPr lang="en-US" sz="1600" dirty="0" smtClean="0"/>
              <a:t>SSM Seek </a:t>
            </a:r>
            <a:r>
              <a:rPr lang="en-US" sz="1600" dirty="0"/>
              <a:t>for fundamental understandings of non-volatility of bipolar operation of SSM by demonstrating reliable Read Window Budget.</a:t>
            </a:r>
          </a:p>
          <a:p>
            <a:pPr marL="1108070" lvl="1" indent="-554035">
              <a:buNone/>
            </a:pPr>
            <a:r>
              <a:rPr lang="en-US" sz="1600" dirty="0"/>
              <a:t>Validate bipolar decoder and power supply scheme with a multi-deck product by benchmarking density, energy and latency against the incumbent.</a:t>
            </a:r>
          </a:p>
          <a:p>
            <a:pPr marL="1108070" lvl="1" indent="-554035">
              <a:buNone/>
            </a:pPr>
            <a:r>
              <a:rPr lang="en-US" sz="1600" dirty="0"/>
              <a:t>Develop world leading memory product roadmap based on SSM physics,  low cost process enablers and high efficiency decoding scheme. </a:t>
            </a:r>
          </a:p>
          <a:p>
            <a:endParaRPr lang="en-US" sz="1400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/>
          </p:nvPr>
        </p:nvGraphicFramePr>
        <p:xfrm>
          <a:off x="381000" y="3555998"/>
          <a:ext cx="5867400" cy="19454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Worksheet" r:id="rId4" imgW="8426367" imgH="2794000" progId="Excel.Sheet.12">
                  <p:embed/>
                </p:oleObj>
              </mc:Choice>
              <mc:Fallback>
                <p:oleObj name="Worksheet" r:id="rId4" imgW="8426367" imgH="279400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81000" y="3555998"/>
                        <a:ext cx="5867400" cy="194548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938377" y="3632176"/>
            <a:ext cx="313558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chemeClr val="accent2"/>
                </a:solidFill>
              </a:rPr>
              <a:t>Deliverables for “step up” or not</a:t>
            </a:r>
          </a:p>
        </p:txBody>
      </p:sp>
    </p:spTree>
    <p:extLst>
      <p:ext uri="{BB962C8B-B14F-4D97-AF65-F5344CB8AC3E}">
        <p14:creationId xmlns:p14="http://schemas.microsoft.com/office/powerpoint/2010/main" val="3514067131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Memory Switching Characterization.pptx" id="{6D49997A-1422-4ABC-B8BF-43725C2A995E}" vid="{75308760-E40B-45C4-A36F-0E2114E05D9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genda xmlns="90b7a245-a7c3-4504-88b2-cf85318e6b78">SD for Rev 7</Agenda>
    <Date xmlns="90b7a245-a7c3-4504-88b2-cf85318e6b78">2016-03-15T00:00:00-07:00</Date>
    <Presenter xmlns="90b7a245-a7c3-4504-88b2-cf85318e6b78">DerChang Kau</Presenter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1F46DCE9E2F4F9C406A5B31F187EA" ma:contentTypeVersion="3" ma:contentTypeDescription="Create a new document." ma:contentTypeScope="" ma:versionID="04459668d14e26c729f944268f7885eb">
  <xsd:schema xmlns:xsd="http://www.w3.org/2001/XMLSchema" xmlns:xs="http://www.w3.org/2001/XMLSchema" xmlns:p="http://schemas.microsoft.com/office/2006/metadata/properties" xmlns:ns2="90b7a245-a7c3-4504-88b2-cf85318e6b78" targetNamespace="http://schemas.microsoft.com/office/2006/metadata/properties" ma:root="true" ma:fieldsID="2d0c6bccf2654138a3d8763ce5403cee" ns2:_="">
    <xsd:import namespace="90b7a245-a7c3-4504-88b2-cf85318e6b78"/>
    <xsd:element name="properties">
      <xsd:complexType>
        <xsd:sequence>
          <xsd:element name="documentManagement">
            <xsd:complexType>
              <xsd:all>
                <xsd:element ref="ns2:Date"/>
                <xsd:element ref="ns2:Agenda"/>
                <xsd:element ref="ns2:Presenter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b7a245-a7c3-4504-88b2-cf85318e6b78" elementFormDefault="qualified">
    <xsd:import namespace="http://schemas.microsoft.com/office/2006/documentManagement/types"/>
    <xsd:import namespace="http://schemas.microsoft.com/office/infopath/2007/PartnerControls"/>
    <xsd:element name="Date" ma:index="8" ma:displayName="Meeting Date" ma:format="DateOnly" ma:internalName="Date">
      <xsd:simpleType>
        <xsd:restriction base="dms:DateTime"/>
      </xsd:simpleType>
    </xsd:element>
    <xsd:element name="Agenda" ma:index="9" ma:displayName="Agenda Topic" ma:internalName="Agenda">
      <xsd:simpleType>
        <xsd:restriction base="dms:Text">
          <xsd:maxLength value="255"/>
        </xsd:restriction>
      </xsd:simpleType>
    </xsd:element>
    <xsd:element name="Presenter" ma:index="10" ma:displayName="Presenter" ma:internalName="Presente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A9757D6-16EA-49DF-BF94-FEF25FAF8351}">
  <ds:schemaRefs>
    <ds:schemaRef ds:uri="90b7a245-a7c3-4504-88b2-cf85318e6b78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http://purl.org/dc/terms/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E723BD8A-0332-458A-BADF-7C674427619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3B8EBDB-013A-44C4-B714-038C8F2517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0b7a245-a7c3-4504-88b2-cf85318e6b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3DXP_V3</Template>
  <TotalTime>578</TotalTime>
  <Words>896</Words>
  <Application>Microsoft Office PowerPoint</Application>
  <PresentationFormat>Custom</PresentationFormat>
  <Paragraphs>188</Paragraphs>
  <Slides>9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20" baseType="lpstr">
      <vt:lpstr>Arial</vt:lpstr>
      <vt:lpstr>Calibri</vt:lpstr>
      <vt:lpstr>Cambria Math</vt:lpstr>
      <vt:lpstr>Neo Sans Intel</vt:lpstr>
      <vt:lpstr>Neo Sans Intel Medium</vt:lpstr>
      <vt:lpstr>Symbol</vt:lpstr>
      <vt:lpstr>Times New Roman</vt:lpstr>
      <vt:lpstr>Verdana</vt:lpstr>
      <vt:lpstr>Wingdings</vt:lpstr>
      <vt:lpstr>blank</vt:lpstr>
      <vt:lpstr>Worksheet</vt:lpstr>
      <vt:lpstr>Memory Switching 10:00-10:10</vt:lpstr>
      <vt:lpstr>PowerPoint Presentation</vt:lpstr>
      <vt:lpstr>Unknowns</vt:lpstr>
      <vt:lpstr>Discussion on WW24.3</vt:lpstr>
      <vt:lpstr>PowerPoint Presentation</vt:lpstr>
      <vt:lpstr>PowerPoint Presentation</vt:lpstr>
      <vt:lpstr>CR6.x readiness</vt:lpstr>
      <vt:lpstr>Additional Materials</vt:lpstr>
      <vt:lpstr>SSM Goals Switching</vt:lpstr>
    </vt:vector>
  </TitlesOfParts>
  <Company>Intel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Kau, Derchang</dc:creator>
  <cp:keywords>CTPClassification=CTP_NT</cp:keywords>
  <cp:lastModifiedBy>Kau, Derchang</cp:lastModifiedBy>
  <cp:revision>42</cp:revision>
  <dcterms:created xsi:type="dcterms:W3CDTF">2018-06-05T17:10:36Z</dcterms:created>
  <dcterms:modified xsi:type="dcterms:W3CDTF">2018-06-13T16:48:59Z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0x01010056C1F46DCE9E2F4F9C406A5B31F187EA</vt:lpwstr>
  </property>
  <property fmtid="{D5CDD505-2E9C-101B-9397-08002B2CF9AE}" pid="3" name="TitusGUID">
    <vt:lpwstr>fc90cf91-7a10-4749-b8b7-91aee73c34b7</vt:lpwstr>
  </property>
  <property fmtid="{D5CDD505-2E9C-101B-9397-08002B2CF9AE}" pid="4" name="CTP_TimeStamp">
    <vt:lpwstr>2018-06-13 16:48:58Z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</Properties>
</file>