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61" r:id="rId6"/>
    <p:sldId id="260" r:id="rId7"/>
    <p:sldId id="258" r:id="rId8"/>
    <p:sldId id="257" r:id="rId9"/>
    <p:sldId id="259" r:id="rId10"/>
    <p:sldId id="263" r:id="rId11"/>
    <p:sldId id="264" r:id="rId12"/>
    <p:sldId id="268" r:id="rId13"/>
    <p:sldId id="265" r:id="rId14"/>
    <p:sldId id="266" r:id="rId15"/>
    <p:sldId id="267" r:id="rId16"/>
    <p:sldId id="262" r:id="rId17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64D2"/>
    <a:srgbClr val="0054B0"/>
    <a:srgbClr val="006FEA"/>
    <a:srgbClr val="0071EE"/>
    <a:srgbClr val="0150ED"/>
    <a:srgbClr val="0E5EFE"/>
    <a:srgbClr val="1E69FE"/>
    <a:srgbClr val="004FEE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6" y="65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FB69A-2C3C-4096-B4C7-4C408567BB25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B453-C29F-4A4A-8D37-D4731A2E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4B453-C29F-4A4A-8D37-D4731A2E0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4B453-C29F-4A4A-8D37-D4731A2E0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4B453-C29F-4A4A-8D37-D4731A2E09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8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4B453-C29F-4A4A-8D37-D4731A2E09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4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86724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  <a:endParaRPr lang="en-US" sz="1697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ISO </a:t>
            </a:r>
            <a:r>
              <a:rPr lang="en-US" dirty="0" smtClean="0"/>
              <a:t>JDP on </a:t>
            </a:r>
            <a:r>
              <a:rPr lang="en-US" dirty="0" err="1" smtClean="0"/>
              <a:t>Chal</a:t>
            </a:r>
            <a:r>
              <a:rPr lang="en-US" dirty="0" smtClean="0"/>
              <a:t> electrodes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Q3, 2015 experiment results from D2 and RH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02733" y="557602"/>
            <a:ext cx="1295400" cy="939800"/>
          </a:xfrm>
          <a:prstGeom prst="rect">
            <a:avLst/>
          </a:prstGeom>
          <a:solidFill>
            <a:srgbClr val="FFEE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/>
              <a:t>TP2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LE =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TE = 500A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>
                <a:sym typeface="Wingdings" panose="05000000000000000000" pitchFamily="2" charset="2"/>
              </a:rPr>
              <a:t></a:t>
            </a:r>
            <a:endParaRPr lang="en-US" altLang="en-US" sz="1000" b="1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82733" y="338527"/>
            <a:ext cx="1295400" cy="1397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/>
              <a:t>TP2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LE =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OTS = 250A SAG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TE = 400A Carbon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(Control)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        </a:t>
            </a:r>
            <a:r>
              <a:rPr lang="en-US" altLang="en-US" sz="1000" b="1">
                <a:sym typeface="Wingdings" panose="05000000000000000000" pitchFamily="2" charset="2"/>
              </a:rPr>
              <a:t></a:t>
            </a:r>
            <a:endParaRPr lang="en-US" altLang="en-US" sz="1000" b="1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33" y="281377"/>
            <a:ext cx="31051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83" y="281377"/>
            <a:ext cx="31051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33" y="3453202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33" y="3453202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0202733" y="4113602"/>
            <a:ext cx="1143000" cy="1092200"/>
          </a:xfrm>
          <a:prstGeom prst="rect">
            <a:avLst/>
          </a:prstGeom>
          <a:solidFill>
            <a:srgbClr val="FFEE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/>
              <a:t>TP2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LE =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TE = Ti / TiAlN 70 / 500A</a:t>
            </a:r>
          </a:p>
          <a:p>
            <a:pPr>
              <a:spcBef>
                <a:spcPct val="50000"/>
              </a:spcBef>
            </a:pPr>
            <a:r>
              <a:rPr lang="en-US" altLang="en-US" sz="1000" b="1">
                <a:sym typeface="Wingdings" panose="05000000000000000000" pitchFamily="2" charset="2"/>
              </a:rPr>
              <a:t></a:t>
            </a:r>
            <a:endParaRPr lang="en-US" altLang="en-US" sz="1000" b="1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658933" y="4089790"/>
            <a:ext cx="1143000" cy="1092200"/>
          </a:xfrm>
          <a:prstGeom prst="rect">
            <a:avLst/>
          </a:prstGeom>
          <a:solidFill>
            <a:srgbClr val="FFEE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/>
              <a:t>TP2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LE =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TE = Ti / TiAlN 20 / 500A</a:t>
            </a:r>
          </a:p>
          <a:p>
            <a:pPr>
              <a:spcBef>
                <a:spcPct val="50000"/>
              </a:spcBef>
            </a:pPr>
            <a:r>
              <a:rPr lang="en-US" altLang="en-US" sz="1000" b="1">
                <a:sym typeface="Wingdings" panose="05000000000000000000" pitchFamily="2" charset="2"/>
              </a:rPr>
              <a:t>     </a:t>
            </a:r>
            <a:endParaRPr lang="en-US" altLang="en-US" sz="1000" b="1"/>
          </a:p>
        </p:txBody>
      </p:sp>
      <p:sp>
        <p:nvSpPr>
          <p:cNvPr id="14" name="Rectangle 13"/>
          <p:cNvSpPr/>
          <p:nvPr/>
        </p:nvSpPr>
        <p:spPr>
          <a:xfrm>
            <a:off x="412377" y="1501728"/>
            <a:ext cx="2170356" cy="264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Lot S09</a:t>
            </a:r>
            <a:r>
              <a:rPr lang="en-US" altLang="en-US" sz="2400" b="1" dirty="0"/>
              <a:t>5147</a:t>
            </a:r>
            <a:r>
              <a:rPr lang="en-US" altLang="en-US" sz="2400" dirty="0"/>
              <a:t>KTT Electrical Test </a:t>
            </a:r>
            <a:r>
              <a:rPr lang="en-US" altLang="en-US" sz="2400" dirty="0" smtClean="0"/>
              <a:t>Results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Initial I-V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42112" y="457200"/>
            <a:ext cx="1295400" cy="939800"/>
          </a:xfrm>
          <a:prstGeom prst="rect">
            <a:avLst/>
          </a:prstGeom>
          <a:solidFill>
            <a:srgbClr val="FFEE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/>
              <a:t>TP2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LE =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TE = 500A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>
                <a:sym typeface="Wingdings" panose="05000000000000000000" pitchFamily="2" charset="2"/>
              </a:rPr>
              <a:t></a:t>
            </a:r>
            <a:endParaRPr lang="en-US" altLang="en-US" sz="1000" b="1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94512" y="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R</a:t>
            </a:r>
            <a:r>
              <a:rPr lang="en-US" altLang="en-US" sz="1400" baseline="-20000"/>
              <a:t>load</a:t>
            </a:r>
            <a:r>
              <a:rPr lang="en-US" altLang="en-US" sz="1400"/>
              <a:t> = 2.5k</a:t>
            </a:r>
            <a:r>
              <a:rPr lang="el-GR" altLang="en-US" sz="1400">
                <a:cs typeface="Arial" panose="020B0604020202020204" pitchFamily="34" charset="0"/>
              </a:rPr>
              <a:t>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22112" y="238125"/>
            <a:ext cx="1295400" cy="1397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/>
              <a:t>TP2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LE =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OTS = 250A SAG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TE = 400A Carbon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(Control)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        </a:t>
            </a:r>
            <a:r>
              <a:rPr lang="en-US" altLang="en-US" sz="1000" b="1">
                <a:sym typeface="Wingdings" panose="05000000000000000000" pitchFamily="2" charset="2"/>
              </a:rPr>
              <a:t></a:t>
            </a:r>
            <a:endParaRPr lang="en-US" altLang="en-US" sz="1000" b="1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342112" y="4089400"/>
            <a:ext cx="1143000" cy="1092200"/>
          </a:xfrm>
          <a:prstGeom prst="rect">
            <a:avLst/>
          </a:prstGeom>
          <a:solidFill>
            <a:srgbClr val="FFEE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/>
              <a:t>TP2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LE =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TE = Ti / TiAlN 70 / 500A</a:t>
            </a:r>
          </a:p>
          <a:p>
            <a:pPr>
              <a:spcBef>
                <a:spcPct val="50000"/>
              </a:spcBef>
            </a:pPr>
            <a:r>
              <a:rPr lang="en-US" altLang="en-US" sz="1000" b="1">
                <a:sym typeface="Wingdings" panose="05000000000000000000" pitchFamily="2" charset="2"/>
              </a:rPr>
              <a:t></a:t>
            </a:r>
            <a:endParaRPr lang="en-US" altLang="en-US" sz="1000" b="1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98312" y="4065588"/>
            <a:ext cx="1143000" cy="1092200"/>
          </a:xfrm>
          <a:prstGeom prst="rect">
            <a:avLst/>
          </a:prstGeom>
          <a:solidFill>
            <a:srgbClr val="FFEE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/>
              <a:t>TP2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LE = TiAlN</a:t>
            </a:r>
          </a:p>
          <a:p>
            <a:pPr>
              <a:spcBef>
                <a:spcPct val="50000"/>
              </a:spcBef>
            </a:pPr>
            <a:r>
              <a:rPr lang="en-US" altLang="en-US" sz="1000" b="1"/>
              <a:t>TE = Ti / TiAlN 20 / 500A</a:t>
            </a:r>
          </a:p>
          <a:p>
            <a:pPr>
              <a:spcBef>
                <a:spcPct val="50000"/>
              </a:spcBef>
            </a:pPr>
            <a:r>
              <a:rPr lang="en-US" altLang="en-US" sz="1000" b="1">
                <a:sym typeface="Wingdings" panose="05000000000000000000" pitchFamily="2" charset="2"/>
              </a:rPr>
              <a:t>     </a:t>
            </a:r>
            <a:endParaRPr lang="en-US" altLang="en-US" sz="1000" b="1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12" y="152400"/>
            <a:ext cx="31051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12" y="3352800"/>
            <a:ext cx="30956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37" y="152400"/>
            <a:ext cx="31146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12" y="3381375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12" y="2819400"/>
            <a:ext cx="1295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Pad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9" name="Rectangle 3528"/>
          <p:cNvSpPr>
            <a:spLocks noChangeArrowheads="1"/>
          </p:cNvSpPr>
          <p:nvPr/>
        </p:nvSpPr>
        <p:spPr bwMode="auto">
          <a:xfrm>
            <a:off x="5562600" y="4929188"/>
            <a:ext cx="1333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624" name="Group 3623"/>
          <p:cNvGrpSpPr/>
          <p:nvPr/>
        </p:nvGrpSpPr>
        <p:grpSpPr>
          <a:xfrm>
            <a:off x="5767388" y="3008313"/>
            <a:ext cx="1160317" cy="1314222"/>
            <a:chOff x="5767388" y="3008313"/>
            <a:chExt cx="1160317" cy="1314222"/>
          </a:xfrm>
        </p:grpSpPr>
        <p:sp>
          <p:nvSpPr>
            <p:cNvPr id="333" name="Line 3532"/>
            <p:cNvSpPr>
              <a:spLocks noChangeShapeType="1"/>
            </p:cNvSpPr>
            <p:nvPr/>
          </p:nvSpPr>
          <p:spPr bwMode="auto">
            <a:xfrm>
              <a:off x="5767388" y="3065463"/>
              <a:ext cx="171450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533"/>
            <p:cNvSpPr>
              <a:spLocks noChangeAspect="1"/>
            </p:cNvSpPr>
            <p:nvPr/>
          </p:nvSpPr>
          <p:spPr bwMode="auto">
            <a:xfrm>
              <a:off x="5808702" y="3018837"/>
              <a:ext cx="91440" cy="9144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3534"/>
            <p:cNvSpPr>
              <a:spLocks noChangeArrowheads="1"/>
            </p:cNvSpPr>
            <p:nvPr/>
          </p:nvSpPr>
          <p:spPr bwMode="auto">
            <a:xfrm>
              <a:off x="5957888" y="3008313"/>
              <a:ext cx="65087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1 1st_RI 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Line 3535"/>
            <p:cNvSpPr>
              <a:spLocks noChangeShapeType="1"/>
            </p:cNvSpPr>
            <p:nvPr/>
          </p:nvSpPr>
          <p:spPr bwMode="auto">
            <a:xfrm>
              <a:off x="5767388" y="3200400"/>
              <a:ext cx="17145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3536"/>
            <p:cNvSpPr>
              <a:spLocks noChangeAspect="1" noChangeArrowheads="1"/>
            </p:cNvSpPr>
            <p:nvPr/>
          </p:nvSpPr>
          <p:spPr bwMode="auto">
            <a:xfrm>
              <a:off x="5808702" y="3153774"/>
              <a:ext cx="91440" cy="9144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Rectangle 3537"/>
            <p:cNvSpPr>
              <a:spLocks noChangeArrowheads="1"/>
            </p:cNvSpPr>
            <p:nvPr/>
          </p:nvSpPr>
          <p:spPr bwMode="auto">
            <a:xfrm>
              <a:off x="5957888" y="3143250"/>
              <a:ext cx="67627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2 2nd_RI b31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Line 3538"/>
            <p:cNvSpPr>
              <a:spLocks noChangeShapeType="1"/>
            </p:cNvSpPr>
            <p:nvPr/>
          </p:nvSpPr>
          <p:spPr bwMode="auto">
            <a:xfrm>
              <a:off x="5767388" y="3333750"/>
              <a:ext cx="171450" cy="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539"/>
            <p:cNvSpPr>
              <a:spLocks noChangeAspect="1"/>
            </p:cNvSpPr>
            <p:nvPr/>
          </p:nvSpPr>
          <p:spPr bwMode="auto">
            <a:xfrm>
              <a:off x="5808702" y="3287124"/>
              <a:ext cx="91440" cy="9144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24 h 24"/>
                <a:gd name="T4" fmla="*/ 0 w 24"/>
                <a:gd name="T5" fmla="*/ 24 h 24"/>
                <a:gd name="T6" fmla="*/ 12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3540"/>
            <p:cNvSpPr>
              <a:spLocks noChangeArrowheads="1"/>
            </p:cNvSpPr>
            <p:nvPr/>
          </p:nvSpPr>
          <p:spPr bwMode="auto">
            <a:xfrm>
              <a:off x="5957888" y="3276600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3 RI1Cyc_1E+0</a:t>
              </a:r>
              <a:r>
                <a:rPr kumimoji="0" lang="en-US" altLang="en-US" sz="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Line 3541"/>
            <p:cNvSpPr>
              <a:spLocks noChangeShapeType="1"/>
            </p:cNvSpPr>
            <p:nvPr/>
          </p:nvSpPr>
          <p:spPr bwMode="auto">
            <a:xfrm>
              <a:off x="5767388" y="3468688"/>
              <a:ext cx="171450" cy="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3542"/>
            <p:cNvSpPr>
              <a:spLocks noChangeAspect="1" noChangeArrowheads="1"/>
            </p:cNvSpPr>
            <p:nvPr/>
          </p:nvSpPr>
          <p:spPr bwMode="auto">
            <a:xfrm>
              <a:off x="5802352" y="3414124"/>
              <a:ext cx="91440" cy="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Line 3543"/>
            <p:cNvSpPr>
              <a:spLocks noChangeAspect="1" noChangeShapeType="1"/>
            </p:cNvSpPr>
            <p:nvPr/>
          </p:nvSpPr>
          <p:spPr bwMode="auto">
            <a:xfrm flipH="1" flipV="1">
              <a:off x="5808702" y="3420474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Line 3544"/>
            <p:cNvSpPr>
              <a:spLocks noChangeAspect="1" noChangeShapeType="1"/>
            </p:cNvSpPr>
            <p:nvPr/>
          </p:nvSpPr>
          <p:spPr bwMode="auto">
            <a:xfrm>
              <a:off x="5827752" y="3441112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3545"/>
            <p:cNvSpPr>
              <a:spLocks noChangeAspect="1" noChangeShapeType="1"/>
            </p:cNvSpPr>
            <p:nvPr/>
          </p:nvSpPr>
          <p:spPr bwMode="auto">
            <a:xfrm flipH="1">
              <a:off x="5808702" y="3441112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Line 3546"/>
            <p:cNvSpPr>
              <a:spLocks noChangeAspect="1" noChangeShapeType="1"/>
            </p:cNvSpPr>
            <p:nvPr/>
          </p:nvSpPr>
          <p:spPr bwMode="auto">
            <a:xfrm flipV="1">
              <a:off x="5827752" y="3420474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3547"/>
            <p:cNvSpPr>
              <a:spLocks noChangeArrowheads="1"/>
            </p:cNvSpPr>
            <p:nvPr/>
          </p:nvSpPr>
          <p:spPr bwMode="auto">
            <a:xfrm>
              <a:off x="5957888" y="3409950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4 RI1Cyc_1E+1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Line 3548"/>
            <p:cNvSpPr>
              <a:spLocks noChangeShapeType="1"/>
            </p:cNvSpPr>
            <p:nvPr/>
          </p:nvSpPr>
          <p:spPr bwMode="auto">
            <a:xfrm>
              <a:off x="5767388" y="3602038"/>
              <a:ext cx="171450" cy="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3549"/>
            <p:cNvSpPr>
              <a:spLocks noChangeAspect="1" noChangeArrowheads="1"/>
            </p:cNvSpPr>
            <p:nvPr/>
          </p:nvSpPr>
          <p:spPr bwMode="auto">
            <a:xfrm>
              <a:off x="5802352" y="3549062"/>
              <a:ext cx="91440" cy="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3550"/>
            <p:cNvSpPr>
              <a:spLocks noChangeAspect="1" noChangeShapeType="1"/>
            </p:cNvSpPr>
            <p:nvPr/>
          </p:nvSpPr>
          <p:spPr bwMode="auto">
            <a:xfrm flipH="1" flipV="1">
              <a:off x="5808702" y="355541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3551"/>
            <p:cNvSpPr>
              <a:spLocks noChangeAspect="1" noChangeShapeType="1"/>
            </p:cNvSpPr>
            <p:nvPr/>
          </p:nvSpPr>
          <p:spPr bwMode="auto">
            <a:xfrm>
              <a:off x="5827752" y="357446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Line 3552"/>
            <p:cNvSpPr>
              <a:spLocks noChangeAspect="1" noChangeShapeType="1"/>
            </p:cNvSpPr>
            <p:nvPr/>
          </p:nvSpPr>
          <p:spPr bwMode="auto">
            <a:xfrm flipH="1">
              <a:off x="5808702" y="357446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Line 3553"/>
            <p:cNvSpPr>
              <a:spLocks noChangeAspect="1" noChangeShapeType="1"/>
            </p:cNvSpPr>
            <p:nvPr/>
          </p:nvSpPr>
          <p:spPr bwMode="auto">
            <a:xfrm flipV="1">
              <a:off x="5827752" y="355541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3554"/>
            <p:cNvSpPr>
              <a:spLocks noChangeAspect="1" noChangeShapeType="1"/>
            </p:cNvSpPr>
            <p:nvPr/>
          </p:nvSpPr>
          <p:spPr bwMode="auto">
            <a:xfrm flipV="1">
              <a:off x="5827752" y="355541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3555"/>
            <p:cNvSpPr>
              <a:spLocks noChangeAspect="1" noChangeShapeType="1"/>
            </p:cNvSpPr>
            <p:nvPr/>
          </p:nvSpPr>
          <p:spPr bwMode="auto">
            <a:xfrm>
              <a:off x="5827752" y="357446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3556"/>
            <p:cNvSpPr>
              <a:spLocks noChangeArrowheads="1"/>
            </p:cNvSpPr>
            <p:nvPr/>
          </p:nvSpPr>
          <p:spPr bwMode="auto">
            <a:xfrm>
              <a:off x="5957888" y="3544888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5 RI1Cyc_1E+2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Line 3557"/>
            <p:cNvSpPr>
              <a:spLocks noChangeShapeType="1"/>
            </p:cNvSpPr>
            <p:nvPr/>
          </p:nvSpPr>
          <p:spPr bwMode="auto">
            <a:xfrm>
              <a:off x="5767388" y="3735388"/>
              <a:ext cx="171450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Oval 3558"/>
            <p:cNvSpPr>
              <a:spLocks noChangeAspect="1" noChangeArrowheads="1"/>
            </p:cNvSpPr>
            <p:nvPr/>
          </p:nvSpPr>
          <p:spPr bwMode="auto">
            <a:xfrm>
              <a:off x="5808702" y="3688762"/>
              <a:ext cx="91440" cy="9144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559"/>
            <p:cNvSpPr>
              <a:spLocks noChangeArrowheads="1"/>
            </p:cNvSpPr>
            <p:nvPr/>
          </p:nvSpPr>
          <p:spPr bwMode="auto">
            <a:xfrm>
              <a:off x="5957888" y="3678238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6 RI1Cyc_1E+3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Line 3560"/>
            <p:cNvSpPr>
              <a:spLocks noChangeShapeType="1"/>
            </p:cNvSpPr>
            <p:nvPr/>
          </p:nvSpPr>
          <p:spPr bwMode="auto">
            <a:xfrm>
              <a:off x="5767388" y="3870325"/>
              <a:ext cx="171450" cy="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3561"/>
            <p:cNvSpPr>
              <a:spLocks noChangeAspect="1" noChangeArrowheads="1"/>
            </p:cNvSpPr>
            <p:nvPr/>
          </p:nvSpPr>
          <p:spPr bwMode="auto">
            <a:xfrm>
              <a:off x="5802352" y="3817349"/>
              <a:ext cx="91440" cy="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Line 3562"/>
            <p:cNvSpPr>
              <a:spLocks noChangeAspect="1" noChangeShapeType="1"/>
            </p:cNvSpPr>
            <p:nvPr/>
          </p:nvSpPr>
          <p:spPr bwMode="auto">
            <a:xfrm flipV="1">
              <a:off x="5827752" y="382369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Line 3563"/>
            <p:cNvSpPr>
              <a:spLocks noChangeAspect="1" noChangeShapeType="1"/>
            </p:cNvSpPr>
            <p:nvPr/>
          </p:nvSpPr>
          <p:spPr bwMode="auto">
            <a:xfrm>
              <a:off x="5827752" y="384274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3564"/>
            <p:cNvSpPr>
              <a:spLocks noChangeAspect="1" noChangeShapeType="1"/>
            </p:cNvSpPr>
            <p:nvPr/>
          </p:nvSpPr>
          <p:spPr bwMode="auto">
            <a:xfrm flipH="1">
              <a:off x="5808702" y="384274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Line 3565"/>
            <p:cNvSpPr>
              <a:spLocks noChangeAspect="1" noChangeShapeType="1"/>
            </p:cNvSpPr>
            <p:nvPr/>
          </p:nvSpPr>
          <p:spPr bwMode="auto">
            <a:xfrm>
              <a:off x="5827752" y="384274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3566"/>
            <p:cNvSpPr>
              <a:spLocks noChangeArrowheads="1"/>
            </p:cNvSpPr>
            <p:nvPr/>
          </p:nvSpPr>
          <p:spPr bwMode="auto">
            <a:xfrm>
              <a:off x="5957888" y="3813175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7 RI1Cyc_1E+4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Line 3567"/>
            <p:cNvSpPr>
              <a:spLocks noChangeShapeType="1"/>
            </p:cNvSpPr>
            <p:nvPr/>
          </p:nvSpPr>
          <p:spPr bwMode="auto">
            <a:xfrm>
              <a:off x="5767388" y="4003675"/>
              <a:ext cx="17145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3568"/>
            <p:cNvSpPr>
              <a:spLocks noChangeAspect="1" noChangeArrowheads="1"/>
            </p:cNvSpPr>
            <p:nvPr/>
          </p:nvSpPr>
          <p:spPr bwMode="auto">
            <a:xfrm>
              <a:off x="5827752" y="3969749"/>
              <a:ext cx="91440" cy="91440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3569"/>
            <p:cNvSpPr>
              <a:spLocks noChangeArrowheads="1"/>
            </p:cNvSpPr>
            <p:nvPr/>
          </p:nvSpPr>
          <p:spPr bwMode="auto">
            <a:xfrm>
              <a:off x="5957888" y="3946525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8 RI1Cyc_1E+5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Line 3570"/>
            <p:cNvSpPr>
              <a:spLocks noChangeShapeType="1"/>
            </p:cNvSpPr>
            <p:nvPr/>
          </p:nvSpPr>
          <p:spPr bwMode="auto">
            <a:xfrm>
              <a:off x="5767388" y="4137025"/>
              <a:ext cx="171450" cy="0"/>
            </a:xfrm>
            <a:prstGeom prst="line">
              <a:avLst/>
            </a:prstGeom>
            <a:noFill/>
            <a:ln w="6350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3571"/>
            <p:cNvSpPr>
              <a:spLocks noChangeAspect="1" noChangeArrowheads="1"/>
            </p:cNvSpPr>
            <p:nvPr/>
          </p:nvSpPr>
          <p:spPr bwMode="auto">
            <a:xfrm>
              <a:off x="5808702" y="4103099"/>
              <a:ext cx="91440" cy="9144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rgbClr val="00CC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3572"/>
            <p:cNvSpPr>
              <a:spLocks noChangeArrowheads="1"/>
            </p:cNvSpPr>
            <p:nvPr/>
          </p:nvSpPr>
          <p:spPr bwMode="auto">
            <a:xfrm>
              <a:off x="5957888" y="4079875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9 RI1Cyc_1E+6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Line 3573"/>
            <p:cNvSpPr>
              <a:spLocks noChangeShapeType="1"/>
            </p:cNvSpPr>
            <p:nvPr/>
          </p:nvSpPr>
          <p:spPr bwMode="auto">
            <a:xfrm>
              <a:off x="5767388" y="4271963"/>
              <a:ext cx="171450" cy="0"/>
            </a:xfrm>
            <a:prstGeom prst="line">
              <a:avLst/>
            </a:prstGeom>
            <a:noFill/>
            <a:ln w="6350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74"/>
            <p:cNvSpPr>
              <a:spLocks noChangeAspect="1"/>
            </p:cNvSpPr>
            <p:nvPr/>
          </p:nvSpPr>
          <p:spPr bwMode="auto">
            <a:xfrm>
              <a:off x="5808702" y="4225337"/>
              <a:ext cx="91440" cy="9144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FF"/>
            </a:solidFill>
            <a:ln w="6350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3575"/>
            <p:cNvSpPr>
              <a:spLocks noChangeArrowheads="1"/>
            </p:cNvSpPr>
            <p:nvPr/>
          </p:nvSpPr>
          <p:spPr bwMode="auto">
            <a:xfrm>
              <a:off x="5957888" y="4214813"/>
              <a:ext cx="969817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10 RIFCyc_1E+6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589" name="Rectangle 3534"/>
          <p:cNvSpPr>
            <a:spLocks noChangeArrowheads="1"/>
          </p:cNvSpPr>
          <p:nvPr/>
        </p:nvSpPr>
        <p:spPr bwMode="auto">
          <a:xfrm>
            <a:off x="9304337" y="3176792"/>
            <a:ext cx="6508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1 1st_RI b31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0" name="Rectangle 3537"/>
          <p:cNvSpPr>
            <a:spLocks noChangeArrowheads="1"/>
          </p:cNvSpPr>
          <p:nvPr/>
        </p:nvSpPr>
        <p:spPr bwMode="auto">
          <a:xfrm>
            <a:off x="9304337" y="3311729"/>
            <a:ext cx="6762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2 2nd_RI b31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1" name="Freeform 3539"/>
          <p:cNvSpPr>
            <a:spLocks/>
          </p:cNvSpPr>
          <p:nvPr/>
        </p:nvSpPr>
        <p:spPr bwMode="auto">
          <a:xfrm>
            <a:off x="9177337" y="3483179"/>
            <a:ext cx="38100" cy="38100"/>
          </a:xfrm>
          <a:custGeom>
            <a:avLst/>
            <a:gdLst>
              <a:gd name="T0" fmla="*/ 12 w 24"/>
              <a:gd name="T1" fmla="*/ 0 h 24"/>
              <a:gd name="T2" fmla="*/ 24 w 24"/>
              <a:gd name="T3" fmla="*/ 24 h 24"/>
              <a:gd name="T4" fmla="*/ 0 w 24"/>
              <a:gd name="T5" fmla="*/ 24 h 24"/>
              <a:gd name="T6" fmla="*/ 12 w 2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24">
                <a:moveTo>
                  <a:pt x="12" y="0"/>
                </a:moveTo>
                <a:lnTo>
                  <a:pt x="24" y="24"/>
                </a:lnTo>
                <a:lnTo>
                  <a:pt x="0" y="24"/>
                </a:lnTo>
                <a:lnTo>
                  <a:pt x="12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" name="Rectangle 3540"/>
          <p:cNvSpPr>
            <a:spLocks noChangeArrowheads="1"/>
          </p:cNvSpPr>
          <p:nvPr/>
        </p:nvSpPr>
        <p:spPr bwMode="auto">
          <a:xfrm>
            <a:off x="9304337" y="3445079"/>
            <a:ext cx="10144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3 RI1Cyc_1E+0    b31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3" name="Line 3546"/>
          <p:cNvSpPr>
            <a:spLocks noChangeShapeType="1"/>
          </p:cNvSpPr>
          <p:nvPr/>
        </p:nvSpPr>
        <p:spPr bwMode="auto">
          <a:xfrm flipV="1">
            <a:off x="9196387" y="3616529"/>
            <a:ext cx="19050" cy="20638"/>
          </a:xfrm>
          <a:prstGeom prst="line">
            <a:avLst/>
          </a:prstGeom>
          <a:noFill/>
          <a:ln w="6350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" name="Rectangle 3547"/>
          <p:cNvSpPr>
            <a:spLocks noChangeArrowheads="1"/>
          </p:cNvSpPr>
          <p:nvPr/>
        </p:nvSpPr>
        <p:spPr bwMode="auto">
          <a:xfrm>
            <a:off x="9304337" y="3578429"/>
            <a:ext cx="10144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4 RI1Cyc_1E+1    b31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5" name="Line 3555"/>
          <p:cNvSpPr>
            <a:spLocks noChangeShapeType="1"/>
          </p:cNvSpPr>
          <p:nvPr/>
        </p:nvSpPr>
        <p:spPr bwMode="auto">
          <a:xfrm>
            <a:off x="9196387" y="3770517"/>
            <a:ext cx="0" cy="19050"/>
          </a:xfrm>
          <a:prstGeom prst="line">
            <a:avLst/>
          </a:prstGeom>
          <a:noFill/>
          <a:ln w="6350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" name="Rectangle 3556"/>
          <p:cNvSpPr>
            <a:spLocks noChangeArrowheads="1"/>
          </p:cNvSpPr>
          <p:nvPr/>
        </p:nvSpPr>
        <p:spPr bwMode="auto">
          <a:xfrm>
            <a:off x="9304337" y="3713367"/>
            <a:ext cx="10144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5 RI1Cyc_1E+2    b31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7" name="Oval 3558"/>
          <p:cNvSpPr>
            <a:spLocks noChangeArrowheads="1"/>
          </p:cNvSpPr>
          <p:nvPr/>
        </p:nvSpPr>
        <p:spPr bwMode="auto">
          <a:xfrm>
            <a:off x="9177337" y="3884817"/>
            <a:ext cx="31750" cy="317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8" name="Rectangle 3559"/>
          <p:cNvSpPr>
            <a:spLocks noChangeArrowheads="1"/>
          </p:cNvSpPr>
          <p:nvPr/>
        </p:nvSpPr>
        <p:spPr bwMode="auto">
          <a:xfrm>
            <a:off x="9304337" y="3846717"/>
            <a:ext cx="10144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6 RI1Cyc_1E+3    b31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9" name="Line 3565"/>
          <p:cNvSpPr>
            <a:spLocks noChangeShapeType="1"/>
          </p:cNvSpPr>
          <p:nvPr/>
        </p:nvSpPr>
        <p:spPr bwMode="auto">
          <a:xfrm>
            <a:off x="9196387" y="4038804"/>
            <a:ext cx="19050" cy="0"/>
          </a:xfrm>
          <a:prstGeom prst="line">
            <a:avLst/>
          </a:pr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0" name="Rectangle 3566"/>
          <p:cNvSpPr>
            <a:spLocks noChangeArrowheads="1"/>
          </p:cNvSpPr>
          <p:nvPr/>
        </p:nvSpPr>
        <p:spPr bwMode="auto">
          <a:xfrm>
            <a:off x="9304337" y="3981654"/>
            <a:ext cx="10144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7 RI1Cyc_1E+4    b31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1" name="Rectangle 3568"/>
          <p:cNvSpPr>
            <a:spLocks noChangeArrowheads="1"/>
          </p:cNvSpPr>
          <p:nvPr/>
        </p:nvSpPr>
        <p:spPr bwMode="auto">
          <a:xfrm>
            <a:off x="9196387" y="4165804"/>
            <a:ext cx="19050" cy="6350"/>
          </a:xfrm>
          <a:prstGeom prst="rect">
            <a:avLst/>
          </a:prstGeom>
          <a:solidFill>
            <a:srgbClr val="0000FF"/>
          </a:solidFill>
          <a:ln w="6350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2" name="Rectangle 3569"/>
          <p:cNvSpPr>
            <a:spLocks noChangeArrowheads="1"/>
          </p:cNvSpPr>
          <p:nvPr/>
        </p:nvSpPr>
        <p:spPr bwMode="auto">
          <a:xfrm>
            <a:off x="9304337" y="4115004"/>
            <a:ext cx="10144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8 RI1Cyc_1E+5    b31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3" name="Rectangle 3571"/>
          <p:cNvSpPr>
            <a:spLocks noChangeArrowheads="1"/>
          </p:cNvSpPr>
          <p:nvPr/>
        </p:nvSpPr>
        <p:spPr bwMode="auto">
          <a:xfrm>
            <a:off x="9177337" y="4299154"/>
            <a:ext cx="38100" cy="6350"/>
          </a:xfrm>
          <a:prstGeom prst="rect">
            <a:avLst/>
          </a:prstGeom>
          <a:solidFill>
            <a:srgbClr val="00CCFF"/>
          </a:solidFill>
          <a:ln w="6350">
            <a:solidFill>
              <a:srgbClr val="00CC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" name="Rectangle 3572"/>
          <p:cNvSpPr>
            <a:spLocks noChangeArrowheads="1"/>
          </p:cNvSpPr>
          <p:nvPr/>
        </p:nvSpPr>
        <p:spPr bwMode="auto">
          <a:xfrm>
            <a:off x="9304337" y="4248354"/>
            <a:ext cx="10144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9 RI1Cyc_1E+6    b31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5" name="Line 3573"/>
          <p:cNvSpPr>
            <a:spLocks noChangeShapeType="1"/>
          </p:cNvSpPr>
          <p:nvPr/>
        </p:nvSpPr>
        <p:spPr bwMode="auto">
          <a:xfrm>
            <a:off x="9113837" y="4440442"/>
            <a:ext cx="171450" cy="0"/>
          </a:xfrm>
          <a:prstGeom prst="line">
            <a:avLst/>
          </a:prstGeom>
          <a:noFill/>
          <a:ln w="6350">
            <a:solidFill>
              <a:srgbClr val="CC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6" name="Rectangle 3575"/>
          <p:cNvSpPr>
            <a:spLocks noChangeArrowheads="1"/>
          </p:cNvSpPr>
          <p:nvPr/>
        </p:nvSpPr>
        <p:spPr bwMode="auto">
          <a:xfrm>
            <a:off x="9304337" y="4383292"/>
            <a:ext cx="107156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10 RIFCyc_1E+6    b31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7" name="Rectangle 3536"/>
          <p:cNvSpPr>
            <a:spLocks noChangeArrowheads="1"/>
          </p:cNvSpPr>
          <p:nvPr/>
        </p:nvSpPr>
        <p:spPr bwMode="auto">
          <a:xfrm>
            <a:off x="9182495" y="3351417"/>
            <a:ext cx="31750" cy="31750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8" name="Freeform 3533"/>
          <p:cNvSpPr>
            <a:spLocks/>
          </p:cNvSpPr>
          <p:nvPr/>
        </p:nvSpPr>
        <p:spPr bwMode="auto">
          <a:xfrm>
            <a:off x="9180512" y="3216479"/>
            <a:ext cx="38100" cy="38100"/>
          </a:xfrm>
          <a:custGeom>
            <a:avLst/>
            <a:gdLst>
              <a:gd name="T0" fmla="*/ 12 w 24"/>
              <a:gd name="T1" fmla="*/ 0 h 24"/>
              <a:gd name="T2" fmla="*/ 24 w 24"/>
              <a:gd name="T3" fmla="*/ 12 h 24"/>
              <a:gd name="T4" fmla="*/ 12 w 24"/>
              <a:gd name="T5" fmla="*/ 24 h 24"/>
              <a:gd name="T6" fmla="*/ 0 w 24"/>
              <a:gd name="T7" fmla="*/ 12 h 24"/>
              <a:gd name="T8" fmla="*/ 12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12" y="0"/>
                </a:moveTo>
                <a:lnTo>
                  <a:pt x="24" y="12"/>
                </a:lnTo>
                <a:lnTo>
                  <a:pt x="12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9" name="Line 3532"/>
          <p:cNvSpPr>
            <a:spLocks noChangeShapeType="1"/>
          </p:cNvSpPr>
          <p:nvPr/>
        </p:nvSpPr>
        <p:spPr bwMode="auto">
          <a:xfrm>
            <a:off x="9113837" y="3233246"/>
            <a:ext cx="171450" cy="0"/>
          </a:xfrm>
          <a:prstGeom prst="line">
            <a:avLst/>
          </a:prstGeom>
          <a:noFill/>
          <a:ln w="635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0" name="Line 3535"/>
          <p:cNvSpPr>
            <a:spLocks noChangeShapeType="1"/>
          </p:cNvSpPr>
          <p:nvPr/>
        </p:nvSpPr>
        <p:spPr bwMode="auto">
          <a:xfrm>
            <a:off x="9113837" y="3368183"/>
            <a:ext cx="171450" cy="0"/>
          </a:xfrm>
          <a:prstGeom prst="line">
            <a:avLst/>
          </a:prstGeom>
          <a:noFill/>
          <a:ln w="635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1" name="Line 3538"/>
          <p:cNvSpPr>
            <a:spLocks noChangeShapeType="1"/>
          </p:cNvSpPr>
          <p:nvPr/>
        </p:nvSpPr>
        <p:spPr bwMode="auto">
          <a:xfrm>
            <a:off x="9113837" y="3501533"/>
            <a:ext cx="171450" cy="0"/>
          </a:xfrm>
          <a:prstGeom prst="line">
            <a:avLst/>
          </a:pr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2" name="Line 3541"/>
          <p:cNvSpPr>
            <a:spLocks noChangeShapeType="1"/>
          </p:cNvSpPr>
          <p:nvPr/>
        </p:nvSpPr>
        <p:spPr bwMode="auto">
          <a:xfrm>
            <a:off x="9113837" y="3636471"/>
            <a:ext cx="171450" cy="0"/>
          </a:xfrm>
          <a:prstGeom prst="line">
            <a:avLst/>
          </a:prstGeom>
          <a:noFill/>
          <a:ln w="6350">
            <a:solidFill>
              <a:srgbClr val="00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3" name="Line 3548"/>
          <p:cNvSpPr>
            <a:spLocks noChangeShapeType="1"/>
          </p:cNvSpPr>
          <p:nvPr/>
        </p:nvSpPr>
        <p:spPr bwMode="auto">
          <a:xfrm>
            <a:off x="9113837" y="3769821"/>
            <a:ext cx="171450" cy="0"/>
          </a:xfrm>
          <a:prstGeom prst="line">
            <a:avLst/>
          </a:prstGeom>
          <a:noFill/>
          <a:ln w="6350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4" name="Line 3557"/>
          <p:cNvSpPr>
            <a:spLocks noChangeShapeType="1"/>
          </p:cNvSpPr>
          <p:nvPr/>
        </p:nvSpPr>
        <p:spPr bwMode="auto">
          <a:xfrm>
            <a:off x="9113837" y="3903171"/>
            <a:ext cx="171450" cy="0"/>
          </a:xfrm>
          <a:prstGeom prst="line">
            <a:avLst/>
          </a:prstGeom>
          <a:noFill/>
          <a:ln w="6350">
            <a:solidFill>
              <a:srgbClr val="8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5" name="Line 3560"/>
          <p:cNvSpPr>
            <a:spLocks noChangeShapeType="1"/>
          </p:cNvSpPr>
          <p:nvPr/>
        </p:nvSpPr>
        <p:spPr bwMode="auto">
          <a:xfrm>
            <a:off x="9113837" y="4038108"/>
            <a:ext cx="171450" cy="0"/>
          </a:xfrm>
          <a:prstGeom prst="line">
            <a:avLst/>
          </a:prstGeom>
          <a:noFill/>
          <a:ln w="6350">
            <a:solidFill>
              <a:srgbClr val="0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6" name="Line 3567"/>
          <p:cNvSpPr>
            <a:spLocks noChangeShapeType="1"/>
          </p:cNvSpPr>
          <p:nvPr/>
        </p:nvSpPr>
        <p:spPr bwMode="auto">
          <a:xfrm>
            <a:off x="9113837" y="4171458"/>
            <a:ext cx="171450" cy="0"/>
          </a:xfrm>
          <a:prstGeom prst="line">
            <a:avLst/>
          </a:pr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7" name="Line 3570"/>
          <p:cNvSpPr>
            <a:spLocks noChangeShapeType="1"/>
          </p:cNvSpPr>
          <p:nvPr/>
        </p:nvSpPr>
        <p:spPr bwMode="auto">
          <a:xfrm>
            <a:off x="9113837" y="4304808"/>
            <a:ext cx="171450" cy="0"/>
          </a:xfrm>
          <a:prstGeom prst="line">
            <a:avLst/>
          </a:prstGeom>
          <a:noFill/>
          <a:ln w="6350">
            <a:solidFill>
              <a:srgbClr val="00CC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8" name="Line 3573"/>
          <p:cNvSpPr>
            <a:spLocks noChangeShapeType="1"/>
          </p:cNvSpPr>
          <p:nvPr/>
        </p:nvSpPr>
        <p:spPr bwMode="auto">
          <a:xfrm>
            <a:off x="9113837" y="4439746"/>
            <a:ext cx="171450" cy="0"/>
          </a:xfrm>
          <a:prstGeom prst="line">
            <a:avLst/>
          </a:prstGeom>
          <a:noFill/>
          <a:ln w="6350">
            <a:solidFill>
              <a:srgbClr val="CC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25" name="Group 3624"/>
          <p:cNvGrpSpPr/>
          <p:nvPr/>
        </p:nvGrpSpPr>
        <p:grpSpPr>
          <a:xfrm>
            <a:off x="3396913" y="3343275"/>
            <a:ext cx="1011238" cy="1314222"/>
            <a:chOff x="5767388" y="3008313"/>
            <a:chExt cx="1011238" cy="1314222"/>
          </a:xfrm>
        </p:grpSpPr>
        <p:sp>
          <p:nvSpPr>
            <p:cNvPr id="3626" name="Line 3532"/>
            <p:cNvSpPr>
              <a:spLocks noChangeShapeType="1"/>
            </p:cNvSpPr>
            <p:nvPr/>
          </p:nvSpPr>
          <p:spPr bwMode="auto">
            <a:xfrm>
              <a:off x="5767388" y="3065463"/>
              <a:ext cx="171450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7" name="Freeform 3533"/>
            <p:cNvSpPr>
              <a:spLocks noChangeAspect="1"/>
            </p:cNvSpPr>
            <p:nvPr/>
          </p:nvSpPr>
          <p:spPr bwMode="auto">
            <a:xfrm>
              <a:off x="5808702" y="3018837"/>
              <a:ext cx="91440" cy="9144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8" name="Rectangle 3534"/>
            <p:cNvSpPr>
              <a:spLocks noChangeArrowheads="1"/>
            </p:cNvSpPr>
            <p:nvPr/>
          </p:nvSpPr>
          <p:spPr bwMode="auto">
            <a:xfrm>
              <a:off x="5957888" y="3008313"/>
              <a:ext cx="44563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1 1st_RI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9" name="Line 3535"/>
            <p:cNvSpPr>
              <a:spLocks noChangeShapeType="1"/>
            </p:cNvSpPr>
            <p:nvPr/>
          </p:nvSpPr>
          <p:spPr bwMode="auto">
            <a:xfrm>
              <a:off x="5767388" y="3200400"/>
              <a:ext cx="17145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" name="Rectangle 3536"/>
            <p:cNvSpPr>
              <a:spLocks noChangeAspect="1" noChangeArrowheads="1"/>
            </p:cNvSpPr>
            <p:nvPr/>
          </p:nvSpPr>
          <p:spPr bwMode="auto">
            <a:xfrm>
              <a:off x="5808702" y="3153774"/>
              <a:ext cx="91440" cy="9144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" name="Rectangle 3537"/>
            <p:cNvSpPr>
              <a:spLocks noChangeArrowheads="1"/>
            </p:cNvSpPr>
            <p:nvPr/>
          </p:nvSpPr>
          <p:spPr bwMode="auto">
            <a:xfrm>
              <a:off x="5957888" y="3143250"/>
              <a:ext cx="474489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2 2nd_RI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2" name="Line 3538"/>
            <p:cNvSpPr>
              <a:spLocks noChangeShapeType="1"/>
            </p:cNvSpPr>
            <p:nvPr/>
          </p:nvSpPr>
          <p:spPr bwMode="auto">
            <a:xfrm>
              <a:off x="5767388" y="3333750"/>
              <a:ext cx="171450" cy="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3" name="Freeform 3539"/>
            <p:cNvSpPr>
              <a:spLocks noChangeAspect="1"/>
            </p:cNvSpPr>
            <p:nvPr/>
          </p:nvSpPr>
          <p:spPr bwMode="auto">
            <a:xfrm>
              <a:off x="5808702" y="3287124"/>
              <a:ext cx="91440" cy="9144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24 h 24"/>
                <a:gd name="T4" fmla="*/ 0 w 24"/>
                <a:gd name="T5" fmla="*/ 24 h 24"/>
                <a:gd name="T6" fmla="*/ 12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4" name="Rectangle 3540"/>
            <p:cNvSpPr>
              <a:spLocks noChangeArrowheads="1"/>
            </p:cNvSpPr>
            <p:nvPr/>
          </p:nvSpPr>
          <p:spPr bwMode="auto">
            <a:xfrm>
              <a:off x="5957888" y="3276600"/>
              <a:ext cx="76623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3 RI1Cyc_1E+0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5" name="Line 3541"/>
            <p:cNvSpPr>
              <a:spLocks noChangeShapeType="1"/>
            </p:cNvSpPr>
            <p:nvPr/>
          </p:nvSpPr>
          <p:spPr bwMode="auto">
            <a:xfrm>
              <a:off x="5767388" y="3468688"/>
              <a:ext cx="171450" cy="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6" name="Rectangle 3542"/>
            <p:cNvSpPr>
              <a:spLocks noChangeAspect="1" noChangeArrowheads="1"/>
            </p:cNvSpPr>
            <p:nvPr/>
          </p:nvSpPr>
          <p:spPr bwMode="auto">
            <a:xfrm>
              <a:off x="5802352" y="3414124"/>
              <a:ext cx="91440" cy="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7" name="Line 3543"/>
            <p:cNvSpPr>
              <a:spLocks noChangeAspect="1" noChangeShapeType="1"/>
            </p:cNvSpPr>
            <p:nvPr/>
          </p:nvSpPr>
          <p:spPr bwMode="auto">
            <a:xfrm flipH="1" flipV="1">
              <a:off x="5808702" y="3420474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8" name="Line 3544"/>
            <p:cNvSpPr>
              <a:spLocks noChangeAspect="1" noChangeShapeType="1"/>
            </p:cNvSpPr>
            <p:nvPr/>
          </p:nvSpPr>
          <p:spPr bwMode="auto">
            <a:xfrm>
              <a:off x="5827752" y="3441112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9" name="Line 3545"/>
            <p:cNvSpPr>
              <a:spLocks noChangeAspect="1" noChangeShapeType="1"/>
            </p:cNvSpPr>
            <p:nvPr/>
          </p:nvSpPr>
          <p:spPr bwMode="auto">
            <a:xfrm flipH="1">
              <a:off x="5808702" y="3441112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0" name="Line 3546"/>
            <p:cNvSpPr>
              <a:spLocks noChangeAspect="1" noChangeShapeType="1"/>
            </p:cNvSpPr>
            <p:nvPr/>
          </p:nvSpPr>
          <p:spPr bwMode="auto">
            <a:xfrm flipV="1">
              <a:off x="5827752" y="3420474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1" name="Rectangle 3547"/>
            <p:cNvSpPr>
              <a:spLocks noChangeArrowheads="1"/>
            </p:cNvSpPr>
            <p:nvPr/>
          </p:nvSpPr>
          <p:spPr bwMode="auto">
            <a:xfrm>
              <a:off x="5957888" y="3409950"/>
              <a:ext cx="76623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4 RI1Cyc_1E+1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2" name="Line 3548"/>
            <p:cNvSpPr>
              <a:spLocks noChangeShapeType="1"/>
            </p:cNvSpPr>
            <p:nvPr/>
          </p:nvSpPr>
          <p:spPr bwMode="auto">
            <a:xfrm>
              <a:off x="5767388" y="3602038"/>
              <a:ext cx="171450" cy="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3" name="Rectangle 3549"/>
            <p:cNvSpPr>
              <a:spLocks noChangeAspect="1" noChangeArrowheads="1"/>
            </p:cNvSpPr>
            <p:nvPr/>
          </p:nvSpPr>
          <p:spPr bwMode="auto">
            <a:xfrm>
              <a:off x="5802352" y="3549062"/>
              <a:ext cx="91440" cy="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4" name="Line 3550"/>
            <p:cNvSpPr>
              <a:spLocks noChangeAspect="1" noChangeShapeType="1"/>
            </p:cNvSpPr>
            <p:nvPr/>
          </p:nvSpPr>
          <p:spPr bwMode="auto">
            <a:xfrm flipH="1" flipV="1">
              <a:off x="5808702" y="355541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" name="Line 3551"/>
            <p:cNvSpPr>
              <a:spLocks noChangeAspect="1" noChangeShapeType="1"/>
            </p:cNvSpPr>
            <p:nvPr/>
          </p:nvSpPr>
          <p:spPr bwMode="auto">
            <a:xfrm>
              <a:off x="5827752" y="357446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6" name="Line 3552"/>
            <p:cNvSpPr>
              <a:spLocks noChangeAspect="1" noChangeShapeType="1"/>
            </p:cNvSpPr>
            <p:nvPr/>
          </p:nvSpPr>
          <p:spPr bwMode="auto">
            <a:xfrm flipH="1">
              <a:off x="5808702" y="357446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7" name="Line 3553"/>
            <p:cNvSpPr>
              <a:spLocks noChangeAspect="1" noChangeShapeType="1"/>
            </p:cNvSpPr>
            <p:nvPr/>
          </p:nvSpPr>
          <p:spPr bwMode="auto">
            <a:xfrm flipV="1">
              <a:off x="5827752" y="355541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8" name="Line 3554"/>
            <p:cNvSpPr>
              <a:spLocks noChangeAspect="1" noChangeShapeType="1"/>
            </p:cNvSpPr>
            <p:nvPr/>
          </p:nvSpPr>
          <p:spPr bwMode="auto">
            <a:xfrm flipV="1">
              <a:off x="5827752" y="355541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9" name="Line 3555"/>
            <p:cNvSpPr>
              <a:spLocks noChangeAspect="1" noChangeShapeType="1"/>
            </p:cNvSpPr>
            <p:nvPr/>
          </p:nvSpPr>
          <p:spPr bwMode="auto">
            <a:xfrm>
              <a:off x="5827752" y="357446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0" name="Rectangle 3556"/>
            <p:cNvSpPr>
              <a:spLocks noChangeArrowheads="1"/>
            </p:cNvSpPr>
            <p:nvPr/>
          </p:nvSpPr>
          <p:spPr bwMode="auto">
            <a:xfrm>
              <a:off x="5957888" y="3544888"/>
              <a:ext cx="76623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5 RI1Cyc_1E+2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1" name="Line 3557"/>
            <p:cNvSpPr>
              <a:spLocks noChangeShapeType="1"/>
            </p:cNvSpPr>
            <p:nvPr/>
          </p:nvSpPr>
          <p:spPr bwMode="auto">
            <a:xfrm>
              <a:off x="5767388" y="3735388"/>
              <a:ext cx="171450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2" name="Oval 3558"/>
            <p:cNvSpPr>
              <a:spLocks noChangeAspect="1" noChangeArrowheads="1"/>
            </p:cNvSpPr>
            <p:nvPr/>
          </p:nvSpPr>
          <p:spPr bwMode="auto">
            <a:xfrm>
              <a:off x="5808702" y="3688762"/>
              <a:ext cx="91440" cy="9144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3" name="Rectangle 3559"/>
            <p:cNvSpPr>
              <a:spLocks noChangeArrowheads="1"/>
            </p:cNvSpPr>
            <p:nvPr/>
          </p:nvSpPr>
          <p:spPr bwMode="auto">
            <a:xfrm>
              <a:off x="5957888" y="3678238"/>
              <a:ext cx="76623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6 RI1Cyc_1E+3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4" name="Line 3560"/>
            <p:cNvSpPr>
              <a:spLocks noChangeShapeType="1"/>
            </p:cNvSpPr>
            <p:nvPr/>
          </p:nvSpPr>
          <p:spPr bwMode="auto">
            <a:xfrm>
              <a:off x="5767388" y="3870325"/>
              <a:ext cx="171450" cy="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5" name="Rectangle 3561"/>
            <p:cNvSpPr>
              <a:spLocks noChangeAspect="1" noChangeArrowheads="1"/>
            </p:cNvSpPr>
            <p:nvPr/>
          </p:nvSpPr>
          <p:spPr bwMode="auto">
            <a:xfrm>
              <a:off x="5802352" y="3817349"/>
              <a:ext cx="91440" cy="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" name="Line 3562"/>
            <p:cNvSpPr>
              <a:spLocks noChangeAspect="1" noChangeShapeType="1"/>
            </p:cNvSpPr>
            <p:nvPr/>
          </p:nvSpPr>
          <p:spPr bwMode="auto">
            <a:xfrm flipV="1">
              <a:off x="5827752" y="382369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7" name="Line 3563"/>
            <p:cNvSpPr>
              <a:spLocks noChangeAspect="1" noChangeShapeType="1"/>
            </p:cNvSpPr>
            <p:nvPr/>
          </p:nvSpPr>
          <p:spPr bwMode="auto">
            <a:xfrm>
              <a:off x="5827752" y="384274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8" name="Line 3564"/>
            <p:cNvSpPr>
              <a:spLocks noChangeAspect="1" noChangeShapeType="1"/>
            </p:cNvSpPr>
            <p:nvPr/>
          </p:nvSpPr>
          <p:spPr bwMode="auto">
            <a:xfrm flipH="1">
              <a:off x="5808702" y="384274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9" name="Line 3565"/>
            <p:cNvSpPr>
              <a:spLocks noChangeAspect="1" noChangeShapeType="1"/>
            </p:cNvSpPr>
            <p:nvPr/>
          </p:nvSpPr>
          <p:spPr bwMode="auto">
            <a:xfrm>
              <a:off x="5827752" y="384274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0" name="Rectangle 3566"/>
            <p:cNvSpPr>
              <a:spLocks noChangeArrowheads="1"/>
            </p:cNvSpPr>
            <p:nvPr/>
          </p:nvSpPr>
          <p:spPr bwMode="auto">
            <a:xfrm>
              <a:off x="5957888" y="3813175"/>
              <a:ext cx="76623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7 RI1Cyc_1E+4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1" name="Line 3567"/>
            <p:cNvSpPr>
              <a:spLocks noChangeShapeType="1"/>
            </p:cNvSpPr>
            <p:nvPr/>
          </p:nvSpPr>
          <p:spPr bwMode="auto">
            <a:xfrm>
              <a:off x="5767388" y="4003675"/>
              <a:ext cx="17145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2" name="Rectangle 3568"/>
            <p:cNvSpPr>
              <a:spLocks noChangeAspect="1" noChangeArrowheads="1"/>
            </p:cNvSpPr>
            <p:nvPr/>
          </p:nvSpPr>
          <p:spPr bwMode="auto">
            <a:xfrm>
              <a:off x="5827752" y="3969749"/>
              <a:ext cx="91440" cy="91440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3" name="Rectangle 3569"/>
            <p:cNvSpPr>
              <a:spLocks noChangeArrowheads="1"/>
            </p:cNvSpPr>
            <p:nvPr/>
          </p:nvSpPr>
          <p:spPr bwMode="auto">
            <a:xfrm>
              <a:off x="5957888" y="3946525"/>
              <a:ext cx="76623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8 RI1Cyc_1E+5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4" name="Line 3570"/>
            <p:cNvSpPr>
              <a:spLocks noChangeShapeType="1"/>
            </p:cNvSpPr>
            <p:nvPr/>
          </p:nvSpPr>
          <p:spPr bwMode="auto">
            <a:xfrm>
              <a:off x="5767388" y="4137025"/>
              <a:ext cx="171450" cy="0"/>
            </a:xfrm>
            <a:prstGeom prst="line">
              <a:avLst/>
            </a:prstGeom>
            <a:noFill/>
            <a:ln w="6350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5" name="Rectangle 3571"/>
            <p:cNvSpPr>
              <a:spLocks noChangeAspect="1" noChangeArrowheads="1"/>
            </p:cNvSpPr>
            <p:nvPr/>
          </p:nvSpPr>
          <p:spPr bwMode="auto">
            <a:xfrm>
              <a:off x="5808702" y="4103099"/>
              <a:ext cx="91440" cy="9144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rgbClr val="00CC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6" name="Rectangle 3572"/>
            <p:cNvSpPr>
              <a:spLocks noChangeArrowheads="1"/>
            </p:cNvSpPr>
            <p:nvPr/>
          </p:nvSpPr>
          <p:spPr bwMode="auto">
            <a:xfrm>
              <a:off x="5957888" y="4079875"/>
              <a:ext cx="76623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9 RI1Cyc_1E+6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7" name="Line 3573"/>
            <p:cNvSpPr>
              <a:spLocks noChangeShapeType="1"/>
            </p:cNvSpPr>
            <p:nvPr/>
          </p:nvSpPr>
          <p:spPr bwMode="auto">
            <a:xfrm>
              <a:off x="5767388" y="4271963"/>
              <a:ext cx="171450" cy="0"/>
            </a:xfrm>
            <a:prstGeom prst="line">
              <a:avLst/>
            </a:prstGeom>
            <a:noFill/>
            <a:ln w="6350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8" name="Freeform 3574"/>
            <p:cNvSpPr>
              <a:spLocks noChangeAspect="1"/>
            </p:cNvSpPr>
            <p:nvPr/>
          </p:nvSpPr>
          <p:spPr bwMode="auto">
            <a:xfrm>
              <a:off x="5808702" y="4225337"/>
              <a:ext cx="91440" cy="9144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FF"/>
            </a:solidFill>
            <a:ln w="6350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9" name="Rectangle 3575"/>
            <p:cNvSpPr>
              <a:spLocks noChangeArrowheads="1"/>
            </p:cNvSpPr>
            <p:nvPr/>
          </p:nvSpPr>
          <p:spPr bwMode="auto">
            <a:xfrm>
              <a:off x="5957888" y="4214813"/>
              <a:ext cx="82073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10 RIFCyc_1E+6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0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OTS Plug process </a:t>
            </a:r>
            <a:r>
              <a:rPr lang="en-US" sz="4000" dirty="0" smtClean="0"/>
              <a:t>flow</a:t>
            </a:r>
            <a:endParaRPr lang="en-US" sz="4000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447800" y="2988806"/>
            <a:ext cx="36353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800" dirty="0">
                <a:cs typeface="Arial" panose="020B0604020202020204" pitchFamily="34" charset="0"/>
              </a:rPr>
              <a:t>D2 deposited 1040 Prime,</a:t>
            </a:r>
          </a:p>
          <a:p>
            <a:pPr algn="l"/>
            <a:r>
              <a:rPr lang="en-US" altLang="en-US" sz="1800" dirty="0">
                <a:cs typeface="Arial" panose="020B0604020202020204" pitchFamily="34" charset="0"/>
              </a:rPr>
              <a:t>OTS SL9</a:t>
            </a:r>
          </a:p>
          <a:p>
            <a:pPr algn="l"/>
            <a:endParaRPr lang="en-US" altLang="en-US" sz="1800" dirty="0">
              <a:cs typeface="Arial" panose="020B0604020202020204" pitchFamily="34" charset="0"/>
            </a:endParaRPr>
          </a:p>
          <a:p>
            <a:pPr algn="l"/>
            <a:r>
              <a:rPr lang="en-US" altLang="en-US" sz="1800" dirty="0">
                <a:cs typeface="Arial" panose="020B0604020202020204" pitchFamily="34" charset="0"/>
              </a:rPr>
              <a:t>SLD </a:t>
            </a:r>
            <a:r>
              <a:rPr lang="en-US" altLang="en-US" sz="1800" dirty="0" err="1">
                <a:cs typeface="Arial" panose="020B0604020202020204" pitchFamily="34" charset="0"/>
              </a:rPr>
              <a:t>TiSiN</a:t>
            </a:r>
            <a:r>
              <a:rPr lang="en-US" altLang="en-US" sz="1800" dirty="0">
                <a:cs typeface="Arial" panose="020B0604020202020204" pitchFamily="34" charset="0"/>
              </a:rPr>
              <a:t> plug OTS flow  </a:t>
            </a:r>
          </a:p>
          <a:p>
            <a:pPr algn="l"/>
            <a:r>
              <a:rPr lang="en-US" altLang="en-US" sz="1800" dirty="0" err="1">
                <a:cs typeface="Arial" panose="020B0604020202020204" pitchFamily="34" charset="0"/>
              </a:rPr>
              <a:t>CMP’d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TiSiN</a:t>
            </a:r>
            <a:r>
              <a:rPr lang="en-US" altLang="en-US" sz="1800" dirty="0">
                <a:cs typeface="Arial" panose="020B0604020202020204" pitchFamily="34" charset="0"/>
              </a:rPr>
              <a:t> Bot electrode 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algn="l"/>
            <a:r>
              <a:rPr lang="en-US" altLang="en-US" sz="1800" dirty="0" smtClean="0">
                <a:cs typeface="Arial" panose="020B0604020202020204" pitchFamily="34" charset="0"/>
              </a:rPr>
              <a:t>500A OTS</a:t>
            </a:r>
          </a:p>
          <a:p>
            <a:pPr algn="l"/>
            <a:r>
              <a:rPr lang="en-US" altLang="en-US" sz="1800" dirty="0" smtClean="0">
                <a:cs typeface="Arial" panose="020B0604020202020204" pitchFamily="34" charset="0"/>
              </a:rPr>
              <a:t>750A </a:t>
            </a:r>
            <a:r>
              <a:rPr lang="en-US" altLang="en-US" sz="1800" dirty="0" err="1">
                <a:cs typeface="Arial" panose="020B0604020202020204" pitchFamily="34" charset="0"/>
              </a:rPr>
              <a:t>TiAlN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 descr="539100_60000X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436938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668169" y="3505199"/>
            <a:ext cx="376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6430169" y="3505199"/>
            <a:ext cx="376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5210969" y="3444873"/>
            <a:ext cx="15954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30069" y="3194752"/>
            <a:ext cx="11763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~ 110 nm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26789" y="2267375"/>
            <a:ext cx="16225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50" dirty="0">
                <a:solidFill>
                  <a:schemeClr val="bg1"/>
                </a:solidFill>
                <a:latin typeface="Times New Roman" panose="02020603050405020304" pitchFamily="18" charset="0"/>
              </a:rPr>
              <a:t>Lot OTS_SL9, Wafer 302 </a:t>
            </a:r>
            <a:endParaRPr lang="en-US" altLang="en-US" sz="105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en-US" sz="105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Die </a:t>
            </a:r>
            <a:r>
              <a:rPr lang="en-US" altLang="en-US" sz="1050" dirty="0">
                <a:solidFill>
                  <a:schemeClr val="bg1"/>
                </a:solidFill>
                <a:latin typeface="Times New Roman" panose="02020603050405020304" pitchFamily="18" charset="0"/>
              </a:rPr>
              <a:t>B, X2y3, CPAD Area</a:t>
            </a:r>
          </a:p>
        </p:txBody>
      </p:sp>
    </p:spTree>
    <p:extLst>
      <p:ext uri="{BB962C8B-B14F-4D97-AF65-F5344CB8AC3E}">
        <p14:creationId xmlns:p14="http://schemas.microsoft.com/office/powerpoint/2010/main" val="36141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893"/>
          <a:stretch/>
        </p:blipFill>
        <p:spPr bwMode="auto">
          <a:xfrm>
            <a:off x="3276600" y="1823244"/>
            <a:ext cx="43434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72200" y="1823244"/>
            <a:ext cx="426720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5" name="Text Box 12"/>
          <p:cNvSpPr txBox="1">
            <a:spLocks noChangeArrowheads="1"/>
          </p:cNvSpPr>
          <p:nvPr/>
        </p:nvSpPr>
        <p:spPr bwMode="auto">
          <a:xfrm>
            <a:off x="381000" y="2362200"/>
            <a:ext cx="3124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800" dirty="0">
                <a:cs typeface="Arial" panose="020B0604020202020204" pitchFamily="34" charset="0"/>
              </a:rPr>
              <a:t>D2 deposited 1040 Prime,</a:t>
            </a:r>
          </a:p>
          <a:p>
            <a:pPr algn="l"/>
            <a:r>
              <a:rPr lang="en-US" altLang="en-US" sz="1800" dirty="0">
                <a:cs typeface="Arial" panose="020B0604020202020204" pitchFamily="34" charset="0"/>
              </a:rPr>
              <a:t>OTS SL9</a:t>
            </a:r>
          </a:p>
          <a:p>
            <a:pPr algn="l"/>
            <a:endParaRPr lang="en-US" altLang="en-US" sz="1800" dirty="0">
              <a:cs typeface="Arial" panose="020B0604020202020204" pitchFamily="34" charset="0"/>
            </a:endParaRPr>
          </a:p>
          <a:p>
            <a:pPr algn="l"/>
            <a:r>
              <a:rPr lang="en-US" altLang="en-US" sz="1800" dirty="0">
                <a:cs typeface="Arial" panose="020B0604020202020204" pitchFamily="34" charset="0"/>
              </a:rPr>
              <a:t>SLD </a:t>
            </a:r>
            <a:r>
              <a:rPr lang="en-US" altLang="en-US" sz="1800" dirty="0" err="1">
                <a:cs typeface="Arial" panose="020B0604020202020204" pitchFamily="34" charset="0"/>
              </a:rPr>
              <a:t>TiSiN</a:t>
            </a:r>
            <a:r>
              <a:rPr lang="en-US" altLang="en-US" sz="1800" dirty="0">
                <a:cs typeface="Arial" panose="020B0604020202020204" pitchFamily="34" charset="0"/>
              </a:rPr>
              <a:t> plug OTS flow  </a:t>
            </a:r>
          </a:p>
          <a:p>
            <a:pPr algn="l"/>
            <a:r>
              <a:rPr lang="en-US" altLang="en-US" sz="1800" dirty="0" err="1">
                <a:cs typeface="Arial" panose="020B0604020202020204" pitchFamily="34" charset="0"/>
              </a:rPr>
              <a:t>CMP’d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cs typeface="Arial" panose="020B0604020202020204" pitchFamily="34" charset="0"/>
              </a:rPr>
              <a:t>TiSiN</a:t>
            </a:r>
            <a:r>
              <a:rPr lang="en-US" altLang="en-US" sz="1800" dirty="0">
                <a:cs typeface="Arial" panose="020B0604020202020204" pitchFamily="34" charset="0"/>
              </a:rPr>
              <a:t> Bot electrode </a:t>
            </a:r>
            <a:endParaRPr lang="en-US" altLang="en-US" sz="1800" dirty="0" smtClean="0">
              <a:cs typeface="Arial" panose="020B0604020202020204" pitchFamily="34" charset="0"/>
            </a:endParaRPr>
          </a:p>
          <a:p>
            <a:pPr algn="l"/>
            <a:r>
              <a:rPr lang="en-US" altLang="en-US" sz="1800" dirty="0" smtClean="0">
                <a:cs typeface="Arial" panose="020B0604020202020204" pitchFamily="34" charset="0"/>
              </a:rPr>
              <a:t>500A OTS</a:t>
            </a:r>
          </a:p>
          <a:p>
            <a:pPr algn="l"/>
            <a:r>
              <a:rPr lang="en-US" altLang="en-US" sz="1800" dirty="0" smtClean="0">
                <a:cs typeface="Arial" panose="020B0604020202020204" pitchFamily="34" charset="0"/>
              </a:rPr>
              <a:t>750A </a:t>
            </a:r>
            <a:r>
              <a:rPr lang="en-US" altLang="en-US" sz="1800" dirty="0" err="1">
                <a:cs typeface="Arial" panose="020B0604020202020204" pitchFamily="34" charset="0"/>
              </a:rPr>
              <a:t>TiAlN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596" name="Rectangle 3595"/>
          <p:cNvSpPr/>
          <p:nvPr/>
        </p:nvSpPr>
        <p:spPr>
          <a:xfrm>
            <a:off x="9067800" y="2209800"/>
            <a:ext cx="1295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7" name="Group 3596"/>
          <p:cNvGrpSpPr/>
          <p:nvPr/>
        </p:nvGrpSpPr>
        <p:grpSpPr>
          <a:xfrm>
            <a:off x="9135341" y="2979455"/>
            <a:ext cx="1160317" cy="1314222"/>
            <a:chOff x="5767388" y="3008313"/>
            <a:chExt cx="1160317" cy="1314222"/>
          </a:xfrm>
        </p:grpSpPr>
        <p:sp>
          <p:nvSpPr>
            <p:cNvPr id="3598" name="Line 3532"/>
            <p:cNvSpPr>
              <a:spLocks noChangeShapeType="1"/>
            </p:cNvSpPr>
            <p:nvPr/>
          </p:nvSpPr>
          <p:spPr bwMode="auto">
            <a:xfrm>
              <a:off x="5767388" y="3065463"/>
              <a:ext cx="171450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" name="Freeform 3533"/>
            <p:cNvSpPr>
              <a:spLocks noChangeAspect="1"/>
            </p:cNvSpPr>
            <p:nvPr/>
          </p:nvSpPr>
          <p:spPr bwMode="auto">
            <a:xfrm>
              <a:off x="5808702" y="3018837"/>
              <a:ext cx="91440" cy="9144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0" name="Rectangle 3534"/>
            <p:cNvSpPr>
              <a:spLocks noChangeArrowheads="1"/>
            </p:cNvSpPr>
            <p:nvPr/>
          </p:nvSpPr>
          <p:spPr bwMode="auto">
            <a:xfrm>
              <a:off x="5957888" y="3008313"/>
              <a:ext cx="65087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1 1st_RI 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1" name="Line 3535"/>
            <p:cNvSpPr>
              <a:spLocks noChangeShapeType="1"/>
            </p:cNvSpPr>
            <p:nvPr/>
          </p:nvSpPr>
          <p:spPr bwMode="auto">
            <a:xfrm>
              <a:off x="5767388" y="3200400"/>
              <a:ext cx="171450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2" name="Rectangle 3536"/>
            <p:cNvSpPr>
              <a:spLocks noChangeAspect="1" noChangeArrowheads="1"/>
            </p:cNvSpPr>
            <p:nvPr/>
          </p:nvSpPr>
          <p:spPr bwMode="auto">
            <a:xfrm>
              <a:off x="5808702" y="3153774"/>
              <a:ext cx="91440" cy="91440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FF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3" name="Rectangle 3537"/>
            <p:cNvSpPr>
              <a:spLocks noChangeArrowheads="1"/>
            </p:cNvSpPr>
            <p:nvPr/>
          </p:nvSpPr>
          <p:spPr bwMode="auto">
            <a:xfrm>
              <a:off x="5957888" y="3143250"/>
              <a:ext cx="67627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2 2nd_RI b31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4" name="Line 3538"/>
            <p:cNvSpPr>
              <a:spLocks noChangeShapeType="1"/>
            </p:cNvSpPr>
            <p:nvPr/>
          </p:nvSpPr>
          <p:spPr bwMode="auto">
            <a:xfrm>
              <a:off x="5767388" y="3333750"/>
              <a:ext cx="171450" cy="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5" name="Freeform 3539"/>
            <p:cNvSpPr>
              <a:spLocks noChangeAspect="1"/>
            </p:cNvSpPr>
            <p:nvPr/>
          </p:nvSpPr>
          <p:spPr bwMode="auto">
            <a:xfrm>
              <a:off x="5808702" y="3287124"/>
              <a:ext cx="91440" cy="9144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24 h 24"/>
                <a:gd name="T4" fmla="*/ 0 w 24"/>
                <a:gd name="T5" fmla="*/ 24 h 24"/>
                <a:gd name="T6" fmla="*/ 12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6" name="Rectangle 3540"/>
            <p:cNvSpPr>
              <a:spLocks noChangeArrowheads="1"/>
            </p:cNvSpPr>
            <p:nvPr/>
          </p:nvSpPr>
          <p:spPr bwMode="auto">
            <a:xfrm>
              <a:off x="5957888" y="3276600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3 RI1Cyc_1E+0</a:t>
              </a:r>
              <a:r>
                <a:rPr kumimoji="0" lang="en-US" altLang="en-US" sz="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7" name="Line 3541"/>
            <p:cNvSpPr>
              <a:spLocks noChangeShapeType="1"/>
            </p:cNvSpPr>
            <p:nvPr/>
          </p:nvSpPr>
          <p:spPr bwMode="auto">
            <a:xfrm>
              <a:off x="5767388" y="3468688"/>
              <a:ext cx="171450" cy="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8" name="Rectangle 3542"/>
            <p:cNvSpPr>
              <a:spLocks noChangeAspect="1" noChangeArrowheads="1"/>
            </p:cNvSpPr>
            <p:nvPr/>
          </p:nvSpPr>
          <p:spPr bwMode="auto">
            <a:xfrm>
              <a:off x="5802352" y="3414124"/>
              <a:ext cx="91440" cy="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9" name="Line 3543"/>
            <p:cNvSpPr>
              <a:spLocks noChangeAspect="1" noChangeShapeType="1"/>
            </p:cNvSpPr>
            <p:nvPr/>
          </p:nvSpPr>
          <p:spPr bwMode="auto">
            <a:xfrm flipH="1" flipV="1">
              <a:off x="5808702" y="3420474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0" name="Line 3544"/>
            <p:cNvSpPr>
              <a:spLocks noChangeAspect="1" noChangeShapeType="1"/>
            </p:cNvSpPr>
            <p:nvPr/>
          </p:nvSpPr>
          <p:spPr bwMode="auto">
            <a:xfrm>
              <a:off x="5827752" y="3441112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1" name="Line 3545"/>
            <p:cNvSpPr>
              <a:spLocks noChangeAspect="1" noChangeShapeType="1"/>
            </p:cNvSpPr>
            <p:nvPr/>
          </p:nvSpPr>
          <p:spPr bwMode="auto">
            <a:xfrm flipH="1">
              <a:off x="5808702" y="3441112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2" name="Line 3546"/>
            <p:cNvSpPr>
              <a:spLocks noChangeAspect="1" noChangeShapeType="1"/>
            </p:cNvSpPr>
            <p:nvPr/>
          </p:nvSpPr>
          <p:spPr bwMode="auto">
            <a:xfrm flipV="1">
              <a:off x="5827752" y="3420474"/>
              <a:ext cx="91440" cy="91440"/>
            </a:xfrm>
            <a:prstGeom prst="line">
              <a:avLst/>
            </a:prstGeom>
            <a:noFill/>
            <a:ln w="63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3" name="Rectangle 3547"/>
            <p:cNvSpPr>
              <a:spLocks noChangeArrowheads="1"/>
            </p:cNvSpPr>
            <p:nvPr/>
          </p:nvSpPr>
          <p:spPr bwMode="auto">
            <a:xfrm>
              <a:off x="5957888" y="3409950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4 RI1Cyc_1E+1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4" name="Line 3548"/>
            <p:cNvSpPr>
              <a:spLocks noChangeShapeType="1"/>
            </p:cNvSpPr>
            <p:nvPr/>
          </p:nvSpPr>
          <p:spPr bwMode="auto">
            <a:xfrm>
              <a:off x="5767388" y="3602038"/>
              <a:ext cx="171450" cy="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5" name="Rectangle 3549"/>
            <p:cNvSpPr>
              <a:spLocks noChangeAspect="1" noChangeArrowheads="1"/>
            </p:cNvSpPr>
            <p:nvPr/>
          </p:nvSpPr>
          <p:spPr bwMode="auto">
            <a:xfrm>
              <a:off x="5802352" y="3549062"/>
              <a:ext cx="91440" cy="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6" name="Line 3550"/>
            <p:cNvSpPr>
              <a:spLocks noChangeAspect="1" noChangeShapeType="1"/>
            </p:cNvSpPr>
            <p:nvPr/>
          </p:nvSpPr>
          <p:spPr bwMode="auto">
            <a:xfrm flipH="1" flipV="1">
              <a:off x="5808702" y="355541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7" name="Line 3551"/>
            <p:cNvSpPr>
              <a:spLocks noChangeAspect="1" noChangeShapeType="1"/>
            </p:cNvSpPr>
            <p:nvPr/>
          </p:nvSpPr>
          <p:spPr bwMode="auto">
            <a:xfrm>
              <a:off x="5827752" y="357446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8" name="Line 3552"/>
            <p:cNvSpPr>
              <a:spLocks noChangeAspect="1" noChangeShapeType="1"/>
            </p:cNvSpPr>
            <p:nvPr/>
          </p:nvSpPr>
          <p:spPr bwMode="auto">
            <a:xfrm flipH="1">
              <a:off x="5808702" y="357446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9" name="Line 3553"/>
            <p:cNvSpPr>
              <a:spLocks noChangeAspect="1" noChangeShapeType="1"/>
            </p:cNvSpPr>
            <p:nvPr/>
          </p:nvSpPr>
          <p:spPr bwMode="auto">
            <a:xfrm flipV="1">
              <a:off x="5827752" y="355541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0" name="Line 3554"/>
            <p:cNvSpPr>
              <a:spLocks noChangeAspect="1" noChangeShapeType="1"/>
            </p:cNvSpPr>
            <p:nvPr/>
          </p:nvSpPr>
          <p:spPr bwMode="auto">
            <a:xfrm flipV="1">
              <a:off x="5827752" y="355541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1" name="Line 3555"/>
            <p:cNvSpPr>
              <a:spLocks noChangeAspect="1" noChangeShapeType="1"/>
            </p:cNvSpPr>
            <p:nvPr/>
          </p:nvSpPr>
          <p:spPr bwMode="auto">
            <a:xfrm>
              <a:off x="5827752" y="3574462"/>
              <a:ext cx="91440" cy="91440"/>
            </a:xfrm>
            <a:prstGeom prst="line">
              <a:avLst/>
            </a:prstGeom>
            <a:noFill/>
            <a:ln w="635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2" name="Rectangle 3556"/>
            <p:cNvSpPr>
              <a:spLocks noChangeArrowheads="1"/>
            </p:cNvSpPr>
            <p:nvPr/>
          </p:nvSpPr>
          <p:spPr bwMode="auto">
            <a:xfrm>
              <a:off x="5957888" y="3544888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5 RI1Cyc_1E+2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3" name="Line 3557"/>
            <p:cNvSpPr>
              <a:spLocks noChangeShapeType="1"/>
            </p:cNvSpPr>
            <p:nvPr/>
          </p:nvSpPr>
          <p:spPr bwMode="auto">
            <a:xfrm>
              <a:off x="5767388" y="3735388"/>
              <a:ext cx="171450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4" name="Oval 3558"/>
            <p:cNvSpPr>
              <a:spLocks noChangeAspect="1" noChangeArrowheads="1"/>
            </p:cNvSpPr>
            <p:nvPr/>
          </p:nvSpPr>
          <p:spPr bwMode="auto">
            <a:xfrm>
              <a:off x="5808702" y="3688762"/>
              <a:ext cx="91440" cy="9144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5" name="Rectangle 3559"/>
            <p:cNvSpPr>
              <a:spLocks noChangeArrowheads="1"/>
            </p:cNvSpPr>
            <p:nvPr/>
          </p:nvSpPr>
          <p:spPr bwMode="auto">
            <a:xfrm>
              <a:off x="5957888" y="3678238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6 RI1Cyc_1E+3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6" name="Line 3560"/>
            <p:cNvSpPr>
              <a:spLocks noChangeShapeType="1"/>
            </p:cNvSpPr>
            <p:nvPr/>
          </p:nvSpPr>
          <p:spPr bwMode="auto">
            <a:xfrm>
              <a:off x="5767388" y="3870325"/>
              <a:ext cx="171450" cy="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7" name="Rectangle 3561"/>
            <p:cNvSpPr>
              <a:spLocks noChangeAspect="1" noChangeArrowheads="1"/>
            </p:cNvSpPr>
            <p:nvPr/>
          </p:nvSpPr>
          <p:spPr bwMode="auto">
            <a:xfrm>
              <a:off x="5802352" y="3817349"/>
              <a:ext cx="91440" cy="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8" name="Line 3562"/>
            <p:cNvSpPr>
              <a:spLocks noChangeAspect="1" noChangeShapeType="1"/>
            </p:cNvSpPr>
            <p:nvPr/>
          </p:nvSpPr>
          <p:spPr bwMode="auto">
            <a:xfrm flipV="1">
              <a:off x="5827752" y="382369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9" name="Line 3563"/>
            <p:cNvSpPr>
              <a:spLocks noChangeAspect="1" noChangeShapeType="1"/>
            </p:cNvSpPr>
            <p:nvPr/>
          </p:nvSpPr>
          <p:spPr bwMode="auto">
            <a:xfrm>
              <a:off x="5827752" y="384274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" name="Line 3564"/>
            <p:cNvSpPr>
              <a:spLocks noChangeAspect="1" noChangeShapeType="1"/>
            </p:cNvSpPr>
            <p:nvPr/>
          </p:nvSpPr>
          <p:spPr bwMode="auto">
            <a:xfrm flipH="1">
              <a:off x="5808702" y="384274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" name="Line 3565"/>
            <p:cNvSpPr>
              <a:spLocks noChangeAspect="1" noChangeShapeType="1"/>
            </p:cNvSpPr>
            <p:nvPr/>
          </p:nvSpPr>
          <p:spPr bwMode="auto">
            <a:xfrm>
              <a:off x="5827752" y="3842749"/>
              <a:ext cx="91440" cy="91440"/>
            </a:xfrm>
            <a:prstGeom prst="line">
              <a:avLst/>
            </a:prstGeom>
            <a:noFill/>
            <a:ln w="63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" name="Rectangle 3566"/>
            <p:cNvSpPr>
              <a:spLocks noChangeArrowheads="1"/>
            </p:cNvSpPr>
            <p:nvPr/>
          </p:nvSpPr>
          <p:spPr bwMode="auto">
            <a:xfrm>
              <a:off x="5957888" y="3813175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7 RI1Cyc_1E+4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3" name="Line 3567"/>
            <p:cNvSpPr>
              <a:spLocks noChangeShapeType="1"/>
            </p:cNvSpPr>
            <p:nvPr/>
          </p:nvSpPr>
          <p:spPr bwMode="auto">
            <a:xfrm>
              <a:off x="5767388" y="4003675"/>
              <a:ext cx="171450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4" name="Rectangle 3568"/>
            <p:cNvSpPr>
              <a:spLocks noChangeAspect="1" noChangeArrowheads="1"/>
            </p:cNvSpPr>
            <p:nvPr/>
          </p:nvSpPr>
          <p:spPr bwMode="auto">
            <a:xfrm>
              <a:off x="5827752" y="3969749"/>
              <a:ext cx="91440" cy="91440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5" name="Rectangle 3569"/>
            <p:cNvSpPr>
              <a:spLocks noChangeArrowheads="1"/>
            </p:cNvSpPr>
            <p:nvPr/>
          </p:nvSpPr>
          <p:spPr bwMode="auto">
            <a:xfrm>
              <a:off x="5957888" y="3946525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8 RI1Cyc_1E+5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6" name="Line 3570"/>
            <p:cNvSpPr>
              <a:spLocks noChangeShapeType="1"/>
            </p:cNvSpPr>
            <p:nvPr/>
          </p:nvSpPr>
          <p:spPr bwMode="auto">
            <a:xfrm>
              <a:off x="5767388" y="4137025"/>
              <a:ext cx="171450" cy="0"/>
            </a:xfrm>
            <a:prstGeom prst="line">
              <a:avLst/>
            </a:prstGeom>
            <a:noFill/>
            <a:ln w="6350">
              <a:solidFill>
                <a:srgbClr val="00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7" name="Rectangle 3571"/>
            <p:cNvSpPr>
              <a:spLocks noChangeAspect="1" noChangeArrowheads="1"/>
            </p:cNvSpPr>
            <p:nvPr/>
          </p:nvSpPr>
          <p:spPr bwMode="auto">
            <a:xfrm>
              <a:off x="5808702" y="4103099"/>
              <a:ext cx="91440" cy="9144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rgbClr val="00CC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8" name="Rectangle 3572"/>
            <p:cNvSpPr>
              <a:spLocks noChangeArrowheads="1"/>
            </p:cNvSpPr>
            <p:nvPr/>
          </p:nvSpPr>
          <p:spPr bwMode="auto">
            <a:xfrm>
              <a:off x="5957888" y="4079875"/>
              <a:ext cx="91531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9 RI1Cyc_1E+6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9" name="Line 3573"/>
            <p:cNvSpPr>
              <a:spLocks noChangeShapeType="1"/>
            </p:cNvSpPr>
            <p:nvPr/>
          </p:nvSpPr>
          <p:spPr bwMode="auto">
            <a:xfrm>
              <a:off x="5767388" y="4271963"/>
              <a:ext cx="171450" cy="0"/>
            </a:xfrm>
            <a:prstGeom prst="line">
              <a:avLst/>
            </a:prstGeom>
            <a:noFill/>
            <a:ln w="6350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0" name="Freeform 3574"/>
            <p:cNvSpPr>
              <a:spLocks noChangeAspect="1"/>
            </p:cNvSpPr>
            <p:nvPr/>
          </p:nvSpPr>
          <p:spPr bwMode="auto">
            <a:xfrm>
              <a:off x="5808702" y="4225337"/>
              <a:ext cx="91440" cy="9144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FFFF"/>
            </a:solidFill>
            <a:ln w="6350">
              <a:solidFill>
                <a:srgbClr val="CC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1" name="Rectangle 3575"/>
            <p:cNvSpPr>
              <a:spLocks noChangeArrowheads="1"/>
            </p:cNvSpPr>
            <p:nvPr/>
          </p:nvSpPr>
          <p:spPr bwMode="auto">
            <a:xfrm>
              <a:off x="5957888" y="4214813"/>
              <a:ext cx="969817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IV 10 RIFCyc_1E+6</a:t>
              </a:r>
              <a:r>
                <a:rPr lang="en-US" altLang="en-US" sz="700" dirty="0">
                  <a:solidFill>
                    <a:srgbClr val="000000"/>
                  </a:solidFill>
                </a:rPr>
                <a:t> </a:t>
              </a:r>
              <a:r>
                <a:rPr kumimoji="0" lang="en-US" alt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b31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42" name="Title 36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Cycling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2209800"/>
            <a:ext cx="4419600" cy="34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4419600" cy="34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95400" y="1748135"/>
            <a:ext cx="3886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i="1" dirty="0">
                <a:solidFill>
                  <a:schemeClr val="accent2"/>
                </a:solidFill>
              </a:rPr>
              <a:t>1</a:t>
            </a:r>
            <a:r>
              <a:rPr lang="en-US" altLang="en-US" sz="1200" b="1" i="1" baseline="30000" dirty="0">
                <a:solidFill>
                  <a:schemeClr val="accent2"/>
                </a:solidFill>
              </a:rPr>
              <a:t>st</a:t>
            </a:r>
            <a:r>
              <a:rPr lang="en-US" altLang="en-US" sz="1200" b="1" i="1" dirty="0">
                <a:solidFill>
                  <a:schemeClr val="accent2"/>
                </a:solidFill>
              </a:rPr>
              <a:t> 10 IV scans at 25C.  Notice </a:t>
            </a:r>
            <a:r>
              <a:rPr lang="en-US" altLang="en-US" sz="1200" b="1" i="1" dirty="0" err="1">
                <a:solidFill>
                  <a:schemeClr val="accent2"/>
                </a:solidFill>
              </a:rPr>
              <a:t>Vff</a:t>
            </a:r>
            <a:r>
              <a:rPr lang="en-US" altLang="en-US" sz="1200" b="1" i="1" dirty="0">
                <a:solidFill>
                  <a:schemeClr val="accent2"/>
                </a:solidFill>
              </a:rPr>
              <a:t> of ~4.1V.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35270" y="1378803"/>
            <a:ext cx="44375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i="1" dirty="0">
                <a:solidFill>
                  <a:schemeClr val="accent2"/>
                </a:solidFill>
              </a:rPr>
              <a:t>Following 175C anneal for ~1hr, Vth returns to near-</a:t>
            </a:r>
            <a:r>
              <a:rPr lang="en-US" altLang="en-US" sz="1200" b="1" i="1" dirty="0" err="1">
                <a:solidFill>
                  <a:schemeClr val="accent2"/>
                </a:solidFill>
              </a:rPr>
              <a:t>Vff</a:t>
            </a:r>
            <a:r>
              <a:rPr lang="en-US" altLang="en-US" sz="1200" b="1" i="1" dirty="0">
                <a:solidFill>
                  <a:schemeClr val="accent2"/>
                </a:solidFill>
              </a:rPr>
              <a:t> value(?)  What would happen with higher temperatures and/or longer times?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Fountain of Youth?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7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Plug  vs. Elevated Pore (EP), DOT</a:t>
            </a:r>
            <a:endParaRPr lang="en-US" sz="3600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09800"/>
            <a:ext cx="3436937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001000" y="6477000"/>
            <a:ext cx="1066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108161" rtl="0" eaLnBrk="1" latinLnBrk="0" hangingPunct="1">
              <a:defRPr sz="2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081" algn="l" defTabSz="1108161" rtl="0" eaLnBrk="1" latinLnBrk="0" hangingPunct="1">
              <a:defRPr sz="2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161" algn="l" defTabSz="1108161" rtl="0" eaLnBrk="1" latinLnBrk="0" hangingPunct="1">
              <a:defRPr sz="2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2242" algn="l" defTabSz="1108161" rtl="0" eaLnBrk="1" latinLnBrk="0" hangingPunct="1">
              <a:defRPr sz="2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6323" algn="l" defTabSz="1108161" rtl="0" eaLnBrk="1" latinLnBrk="0" hangingPunct="1">
              <a:defRPr sz="2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0403" algn="l" defTabSz="1108161" rtl="0" eaLnBrk="1" latinLnBrk="0" hangingPunct="1">
              <a:defRPr sz="2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4484" algn="l" defTabSz="1108161" rtl="0" eaLnBrk="1" latinLnBrk="0" hangingPunct="1">
              <a:defRPr sz="2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8565" algn="l" defTabSz="1108161" rtl="0" eaLnBrk="1" latinLnBrk="0" hangingPunct="1">
              <a:defRPr sz="2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645" algn="l" defTabSz="1108161" rtl="0" eaLnBrk="1" latinLnBrk="0" hangingPunct="1">
              <a:defRPr sz="2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B2BB48-8AA2-4BC1-A34E-1545528A6DD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2" descr="539100_60000X_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436938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 descr="539100_60000X_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436938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Freeform 61"/>
          <p:cNvSpPr/>
          <p:nvPr/>
        </p:nvSpPr>
        <p:spPr>
          <a:xfrm>
            <a:off x="5483679" y="3360964"/>
            <a:ext cx="1113064" cy="367393"/>
          </a:xfrm>
          <a:custGeom>
            <a:avLst/>
            <a:gdLst>
              <a:gd name="connsiteX0" fmla="*/ 0 w 1113064"/>
              <a:gd name="connsiteY0" fmla="*/ 0 h 367393"/>
              <a:gd name="connsiteX1" fmla="*/ 171450 w 1113064"/>
              <a:gd name="connsiteY1" fmla="*/ 228600 h 367393"/>
              <a:gd name="connsiteX2" fmla="*/ 182335 w 1113064"/>
              <a:gd name="connsiteY2" fmla="*/ 353786 h 367393"/>
              <a:gd name="connsiteX3" fmla="*/ 941614 w 1113064"/>
              <a:gd name="connsiteY3" fmla="*/ 367393 h 367393"/>
              <a:gd name="connsiteX4" fmla="*/ 955221 w 1113064"/>
              <a:gd name="connsiteY4" fmla="*/ 250372 h 367393"/>
              <a:gd name="connsiteX5" fmla="*/ 1113064 w 1113064"/>
              <a:gd name="connsiteY5" fmla="*/ 27215 h 367393"/>
              <a:gd name="connsiteX6" fmla="*/ 0 w 1113064"/>
              <a:gd name="connsiteY6" fmla="*/ 0 h 36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064" h="367393">
                <a:moveTo>
                  <a:pt x="0" y="0"/>
                </a:moveTo>
                <a:lnTo>
                  <a:pt x="171450" y="228600"/>
                </a:lnTo>
                <a:lnTo>
                  <a:pt x="182335" y="353786"/>
                </a:lnTo>
                <a:lnTo>
                  <a:pt x="941614" y="367393"/>
                </a:lnTo>
                <a:lnTo>
                  <a:pt x="955221" y="250372"/>
                </a:lnTo>
                <a:lnTo>
                  <a:pt x="1113064" y="27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644480" y="160020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Plug</a:t>
            </a:r>
            <a:endParaRPr lang="en-US" sz="3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496311" y="1600200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EP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9693912" y="160020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32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4"/>
          <a:stretch>
            <a:fillRect/>
          </a:stretch>
        </p:blipFill>
        <p:spPr bwMode="auto">
          <a:xfrm>
            <a:off x="4745169" y="2600980"/>
            <a:ext cx="280352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5169" y="619780"/>
            <a:ext cx="28035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200" dirty="0">
                <a:cs typeface="Arial" panose="020B0604020202020204" pitchFamily="34" charset="0"/>
              </a:rPr>
              <a:t>D2 deposited 1040 Prime </a:t>
            </a:r>
            <a:r>
              <a:rPr lang="en-US" altLang="en-US" sz="1200" dirty="0" smtClean="0">
                <a:cs typeface="Arial" panose="020B0604020202020204" pitchFamily="34" charset="0"/>
              </a:rPr>
              <a:t>OTS </a:t>
            </a:r>
          </a:p>
          <a:p>
            <a:pPr algn="l"/>
            <a:r>
              <a:rPr lang="en-US" altLang="en-US" sz="1200" dirty="0" err="1" smtClean="0">
                <a:cs typeface="Arial" panose="020B0604020202020204" pitchFamily="34" charset="0"/>
              </a:rPr>
              <a:t>wfr</a:t>
            </a:r>
            <a:r>
              <a:rPr lang="en-US" altLang="en-US" sz="1200" dirty="0" smtClean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cs typeface="Arial" panose="020B0604020202020204" pitchFamily="34" charset="0"/>
              </a:rPr>
              <a:t>55BR:</a:t>
            </a:r>
          </a:p>
          <a:p>
            <a:pPr algn="l"/>
            <a:endParaRPr lang="en-US" altLang="en-US" sz="1200" dirty="0">
              <a:cs typeface="Arial" panose="020B0604020202020204" pitchFamily="34" charset="0"/>
            </a:endParaRPr>
          </a:p>
          <a:p>
            <a:pPr algn="l"/>
            <a:r>
              <a:rPr lang="en-US" altLang="en-US" sz="1200" dirty="0">
                <a:cs typeface="Arial" panose="020B0604020202020204" pitchFamily="34" charset="0"/>
              </a:rPr>
              <a:t>TP2 elevated pore </a:t>
            </a:r>
            <a:endParaRPr lang="en-US" altLang="en-US" sz="1200" dirty="0" smtClean="0">
              <a:cs typeface="Arial" panose="020B0604020202020204" pitchFamily="34" charset="0"/>
            </a:endParaRPr>
          </a:p>
          <a:p>
            <a:pPr algn="l"/>
            <a:r>
              <a:rPr lang="en-US" altLang="en-US" sz="1200" dirty="0" err="1" smtClean="0">
                <a:cs typeface="Arial" panose="020B0604020202020204" pitchFamily="34" charset="0"/>
              </a:rPr>
              <a:t>TiAlN</a:t>
            </a:r>
            <a:r>
              <a:rPr lang="en-US" altLang="en-US" sz="1200" dirty="0" smtClean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cs typeface="Arial" panose="020B0604020202020204" pitchFamily="34" charset="0"/>
              </a:rPr>
              <a:t>Bottom </a:t>
            </a:r>
            <a:r>
              <a:rPr lang="en-US" altLang="en-US" sz="1200" dirty="0" smtClean="0">
                <a:cs typeface="Arial" panose="020B0604020202020204" pitchFamily="34" charset="0"/>
              </a:rPr>
              <a:t>electrode: 60A </a:t>
            </a:r>
            <a:r>
              <a:rPr lang="en-US" altLang="en-US" sz="1200" dirty="0" err="1" smtClean="0">
                <a:cs typeface="Arial" panose="020B0604020202020204" pitchFamily="34" charset="0"/>
              </a:rPr>
              <a:t>Spt</a:t>
            </a:r>
            <a:r>
              <a:rPr lang="en-US" altLang="en-US" sz="1200" dirty="0" smtClean="0">
                <a:cs typeface="Arial" panose="020B0604020202020204" pitchFamily="34" charset="0"/>
              </a:rPr>
              <a:t> etch</a:t>
            </a:r>
          </a:p>
          <a:p>
            <a:pPr algn="l"/>
            <a:r>
              <a:rPr lang="en-US" altLang="en-US" sz="1200" dirty="0" smtClean="0">
                <a:cs typeface="Arial" panose="020B0604020202020204" pitchFamily="34" charset="0"/>
              </a:rPr>
              <a:t>500A </a:t>
            </a:r>
            <a:r>
              <a:rPr lang="en-US" altLang="en-US" sz="1200" dirty="0">
                <a:cs typeface="Arial" panose="020B0604020202020204" pitchFamily="34" charset="0"/>
              </a:rPr>
              <a:t>OTS  </a:t>
            </a:r>
            <a:endParaRPr lang="en-US" altLang="en-US" sz="1200" dirty="0" smtClean="0">
              <a:cs typeface="Arial" panose="020B0604020202020204" pitchFamily="34" charset="0"/>
            </a:endParaRPr>
          </a:p>
          <a:p>
            <a:pPr algn="l"/>
            <a:r>
              <a:rPr lang="en-US" altLang="en-US" sz="1200" dirty="0" smtClean="0">
                <a:cs typeface="Arial" panose="020B0604020202020204" pitchFamily="34" charset="0"/>
              </a:rPr>
              <a:t>750A </a:t>
            </a:r>
            <a:r>
              <a:rPr lang="en-US" altLang="en-US" sz="1200" dirty="0" err="1">
                <a:cs typeface="Arial" panose="020B0604020202020204" pitchFamily="34" charset="0"/>
              </a:rPr>
              <a:t>TiAlN</a:t>
            </a:r>
            <a:r>
              <a:rPr lang="en-US" altLang="en-US" sz="1200" dirty="0">
                <a:cs typeface="Arial" panose="020B0604020202020204" pitchFamily="34" charset="0"/>
              </a:rPr>
              <a:t> / 1000A </a:t>
            </a:r>
            <a:r>
              <a:rPr lang="en-US" altLang="en-US" sz="1200" dirty="0" err="1">
                <a:cs typeface="Arial" panose="020B0604020202020204" pitchFamily="34" charset="0"/>
              </a:rPr>
              <a:t>Ti</a:t>
            </a:r>
            <a:endParaRPr lang="en-US" altLang="en-US" sz="1200" dirty="0"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49969" y="238780"/>
            <a:ext cx="2482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1" i="1">
                <a:solidFill>
                  <a:srgbClr val="FF0000"/>
                </a:solidFill>
                <a:cs typeface="Arial" panose="020B0604020202020204" pitchFamily="34" charset="0"/>
              </a:rPr>
              <a:t>EP OTS process flow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69" y="2677180"/>
            <a:ext cx="28194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93169" y="619780"/>
            <a:ext cx="26447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dirty="0">
                <a:cs typeface="Arial" panose="020B0604020202020204" pitchFamily="34" charset="0"/>
              </a:rPr>
              <a:t>D2 deposited 1040 Prime OTS </a:t>
            </a:r>
            <a:endParaRPr lang="en-US" altLang="en-US" sz="1200" dirty="0" smtClean="0">
              <a:cs typeface="Arial" panose="020B0604020202020204" pitchFamily="34" charset="0"/>
            </a:endParaRPr>
          </a:p>
          <a:p>
            <a:pPr algn="l"/>
            <a:r>
              <a:rPr lang="en-US" altLang="en-US" sz="1200" dirty="0" err="1" smtClean="0">
                <a:cs typeface="Arial" panose="020B0604020202020204" pitchFamily="34" charset="0"/>
              </a:rPr>
              <a:t>wfr</a:t>
            </a:r>
            <a:r>
              <a:rPr lang="en-US" altLang="en-US" sz="1200" dirty="0" smtClean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cs typeface="Arial" panose="020B0604020202020204" pitchFamily="34" charset="0"/>
              </a:rPr>
              <a:t>235 (SL4):</a:t>
            </a:r>
          </a:p>
          <a:p>
            <a:pPr algn="l"/>
            <a:endParaRPr lang="en-US" altLang="en-US" sz="1200" dirty="0">
              <a:cs typeface="Arial" panose="020B0604020202020204" pitchFamily="34" charset="0"/>
            </a:endParaRPr>
          </a:p>
          <a:p>
            <a:pPr algn="l"/>
            <a:r>
              <a:rPr lang="en-US" altLang="en-US" sz="1200" dirty="0">
                <a:cs typeface="Arial" panose="020B0604020202020204" pitchFamily="34" charset="0"/>
              </a:rPr>
              <a:t>DOT planar OTS flow  </a:t>
            </a:r>
          </a:p>
          <a:p>
            <a:pPr algn="l"/>
            <a:r>
              <a:rPr lang="en-US" altLang="en-US" sz="1200" dirty="0" err="1">
                <a:cs typeface="Arial" panose="020B0604020202020204" pitchFamily="34" charset="0"/>
              </a:rPr>
              <a:t>TiAlN</a:t>
            </a:r>
            <a:r>
              <a:rPr lang="en-US" altLang="en-US" sz="1200" dirty="0">
                <a:cs typeface="Arial" panose="020B0604020202020204" pitchFamily="34" charset="0"/>
              </a:rPr>
              <a:t> Bottom electrode: 250A </a:t>
            </a:r>
            <a:r>
              <a:rPr lang="en-US" altLang="en-US" sz="1200" dirty="0" err="1">
                <a:cs typeface="Arial" panose="020B0604020202020204" pitchFamily="34" charset="0"/>
              </a:rPr>
              <a:t>TiAlN</a:t>
            </a:r>
            <a:endParaRPr lang="en-US" altLang="en-US" sz="1200" dirty="0">
              <a:cs typeface="Arial" panose="020B0604020202020204" pitchFamily="34" charset="0"/>
            </a:endParaRPr>
          </a:p>
          <a:p>
            <a:pPr algn="l"/>
            <a:r>
              <a:rPr lang="en-US" altLang="en-US" sz="1200" dirty="0">
                <a:cs typeface="Arial" panose="020B0604020202020204" pitchFamily="34" charset="0"/>
              </a:rPr>
              <a:t>500A </a:t>
            </a:r>
            <a:r>
              <a:rPr lang="en-US" altLang="en-US" sz="1200" dirty="0" smtClean="0">
                <a:cs typeface="Arial" panose="020B0604020202020204" pitchFamily="34" charset="0"/>
              </a:rPr>
              <a:t>OTS</a:t>
            </a:r>
          </a:p>
          <a:p>
            <a:pPr algn="l"/>
            <a:r>
              <a:rPr lang="en-US" altLang="en-US" sz="1200" dirty="0" smtClean="0">
                <a:cs typeface="Arial" panose="020B0604020202020204" pitchFamily="34" charset="0"/>
              </a:rPr>
              <a:t>750A </a:t>
            </a:r>
            <a:r>
              <a:rPr lang="en-US" altLang="en-US" sz="1200" dirty="0" err="1">
                <a:cs typeface="Arial" panose="020B0604020202020204" pitchFamily="34" charset="0"/>
              </a:rPr>
              <a:t>TiAlN</a:t>
            </a:r>
            <a:r>
              <a:rPr lang="en-US" altLang="en-US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19300" y="530997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 dirty="0" smtClean="0">
                <a:cs typeface="Arial" panose="020B0604020202020204" pitchFamily="34" charset="0"/>
              </a:rPr>
              <a:t>Plug </a:t>
            </a:r>
            <a:r>
              <a:rPr lang="en-US" altLang="en-US" sz="1600" b="1" dirty="0" err="1" smtClean="0">
                <a:cs typeface="Arial" panose="020B0604020202020204" pitchFamily="34" charset="0"/>
              </a:rPr>
              <a:t>TiSiN</a:t>
            </a:r>
            <a:r>
              <a:rPr lang="en-US" altLang="en-US" sz="1600" b="1" dirty="0" smtClean="0">
                <a:cs typeface="Arial" panose="020B0604020202020204" pitchFamily="34" charset="0"/>
              </a:rPr>
              <a:t>:    	</a:t>
            </a:r>
            <a:r>
              <a:rPr lang="en-US" altLang="en-US" sz="1600" b="1" dirty="0" err="1" smtClean="0">
                <a:cs typeface="Arial" panose="020B0604020202020204" pitchFamily="34" charset="0"/>
              </a:rPr>
              <a:t>V</a:t>
            </a:r>
            <a:r>
              <a:rPr lang="en-US" altLang="en-US" sz="1600" b="1" baseline="-25000" dirty="0" err="1" smtClean="0">
                <a:cs typeface="Arial" panose="020B0604020202020204" pitchFamily="34" charset="0"/>
              </a:rPr>
              <a:t>t</a:t>
            </a:r>
            <a:r>
              <a:rPr lang="en-US" altLang="en-US" sz="1600" b="1" dirty="0" smtClean="0"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cs typeface="Arial" panose="020B0604020202020204" pitchFamily="34" charset="0"/>
              </a:rPr>
              <a:t>~ 5 (at 100 cycles)	</a:t>
            </a:r>
            <a:r>
              <a:rPr lang="en-US" altLang="en-US" sz="1600" b="1" dirty="0" err="1" smtClean="0">
                <a:cs typeface="Arial" panose="020B0604020202020204" pitchFamily="34" charset="0"/>
              </a:rPr>
              <a:t>V</a:t>
            </a:r>
            <a:r>
              <a:rPr lang="en-US" altLang="en-US" sz="1600" b="1" baseline="-25000" dirty="0" err="1" smtClean="0">
                <a:cs typeface="Arial" panose="020B0604020202020204" pitchFamily="34" charset="0"/>
              </a:rPr>
              <a:t>offset</a:t>
            </a:r>
            <a:r>
              <a:rPr lang="en-US" altLang="en-US" sz="1600" b="1" dirty="0" smtClean="0"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cs typeface="Arial" panose="020B0604020202020204" pitchFamily="34" charset="0"/>
              </a:rPr>
              <a:t>~ </a:t>
            </a:r>
            <a:r>
              <a:rPr lang="en-US" altLang="en-US" sz="1600" b="1" dirty="0" smtClean="0">
                <a:cs typeface="Arial" panose="020B0604020202020204" pitchFamily="34" charset="0"/>
              </a:rPr>
              <a:t>1.9		&gt;95</a:t>
            </a:r>
            <a:r>
              <a:rPr lang="en-US" altLang="en-US" sz="1600" b="1" dirty="0">
                <a:cs typeface="Arial" panose="020B0604020202020204" pitchFamily="34" charset="0"/>
              </a:rPr>
              <a:t>% </a:t>
            </a:r>
            <a:r>
              <a:rPr lang="en-US" altLang="en-US" sz="1600" b="1" dirty="0" smtClean="0">
                <a:cs typeface="Arial" panose="020B0604020202020204" pitchFamily="34" charset="0"/>
              </a:rPr>
              <a:t>yield</a:t>
            </a:r>
            <a:endParaRPr lang="en-US" altLang="en-US" sz="600" b="1" dirty="0">
              <a:cs typeface="Arial" panose="020B0604020202020204" pitchFamily="34" charset="0"/>
            </a:endParaRPr>
          </a:p>
          <a:p>
            <a:pPr algn="l"/>
            <a:r>
              <a:rPr lang="en-US" altLang="en-US" sz="1600" b="1" dirty="0" smtClean="0">
                <a:cs typeface="Arial" panose="020B0604020202020204" pitchFamily="34" charset="0"/>
              </a:rPr>
              <a:t>EP </a:t>
            </a:r>
            <a:r>
              <a:rPr lang="en-US" altLang="en-US" sz="1600" b="1" dirty="0" err="1" smtClean="0">
                <a:cs typeface="Arial" panose="020B0604020202020204" pitchFamily="34" charset="0"/>
              </a:rPr>
              <a:t>TiAlN</a:t>
            </a:r>
            <a:r>
              <a:rPr lang="en-US" altLang="en-US" sz="1600" b="1" dirty="0" smtClean="0">
                <a:cs typeface="Arial" panose="020B0604020202020204" pitchFamily="34" charset="0"/>
              </a:rPr>
              <a:t>: 		</a:t>
            </a:r>
            <a:r>
              <a:rPr lang="en-US" altLang="en-US" sz="1600" b="1" dirty="0" err="1" smtClean="0">
                <a:cs typeface="Arial" panose="020B0604020202020204" pitchFamily="34" charset="0"/>
              </a:rPr>
              <a:t>V</a:t>
            </a:r>
            <a:r>
              <a:rPr lang="en-US" altLang="en-US" sz="1600" b="1" baseline="-25000" dirty="0" err="1" smtClean="0">
                <a:cs typeface="Arial" panose="020B0604020202020204" pitchFamily="34" charset="0"/>
              </a:rPr>
              <a:t>t</a:t>
            </a:r>
            <a:r>
              <a:rPr lang="en-US" altLang="en-US" sz="1600" b="1" dirty="0" smtClean="0"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cs typeface="Arial" panose="020B0604020202020204" pitchFamily="34" charset="0"/>
              </a:rPr>
              <a:t>~ 4.1v		</a:t>
            </a:r>
            <a:r>
              <a:rPr lang="en-US" altLang="en-US" sz="1600" b="1" dirty="0" err="1" smtClean="0">
                <a:cs typeface="Arial" panose="020B0604020202020204" pitchFamily="34" charset="0"/>
              </a:rPr>
              <a:t>V</a:t>
            </a:r>
            <a:r>
              <a:rPr lang="en-US" altLang="en-US" sz="1600" b="1" baseline="-25000" dirty="0" err="1" smtClean="0">
                <a:cs typeface="Arial" panose="020B0604020202020204" pitchFamily="34" charset="0"/>
              </a:rPr>
              <a:t>offset</a:t>
            </a:r>
            <a:r>
              <a:rPr lang="en-US" altLang="en-US" sz="1600" b="1" dirty="0" smtClean="0"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cs typeface="Arial" panose="020B0604020202020204" pitchFamily="34" charset="0"/>
              </a:rPr>
              <a:t>~ </a:t>
            </a:r>
            <a:r>
              <a:rPr lang="en-US" altLang="en-US" sz="1600" b="1" dirty="0" smtClean="0">
                <a:cs typeface="Arial" panose="020B0604020202020204" pitchFamily="34" charset="0"/>
              </a:rPr>
              <a:t>0.9-1.2	&gt;95</a:t>
            </a:r>
            <a:r>
              <a:rPr lang="en-US" altLang="en-US" sz="1600" b="1" dirty="0">
                <a:cs typeface="Arial" panose="020B0604020202020204" pitchFamily="34" charset="0"/>
              </a:rPr>
              <a:t>% yield</a:t>
            </a:r>
            <a:endParaRPr lang="en-US" altLang="en-US" sz="1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/>
            <a:r>
              <a:rPr lang="en-US" altLang="en-US" sz="1600" b="1" dirty="0">
                <a:cs typeface="Arial" panose="020B0604020202020204" pitchFamily="34" charset="0"/>
              </a:rPr>
              <a:t>DOT </a:t>
            </a:r>
            <a:r>
              <a:rPr lang="en-US" altLang="en-US" sz="1600" b="1" dirty="0" err="1" smtClean="0">
                <a:cs typeface="Arial" panose="020B0604020202020204" pitchFamily="34" charset="0"/>
              </a:rPr>
              <a:t>TiAlN</a:t>
            </a:r>
            <a:r>
              <a:rPr lang="en-US" altLang="en-US" sz="1600" b="1" dirty="0" smtClean="0">
                <a:cs typeface="Arial" panose="020B0604020202020204" pitchFamily="34" charset="0"/>
              </a:rPr>
              <a:t>: </a:t>
            </a:r>
            <a:r>
              <a:rPr lang="en-US" altLang="en-US" sz="1600" b="1" dirty="0">
                <a:cs typeface="Arial" panose="020B0604020202020204" pitchFamily="34" charset="0"/>
              </a:rPr>
              <a:t>	</a:t>
            </a:r>
            <a:r>
              <a:rPr lang="en-US" altLang="en-US" sz="1600" b="1" dirty="0" err="1" smtClean="0">
                <a:cs typeface="Arial" panose="020B0604020202020204" pitchFamily="34" charset="0"/>
              </a:rPr>
              <a:t>V</a:t>
            </a:r>
            <a:r>
              <a:rPr lang="en-US" altLang="en-US" sz="1600" b="1" baseline="-25000" dirty="0" err="1" smtClean="0">
                <a:cs typeface="Arial" panose="020B0604020202020204" pitchFamily="34" charset="0"/>
              </a:rPr>
              <a:t>t</a:t>
            </a:r>
            <a:r>
              <a:rPr lang="en-US" altLang="en-US" sz="1600" b="1" dirty="0" smtClean="0"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cs typeface="Arial" panose="020B0604020202020204" pitchFamily="34" charset="0"/>
              </a:rPr>
              <a:t>~ 1.3-2.1   	</a:t>
            </a:r>
            <a:r>
              <a:rPr lang="en-US" altLang="en-US" sz="1600" b="1" dirty="0" err="1" smtClean="0">
                <a:cs typeface="Arial" panose="020B0604020202020204" pitchFamily="34" charset="0"/>
              </a:rPr>
              <a:t>V</a:t>
            </a:r>
            <a:r>
              <a:rPr lang="en-US" altLang="en-US" sz="1600" b="1" baseline="-25000" dirty="0" err="1" smtClean="0">
                <a:cs typeface="Arial" panose="020B0604020202020204" pitchFamily="34" charset="0"/>
              </a:rPr>
              <a:t>offset</a:t>
            </a:r>
            <a:r>
              <a:rPr lang="en-US" altLang="en-US" sz="1600" b="1" dirty="0" smtClean="0"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cs typeface="Arial" panose="020B0604020202020204" pitchFamily="34" charset="0"/>
              </a:rPr>
              <a:t>~0.5 </a:t>
            </a:r>
            <a:r>
              <a:rPr lang="en-US" altLang="en-US" sz="1600" b="1" dirty="0" smtClean="0">
                <a:cs typeface="Arial" panose="020B0604020202020204" pitchFamily="34" charset="0"/>
              </a:rPr>
              <a:t>		5-40</a:t>
            </a:r>
            <a:r>
              <a:rPr lang="en-US" altLang="en-US" sz="1600" b="1" dirty="0">
                <a:cs typeface="Arial" panose="020B0604020202020204" pitchFamily="34" charset="0"/>
              </a:rPr>
              <a:t>% </a:t>
            </a:r>
            <a:r>
              <a:rPr lang="en-US" altLang="en-US" sz="1600" b="1" dirty="0" smtClean="0">
                <a:cs typeface="Arial" panose="020B0604020202020204" pitchFamily="34" charset="0"/>
              </a:rPr>
              <a:t>yield</a:t>
            </a:r>
            <a:endParaRPr lang="en-US" altLang="en-US" sz="1600" b="1" dirty="0"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16969" y="238780"/>
            <a:ext cx="2685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 i="1">
                <a:solidFill>
                  <a:srgbClr val="FF0000"/>
                </a:solidFill>
                <a:cs typeface="Arial" panose="020B0604020202020204" pitchFamily="34" charset="0"/>
              </a:rPr>
              <a:t>DOT OTS process flow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 flipH="1">
            <a:off x="7564569" y="86380"/>
            <a:ext cx="76200" cy="487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3" t="13371" r="16071" b="4178"/>
          <a:stretch>
            <a:fillRect/>
          </a:stretch>
        </p:blipFill>
        <p:spPr bwMode="auto">
          <a:xfrm>
            <a:off x="1714500" y="229618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943100" y="314980"/>
            <a:ext cx="269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 i="1" dirty="0">
                <a:solidFill>
                  <a:srgbClr val="FF0000"/>
                </a:solidFill>
                <a:cs typeface="Arial" panose="020B0604020202020204" pitchFamily="34" charset="0"/>
              </a:rPr>
              <a:t>OTS Plug process flow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019300" y="695980"/>
            <a:ext cx="26447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dirty="0">
                <a:cs typeface="Arial" panose="020B0604020202020204" pitchFamily="34" charset="0"/>
              </a:rPr>
              <a:t>D2 deposited 1040 </a:t>
            </a:r>
            <a:r>
              <a:rPr lang="en-US" altLang="en-US" sz="1200" dirty="0" smtClean="0">
                <a:cs typeface="Arial" panose="020B0604020202020204" pitchFamily="34" charset="0"/>
              </a:rPr>
              <a:t>Prime OTS </a:t>
            </a:r>
          </a:p>
          <a:p>
            <a:pPr algn="l"/>
            <a:r>
              <a:rPr lang="en-US" altLang="en-US" sz="1200" dirty="0" smtClean="0">
                <a:cs typeface="Arial" panose="020B0604020202020204" pitchFamily="34" charset="0"/>
              </a:rPr>
              <a:t>SL9</a:t>
            </a:r>
            <a:endParaRPr lang="en-US" altLang="en-US" sz="1200" dirty="0">
              <a:cs typeface="Arial" panose="020B0604020202020204" pitchFamily="34" charset="0"/>
            </a:endParaRPr>
          </a:p>
          <a:p>
            <a:pPr algn="l"/>
            <a:endParaRPr lang="en-US" altLang="en-US" sz="1200" dirty="0">
              <a:cs typeface="Arial" panose="020B0604020202020204" pitchFamily="34" charset="0"/>
            </a:endParaRPr>
          </a:p>
          <a:p>
            <a:pPr algn="l"/>
            <a:r>
              <a:rPr lang="en-US" altLang="en-US" sz="1200" dirty="0">
                <a:cs typeface="Arial" panose="020B0604020202020204" pitchFamily="34" charset="0"/>
              </a:rPr>
              <a:t>SLD </a:t>
            </a:r>
            <a:r>
              <a:rPr lang="en-US" altLang="en-US" sz="1200" dirty="0" err="1">
                <a:cs typeface="Arial" panose="020B0604020202020204" pitchFamily="34" charset="0"/>
              </a:rPr>
              <a:t>TiSiN</a:t>
            </a:r>
            <a:r>
              <a:rPr lang="en-US" altLang="en-US" sz="1200" dirty="0">
                <a:cs typeface="Arial" panose="020B0604020202020204" pitchFamily="34" charset="0"/>
              </a:rPr>
              <a:t> plug OTS flow  </a:t>
            </a:r>
          </a:p>
          <a:p>
            <a:pPr algn="l"/>
            <a:r>
              <a:rPr lang="en-US" altLang="en-US" sz="1200" dirty="0" err="1">
                <a:cs typeface="Arial" panose="020B0604020202020204" pitchFamily="34" charset="0"/>
              </a:rPr>
              <a:t>CMP’d</a:t>
            </a:r>
            <a:r>
              <a:rPr lang="en-US" altLang="en-US" sz="1200" dirty="0"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cs typeface="Arial" panose="020B0604020202020204" pitchFamily="34" charset="0"/>
              </a:rPr>
              <a:t>TiSiN</a:t>
            </a:r>
            <a:r>
              <a:rPr lang="en-US" altLang="en-US" sz="1200" dirty="0">
                <a:cs typeface="Arial" panose="020B0604020202020204" pitchFamily="34" charset="0"/>
              </a:rPr>
              <a:t> Bot electrode </a:t>
            </a:r>
            <a:endParaRPr lang="en-US" altLang="en-US" sz="1200" dirty="0" smtClean="0">
              <a:cs typeface="Arial" panose="020B0604020202020204" pitchFamily="34" charset="0"/>
            </a:endParaRPr>
          </a:p>
          <a:p>
            <a:pPr algn="l"/>
            <a:r>
              <a:rPr lang="en-US" altLang="en-US" sz="1200" dirty="0" smtClean="0">
                <a:cs typeface="Arial" panose="020B0604020202020204" pitchFamily="34" charset="0"/>
              </a:rPr>
              <a:t>500A OTS</a:t>
            </a:r>
          </a:p>
          <a:p>
            <a:pPr algn="l"/>
            <a:r>
              <a:rPr lang="en-US" altLang="en-US" sz="1200" dirty="0" smtClean="0">
                <a:cs typeface="Arial" panose="020B0604020202020204" pitchFamily="34" charset="0"/>
              </a:rPr>
              <a:t>750A </a:t>
            </a:r>
            <a:r>
              <a:rPr lang="en-US" altLang="en-US" sz="1200" dirty="0" err="1">
                <a:cs typeface="Arial" panose="020B0604020202020204" pitchFamily="34" charset="0"/>
              </a:rPr>
              <a:t>TiAlN</a:t>
            </a:r>
            <a:r>
              <a:rPr lang="en-US" altLang="en-US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flipH="1">
            <a:off x="4648200" y="76200"/>
            <a:ext cx="76200" cy="487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612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55435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5097"/>
            <a:ext cx="55530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38200" y="4648200"/>
            <a:ext cx="10744200" cy="93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i="1" dirty="0">
                <a:solidFill>
                  <a:schemeClr val="accent2"/>
                </a:solidFill>
              </a:rPr>
              <a:t>Vth migrates down with cycling.  Relatively stable from 2</a:t>
            </a:r>
            <a:r>
              <a:rPr lang="en-US" altLang="en-US" b="1" i="1" baseline="30000" dirty="0">
                <a:solidFill>
                  <a:schemeClr val="accent2"/>
                </a:solidFill>
              </a:rPr>
              <a:t>nd</a:t>
            </a:r>
            <a:r>
              <a:rPr lang="en-US" altLang="en-US" b="1" i="1" dirty="0">
                <a:solidFill>
                  <a:schemeClr val="accent2"/>
                </a:solidFill>
              </a:rPr>
              <a:t> to 1E3 cycles.</a:t>
            </a:r>
          </a:p>
          <a:p>
            <a:pPr algn="l">
              <a:spcBef>
                <a:spcPct val="50000"/>
              </a:spcBef>
            </a:pPr>
            <a:r>
              <a:rPr lang="en-US" altLang="en-US" b="1" i="1" dirty="0">
                <a:solidFill>
                  <a:schemeClr val="accent2"/>
                </a:solidFill>
              </a:rPr>
              <a:t>Both 300ns and 1us pulse width shows similar Vth migration down with cycling.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Process: BE – </a:t>
            </a:r>
            <a:r>
              <a:rPr lang="en-US" dirty="0" err="1" smtClean="0"/>
              <a:t>TiSiN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SubVth</a:t>
            </a:r>
            <a:r>
              <a:rPr lang="en-US" dirty="0" smtClean="0"/>
              <a:t> Cycling Evolution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060393" y="1821845"/>
            <a:ext cx="36417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dirty="0"/>
              <a:t>The subthreshold characteristics shown in the plot below are not normalized to the pulsed V</a:t>
            </a:r>
            <a:r>
              <a:rPr lang="en-US" altLang="en-US" sz="1600" baseline="-25000" dirty="0"/>
              <a:t>T</a:t>
            </a:r>
            <a:r>
              <a:rPr lang="en-US" altLang="en-US" sz="1600" dirty="0"/>
              <a:t> data. </a:t>
            </a:r>
          </a:p>
          <a:p>
            <a:pPr algn="l"/>
            <a:endParaRPr lang="en-US" altLang="en-US" sz="1600" dirty="0"/>
          </a:p>
          <a:p>
            <a:pPr algn="l"/>
            <a:r>
              <a:rPr lang="en-US" altLang="en-US" sz="1600" dirty="0"/>
              <a:t>The absolute </a:t>
            </a:r>
            <a:r>
              <a:rPr lang="en-US" altLang="en-US" sz="1600" dirty="0" smtClean="0"/>
              <a:t>leakage </a:t>
            </a:r>
            <a:r>
              <a:rPr lang="en-US" altLang="en-US" sz="1600" dirty="0"/>
              <a:t>is observed to increase during cycling</a:t>
            </a:r>
            <a:r>
              <a:rPr lang="en-US" altLang="en-US" sz="1600" dirty="0" smtClean="0"/>
              <a:t>.</a:t>
            </a:r>
            <a:endParaRPr lang="en-US" alt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1295400"/>
            <a:ext cx="7731125" cy="5013325"/>
            <a:chOff x="304800" y="1600200"/>
            <a:chExt cx="7731125" cy="5013325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1634733"/>
                </p:ext>
              </p:extLst>
            </p:nvPr>
          </p:nvGraphicFramePr>
          <p:xfrm>
            <a:off x="304800" y="1600200"/>
            <a:ext cx="7688263" cy="5013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Chart" r:id="rId3" imgW="6982130" imgH="4553369" progId="Excel.Chart.8">
                    <p:embed/>
                  </p:oleObj>
                </mc:Choice>
                <mc:Fallback>
                  <p:oleObj name="Chart" r:id="rId3" imgW="6982130" imgH="455336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600200"/>
                          <a:ext cx="7688263" cy="5013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5045075" y="2117725"/>
              <a:ext cx="517525" cy="106362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 flipV="1">
              <a:off x="6003925" y="3816350"/>
              <a:ext cx="773113" cy="9175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705600" y="4632325"/>
              <a:ext cx="8382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>
                  <a:solidFill>
                    <a:schemeClr val="tx2"/>
                  </a:solidFill>
                </a:rPr>
                <a:t>1</a:t>
              </a:r>
              <a:r>
                <a:rPr lang="en-US" altLang="en-US" sz="1200" b="1" baseline="30000">
                  <a:solidFill>
                    <a:schemeClr val="tx2"/>
                  </a:solidFill>
                </a:rPr>
                <a:t>st</a:t>
              </a:r>
              <a:r>
                <a:rPr lang="en-US" altLang="en-US" sz="1200" b="1">
                  <a:solidFill>
                    <a:schemeClr val="tx2"/>
                  </a:solidFill>
                </a:rPr>
                <a:t> Cycle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486400" y="1889125"/>
              <a:ext cx="12192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>
                  <a:solidFill>
                    <a:schemeClr val="tx2"/>
                  </a:solidFill>
                </a:rPr>
                <a:t>1x10</a:t>
              </a:r>
              <a:r>
                <a:rPr lang="en-US" altLang="en-US" sz="1200" b="1" baseline="30000">
                  <a:solidFill>
                    <a:schemeClr val="tx2"/>
                  </a:solidFill>
                </a:rPr>
                <a:t>5</a:t>
              </a:r>
              <a:r>
                <a:rPr lang="en-US" altLang="en-US" sz="1200" b="1">
                  <a:solidFill>
                    <a:schemeClr val="tx2"/>
                  </a:solidFill>
                </a:rPr>
                <a:t> Cycles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6002338" y="2270125"/>
              <a:ext cx="855662" cy="12827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816725" y="2093913"/>
              <a:ext cx="12192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1">
                  <a:solidFill>
                    <a:schemeClr val="tx2"/>
                  </a:solidFill>
                </a:rPr>
                <a:t>100 Cycles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85404" y="3668762"/>
            <a:ext cx="3581400" cy="2590800"/>
            <a:chOff x="7885404" y="3668762"/>
            <a:chExt cx="3581400" cy="259080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t="13769" r="30017" b="7845"/>
            <a:stretch/>
          </p:blipFill>
          <p:spPr bwMode="auto">
            <a:xfrm>
              <a:off x="7885404" y="3668762"/>
              <a:ext cx="3581400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1466804" y="3765057"/>
              <a:ext cx="0" cy="245935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9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 Lot S095147KTT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93" y="1171688"/>
            <a:ext cx="6983413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mory Switching Characterization.pptx" id="{6D49997A-1422-4ABC-B8BF-43725C2A995E}" vid="{75308760-E40B-45C4-A36F-0E2114E05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0b7a245-a7c3-4504-88b2-cf85318e6b7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3DXP_V3</Template>
  <TotalTime>514</TotalTime>
  <Words>558</Words>
  <Application>Microsoft Office PowerPoint</Application>
  <PresentationFormat>Widescreen</PresentationFormat>
  <Paragraphs>153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Neo Sans Intel</vt:lpstr>
      <vt:lpstr>Neo Sans Intel Medium</vt:lpstr>
      <vt:lpstr>Times New Roman</vt:lpstr>
      <vt:lpstr>Wingdings</vt:lpstr>
      <vt:lpstr>blank</vt:lpstr>
      <vt:lpstr>Chart</vt:lpstr>
      <vt:lpstr>ISO JDP on Chal electrodes</vt:lpstr>
      <vt:lpstr>OTS Plug process flow</vt:lpstr>
      <vt:lpstr>Cycling Evolution</vt:lpstr>
      <vt:lpstr>Fountain of Youth?</vt:lpstr>
      <vt:lpstr>Plug  vs. Elevated Pore (EP), DOT</vt:lpstr>
      <vt:lpstr>PowerPoint Presentation</vt:lpstr>
      <vt:lpstr>Plug Process: BE – TiSiN</vt:lpstr>
      <vt:lpstr>SubVth Cycling Evolution</vt:lpstr>
      <vt:lpstr>SAG Lot S095147KTT</vt:lpstr>
      <vt:lpstr>PowerPoint Presentation</vt:lpstr>
      <vt:lpstr>PowerPoint Presentation</vt:lpstr>
      <vt:lpstr>Scratch Pad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29</cp:revision>
  <dcterms:created xsi:type="dcterms:W3CDTF">2018-06-12T15:24:15Z</dcterms:created>
  <dcterms:modified xsi:type="dcterms:W3CDTF">2018-06-13T04:01:27Z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181d2782-6909-418f-b9d7-863187696dac</vt:lpwstr>
  </property>
  <property fmtid="{D5CDD505-2E9C-101B-9397-08002B2CF9AE}" pid="4" name="CTP_TimeStamp">
    <vt:lpwstr>2018-06-13 04:01:26Z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