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6" r:id="rId5"/>
    <p:sldId id="257" r:id="rId6"/>
    <p:sldId id="276" r:id="rId7"/>
    <p:sldId id="260" r:id="rId8"/>
    <p:sldId id="290" r:id="rId9"/>
    <p:sldId id="291" r:id="rId10"/>
    <p:sldId id="278" r:id="rId11"/>
    <p:sldId id="289" r:id="rId12"/>
    <p:sldId id="258" r:id="rId13"/>
    <p:sldId id="275" r:id="rId14"/>
    <p:sldId id="264" r:id="rId15"/>
    <p:sldId id="265" r:id="rId16"/>
    <p:sldId id="268" r:id="rId17"/>
    <p:sldId id="272" r:id="rId18"/>
    <p:sldId id="273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4" r:id="rId31"/>
    <p:sldId id="262" r:id="rId32"/>
    <p:sldId id="259" r:id="rId33"/>
    <p:sldId id="261" r:id="rId34"/>
    <p:sldId id="271" r:id="rId35"/>
    <p:sldId id="270" r:id="rId3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30A0"/>
    <a:srgbClr val="0064D2"/>
    <a:srgbClr val="0054B0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5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EE-C2F2-41F7-B38A-102D655F73E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D93DE-904C-48D5-B52E-C68CBB596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8E38-EA29-489A-B001-3F698825B2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4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CB03C-0EB5-4BAD-801D-FC12863DB0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8E38-EA29-489A-B001-3F698825B2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8E38-EA29-489A-B001-3F698825B2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smtClean="0">
                <a:latin typeface="Calibri" pitchFamily="34" charset="0"/>
                <a:cs typeface="Calibri" pitchFamily="34" charset="0"/>
              </a:rPr>
              <a:t>NSG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7003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  <a:endParaRPr lang="en-US" sz="1697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miengineering.com/what-happened-to-reram/" TargetMode="External"/><Relationship Id="rId2" Type="http://schemas.openxmlformats.org/officeDocument/2006/relationships/hyperlink" Target="https://en.wikipedia.org/wiki/Resistive_random-access_memor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miengineering.com/a-new-memory-contende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r>
              <a:rPr lang="en-US" sz="2000" dirty="0" smtClean="0"/>
              <a:t>Write: Polarity symmetry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urrent pulse from </a:t>
            </a:r>
            <a:r>
              <a:rPr lang="en-US" sz="2000" dirty="0"/>
              <a:t>5</a:t>
            </a:r>
            <a:r>
              <a:rPr lang="en-US" sz="2000" dirty="0" smtClean="0"/>
              <a:t> to </a:t>
            </a:r>
            <a:r>
              <a:rPr lang="en-US" sz="2000" dirty="0"/>
              <a:t>4</a:t>
            </a:r>
            <a:r>
              <a:rPr lang="en-US" sz="2000" dirty="0" smtClean="0"/>
              <a:t>0 MA/cm</a:t>
            </a:r>
            <a:r>
              <a:rPr lang="en-US" sz="2000" baseline="30000" dirty="0" smtClean="0"/>
              <a:t>2</a:t>
            </a:r>
            <a:r>
              <a:rPr lang="en-US" sz="2000" baseline="30000" dirty="0"/>
              <a:t/>
            </a:r>
            <a:br>
              <a:rPr lang="en-US" sz="2000" baseline="30000" dirty="0"/>
            </a:br>
            <a:r>
              <a:rPr lang="en-US" sz="2000" dirty="0" smtClean="0"/>
              <a:t>(20~160uA </a:t>
            </a:r>
            <a:r>
              <a:rPr lang="en-US" sz="2000" dirty="0"/>
              <a:t>of 20nm cell)</a:t>
            </a:r>
            <a:endParaRPr lang="en-US" sz="2000" dirty="0" smtClean="0"/>
          </a:p>
          <a:p>
            <a:pPr lvl="1"/>
            <a:r>
              <a:rPr lang="en-US" sz="2000" dirty="0" smtClean="0"/>
              <a:t>Pulse width from 10ns to 200nsc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melt</a:t>
            </a:r>
            <a:r>
              <a:rPr lang="en-US" sz="2000" dirty="0" smtClean="0"/>
              <a:t>  ~15MA/cm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sat</a:t>
            </a:r>
            <a:r>
              <a:rPr lang="en-US" sz="2000" dirty="0" smtClean="0"/>
              <a:t> ~  25 MA/cm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Read: Polarity symmetry</a:t>
            </a:r>
          </a:p>
          <a:p>
            <a:pPr lvl="1"/>
            <a:r>
              <a:rPr lang="en-US" sz="2000" dirty="0" smtClean="0"/>
              <a:t>FVMI in both polarity. 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/>
              <a:t>I</a:t>
            </a:r>
            <a:r>
              <a:rPr lang="en-US" sz="2000" baseline="-25000" dirty="0" err="1" smtClean="0"/>
              <a:t>Set</a:t>
            </a:r>
            <a:r>
              <a:rPr lang="en-US" sz="2000" dirty="0" smtClean="0"/>
              <a:t>  10~50</a:t>
            </a:r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2000" dirty="0" smtClean="0"/>
              <a:t>A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Reset</a:t>
            </a:r>
            <a:r>
              <a:rPr lang="en-US" sz="2000" dirty="0" smtClean="0"/>
              <a:t> is ~0.1 50 1</a:t>
            </a:r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2000" dirty="0" smtClean="0"/>
              <a:t>A</a:t>
            </a:r>
            <a:endParaRPr lang="en-US" sz="2000" dirty="0"/>
          </a:p>
          <a:p>
            <a:r>
              <a:rPr lang="en-US" sz="2000" dirty="0" smtClean="0"/>
              <a:t>Pulse width effect</a:t>
            </a:r>
          </a:p>
          <a:p>
            <a:pPr lvl="1"/>
            <a:r>
              <a:rPr lang="en-US" sz="2000" dirty="0" smtClean="0"/>
              <a:t>Insignificant impact from high to low I</a:t>
            </a:r>
            <a:r>
              <a:rPr lang="en-US" sz="2000" baseline="-25000" dirty="0" smtClean="0"/>
              <a:t>READ</a:t>
            </a:r>
            <a:endParaRPr lang="en-US" sz="2000" dirty="0" smtClean="0"/>
          </a:p>
          <a:p>
            <a:pPr lvl="1"/>
            <a:r>
              <a:rPr lang="en-US" sz="2000" dirty="0" smtClean="0"/>
              <a:t>Strong influence from low to High I</a:t>
            </a:r>
            <a:r>
              <a:rPr lang="en-US" sz="2000" baseline="-25000" dirty="0" smtClean="0"/>
              <a:t>READ</a:t>
            </a:r>
          </a:p>
          <a:p>
            <a:r>
              <a:rPr lang="en-US" sz="2000" dirty="0" smtClean="0"/>
              <a:t>Polarity Symmetry: Axial symmetry both in read and write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297646"/>
            <a:ext cx="3196155" cy="3190048"/>
            <a:chOff x="4916069" y="2164364"/>
            <a:chExt cx="3196155" cy="3190048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9177" y="2164364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Log(I@0.4V]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06734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4686187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05618" y="2997298"/>
            <a:ext cx="2211282" cy="1150656"/>
            <a:chOff x="8184044" y="1695248"/>
            <a:chExt cx="2211282" cy="1150656"/>
          </a:xfrm>
        </p:grpSpPr>
        <p:grpSp>
          <p:nvGrpSpPr>
            <p:cNvPr id="54" name="Group 53"/>
            <p:cNvGrpSpPr/>
            <p:nvPr/>
          </p:nvGrpSpPr>
          <p:grpSpPr>
            <a:xfrm flipH="1">
              <a:off x="9293250" y="1709330"/>
              <a:ext cx="1102076" cy="1127791"/>
              <a:chOff x="6483944" y="2500728"/>
              <a:chExt cx="1497030" cy="1117246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 flipH="1">
              <a:off x="9293252" y="1695248"/>
              <a:ext cx="1102074" cy="1127722"/>
              <a:chOff x="6483927" y="2500681"/>
              <a:chExt cx="1497023" cy="1117225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50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8184046" y="1709330"/>
              <a:ext cx="1102076" cy="1127791"/>
              <a:chOff x="6483944" y="2500728"/>
              <a:chExt cx="1497030" cy="1117246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8184044" y="1718182"/>
              <a:ext cx="1102074" cy="1127722"/>
              <a:chOff x="6483927" y="2500681"/>
              <a:chExt cx="1497023" cy="1117225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6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8195575" y="1659270"/>
            <a:ext cx="2211282" cy="1150656"/>
            <a:chOff x="8176910" y="3001140"/>
            <a:chExt cx="2211282" cy="1150656"/>
          </a:xfrm>
        </p:grpSpPr>
        <p:grpSp>
          <p:nvGrpSpPr>
            <p:cNvPr id="69" name="Group 68"/>
            <p:cNvGrpSpPr/>
            <p:nvPr/>
          </p:nvGrpSpPr>
          <p:grpSpPr>
            <a:xfrm flipH="1" flipV="1">
              <a:off x="9286116" y="3015222"/>
              <a:ext cx="1102076" cy="1127791"/>
              <a:chOff x="6483944" y="2500728"/>
              <a:chExt cx="1497030" cy="1117246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 flipH="1" flipV="1">
              <a:off x="9286118" y="3001140"/>
              <a:ext cx="1102074" cy="1127722"/>
              <a:chOff x="6483927" y="2500681"/>
              <a:chExt cx="1497023" cy="1117225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endCxn id="7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 flipV="1">
              <a:off x="8176912" y="3015222"/>
              <a:ext cx="1102076" cy="1127791"/>
              <a:chOff x="6483944" y="2500728"/>
              <a:chExt cx="1497030" cy="1117246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 flipV="1">
              <a:off x="8176910" y="3024074"/>
              <a:ext cx="1102074" cy="1127722"/>
              <a:chOff x="6483927" y="2500681"/>
              <a:chExt cx="1497023" cy="1117225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endCxn id="8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>
          <a:xfrm>
            <a:off x="9815541" y="1771425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484483" y="236748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98770" y="186334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45886" y="236151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339550" y="6145660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339277" y="4580340"/>
            <a:ext cx="344646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200ns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flipV="1">
            <a:off x="8172468" y="4773732"/>
            <a:ext cx="2271965" cy="1275781"/>
            <a:chOff x="8172468" y="4773732"/>
            <a:chExt cx="2271965" cy="1275781"/>
          </a:xfrm>
        </p:grpSpPr>
        <p:grpSp>
          <p:nvGrpSpPr>
            <p:cNvPr id="106" name="Group 105"/>
            <p:cNvGrpSpPr/>
            <p:nvPr/>
          </p:nvGrpSpPr>
          <p:grpSpPr>
            <a:xfrm flipH="1">
              <a:off x="9328551" y="4788606"/>
              <a:ext cx="1102076" cy="692390"/>
              <a:chOff x="6483944" y="2500728"/>
              <a:chExt cx="1497030" cy="1117246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 flipH="1">
              <a:off x="9319316" y="4792170"/>
              <a:ext cx="1102074" cy="692347"/>
              <a:chOff x="6496473" y="2500679"/>
              <a:chExt cx="1497023" cy="1117225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6496473" y="2500679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2" idx="4"/>
              </p:cNvCxnSpPr>
              <p:nvPr/>
            </p:nvCxnSpPr>
            <p:spPr>
              <a:xfrm>
                <a:off x="7552939" y="3528753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8172794" y="4788605"/>
              <a:ext cx="1102400" cy="691891"/>
              <a:chOff x="1678970" y="3885534"/>
              <a:chExt cx="1102400" cy="113449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1678970" y="3892237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123" name="Freeform 122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1679296" y="3885534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19" name="Freeform 118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>
                  <a:endCxn id="119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7" name="Group 126"/>
            <p:cNvGrpSpPr/>
            <p:nvPr/>
          </p:nvGrpSpPr>
          <p:grpSpPr>
            <a:xfrm>
              <a:off x="8172468" y="4782518"/>
              <a:ext cx="2258159" cy="45719"/>
              <a:chOff x="1062506" y="4679561"/>
              <a:chExt cx="2280348" cy="1141370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34" name="Freeform 133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Arrow Connector 134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endCxn id="134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1" name="Straight Arrow Connector 130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>
                  <a:endCxn id="130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8" name="Group 137"/>
            <p:cNvGrpSpPr/>
            <p:nvPr/>
          </p:nvGrpSpPr>
          <p:grpSpPr>
            <a:xfrm>
              <a:off x="8186274" y="4787226"/>
              <a:ext cx="2258159" cy="257970"/>
              <a:chOff x="1062506" y="4679561"/>
              <a:chExt cx="2280348" cy="114137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45" name="Freeform 144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Arrow Connector 145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endCxn id="145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39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41" name="Freeform 140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2" name="Straight Arrow Connector 141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endCxn id="141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Group 148"/>
            <p:cNvGrpSpPr/>
            <p:nvPr/>
          </p:nvGrpSpPr>
          <p:grpSpPr>
            <a:xfrm>
              <a:off x="8185904" y="4783475"/>
              <a:ext cx="2258159" cy="479515"/>
              <a:chOff x="1062506" y="4679561"/>
              <a:chExt cx="2280348" cy="1141370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1062506" y="4679561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>
                  <a:endCxn id="15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/>
              <p:cNvGrpSpPr/>
              <p:nvPr/>
            </p:nvGrpSpPr>
            <p:grpSpPr>
              <a:xfrm flipH="1">
                <a:off x="2240780" y="4693209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3" name="Straight Arrow Connector 152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>
                  <a:endCxn id="152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Straight Arrow Connector 4"/>
            <p:cNvCxnSpPr/>
            <p:nvPr/>
          </p:nvCxnSpPr>
          <p:spPr>
            <a:xfrm>
              <a:off x="9447780" y="4773817"/>
              <a:ext cx="0" cy="127569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 flipH="1">
              <a:off x="9282017" y="4787814"/>
              <a:ext cx="1102076" cy="1127791"/>
              <a:chOff x="6483944" y="2500728"/>
              <a:chExt cx="1497030" cy="1117246"/>
            </a:xfrm>
          </p:grpSpPr>
          <p:sp>
            <p:nvSpPr>
              <p:cNvPr id="184" name="Freeform 183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Arrow Connector 184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 flipH="1">
              <a:off x="9282019" y="4773732"/>
              <a:ext cx="1102074" cy="1127722"/>
              <a:chOff x="6483927" y="2500681"/>
              <a:chExt cx="1497023" cy="1117225"/>
            </a:xfrm>
          </p:grpSpPr>
          <p:sp>
            <p:nvSpPr>
              <p:cNvPr id="189" name="Freeform 18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0" name="Straight Arrow Connector 18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>
                <a:endCxn id="18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8172813" y="4787814"/>
              <a:ext cx="1102076" cy="1127791"/>
              <a:chOff x="6483944" y="2500728"/>
              <a:chExt cx="1497030" cy="1117246"/>
            </a:xfrm>
          </p:grpSpPr>
          <p:sp>
            <p:nvSpPr>
              <p:cNvPr id="194" name="Freeform 193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8172811" y="4796666"/>
              <a:ext cx="1102074" cy="1127722"/>
              <a:chOff x="6483927" y="2500681"/>
              <a:chExt cx="1497023" cy="1117225"/>
            </a:xfrm>
          </p:grpSpPr>
          <p:sp>
            <p:nvSpPr>
              <p:cNvPr id="199" name="Freeform 19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0" name="Straight Arrow Connector 19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>
                <a:endCxn id="19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2" name="Action Button: Forward or Next 161">
            <a:hlinkClick r:id="rId3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r>
              <a:rPr lang="en-US" sz="2000" dirty="0"/>
              <a:t>Write: </a:t>
            </a:r>
          </a:p>
          <a:p>
            <a:pPr lvl="1"/>
            <a:r>
              <a:rPr lang="en-US" sz="2000" dirty="0"/>
              <a:t>Current pulse from </a:t>
            </a:r>
            <a:r>
              <a:rPr lang="en-US" sz="2000" dirty="0" smtClean="0"/>
              <a:t>7.5 </a:t>
            </a:r>
            <a:r>
              <a:rPr lang="en-US" sz="2000" dirty="0"/>
              <a:t>to </a:t>
            </a:r>
            <a:r>
              <a:rPr lang="en-US" sz="2000" dirty="0" smtClean="0"/>
              <a:t>25 MA/cm</a:t>
            </a:r>
            <a:r>
              <a:rPr lang="en-US" sz="2000" baseline="30000" dirty="0" smtClean="0"/>
              <a:t>2</a:t>
            </a:r>
            <a:br>
              <a:rPr lang="en-US" sz="2000" baseline="30000" dirty="0" smtClean="0"/>
            </a:br>
            <a:r>
              <a:rPr lang="en-US" sz="2000" dirty="0" smtClean="0"/>
              <a:t>(30~100uA of 20nm cell)</a:t>
            </a:r>
            <a:endParaRPr lang="en-US" sz="2000" dirty="0"/>
          </a:p>
          <a:p>
            <a:pPr lvl="1"/>
            <a:r>
              <a:rPr lang="en-US" sz="2000" dirty="0"/>
              <a:t>Pulse width from </a:t>
            </a:r>
            <a:r>
              <a:rPr lang="en-US" sz="2000" dirty="0" smtClean="0"/>
              <a:t>20ns </a:t>
            </a:r>
            <a:r>
              <a:rPr lang="en-US" sz="2000" dirty="0"/>
              <a:t>to </a:t>
            </a:r>
            <a:r>
              <a:rPr lang="en-US" sz="2000" dirty="0" smtClean="0"/>
              <a:t>500nsc</a:t>
            </a:r>
            <a:endParaRPr lang="en-US" sz="2000" dirty="0"/>
          </a:p>
          <a:p>
            <a:r>
              <a:rPr lang="en-US" sz="2000" dirty="0" smtClean="0"/>
              <a:t>Read</a:t>
            </a:r>
            <a:endParaRPr lang="en-US" sz="2000" dirty="0"/>
          </a:p>
          <a:p>
            <a:pPr lvl="1"/>
            <a:r>
              <a:rPr lang="en-US" sz="2000" dirty="0" smtClean="0"/>
              <a:t>FVMI or </a:t>
            </a:r>
            <a:r>
              <a:rPr lang="en-US" sz="2000" dirty="0" err="1" smtClean="0"/>
              <a:t>Vt</a:t>
            </a:r>
            <a:r>
              <a:rPr lang="en-US" sz="2000" dirty="0" smtClean="0"/>
              <a:t> detect, </a:t>
            </a:r>
            <a:r>
              <a:rPr lang="en-US" sz="2000" dirty="0"/>
              <a:t>either by SCU 30ns pulse or QS I-V scan </a:t>
            </a:r>
            <a:r>
              <a:rPr lang="en-US" sz="2000" dirty="0" smtClean="0"/>
              <a:t>for snapback </a:t>
            </a:r>
            <a:r>
              <a:rPr lang="en-US" sz="2000" dirty="0"/>
              <a:t>detect, in both polarity. </a:t>
            </a:r>
          </a:p>
          <a:p>
            <a:pPr lvl="1"/>
            <a:r>
              <a:rPr lang="en-US" sz="2000" dirty="0"/>
              <a:t>Typical Set </a:t>
            </a:r>
            <a:r>
              <a:rPr lang="en-US" sz="2000" dirty="0" err="1"/>
              <a:t>Vt</a:t>
            </a:r>
            <a:r>
              <a:rPr lang="en-US" sz="2000" dirty="0"/>
              <a:t> is </a:t>
            </a:r>
            <a:r>
              <a:rPr lang="en-US" sz="2000" dirty="0" smtClean="0"/>
              <a:t>~4.8@22nm</a:t>
            </a:r>
            <a:endParaRPr lang="en-US" sz="2000" dirty="0"/>
          </a:p>
          <a:p>
            <a:pPr lvl="1"/>
            <a:r>
              <a:rPr lang="en-US" sz="2000" dirty="0"/>
              <a:t>Typical Reset </a:t>
            </a:r>
            <a:r>
              <a:rPr lang="en-US" sz="2000" dirty="0" err="1"/>
              <a:t>Vt</a:t>
            </a:r>
            <a:r>
              <a:rPr lang="en-US" sz="2000" dirty="0"/>
              <a:t> is </a:t>
            </a:r>
            <a:r>
              <a:rPr lang="en-US" sz="2000" dirty="0" smtClean="0"/>
              <a:t>~5.7V@22nm</a:t>
            </a:r>
            <a:endParaRPr lang="en-US" sz="2000" dirty="0"/>
          </a:p>
          <a:p>
            <a:r>
              <a:rPr lang="en-US" sz="2000" dirty="0" smtClean="0"/>
              <a:t>Insignificant pulse </a:t>
            </a:r>
            <a:r>
              <a:rPr lang="en-US" sz="2000" dirty="0"/>
              <a:t>width </a:t>
            </a:r>
            <a:r>
              <a:rPr lang="en-US" sz="2000" dirty="0" smtClean="0"/>
              <a:t>effect on the range explored (20ns to 500ns)</a:t>
            </a:r>
          </a:p>
          <a:p>
            <a:r>
              <a:rPr lang="en-US" sz="2000" dirty="0" smtClean="0"/>
              <a:t>Polarity Symmetry: Point Refection at origin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22465" y="3823537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054168" y="2388666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393288"/>
            <a:ext cx="3196155" cy="2124468"/>
            <a:chOff x="4916069" y="1893995"/>
            <a:chExt cx="3196155" cy="3460417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3746307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38687" y="3223470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54808" y="1893995"/>
              <a:ext cx="1282402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Log(I@3.5V)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199315" y="2589178"/>
            <a:ext cx="205184" cy="3356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90660" y="2860247"/>
            <a:ext cx="205184" cy="3356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9441396" y="2589178"/>
            <a:ext cx="1242646" cy="66890"/>
            <a:chOff x="9441396" y="2589178"/>
            <a:chExt cx="1242646" cy="6689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441396" y="2591558"/>
            <a:ext cx="1247469" cy="66890"/>
            <a:chOff x="9593796" y="2741578"/>
            <a:chExt cx="1247469" cy="66890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H="1">
            <a:off x="7985124" y="1932160"/>
            <a:ext cx="1242646" cy="66890"/>
            <a:chOff x="9441396" y="2589178"/>
            <a:chExt cx="1242646" cy="6689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flipH="1">
            <a:off x="7985124" y="1934539"/>
            <a:ext cx="1247469" cy="66890"/>
            <a:chOff x="9593796" y="2741578"/>
            <a:chExt cx="1247469" cy="66890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9586677" y="219226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550917" y="255792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624097" y="207019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42083" y="1476825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 flipV="1">
            <a:off x="9446219" y="3832931"/>
            <a:ext cx="1242646" cy="66890"/>
            <a:chOff x="9441396" y="2589178"/>
            <a:chExt cx="1242646" cy="6689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 flipV="1">
            <a:off x="9446219" y="3830550"/>
            <a:ext cx="1247469" cy="66890"/>
            <a:chOff x="9593796" y="2741578"/>
            <a:chExt cx="1247469" cy="66890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flipH="1" flipV="1">
            <a:off x="7989947" y="3199622"/>
            <a:ext cx="1242646" cy="66890"/>
            <a:chOff x="9441396" y="2589178"/>
            <a:chExt cx="1242646" cy="66890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9441396" y="2589178"/>
              <a:ext cx="1242646" cy="6689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9649019" y="26378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10113783" y="2606365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10526299" y="2589178"/>
              <a:ext cx="90364" cy="1384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 flipH="1" flipV="1">
            <a:off x="7989947" y="3200633"/>
            <a:ext cx="1247469" cy="66890"/>
            <a:chOff x="9593796" y="2741578"/>
            <a:chExt cx="1247469" cy="66890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9593796" y="2741578"/>
              <a:ext cx="1242646" cy="66890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9951073" y="2785573"/>
              <a:ext cx="62036" cy="54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10434254" y="2765609"/>
              <a:ext cx="62036" cy="22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10777797" y="2746913"/>
              <a:ext cx="63468" cy="3345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Freeform 98"/>
          <p:cNvSpPr/>
          <p:nvPr/>
        </p:nvSpPr>
        <p:spPr>
          <a:xfrm>
            <a:off x="9231956" y="2052320"/>
            <a:ext cx="166045" cy="620482"/>
          </a:xfrm>
          <a:custGeom>
            <a:avLst/>
            <a:gdLst>
              <a:gd name="connsiteX0" fmla="*/ 166045 w 166045"/>
              <a:gd name="connsiteY0" fmla="*/ 612987 h 620482"/>
              <a:gd name="connsiteX1" fmla="*/ 50899 w 166045"/>
              <a:gd name="connsiteY1" fmla="*/ 612987 h 620482"/>
              <a:gd name="connsiteX2" fmla="*/ 27192 w 166045"/>
              <a:gd name="connsiteY2" fmla="*/ 535093 h 620482"/>
              <a:gd name="connsiteX3" fmla="*/ 99 w 166045"/>
              <a:gd name="connsiteY3" fmla="*/ 0 h 62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45" h="620482">
                <a:moveTo>
                  <a:pt x="166045" y="612987"/>
                </a:moveTo>
                <a:cubicBezTo>
                  <a:pt x="120043" y="619478"/>
                  <a:pt x="74041" y="625969"/>
                  <a:pt x="50899" y="612987"/>
                </a:cubicBezTo>
                <a:cubicBezTo>
                  <a:pt x="27757" y="600005"/>
                  <a:pt x="35659" y="637258"/>
                  <a:pt x="27192" y="535093"/>
                </a:cubicBezTo>
                <a:cubicBezTo>
                  <a:pt x="18725" y="432928"/>
                  <a:pt x="-1594" y="86924"/>
                  <a:pt x="99" y="0"/>
                </a:cubicBezTo>
              </a:path>
            </a:pathLst>
          </a:custGeom>
          <a:noFill/>
          <a:ln>
            <a:solidFill>
              <a:srgbClr val="FF000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9259147" y="1998133"/>
            <a:ext cx="155786" cy="626534"/>
          </a:xfrm>
          <a:custGeom>
            <a:avLst/>
            <a:gdLst>
              <a:gd name="connsiteX0" fmla="*/ 0 w 155786"/>
              <a:gd name="connsiteY0" fmla="*/ 0 h 626534"/>
              <a:gd name="connsiteX1" fmla="*/ 71120 w 155786"/>
              <a:gd name="connsiteY1" fmla="*/ 23707 h 626534"/>
              <a:gd name="connsiteX2" fmla="*/ 98213 w 155786"/>
              <a:gd name="connsiteY2" fmla="*/ 104987 h 626534"/>
              <a:gd name="connsiteX3" fmla="*/ 155786 w 155786"/>
              <a:gd name="connsiteY3" fmla="*/ 626534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86" h="626534">
                <a:moveTo>
                  <a:pt x="0" y="0"/>
                </a:moveTo>
                <a:cubicBezTo>
                  <a:pt x="27375" y="3104"/>
                  <a:pt x="54751" y="6209"/>
                  <a:pt x="71120" y="23707"/>
                </a:cubicBezTo>
                <a:cubicBezTo>
                  <a:pt x="87489" y="41205"/>
                  <a:pt x="84102" y="4516"/>
                  <a:pt x="98213" y="104987"/>
                </a:cubicBezTo>
                <a:cubicBezTo>
                  <a:pt x="112324" y="205458"/>
                  <a:pt x="134055" y="415996"/>
                  <a:pt x="155786" y="626534"/>
                </a:cubicBezTo>
              </a:path>
            </a:pathLst>
          </a:custGeom>
          <a:noFill/>
          <a:ln>
            <a:solidFill>
              <a:srgbClr val="7030A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9251576" y="3197299"/>
            <a:ext cx="190500" cy="612701"/>
          </a:xfrm>
          <a:custGeom>
            <a:avLst/>
            <a:gdLst>
              <a:gd name="connsiteX0" fmla="*/ 0 w 190500"/>
              <a:gd name="connsiteY0" fmla="*/ 5342 h 612701"/>
              <a:gd name="connsiteX1" fmla="*/ 58271 w 190500"/>
              <a:gd name="connsiteY1" fmla="*/ 860 h 612701"/>
              <a:gd name="connsiteX2" fmla="*/ 114300 w 190500"/>
              <a:gd name="connsiteY2" fmla="*/ 7583 h 612701"/>
              <a:gd name="connsiteX3" fmla="*/ 152400 w 190500"/>
              <a:gd name="connsiteY3" fmla="*/ 70336 h 612701"/>
              <a:gd name="connsiteX4" fmla="*/ 177053 w 190500"/>
              <a:gd name="connsiteY4" fmla="*/ 319107 h 612701"/>
              <a:gd name="connsiteX5" fmla="*/ 190500 w 190500"/>
              <a:gd name="connsiteY5" fmla="*/ 612701 h 61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" h="612701">
                <a:moveTo>
                  <a:pt x="0" y="5342"/>
                </a:moveTo>
                <a:cubicBezTo>
                  <a:pt x="19610" y="2914"/>
                  <a:pt x="39221" y="486"/>
                  <a:pt x="58271" y="860"/>
                </a:cubicBezTo>
                <a:cubicBezTo>
                  <a:pt x="77321" y="1233"/>
                  <a:pt x="98612" y="-3996"/>
                  <a:pt x="114300" y="7583"/>
                </a:cubicBezTo>
                <a:cubicBezTo>
                  <a:pt x="129988" y="19162"/>
                  <a:pt x="141941" y="18415"/>
                  <a:pt x="152400" y="70336"/>
                </a:cubicBezTo>
                <a:cubicBezTo>
                  <a:pt x="162859" y="122257"/>
                  <a:pt x="170703" y="228713"/>
                  <a:pt x="177053" y="319107"/>
                </a:cubicBezTo>
                <a:cubicBezTo>
                  <a:pt x="183403" y="409501"/>
                  <a:pt x="187885" y="564142"/>
                  <a:pt x="190500" y="612701"/>
                </a:cubicBezTo>
              </a:path>
            </a:pathLst>
          </a:custGeom>
          <a:noFill/>
          <a:ln>
            <a:solidFill>
              <a:srgbClr val="7030A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9231406" y="3218329"/>
            <a:ext cx="192741" cy="614083"/>
          </a:xfrm>
          <a:custGeom>
            <a:avLst/>
            <a:gdLst>
              <a:gd name="connsiteX0" fmla="*/ 192741 w 192741"/>
              <a:gd name="connsiteY0" fmla="*/ 614083 h 614083"/>
              <a:gd name="connsiteX1" fmla="*/ 125506 w 192741"/>
              <a:gd name="connsiteY1" fmla="*/ 609600 h 614083"/>
              <a:gd name="connsiteX2" fmla="*/ 40341 w 192741"/>
              <a:gd name="connsiteY2" fmla="*/ 593912 h 614083"/>
              <a:gd name="connsiteX3" fmla="*/ 15688 w 192741"/>
              <a:gd name="connsiteY3" fmla="*/ 515471 h 614083"/>
              <a:gd name="connsiteX4" fmla="*/ 11206 w 192741"/>
              <a:gd name="connsiteY4" fmla="*/ 358589 h 614083"/>
              <a:gd name="connsiteX5" fmla="*/ 0 w 192741"/>
              <a:gd name="connsiteY5" fmla="*/ 0 h 6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41" h="614083">
                <a:moveTo>
                  <a:pt x="192741" y="614083"/>
                </a:moveTo>
                <a:cubicBezTo>
                  <a:pt x="171823" y="613522"/>
                  <a:pt x="150906" y="612962"/>
                  <a:pt x="125506" y="609600"/>
                </a:cubicBezTo>
                <a:cubicBezTo>
                  <a:pt x="100106" y="606238"/>
                  <a:pt x="58644" y="609600"/>
                  <a:pt x="40341" y="593912"/>
                </a:cubicBezTo>
                <a:cubicBezTo>
                  <a:pt x="22038" y="578224"/>
                  <a:pt x="20544" y="554691"/>
                  <a:pt x="15688" y="515471"/>
                </a:cubicBezTo>
                <a:cubicBezTo>
                  <a:pt x="10832" y="476250"/>
                  <a:pt x="13821" y="444501"/>
                  <a:pt x="11206" y="358589"/>
                </a:cubicBezTo>
                <a:cubicBezTo>
                  <a:pt x="8591" y="272677"/>
                  <a:pt x="4295" y="136338"/>
                  <a:pt x="0" y="0"/>
                </a:cubicBezTo>
              </a:path>
            </a:pathLst>
          </a:custGeom>
          <a:noFill/>
          <a:ln>
            <a:solidFill>
              <a:srgbClr val="FF0000">
                <a:alpha val="34118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9865670" y="1774233"/>
            <a:ext cx="13240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Slope 2~5K</a:t>
            </a:r>
            <a:r>
              <a:rPr lang="el-G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7953390" y="4800628"/>
            <a:ext cx="2698918" cy="670726"/>
            <a:chOff x="8142347" y="3318967"/>
            <a:chExt cx="2698918" cy="670726"/>
          </a:xfrm>
        </p:grpSpPr>
        <p:grpSp>
          <p:nvGrpSpPr>
            <p:cNvPr id="98" name="Group 97"/>
            <p:cNvGrpSpPr/>
            <p:nvPr/>
          </p:nvGrpSpPr>
          <p:grpSpPr>
            <a:xfrm flipV="1">
              <a:off x="9598619" y="3985331"/>
              <a:ext cx="1242646" cy="4362"/>
              <a:chOff x="9441396" y="2651706"/>
              <a:chExt cx="1242646" cy="4362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9441396" y="2656068"/>
                <a:ext cx="1242646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9649019" y="2651707"/>
                <a:ext cx="93436" cy="198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0114583" y="2651706"/>
                <a:ext cx="8438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10535621" y="2651706"/>
                <a:ext cx="67594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 flipV="1">
              <a:off x="9598619" y="3979587"/>
              <a:ext cx="1242646" cy="9356"/>
              <a:chOff x="9593796" y="2802475"/>
              <a:chExt cx="1242646" cy="9356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9593796" y="2808468"/>
                <a:ext cx="1242646" cy="336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9951789" y="2802475"/>
                <a:ext cx="62036" cy="5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H="1" flipV="1">
                <a:off x="10433491" y="2808232"/>
                <a:ext cx="62036" cy="2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 flipH="1">
                <a:off x="10767038" y="2808476"/>
                <a:ext cx="63468" cy="33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 flipH="1" flipV="1">
              <a:off x="8142347" y="3318967"/>
              <a:ext cx="1242646" cy="33055"/>
              <a:chOff x="9441396" y="2656068"/>
              <a:chExt cx="1242646" cy="3305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9441396" y="2656068"/>
                <a:ext cx="1242646" cy="2794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9650901" y="2658391"/>
                <a:ext cx="84153" cy="715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>
                <a:off x="10127231" y="2665548"/>
                <a:ext cx="93865" cy="231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V="1">
                <a:off x="10494095" y="2675282"/>
                <a:ext cx="90364" cy="1384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 flipH="1" flipV="1">
              <a:off x="8148511" y="3324080"/>
              <a:ext cx="1241305" cy="28953"/>
              <a:chOff x="9593796" y="2808468"/>
              <a:chExt cx="1241305" cy="28953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9593796" y="2808468"/>
                <a:ext cx="1241305" cy="25602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 flipH="1" flipV="1">
                <a:off x="9978854" y="2819646"/>
                <a:ext cx="62036" cy="54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flipH="1" flipV="1">
                <a:off x="10454519" y="2823450"/>
                <a:ext cx="62036" cy="22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flipH="1">
                <a:off x="10768151" y="2834076"/>
                <a:ext cx="63468" cy="334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Freeform 122"/>
            <p:cNvSpPr/>
            <p:nvPr/>
          </p:nvSpPr>
          <p:spPr>
            <a:xfrm>
              <a:off x="9403976" y="3349699"/>
              <a:ext cx="190500" cy="612701"/>
            </a:xfrm>
            <a:custGeom>
              <a:avLst/>
              <a:gdLst>
                <a:gd name="connsiteX0" fmla="*/ 0 w 190500"/>
                <a:gd name="connsiteY0" fmla="*/ 5342 h 612701"/>
                <a:gd name="connsiteX1" fmla="*/ 58271 w 190500"/>
                <a:gd name="connsiteY1" fmla="*/ 860 h 612701"/>
                <a:gd name="connsiteX2" fmla="*/ 114300 w 190500"/>
                <a:gd name="connsiteY2" fmla="*/ 7583 h 612701"/>
                <a:gd name="connsiteX3" fmla="*/ 152400 w 190500"/>
                <a:gd name="connsiteY3" fmla="*/ 70336 h 612701"/>
                <a:gd name="connsiteX4" fmla="*/ 177053 w 190500"/>
                <a:gd name="connsiteY4" fmla="*/ 319107 h 612701"/>
                <a:gd name="connsiteX5" fmla="*/ 190500 w 190500"/>
                <a:gd name="connsiteY5" fmla="*/ 612701 h 6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612701">
                  <a:moveTo>
                    <a:pt x="0" y="5342"/>
                  </a:moveTo>
                  <a:cubicBezTo>
                    <a:pt x="19610" y="2914"/>
                    <a:pt x="39221" y="486"/>
                    <a:pt x="58271" y="860"/>
                  </a:cubicBezTo>
                  <a:cubicBezTo>
                    <a:pt x="77321" y="1233"/>
                    <a:pt x="98612" y="-3996"/>
                    <a:pt x="114300" y="7583"/>
                  </a:cubicBezTo>
                  <a:cubicBezTo>
                    <a:pt x="129988" y="19162"/>
                    <a:pt x="141941" y="18415"/>
                    <a:pt x="152400" y="70336"/>
                  </a:cubicBezTo>
                  <a:cubicBezTo>
                    <a:pt x="162859" y="122257"/>
                    <a:pt x="170703" y="228713"/>
                    <a:pt x="177053" y="319107"/>
                  </a:cubicBezTo>
                  <a:cubicBezTo>
                    <a:pt x="183403" y="409501"/>
                    <a:pt x="187885" y="564142"/>
                    <a:pt x="190500" y="612701"/>
                  </a:cubicBezTo>
                </a:path>
              </a:pathLst>
            </a:custGeom>
            <a:noFill/>
            <a:ln>
              <a:solidFill>
                <a:srgbClr val="7030A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383806" y="3370729"/>
              <a:ext cx="192741" cy="614083"/>
            </a:xfrm>
            <a:custGeom>
              <a:avLst/>
              <a:gdLst>
                <a:gd name="connsiteX0" fmla="*/ 192741 w 192741"/>
                <a:gd name="connsiteY0" fmla="*/ 614083 h 614083"/>
                <a:gd name="connsiteX1" fmla="*/ 125506 w 192741"/>
                <a:gd name="connsiteY1" fmla="*/ 609600 h 614083"/>
                <a:gd name="connsiteX2" fmla="*/ 40341 w 192741"/>
                <a:gd name="connsiteY2" fmla="*/ 593912 h 614083"/>
                <a:gd name="connsiteX3" fmla="*/ 15688 w 192741"/>
                <a:gd name="connsiteY3" fmla="*/ 515471 h 614083"/>
                <a:gd name="connsiteX4" fmla="*/ 11206 w 192741"/>
                <a:gd name="connsiteY4" fmla="*/ 358589 h 614083"/>
                <a:gd name="connsiteX5" fmla="*/ 0 w 192741"/>
                <a:gd name="connsiteY5" fmla="*/ 0 h 61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41" h="614083">
                  <a:moveTo>
                    <a:pt x="192741" y="614083"/>
                  </a:moveTo>
                  <a:cubicBezTo>
                    <a:pt x="171823" y="613522"/>
                    <a:pt x="150906" y="612962"/>
                    <a:pt x="125506" y="609600"/>
                  </a:cubicBezTo>
                  <a:cubicBezTo>
                    <a:pt x="100106" y="606238"/>
                    <a:pt x="58644" y="609600"/>
                    <a:pt x="40341" y="593912"/>
                  </a:cubicBezTo>
                  <a:cubicBezTo>
                    <a:pt x="22038" y="578224"/>
                    <a:pt x="20544" y="554691"/>
                    <a:pt x="15688" y="515471"/>
                  </a:cubicBezTo>
                  <a:cubicBezTo>
                    <a:pt x="10832" y="476250"/>
                    <a:pt x="13821" y="444501"/>
                    <a:pt x="11206" y="358589"/>
                  </a:cubicBezTo>
                  <a:cubicBezTo>
                    <a:pt x="8591" y="272677"/>
                    <a:pt x="4295" y="136338"/>
                    <a:pt x="0" y="0"/>
                  </a:cubicBezTo>
                </a:path>
              </a:pathLst>
            </a:custGeom>
            <a:noFill/>
            <a:ln>
              <a:solidFill>
                <a:srgbClr val="FF000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 flipV="1">
            <a:off x="7963036" y="5634956"/>
            <a:ext cx="2698918" cy="670726"/>
            <a:chOff x="8142347" y="3318967"/>
            <a:chExt cx="2698918" cy="670726"/>
          </a:xfrm>
        </p:grpSpPr>
        <p:grpSp>
          <p:nvGrpSpPr>
            <p:cNvPr id="149" name="Group 148"/>
            <p:cNvGrpSpPr/>
            <p:nvPr/>
          </p:nvGrpSpPr>
          <p:grpSpPr>
            <a:xfrm flipV="1">
              <a:off x="9598619" y="3985331"/>
              <a:ext cx="1242646" cy="4362"/>
              <a:chOff x="9441396" y="2651706"/>
              <a:chExt cx="1242646" cy="4362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9441396" y="2656068"/>
                <a:ext cx="1242646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>
                <a:off x="9649019" y="2651707"/>
                <a:ext cx="93436" cy="198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>
                <a:off x="10114583" y="2651706"/>
                <a:ext cx="8438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>
                <a:off x="10535621" y="2651706"/>
                <a:ext cx="67594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 flipV="1">
              <a:off x="9598619" y="3979587"/>
              <a:ext cx="1242646" cy="9356"/>
              <a:chOff x="9593796" y="2802475"/>
              <a:chExt cx="1242646" cy="9356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9593796" y="2808468"/>
                <a:ext cx="1242646" cy="336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H="1" flipV="1">
                <a:off x="9951789" y="2802475"/>
                <a:ext cx="62036" cy="5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H="1" flipV="1">
                <a:off x="10433491" y="2808232"/>
                <a:ext cx="62036" cy="2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 flipH="1">
                <a:off x="10767038" y="2808476"/>
                <a:ext cx="63468" cy="334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 flipH="1" flipV="1">
              <a:off x="8142347" y="3318967"/>
              <a:ext cx="1242646" cy="33055"/>
              <a:chOff x="9441396" y="2656068"/>
              <a:chExt cx="1242646" cy="3305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9441396" y="2656068"/>
                <a:ext cx="1242646" cy="2794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9650901" y="2658391"/>
                <a:ext cx="84153" cy="715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10127231" y="2665548"/>
                <a:ext cx="93865" cy="231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flipV="1">
                <a:off x="10494095" y="2675282"/>
                <a:ext cx="90364" cy="1384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 flipH="1" flipV="1">
              <a:off x="8148511" y="3324080"/>
              <a:ext cx="1241305" cy="28953"/>
              <a:chOff x="9593796" y="2808468"/>
              <a:chExt cx="1241305" cy="28953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9593796" y="2808468"/>
                <a:ext cx="1241305" cy="25602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flipH="1" flipV="1">
                <a:off x="9978854" y="2819646"/>
                <a:ext cx="62036" cy="54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 flipH="1" flipV="1">
                <a:off x="10454519" y="2823450"/>
                <a:ext cx="62036" cy="22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flipH="1">
                <a:off x="10768151" y="2834076"/>
                <a:ext cx="63468" cy="334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Freeform 152"/>
            <p:cNvSpPr/>
            <p:nvPr/>
          </p:nvSpPr>
          <p:spPr>
            <a:xfrm>
              <a:off x="9403976" y="3349699"/>
              <a:ext cx="190500" cy="612701"/>
            </a:xfrm>
            <a:custGeom>
              <a:avLst/>
              <a:gdLst>
                <a:gd name="connsiteX0" fmla="*/ 0 w 190500"/>
                <a:gd name="connsiteY0" fmla="*/ 5342 h 612701"/>
                <a:gd name="connsiteX1" fmla="*/ 58271 w 190500"/>
                <a:gd name="connsiteY1" fmla="*/ 860 h 612701"/>
                <a:gd name="connsiteX2" fmla="*/ 114300 w 190500"/>
                <a:gd name="connsiteY2" fmla="*/ 7583 h 612701"/>
                <a:gd name="connsiteX3" fmla="*/ 152400 w 190500"/>
                <a:gd name="connsiteY3" fmla="*/ 70336 h 612701"/>
                <a:gd name="connsiteX4" fmla="*/ 177053 w 190500"/>
                <a:gd name="connsiteY4" fmla="*/ 319107 h 612701"/>
                <a:gd name="connsiteX5" fmla="*/ 190500 w 190500"/>
                <a:gd name="connsiteY5" fmla="*/ 612701 h 61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612701">
                  <a:moveTo>
                    <a:pt x="0" y="5342"/>
                  </a:moveTo>
                  <a:cubicBezTo>
                    <a:pt x="19610" y="2914"/>
                    <a:pt x="39221" y="486"/>
                    <a:pt x="58271" y="860"/>
                  </a:cubicBezTo>
                  <a:cubicBezTo>
                    <a:pt x="77321" y="1233"/>
                    <a:pt x="98612" y="-3996"/>
                    <a:pt x="114300" y="7583"/>
                  </a:cubicBezTo>
                  <a:cubicBezTo>
                    <a:pt x="129988" y="19162"/>
                    <a:pt x="141941" y="18415"/>
                    <a:pt x="152400" y="70336"/>
                  </a:cubicBezTo>
                  <a:cubicBezTo>
                    <a:pt x="162859" y="122257"/>
                    <a:pt x="170703" y="228713"/>
                    <a:pt x="177053" y="319107"/>
                  </a:cubicBezTo>
                  <a:cubicBezTo>
                    <a:pt x="183403" y="409501"/>
                    <a:pt x="187885" y="564142"/>
                    <a:pt x="190500" y="612701"/>
                  </a:cubicBezTo>
                </a:path>
              </a:pathLst>
            </a:custGeom>
            <a:noFill/>
            <a:ln>
              <a:solidFill>
                <a:srgbClr val="7030A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9383806" y="3370729"/>
              <a:ext cx="192741" cy="614083"/>
            </a:xfrm>
            <a:custGeom>
              <a:avLst/>
              <a:gdLst>
                <a:gd name="connsiteX0" fmla="*/ 192741 w 192741"/>
                <a:gd name="connsiteY0" fmla="*/ 614083 h 614083"/>
                <a:gd name="connsiteX1" fmla="*/ 125506 w 192741"/>
                <a:gd name="connsiteY1" fmla="*/ 609600 h 614083"/>
                <a:gd name="connsiteX2" fmla="*/ 40341 w 192741"/>
                <a:gd name="connsiteY2" fmla="*/ 593912 h 614083"/>
                <a:gd name="connsiteX3" fmla="*/ 15688 w 192741"/>
                <a:gd name="connsiteY3" fmla="*/ 515471 h 614083"/>
                <a:gd name="connsiteX4" fmla="*/ 11206 w 192741"/>
                <a:gd name="connsiteY4" fmla="*/ 358589 h 614083"/>
                <a:gd name="connsiteX5" fmla="*/ 0 w 192741"/>
                <a:gd name="connsiteY5" fmla="*/ 0 h 61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41" h="614083">
                  <a:moveTo>
                    <a:pt x="192741" y="614083"/>
                  </a:moveTo>
                  <a:cubicBezTo>
                    <a:pt x="171823" y="613522"/>
                    <a:pt x="150906" y="612962"/>
                    <a:pt x="125506" y="609600"/>
                  </a:cubicBezTo>
                  <a:cubicBezTo>
                    <a:pt x="100106" y="606238"/>
                    <a:pt x="58644" y="609600"/>
                    <a:pt x="40341" y="593912"/>
                  </a:cubicBezTo>
                  <a:cubicBezTo>
                    <a:pt x="22038" y="578224"/>
                    <a:pt x="20544" y="554691"/>
                    <a:pt x="15688" y="515471"/>
                  </a:cubicBezTo>
                  <a:cubicBezTo>
                    <a:pt x="10832" y="476250"/>
                    <a:pt x="13821" y="444501"/>
                    <a:pt x="11206" y="358589"/>
                  </a:cubicBezTo>
                  <a:cubicBezTo>
                    <a:pt x="8591" y="272677"/>
                    <a:pt x="4295" y="136338"/>
                    <a:pt x="0" y="0"/>
                  </a:cubicBezTo>
                </a:path>
              </a:pathLst>
            </a:custGeom>
            <a:noFill/>
            <a:ln>
              <a:solidFill>
                <a:srgbClr val="FF0000">
                  <a:alpha val="34118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Action Button: Forward or Next 124">
            <a:hlinkClick r:id="rId3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VMCO and </a:t>
            </a:r>
            <a:r>
              <a:rPr lang="en-US" dirty="0" err="1" smtClean="0"/>
              <a:t>CMOx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2456998"/>
          </a:xfrm>
        </p:spPr>
        <p:txBody>
          <a:bodyPr/>
          <a:lstStyle/>
          <a:p>
            <a:r>
              <a:rPr lang="en-US" sz="2000" dirty="0"/>
              <a:t>Write: </a:t>
            </a:r>
            <a:r>
              <a:rPr lang="en-US" sz="2000" dirty="0" smtClean="0"/>
              <a:t>Asymmetry in time to write</a:t>
            </a:r>
            <a:endParaRPr lang="en-US" sz="2000" dirty="0"/>
          </a:p>
          <a:p>
            <a:pPr lvl="1"/>
            <a:r>
              <a:rPr lang="en-US" sz="2000" dirty="0" smtClean="0"/>
              <a:t>Voltage pulse @ 4~8nm film</a:t>
            </a:r>
            <a:endParaRPr lang="en-US" sz="2000" dirty="0"/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/>
              <a:t>V Pulse width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2000" dirty="0" err="1" smtClean="0"/>
              <a:t>s</a:t>
            </a:r>
            <a:r>
              <a:rPr lang="en-US" sz="2000" dirty="0" smtClean="0"/>
              <a:t> to reset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000" dirty="0" smtClean="0"/>
              <a:t>V </a:t>
            </a:r>
            <a:r>
              <a:rPr lang="en-US" sz="2000" dirty="0"/>
              <a:t>Pulse width </a:t>
            </a:r>
            <a:r>
              <a:rPr lang="en-US" sz="2000" dirty="0" smtClean="0"/>
              <a:t>10ns </a:t>
            </a:r>
            <a:r>
              <a:rPr lang="en-US" sz="2000" dirty="0"/>
              <a:t>to </a:t>
            </a:r>
            <a:r>
              <a:rPr lang="en-US" sz="2000" dirty="0" smtClean="0"/>
              <a:t>Set</a:t>
            </a:r>
            <a:endParaRPr lang="en-US" sz="2000" baseline="30000" dirty="0"/>
          </a:p>
          <a:p>
            <a:r>
              <a:rPr lang="en-US" sz="2000" dirty="0" smtClean="0"/>
              <a:t>Read: Asymmetry in impendence (injection) </a:t>
            </a:r>
            <a:endParaRPr lang="en-US" sz="2000" dirty="0"/>
          </a:p>
          <a:p>
            <a:pPr lvl="1"/>
            <a:r>
              <a:rPr lang="en-US" sz="2000" dirty="0" smtClean="0"/>
              <a:t>Current reading with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/>
              <a:t>bias, 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000" dirty="0" smtClean="0"/>
              <a:t> bias read yields “Mid current” (no window)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Pulse width effect</a:t>
            </a:r>
          </a:p>
          <a:p>
            <a:pPr lvl="1"/>
            <a:r>
              <a:rPr lang="en-US" sz="2000" dirty="0"/>
              <a:t>Insignificant impact from low to high </a:t>
            </a:r>
            <a:r>
              <a:rPr lang="en-US" sz="2000" dirty="0" err="1"/>
              <a:t>Vt</a:t>
            </a:r>
            <a:endParaRPr lang="en-US" sz="2000" dirty="0"/>
          </a:p>
          <a:p>
            <a:pPr lvl="1"/>
            <a:r>
              <a:rPr lang="en-US" sz="2000" dirty="0"/>
              <a:t>Strong influence from high to </a:t>
            </a:r>
            <a:r>
              <a:rPr lang="en-US" sz="2000" dirty="0" err="1"/>
              <a:t>Vt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1942" y="3870953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95507" y="2212247"/>
              <a:ext cx="108843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Log(I@3V)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63"/>
            <a:ext cx="3250714" cy="1951300"/>
            <a:chOff x="4916069" y="2176061"/>
            <a:chExt cx="3250714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1789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11942" y="4697341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25357" y="2248100"/>
              <a:ext cx="1088439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Log(I@3V)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r="39407"/>
          <a:stretch/>
        </p:blipFill>
        <p:spPr>
          <a:xfrm>
            <a:off x="444682" y="4032855"/>
            <a:ext cx="3036540" cy="237489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8331957" y="1864961"/>
            <a:ext cx="2369617" cy="905048"/>
            <a:chOff x="8331957" y="1864961"/>
            <a:chExt cx="2369617" cy="905048"/>
          </a:xfrm>
        </p:grpSpPr>
        <p:grpSp>
          <p:nvGrpSpPr>
            <p:cNvPr id="31" name="Group 30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5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5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8490130" y="1880068"/>
              <a:ext cx="800537" cy="875655"/>
              <a:chOff x="8490130" y="1880068"/>
              <a:chExt cx="800537" cy="875655"/>
            </a:xfrm>
          </p:grpSpPr>
          <p:sp>
            <p:nvSpPr>
              <p:cNvPr id="60" name="Freeform 59"/>
              <p:cNvSpPr/>
              <p:nvPr/>
            </p:nvSpPr>
            <p:spPr>
              <a:xfrm flipH="1" flipV="1">
                <a:off x="8490130" y="1880068"/>
                <a:ext cx="800537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8806138" y="2397437"/>
                <a:ext cx="74975" cy="11209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endCxn id="60" idx="5"/>
              </p:cNvCxnSpPr>
              <p:nvPr/>
            </p:nvCxnSpPr>
            <p:spPr>
              <a:xfrm flipH="1" flipV="1">
                <a:off x="8490130" y="1880068"/>
                <a:ext cx="145656" cy="2286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8490130" y="1864961"/>
              <a:ext cx="802389" cy="22399"/>
              <a:chOff x="8490130" y="1864961"/>
              <a:chExt cx="802389" cy="22399"/>
            </a:xfrm>
          </p:grpSpPr>
          <p:cxnSp>
            <p:nvCxnSpPr>
              <p:cNvPr id="64" name="Straight Connector 63"/>
              <p:cNvCxnSpPr>
                <a:stCxn id="60" idx="5"/>
              </p:cNvCxnSpPr>
              <p:nvPr/>
            </p:nvCxnSpPr>
            <p:spPr>
              <a:xfrm flipV="1">
                <a:off x="8490130" y="1872396"/>
                <a:ext cx="802389" cy="767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8605877" y="1877262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8835338" y="1881856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9539077" y="2342071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048039" y="191166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31957" y="2292713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27565" y="1867123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flipV="1">
            <a:off x="8458200" y="3471890"/>
            <a:ext cx="2260097" cy="122209"/>
            <a:chOff x="8441477" y="1797744"/>
            <a:chExt cx="2260097" cy="964439"/>
          </a:xfrm>
        </p:grpSpPr>
        <p:grpSp>
          <p:nvGrpSpPr>
            <p:cNvPr id="73" name="Group 72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endCxn id="88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8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8441477" y="1880069"/>
              <a:ext cx="849190" cy="875655"/>
              <a:chOff x="8441477" y="1880069"/>
              <a:chExt cx="849190" cy="875655"/>
            </a:xfrm>
          </p:grpSpPr>
          <p:sp>
            <p:nvSpPr>
              <p:cNvPr id="84" name="Freeform 83"/>
              <p:cNvSpPr/>
              <p:nvPr/>
            </p:nvSpPr>
            <p:spPr>
              <a:xfrm flipH="1" flipV="1">
                <a:off x="8441477" y="1880069"/>
                <a:ext cx="849190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 flipV="1">
                <a:off x="8905942" y="2539657"/>
                <a:ext cx="111536" cy="6391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4" idx="4"/>
                <a:endCxn id="84" idx="5"/>
              </p:cNvCxnSpPr>
              <p:nvPr/>
            </p:nvCxnSpPr>
            <p:spPr>
              <a:xfrm flipH="1" flipV="1">
                <a:off x="8441477" y="1880069"/>
                <a:ext cx="304118" cy="46837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8441477" y="1797744"/>
              <a:ext cx="851042" cy="82327"/>
              <a:chOff x="8441477" y="1797744"/>
              <a:chExt cx="851042" cy="82327"/>
            </a:xfrm>
          </p:grpSpPr>
          <p:cxnSp>
            <p:nvCxnSpPr>
              <p:cNvPr id="80" name="Straight Connector 79"/>
              <p:cNvCxnSpPr>
                <a:stCxn id="84" idx="5"/>
              </p:cNvCxnSpPr>
              <p:nvPr/>
            </p:nvCxnSpPr>
            <p:spPr>
              <a:xfrm flipV="1">
                <a:off x="8441477" y="1872394"/>
                <a:ext cx="851042" cy="7677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8596554" y="1805407"/>
                <a:ext cx="109750" cy="1010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8864390" y="1797744"/>
                <a:ext cx="103982" cy="4324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9131364" y="1812888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/>
          <p:cNvGrpSpPr/>
          <p:nvPr/>
        </p:nvGrpSpPr>
        <p:grpSpPr>
          <a:xfrm>
            <a:off x="8458199" y="5037843"/>
            <a:ext cx="2254193" cy="897222"/>
            <a:chOff x="8447381" y="1864961"/>
            <a:chExt cx="2254193" cy="897222"/>
          </a:xfrm>
        </p:grpSpPr>
        <p:grpSp>
          <p:nvGrpSpPr>
            <p:cNvPr id="97" name="Group 96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2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2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8447381" y="1880067"/>
              <a:ext cx="843285" cy="875655"/>
              <a:chOff x="8447381" y="1880067"/>
              <a:chExt cx="843285" cy="875655"/>
            </a:xfrm>
          </p:grpSpPr>
          <p:sp>
            <p:nvSpPr>
              <p:cNvPr id="108" name="Freeform 107"/>
              <p:cNvSpPr/>
              <p:nvPr/>
            </p:nvSpPr>
            <p:spPr>
              <a:xfrm flipH="1" flipV="1">
                <a:off x="8447381" y="1880067"/>
                <a:ext cx="843285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08" idx="3"/>
                <a:endCxn id="108" idx="4"/>
              </p:cNvCxnSpPr>
              <p:nvPr/>
            </p:nvCxnSpPr>
            <p:spPr>
              <a:xfrm flipH="1" flipV="1">
                <a:off x="8749384" y="2348441"/>
                <a:ext cx="202110" cy="25455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8" idx="5"/>
              </p:cNvCxnSpPr>
              <p:nvPr/>
            </p:nvCxnSpPr>
            <p:spPr>
              <a:xfrm flipH="1" flipV="1">
                <a:off x="8447381" y="1880067"/>
                <a:ext cx="113982" cy="186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8447381" y="1864961"/>
              <a:ext cx="845138" cy="16162"/>
              <a:chOff x="8447381" y="1864961"/>
              <a:chExt cx="845138" cy="16162"/>
            </a:xfrm>
          </p:grpSpPr>
          <p:cxnSp>
            <p:nvCxnSpPr>
              <p:cNvPr id="104" name="Straight Connector 103"/>
              <p:cNvCxnSpPr>
                <a:stCxn id="108" idx="5"/>
              </p:cNvCxnSpPr>
              <p:nvPr/>
            </p:nvCxnSpPr>
            <p:spPr>
              <a:xfrm flipV="1">
                <a:off x="8447381" y="1872397"/>
                <a:ext cx="845138" cy="767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8559560" y="1870988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8839493" y="1876798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1" name="Group 160"/>
          <p:cNvGrpSpPr/>
          <p:nvPr/>
        </p:nvGrpSpPr>
        <p:grpSpPr>
          <a:xfrm>
            <a:off x="9302113" y="5040715"/>
            <a:ext cx="1408322" cy="666229"/>
            <a:chOff x="9347502" y="1871420"/>
            <a:chExt cx="1408322" cy="890763"/>
          </a:xfrm>
        </p:grpSpPr>
        <p:sp>
          <p:nvSpPr>
            <p:cNvPr id="167" name="Freeform 166"/>
            <p:cNvSpPr/>
            <p:nvPr/>
          </p:nvSpPr>
          <p:spPr>
            <a:xfrm>
              <a:off x="9349353" y="1871420"/>
              <a:ext cx="1406471" cy="875655"/>
            </a:xfrm>
            <a:custGeom>
              <a:avLst/>
              <a:gdLst>
                <a:gd name="connsiteX0" fmla="*/ 0 w 1406471"/>
                <a:gd name="connsiteY0" fmla="*/ 0 h 666427"/>
                <a:gd name="connsiteX1" fmla="*/ 166606 w 1406471"/>
                <a:gd name="connsiteY1" fmla="*/ 3875 h 666427"/>
                <a:gd name="connsiteX2" fmla="*/ 344837 w 1406471"/>
                <a:gd name="connsiteY2" fmla="*/ 23248 h 666427"/>
                <a:gd name="connsiteX3" fmla="*/ 565688 w 1406471"/>
                <a:gd name="connsiteY3" fmla="*/ 116238 h 666427"/>
                <a:gd name="connsiteX4" fmla="*/ 902776 w 1406471"/>
                <a:gd name="connsiteY4" fmla="*/ 309966 h 666427"/>
                <a:gd name="connsiteX5" fmla="*/ 1406471 w 1406471"/>
                <a:gd name="connsiteY5" fmla="*/ 666427 h 6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6471" h="666427">
                  <a:moveTo>
                    <a:pt x="0" y="0"/>
                  </a:moveTo>
                  <a:cubicBezTo>
                    <a:pt x="54566" y="0"/>
                    <a:pt x="109133" y="0"/>
                    <a:pt x="166606" y="3875"/>
                  </a:cubicBezTo>
                  <a:cubicBezTo>
                    <a:pt x="224079" y="7750"/>
                    <a:pt x="278323" y="4521"/>
                    <a:pt x="344837" y="23248"/>
                  </a:cubicBezTo>
                  <a:cubicBezTo>
                    <a:pt x="411351" y="41975"/>
                    <a:pt x="472698" y="68452"/>
                    <a:pt x="565688" y="116238"/>
                  </a:cubicBezTo>
                  <a:cubicBezTo>
                    <a:pt x="658678" y="164024"/>
                    <a:pt x="762646" y="218268"/>
                    <a:pt x="902776" y="309966"/>
                  </a:cubicBezTo>
                  <a:cubicBezTo>
                    <a:pt x="1042906" y="401664"/>
                    <a:pt x="1298629" y="597330"/>
                    <a:pt x="1406471" y="66642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>
              <a:off x="9379687" y="1879094"/>
              <a:ext cx="90364" cy="436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>
              <a:off x="9941052" y="2047620"/>
              <a:ext cx="111536" cy="6391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endCxn id="167" idx="5"/>
            </p:cNvCxnSpPr>
            <p:nvPr/>
          </p:nvCxnSpPr>
          <p:spPr>
            <a:xfrm>
              <a:off x="10589397" y="2605429"/>
              <a:ext cx="166427" cy="14164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7" idx="5"/>
            </p:cNvCxnSpPr>
            <p:nvPr/>
          </p:nvCxnSpPr>
          <p:spPr>
            <a:xfrm flipH="1">
              <a:off x="9347502" y="2747075"/>
              <a:ext cx="1408322" cy="76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flipH="1">
              <a:off x="10513197" y="2744651"/>
              <a:ext cx="109750" cy="1009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flipH="1" flipV="1">
              <a:off x="9986389" y="2756185"/>
              <a:ext cx="103982" cy="432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H="1" flipV="1">
              <a:off x="9504336" y="2757858"/>
              <a:ext cx="103982" cy="432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9307031" y="5045636"/>
            <a:ext cx="1408322" cy="308971"/>
            <a:chOff x="9347502" y="1871420"/>
            <a:chExt cx="1408322" cy="890763"/>
          </a:xfrm>
        </p:grpSpPr>
        <p:sp>
          <p:nvSpPr>
            <p:cNvPr id="176" name="Freeform 175"/>
            <p:cNvSpPr/>
            <p:nvPr/>
          </p:nvSpPr>
          <p:spPr>
            <a:xfrm>
              <a:off x="9349353" y="1871420"/>
              <a:ext cx="1406471" cy="875655"/>
            </a:xfrm>
            <a:custGeom>
              <a:avLst/>
              <a:gdLst>
                <a:gd name="connsiteX0" fmla="*/ 0 w 1406471"/>
                <a:gd name="connsiteY0" fmla="*/ 0 h 666427"/>
                <a:gd name="connsiteX1" fmla="*/ 166606 w 1406471"/>
                <a:gd name="connsiteY1" fmla="*/ 3875 h 666427"/>
                <a:gd name="connsiteX2" fmla="*/ 344837 w 1406471"/>
                <a:gd name="connsiteY2" fmla="*/ 23248 h 666427"/>
                <a:gd name="connsiteX3" fmla="*/ 565688 w 1406471"/>
                <a:gd name="connsiteY3" fmla="*/ 116238 h 666427"/>
                <a:gd name="connsiteX4" fmla="*/ 902776 w 1406471"/>
                <a:gd name="connsiteY4" fmla="*/ 309966 h 666427"/>
                <a:gd name="connsiteX5" fmla="*/ 1406471 w 1406471"/>
                <a:gd name="connsiteY5" fmla="*/ 666427 h 6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6471" h="666427">
                  <a:moveTo>
                    <a:pt x="0" y="0"/>
                  </a:moveTo>
                  <a:cubicBezTo>
                    <a:pt x="54566" y="0"/>
                    <a:pt x="109133" y="0"/>
                    <a:pt x="166606" y="3875"/>
                  </a:cubicBezTo>
                  <a:cubicBezTo>
                    <a:pt x="224079" y="7750"/>
                    <a:pt x="278323" y="4521"/>
                    <a:pt x="344837" y="23248"/>
                  </a:cubicBezTo>
                  <a:cubicBezTo>
                    <a:pt x="411351" y="41975"/>
                    <a:pt x="472698" y="68452"/>
                    <a:pt x="565688" y="116238"/>
                  </a:cubicBezTo>
                  <a:cubicBezTo>
                    <a:pt x="658678" y="164024"/>
                    <a:pt x="762646" y="218268"/>
                    <a:pt x="902776" y="309966"/>
                  </a:cubicBezTo>
                  <a:cubicBezTo>
                    <a:pt x="1042906" y="401664"/>
                    <a:pt x="1298629" y="597330"/>
                    <a:pt x="1406471" y="66642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>
              <a:off x="9379687" y="1879094"/>
              <a:ext cx="90364" cy="436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9941052" y="2047620"/>
              <a:ext cx="111536" cy="6391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endCxn id="176" idx="5"/>
            </p:cNvCxnSpPr>
            <p:nvPr/>
          </p:nvCxnSpPr>
          <p:spPr>
            <a:xfrm>
              <a:off x="10589397" y="2605429"/>
              <a:ext cx="166427" cy="14164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76" idx="5"/>
            </p:cNvCxnSpPr>
            <p:nvPr/>
          </p:nvCxnSpPr>
          <p:spPr>
            <a:xfrm flipH="1">
              <a:off x="9347502" y="2747075"/>
              <a:ext cx="1408322" cy="76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10513197" y="2744651"/>
              <a:ext cx="109750" cy="1009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H="1" flipV="1">
              <a:off x="9986389" y="2756185"/>
              <a:ext cx="103982" cy="432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flipH="1" flipV="1">
              <a:off x="9504336" y="2757858"/>
              <a:ext cx="103982" cy="432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Straight Arrow Connector 183"/>
          <p:cNvCxnSpPr/>
          <p:nvPr/>
        </p:nvCxnSpPr>
        <p:spPr>
          <a:xfrm>
            <a:off x="10336888" y="5065777"/>
            <a:ext cx="0" cy="101062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10234046" y="4966865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0229800" y="6076398"/>
            <a:ext cx="274114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~1</a:t>
            </a:r>
            <a:r>
              <a:rPr lang="el-GR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132678" y="5553233"/>
            <a:ext cx="607539" cy="338554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</a:p>
          <a:p>
            <a:pPr algn="r"/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(or longer)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475" y="4167213"/>
            <a:ext cx="2847995" cy="2078461"/>
          </a:xfrm>
          <a:prstGeom prst="rect">
            <a:avLst/>
          </a:prstGeom>
        </p:spPr>
      </p:pic>
      <p:sp>
        <p:nvSpPr>
          <p:cNvPr id="188" name="TextBox 187"/>
          <p:cNvSpPr txBox="1"/>
          <p:nvPr/>
        </p:nvSpPr>
        <p:spPr>
          <a:xfrm>
            <a:off x="1429537" y="3767818"/>
            <a:ext cx="12691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IMEC VMCO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652447" y="3767817"/>
            <a:ext cx="12536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Unity </a:t>
            </a:r>
            <a:r>
              <a:rPr lang="en-US" sz="2000" dirty="0" err="1" smtClean="0">
                <a:latin typeface="Calibri" panose="020F0502020204030204" pitchFamily="34" charset="0"/>
                <a:ea typeface="Cambria Math" panose="02040503050406030204" pitchFamily="18" charset="0"/>
              </a:rPr>
              <a:t>CMOx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21" name="Freeform 120"/>
          <p:cNvSpPr/>
          <p:nvPr/>
        </p:nvSpPr>
        <p:spPr>
          <a:xfrm flipH="1" flipV="1">
            <a:off x="8470232" y="5055610"/>
            <a:ext cx="572160" cy="645774"/>
          </a:xfrm>
          <a:custGeom>
            <a:avLst/>
            <a:gdLst>
              <a:gd name="connsiteX0" fmla="*/ 0 w 1406471"/>
              <a:gd name="connsiteY0" fmla="*/ 0 h 666427"/>
              <a:gd name="connsiteX1" fmla="*/ 166606 w 1406471"/>
              <a:gd name="connsiteY1" fmla="*/ 3875 h 666427"/>
              <a:gd name="connsiteX2" fmla="*/ 344837 w 1406471"/>
              <a:gd name="connsiteY2" fmla="*/ 23248 h 666427"/>
              <a:gd name="connsiteX3" fmla="*/ 565688 w 1406471"/>
              <a:gd name="connsiteY3" fmla="*/ 116238 h 666427"/>
              <a:gd name="connsiteX4" fmla="*/ 902776 w 1406471"/>
              <a:gd name="connsiteY4" fmla="*/ 309966 h 666427"/>
              <a:gd name="connsiteX5" fmla="*/ 1406471 w 1406471"/>
              <a:gd name="connsiteY5" fmla="*/ 666427 h 66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471" h="666427">
                <a:moveTo>
                  <a:pt x="0" y="0"/>
                </a:moveTo>
                <a:cubicBezTo>
                  <a:pt x="54566" y="0"/>
                  <a:pt x="109133" y="0"/>
                  <a:pt x="166606" y="3875"/>
                </a:cubicBezTo>
                <a:cubicBezTo>
                  <a:pt x="224079" y="7750"/>
                  <a:pt x="278323" y="4521"/>
                  <a:pt x="344837" y="23248"/>
                </a:cubicBezTo>
                <a:cubicBezTo>
                  <a:pt x="411351" y="41975"/>
                  <a:pt x="472698" y="68452"/>
                  <a:pt x="565688" y="116238"/>
                </a:cubicBezTo>
                <a:cubicBezTo>
                  <a:pt x="658678" y="164024"/>
                  <a:pt x="762646" y="218268"/>
                  <a:pt x="902776" y="309966"/>
                </a:cubicBezTo>
                <a:cubicBezTo>
                  <a:pt x="1042906" y="401664"/>
                  <a:pt x="1298629" y="597330"/>
                  <a:pt x="1406471" y="66642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 flipH="1" flipV="1">
            <a:off x="8468245" y="5056306"/>
            <a:ext cx="260555" cy="292220"/>
          </a:xfrm>
          <a:custGeom>
            <a:avLst/>
            <a:gdLst>
              <a:gd name="connsiteX0" fmla="*/ 0 w 1406471"/>
              <a:gd name="connsiteY0" fmla="*/ 0 h 666427"/>
              <a:gd name="connsiteX1" fmla="*/ 166606 w 1406471"/>
              <a:gd name="connsiteY1" fmla="*/ 3875 h 666427"/>
              <a:gd name="connsiteX2" fmla="*/ 344837 w 1406471"/>
              <a:gd name="connsiteY2" fmla="*/ 23248 h 666427"/>
              <a:gd name="connsiteX3" fmla="*/ 565688 w 1406471"/>
              <a:gd name="connsiteY3" fmla="*/ 116238 h 666427"/>
              <a:gd name="connsiteX4" fmla="*/ 902776 w 1406471"/>
              <a:gd name="connsiteY4" fmla="*/ 309966 h 666427"/>
              <a:gd name="connsiteX5" fmla="*/ 1406471 w 1406471"/>
              <a:gd name="connsiteY5" fmla="*/ 666427 h 66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471" h="666427">
                <a:moveTo>
                  <a:pt x="0" y="0"/>
                </a:moveTo>
                <a:cubicBezTo>
                  <a:pt x="54566" y="0"/>
                  <a:pt x="109133" y="0"/>
                  <a:pt x="166606" y="3875"/>
                </a:cubicBezTo>
                <a:cubicBezTo>
                  <a:pt x="224079" y="7750"/>
                  <a:pt x="278323" y="4521"/>
                  <a:pt x="344837" y="23248"/>
                </a:cubicBezTo>
                <a:cubicBezTo>
                  <a:pt x="411351" y="41975"/>
                  <a:pt x="472698" y="68452"/>
                  <a:pt x="565688" y="116238"/>
                </a:cubicBezTo>
                <a:cubicBezTo>
                  <a:pt x="658678" y="164024"/>
                  <a:pt x="762646" y="218268"/>
                  <a:pt x="902776" y="309966"/>
                </a:cubicBezTo>
                <a:cubicBezTo>
                  <a:pt x="1042906" y="401664"/>
                  <a:pt x="1298629" y="597330"/>
                  <a:pt x="1406471" y="66642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122" idx="0"/>
          </p:cNvCxnSpPr>
          <p:nvPr/>
        </p:nvCxnSpPr>
        <p:spPr>
          <a:xfrm>
            <a:off x="8728800" y="5348526"/>
            <a:ext cx="572684" cy="76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1" idx="0"/>
          </p:cNvCxnSpPr>
          <p:nvPr/>
        </p:nvCxnSpPr>
        <p:spPr>
          <a:xfrm>
            <a:off x="9042392" y="5701384"/>
            <a:ext cx="262900" cy="1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 flipV="1">
            <a:off x="9138395" y="5705613"/>
            <a:ext cx="90364" cy="43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9100769" y="5350180"/>
            <a:ext cx="90364" cy="43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Action Button: Forward or Next 119">
            <a:hlinkClick r:id="rId5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O</a:t>
            </a:r>
            <a:r>
              <a:rPr lang="en-US" dirty="0" smtClean="0"/>
              <a:t>RAM / CBRAM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r>
              <a:rPr lang="en-US" sz="2000" dirty="0"/>
              <a:t>Write: </a:t>
            </a:r>
            <a:r>
              <a:rPr lang="en-US" sz="2000" dirty="0" smtClean="0"/>
              <a:t>Asymmetry</a:t>
            </a:r>
          </a:p>
          <a:p>
            <a:pPr lvl="1"/>
            <a:r>
              <a:rPr lang="en-US" sz="2000" dirty="0"/>
              <a:t>Pulse width from </a:t>
            </a:r>
            <a:r>
              <a:rPr lang="en-US" sz="2000" dirty="0" smtClean="0"/>
              <a:t>~1ns </a:t>
            </a:r>
            <a:r>
              <a:rPr lang="en-US" sz="2000" dirty="0"/>
              <a:t>to </a:t>
            </a:r>
            <a:r>
              <a:rPr lang="en-US" sz="2000" dirty="0" smtClean="0"/>
              <a:t>~1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2000" dirty="0" smtClean="0"/>
              <a:t>s</a:t>
            </a:r>
            <a:endParaRPr lang="en-US" sz="2000" dirty="0"/>
          </a:p>
          <a:p>
            <a:pPr lvl="1"/>
            <a:r>
              <a:rPr lang="en-US" sz="2000" dirty="0" smtClean="0"/>
              <a:t>R2S: Voltage pulse with current clamp</a:t>
            </a:r>
            <a:r>
              <a:rPr lang="en-US" sz="2000" baseline="30000" dirty="0"/>
              <a:t/>
            </a:r>
            <a:br>
              <a:rPr lang="en-US" sz="2000" baseline="30000" dirty="0"/>
            </a:br>
            <a:r>
              <a:rPr lang="en-US" sz="2000" dirty="0"/>
              <a:t>Typical </a:t>
            </a:r>
            <a:r>
              <a:rPr lang="en-US" sz="2000" dirty="0" err="1"/>
              <a:t>V</a:t>
            </a:r>
            <a:r>
              <a:rPr lang="en-US" sz="2000" baseline="-25000" dirty="0" err="1"/>
              <a:t>set</a:t>
            </a:r>
            <a:r>
              <a:rPr lang="en-US" sz="2000" dirty="0"/>
              <a:t>  </a:t>
            </a:r>
            <a:r>
              <a:rPr lang="en-US" sz="2000" dirty="0" smtClean="0"/>
              <a:t>1.2V/100ns@50uA </a:t>
            </a:r>
          </a:p>
          <a:p>
            <a:pPr lvl="1"/>
            <a:r>
              <a:rPr lang="en-US" sz="2000" dirty="0" smtClean="0"/>
              <a:t>S2R: current pulse with Voltage clamp</a:t>
            </a:r>
            <a:br>
              <a:rPr lang="en-US" sz="2000" dirty="0" smtClean="0"/>
            </a:br>
            <a:r>
              <a:rPr lang="en-US" sz="2000" dirty="0"/>
              <a:t>Typical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stop</a:t>
            </a:r>
            <a:r>
              <a:rPr lang="en-US" sz="2000" dirty="0" smtClean="0"/>
              <a:t> 1.8V/100ns</a:t>
            </a:r>
            <a:endParaRPr lang="en-US" sz="2000" baseline="30000" dirty="0"/>
          </a:p>
          <a:p>
            <a:r>
              <a:rPr lang="en-US" sz="2000" dirty="0"/>
              <a:t>Read: </a:t>
            </a:r>
            <a:r>
              <a:rPr lang="en-US" sz="2000" dirty="0" smtClean="0"/>
              <a:t>Polarity symmetry in Set (electrode dependent)</a:t>
            </a:r>
            <a:endParaRPr lang="en-US" sz="2000" dirty="0"/>
          </a:p>
          <a:p>
            <a:pPr lvl="1"/>
            <a:r>
              <a:rPr lang="en-US" sz="2000" dirty="0"/>
              <a:t>FVMI </a:t>
            </a:r>
            <a:r>
              <a:rPr lang="en-US" sz="2000" dirty="0" smtClean="0"/>
              <a:t>in </a:t>
            </a:r>
            <a:r>
              <a:rPr lang="en-US" sz="2000" dirty="0"/>
              <a:t>both polarity. </a:t>
            </a:r>
          </a:p>
          <a:p>
            <a:r>
              <a:rPr lang="en-US" sz="2000" dirty="0"/>
              <a:t>Polarity </a:t>
            </a:r>
            <a:r>
              <a:rPr lang="en-US" sz="2000" dirty="0" smtClean="0"/>
              <a:t>Symmetry: Axial </a:t>
            </a:r>
            <a:r>
              <a:rPr lang="en-US" sz="2000" dirty="0"/>
              <a:t>symmetry </a:t>
            </a:r>
            <a:r>
              <a:rPr lang="en-US" sz="2000" dirty="0" smtClean="0"/>
              <a:t>on read</a:t>
            </a:r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960959"/>
            <a:ext cx="3712711" cy="2494510"/>
            <a:chOff x="4916069" y="1827677"/>
            <a:chExt cx="3712711" cy="2494510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5" y="2176062"/>
              <a:ext cx="13772" cy="2146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271737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711862" y="3322344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33078" y="1827677"/>
              <a:ext cx="128240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Log(I@0.5V)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5230607"/>
            <a:ext cx="3654972" cy="1350663"/>
            <a:chOff x="4916069" y="2176061"/>
            <a:chExt cx="3654972" cy="2280664"/>
          </a:xfrm>
        </p:grpSpPr>
        <p:cxnSp>
          <p:nvCxnSpPr>
            <p:cNvPr id="35" name="Straight Arrow Connector 34"/>
            <p:cNvCxnSpPr>
              <a:stCxn id="8" idx="2"/>
            </p:cNvCxnSpPr>
            <p:nvPr/>
          </p:nvCxnSpPr>
          <p:spPr>
            <a:xfrm flipH="1" flipV="1">
              <a:off x="6492045" y="2176061"/>
              <a:ext cx="6697" cy="22806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516200" y="3870951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324404" y="1865498"/>
            <a:ext cx="2008293" cy="428147"/>
            <a:chOff x="8324404" y="1865498"/>
            <a:chExt cx="2008293" cy="428147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V="1">
            <a:off x="8324404" y="2502455"/>
            <a:ext cx="2008293" cy="428147"/>
            <a:chOff x="8324404" y="1865498"/>
            <a:chExt cx="2008293" cy="428147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9328797" y="149085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267828" y="2199994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71920" y="149265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591068" y="220019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725302" y="3473430"/>
            <a:ext cx="3712711" cy="1454058"/>
            <a:chOff x="4916069" y="2176063"/>
            <a:chExt cx="3712711" cy="1454058"/>
          </a:xfrm>
        </p:grpSpPr>
        <p:cxnSp>
          <p:nvCxnSpPr>
            <p:cNvPr id="77" name="Straight Arrow Connector 76"/>
            <p:cNvCxnSpPr/>
            <p:nvPr/>
          </p:nvCxnSpPr>
          <p:spPr>
            <a:xfrm flipH="1" flipV="1">
              <a:off x="6492045" y="2176063"/>
              <a:ext cx="5747" cy="14540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4916069" y="3271737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7711862" y="3322344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324404" y="4115920"/>
            <a:ext cx="2008293" cy="428147"/>
            <a:chOff x="8324404" y="1865498"/>
            <a:chExt cx="2008293" cy="428147"/>
          </a:xfrm>
        </p:grpSpPr>
        <p:cxnSp>
          <p:nvCxnSpPr>
            <p:cNvPr id="82" name="Straight Arrow Connector 81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8053294" y="3860811"/>
            <a:ext cx="2287426" cy="708291"/>
            <a:chOff x="8045271" y="1865498"/>
            <a:chExt cx="2287426" cy="444878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8814867" y="1880257"/>
              <a:ext cx="487312" cy="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/>
            <p:cNvSpPr/>
            <p:nvPr/>
          </p:nvSpPr>
          <p:spPr>
            <a:xfrm>
              <a:off x="8321940" y="1872942"/>
              <a:ext cx="511252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V="1">
              <a:off x="8045271" y="2289191"/>
              <a:ext cx="1254868" cy="2118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7839936" y="3638782"/>
            <a:ext cx="2499182" cy="914563"/>
            <a:chOff x="7833515" y="1865498"/>
            <a:chExt cx="2499182" cy="433605"/>
          </a:xfrm>
        </p:grpSpPr>
        <p:cxnSp>
          <p:nvCxnSpPr>
            <p:cNvPr id="101" name="Straight Arrow Connector 100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8841225" y="1880258"/>
              <a:ext cx="460954" cy="358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/>
            <p:cNvSpPr/>
            <p:nvPr/>
          </p:nvSpPr>
          <p:spPr>
            <a:xfrm>
              <a:off x="8323543" y="1883847"/>
              <a:ext cx="522528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V="1">
              <a:off x="7833515" y="2289191"/>
              <a:ext cx="1466624" cy="991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Arrow Connector 110"/>
          <p:cNvCxnSpPr/>
          <p:nvPr/>
        </p:nvCxnSpPr>
        <p:spPr>
          <a:xfrm flipH="1" flipV="1">
            <a:off x="10125057" y="3466332"/>
            <a:ext cx="5397" cy="78895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9896062" y="4309792"/>
            <a:ext cx="1141338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Current Compliance</a:t>
            </a:r>
            <a:endParaRPr lang="en-US" sz="1100" dirty="0">
              <a:latin typeface="Calibri" panose="020F050202020403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8509237" y="3759908"/>
            <a:ext cx="270792" cy="64958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8295992" y="5644854"/>
            <a:ext cx="2008293" cy="428147"/>
            <a:chOff x="8324404" y="1865498"/>
            <a:chExt cx="2008293" cy="428147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9307025" y="2290587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9819861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9819861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 flipV="1">
              <a:off x="967147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reeform 123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294387" y="5643254"/>
            <a:ext cx="2321116" cy="430977"/>
            <a:chOff x="8324404" y="1865498"/>
            <a:chExt cx="2321116" cy="430977"/>
          </a:xfrm>
        </p:grpSpPr>
        <p:cxnSp>
          <p:nvCxnSpPr>
            <p:cNvPr id="127" name="Straight Arrow Connector 126"/>
            <p:cNvCxnSpPr/>
            <p:nvPr/>
          </p:nvCxnSpPr>
          <p:spPr>
            <a:xfrm>
              <a:off x="9307025" y="2293645"/>
              <a:ext cx="805692" cy="283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10098994" y="1865498"/>
              <a:ext cx="0" cy="425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10098993" y="188148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 flipV="1">
              <a:off x="10056484" y="1880778"/>
              <a:ext cx="589036" cy="3247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 flipV="1">
              <a:off x="9307025" y="1880257"/>
              <a:ext cx="364448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 flipV="1">
              <a:off x="8825948" y="1879737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Freeform 132"/>
            <p:cNvSpPr/>
            <p:nvPr/>
          </p:nvSpPr>
          <p:spPr>
            <a:xfrm>
              <a:off x="8324404" y="1883847"/>
              <a:ext cx="498486" cy="406740"/>
            </a:xfrm>
            <a:custGeom>
              <a:avLst/>
              <a:gdLst>
                <a:gd name="connsiteX0" fmla="*/ 498486 w 498486"/>
                <a:gd name="connsiteY0" fmla="*/ 0 h 367252"/>
                <a:gd name="connsiteX1" fmla="*/ 431205 w 498486"/>
                <a:gd name="connsiteY1" fmla="*/ 73397 h 367252"/>
                <a:gd name="connsiteX2" fmla="*/ 400623 w 498486"/>
                <a:gd name="connsiteY2" fmla="*/ 119270 h 367252"/>
                <a:gd name="connsiteX3" fmla="*/ 357809 w 498486"/>
                <a:gd name="connsiteY3" fmla="*/ 91746 h 367252"/>
                <a:gd name="connsiteX4" fmla="*/ 324169 w 498486"/>
                <a:gd name="connsiteY4" fmla="*/ 140677 h 367252"/>
                <a:gd name="connsiteX5" fmla="*/ 284412 w 498486"/>
                <a:gd name="connsiteY5" fmla="*/ 122328 h 367252"/>
                <a:gd name="connsiteX6" fmla="*/ 247714 w 498486"/>
                <a:gd name="connsiteY6" fmla="*/ 171259 h 367252"/>
                <a:gd name="connsiteX7" fmla="*/ 198783 w 498486"/>
                <a:gd name="connsiteY7" fmla="*/ 152910 h 367252"/>
                <a:gd name="connsiteX8" fmla="*/ 159026 w 498486"/>
                <a:gd name="connsiteY8" fmla="*/ 223249 h 367252"/>
                <a:gd name="connsiteX9" fmla="*/ 110095 w 498486"/>
                <a:gd name="connsiteY9" fmla="*/ 211016 h 367252"/>
                <a:gd name="connsiteX10" fmla="*/ 85629 w 498486"/>
                <a:gd name="connsiteY10" fmla="*/ 278296 h 367252"/>
                <a:gd name="connsiteX11" fmla="*/ 27524 w 498486"/>
                <a:gd name="connsiteY11" fmla="*/ 253831 h 367252"/>
                <a:gd name="connsiteX12" fmla="*/ 12233 w 498486"/>
                <a:gd name="connsiteY12" fmla="*/ 351693 h 367252"/>
                <a:gd name="connsiteX13" fmla="*/ 0 w 498486"/>
                <a:gd name="connsiteY13" fmla="*/ 366984 h 36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486" h="367252">
                  <a:moveTo>
                    <a:pt x="498486" y="0"/>
                  </a:moveTo>
                  <a:cubicBezTo>
                    <a:pt x="473000" y="26759"/>
                    <a:pt x="447515" y="53519"/>
                    <a:pt x="431205" y="73397"/>
                  </a:cubicBezTo>
                  <a:cubicBezTo>
                    <a:pt x="414895" y="93275"/>
                    <a:pt x="412856" y="116212"/>
                    <a:pt x="400623" y="119270"/>
                  </a:cubicBezTo>
                  <a:cubicBezTo>
                    <a:pt x="388390" y="122328"/>
                    <a:pt x="370551" y="88178"/>
                    <a:pt x="357809" y="91746"/>
                  </a:cubicBezTo>
                  <a:cubicBezTo>
                    <a:pt x="345067" y="95314"/>
                    <a:pt x="336402" y="135580"/>
                    <a:pt x="324169" y="140677"/>
                  </a:cubicBezTo>
                  <a:cubicBezTo>
                    <a:pt x="311936" y="145774"/>
                    <a:pt x="297154" y="117231"/>
                    <a:pt x="284412" y="122328"/>
                  </a:cubicBezTo>
                  <a:cubicBezTo>
                    <a:pt x="271669" y="127425"/>
                    <a:pt x="261985" y="166162"/>
                    <a:pt x="247714" y="171259"/>
                  </a:cubicBezTo>
                  <a:cubicBezTo>
                    <a:pt x="233442" y="176356"/>
                    <a:pt x="213564" y="144245"/>
                    <a:pt x="198783" y="152910"/>
                  </a:cubicBezTo>
                  <a:cubicBezTo>
                    <a:pt x="184002" y="161575"/>
                    <a:pt x="173807" y="213565"/>
                    <a:pt x="159026" y="223249"/>
                  </a:cubicBezTo>
                  <a:cubicBezTo>
                    <a:pt x="144245" y="232933"/>
                    <a:pt x="122328" y="201842"/>
                    <a:pt x="110095" y="211016"/>
                  </a:cubicBezTo>
                  <a:cubicBezTo>
                    <a:pt x="97862" y="220190"/>
                    <a:pt x="99391" y="271160"/>
                    <a:pt x="85629" y="278296"/>
                  </a:cubicBezTo>
                  <a:cubicBezTo>
                    <a:pt x="71867" y="285432"/>
                    <a:pt x="39757" y="241598"/>
                    <a:pt x="27524" y="253831"/>
                  </a:cubicBezTo>
                  <a:cubicBezTo>
                    <a:pt x="15291" y="266064"/>
                    <a:pt x="16820" y="332834"/>
                    <a:pt x="12233" y="351693"/>
                  </a:cubicBezTo>
                  <a:cubicBezTo>
                    <a:pt x="7646" y="370552"/>
                    <a:pt x="0" y="366984"/>
                    <a:pt x="0" y="36698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V="1">
              <a:off x="8324404" y="2289190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Straight Arrow Connector 136"/>
          <p:cNvCxnSpPr/>
          <p:nvPr/>
        </p:nvCxnSpPr>
        <p:spPr>
          <a:xfrm flipV="1">
            <a:off x="10339118" y="5637676"/>
            <a:ext cx="0" cy="42508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9545608" y="6060195"/>
            <a:ext cx="805692" cy="283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7846878" y="5903282"/>
            <a:ext cx="911318" cy="405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reeform 140"/>
          <p:cNvSpPr/>
          <p:nvPr/>
        </p:nvSpPr>
        <p:spPr>
          <a:xfrm>
            <a:off x="7927024" y="5659999"/>
            <a:ext cx="498486" cy="406740"/>
          </a:xfrm>
          <a:custGeom>
            <a:avLst/>
            <a:gdLst>
              <a:gd name="connsiteX0" fmla="*/ 498486 w 498486"/>
              <a:gd name="connsiteY0" fmla="*/ 0 h 367252"/>
              <a:gd name="connsiteX1" fmla="*/ 431205 w 498486"/>
              <a:gd name="connsiteY1" fmla="*/ 73397 h 367252"/>
              <a:gd name="connsiteX2" fmla="*/ 400623 w 498486"/>
              <a:gd name="connsiteY2" fmla="*/ 119270 h 367252"/>
              <a:gd name="connsiteX3" fmla="*/ 357809 w 498486"/>
              <a:gd name="connsiteY3" fmla="*/ 91746 h 367252"/>
              <a:gd name="connsiteX4" fmla="*/ 324169 w 498486"/>
              <a:gd name="connsiteY4" fmla="*/ 140677 h 367252"/>
              <a:gd name="connsiteX5" fmla="*/ 284412 w 498486"/>
              <a:gd name="connsiteY5" fmla="*/ 122328 h 367252"/>
              <a:gd name="connsiteX6" fmla="*/ 247714 w 498486"/>
              <a:gd name="connsiteY6" fmla="*/ 171259 h 367252"/>
              <a:gd name="connsiteX7" fmla="*/ 198783 w 498486"/>
              <a:gd name="connsiteY7" fmla="*/ 152910 h 367252"/>
              <a:gd name="connsiteX8" fmla="*/ 159026 w 498486"/>
              <a:gd name="connsiteY8" fmla="*/ 223249 h 367252"/>
              <a:gd name="connsiteX9" fmla="*/ 110095 w 498486"/>
              <a:gd name="connsiteY9" fmla="*/ 211016 h 367252"/>
              <a:gd name="connsiteX10" fmla="*/ 85629 w 498486"/>
              <a:gd name="connsiteY10" fmla="*/ 278296 h 367252"/>
              <a:gd name="connsiteX11" fmla="*/ 27524 w 498486"/>
              <a:gd name="connsiteY11" fmla="*/ 253831 h 367252"/>
              <a:gd name="connsiteX12" fmla="*/ 12233 w 498486"/>
              <a:gd name="connsiteY12" fmla="*/ 351693 h 367252"/>
              <a:gd name="connsiteX13" fmla="*/ 0 w 498486"/>
              <a:gd name="connsiteY13" fmla="*/ 366984 h 36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486" h="367252">
                <a:moveTo>
                  <a:pt x="498486" y="0"/>
                </a:moveTo>
                <a:cubicBezTo>
                  <a:pt x="473000" y="26759"/>
                  <a:pt x="447515" y="53519"/>
                  <a:pt x="431205" y="73397"/>
                </a:cubicBezTo>
                <a:cubicBezTo>
                  <a:pt x="414895" y="93275"/>
                  <a:pt x="412856" y="116212"/>
                  <a:pt x="400623" y="119270"/>
                </a:cubicBezTo>
                <a:cubicBezTo>
                  <a:pt x="388390" y="122328"/>
                  <a:pt x="370551" y="88178"/>
                  <a:pt x="357809" y="91746"/>
                </a:cubicBezTo>
                <a:cubicBezTo>
                  <a:pt x="345067" y="95314"/>
                  <a:pt x="336402" y="135580"/>
                  <a:pt x="324169" y="140677"/>
                </a:cubicBezTo>
                <a:cubicBezTo>
                  <a:pt x="311936" y="145774"/>
                  <a:pt x="297154" y="117231"/>
                  <a:pt x="284412" y="122328"/>
                </a:cubicBezTo>
                <a:cubicBezTo>
                  <a:pt x="271669" y="127425"/>
                  <a:pt x="261985" y="166162"/>
                  <a:pt x="247714" y="171259"/>
                </a:cubicBezTo>
                <a:cubicBezTo>
                  <a:pt x="233442" y="176356"/>
                  <a:pt x="213564" y="144245"/>
                  <a:pt x="198783" y="152910"/>
                </a:cubicBezTo>
                <a:cubicBezTo>
                  <a:pt x="184002" y="161575"/>
                  <a:pt x="173807" y="213565"/>
                  <a:pt x="159026" y="223249"/>
                </a:cubicBezTo>
                <a:cubicBezTo>
                  <a:pt x="144245" y="232933"/>
                  <a:pt x="122328" y="201842"/>
                  <a:pt x="110095" y="211016"/>
                </a:cubicBezTo>
                <a:cubicBezTo>
                  <a:pt x="97862" y="220190"/>
                  <a:pt x="99391" y="271160"/>
                  <a:pt x="85629" y="278296"/>
                </a:cubicBezTo>
                <a:cubicBezTo>
                  <a:pt x="71867" y="285432"/>
                  <a:pt x="39757" y="241598"/>
                  <a:pt x="27524" y="253831"/>
                </a:cubicBezTo>
                <a:cubicBezTo>
                  <a:pt x="15291" y="266064"/>
                  <a:pt x="16820" y="332834"/>
                  <a:pt x="12233" y="351693"/>
                </a:cubicBezTo>
                <a:cubicBezTo>
                  <a:pt x="7646" y="370552"/>
                  <a:pt x="0" y="366984"/>
                  <a:pt x="0" y="3669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8098674" y="5668022"/>
            <a:ext cx="498486" cy="406740"/>
          </a:xfrm>
          <a:custGeom>
            <a:avLst/>
            <a:gdLst>
              <a:gd name="connsiteX0" fmla="*/ 498486 w 498486"/>
              <a:gd name="connsiteY0" fmla="*/ 0 h 367252"/>
              <a:gd name="connsiteX1" fmla="*/ 431205 w 498486"/>
              <a:gd name="connsiteY1" fmla="*/ 73397 h 367252"/>
              <a:gd name="connsiteX2" fmla="*/ 400623 w 498486"/>
              <a:gd name="connsiteY2" fmla="*/ 119270 h 367252"/>
              <a:gd name="connsiteX3" fmla="*/ 357809 w 498486"/>
              <a:gd name="connsiteY3" fmla="*/ 91746 h 367252"/>
              <a:gd name="connsiteX4" fmla="*/ 324169 w 498486"/>
              <a:gd name="connsiteY4" fmla="*/ 140677 h 367252"/>
              <a:gd name="connsiteX5" fmla="*/ 284412 w 498486"/>
              <a:gd name="connsiteY5" fmla="*/ 122328 h 367252"/>
              <a:gd name="connsiteX6" fmla="*/ 247714 w 498486"/>
              <a:gd name="connsiteY6" fmla="*/ 171259 h 367252"/>
              <a:gd name="connsiteX7" fmla="*/ 198783 w 498486"/>
              <a:gd name="connsiteY7" fmla="*/ 152910 h 367252"/>
              <a:gd name="connsiteX8" fmla="*/ 159026 w 498486"/>
              <a:gd name="connsiteY8" fmla="*/ 223249 h 367252"/>
              <a:gd name="connsiteX9" fmla="*/ 110095 w 498486"/>
              <a:gd name="connsiteY9" fmla="*/ 211016 h 367252"/>
              <a:gd name="connsiteX10" fmla="*/ 85629 w 498486"/>
              <a:gd name="connsiteY10" fmla="*/ 278296 h 367252"/>
              <a:gd name="connsiteX11" fmla="*/ 27524 w 498486"/>
              <a:gd name="connsiteY11" fmla="*/ 253831 h 367252"/>
              <a:gd name="connsiteX12" fmla="*/ 12233 w 498486"/>
              <a:gd name="connsiteY12" fmla="*/ 351693 h 367252"/>
              <a:gd name="connsiteX13" fmla="*/ 0 w 498486"/>
              <a:gd name="connsiteY13" fmla="*/ 366984 h 36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486" h="367252">
                <a:moveTo>
                  <a:pt x="498486" y="0"/>
                </a:moveTo>
                <a:cubicBezTo>
                  <a:pt x="473000" y="26759"/>
                  <a:pt x="447515" y="53519"/>
                  <a:pt x="431205" y="73397"/>
                </a:cubicBezTo>
                <a:cubicBezTo>
                  <a:pt x="414895" y="93275"/>
                  <a:pt x="412856" y="116212"/>
                  <a:pt x="400623" y="119270"/>
                </a:cubicBezTo>
                <a:cubicBezTo>
                  <a:pt x="388390" y="122328"/>
                  <a:pt x="370551" y="88178"/>
                  <a:pt x="357809" y="91746"/>
                </a:cubicBezTo>
                <a:cubicBezTo>
                  <a:pt x="345067" y="95314"/>
                  <a:pt x="336402" y="135580"/>
                  <a:pt x="324169" y="140677"/>
                </a:cubicBezTo>
                <a:cubicBezTo>
                  <a:pt x="311936" y="145774"/>
                  <a:pt x="297154" y="117231"/>
                  <a:pt x="284412" y="122328"/>
                </a:cubicBezTo>
                <a:cubicBezTo>
                  <a:pt x="271669" y="127425"/>
                  <a:pt x="261985" y="166162"/>
                  <a:pt x="247714" y="171259"/>
                </a:cubicBezTo>
                <a:cubicBezTo>
                  <a:pt x="233442" y="176356"/>
                  <a:pt x="213564" y="144245"/>
                  <a:pt x="198783" y="152910"/>
                </a:cubicBezTo>
                <a:cubicBezTo>
                  <a:pt x="184002" y="161575"/>
                  <a:pt x="173807" y="213565"/>
                  <a:pt x="159026" y="223249"/>
                </a:cubicBezTo>
                <a:cubicBezTo>
                  <a:pt x="144245" y="232933"/>
                  <a:pt x="122328" y="201842"/>
                  <a:pt x="110095" y="211016"/>
                </a:cubicBezTo>
                <a:cubicBezTo>
                  <a:pt x="97862" y="220190"/>
                  <a:pt x="99391" y="271160"/>
                  <a:pt x="85629" y="278296"/>
                </a:cubicBezTo>
                <a:cubicBezTo>
                  <a:pt x="71867" y="285432"/>
                  <a:pt x="39757" y="241598"/>
                  <a:pt x="27524" y="253831"/>
                </a:cubicBezTo>
                <a:cubicBezTo>
                  <a:pt x="15291" y="266064"/>
                  <a:pt x="16820" y="332834"/>
                  <a:pt x="12233" y="351693"/>
                </a:cubicBezTo>
                <a:cubicBezTo>
                  <a:pt x="7646" y="370552"/>
                  <a:pt x="0" y="366984"/>
                  <a:pt x="0" y="3669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/>
          <p:cNvCxnSpPr/>
          <p:nvPr/>
        </p:nvCxnSpPr>
        <p:spPr>
          <a:xfrm flipH="1" flipV="1">
            <a:off x="8582447" y="5644854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8417954" y="5654697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8109293" y="6074870"/>
            <a:ext cx="975735" cy="30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7944504" y="6073304"/>
            <a:ext cx="975735" cy="30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9660101" y="5848018"/>
            <a:ext cx="716189" cy="700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0384965" y="5904636"/>
            <a:ext cx="662041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Pulse width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99" name="Action Button: Forward or Next 98">
            <a:hlinkClick r:id="rId3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204" y="1198225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5480" y="3764487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5712" y="2240602"/>
              <a:ext cx="76302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I@0.1V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37543"/>
            <a:ext cx="3196155" cy="1980220"/>
            <a:chOff x="4916069" y="2128955"/>
            <a:chExt cx="3196155" cy="3225457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2243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11942" y="4701882"/>
              <a:ext cx="916918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708" y="2128955"/>
              <a:ext cx="633187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I@.1V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52" y="2980803"/>
            <a:ext cx="2257995" cy="365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820" y="3053202"/>
            <a:ext cx="2140808" cy="3409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312" y="3094399"/>
            <a:ext cx="2305050" cy="2600325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V="1">
            <a:off x="9307025" y="2646722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9819861" y="2044485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9813290" y="2046468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9819861" y="2041428"/>
            <a:ext cx="425279" cy="6305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9307025" y="2045064"/>
            <a:ext cx="519408" cy="1404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8813737" y="2044485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8324404" y="2645325"/>
            <a:ext cx="975735" cy="30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8820519" y="2043458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8342543" y="2643269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V="1">
            <a:off x="8342054" y="3194855"/>
            <a:ext cx="2001722" cy="608352"/>
            <a:chOff x="8476804" y="2193828"/>
            <a:chExt cx="2001722" cy="608352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9459425" y="2799122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9972261" y="2196885"/>
              <a:ext cx="0" cy="60223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9965690" y="219886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9972261" y="2193828"/>
              <a:ext cx="425279" cy="6305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 flipV="1">
              <a:off x="9459425" y="2197464"/>
              <a:ext cx="519408" cy="1404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 flipV="1">
              <a:off x="8966137" y="2196885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8476804" y="2797725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8972919" y="2195858"/>
              <a:ext cx="1" cy="58653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 flipV="1">
              <a:off x="8494943" y="2795669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/>
          <p:nvPr/>
        </p:nvCxnSpPr>
        <p:spPr>
          <a:xfrm flipV="1">
            <a:off x="9296790" y="5792682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9809626" y="5190445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9803055" y="5192428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9296790" y="5191024"/>
            <a:ext cx="519408" cy="1404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 flipV="1">
            <a:off x="8803502" y="5190445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8810284" y="5189418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8332308" y="5789229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9418707" y="5789295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9931543" y="5187058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9924972" y="5189041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9537237" y="5796062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10050073" y="5193825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10043502" y="5195808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9655767" y="5792669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10168603" y="5190432"/>
            <a:ext cx="0" cy="60223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10162032" y="5192415"/>
            <a:ext cx="512836" cy="30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9809627" y="5187389"/>
            <a:ext cx="804510" cy="8083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8671420" y="5190442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8678202" y="5189415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8200226" y="5789226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8573209" y="5190437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8579991" y="5189410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8102015" y="5789221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 flipV="1">
            <a:off x="8451283" y="5190434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8458065" y="5189407"/>
            <a:ext cx="1" cy="586532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 flipV="1">
            <a:off x="7980089" y="5789218"/>
            <a:ext cx="476229" cy="521"/>
          </a:xfrm>
          <a:prstGeom prst="straightConnector1">
            <a:avLst/>
          </a:prstGeom>
          <a:ln w="28575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998319" y="5789213"/>
            <a:ext cx="1291585" cy="2072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9649009" y="5475003"/>
            <a:ext cx="717106" cy="765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0396691" y="5376090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162503" y="5405246"/>
            <a:ext cx="274114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~1</a:t>
            </a:r>
            <a:r>
              <a:rPr lang="el-GR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</a:t>
            </a:r>
            <a:endParaRPr lang="en-US" sz="1100" dirty="0">
              <a:latin typeface="Calibri" panose="020F0502020204030204" pitchFamily="34" charset="0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8245413" y="5464174"/>
            <a:ext cx="717106" cy="765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1822383"/>
          </a:xfrm>
        </p:spPr>
        <p:txBody>
          <a:bodyPr/>
          <a:lstStyle/>
          <a:p>
            <a:r>
              <a:rPr lang="en-US" sz="2000" dirty="0"/>
              <a:t>Write: </a:t>
            </a:r>
            <a:r>
              <a:rPr lang="en-US" sz="2000" dirty="0" smtClean="0"/>
              <a:t>Polarity symmetry with point  reflection @ 0V </a:t>
            </a:r>
            <a:endParaRPr lang="en-US" sz="2000" dirty="0"/>
          </a:p>
          <a:p>
            <a:pPr lvl="1"/>
            <a:r>
              <a:rPr lang="en-US" sz="2000" dirty="0"/>
              <a:t>Pulse width </a:t>
            </a:r>
            <a:r>
              <a:rPr lang="en-US" sz="2000" dirty="0" smtClean="0"/>
              <a:t>@ ~1ns</a:t>
            </a:r>
            <a:endParaRPr lang="en-US" sz="2000" dirty="0"/>
          </a:p>
          <a:p>
            <a:pPr lvl="1"/>
            <a:r>
              <a:rPr lang="en-US" sz="2000" dirty="0" smtClean="0"/>
              <a:t>Voltage pulse @ 0.5V</a:t>
            </a:r>
            <a:endParaRPr lang="en-US" sz="2000" baseline="30000" dirty="0"/>
          </a:p>
          <a:p>
            <a:r>
              <a:rPr lang="en-US" sz="2000" dirty="0"/>
              <a:t>Read: Polarity symmetry </a:t>
            </a:r>
          </a:p>
          <a:p>
            <a:pPr lvl="1"/>
            <a:r>
              <a:rPr lang="en-US" sz="2000" dirty="0"/>
              <a:t>FVMI in both polarity.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922425" y="5393302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328797" y="149085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869569" y="2271392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272152" y="2065754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689397" y="263030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3" name="Action Button: Forward or Next 72">
            <a:hlinkClick r:id="rId7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2967789"/>
          </a:xfrm>
        </p:spPr>
        <p:txBody>
          <a:bodyPr/>
          <a:lstStyle/>
          <a:p>
            <a:r>
              <a:rPr lang="en-US" sz="2000" dirty="0"/>
              <a:t>Write: Asymmetry in </a:t>
            </a:r>
            <a:r>
              <a:rPr lang="en-US" sz="2000" dirty="0" smtClean="0"/>
              <a:t>volt-time </a:t>
            </a:r>
            <a:r>
              <a:rPr lang="en-US" sz="2000" dirty="0"/>
              <a:t>to </a:t>
            </a:r>
            <a:r>
              <a:rPr lang="en-US" sz="2000" dirty="0" smtClean="0"/>
              <a:t>write</a:t>
            </a:r>
            <a:endParaRPr lang="en-US" sz="2000" dirty="0"/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/>
              <a:t>8V Pulse </a:t>
            </a:r>
            <a:r>
              <a:rPr lang="en-US" sz="2000" dirty="0"/>
              <a:t>width </a:t>
            </a:r>
            <a:r>
              <a:rPr lang="en-US" sz="2000" dirty="0" smtClean="0"/>
              <a:t>100n </a:t>
            </a:r>
            <a:r>
              <a:rPr lang="en-US" sz="2000" dirty="0"/>
              <a:t>to reset</a:t>
            </a:r>
          </a:p>
          <a:p>
            <a:pPr lvl="1"/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000" dirty="0"/>
              <a:t>8</a:t>
            </a:r>
            <a:r>
              <a:rPr lang="en-US" sz="2000" dirty="0" smtClean="0"/>
              <a:t>V </a:t>
            </a:r>
            <a:r>
              <a:rPr lang="en-US" sz="2000" dirty="0"/>
              <a:t>Pulse width </a:t>
            </a:r>
            <a:r>
              <a:rPr lang="en-US" sz="2000" dirty="0" smtClean="0"/>
              <a:t>100ns </a:t>
            </a:r>
            <a:r>
              <a:rPr lang="en-US" sz="2000" dirty="0"/>
              <a:t>to Set</a:t>
            </a:r>
            <a:endParaRPr lang="en-US" sz="2000" baseline="30000" dirty="0"/>
          </a:p>
          <a:p>
            <a:r>
              <a:rPr lang="en-US" sz="2000" dirty="0"/>
              <a:t>Read: Asymmetry in impendence </a:t>
            </a:r>
          </a:p>
          <a:p>
            <a:pPr lvl="1"/>
            <a:r>
              <a:rPr lang="en-US" sz="2000" dirty="0"/>
              <a:t>Current read @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000" dirty="0" smtClean="0"/>
              <a:t>4V, </a:t>
            </a:r>
            <a:endParaRPr lang="en-US" sz="2000" dirty="0"/>
          </a:p>
          <a:p>
            <a:pPr lvl="1"/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000" dirty="0"/>
              <a:t> bias read yields </a:t>
            </a:r>
            <a:r>
              <a:rPr lang="en-US" sz="2000" dirty="0" smtClean="0"/>
              <a:t>very low current  (no window)</a:t>
            </a:r>
          </a:p>
          <a:p>
            <a:pPr lvl="1"/>
            <a:r>
              <a:rPr lang="en-US" sz="2000" dirty="0" smtClean="0"/>
              <a:t>Read window is a strong function of pulse width</a:t>
            </a:r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91" y="4302493"/>
            <a:ext cx="3079600" cy="22152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681" y="1219200"/>
            <a:ext cx="4281375" cy="541158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717277" y="1309343"/>
            <a:ext cx="3233708" cy="3178351"/>
            <a:chOff x="4916069" y="2176061"/>
            <a:chExt cx="3233708" cy="3178351"/>
          </a:xfrm>
        </p:grpSpPr>
        <p:cxnSp>
          <p:nvCxnSpPr>
            <p:cNvPr id="43" name="Straight Arrow Connector 42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232859" y="3909206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70264" y="2220971"/>
              <a:ext cx="108843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Log(I@3V)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20815" y="4561300"/>
            <a:ext cx="3250714" cy="1956463"/>
            <a:chOff x="4916069" y="2167651"/>
            <a:chExt cx="3250714" cy="3186761"/>
          </a:xfrm>
        </p:grpSpPr>
        <p:cxnSp>
          <p:nvCxnSpPr>
            <p:cNvPr id="48" name="Straight Arrow Connector 4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4916069" y="461789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111942" y="4697341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61414" y="2167651"/>
              <a:ext cx="795089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Log(3V)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flipV="1">
            <a:off x="7900920" y="2995197"/>
            <a:ext cx="2817377" cy="65592"/>
            <a:chOff x="7884197" y="1864961"/>
            <a:chExt cx="2817377" cy="897222"/>
          </a:xfrm>
        </p:grpSpPr>
        <p:grpSp>
          <p:nvGrpSpPr>
            <p:cNvPr id="85" name="Group 84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96" name="Freeform 95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endCxn id="96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884197" y="1880069"/>
              <a:ext cx="1406471" cy="875655"/>
              <a:chOff x="7884197" y="1880069"/>
              <a:chExt cx="1406471" cy="875655"/>
            </a:xfrm>
          </p:grpSpPr>
          <p:sp>
            <p:nvSpPr>
              <p:cNvPr id="92" name="Freeform 91"/>
              <p:cNvSpPr/>
              <p:nvPr/>
            </p:nvSpPr>
            <p:spPr>
              <a:xfrm flipH="1" flipV="1">
                <a:off x="7884197" y="1880069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H="1" flipV="1">
                <a:off x="8587433" y="2515612"/>
                <a:ext cx="111536" cy="6391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92" idx="5"/>
              </p:cNvCxnSpPr>
              <p:nvPr/>
            </p:nvCxnSpPr>
            <p:spPr>
              <a:xfrm flipH="1" flipV="1">
                <a:off x="7884197" y="1880069"/>
                <a:ext cx="166427" cy="14164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7884197" y="1864961"/>
              <a:ext cx="1408322" cy="17532"/>
              <a:chOff x="7884197" y="1864961"/>
              <a:chExt cx="1408322" cy="17532"/>
            </a:xfrm>
          </p:grpSpPr>
          <p:cxnSp>
            <p:nvCxnSpPr>
              <p:cNvPr id="88" name="Straight Connector 87"/>
              <p:cNvCxnSpPr>
                <a:stCxn id="92" idx="5"/>
              </p:cNvCxnSpPr>
              <p:nvPr/>
            </p:nvCxnSpPr>
            <p:spPr>
              <a:xfrm flipV="1">
                <a:off x="7884197" y="1872395"/>
                <a:ext cx="1408322" cy="767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Straight Arrow Connector 141"/>
          <p:cNvCxnSpPr/>
          <p:nvPr/>
        </p:nvCxnSpPr>
        <p:spPr>
          <a:xfrm flipV="1">
            <a:off x="8747423" y="4915955"/>
            <a:ext cx="1980" cy="108069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8798997" y="5934189"/>
            <a:ext cx="344646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817528" y="4812908"/>
            <a:ext cx="203582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mbria Math" panose="02040503050406030204" pitchFamily="18" charset="0"/>
              </a:rPr>
              <a:t>5</a:t>
            </a:r>
            <a:r>
              <a:rPr lang="el-GR" sz="11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569" y="4377387"/>
            <a:ext cx="3100613" cy="21403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884197" y="1864961"/>
            <a:ext cx="2817377" cy="905048"/>
            <a:chOff x="7884197" y="1864961"/>
            <a:chExt cx="2817377" cy="905048"/>
          </a:xfrm>
        </p:grpSpPr>
        <p:grpSp>
          <p:nvGrpSpPr>
            <p:cNvPr id="61" name="Group 60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6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884197" y="1880068"/>
              <a:ext cx="1376137" cy="875655"/>
              <a:chOff x="7884197" y="1880068"/>
              <a:chExt cx="1376137" cy="875655"/>
            </a:xfrm>
          </p:grpSpPr>
          <p:sp>
            <p:nvSpPr>
              <p:cNvPr id="72" name="Freeform 71"/>
              <p:cNvSpPr/>
              <p:nvPr/>
            </p:nvSpPr>
            <p:spPr>
              <a:xfrm flipH="1" flipV="1">
                <a:off x="7884197" y="1880068"/>
                <a:ext cx="428308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7980276" y="2173898"/>
                <a:ext cx="23856" cy="7870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endCxn id="72" idx="5"/>
              </p:cNvCxnSpPr>
              <p:nvPr/>
            </p:nvCxnSpPr>
            <p:spPr>
              <a:xfrm flipH="1" flipV="1">
                <a:off x="7884197" y="1880068"/>
                <a:ext cx="60520" cy="20534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7884197" y="1864961"/>
              <a:ext cx="1408322" cy="17532"/>
              <a:chOff x="7884197" y="1864961"/>
              <a:chExt cx="1408322" cy="17532"/>
            </a:xfrm>
          </p:grpSpPr>
          <p:cxnSp>
            <p:nvCxnSpPr>
              <p:cNvPr id="68" name="Straight Connector 67"/>
              <p:cNvCxnSpPr>
                <a:stCxn id="72" idx="5"/>
              </p:cNvCxnSpPr>
              <p:nvPr/>
            </p:nvCxnSpPr>
            <p:spPr>
              <a:xfrm flipV="1">
                <a:off x="7884197" y="1872396"/>
                <a:ext cx="1408322" cy="767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/>
            <p:cNvSpPr txBox="1"/>
            <p:nvPr/>
          </p:nvSpPr>
          <p:spPr>
            <a:xfrm>
              <a:off x="9539077" y="2342071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048039" y="191166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35680" y="2268708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501099" y="1867450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8309328" y="2753515"/>
              <a:ext cx="983558" cy="9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H="1" flipV="1">
              <a:off x="8579991" y="2757839"/>
              <a:ext cx="90364" cy="436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7882597" y="5010819"/>
            <a:ext cx="2817377" cy="897240"/>
            <a:chOff x="7884197" y="1864961"/>
            <a:chExt cx="2817377" cy="897240"/>
          </a:xfrm>
        </p:grpSpPr>
        <p:grpSp>
          <p:nvGrpSpPr>
            <p:cNvPr id="149" name="Group 148"/>
            <p:cNvGrpSpPr/>
            <p:nvPr/>
          </p:nvGrpSpPr>
          <p:grpSpPr>
            <a:xfrm>
              <a:off x="9293252" y="1871420"/>
              <a:ext cx="1408322" cy="890763"/>
              <a:chOff x="9347502" y="1871420"/>
              <a:chExt cx="1408322" cy="890763"/>
            </a:xfrm>
          </p:grpSpPr>
          <p:sp>
            <p:nvSpPr>
              <p:cNvPr id="166" name="Freeform 165"/>
              <p:cNvSpPr/>
              <p:nvPr/>
            </p:nvSpPr>
            <p:spPr>
              <a:xfrm>
                <a:off x="9349353" y="1871420"/>
                <a:ext cx="1406471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7" name="Straight Arrow Connector 166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>
                <a:off x="9941052" y="2047620"/>
                <a:ext cx="111536" cy="6391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endCxn id="166" idx="5"/>
              </p:cNvCxnSpPr>
              <p:nvPr/>
            </p:nvCxnSpPr>
            <p:spPr>
              <a:xfrm>
                <a:off x="10589397" y="2605429"/>
                <a:ext cx="166427" cy="14164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66" idx="5"/>
              </p:cNvCxnSpPr>
              <p:nvPr/>
            </p:nvCxnSpPr>
            <p:spPr>
              <a:xfrm flipH="1">
                <a:off x="9347502" y="2747075"/>
                <a:ext cx="1408322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7884197" y="1880068"/>
              <a:ext cx="1376137" cy="875655"/>
              <a:chOff x="7884197" y="1880068"/>
              <a:chExt cx="1376137" cy="875655"/>
            </a:xfrm>
          </p:grpSpPr>
          <p:sp>
            <p:nvSpPr>
              <p:cNvPr id="162" name="Freeform 161"/>
              <p:cNvSpPr/>
              <p:nvPr/>
            </p:nvSpPr>
            <p:spPr>
              <a:xfrm flipH="1" flipV="1">
                <a:off x="7884197" y="1880068"/>
                <a:ext cx="428308" cy="875655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Arrow Connector 162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H="1" flipV="1">
                <a:off x="7980276" y="2173898"/>
                <a:ext cx="23856" cy="78707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endCxn id="162" idx="5"/>
              </p:cNvCxnSpPr>
              <p:nvPr/>
            </p:nvCxnSpPr>
            <p:spPr>
              <a:xfrm flipH="1" flipV="1">
                <a:off x="7884197" y="1880068"/>
                <a:ext cx="60520" cy="20534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7884197" y="1864961"/>
              <a:ext cx="1408322" cy="17532"/>
              <a:chOff x="7884197" y="1864961"/>
              <a:chExt cx="1408322" cy="17532"/>
            </a:xfrm>
          </p:grpSpPr>
          <p:cxnSp>
            <p:nvCxnSpPr>
              <p:cNvPr id="158" name="Straight Connector 157"/>
              <p:cNvCxnSpPr>
                <a:stCxn id="162" idx="5"/>
              </p:cNvCxnSpPr>
              <p:nvPr/>
            </p:nvCxnSpPr>
            <p:spPr>
              <a:xfrm flipV="1">
                <a:off x="7884197" y="1872396"/>
                <a:ext cx="1408322" cy="767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 flipV="1">
              <a:off x="8309328" y="2753515"/>
              <a:ext cx="983558" cy="9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 flipV="1">
              <a:off x="8579991" y="2757839"/>
              <a:ext cx="90364" cy="436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7929041" y="5251997"/>
            <a:ext cx="2768848" cy="651020"/>
            <a:chOff x="7922563" y="1861463"/>
            <a:chExt cx="2779010" cy="900738"/>
          </a:xfrm>
        </p:grpSpPr>
        <p:grpSp>
          <p:nvGrpSpPr>
            <p:cNvPr id="175" name="Group 174"/>
            <p:cNvGrpSpPr/>
            <p:nvPr/>
          </p:nvGrpSpPr>
          <p:grpSpPr>
            <a:xfrm>
              <a:off x="9293253" y="1871420"/>
              <a:ext cx="1408320" cy="890763"/>
              <a:chOff x="9347503" y="1871420"/>
              <a:chExt cx="1408320" cy="890763"/>
            </a:xfrm>
          </p:grpSpPr>
          <p:sp>
            <p:nvSpPr>
              <p:cNvPr id="188" name="Freeform 187"/>
              <p:cNvSpPr/>
              <p:nvPr/>
            </p:nvSpPr>
            <p:spPr>
              <a:xfrm>
                <a:off x="9799611" y="1871420"/>
                <a:ext cx="956212" cy="875656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9" name="Straight Arrow Connector 188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188" idx="5"/>
              </p:cNvCxnSpPr>
              <p:nvPr/>
            </p:nvCxnSpPr>
            <p:spPr>
              <a:xfrm flipH="1">
                <a:off x="9347503" y="2747076"/>
                <a:ext cx="1408320" cy="767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7949319" y="1876863"/>
              <a:ext cx="1311015" cy="878860"/>
              <a:chOff x="7949319" y="1876863"/>
              <a:chExt cx="1311015" cy="878860"/>
            </a:xfrm>
          </p:grpSpPr>
          <p:sp>
            <p:nvSpPr>
              <p:cNvPr id="184" name="Freeform 183"/>
              <p:cNvSpPr/>
              <p:nvPr/>
            </p:nvSpPr>
            <p:spPr>
              <a:xfrm flipH="1" flipV="1">
                <a:off x="7949319" y="1876863"/>
                <a:ext cx="363185" cy="878860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Arrow Connector 184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7922563" y="1861463"/>
              <a:ext cx="1369350" cy="21030"/>
              <a:chOff x="7922563" y="1861463"/>
              <a:chExt cx="1369350" cy="21030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 flipV="1">
                <a:off x="7922563" y="1861463"/>
                <a:ext cx="1369350" cy="349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Connector 177"/>
            <p:cNvCxnSpPr/>
            <p:nvPr/>
          </p:nvCxnSpPr>
          <p:spPr>
            <a:xfrm flipV="1">
              <a:off x="8309328" y="2753515"/>
              <a:ext cx="983558" cy="9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H="1" flipV="1">
              <a:off x="8579991" y="2757839"/>
              <a:ext cx="90364" cy="436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8018996" y="5477717"/>
            <a:ext cx="2674683" cy="426141"/>
            <a:chOff x="8017074" y="1845075"/>
            <a:chExt cx="2684499" cy="917126"/>
          </a:xfrm>
        </p:grpSpPr>
        <p:grpSp>
          <p:nvGrpSpPr>
            <p:cNvPr id="197" name="Group 196"/>
            <p:cNvGrpSpPr/>
            <p:nvPr/>
          </p:nvGrpSpPr>
          <p:grpSpPr>
            <a:xfrm>
              <a:off x="9293253" y="1871420"/>
              <a:ext cx="1408320" cy="890763"/>
              <a:chOff x="9347503" y="1871420"/>
              <a:chExt cx="1408320" cy="890763"/>
            </a:xfrm>
          </p:grpSpPr>
          <p:sp>
            <p:nvSpPr>
              <p:cNvPr id="208" name="Freeform 207"/>
              <p:cNvSpPr/>
              <p:nvPr/>
            </p:nvSpPr>
            <p:spPr>
              <a:xfrm>
                <a:off x="10173691" y="1871420"/>
                <a:ext cx="582132" cy="875657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Arrow Connector 208"/>
              <p:cNvCxnSpPr/>
              <p:nvPr/>
            </p:nvCxnSpPr>
            <p:spPr>
              <a:xfrm>
                <a:off x="9379687" y="1879094"/>
                <a:ext cx="90364" cy="436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208" idx="5"/>
              </p:cNvCxnSpPr>
              <p:nvPr/>
            </p:nvCxnSpPr>
            <p:spPr>
              <a:xfrm flipH="1">
                <a:off x="9347503" y="2747077"/>
                <a:ext cx="1408320" cy="767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/>
              <p:nvPr/>
            </p:nvCxnSpPr>
            <p:spPr>
              <a:xfrm flipH="1">
                <a:off x="10513197" y="2744651"/>
                <a:ext cx="109750" cy="100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 flipH="1" flipV="1">
                <a:off x="9986389" y="2756185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flipH="1" flipV="1">
                <a:off x="9504336" y="2757858"/>
                <a:ext cx="103982" cy="432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8031930" y="1845075"/>
              <a:ext cx="1228404" cy="910648"/>
              <a:chOff x="8031930" y="1845075"/>
              <a:chExt cx="1228404" cy="910648"/>
            </a:xfrm>
          </p:grpSpPr>
          <p:sp>
            <p:nvSpPr>
              <p:cNvPr id="206" name="Freeform 205"/>
              <p:cNvSpPr/>
              <p:nvPr/>
            </p:nvSpPr>
            <p:spPr>
              <a:xfrm flipH="1" flipV="1">
                <a:off x="8031930" y="1845075"/>
                <a:ext cx="280573" cy="910648"/>
              </a:xfrm>
              <a:custGeom>
                <a:avLst/>
                <a:gdLst>
                  <a:gd name="connsiteX0" fmla="*/ 0 w 1406471"/>
                  <a:gd name="connsiteY0" fmla="*/ 0 h 666427"/>
                  <a:gd name="connsiteX1" fmla="*/ 166606 w 1406471"/>
                  <a:gd name="connsiteY1" fmla="*/ 3875 h 666427"/>
                  <a:gd name="connsiteX2" fmla="*/ 344837 w 1406471"/>
                  <a:gd name="connsiteY2" fmla="*/ 23248 h 666427"/>
                  <a:gd name="connsiteX3" fmla="*/ 565688 w 1406471"/>
                  <a:gd name="connsiteY3" fmla="*/ 116238 h 666427"/>
                  <a:gd name="connsiteX4" fmla="*/ 902776 w 1406471"/>
                  <a:gd name="connsiteY4" fmla="*/ 309966 h 666427"/>
                  <a:gd name="connsiteX5" fmla="*/ 1406471 w 1406471"/>
                  <a:gd name="connsiteY5" fmla="*/ 666427 h 66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6471" h="666427">
                    <a:moveTo>
                      <a:pt x="0" y="0"/>
                    </a:moveTo>
                    <a:cubicBezTo>
                      <a:pt x="54566" y="0"/>
                      <a:pt x="109133" y="0"/>
                      <a:pt x="166606" y="3875"/>
                    </a:cubicBezTo>
                    <a:cubicBezTo>
                      <a:pt x="224079" y="7750"/>
                      <a:pt x="278323" y="4521"/>
                      <a:pt x="344837" y="23248"/>
                    </a:cubicBezTo>
                    <a:cubicBezTo>
                      <a:pt x="411351" y="41975"/>
                      <a:pt x="472698" y="68452"/>
                      <a:pt x="565688" y="116238"/>
                    </a:cubicBezTo>
                    <a:cubicBezTo>
                      <a:pt x="658678" y="164024"/>
                      <a:pt x="762646" y="218268"/>
                      <a:pt x="902776" y="309966"/>
                    </a:cubicBezTo>
                    <a:cubicBezTo>
                      <a:pt x="1042906" y="401664"/>
                      <a:pt x="1298629" y="597330"/>
                      <a:pt x="1406471" y="66642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Arrow Connector 206"/>
              <p:cNvCxnSpPr/>
              <p:nvPr/>
            </p:nvCxnSpPr>
            <p:spPr>
              <a:xfrm flipH="1" flipV="1">
                <a:off x="9169970" y="2743688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/>
            <p:cNvGrpSpPr/>
            <p:nvPr/>
          </p:nvGrpSpPr>
          <p:grpSpPr>
            <a:xfrm>
              <a:off x="8017074" y="1861465"/>
              <a:ext cx="1274839" cy="21028"/>
              <a:chOff x="8017074" y="1861465"/>
              <a:chExt cx="1274839" cy="21028"/>
            </a:xfrm>
          </p:grpSpPr>
          <p:cxnSp>
            <p:nvCxnSpPr>
              <p:cNvPr id="202" name="Straight Connector 201"/>
              <p:cNvCxnSpPr>
                <a:stCxn id="162" idx="4"/>
              </p:cNvCxnSpPr>
              <p:nvPr/>
            </p:nvCxnSpPr>
            <p:spPr>
              <a:xfrm flipV="1">
                <a:off x="8034128" y="1861465"/>
                <a:ext cx="1257785" cy="1929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 flipV="1">
                <a:off x="8017074" y="1872395"/>
                <a:ext cx="109750" cy="1009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8549650" y="1866634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>
                <a:off x="9031703" y="1864961"/>
                <a:ext cx="103982" cy="4325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0" name="Straight Connector 199"/>
            <p:cNvCxnSpPr/>
            <p:nvPr/>
          </p:nvCxnSpPr>
          <p:spPr>
            <a:xfrm flipV="1">
              <a:off x="8309328" y="2753515"/>
              <a:ext cx="983558" cy="97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 flipV="1">
              <a:off x="8579991" y="2757839"/>
              <a:ext cx="90364" cy="436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>
            <a:endCxn id="208" idx="0"/>
          </p:cNvCxnSpPr>
          <p:nvPr/>
        </p:nvCxnSpPr>
        <p:spPr>
          <a:xfrm>
            <a:off x="9293252" y="5489627"/>
            <a:ext cx="820424" cy="3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endCxn id="188" idx="0"/>
          </p:cNvCxnSpPr>
          <p:nvPr/>
        </p:nvCxnSpPr>
        <p:spPr>
          <a:xfrm>
            <a:off x="9289173" y="5254496"/>
            <a:ext cx="456001" cy="469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Action Button: Forward or Next 125">
            <a:hlinkClick r:id="rId5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Memory Types and Characteristics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2945" y="429787"/>
            <a:ext cx="10515600" cy="96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Overview of Selector Types and Characteristics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7390" y="1753388"/>
          <a:ext cx="11698663" cy="3809092"/>
        </p:xfrm>
        <a:graphic>
          <a:graphicData uri="http://schemas.openxmlformats.org/drawingml/2006/table">
            <a:tbl>
              <a:tblPr/>
              <a:tblGrid>
                <a:gridCol w="1516277"/>
                <a:gridCol w="1539604"/>
                <a:gridCol w="1283004"/>
                <a:gridCol w="1597923"/>
                <a:gridCol w="1492950"/>
                <a:gridCol w="1446296"/>
                <a:gridCol w="1248013"/>
                <a:gridCol w="1574596"/>
              </a:tblGrid>
              <a:tr h="43890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2" marR="5242" marT="5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2T Selector Types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2" marR="5242" marT="5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Volatile CBRAM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Poly-Si diode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Tunneling Based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MIEC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materials/stack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TE/OTS/BE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TE(ion)/Oxide/BE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TE/N-Si/P-Si/BE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M/I/M, M/S/M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TE/MIT/BE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TE/Cu-Chalco/BE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Test Structures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 (unipolar)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Characterization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TEM/EELS/STM/XRD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TEM/EELS/STM/XRD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TEM/XRD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TEM/EELS/STM/XRD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TEM/EELS/XRD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TEM/EELS/XRD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Characterization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Products?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 (3DXP); 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Matrix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Challenges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drift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speed, memory at high currents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high enough Jc for BE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non-linearity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non-linearity, voltage scaling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speed, integration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2" marR="5242" marT="5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01113" y="5957740"/>
            <a:ext cx="430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SSM is a “</a:t>
            </a:r>
            <a:r>
              <a:rPr lang="en-US" sz="1600" dirty="0"/>
              <a:t>M</a:t>
            </a:r>
            <a:r>
              <a:rPr lang="en-US" sz="1600" dirty="0" smtClean="0"/>
              <a:t>emory with Built-in Selectivity”, by uniquely “tuning” Vth by Voltage polarity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>
            <a:off x="10917716" y="5647321"/>
            <a:ext cx="301658" cy="3952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612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Salient Characteristics of </a:t>
            </a:r>
            <a:r>
              <a:rPr lang="en-US" sz="4000" b="1" dirty="0" err="1" smtClean="0"/>
              <a:t>OxRAM</a:t>
            </a:r>
            <a:r>
              <a:rPr lang="en-US" sz="4000" b="1" dirty="0" smtClean="0"/>
              <a:t> (Vo Filament)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4719" y="1281299"/>
            <a:ext cx="2972223" cy="2279069"/>
            <a:chOff x="2910026" y="1587575"/>
            <a:chExt cx="3979746" cy="29055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0026" y="1587575"/>
              <a:ext cx="3979746" cy="26613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095206" y="4169403"/>
              <a:ext cx="3340211" cy="323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err="1"/>
                <a:t>Ir</a:t>
              </a:r>
              <a:r>
                <a:rPr lang="en-US" sz="1050" b="1" dirty="0"/>
                <a:t>/Ta2O5/</a:t>
              </a:r>
              <a:r>
                <a:rPr lang="en-US" sz="1050" b="1" dirty="0" err="1"/>
                <a:t>TaOx</a:t>
              </a:r>
              <a:r>
                <a:rPr lang="en-US" sz="1050" b="1" dirty="0"/>
                <a:t>/</a:t>
              </a:r>
              <a:r>
                <a:rPr lang="en-US" sz="1050" b="1" dirty="0" err="1"/>
                <a:t>TaN</a:t>
              </a:r>
              <a:r>
                <a:rPr lang="en-US" sz="1050" b="1" dirty="0"/>
                <a:t> w/ Cu IC scheme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7059" t="2428" r="45717" b="39092"/>
          <a:stretch/>
        </p:blipFill>
        <p:spPr>
          <a:xfrm>
            <a:off x="3649716" y="1377339"/>
            <a:ext cx="1656596" cy="18122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4637595" y="2091192"/>
            <a:ext cx="17283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Modulating filament gap</a:t>
            </a:r>
            <a:endParaRPr lang="en-US" sz="105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45" y="1107098"/>
            <a:ext cx="3495144" cy="249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5992" y="991649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Panasonic RRAM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7122" t="64563" r="55327" b="5091"/>
          <a:stretch/>
        </p:blipFill>
        <p:spPr>
          <a:xfrm>
            <a:off x="402336" y="4533845"/>
            <a:ext cx="3023743" cy="18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612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Salient Characteristics of CB-RAM (Metal Filament)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pic>
        <p:nvPicPr>
          <p:cNvPr id="13" name="Picture 4" descr="http://onlinelibrary.wiley.com/store/10.1002/adma.201104104/asset/image_m/mcontent.jpg?v=1&amp;s=017a75d3364a3a6d5a85451287a83947afe3eb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2" y="1611150"/>
            <a:ext cx="5751896" cy="17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8" t="565" r="23123" b="19672"/>
          <a:stretch/>
        </p:blipFill>
        <p:spPr bwMode="auto">
          <a:xfrm>
            <a:off x="308729" y="1195693"/>
            <a:ext cx="1706291" cy="23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1283" r="23670" b="28607"/>
          <a:stretch/>
        </p:blipFill>
        <p:spPr bwMode="auto">
          <a:xfrm>
            <a:off x="2242448" y="1199060"/>
            <a:ext cx="1677535" cy="231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86" y="4767226"/>
            <a:ext cx="1906933" cy="1831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729" y="4406653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Quantized conductance</a:t>
            </a:r>
            <a:endParaRPr lang="en-US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680" y="1160544"/>
            <a:ext cx="1535192" cy="25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70056"/>
            <a:ext cx="10363200" cy="4876800"/>
          </a:xfrm>
        </p:spPr>
        <p:txBody>
          <a:bodyPr/>
          <a:lstStyle/>
          <a:p>
            <a:r>
              <a:rPr lang="en-US" sz="2000" dirty="0" smtClean="0"/>
              <a:t>Hysteresis: Output traces subject to input and prior history in a cyclic loop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</a:t>
            </a:r>
            <a:r>
              <a:rPr lang="en-US" sz="2000" dirty="0" smtClean="0">
                <a:solidFill>
                  <a:schemeClr val="accent2"/>
                </a:solidFill>
              </a:rPr>
              <a:t>SRAM</a:t>
            </a:r>
            <a:r>
              <a:rPr lang="en-US" sz="2000" dirty="0" smtClean="0"/>
              <a:t>                                                                       </a:t>
            </a:r>
            <a:r>
              <a:rPr lang="en-US" sz="2000" dirty="0" smtClean="0">
                <a:solidFill>
                  <a:schemeClr val="accent2"/>
                </a:solidFill>
              </a:rPr>
              <a:t>PCM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Transfer characteristics:</a:t>
            </a:r>
          </a:p>
          <a:p>
            <a:pPr lvl="1"/>
            <a:r>
              <a:rPr lang="en-US" sz="2000" dirty="0" smtClean="0"/>
              <a:t>Input (WRITE) metrology actuates the switching mechanism</a:t>
            </a:r>
          </a:p>
          <a:p>
            <a:pPr lvl="1"/>
            <a:r>
              <a:rPr lang="en-US" sz="2000" dirty="0" smtClean="0"/>
              <a:t>Output (READ) metrology manifests the switched physics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omparing RRAMs with the similar transfer characteristics to construct physical hypothesis </a:t>
            </a:r>
          </a:p>
          <a:p>
            <a:pPr lvl="1"/>
            <a:r>
              <a:rPr lang="en-US" sz="2000" dirty="0" smtClean="0"/>
              <a:t>It’s a phenomenological  “duck test”.  Using abductive reasoning to prioritize possible switching mechanism for SSM risk assessment – also to eliminate unlike mechanisms.</a:t>
            </a:r>
            <a:endParaRPr lang="en-US" sz="2000" dirty="0" smtClean="0"/>
          </a:p>
          <a:p>
            <a:pPr lvl="1"/>
            <a:r>
              <a:rPr lang="en-US" sz="2000" dirty="0" smtClean="0"/>
              <a:t>It can also serve for inductive </a:t>
            </a:r>
            <a:r>
              <a:rPr lang="en-US" sz="2000" dirty="0"/>
              <a:t>reasoning </a:t>
            </a:r>
            <a:r>
              <a:rPr lang="en-US" sz="2000" dirty="0" smtClean="0"/>
              <a:t>to derive physics from </a:t>
            </a:r>
            <a:r>
              <a:rPr lang="en-US" sz="2000" dirty="0"/>
              <a:t>specific observations – </a:t>
            </a:r>
            <a:r>
              <a:rPr lang="en-US" sz="2000" dirty="0" smtClean="0"/>
              <a:t>assumptions will be called out for additional tests.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“Hysteresis” </a:t>
            </a:r>
            <a:r>
              <a:rPr lang="en-US" sz="3200" dirty="0" smtClean="0"/>
              <a:t>of Transfer characteristics</a:t>
            </a:r>
            <a:endParaRPr lang="en-US" sz="3200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1685495" y="1513833"/>
            <a:ext cx="4094873" cy="1971456"/>
            <a:chOff x="1479755" y="2573668"/>
            <a:chExt cx="4094873" cy="1971456"/>
          </a:xfrm>
        </p:grpSpPr>
        <p:grpSp>
          <p:nvGrpSpPr>
            <p:cNvPr id="116" name="Group 115"/>
            <p:cNvGrpSpPr/>
            <p:nvPr/>
          </p:nvGrpSpPr>
          <p:grpSpPr>
            <a:xfrm>
              <a:off x="3954448" y="2573668"/>
              <a:ext cx="1620180" cy="1620180"/>
              <a:chOff x="6492044" y="2176061"/>
              <a:chExt cx="1620180" cy="1620180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 flipV="1">
                <a:off x="6492044" y="217606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rot="5400000" flipV="1">
                <a:off x="7302134" y="298615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/>
              <p:cNvGrpSpPr/>
              <p:nvPr/>
            </p:nvGrpSpPr>
            <p:grpSpPr>
              <a:xfrm>
                <a:off x="6621662" y="2536272"/>
                <a:ext cx="1102074" cy="1131275"/>
                <a:chOff x="6483927" y="2500680"/>
                <a:chExt cx="1497023" cy="1120745"/>
              </a:xfrm>
            </p:grpSpPr>
            <p:sp>
              <p:nvSpPr>
                <p:cNvPr id="127" name="Freeform 126"/>
                <p:cNvSpPr/>
                <p:nvPr/>
              </p:nvSpPr>
              <p:spPr>
                <a:xfrm>
                  <a:off x="6483927" y="2500680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7145292" y="2913761"/>
                  <a:ext cx="72519" cy="10972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6621836" y="2500681"/>
                  <a:ext cx="122747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/>
                <p:nvPr/>
              </p:nvCxnSpPr>
              <p:spPr>
                <a:xfrm>
                  <a:off x="7739065" y="3614386"/>
                  <a:ext cx="122747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/>
            </p:nvGrpSpPr>
            <p:grpSpPr>
              <a:xfrm rot="16200000" flipH="1">
                <a:off x="6614656" y="2528350"/>
                <a:ext cx="1102074" cy="1131275"/>
                <a:chOff x="6483927" y="2500681"/>
                <a:chExt cx="1497023" cy="1120745"/>
              </a:xfrm>
            </p:grpSpPr>
            <p:sp>
              <p:nvSpPr>
                <p:cNvPr id="123" name="Freeform 122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 rot="16200000" flipV="1">
                  <a:off x="7057651" y="2773691"/>
                  <a:ext cx="88811" cy="42156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rot="10800000" flipV="1">
                  <a:off x="6621835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rot="10800000" flipV="1">
                  <a:off x="7739065" y="3614387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37"/>
            <p:cNvGrpSpPr/>
            <p:nvPr/>
          </p:nvGrpSpPr>
          <p:grpSpPr>
            <a:xfrm>
              <a:off x="1479755" y="2953234"/>
              <a:ext cx="2082520" cy="684076"/>
              <a:chOff x="4453510" y="2132856"/>
              <a:chExt cx="2082520" cy="684076"/>
            </a:xfrm>
          </p:grpSpPr>
          <p:grpSp>
            <p:nvGrpSpPr>
              <p:cNvPr id="34" name="Group 33"/>
              <p:cNvGrpSpPr/>
              <p:nvPr/>
            </p:nvGrpSpPr>
            <p:grpSpPr>
              <a:xfrm rot="5400000">
                <a:off x="5141313" y="1844824"/>
                <a:ext cx="684076" cy="1260140"/>
                <a:chOff x="7104112" y="1841376"/>
                <a:chExt cx="360040" cy="795536"/>
              </a:xfrm>
            </p:grpSpPr>
            <p:sp>
              <p:nvSpPr>
                <p:cNvPr id="4" name="Isosceles Triangle 3"/>
                <p:cNvSpPr/>
                <p:nvPr/>
              </p:nvSpPr>
              <p:spPr>
                <a:xfrm>
                  <a:off x="7104112" y="2133600"/>
                  <a:ext cx="144016" cy="228600"/>
                </a:xfrm>
                <a:prstGeom prst="triangl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7135924" y="2057400"/>
                  <a:ext cx="76200" cy="762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>
                  <a:stCxn id="4" idx="3"/>
                </p:cNvCxnSpPr>
                <p:nvPr/>
              </p:nvCxnSpPr>
              <p:spPr>
                <a:xfrm flipH="1">
                  <a:off x="7174024" y="2362200"/>
                  <a:ext cx="2096" cy="170148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7174024" y="1949388"/>
                  <a:ext cx="0" cy="10801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12"/>
                <p:cNvGrpSpPr/>
                <p:nvPr/>
              </p:nvGrpSpPr>
              <p:grpSpPr>
                <a:xfrm flipV="1">
                  <a:off x="7318040" y="1949387"/>
                  <a:ext cx="146112" cy="582962"/>
                  <a:chOff x="7252320" y="2101787"/>
                  <a:chExt cx="146112" cy="582962"/>
                </a:xfrm>
              </p:grpSpPr>
              <p:sp>
                <p:nvSpPr>
                  <p:cNvPr id="9" name="Isosceles Triangle 8"/>
                  <p:cNvSpPr/>
                  <p:nvPr/>
                </p:nvSpPr>
                <p:spPr>
                  <a:xfrm>
                    <a:off x="7252320" y="2347831"/>
                    <a:ext cx="146112" cy="215280"/>
                  </a:xfrm>
                  <a:prstGeom prst="triangl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7288324" y="2267626"/>
                    <a:ext cx="76200" cy="762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Connector 10"/>
                  <p:cNvCxnSpPr>
                    <a:stCxn id="9" idx="3"/>
                  </p:cNvCxnSpPr>
                  <p:nvPr/>
                </p:nvCxnSpPr>
                <p:spPr>
                  <a:xfrm rot="5400000" flipV="1">
                    <a:off x="7265081" y="2623406"/>
                    <a:ext cx="121638" cy="1047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>
                    <a:endCxn id="10" idx="0"/>
                  </p:cNvCxnSpPr>
                  <p:nvPr/>
                </p:nvCxnSpPr>
                <p:spPr>
                  <a:xfrm rot="5400000" flipV="1">
                    <a:off x="7242981" y="2184183"/>
                    <a:ext cx="165839" cy="1048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7174024" y="1949388"/>
                  <a:ext cx="21812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7174024" y="2528900"/>
                  <a:ext cx="21812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284132" y="1841376"/>
                  <a:ext cx="0" cy="10801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284132" y="2528900"/>
                  <a:ext cx="0" cy="10801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4453510" y="2291222"/>
                <a:ext cx="293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err="1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i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/p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67339" y="2299950"/>
                <a:ext cx="368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o/p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4932371" y="4237347"/>
              <a:ext cx="62356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 smtClean="0">
                  <a:latin typeface="Calibri" panose="020F0502020204030204" pitchFamily="34" charset="0"/>
                  <a:ea typeface="Cambria Math" panose="02040503050406030204" pitchFamily="18" charset="0"/>
                </a:rPr>
                <a:t>i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/p [</a:t>
              </a:r>
              <a:r>
                <a:rPr lang="en-US" sz="2000" dirty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3360408" y="2781641"/>
              <a:ext cx="69890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ea typeface="Cambria Math" panose="02040503050406030204" pitchFamily="18" charset="0"/>
                </a:rPr>
                <a:t>o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/p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964989" y="1489712"/>
            <a:ext cx="2701535" cy="2002669"/>
            <a:chOff x="6964989" y="1651082"/>
            <a:chExt cx="2701535" cy="2002669"/>
          </a:xfrm>
        </p:grpSpPr>
        <p:grpSp>
          <p:nvGrpSpPr>
            <p:cNvPr id="52" name="Group 51"/>
            <p:cNvGrpSpPr/>
            <p:nvPr/>
          </p:nvGrpSpPr>
          <p:grpSpPr>
            <a:xfrm flipH="1">
              <a:off x="8151993" y="2012923"/>
              <a:ext cx="1102076" cy="1127791"/>
              <a:chOff x="6483944" y="2500728"/>
              <a:chExt cx="1497030" cy="1117246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 flipH="1">
              <a:off x="8151994" y="2018728"/>
              <a:ext cx="1102074" cy="1127722"/>
              <a:chOff x="6483927" y="2500681"/>
              <a:chExt cx="1497023" cy="1117225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endCxn id="6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7600658" y="1651082"/>
              <a:ext cx="2065866" cy="2002669"/>
              <a:chOff x="6046358" y="2176061"/>
              <a:chExt cx="2065866" cy="2002669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flipV="1">
                <a:off x="6492044" y="217606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rot="5400000" flipV="1">
                <a:off x="7302134" y="2986151"/>
                <a:ext cx="0" cy="162018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6200000">
                <a:off x="5920522" y="2374098"/>
                <a:ext cx="5594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:r>
                  <a:rPr lang="en-US" sz="2000" baseline="-25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6964989" y="2031909"/>
              <a:ext cx="429280" cy="684077"/>
              <a:chOff x="6902714" y="1831839"/>
              <a:chExt cx="576064" cy="1052867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6902714" y="2052585"/>
                <a:ext cx="576064" cy="6054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stCxn id="74" idx="2"/>
                <a:endCxn id="74" idx="6"/>
              </p:cNvCxnSpPr>
              <p:nvPr/>
            </p:nvCxnSpPr>
            <p:spPr>
              <a:xfrm>
                <a:off x="6902714" y="2355301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4" idx="3"/>
                <a:endCxn id="74" idx="7"/>
              </p:cNvCxnSpPr>
              <p:nvPr/>
            </p:nvCxnSpPr>
            <p:spPr>
              <a:xfrm flipV="1">
                <a:off x="6987077" y="2141248"/>
                <a:ext cx="407338" cy="428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7382040" y="2118547"/>
                <a:ext cx="12375" cy="2558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74" idx="3"/>
              </p:cNvCxnSpPr>
              <p:nvPr/>
            </p:nvCxnSpPr>
            <p:spPr>
              <a:xfrm flipV="1">
                <a:off x="6987077" y="2360362"/>
                <a:ext cx="9938" cy="2089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74" idx="0"/>
              </p:cNvCxnSpPr>
              <p:nvPr/>
            </p:nvCxnSpPr>
            <p:spPr>
              <a:xfrm flipV="1">
                <a:off x="7190746" y="1831839"/>
                <a:ext cx="0" cy="220746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endCxn id="74" idx="4"/>
              </p:cNvCxnSpPr>
              <p:nvPr/>
            </p:nvCxnSpPr>
            <p:spPr>
              <a:xfrm flipV="1">
                <a:off x="7187298" y="2658017"/>
                <a:ext cx="3448" cy="22668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292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612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Salient Characteristics of PCRAM (Phase Change)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42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612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Salient Characteristics of </a:t>
            </a:r>
            <a:r>
              <a:rPr lang="en-US" sz="4000" b="1" dirty="0" err="1" smtClean="0"/>
              <a:t>FeRAM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620" t="8575" r="2518" b="46531"/>
          <a:stretch/>
        </p:blipFill>
        <p:spPr>
          <a:xfrm>
            <a:off x="2230781" y="1141166"/>
            <a:ext cx="3228187" cy="2240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93" t="23743" r="64603" b="18914"/>
          <a:stretch/>
        </p:blipFill>
        <p:spPr>
          <a:xfrm>
            <a:off x="283463" y="2566068"/>
            <a:ext cx="1682497" cy="116448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408176" y="2075688"/>
            <a:ext cx="731520" cy="877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0660" y="3105344"/>
            <a:ext cx="760121" cy="311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4701689" y="2133104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Ferroelectric Switching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>
          <a:xfrm>
            <a:off x="5312617" y="2095826"/>
            <a:ext cx="292253" cy="177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56" y="4190424"/>
            <a:ext cx="2538400" cy="26356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892" y="1311479"/>
            <a:ext cx="2110300" cy="216679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619720" y="1369104"/>
            <a:ext cx="2495271" cy="2212931"/>
            <a:chOff x="6619720" y="1369104"/>
            <a:chExt cx="2495271" cy="22129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9720" y="1369104"/>
              <a:ext cx="2495271" cy="221293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427205" y="1680891"/>
              <a:ext cx="1612942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XRD for perovskite PZT</a:t>
              </a:r>
              <a:endParaRPr lang="en-US" sz="10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549627" y="1369104"/>
            <a:ext cx="1295547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XRD for Ferro </a:t>
            </a:r>
            <a:r>
              <a:rPr lang="en-US" sz="1000" b="1" dirty="0" err="1" smtClean="0"/>
              <a:t>HfO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49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612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Salient Characteristics of VMCO </a:t>
            </a:r>
            <a:r>
              <a:rPr lang="en-US" sz="2000" b="1" dirty="0" smtClean="0"/>
              <a:t>(Vacancy Modulated Conductive Oxide)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10" y="1598243"/>
            <a:ext cx="1362300" cy="156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3" y="1411263"/>
            <a:ext cx="1584834" cy="1942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779" y="1353563"/>
            <a:ext cx="2438860" cy="17859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0099" y="3185253"/>
            <a:ext cx="2080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Oxygen transfer changes </a:t>
            </a:r>
            <a:r>
              <a:rPr lang="en-US" sz="1050" b="1" dirty="0" err="1" smtClean="0"/>
              <a:t>TiOx</a:t>
            </a:r>
            <a:r>
              <a:rPr lang="en-US" sz="1050" b="1" dirty="0" smtClean="0"/>
              <a:t> conductance</a:t>
            </a:r>
            <a:endParaRPr lang="en-US" sz="105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16" y="4288492"/>
            <a:ext cx="5011368" cy="2374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816" y="1450086"/>
            <a:ext cx="2089594" cy="1847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2458" y="1383451"/>
            <a:ext cx="2907236" cy="20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612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Salient Characteristics of Unity </a:t>
            </a:r>
            <a:r>
              <a:rPr lang="en-US" sz="4000" b="1" dirty="0" err="1" smtClean="0"/>
              <a:t>CMOx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2608" y="1176315"/>
            <a:ext cx="3376336" cy="2363248"/>
            <a:chOff x="152400" y="1360023"/>
            <a:chExt cx="4114800" cy="2775466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60023"/>
              <a:ext cx="4114800" cy="2678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668056"/>
              <a:ext cx="1600200" cy="1467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01" y="1236226"/>
            <a:ext cx="2272487" cy="22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29" y="4382969"/>
            <a:ext cx="3381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3" y="4570825"/>
            <a:ext cx="250198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3889" y="1412827"/>
            <a:ext cx="2685818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935" y="1480004"/>
            <a:ext cx="3045896" cy="18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612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Salient Characteristics of FTJ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44" y="1264555"/>
            <a:ext cx="4632375" cy="2295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816" y="1264555"/>
            <a:ext cx="3172016" cy="19912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287" y="1264555"/>
            <a:ext cx="2189797" cy="2205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13" y="4602100"/>
            <a:ext cx="1735095" cy="18548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129" y="4250496"/>
            <a:ext cx="2743772" cy="25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612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Salient Characteristics of SSM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07390" y="1011027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1574276" y="701455"/>
            <a:ext cx="2239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Structure / Mechanism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7390" y="4114800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66235" y="1000424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7733121" y="725030"/>
            <a:ext cx="360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Physical Characterization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0561" y="3824606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Supporting Electrical Characterization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366235" y="4099348"/>
            <a:ext cx="582576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48392" y="382460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Critical Challenges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8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6" y="91691"/>
            <a:ext cx="10515600" cy="106984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Non-Linear (selector-less) RRAMs – vs – SSM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5" y="5161275"/>
            <a:ext cx="2858440" cy="14167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1278" y="1161539"/>
            <a:ext cx="3149614" cy="1838940"/>
            <a:chOff x="2071610" y="1353563"/>
            <a:chExt cx="3968029" cy="23922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1610" y="1598243"/>
              <a:ext cx="1362300" cy="15687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0779" y="1353563"/>
              <a:ext cx="2438860" cy="1785937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800099" y="3185254"/>
              <a:ext cx="2080293" cy="5605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Oxygen transfer changes </a:t>
              </a:r>
              <a:r>
                <a:rPr lang="en-US" sz="1100" b="1" dirty="0" err="1" smtClean="0"/>
                <a:t>TiOx</a:t>
              </a:r>
              <a:r>
                <a:rPr lang="en-US" sz="1100" b="1" dirty="0" smtClean="0"/>
                <a:t> conductance</a:t>
              </a:r>
              <a:endParaRPr lang="en-US" sz="11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71278" y="1088136"/>
            <a:ext cx="3287490" cy="1912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278" y="3106523"/>
            <a:ext cx="3287490" cy="1841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278" y="4992734"/>
            <a:ext cx="3287490" cy="1784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9723" y="178332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VMCO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43152" y="3745601"/>
            <a:ext cx="1572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UNITY (</a:t>
            </a:r>
            <a:r>
              <a:rPr lang="en-US" sz="1600" dirty="0" err="1" smtClean="0"/>
              <a:t>CMOx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4360" y="5715722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FTJ</a:t>
            </a:r>
            <a:endParaRPr lang="en-US" sz="16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88" y="3150758"/>
            <a:ext cx="1833575" cy="17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982" t="3226" r="55324" b="6318"/>
          <a:stretch/>
        </p:blipFill>
        <p:spPr>
          <a:xfrm>
            <a:off x="656220" y="3289718"/>
            <a:ext cx="996381" cy="15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Pad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717277" y="1309343"/>
            <a:ext cx="3196155" cy="3178351"/>
            <a:chOff x="6470369" y="1651082"/>
            <a:chExt cx="3196155" cy="3178351"/>
          </a:xfrm>
        </p:grpSpPr>
        <p:grpSp>
          <p:nvGrpSpPr>
            <p:cNvPr id="6" name="Group 5"/>
            <p:cNvGrpSpPr/>
            <p:nvPr/>
          </p:nvGrpSpPr>
          <p:grpSpPr>
            <a:xfrm flipH="1">
              <a:off x="8151993" y="2012923"/>
              <a:ext cx="1102076" cy="1127791"/>
              <a:chOff x="6483944" y="2500728"/>
              <a:chExt cx="1497030" cy="1117246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 flipH="1">
              <a:off x="8151994" y="2018728"/>
              <a:ext cx="1102074" cy="1127722"/>
              <a:chOff x="6483927" y="2500681"/>
              <a:chExt cx="1497023" cy="1117225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6470369" y="1651082"/>
              <a:ext cx="3196155" cy="3178351"/>
              <a:chOff x="4916069" y="2176061"/>
              <a:chExt cx="3196155" cy="3178351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5920522" y="2374098"/>
                <a:ext cx="5594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:r>
                  <a:rPr lang="en-US" sz="2000" baseline="-25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720815" y="4566459"/>
            <a:ext cx="3196155" cy="1951299"/>
            <a:chOff x="6470369" y="1651082"/>
            <a:chExt cx="3196155" cy="3178351"/>
          </a:xfrm>
        </p:grpSpPr>
        <p:grpSp>
          <p:nvGrpSpPr>
            <p:cNvPr id="32" name="Group 31"/>
            <p:cNvGrpSpPr/>
            <p:nvPr/>
          </p:nvGrpSpPr>
          <p:grpSpPr>
            <a:xfrm flipH="1">
              <a:off x="8151993" y="2012923"/>
              <a:ext cx="1102076" cy="1127791"/>
              <a:chOff x="6483944" y="2500728"/>
              <a:chExt cx="1497030" cy="1117246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 flipH="1">
              <a:off x="8151994" y="2018728"/>
              <a:ext cx="1102074" cy="1127722"/>
              <a:chOff x="6483927" y="2500681"/>
              <a:chExt cx="1497023" cy="1117225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3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470369" y="1651082"/>
              <a:ext cx="3196155" cy="3178351"/>
              <a:chOff x="4916069" y="2176061"/>
              <a:chExt cx="3196155" cy="3178351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5920522" y="2374098"/>
                <a:ext cx="5594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:r>
                  <a:rPr lang="en-US" sz="2000" baseline="-25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 flipH="1">
            <a:off x="4087992" y="3528477"/>
            <a:ext cx="1102074" cy="1127722"/>
            <a:chOff x="6483927" y="2500681"/>
            <a:chExt cx="1497023" cy="1117225"/>
          </a:xfrm>
        </p:grpSpPr>
        <p:sp>
          <p:nvSpPr>
            <p:cNvPr id="48" name="Freeform 47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8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678970" y="3892237"/>
            <a:ext cx="1102076" cy="1127791"/>
            <a:chOff x="6483944" y="2500728"/>
            <a:chExt cx="1497030" cy="1117246"/>
          </a:xfrm>
        </p:grpSpPr>
        <p:sp>
          <p:nvSpPr>
            <p:cNvPr id="53" name="Freeform 52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flipH="1">
            <a:off x="5091186" y="3704256"/>
            <a:ext cx="1102076" cy="1127791"/>
            <a:chOff x="6483944" y="2500728"/>
            <a:chExt cx="1497030" cy="1117246"/>
          </a:xfrm>
        </p:grpSpPr>
        <p:sp>
          <p:nvSpPr>
            <p:cNvPr id="58" name="Freeform 57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H="1">
            <a:off x="4444463" y="2440374"/>
            <a:ext cx="1102074" cy="1127722"/>
            <a:chOff x="6483927" y="2500681"/>
            <a:chExt cx="1497023" cy="1117225"/>
          </a:xfrm>
        </p:grpSpPr>
        <p:sp>
          <p:nvSpPr>
            <p:cNvPr id="63" name="Freeform 62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63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 flipV="1">
            <a:off x="1859928" y="5558233"/>
            <a:ext cx="79624" cy="13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273827" y="5351043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1824132" y="5688836"/>
            <a:ext cx="35796" cy="683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2148168" y="5354607"/>
            <a:ext cx="90364" cy="4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176339" y="5795467"/>
            <a:ext cx="80365" cy="4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 flipH="1">
            <a:off x="1212658" y="4983459"/>
            <a:ext cx="1102074" cy="692347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1534519" y="5001211"/>
            <a:ext cx="97431" cy="397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 flipH="1">
            <a:off x="2392191" y="5376802"/>
            <a:ext cx="1102078" cy="692390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4758677" y="3874233"/>
            <a:ext cx="1102076" cy="1127791"/>
            <a:chOff x="6483944" y="2500728"/>
            <a:chExt cx="1497030" cy="1117246"/>
          </a:xfrm>
        </p:grpSpPr>
        <p:sp>
          <p:nvSpPr>
            <p:cNvPr id="26" name="Freeform 25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4444463" y="2440374"/>
            <a:ext cx="1102074" cy="1127722"/>
            <a:chOff x="6483927" y="2500681"/>
            <a:chExt cx="1497023" cy="1117225"/>
          </a:xfrm>
        </p:grpSpPr>
        <p:sp>
          <p:nvSpPr>
            <p:cNvPr id="22" name="Freeform 21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920522" y="2374098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920522" y="2374098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1859928" y="5558233"/>
            <a:ext cx="79624" cy="13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73827" y="5351043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24132" y="5688836"/>
            <a:ext cx="35796" cy="683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2148168" y="5354607"/>
            <a:ext cx="90364" cy="4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176339" y="5795467"/>
            <a:ext cx="80365" cy="4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H="1">
            <a:off x="1212658" y="4983459"/>
            <a:ext cx="1102074" cy="692347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534519" y="5001211"/>
            <a:ext cx="97431" cy="397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 flipH="1">
            <a:off x="2392191" y="5376802"/>
            <a:ext cx="1102078" cy="692390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5386918" cy="437630"/>
          </a:xfrm>
        </p:spPr>
        <p:txBody>
          <a:bodyPr/>
          <a:lstStyle/>
          <a:p>
            <a:pPr algn="l"/>
            <a:r>
              <a:rPr lang="en-US" sz="2800" dirty="0" smtClean="0"/>
              <a:t>Classes of Ducks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543714"/>
            <a:ext cx="5386918" cy="639763"/>
          </a:xfrm>
        </p:spPr>
        <p:txBody>
          <a:bodyPr/>
          <a:lstStyle/>
          <a:p>
            <a:r>
              <a:rPr lang="en-US" sz="2000" dirty="0" smtClean="0"/>
              <a:t>2-T NVM (focus on memory element)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183474"/>
            <a:ext cx="5386918" cy="5457958"/>
          </a:xfrm>
        </p:spPr>
        <p:txBody>
          <a:bodyPr/>
          <a:lstStyle/>
          <a:p>
            <a:r>
              <a:rPr lang="en-US" sz="1600" dirty="0" smtClean="0"/>
              <a:t>PCM (Samsung, Micron, IBM/</a:t>
            </a:r>
            <a:r>
              <a:rPr lang="en-US" sz="1600" dirty="0" err="1" smtClean="0"/>
              <a:t>Macronix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SSM (Intel/Micron)</a:t>
            </a:r>
          </a:p>
          <a:p>
            <a:r>
              <a:rPr lang="en-US" sz="1600" dirty="0" smtClean="0"/>
              <a:t>VMCO/</a:t>
            </a:r>
            <a:r>
              <a:rPr lang="en-US" sz="1600" dirty="0" err="1" smtClean="0"/>
              <a:t>CMOx</a:t>
            </a:r>
            <a:r>
              <a:rPr lang="en-US" sz="1600" dirty="0" smtClean="0"/>
              <a:t> (IMEC, Unity)</a:t>
            </a:r>
          </a:p>
          <a:p>
            <a:pPr lvl="1"/>
            <a:r>
              <a:rPr lang="en-US" sz="1400" dirty="0" smtClean="0"/>
              <a:t>4DS: PCMO (</a:t>
            </a:r>
            <a:r>
              <a:rPr lang="en-US" sz="1400" dirty="0" err="1" smtClean="0"/>
              <a:t>CMOSx</a:t>
            </a:r>
            <a:r>
              <a:rPr lang="en-US" sz="1400" dirty="0" smtClean="0"/>
              <a:t>) with HGST/WD partnership? </a:t>
            </a:r>
          </a:p>
          <a:p>
            <a:pPr lvl="1"/>
            <a:r>
              <a:rPr lang="en-US" sz="1400" dirty="0" smtClean="0"/>
              <a:t>WD/Toshiba: Binary conductive oxide instead of PCMO</a:t>
            </a:r>
          </a:p>
          <a:p>
            <a:pPr lvl="1"/>
            <a:r>
              <a:rPr lang="en-US" sz="1400" dirty="0" smtClean="0"/>
              <a:t>IMEC: VMCO</a:t>
            </a:r>
          </a:p>
          <a:p>
            <a:pPr lvl="1"/>
            <a:r>
              <a:rPr lang="en-US" sz="1400" dirty="0" err="1" smtClean="0"/>
              <a:t>CMOx</a:t>
            </a:r>
            <a:r>
              <a:rPr lang="en-US" sz="1400" dirty="0" smtClean="0"/>
              <a:t>: Unity (Rambus)</a:t>
            </a:r>
          </a:p>
          <a:p>
            <a:r>
              <a:rPr lang="en-US" sz="1600" dirty="0" smtClean="0"/>
              <a:t>V</a:t>
            </a:r>
            <a:r>
              <a:rPr lang="en-US" sz="1600" baseline="-25000" dirty="0" smtClean="0"/>
              <a:t>O</a:t>
            </a:r>
            <a:r>
              <a:rPr lang="en-US" sz="1600" dirty="0" smtClean="0"/>
              <a:t>RAM/CBRAM (Redox)</a:t>
            </a:r>
          </a:p>
          <a:p>
            <a:pPr lvl="1"/>
            <a:r>
              <a:rPr lang="en-US" sz="1400" dirty="0" err="1" smtClean="0"/>
              <a:t>Weebit</a:t>
            </a:r>
            <a:r>
              <a:rPr lang="en-US" sz="1400" dirty="0" smtClean="0"/>
              <a:t>: Porous </a:t>
            </a:r>
            <a:r>
              <a:rPr lang="en-US" sz="1400" dirty="0" err="1" smtClean="0"/>
              <a:t>SiO</a:t>
            </a:r>
            <a:r>
              <a:rPr lang="en-US" sz="1400" dirty="0" smtClean="0"/>
              <a:t>, </a:t>
            </a:r>
            <a:r>
              <a:rPr lang="en-US" sz="1400" dirty="0" err="1" smtClean="0"/>
              <a:t>TaO</a:t>
            </a:r>
            <a:endParaRPr lang="en-US" sz="1400" dirty="0" smtClean="0"/>
          </a:p>
          <a:p>
            <a:pPr lvl="1"/>
            <a:r>
              <a:rPr lang="en-US" sz="1400" b="1" dirty="0" smtClean="0">
                <a:solidFill>
                  <a:srgbClr val="C00000"/>
                </a:solidFill>
              </a:rPr>
              <a:t>Panasonic</a:t>
            </a:r>
            <a:r>
              <a:rPr lang="en-US" sz="1400" dirty="0" smtClean="0"/>
              <a:t>/Fujitsu/HP: </a:t>
            </a:r>
            <a:r>
              <a:rPr lang="en-US" sz="1400" dirty="0" err="1" smtClean="0"/>
              <a:t>TaO</a:t>
            </a:r>
            <a:endParaRPr lang="en-US" sz="1400" dirty="0" smtClean="0"/>
          </a:p>
          <a:p>
            <a:pPr lvl="1"/>
            <a:r>
              <a:rPr lang="en-US" sz="1400" dirty="0" smtClean="0"/>
              <a:t>TSMC/ITRI: </a:t>
            </a:r>
            <a:r>
              <a:rPr lang="en-US" sz="1400" dirty="0" err="1" smtClean="0"/>
              <a:t>HfO</a:t>
            </a:r>
            <a:endParaRPr lang="en-US" sz="1400" dirty="0" smtClean="0"/>
          </a:p>
          <a:p>
            <a:pPr lvl="1"/>
            <a:r>
              <a:rPr lang="en-US" sz="1400" dirty="0" err="1" smtClean="0"/>
              <a:t>Macronix</a:t>
            </a:r>
            <a:r>
              <a:rPr lang="en-US" sz="1400" dirty="0" smtClean="0"/>
              <a:t>: WO </a:t>
            </a:r>
          </a:p>
          <a:p>
            <a:pPr lvl="1"/>
            <a:r>
              <a:rPr lang="en-US" sz="1400" b="1" dirty="0" err="1" smtClean="0">
                <a:solidFill>
                  <a:srgbClr val="C00000"/>
                </a:solidFill>
              </a:rPr>
              <a:t>Adesto</a:t>
            </a:r>
            <a:r>
              <a:rPr lang="en-US" sz="1400" dirty="0" smtClean="0"/>
              <a:t>: </a:t>
            </a:r>
            <a:r>
              <a:rPr lang="en-US" sz="1400" dirty="0" err="1" smtClean="0"/>
              <a:t>Te</a:t>
            </a:r>
            <a:r>
              <a:rPr lang="en-US" sz="1400" dirty="0" smtClean="0"/>
              <a:t> in </a:t>
            </a:r>
            <a:r>
              <a:rPr lang="en-US" sz="1400" dirty="0" err="1" smtClean="0"/>
              <a:t>AlO</a:t>
            </a:r>
            <a:endParaRPr lang="en-US" sz="1400" dirty="0"/>
          </a:p>
          <a:p>
            <a:pPr lvl="1"/>
            <a:r>
              <a:rPr lang="en-US" sz="1400" dirty="0" smtClean="0"/>
              <a:t>Micron/Sony: Cu in </a:t>
            </a:r>
            <a:r>
              <a:rPr lang="en-US" sz="1400" dirty="0" err="1" smtClean="0"/>
              <a:t>GdO</a:t>
            </a:r>
            <a:endParaRPr lang="en-US" sz="1400" dirty="0" smtClean="0"/>
          </a:p>
          <a:p>
            <a:pPr lvl="1"/>
            <a:r>
              <a:rPr lang="en-US" sz="1400" dirty="0" smtClean="0"/>
              <a:t>NEC: Cu in oxide(?) – targeting FPGA</a:t>
            </a:r>
          </a:p>
          <a:p>
            <a:pPr lvl="1"/>
            <a:r>
              <a:rPr lang="en-US" sz="1400" dirty="0" smtClean="0"/>
              <a:t>Crossbar: Ag/Cu in </a:t>
            </a:r>
            <a:r>
              <a:rPr lang="el-GR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sz="1400" dirty="0" smtClean="0"/>
              <a:t>Si (with Si/</a:t>
            </a:r>
            <a:r>
              <a:rPr lang="en-US" sz="1400" dirty="0" err="1" smtClean="0"/>
              <a:t>SiO</a:t>
            </a:r>
            <a:r>
              <a:rPr lang="en-US" sz="1400" dirty="0" smtClean="0"/>
              <a:t> diode)</a:t>
            </a:r>
          </a:p>
          <a:p>
            <a:r>
              <a:rPr lang="en-US" sz="1600" dirty="0" smtClean="0"/>
              <a:t>STT (too many)</a:t>
            </a:r>
          </a:p>
          <a:p>
            <a:r>
              <a:rPr lang="en-US" sz="1600" dirty="0" smtClean="0"/>
              <a:t>FTJ</a:t>
            </a:r>
            <a:endParaRPr lang="en-US" sz="1400" dirty="0" smtClean="0"/>
          </a:p>
          <a:p>
            <a:pPr lvl="1"/>
            <a:r>
              <a:rPr lang="en-US" sz="1400" dirty="0" smtClean="0"/>
              <a:t>Toshiba: </a:t>
            </a:r>
            <a:r>
              <a:rPr lang="en-US" sz="1400" dirty="0" err="1" smtClean="0"/>
              <a:t>HfO</a:t>
            </a:r>
            <a:r>
              <a:rPr lang="en-US" sz="1400" dirty="0" smtClean="0"/>
              <a:t> + interface layer</a:t>
            </a:r>
          </a:p>
          <a:p>
            <a:pPr lvl="1"/>
            <a:r>
              <a:rPr lang="en-US" sz="1400" dirty="0" smtClean="0"/>
              <a:t>AIST consortium: </a:t>
            </a:r>
            <a:r>
              <a:rPr lang="en-US" sz="1400" dirty="0" err="1" smtClean="0"/>
              <a:t>UoTokyo</a:t>
            </a:r>
            <a:r>
              <a:rPr lang="en-US" sz="1400" dirty="0" smtClean="0"/>
              <a:t> and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371" y="543714"/>
            <a:ext cx="5389034" cy="639763"/>
          </a:xfrm>
        </p:spPr>
        <p:txBody>
          <a:bodyPr/>
          <a:lstStyle/>
          <a:p>
            <a:r>
              <a:rPr lang="en-US" sz="2000" dirty="0" smtClean="0"/>
              <a:t>Other NVM (not benchmarked)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71" y="1183474"/>
            <a:ext cx="5389034" cy="5457958"/>
          </a:xfrm>
        </p:spPr>
        <p:txBody>
          <a:bodyPr/>
          <a:lstStyle/>
          <a:p>
            <a:r>
              <a:rPr lang="en-US" sz="1600" dirty="0" smtClean="0"/>
              <a:t>SXP-like</a:t>
            </a:r>
          </a:p>
          <a:p>
            <a:pPr lvl="1"/>
            <a:r>
              <a:rPr lang="en-US" sz="1600" dirty="0" smtClean="0"/>
              <a:t>Intel/Micron</a:t>
            </a:r>
          </a:p>
          <a:p>
            <a:pPr lvl="1"/>
            <a:r>
              <a:rPr lang="en-US" sz="1600" dirty="0" err="1" smtClean="0"/>
              <a:t>Macronix</a:t>
            </a:r>
            <a:r>
              <a:rPr lang="en-US" sz="1600" dirty="0" smtClean="0"/>
              <a:t>/IBM: Si-STAG + N doped 225</a:t>
            </a:r>
          </a:p>
          <a:p>
            <a:pPr lvl="1"/>
            <a:r>
              <a:rPr lang="en-US" sz="1600" dirty="0" smtClean="0"/>
              <a:t>Hynix: As doped </a:t>
            </a:r>
            <a:r>
              <a:rPr lang="en-US" sz="1600" dirty="0" err="1" smtClean="0"/>
              <a:t>SiO</a:t>
            </a:r>
            <a:r>
              <a:rPr lang="en-US" sz="1600" dirty="0" smtClean="0"/>
              <a:t> + ReRAM(?)</a:t>
            </a:r>
          </a:p>
          <a:p>
            <a:pPr lvl="1"/>
            <a:r>
              <a:rPr lang="en-US" sz="1600" dirty="0" smtClean="0"/>
              <a:t>IMEC: N doped </a:t>
            </a:r>
            <a:r>
              <a:rPr lang="en-US" sz="1600" dirty="0" err="1" smtClean="0"/>
              <a:t>GeSe</a:t>
            </a:r>
            <a:r>
              <a:rPr lang="en-US" sz="1600" dirty="0" smtClean="0"/>
              <a:t> (selector only)</a:t>
            </a:r>
          </a:p>
          <a:p>
            <a:pPr lvl="1"/>
            <a:r>
              <a:rPr lang="en-US" sz="1600" dirty="0" smtClean="0"/>
              <a:t>LETI: </a:t>
            </a:r>
            <a:r>
              <a:rPr lang="en-US" sz="1600" dirty="0" err="1" smtClean="0"/>
              <a:t>GeSe</a:t>
            </a:r>
            <a:r>
              <a:rPr lang="en-US" sz="1600" dirty="0" smtClean="0"/>
              <a:t> + </a:t>
            </a:r>
            <a:r>
              <a:rPr lang="en-US" sz="1600" dirty="0" err="1" smtClean="0"/>
              <a:t>HfO</a:t>
            </a:r>
            <a:endParaRPr lang="en-US" sz="1600" dirty="0" smtClean="0"/>
          </a:p>
          <a:p>
            <a:r>
              <a:rPr lang="en-US" sz="1600" dirty="0" smtClean="0"/>
              <a:t>FECAP as in 1T1C</a:t>
            </a:r>
          </a:p>
          <a:p>
            <a:pPr lvl="1"/>
            <a:r>
              <a:rPr lang="en-US" sz="1600" dirty="0" smtClean="0"/>
              <a:t>IMEC, NAMLAB (GF</a:t>
            </a:r>
            <a:r>
              <a:rPr lang="en-US" sz="1600" dirty="0"/>
              <a:t>), </a:t>
            </a:r>
            <a:r>
              <a:rPr lang="en-US" sz="1600" dirty="0" smtClean="0"/>
              <a:t>MFC, Hynix/LAM </a:t>
            </a:r>
            <a:r>
              <a:rPr lang="en-US" sz="1600" dirty="0"/>
              <a:t>:  </a:t>
            </a:r>
            <a:r>
              <a:rPr lang="en-US" sz="1600" dirty="0" err="1" smtClean="0"/>
              <a:t>HfO</a:t>
            </a:r>
            <a:endParaRPr lang="en-US" sz="1600" dirty="0" smtClean="0"/>
          </a:p>
          <a:p>
            <a:pPr lvl="1"/>
            <a:r>
              <a:rPr lang="en-US" sz="1600" dirty="0" smtClean="0"/>
              <a:t>TI: PZT in production/ research </a:t>
            </a:r>
            <a:r>
              <a:rPr lang="en-US" sz="1600" dirty="0" err="1" smtClean="0"/>
              <a:t>Hf</a:t>
            </a:r>
            <a:r>
              <a:rPr lang="en-US" sz="1600" dirty="0" err="1"/>
              <a:t>O</a:t>
            </a:r>
            <a:endParaRPr lang="en-US" sz="1600" dirty="0" smtClean="0"/>
          </a:p>
          <a:p>
            <a:pPr lvl="1"/>
            <a:r>
              <a:rPr lang="en-US" sz="1600" dirty="0" smtClean="0"/>
              <a:t>Panasonic: PZT in production</a:t>
            </a:r>
          </a:p>
          <a:p>
            <a:pPr lvl="1"/>
            <a:r>
              <a:rPr lang="en-US" sz="1600" dirty="0" smtClean="0"/>
              <a:t>Sony: SBT in production</a:t>
            </a:r>
          </a:p>
          <a:p>
            <a:r>
              <a:rPr lang="en-US" sz="1600" dirty="0" smtClean="0"/>
              <a:t>FEFET</a:t>
            </a:r>
          </a:p>
          <a:p>
            <a:r>
              <a:rPr lang="en-US" sz="1600" dirty="0" smtClean="0"/>
              <a:t>NRAM (</a:t>
            </a:r>
            <a:r>
              <a:rPr lang="en-US" sz="1600" dirty="0" err="1" smtClean="0"/>
              <a:t>Nantero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Charge trap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996518" y="102424"/>
            <a:ext cx="61659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See also: </a:t>
            </a:r>
            <a:r>
              <a:rPr lang="en-US" sz="14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hlinkClick r:id="rId2"/>
              </a:rPr>
              <a:t>en.wikipedia.org/wiki/Resistive_random-access_memory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>
              <a:tabLst>
                <a:tab pos="68580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 	</a:t>
            </a:r>
            <a:r>
              <a:rPr lang="en-US" sz="1400" dirty="0">
                <a:latin typeface="Calibri" panose="020F0502020204030204" pitchFamily="34" charset="0"/>
                <a:hlinkClick r:id="rId3"/>
              </a:rPr>
              <a:t>https://semiengineering.com/what-happened-to-reram</a:t>
            </a:r>
            <a:r>
              <a:rPr lang="en-US" sz="1400" dirty="0" smtClean="0">
                <a:latin typeface="Calibri" panose="020F0502020204030204" pitchFamily="34" charset="0"/>
                <a:hlinkClick r:id="rId3"/>
              </a:rPr>
              <a:t>/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>
              <a:tabLst>
                <a:tab pos="685800" algn="l"/>
              </a:tabLst>
            </a:pPr>
            <a:r>
              <a:rPr lang="en-US" sz="1400" dirty="0">
                <a:latin typeface="Calibri" panose="020F0502020204030204" pitchFamily="34" charset="0"/>
              </a:rPr>
              <a:t>	</a:t>
            </a:r>
            <a:r>
              <a:rPr lang="en-US" sz="1400" dirty="0">
                <a:latin typeface="Calibri" panose="020F0502020204030204" pitchFamily="34" charset="0"/>
                <a:hlinkClick r:id="rId4"/>
              </a:rPr>
              <a:t>https://semiengineering.com/a-new-memory-contender</a:t>
            </a:r>
            <a:r>
              <a:rPr lang="en-US" sz="140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1400" dirty="0" smtClean="0">
                <a:latin typeface="Calibri" panose="020F0502020204030204" pitchFamily="34" charset="0"/>
              </a:rPr>
              <a:t> (FECAP/FEFET)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9398901" y="1671184"/>
            <a:ext cx="1102076" cy="1127791"/>
            <a:chOff x="6483944" y="2500728"/>
            <a:chExt cx="1497030" cy="1117246"/>
          </a:xfrm>
        </p:grpSpPr>
        <p:sp>
          <p:nvSpPr>
            <p:cNvPr id="26" name="Freeform 25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9398902" y="1676989"/>
            <a:ext cx="1102074" cy="1127722"/>
            <a:chOff x="6483927" y="2500681"/>
            <a:chExt cx="1497023" cy="1117225"/>
          </a:xfrm>
        </p:grpSpPr>
        <p:sp>
          <p:nvSpPr>
            <p:cNvPr id="22" name="Freeform 21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920522" y="2374098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9328551" y="4788606"/>
            <a:ext cx="1102076" cy="692390"/>
            <a:chOff x="6483944" y="2500728"/>
            <a:chExt cx="1497030" cy="1117246"/>
          </a:xfrm>
        </p:grpSpPr>
        <p:sp>
          <p:nvSpPr>
            <p:cNvPr id="43" name="Freeform 42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flipH="1">
            <a:off x="9319316" y="4792170"/>
            <a:ext cx="1102074" cy="692347"/>
            <a:chOff x="6496473" y="2500681"/>
            <a:chExt cx="1497023" cy="1117225"/>
          </a:xfrm>
        </p:grpSpPr>
        <p:sp>
          <p:nvSpPr>
            <p:cNvPr id="39" name="Freeform 38"/>
            <p:cNvSpPr/>
            <p:nvPr/>
          </p:nvSpPr>
          <p:spPr>
            <a:xfrm>
              <a:off x="6496473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39" idx="4"/>
            </p:cNvCxnSpPr>
            <p:nvPr/>
          </p:nvCxnSpPr>
          <p:spPr>
            <a:xfrm>
              <a:off x="7552939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920522" y="2374098"/>
              <a:ext cx="55944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9551302" y="1829389"/>
            <a:ext cx="1102074" cy="1127722"/>
            <a:chOff x="6483927" y="2500681"/>
            <a:chExt cx="1497023" cy="1117225"/>
          </a:xfrm>
        </p:grpSpPr>
        <p:sp>
          <p:nvSpPr>
            <p:cNvPr id="48" name="Freeform 47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8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flipH="1">
            <a:off x="2781046" y="2282169"/>
            <a:ext cx="1102076" cy="1127791"/>
            <a:chOff x="6483944" y="2500728"/>
            <a:chExt cx="1497030" cy="1117246"/>
          </a:xfrm>
        </p:grpSpPr>
        <p:sp>
          <p:nvSpPr>
            <p:cNvPr id="53" name="Freeform 52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flipH="1">
            <a:off x="4087992" y="3528477"/>
            <a:ext cx="1102074" cy="1127722"/>
            <a:chOff x="6483927" y="2500681"/>
            <a:chExt cx="1497023" cy="1117225"/>
          </a:xfrm>
        </p:grpSpPr>
        <p:sp>
          <p:nvSpPr>
            <p:cNvPr id="63" name="Freeform 62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63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4848355" y="2057143"/>
            <a:ext cx="167225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❶❷❸❹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38038" y="1552512"/>
            <a:ext cx="167225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❶❷❸❹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61636" y="2652112"/>
            <a:ext cx="167225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❶❷❸❹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20349" y="3480541"/>
            <a:ext cx="167225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❶❷❸❹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72794" y="4788605"/>
            <a:ext cx="1102400" cy="691891"/>
            <a:chOff x="1678970" y="3885534"/>
            <a:chExt cx="1102400" cy="1134494"/>
          </a:xfrm>
        </p:grpSpPr>
        <p:grpSp>
          <p:nvGrpSpPr>
            <p:cNvPr id="67" name="Group 66"/>
            <p:cNvGrpSpPr/>
            <p:nvPr/>
          </p:nvGrpSpPr>
          <p:grpSpPr>
            <a:xfrm>
              <a:off x="1678970" y="3892237"/>
              <a:ext cx="1102076" cy="1127791"/>
              <a:chOff x="6483944" y="2500728"/>
              <a:chExt cx="1497030" cy="1117246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1679296" y="3885534"/>
              <a:ext cx="1102074" cy="1127722"/>
              <a:chOff x="6483927" y="2500681"/>
              <a:chExt cx="1497023" cy="1117225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endCxn id="8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1062506" y="4679561"/>
            <a:ext cx="2280348" cy="1141370"/>
            <a:chOff x="1062506" y="4679561"/>
            <a:chExt cx="2280348" cy="1141370"/>
          </a:xfrm>
        </p:grpSpPr>
        <p:grpSp>
          <p:nvGrpSpPr>
            <p:cNvPr id="72" name="Group 71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endCxn id="73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87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/>
          <p:cNvGrpSpPr/>
          <p:nvPr/>
        </p:nvGrpSpPr>
        <p:grpSpPr>
          <a:xfrm>
            <a:off x="8172468" y="4782518"/>
            <a:ext cx="2258159" cy="45719"/>
            <a:chOff x="1062506" y="4679561"/>
            <a:chExt cx="2280348" cy="1141370"/>
          </a:xfrm>
        </p:grpSpPr>
        <p:grpSp>
          <p:nvGrpSpPr>
            <p:cNvPr id="92" name="Group 91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98" name="Freeform 97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Arrow Connector 98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endCxn id="98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endCxn id="94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/>
          <p:cNvGrpSpPr/>
          <p:nvPr/>
        </p:nvGrpSpPr>
        <p:grpSpPr>
          <a:xfrm>
            <a:off x="8186274" y="4787226"/>
            <a:ext cx="2258159" cy="257970"/>
            <a:chOff x="1062506" y="4679561"/>
            <a:chExt cx="2280348" cy="1141370"/>
          </a:xfrm>
        </p:grpSpPr>
        <p:grpSp>
          <p:nvGrpSpPr>
            <p:cNvPr id="103" name="Group 102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10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endCxn id="10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8185904" y="4783475"/>
            <a:ext cx="2258159" cy="479515"/>
            <a:chOff x="1062506" y="4679561"/>
            <a:chExt cx="2280348" cy="1141370"/>
          </a:xfrm>
        </p:grpSpPr>
        <p:grpSp>
          <p:nvGrpSpPr>
            <p:cNvPr id="114" name="Group 113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20" name="Freeform 119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endCxn id="120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16" name="Freeform 115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Arrow Connector 116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endCxn id="116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249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4758677" y="3874233"/>
            <a:ext cx="1102076" cy="1127791"/>
            <a:chOff x="6483944" y="2500728"/>
            <a:chExt cx="1497030" cy="1117246"/>
          </a:xfrm>
        </p:grpSpPr>
        <p:sp>
          <p:nvSpPr>
            <p:cNvPr id="26" name="Freeform 25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4444463" y="2440374"/>
            <a:ext cx="1102074" cy="1127722"/>
            <a:chOff x="6483927" y="2500681"/>
            <a:chExt cx="1497023" cy="1117225"/>
          </a:xfrm>
        </p:grpSpPr>
        <p:sp>
          <p:nvSpPr>
            <p:cNvPr id="22" name="Freeform 21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1942" y="3870953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9059" y="2297094"/>
              <a:ext cx="1362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C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63"/>
            <a:ext cx="3250714" cy="1951300"/>
            <a:chOff x="4916069" y="2176061"/>
            <a:chExt cx="3250714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2243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11942" y="4701882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03094" y="2277329"/>
              <a:ext cx="1152560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Log(I@.5V)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1859928" y="5558233"/>
            <a:ext cx="79624" cy="13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73827" y="5351043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24132" y="5688836"/>
            <a:ext cx="35796" cy="683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2148168" y="5354607"/>
            <a:ext cx="90364" cy="4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176339" y="5795467"/>
            <a:ext cx="80365" cy="4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H="1">
            <a:off x="1212658" y="4983459"/>
            <a:ext cx="1102074" cy="692347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534519" y="5001211"/>
            <a:ext cx="97431" cy="397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 flipH="1">
            <a:off x="2392191" y="5376802"/>
            <a:ext cx="1102078" cy="692390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757398" y="1828381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4758677" y="3874233"/>
            <a:ext cx="1102076" cy="1127791"/>
            <a:chOff x="6483944" y="2500728"/>
            <a:chExt cx="1497030" cy="1117246"/>
          </a:xfrm>
        </p:grpSpPr>
        <p:sp>
          <p:nvSpPr>
            <p:cNvPr id="26" name="Freeform 25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4444463" y="2440374"/>
            <a:ext cx="1102074" cy="1127722"/>
            <a:chOff x="6483927" y="2500681"/>
            <a:chExt cx="1497023" cy="1117225"/>
          </a:xfrm>
        </p:grpSpPr>
        <p:sp>
          <p:nvSpPr>
            <p:cNvPr id="22" name="Freeform 21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2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717277" y="1309343"/>
            <a:ext cx="3196155" cy="3178351"/>
            <a:chOff x="4916069" y="2176061"/>
            <a:chExt cx="3196155" cy="3178351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1942" y="3870953"/>
              <a:ext cx="9169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9297" y="2297094"/>
              <a:ext cx="23243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 smtClean="0">
                  <a:latin typeface="Calibri" panose="020F0502020204030204" pitchFamily="34" charset="0"/>
                  <a:ea typeface="Cambria Math" panose="02040503050406030204" pitchFamily="18" charset="0"/>
                </a:rPr>
                <a:t>Vt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63"/>
            <a:ext cx="3250714" cy="1951300"/>
            <a:chOff x="4916069" y="2176061"/>
            <a:chExt cx="3250714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2243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111942" y="4701882"/>
              <a:ext cx="1054841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[AV]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03094" y="2277329"/>
              <a:ext cx="232436" cy="5013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 smtClean="0">
                  <a:latin typeface="Calibri" panose="020F0502020204030204" pitchFamily="34" charset="0"/>
                  <a:ea typeface="Cambria Math" panose="02040503050406030204" pitchFamily="18" charset="0"/>
                </a:rPr>
                <a:t>Vt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1859928" y="5558233"/>
            <a:ext cx="79624" cy="13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73827" y="5351043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24132" y="5688836"/>
            <a:ext cx="35796" cy="683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2148168" y="5354607"/>
            <a:ext cx="90364" cy="4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176339" y="5795467"/>
            <a:ext cx="80365" cy="4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 flipH="1">
            <a:off x="1212658" y="4983459"/>
            <a:ext cx="1102074" cy="692347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534519" y="5001211"/>
            <a:ext cx="97431" cy="397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 flipH="1">
            <a:off x="2392191" y="5376802"/>
            <a:ext cx="1102078" cy="692390"/>
          </a:xfrm>
          <a:custGeom>
            <a:avLst/>
            <a:gdLst>
              <a:gd name="connsiteX0" fmla="*/ 0 w 1884218"/>
              <a:gd name="connsiteY0" fmla="*/ 11610 h 1117225"/>
              <a:gd name="connsiteX1" fmla="*/ 535709 w 1884218"/>
              <a:gd name="connsiteY1" fmla="*/ 30083 h 1117225"/>
              <a:gd name="connsiteX2" fmla="*/ 748146 w 1884218"/>
              <a:gd name="connsiteY2" fmla="*/ 270228 h 1117225"/>
              <a:gd name="connsiteX3" fmla="*/ 1173018 w 1884218"/>
              <a:gd name="connsiteY3" fmla="*/ 898301 h 1117225"/>
              <a:gd name="connsiteX4" fmla="*/ 1496291 w 1884218"/>
              <a:gd name="connsiteY4" fmla="*/ 1092264 h 1117225"/>
              <a:gd name="connsiteX5" fmla="*/ 1884218 w 1884218"/>
              <a:gd name="connsiteY5" fmla="*/ 1110737 h 11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218" h="1117225">
                <a:moveTo>
                  <a:pt x="0" y="11610"/>
                </a:moveTo>
                <a:cubicBezTo>
                  <a:pt x="205509" y="-705"/>
                  <a:pt x="411018" y="-13020"/>
                  <a:pt x="535709" y="30083"/>
                </a:cubicBezTo>
                <a:cubicBezTo>
                  <a:pt x="660400" y="73186"/>
                  <a:pt x="641928" y="125525"/>
                  <a:pt x="748146" y="270228"/>
                </a:cubicBezTo>
                <a:cubicBezTo>
                  <a:pt x="854364" y="414931"/>
                  <a:pt x="1048327" y="761295"/>
                  <a:pt x="1173018" y="898301"/>
                </a:cubicBezTo>
                <a:cubicBezTo>
                  <a:pt x="1297709" y="1035307"/>
                  <a:pt x="1377758" y="1056858"/>
                  <a:pt x="1496291" y="1092264"/>
                </a:cubicBezTo>
                <a:cubicBezTo>
                  <a:pt x="1614824" y="1127670"/>
                  <a:pt x="1808788" y="1116894"/>
                  <a:pt x="1884218" y="11107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757398" y="1828381"/>
            <a:ext cx="90364" cy="4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37" y="94301"/>
            <a:ext cx="103632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Transfer </a:t>
            </a:r>
            <a:r>
              <a:rPr lang="en-US" sz="4000" dirty="0" err="1" smtClean="0">
                <a:solidFill>
                  <a:schemeClr val="bg1"/>
                </a:solidFill>
              </a:rPr>
              <a:t>Charx</a:t>
            </a:r>
            <a:r>
              <a:rPr lang="en-US" sz="4000" dirty="0" smtClean="0">
                <a:solidFill>
                  <a:schemeClr val="bg1"/>
                </a:solidFill>
              </a:rPr>
              <a:t> Summary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566057" y="0"/>
            <a:ext cx="3145972" cy="32439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2609" y="100217"/>
            <a:ext cx="3196155" cy="3190048"/>
            <a:chOff x="7869677" y="1450046"/>
            <a:chExt cx="3196155" cy="3190048"/>
          </a:xfrm>
        </p:grpSpPr>
        <p:grpSp>
          <p:nvGrpSpPr>
            <p:cNvPr id="6" name="Group 5"/>
            <p:cNvGrpSpPr/>
            <p:nvPr/>
          </p:nvGrpSpPr>
          <p:grpSpPr>
            <a:xfrm>
              <a:off x="7869677" y="1450046"/>
              <a:ext cx="3196155" cy="3190048"/>
              <a:chOff x="4916069" y="2164364"/>
              <a:chExt cx="3196155" cy="3190048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015692" y="3870953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49177" y="2164364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Log(I@0.4V]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58018" y="3149698"/>
              <a:ext cx="2211282" cy="1150656"/>
              <a:chOff x="8184044" y="1695248"/>
              <a:chExt cx="2211282" cy="1150656"/>
            </a:xfrm>
          </p:grpSpPr>
          <p:grpSp>
            <p:nvGrpSpPr>
              <p:cNvPr id="34" name="Group 33"/>
              <p:cNvGrpSpPr/>
              <p:nvPr/>
            </p:nvGrpSpPr>
            <p:grpSpPr>
              <a:xfrm flipH="1">
                <a:off x="9293250" y="1709330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flipH="1">
                <a:off x="9293252" y="1695248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>
                  <a:endCxn id="4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8184046" y="1709330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8184044" y="1718182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38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8347975" y="1811670"/>
              <a:ext cx="2211282" cy="1150656"/>
              <a:chOff x="8176910" y="3001140"/>
              <a:chExt cx="2211282" cy="1150656"/>
            </a:xfrm>
          </p:grpSpPr>
          <p:grpSp>
            <p:nvGrpSpPr>
              <p:cNvPr id="14" name="Group 13"/>
              <p:cNvGrpSpPr/>
              <p:nvPr/>
            </p:nvGrpSpPr>
            <p:grpSpPr>
              <a:xfrm flipH="1" flipV="1">
                <a:off x="9286116" y="3015222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 flipV="1">
                <a:off x="9286118" y="3001140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endCxn id="26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 flipV="1">
                <a:off x="8176912" y="3015222"/>
                <a:ext cx="1102076" cy="1127791"/>
                <a:chOff x="6483944" y="2500728"/>
                <a:chExt cx="1497030" cy="1117246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6483944" y="2500728"/>
                  <a:ext cx="1497027" cy="1117246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flipH="1" flipV="1">
                  <a:off x="7109670" y="2835053"/>
                  <a:ext cx="108159" cy="210738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6532852" y="2500730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 flipV="1">
                  <a:off x="7871808" y="3617169"/>
                  <a:ext cx="109166" cy="80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 flipV="1">
                <a:off x="8176910" y="3024074"/>
                <a:ext cx="1102074" cy="1127722"/>
                <a:chOff x="6483927" y="2500681"/>
                <a:chExt cx="1497023" cy="1117225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6483927" y="2500681"/>
                  <a:ext cx="1497023" cy="1117225"/>
                </a:xfrm>
                <a:custGeom>
                  <a:avLst/>
                  <a:gdLst>
                    <a:gd name="connsiteX0" fmla="*/ 0 w 1884218"/>
                    <a:gd name="connsiteY0" fmla="*/ 11610 h 1117225"/>
                    <a:gd name="connsiteX1" fmla="*/ 535709 w 1884218"/>
                    <a:gd name="connsiteY1" fmla="*/ 30083 h 1117225"/>
                    <a:gd name="connsiteX2" fmla="*/ 748146 w 1884218"/>
                    <a:gd name="connsiteY2" fmla="*/ 270228 h 1117225"/>
                    <a:gd name="connsiteX3" fmla="*/ 1173018 w 1884218"/>
                    <a:gd name="connsiteY3" fmla="*/ 898301 h 1117225"/>
                    <a:gd name="connsiteX4" fmla="*/ 1496291 w 1884218"/>
                    <a:gd name="connsiteY4" fmla="*/ 1092264 h 1117225"/>
                    <a:gd name="connsiteX5" fmla="*/ 1884218 w 1884218"/>
                    <a:gd name="connsiteY5" fmla="*/ 1110737 h 111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84218" h="1117225">
                      <a:moveTo>
                        <a:pt x="0" y="11610"/>
                      </a:moveTo>
                      <a:cubicBezTo>
                        <a:pt x="205509" y="-705"/>
                        <a:pt x="411018" y="-13020"/>
                        <a:pt x="535709" y="30083"/>
                      </a:cubicBezTo>
                      <a:cubicBezTo>
                        <a:pt x="660400" y="73186"/>
                        <a:pt x="641928" y="125525"/>
                        <a:pt x="748146" y="270228"/>
                      </a:cubicBezTo>
                      <a:cubicBezTo>
                        <a:pt x="854364" y="414931"/>
                        <a:pt x="1048327" y="761295"/>
                        <a:pt x="1173018" y="898301"/>
                      </a:cubicBezTo>
                      <a:cubicBezTo>
                        <a:pt x="1297709" y="1035307"/>
                        <a:pt x="1377758" y="1056858"/>
                        <a:pt x="1496291" y="1092264"/>
                      </a:cubicBezTo>
                      <a:cubicBezTo>
                        <a:pt x="1614824" y="1127670"/>
                        <a:pt x="1808788" y="1116894"/>
                        <a:pt x="1884218" y="11107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7217810" y="3040018"/>
                  <a:ext cx="48624" cy="110252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 flipV="1">
                  <a:off x="6703526" y="2500681"/>
                  <a:ext cx="122748" cy="7039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endCxn id="18" idx="4"/>
                </p:cNvCxnSpPr>
                <p:nvPr/>
              </p:nvCxnSpPr>
              <p:spPr>
                <a:xfrm>
                  <a:off x="7540393" y="3528755"/>
                  <a:ext cx="132347" cy="6419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TextBox 8"/>
            <p:cNvSpPr txBox="1"/>
            <p:nvPr/>
          </p:nvSpPr>
          <p:spPr>
            <a:xfrm>
              <a:off x="9967941" y="1923825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36883" y="251988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51170" y="2015747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98286" y="2513911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4516508" y="0"/>
            <a:ext cx="3145972" cy="324394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8466959" y="0"/>
            <a:ext cx="3145972" cy="324394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4539956" y="3267177"/>
            <a:ext cx="3145972" cy="324394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8490407" y="3267177"/>
            <a:ext cx="3145972" cy="324394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566057" y="3267176"/>
            <a:ext cx="3145972" cy="3243943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4505622" y="573996"/>
            <a:ext cx="3196155" cy="2124468"/>
            <a:chOff x="7873215" y="4545688"/>
            <a:chExt cx="3196155" cy="2124468"/>
          </a:xfrm>
        </p:grpSpPr>
        <p:grpSp>
          <p:nvGrpSpPr>
            <p:cNvPr id="119" name="Group 118"/>
            <p:cNvGrpSpPr/>
            <p:nvPr/>
          </p:nvGrpSpPr>
          <p:grpSpPr>
            <a:xfrm>
              <a:off x="7873215" y="4545688"/>
              <a:ext cx="3196155" cy="2124468"/>
              <a:chOff x="4916069" y="1893995"/>
              <a:chExt cx="3196155" cy="3460417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4916069" y="3746307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7038687" y="3223470"/>
                <a:ext cx="10611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</a:t>
                </a:r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154808" y="1893995"/>
                <a:ext cx="1282402" cy="501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Log(I@3.5V)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 flipV="1">
              <a:off x="8105790" y="4953028"/>
              <a:ext cx="2698918" cy="670726"/>
              <a:chOff x="8142347" y="3318967"/>
              <a:chExt cx="2698918" cy="670726"/>
            </a:xfrm>
          </p:grpSpPr>
          <p:grpSp>
            <p:nvGrpSpPr>
              <p:cNvPr id="144" name="Group 143"/>
              <p:cNvGrpSpPr/>
              <p:nvPr/>
            </p:nvGrpSpPr>
            <p:grpSpPr>
              <a:xfrm flipV="1">
                <a:off x="9598619" y="3985331"/>
                <a:ext cx="1242646" cy="4362"/>
                <a:chOff x="9441396" y="2651706"/>
                <a:chExt cx="1242646" cy="4362"/>
              </a:xfrm>
            </p:grpSpPr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9441396" y="2656068"/>
                  <a:ext cx="124264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/>
                <p:nvPr/>
              </p:nvCxnSpPr>
              <p:spPr>
                <a:xfrm>
                  <a:off x="9649019" y="2651707"/>
                  <a:ext cx="93436" cy="198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Arrow Connector 163"/>
                <p:cNvCxnSpPr/>
                <p:nvPr/>
              </p:nvCxnSpPr>
              <p:spPr>
                <a:xfrm>
                  <a:off x="10114583" y="2651706"/>
                  <a:ext cx="84389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Arrow Connector 164"/>
                <p:cNvCxnSpPr/>
                <p:nvPr/>
              </p:nvCxnSpPr>
              <p:spPr>
                <a:xfrm>
                  <a:off x="10535621" y="2651706"/>
                  <a:ext cx="67594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oup 144"/>
              <p:cNvGrpSpPr/>
              <p:nvPr/>
            </p:nvGrpSpPr>
            <p:grpSpPr>
              <a:xfrm flipV="1">
                <a:off x="9598619" y="3979587"/>
                <a:ext cx="1242646" cy="9356"/>
                <a:chOff x="9593796" y="2802475"/>
                <a:chExt cx="1242646" cy="9356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9593796" y="2808468"/>
                  <a:ext cx="1242646" cy="336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/>
                <p:cNvCxnSpPr/>
                <p:nvPr/>
              </p:nvCxnSpPr>
              <p:spPr>
                <a:xfrm flipH="1" flipV="1">
                  <a:off x="9951789" y="2802475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/>
                <p:nvPr/>
              </p:nvCxnSpPr>
              <p:spPr>
                <a:xfrm flipH="1" flipV="1">
                  <a:off x="10433491" y="2808232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/>
                <p:nvPr/>
              </p:nvCxnSpPr>
              <p:spPr>
                <a:xfrm flipH="1">
                  <a:off x="10767038" y="28084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 flipH="1" flipV="1">
                <a:off x="8142347" y="3318967"/>
                <a:ext cx="1242646" cy="33055"/>
                <a:chOff x="9441396" y="2656068"/>
                <a:chExt cx="1242646" cy="33055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9441396" y="2656068"/>
                  <a:ext cx="1242646" cy="279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>
                  <a:off x="9650901" y="2658391"/>
                  <a:ext cx="84153" cy="715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/>
                <p:nvPr/>
              </p:nvCxnSpPr>
              <p:spPr>
                <a:xfrm>
                  <a:off x="10127231" y="2665548"/>
                  <a:ext cx="93865" cy="231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/>
                <p:cNvCxnSpPr/>
                <p:nvPr/>
              </p:nvCxnSpPr>
              <p:spPr>
                <a:xfrm flipV="1">
                  <a:off x="10494095" y="2675282"/>
                  <a:ext cx="90364" cy="13841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146"/>
              <p:cNvGrpSpPr/>
              <p:nvPr/>
            </p:nvGrpSpPr>
            <p:grpSpPr>
              <a:xfrm flipH="1" flipV="1">
                <a:off x="8148511" y="3324080"/>
                <a:ext cx="1241305" cy="28953"/>
                <a:chOff x="9593796" y="2808468"/>
                <a:chExt cx="1241305" cy="28953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9593796" y="2808468"/>
                  <a:ext cx="1241305" cy="25602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/>
                <p:nvPr/>
              </p:nvCxnSpPr>
              <p:spPr>
                <a:xfrm flipH="1" flipV="1">
                  <a:off x="9978854" y="2819646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/>
                <p:nvPr/>
              </p:nvCxnSpPr>
              <p:spPr>
                <a:xfrm flipH="1" flipV="1">
                  <a:off x="10454519" y="2823450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flipH="1">
                  <a:off x="10768151" y="28340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Freeform 147"/>
              <p:cNvSpPr/>
              <p:nvPr/>
            </p:nvSpPr>
            <p:spPr>
              <a:xfrm>
                <a:off x="9403976" y="3349699"/>
                <a:ext cx="190500" cy="612701"/>
              </a:xfrm>
              <a:custGeom>
                <a:avLst/>
                <a:gdLst>
                  <a:gd name="connsiteX0" fmla="*/ 0 w 190500"/>
                  <a:gd name="connsiteY0" fmla="*/ 5342 h 612701"/>
                  <a:gd name="connsiteX1" fmla="*/ 58271 w 190500"/>
                  <a:gd name="connsiteY1" fmla="*/ 860 h 612701"/>
                  <a:gd name="connsiteX2" fmla="*/ 114300 w 190500"/>
                  <a:gd name="connsiteY2" fmla="*/ 7583 h 612701"/>
                  <a:gd name="connsiteX3" fmla="*/ 152400 w 190500"/>
                  <a:gd name="connsiteY3" fmla="*/ 70336 h 612701"/>
                  <a:gd name="connsiteX4" fmla="*/ 177053 w 190500"/>
                  <a:gd name="connsiteY4" fmla="*/ 319107 h 612701"/>
                  <a:gd name="connsiteX5" fmla="*/ 190500 w 190500"/>
                  <a:gd name="connsiteY5" fmla="*/ 612701 h 61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612701">
                    <a:moveTo>
                      <a:pt x="0" y="5342"/>
                    </a:moveTo>
                    <a:cubicBezTo>
                      <a:pt x="19610" y="2914"/>
                      <a:pt x="39221" y="486"/>
                      <a:pt x="58271" y="860"/>
                    </a:cubicBezTo>
                    <a:cubicBezTo>
                      <a:pt x="77321" y="1233"/>
                      <a:pt x="98612" y="-3996"/>
                      <a:pt x="114300" y="7583"/>
                    </a:cubicBezTo>
                    <a:cubicBezTo>
                      <a:pt x="129988" y="19162"/>
                      <a:pt x="141941" y="18415"/>
                      <a:pt x="152400" y="70336"/>
                    </a:cubicBezTo>
                    <a:cubicBezTo>
                      <a:pt x="162859" y="122257"/>
                      <a:pt x="170703" y="228713"/>
                      <a:pt x="177053" y="319107"/>
                    </a:cubicBezTo>
                    <a:cubicBezTo>
                      <a:pt x="183403" y="409501"/>
                      <a:pt x="187885" y="564142"/>
                      <a:pt x="190500" y="612701"/>
                    </a:cubicBezTo>
                  </a:path>
                </a:pathLst>
              </a:custGeom>
              <a:noFill/>
              <a:ln>
                <a:solidFill>
                  <a:srgbClr val="7030A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9383806" y="3370729"/>
                <a:ext cx="192741" cy="614083"/>
              </a:xfrm>
              <a:custGeom>
                <a:avLst/>
                <a:gdLst>
                  <a:gd name="connsiteX0" fmla="*/ 192741 w 192741"/>
                  <a:gd name="connsiteY0" fmla="*/ 614083 h 614083"/>
                  <a:gd name="connsiteX1" fmla="*/ 125506 w 192741"/>
                  <a:gd name="connsiteY1" fmla="*/ 609600 h 614083"/>
                  <a:gd name="connsiteX2" fmla="*/ 40341 w 192741"/>
                  <a:gd name="connsiteY2" fmla="*/ 593912 h 614083"/>
                  <a:gd name="connsiteX3" fmla="*/ 15688 w 192741"/>
                  <a:gd name="connsiteY3" fmla="*/ 515471 h 614083"/>
                  <a:gd name="connsiteX4" fmla="*/ 11206 w 192741"/>
                  <a:gd name="connsiteY4" fmla="*/ 358589 h 614083"/>
                  <a:gd name="connsiteX5" fmla="*/ 0 w 192741"/>
                  <a:gd name="connsiteY5" fmla="*/ 0 h 61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741" h="614083">
                    <a:moveTo>
                      <a:pt x="192741" y="614083"/>
                    </a:moveTo>
                    <a:cubicBezTo>
                      <a:pt x="171823" y="613522"/>
                      <a:pt x="150906" y="612962"/>
                      <a:pt x="125506" y="609600"/>
                    </a:cubicBezTo>
                    <a:cubicBezTo>
                      <a:pt x="100106" y="606238"/>
                      <a:pt x="58644" y="609600"/>
                      <a:pt x="40341" y="593912"/>
                    </a:cubicBezTo>
                    <a:cubicBezTo>
                      <a:pt x="22038" y="578224"/>
                      <a:pt x="20544" y="554691"/>
                      <a:pt x="15688" y="515471"/>
                    </a:cubicBezTo>
                    <a:cubicBezTo>
                      <a:pt x="10832" y="476250"/>
                      <a:pt x="13821" y="444501"/>
                      <a:pt x="11206" y="358589"/>
                    </a:cubicBezTo>
                    <a:cubicBezTo>
                      <a:pt x="8591" y="272677"/>
                      <a:pt x="4295" y="136338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flipV="1">
              <a:off x="8115436" y="5787356"/>
              <a:ext cx="2698918" cy="670726"/>
              <a:chOff x="8142347" y="3318967"/>
              <a:chExt cx="2698918" cy="670726"/>
            </a:xfrm>
          </p:grpSpPr>
          <p:grpSp>
            <p:nvGrpSpPr>
              <p:cNvPr id="122" name="Group 121"/>
              <p:cNvGrpSpPr/>
              <p:nvPr/>
            </p:nvGrpSpPr>
            <p:grpSpPr>
              <a:xfrm flipV="1">
                <a:off x="9598619" y="3985331"/>
                <a:ext cx="1242646" cy="4362"/>
                <a:chOff x="9441396" y="2651706"/>
                <a:chExt cx="1242646" cy="4362"/>
              </a:xfrm>
            </p:grpSpPr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9441396" y="2656068"/>
                  <a:ext cx="1242646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/>
                <p:nvPr/>
              </p:nvCxnSpPr>
              <p:spPr>
                <a:xfrm>
                  <a:off x="9649019" y="2651707"/>
                  <a:ext cx="93436" cy="198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/>
                <p:nvPr/>
              </p:nvCxnSpPr>
              <p:spPr>
                <a:xfrm>
                  <a:off x="10114583" y="2651706"/>
                  <a:ext cx="84389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/>
                <p:nvPr/>
              </p:nvCxnSpPr>
              <p:spPr>
                <a:xfrm>
                  <a:off x="10535621" y="2651706"/>
                  <a:ext cx="67594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/>
            </p:nvGrpSpPr>
            <p:grpSpPr>
              <a:xfrm flipV="1">
                <a:off x="9598619" y="3979587"/>
                <a:ext cx="1242646" cy="9356"/>
                <a:chOff x="9593796" y="2802475"/>
                <a:chExt cx="1242646" cy="9356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9593796" y="2808468"/>
                  <a:ext cx="1242646" cy="336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/>
                <p:nvPr/>
              </p:nvCxnSpPr>
              <p:spPr>
                <a:xfrm flipH="1" flipV="1">
                  <a:off x="9951789" y="2802475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/>
                <p:nvPr/>
              </p:nvCxnSpPr>
              <p:spPr>
                <a:xfrm flipH="1" flipV="1">
                  <a:off x="10433491" y="2808232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flipH="1">
                  <a:off x="10767038" y="28084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/>
            </p:nvGrpSpPr>
            <p:grpSpPr>
              <a:xfrm flipH="1" flipV="1">
                <a:off x="8142347" y="3318967"/>
                <a:ext cx="1242646" cy="33055"/>
                <a:chOff x="9441396" y="2656068"/>
                <a:chExt cx="1242646" cy="33055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9441396" y="2656068"/>
                  <a:ext cx="1242646" cy="279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>
                  <a:off x="9650901" y="2658391"/>
                  <a:ext cx="84153" cy="715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/>
                <p:nvPr/>
              </p:nvCxnSpPr>
              <p:spPr>
                <a:xfrm>
                  <a:off x="10127231" y="2665548"/>
                  <a:ext cx="93865" cy="231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Arrow Connector 134"/>
                <p:cNvCxnSpPr/>
                <p:nvPr/>
              </p:nvCxnSpPr>
              <p:spPr>
                <a:xfrm flipV="1">
                  <a:off x="10494095" y="2675282"/>
                  <a:ext cx="90364" cy="13841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 flipH="1" flipV="1">
                <a:off x="8148511" y="3324080"/>
                <a:ext cx="1241305" cy="28953"/>
                <a:chOff x="9593796" y="2808468"/>
                <a:chExt cx="1241305" cy="28953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9593796" y="2808468"/>
                  <a:ext cx="1241305" cy="25602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 flipH="1" flipV="1">
                  <a:off x="9978854" y="2819646"/>
                  <a:ext cx="62036" cy="54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/>
                <p:nvPr/>
              </p:nvCxnSpPr>
              <p:spPr>
                <a:xfrm flipH="1" flipV="1">
                  <a:off x="10454519" y="2823450"/>
                  <a:ext cx="62036" cy="22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 flipH="1">
                  <a:off x="10768151" y="2834076"/>
                  <a:ext cx="63468" cy="334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Freeform 125"/>
              <p:cNvSpPr/>
              <p:nvPr/>
            </p:nvSpPr>
            <p:spPr>
              <a:xfrm>
                <a:off x="9403976" y="3349699"/>
                <a:ext cx="190500" cy="612701"/>
              </a:xfrm>
              <a:custGeom>
                <a:avLst/>
                <a:gdLst>
                  <a:gd name="connsiteX0" fmla="*/ 0 w 190500"/>
                  <a:gd name="connsiteY0" fmla="*/ 5342 h 612701"/>
                  <a:gd name="connsiteX1" fmla="*/ 58271 w 190500"/>
                  <a:gd name="connsiteY1" fmla="*/ 860 h 612701"/>
                  <a:gd name="connsiteX2" fmla="*/ 114300 w 190500"/>
                  <a:gd name="connsiteY2" fmla="*/ 7583 h 612701"/>
                  <a:gd name="connsiteX3" fmla="*/ 152400 w 190500"/>
                  <a:gd name="connsiteY3" fmla="*/ 70336 h 612701"/>
                  <a:gd name="connsiteX4" fmla="*/ 177053 w 190500"/>
                  <a:gd name="connsiteY4" fmla="*/ 319107 h 612701"/>
                  <a:gd name="connsiteX5" fmla="*/ 190500 w 190500"/>
                  <a:gd name="connsiteY5" fmla="*/ 612701 h 61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0" h="612701">
                    <a:moveTo>
                      <a:pt x="0" y="5342"/>
                    </a:moveTo>
                    <a:cubicBezTo>
                      <a:pt x="19610" y="2914"/>
                      <a:pt x="39221" y="486"/>
                      <a:pt x="58271" y="860"/>
                    </a:cubicBezTo>
                    <a:cubicBezTo>
                      <a:pt x="77321" y="1233"/>
                      <a:pt x="98612" y="-3996"/>
                      <a:pt x="114300" y="7583"/>
                    </a:cubicBezTo>
                    <a:cubicBezTo>
                      <a:pt x="129988" y="19162"/>
                      <a:pt x="141941" y="18415"/>
                      <a:pt x="152400" y="70336"/>
                    </a:cubicBezTo>
                    <a:cubicBezTo>
                      <a:pt x="162859" y="122257"/>
                      <a:pt x="170703" y="228713"/>
                      <a:pt x="177053" y="319107"/>
                    </a:cubicBezTo>
                    <a:cubicBezTo>
                      <a:pt x="183403" y="409501"/>
                      <a:pt x="187885" y="564142"/>
                      <a:pt x="190500" y="612701"/>
                    </a:cubicBezTo>
                  </a:path>
                </a:pathLst>
              </a:custGeom>
              <a:noFill/>
              <a:ln>
                <a:solidFill>
                  <a:srgbClr val="7030A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9383806" y="3370729"/>
                <a:ext cx="192741" cy="614083"/>
              </a:xfrm>
              <a:custGeom>
                <a:avLst/>
                <a:gdLst>
                  <a:gd name="connsiteX0" fmla="*/ 192741 w 192741"/>
                  <a:gd name="connsiteY0" fmla="*/ 614083 h 614083"/>
                  <a:gd name="connsiteX1" fmla="*/ 125506 w 192741"/>
                  <a:gd name="connsiteY1" fmla="*/ 609600 h 614083"/>
                  <a:gd name="connsiteX2" fmla="*/ 40341 w 192741"/>
                  <a:gd name="connsiteY2" fmla="*/ 593912 h 614083"/>
                  <a:gd name="connsiteX3" fmla="*/ 15688 w 192741"/>
                  <a:gd name="connsiteY3" fmla="*/ 515471 h 614083"/>
                  <a:gd name="connsiteX4" fmla="*/ 11206 w 192741"/>
                  <a:gd name="connsiteY4" fmla="*/ 358589 h 614083"/>
                  <a:gd name="connsiteX5" fmla="*/ 0 w 192741"/>
                  <a:gd name="connsiteY5" fmla="*/ 0 h 61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741" h="614083">
                    <a:moveTo>
                      <a:pt x="192741" y="614083"/>
                    </a:moveTo>
                    <a:cubicBezTo>
                      <a:pt x="171823" y="613522"/>
                      <a:pt x="150906" y="612962"/>
                      <a:pt x="125506" y="609600"/>
                    </a:cubicBezTo>
                    <a:cubicBezTo>
                      <a:pt x="100106" y="606238"/>
                      <a:pt x="58644" y="609600"/>
                      <a:pt x="40341" y="593912"/>
                    </a:cubicBezTo>
                    <a:cubicBezTo>
                      <a:pt x="22038" y="578224"/>
                      <a:pt x="20544" y="554691"/>
                      <a:pt x="15688" y="515471"/>
                    </a:cubicBezTo>
                    <a:cubicBezTo>
                      <a:pt x="10832" y="476250"/>
                      <a:pt x="13821" y="444501"/>
                      <a:pt x="11206" y="358589"/>
                    </a:cubicBezTo>
                    <a:cubicBezTo>
                      <a:pt x="8591" y="272677"/>
                      <a:pt x="4295" y="136338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0000">
                    <a:alpha val="34118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542609" y="3517558"/>
            <a:ext cx="3712711" cy="2494510"/>
            <a:chOff x="7869677" y="1113359"/>
            <a:chExt cx="3712711" cy="2494510"/>
          </a:xfrm>
        </p:grpSpPr>
        <p:grpSp>
          <p:nvGrpSpPr>
            <p:cNvPr id="221" name="Group 220"/>
            <p:cNvGrpSpPr/>
            <p:nvPr/>
          </p:nvGrpSpPr>
          <p:grpSpPr>
            <a:xfrm>
              <a:off x="7869677" y="1113359"/>
              <a:ext cx="3712711" cy="2494510"/>
              <a:chOff x="4916069" y="1827677"/>
              <a:chExt cx="3712711" cy="2494510"/>
            </a:xfrm>
          </p:grpSpPr>
          <p:cxnSp>
            <p:nvCxnSpPr>
              <p:cNvPr id="244" name="Straight Arrow Connector 243"/>
              <p:cNvCxnSpPr/>
              <p:nvPr/>
            </p:nvCxnSpPr>
            <p:spPr>
              <a:xfrm flipH="1" flipV="1">
                <a:off x="6492045" y="2176062"/>
                <a:ext cx="13772" cy="21461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>
                <a:off x="4916069" y="3271737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/>
              <p:cNvSpPr txBox="1"/>
              <p:nvPr/>
            </p:nvSpPr>
            <p:spPr>
              <a:xfrm>
                <a:off x="7711862" y="3322344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5833078" y="1827677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Log(I@0.5V)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8476804" y="2017898"/>
              <a:ext cx="2008293" cy="428147"/>
              <a:chOff x="8324404" y="1865498"/>
              <a:chExt cx="2008293" cy="428147"/>
            </a:xfrm>
          </p:grpSpPr>
          <p:cxnSp>
            <p:nvCxnSpPr>
              <p:cNvPr id="236" name="Straight Arrow Connector 235"/>
              <p:cNvCxnSpPr/>
              <p:nvPr/>
            </p:nvCxnSpPr>
            <p:spPr>
              <a:xfrm flipV="1">
                <a:off x="9307025" y="2290587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 flipV="1">
                <a:off x="9819861" y="1865498"/>
                <a:ext cx="0" cy="42508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 flipV="1">
                <a:off x="9819861" y="1881488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 flipH="1" flipV="1">
                <a:off x="9671474" y="1880778"/>
                <a:ext cx="589036" cy="324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 flipH="1" flipV="1">
                <a:off x="9307025" y="1880257"/>
                <a:ext cx="364448" cy="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/>
              <p:cNvCxnSpPr/>
              <p:nvPr/>
            </p:nvCxnSpPr>
            <p:spPr>
              <a:xfrm flipH="1" flipV="1">
                <a:off x="8825948" y="1879737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Freeform 241"/>
              <p:cNvSpPr/>
              <p:nvPr/>
            </p:nvSpPr>
            <p:spPr>
              <a:xfrm>
                <a:off x="8324404" y="1883847"/>
                <a:ext cx="498486" cy="406740"/>
              </a:xfrm>
              <a:custGeom>
                <a:avLst/>
                <a:gdLst>
                  <a:gd name="connsiteX0" fmla="*/ 498486 w 498486"/>
                  <a:gd name="connsiteY0" fmla="*/ 0 h 367252"/>
                  <a:gd name="connsiteX1" fmla="*/ 431205 w 498486"/>
                  <a:gd name="connsiteY1" fmla="*/ 73397 h 367252"/>
                  <a:gd name="connsiteX2" fmla="*/ 400623 w 498486"/>
                  <a:gd name="connsiteY2" fmla="*/ 119270 h 367252"/>
                  <a:gd name="connsiteX3" fmla="*/ 357809 w 498486"/>
                  <a:gd name="connsiteY3" fmla="*/ 91746 h 367252"/>
                  <a:gd name="connsiteX4" fmla="*/ 324169 w 498486"/>
                  <a:gd name="connsiteY4" fmla="*/ 140677 h 367252"/>
                  <a:gd name="connsiteX5" fmla="*/ 284412 w 498486"/>
                  <a:gd name="connsiteY5" fmla="*/ 122328 h 367252"/>
                  <a:gd name="connsiteX6" fmla="*/ 247714 w 498486"/>
                  <a:gd name="connsiteY6" fmla="*/ 171259 h 367252"/>
                  <a:gd name="connsiteX7" fmla="*/ 198783 w 498486"/>
                  <a:gd name="connsiteY7" fmla="*/ 152910 h 367252"/>
                  <a:gd name="connsiteX8" fmla="*/ 159026 w 498486"/>
                  <a:gd name="connsiteY8" fmla="*/ 223249 h 367252"/>
                  <a:gd name="connsiteX9" fmla="*/ 110095 w 498486"/>
                  <a:gd name="connsiteY9" fmla="*/ 211016 h 367252"/>
                  <a:gd name="connsiteX10" fmla="*/ 85629 w 498486"/>
                  <a:gd name="connsiteY10" fmla="*/ 278296 h 367252"/>
                  <a:gd name="connsiteX11" fmla="*/ 27524 w 498486"/>
                  <a:gd name="connsiteY11" fmla="*/ 253831 h 367252"/>
                  <a:gd name="connsiteX12" fmla="*/ 12233 w 498486"/>
                  <a:gd name="connsiteY12" fmla="*/ 351693 h 367252"/>
                  <a:gd name="connsiteX13" fmla="*/ 0 w 498486"/>
                  <a:gd name="connsiteY13" fmla="*/ 366984 h 36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8486" h="367252">
                    <a:moveTo>
                      <a:pt x="498486" y="0"/>
                    </a:moveTo>
                    <a:cubicBezTo>
                      <a:pt x="473000" y="26759"/>
                      <a:pt x="447515" y="53519"/>
                      <a:pt x="431205" y="73397"/>
                    </a:cubicBezTo>
                    <a:cubicBezTo>
                      <a:pt x="414895" y="93275"/>
                      <a:pt x="412856" y="116212"/>
                      <a:pt x="400623" y="119270"/>
                    </a:cubicBezTo>
                    <a:cubicBezTo>
                      <a:pt x="388390" y="122328"/>
                      <a:pt x="370551" y="88178"/>
                      <a:pt x="357809" y="91746"/>
                    </a:cubicBezTo>
                    <a:cubicBezTo>
                      <a:pt x="345067" y="95314"/>
                      <a:pt x="336402" y="135580"/>
                      <a:pt x="324169" y="140677"/>
                    </a:cubicBezTo>
                    <a:cubicBezTo>
                      <a:pt x="311936" y="145774"/>
                      <a:pt x="297154" y="117231"/>
                      <a:pt x="284412" y="122328"/>
                    </a:cubicBezTo>
                    <a:cubicBezTo>
                      <a:pt x="271669" y="127425"/>
                      <a:pt x="261985" y="166162"/>
                      <a:pt x="247714" y="171259"/>
                    </a:cubicBezTo>
                    <a:cubicBezTo>
                      <a:pt x="233442" y="176356"/>
                      <a:pt x="213564" y="144245"/>
                      <a:pt x="198783" y="152910"/>
                    </a:cubicBezTo>
                    <a:cubicBezTo>
                      <a:pt x="184002" y="161575"/>
                      <a:pt x="173807" y="213565"/>
                      <a:pt x="159026" y="223249"/>
                    </a:cubicBezTo>
                    <a:cubicBezTo>
                      <a:pt x="144245" y="232933"/>
                      <a:pt x="122328" y="201842"/>
                      <a:pt x="110095" y="211016"/>
                    </a:cubicBezTo>
                    <a:cubicBezTo>
                      <a:pt x="97862" y="220190"/>
                      <a:pt x="99391" y="271160"/>
                      <a:pt x="85629" y="278296"/>
                    </a:cubicBezTo>
                    <a:cubicBezTo>
                      <a:pt x="71867" y="285432"/>
                      <a:pt x="39757" y="241598"/>
                      <a:pt x="27524" y="253831"/>
                    </a:cubicBezTo>
                    <a:cubicBezTo>
                      <a:pt x="15291" y="266064"/>
                      <a:pt x="16820" y="332834"/>
                      <a:pt x="12233" y="351693"/>
                    </a:cubicBezTo>
                    <a:cubicBezTo>
                      <a:pt x="7646" y="370552"/>
                      <a:pt x="0" y="366984"/>
                      <a:pt x="0" y="36698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Arrow Connector 242"/>
              <p:cNvCxnSpPr/>
              <p:nvPr/>
            </p:nvCxnSpPr>
            <p:spPr>
              <a:xfrm flipV="1">
                <a:off x="8324404" y="2289190"/>
                <a:ext cx="975735" cy="305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/>
            <p:nvPr/>
          </p:nvGrpSpPr>
          <p:grpSpPr>
            <a:xfrm flipV="1">
              <a:off x="8476804" y="2654855"/>
              <a:ext cx="2008293" cy="428147"/>
              <a:chOff x="8324404" y="1865498"/>
              <a:chExt cx="2008293" cy="428147"/>
            </a:xfrm>
          </p:grpSpPr>
          <p:cxnSp>
            <p:nvCxnSpPr>
              <p:cNvPr id="228" name="Straight Arrow Connector 227"/>
              <p:cNvCxnSpPr/>
              <p:nvPr/>
            </p:nvCxnSpPr>
            <p:spPr>
              <a:xfrm flipV="1">
                <a:off x="9307025" y="2290587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9819861" y="1865498"/>
                <a:ext cx="0" cy="42508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 flipV="1">
                <a:off x="9819861" y="1881488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 flipH="1" flipV="1">
                <a:off x="9671474" y="1880778"/>
                <a:ext cx="589036" cy="324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/>
              <p:nvPr/>
            </p:nvCxnSpPr>
            <p:spPr>
              <a:xfrm flipH="1" flipV="1">
                <a:off x="9307025" y="1880257"/>
                <a:ext cx="364448" cy="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/>
              <p:cNvCxnSpPr/>
              <p:nvPr/>
            </p:nvCxnSpPr>
            <p:spPr>
              <a:xfrm flipH="1" flipV="1">
                <a:off x="8825948" y="1879737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Freeform 233"/>
              <p:cNvSpPr/>
              <p:nvPr/>
            </p:nvSpPr>
            <p:spPr>
              <a:xfrm>
                <a:off x="8324404" y="1883847"/>
                <a:ext cx="498486" cy="406740"/>
              </a:xfrm>
              <a:custGeom>
                <a:avLst/>
                <a:gdLst>
                  <a:gd name="connsiteX0" fmla="*/ 498486 w 498486"/>
                  <a:gd name="connsiteY0" fmla="*/ 0 h 367252"/>
                  <a:gd name="connsiteX1" fmla="*/ 431205 w 498486"/>
                  <a:gd name="connsiteY1" fmla="*/ 73397 h 367252"/>
                  <a:gd name="connsiteX2" fmla="*/ 400623 w 498486"/>
                  <a:gd name="connsiteY2" fmla="*/ 119270 h 367252"/>
                  <a:gd name="connsiteX3" fmla="*/ 357809 w 498486"/>
                  <a:gd name="connsiteY3" fmla="*/ 91746 h 367252"/>
                  <a:gd name="connsiteX4" fmla="*/ 324169 w 498486"/>
                  <a:gd name="connsiteY4" fmla="*/ 140677 h 367252"/>
                  <a:gd name="connsiteX5" fmla="*/ 284412 w 498486"/>
                  <a:gd name="connsiteY5" fmla="*/ 122328 h 367252"/>
                  <a:gd name="connsiteX6" fmla="*/ 247714 w 498486"/>
                  <a:gd name="connsiteY6" fmla="*/ 171259 h 367252"/>
                  <a:gd name="connsiteX7" fmla="*/ 198783 w 498486"/>
                  <a:gd name="connsiteY7" fmla="*/ 152910 h 367252"/>
                  <a:gd name="connsiteX8" fmla="*/ 159026 w 498486"/>
                  <a:gd name="connsiteY8" fmla="*/ 223249 h 367252"/>
                  <a:gd name="connsiteX9" fmla="*/ 110095 w 498486"/>
                  <a:gd name="connsiteY9" fmla="*/ 211016 h 367252"/>
                  <a:gd name="connsiteX10" fmla="*/ 85629 w 498486"/>
                  <a:gd name="connsiteY10" fmla="*/ 278296 h 367252"/>
                  <a:gd name="connsiteX11" fmla="*/ 27524 w 498486"/>
                  <a:gd name="connsiteY11" fmla="*/ 253831 h 367252"/>
                  <a:gd name="connsiteX12" fmla="*/ 12233 w 498486"/>
                  <a:gd name="connsiteY12" fmla="*/ 351693 h 367252"/>
                  <a:gd name="connsiteX13" fmla="*/ 0 w 498486"/>
                  <a:gd name="connsiteY13" fmla="*/ 366984 h 367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8486" h="367252">
                    <a:moveTo>
                      <a:pt x="498486" y="0"/>
                    </a:moveTo>
                    <a:cubicBezTo>
                      <a:pt x="473000" y="26759"/>
                      <a:pt x="447515" y="53519"/>
                      <a:pt x="431205" y="73397"/>
                    </a:cubicBezTo>
                    <a:cubicBezTo>
                      <a:pt x="414895" y="93275"/>
                      <a:pt x="412856" y="116212"/>
                      <a:pt x="400623" y="119270"/>
                    </a:cubicBezTo>
                    <a:cubicBezTo>
                      <a:pt x="388390" y="122328"/>
                      <a:pt x="370551" y="88178"/>
                      <a:pt x="357809" y="91746"/>
                    </a:cubicBezTo>
                    <a:cubicBezTo>
                      <a:pt x="345067" y="95314"/>
                      <a:pt x="336402" y="135580"/>
                      <a:pt x="324169" y="140677"/>
                    </a:cubicBezTo>
                    <a:cubicBezTo>
                      <a:pt x="311936" y="145774"/>
                      <a:pt x="297154" y="117231"/>
                      <a:pt x="284412" y="122328"/>
                    </a:cubicBezTo>
                    <a:cubicBezTo>
                      <a:pt x="271669" y="127425"/>
                      <a:pt x="261985" y="166162"/>
                      <a:pt x="247714" y="171259"/>
                    </a:cubicBezTo>
                    <a:cubicBezTo>
                      <a:pt x="233442" y="176356"/>
                      <a:pt x="213564" y="144245"/>
                      <a:pt x="198783" y="152910"/>
                    </a:cubicBezTo>
                    <a:cubicBezTo>
                      <a:pt x="184002" y="161575"/>
                      <a:pt x="173807" y="213565"/>
                      <a:pt x="159026" y="223249"/>
                    </a:cubicBezTo>
                    <a:cubicBezTo>
                      <a:pt x="144245" y="232933"/>
                      <a:pt x="122328" y="201842"/>
                      <a:pt x="110095" y="211016"/>
                    </a:cubicBezTo>
                    <a:cubicBezTo>
                      <a:pt x="97862" y="220190"/>
                      <a:pt x="99391" y="271160"/>
                      <a:pt x="85629" y="278296"/>
                    </a:cubicBezTo>
                    <a:cubicBezTo>
                      <a:pt x="71867" y="285432"/>
                      <a:pt x="39757" y="241598"/>
                      <a:pt x="27524" y="253831"/>
                    </a:cubicBezTo>
                    <a:cubicBezTo>
                      <a:pt x="15291" y="266064"/>
                      <a:pt x="16820" y="332834"/>
                      <a:pt x="12233" y="351693"/>
                    </a:cubicBezTo>
                    <a:cubicBezTo>
                      <a:pt x="7646" y="370552"/>
                      <a:pt x="0" y="366984"/>
                      <a:pt x="0" y="36698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5" name="Straight Arrow Connector 234"/>
              <p:cNvCxnSpPr/>
              <p:nvPr/>
            </p:nvCxnSpPr>
            <p:spPr>
              <a:xfrm flipV="1">
                <a:off x="8324404" y="2289190"/>
                <a:ext cx="975735" cy="305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TextBox 223"/>
            <p:cNvSpPr txBox="1"/>
            <p:nvPr/>
          </p:nvSpPr>
          <p:spPr>
            <a:xfrm>
              <a:off x="9481197" y="164325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❷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9420228" y="2352394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❶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8924320" y="164505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Calibri" panose="020F0502020204030204" pitchFamily="34" charset="0"/>
                </a:rPr>
                <a:t>❸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8743468" y="2352596"/>
              <a:ext cx="556563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❹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516508" y="3356003"/>
            <a:ext cx="3196155" cy="3178351"/>
            <a:chOff x="7869677" y="1461743"/>
            <a:chExt cx="3196155" cy="3178351"/>
          </a:xfrm>
        </p:grpSpPr>
        <p:grpSp>
          <p:nvGrpSpPr>
            <p:cNvPr id="249" name="Group 248"/>
            <p:cNvGrpSpPr/>
            <p:nvPr/>
          </p:nvGrpSpPr>
          <p:grpSpPr>
            <a:xfrm>
              <a:off x="7869677" y="1461743"/>
              <a:ext cx="3196155" cy="3178351"/>
              <a:chOff x="4916069" y="2176061"/>
              <a:chExt cx="3196155" cy="3178351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TextBox 270"/>
              <p:cNvSpPr txBox="1"/>
              <p:nvPr/>
            </p:nvSpPr>
            <p:spPr>
              <a:xfrm>
                <a:off x="7115480" y="3764487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5705712" y="2240602"/>
                <a:ext cx="7630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I@0.1V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50" name="Straight Arrow Connector 249"/>
            <p:cNvCxnSpPr/>
            <p:nvPr/>
          </p:nvCxnSpPr>
          <p:spPr>
            <a:xfrm flipV="1">
              <a:off x="9459425" y="2799122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>
            <a:xfrm flipV="1">
              <a:off x="9972261" y="2196885"/>
              <a:ext cx="0" cy="60223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 flipV="1">
              <a:off x="9965690" y="2198868"/>
              <a:ext cx="512836" cy="305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flipH="1" flipV="1">
              <a:off x="9972261" y="2193828"/>
              <a:ext cx="425279" cy="6305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flipH="1" flipV="1">
              <a:off x="9459425" y="2197464"/>
              <a:ext cx="519408" cy="1404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/>
            <p:nvPr/>
          </p:nvCxnSpPr>
          <p:spPr>
            <a:xfrm flipH="1" flipV="1">
              <a:off x="8966137" y="2196885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 flipV="1">
              <a:off x="8476804" y="2797725"/>
              <a:ext cx="975735" cy="305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flipH="1">
              <a:off x="8972919" y="2195858"/>
              <a:ext cx="1" cy="58653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flipH="1" flipV="1">
              <a:off x="8494943" y="2795669"/>
              <a:ext cx="476229" cy="52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9" name="Group 258"/>
            <p:cNvGrpSpPr/>
            <p:nvPr/>
          </p:nvGrpSpPr>
          <p:grpSpPr>
            <a:xfrm flipV="1">
              <a:off x="8494454" y="3347255"/>
              <a:ext cx="2001722" cy="608352"/>
              <a:chOff x="8476804" y="2193828"/>
              <a:chExt cx="2001722" cy="608352"/>
            </a:xfrm>
          </p:grpSpPr>
          <p:cxnSp>
            <p:nvCxnSpPr>
              <p:cNvPr id="260" name="Straight Arrow Connector 259"/>
              <p:cNvCxnSpPr/>
              <p:nvPr/>
            </p:nvCxnSpPr>
            <p:spPr>
              <a:xfrm flipV="1">
                <a:off x="9459425" y="2799122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9972261" y="2196885"/>
                <a:ext cx="0" cy="60223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/>
              <p:cNvCxnSpPr/>
              <p:nvPr/>
            </p:nvCxnSpPr>
            <p:spPr>
              <a:xfrm flipV="1">
                <a:off x="9965690" y="2198868"/>
                <a:ext cx="512836" cy="3058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 flipH="1" flipV="1">
                <a:off x="9972261" y="2193828"/>
                <a:ext cx="425279" cy="630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flipH="1" flipV="1">
                <a:off x="9459425" y="2197464"/>
                <a:ext cx="519408" cy="1404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/>
              <p:nvPr/>
            </p:nvCxnSpPr>
            <p:spPr>
              <a:xfrm flipH="1" flipV="1">
                <a:off x="8966137" y="2196885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/>
              <p:nvPr/>
            </p:nvCxnSpPr>
            <p:spPr>
              <a:xfrm flipV="1">
                <a:off x="8476804" y="2797725"/>
                <a:ext cx="975735" cy="3058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/>
              <p:nvPr/>
            </p:nvCxnSpPr>
            <p:spPr>
              <a:xfrm flipH="1">
                <a:off x="8972919" y="2195858"/>
                <a:ext cx="1" cy="58653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/>
              <p:nvPr/>
            </p:nvCxnSpPr>
            <p:spPr>
              <a:xfrm flipH="1" flipV="1">
                <a:off x="8494943" y="2795669"/>
                <a:ext cx="476229" cy="52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3" name="Group 272"/>
          <p:cNvGrpSpPr/>
          <p:nvPr/>
        </p:nvGrpSpPr>
        <p:grpSpPr>
          <a:xfrm>
            <a:off x="8454085" y="3345803"/>
            <a:ext cx="3233708" cy="3178351"/>
            <a:chOff x="7869677" y="1461743"/>
            <a:chExt cx="3233708" cy="3178351"/>
          </a:xfrm>
        </p:grpSpPr>
        <p:grpSp>
          <p:nvGrpSpPr>
            <p:cNvPr id="274" name="Group 273"/>
            <p:cNvGrpSpPr/>
            <p:nvPr/>
          </p:nvGrpSpPr>
          <p:grpSpPr>
            <a:xfrm>
              <a:off x="7869677" y="1461743"/>
              <a:ext cx="3233708" cy="3178351"/>
              <a:chOff x="4916069" y="2176061"/>
              <a:chExt cx="3233708" cy="3178351"/>
            </a:xfrm>
          </p:grpSpPr>
          <p:cxnSp>
            <p:nvCxnSpPr>
              <p:cNvPr id="321" name="Straight Arrow Connector 320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Arrow Connector 321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3" name="TextBox 322"/>
              <p:cNvSpPr txBox="1"/>
              <p:nvPr/>
            </p:nvSpPr>
            <p:spPr>
              <a:xfrm>
                <a:off x="7232859" y="3909206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5370264" y="2220971"/>
                <a:ext cx="1088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Log(I@3V)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 flipV="1">
              <a:off x="8053320" y="3147597"/>
              <a:ext cx="2817377" cy="65592"/>
              <a:chOff x="7884197" y="1864961"/>
              <a:chExt cx="2817377" cy="897222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313" name="Freeform 312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4" name="Straight Arrow Connector 313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Arrow Connector 314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Arrow Connector 315"/>
                <p:cNvCxnSpPr>
                  <a:endCxn id="313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>
                  <a:stCxn id="313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Arrow Connector 317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Arrow Connector 318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Arrow Connector 319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3" name="Group 302"/>
              <p:cNvGrpSpPr/>
              <p:nvPr/>
            </p:nvGrpSpPr>
            <p:grpSpPr>
              <a:xfrm>
                <a:off x="7884197" y="1880069"/>
                <a:ext cx="1406471" cy="875655"/>
                <a:chOff x="7884197" y="1880069"/>
                <a:chExt cx="1406471" cy="875655"/>
              </a:xfrm>
            </p:grpSpPr>
            <p:sp>
              <p:nvSpPr>
                <p:cNvPr id="309" name="Freeform 308"/>
                <p:cNvSpPr/>
                <p:nvPr/>
              </p:nvSpPr>
              <p:spPr>
                <a:xfrm flipH="1" flipV="1">
                  <a:off x="7884197" y="1880069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0" name="Straight Arrow Connector 309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Arrow Connector 310"/>
                <p:cNvCxnSpPr/>
                <p:nvPr/>
              </p:nvCxnSpPr>
              <p:spPr>
                <a:xfrm flipH="1" flipV="1">
                  <a:off x="8587433" y="2515612"/>
                  <a:ext cx="111536" cy="6391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Arrow Connector 311"/>
                <p:cNvCxnSpPr>
                  <a:endCxn id="309" idx="5"/>
                </p:cNvCxnSpPr>
                <p:nvPr/>
              </p:nvCxnSpPr>
              <p:spPr>
                <a:xfrm flipH="1" flipV="1">
                  <a:off x="7884197" y="1880069"/>
                  <a:ext cx="166427" cy="141646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" name="Group 303"/>
              <p:cNvGrpSpPr/>
              <p:nvPr/>
            </p:nvGrpSpPr>
            <p:grpSpPr>
              <a:xfrm>
                <a:off x="7884197" y="1864961"/>
                <a:ext cx="1408322" cy="17532"/>
                <a:chOff x="7884197" y="1864961"/>
                <a:chExt cx="1408322" cy="17532"/>
              </a:xfrm>
            </p:grpSpPr>
            <p:cxnSp>
              <p:nvCxnSpPr>
                <p:cNvPr id="305" name="Straight Connector 304"/>
                <p:cNvCxnSpPr>
                  <a:stCxn id="309" idx="5"/>
                </p:cNvCxnSpPr>
                <p:nvPr/>
              </p:nvCxnSpPr>
              <p:spPr>
                <a:xfrm flipV="1">
                  <a:off x="7884197" y="187239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Arrow Connector 305"/>
                <p:cNvCxnSpPr/>
                <p:nvPr/>
              </p:nvCxnSpPr>
              <p:spPr>
                <a:xfrm flipV="1">
                  <a:off x="8017074" y="1872395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Arrow Connector 306"/>
                <p:cNvCxnSpPr/>
                <p:nvPr/>
              </p:nvCxnSpPr>
              <p:spPr>
                <a:xfrm>
                  <a:off x="8549650" y="1866634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Arrow Connector 307"/>
                <p:cNvCxnSpPr/>
                <p:nvPr/>
              </p:nvCxnSpPr>
              <p:spPr>
                <a:xfrm>
                  <a:off x="9031703" y="1864961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6" name="Group 275"/>
            <p:cNvGrpSpPr/>
            <p:nvPr/>
          </p:nvGrpSpPr>
          <p:grpSpPr>
            <a:xfrm>
              <a:off x="8036597" y="2017361"/>
              <a:ext cx="2817377" cy="905048"/>
              <a:chOff x="7884197" y="1864961"/>
              <a:chExt cx="2817377" cy="905048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294" name="Freeform 293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5" name="Straight Arrow Connector 294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Arrow Connector 295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Arrow Connector 296"/>
                <p:cNvCxnSpPr>
                  <a:endCxn id="294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stCxn id="294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Arrow Connector 299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Arrow Connector 300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/>
            </p:nvGrpSpPr>
            <p:grpSpPr>
              <a:xfrm>
                <a:off x="7884197" y="1880068"/>
                <a:ext cx="1376137" cy="875655"/>
                <a:chOff x="7884197" y="1880068"/>
                <a:chExt cx="1376137" cy="875655"/>
              </a:xfrm>
            </p:grpSpPr>
            <p:sp>
              <p:nvSpPr>
                <p:cNvPr id="290" name="Freeform 289"/>
                <p:cNvSpPr/>
                <p:nvPr/>
              </p:nvSpPr>
              <p:spPr>
                <a:xfrm flipH="1" flipV="1">
                  <a:off x="7884197" y="1880068"/>
                  <a:ext cx="428308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1" name="Straight Arrow Connector 290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Arrow Connector 291"/>
                <p:cNvCxnSpPr/>
                <p:nvPr/>
              </p:nvCxnSpPr>
              <p:spPr>
                <a:xfrm flipH="1" flipV="1">
                  <a:off x="7980276" y="2173898"/>
                  <a:ext cx="23856" cy="7870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Arrow Connector 292"/>
                <p:cNvCxnSpPr>
                  <a:endCxn id="290" idx="5"/>
                </p:cNvCxnSpPr>
                <p:nvPr/>
              </p:nvCxnSpPr>
              <p:spPr>
                <a:xfrm flipH="1" flipV="1">
                  <a:off x="7884197" y="1880068"/>
                  <a:ext cx="60520" cy="205346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7884197" y="1864961"/>
                <a:ext cx="1408322" cy="17532"/>
                <a:chOff x="7884197" y="1864961"/>
                <a:chExt cx="1408322" cy="17532"/>
              </a:xfrm>
            </p:grpSpPr>
            <p:cxnSp>
              <p:nvCxnSpPr>
                <p:cNvPr id="286" name="Straight Connector 285"/>
                <p:cNvCxnSpPr>
                  <a:stCxn id="290" idx="5"/>
                </p:cNvCxnSpPr>
                <p:nvPr/>
              </p:nvCxnSpPr>
              <p:spPr>
                <a:xfrm flipV="1">
                  <a:off x="7884197" y="1872396"/>
                  <a:ext cx="1408322" cy="767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/>
                <p:cNvCxnSpPr/>
                <p:nvPr/>
              </p:nvCxnSpPr>
              <p:spPr>
                <a:xfrm flipV="1">
                  <a:off x="8017074" y="1872395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Arrow Connector 287"/>
                <p:cNvCxnSpPr/>
                <p:nvPr/>
              </p:nvCxnSpPr>
              <p:spPr>
                <a:xfrm>
                  <a:off x="8549650" y="1866634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Arrow Connector 288"/>
                <p:cNvCxnSpPr/>
                <p:nvPr/>
              </p:nvCxnSpPr>
              <p:spPr>
                <a:xfrm>
                  <a:off x="9031703" y="1864961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0" name="TextBox 279"/>
              <p:cNvSpPr txBox="1"/>
              <p:nvPr/>
            </p:nvSpPr>
            <p:spPr>
              <a:xfrm>
                <a:off x="9539077" y="2342071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❷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10048039" y="1911666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❶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8035680" y="2268708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❸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8501099" y="1867450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❹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284" name="Straight Connector 283"/>
              <p:cNvCxnSpPr/>
              <p:nvPr/>
            </p:nvCxnSpPr>
            <p:spPr>
              <a:xfrm flipV="1">
                <a:off x="8309328" y="2753515"/>
                <a:ext cx="983558" cy="97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Arrow Connector 284"/>
              <p:cNvCxnSpPr/>
              <p:nvPr/>
            </p:nvCxnSpPr>
            <p:spPr>
              <a:xfrm flipH="1" flipV="1">
                <a:off x="8579991" y="2757839"/>
                <a:ext cx="90364" cy="436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5" name="TextBox 324"/>
          <p:cNvSpPr txBox="1"/>
          <p:nvPr/>
        </p:nvSpPr>
        <p:spPr>
          <a:xfrm>
            <a:off x="632998" y="2896612"/>
            <a:ext cx="49693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3" action="ppaction://hlinksldjump"/>
              </a:rPr>
              <a:t>PCM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576415" y="2898978"/>
            <a:ext cx="46807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4" action="ppaction://hlinksldjump"/>
              </a:rPr>
              <a:t>SSM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524559" y="2903948"/>
            <a:ext cx="144552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VMCO/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CMOx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603499" y="6223429"/>
            <a:ext cx="170219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6" action="ppaction://hlinksldjump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6" action="ppaction://hlinksldjump"/>
              </a:rPr>
              <a:t>O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6" action="ppaction://hlinksldjump"/>
              </a:rPr>
              <a:t>RAM/CBRAM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4546916" y="6225795"/>
            <a:ext cx="37574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7" action="ppaction://hlinksldjump"/>
              </a:rPr>
              <a:t>STT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8495060" y="6230765"/>
            <a:ext cx="31944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8" action="ppaction://hlinksldjump"/>
              </a:rPr>
              <a:t>FTJ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6110909" y="366002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6651681" y="4297124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5054264" y="409148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5471509" y="4656033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6329610" y="534526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7026696" y="99720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5442077" y="109278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4723947" y="170108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89" name="Group 388"/>
          <p:cNvGrpSpPr/>
          <p:nvPr/>
        </p:nvGrpSpPr>
        <p:grpSpPr>
          <a:xfrm>
            <a:off x="8452970" y="82110"/>
            <a:ext cx="3196155" cy="3178351"/>
            <a:chOff x="7869677" y="1461743"/>
            <a:chExt cx="3196155" cy="3178351"/>
          </a:xfrm>
        </p:grpSpPr>
        <p:grpSp>
          <p:nvGrpSpPr>
            <p:cNvPr id="390" name="Group 389"/>
            <p:cNvGrpSpPr/>
            <p:nvPr/>
          </p:nvGrpSpPr>
          <p:grpSpPr>
            <a:xfrm>
              <a:off x="7869677" y="1461743"/>
              <a:ext cx="3196155" cy="3178351"/>
              <a:chOff x="4916069" y="2176061"/>
              <a:chExt cx="3196155" cy="3178351"/>
            </a:xfrm>
          </p:grpSpPr>
          <p:cxnSp>
            <p:nvCxnSpPr>
              <p:cNvPr id="435" name="Straight Arrow Connector 434"/>
              <p:cNvCxnSpPr/>
              <p:nvPr/>
            </p:nvCxnSpPr>
            <p:spPr>
              <a:xfrm flipH="1" flipV="1">
                <a:off x="6492044" y="2176061"/>
                <a:ext cx="10235" cy="3178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/>
              <p:nvPr/>
            </p:nvCxnSpPr>
            <p:spPr>
              <a:xfrm>
                <a:off x="4916069" y="3791501"/>
                <a:ext cx="3196155" cy="4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" name="TextBox 436"/>
              <p:cNvSpPr txBox="1"/>
              <p:nvPr/>
            </p:nvSpPr>
            <p:spPr>
              <a:xfrm>
                <a:off x="7111942" y="3870953"/>
                <a:ext cx="9169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Pulse [V]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5395507" y="2212247"/>
                <a:ext cx="1088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Log(I@3V)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1" name="Group 390"/>
            <p:cNvGrpSpPr/>
            <p:nvPr/>
          </p:nvGrpSpPr>
          <p:grpSpPr>
            <a:xfrm>
              <a:off x="8484357" y="2017361"/>
              <a:ext cx="2369617" cy="905048"/>
              <a:chOff x="8331957" y="1864961"/>
              <a:chExt cx="2369617" cy="905048"/>
            </a:xfrm>
          </p:grpSpPr>
          <p:grpSp>
            <p:nvGrpSpPr>
              <p:cNvPr id="412" name="Group 411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427" name="Freeform 426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8" name="Straight Arrow Connector 427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Arrow Connector 428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Arrow Connector 429"/>
                <p:cNvCxnSpPr>
                  <a:endCxn id="427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>
                  <a:stCxn id="427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Arrow Connector 431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Arrow Connector 432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Arrow Connector 433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3" name="Group 412"/>
              <p:cNvGrpSpPr/>
              <p:nvPr/>
            </p:nvGrpSpPr>
            <p:grpSpPr>
              <a:xfrm>
                <a:off x="8490130" y="1880068"/>
                <a:ext cx="800537" cy="875655"/>
                <a:chOff x="8490130" y="1880068"/>
                <a:chExt cx="800537" cy="875655"/>
              </a:xfrm>
            </p:grpSpPr>
            <p:sp>
              <p:nvSpPr>
                <p:cNvPr id="423" name="Freeform 422"/>
                <p:cNvSpPr/>
                <p:nvPr/>
              </p:nvSpPr>
              <p:spPr>
                <a:xfrm flipH="1" flipV="1">
                  <a:off x="8490130" y="1880068"/>
                  <a:ext cx="800537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4" name="Straight Arrow Connector 423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Arrow Connector 424"/>
                <p:cNvCxnSpPr/>
                <p:nvPr/>
              </p:nvCxnSpPr>
              <p:spPr>
                <a:xfrm flipH="1" flipV="1">
                  <a:off x="8806138" y="2397437"/>
                  <a:ext cx="74975" cy="11209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Arrow Connector 425"/>
                <p:cNvCxnSpPr>
                  <a:endCxn id="423" idx="5"/>
                </p:cNvCxnSpPr>
                <p:nvPr/>
              </p:nvCxnSpPr>
              <p:spPr>
                <a:xfrm flipH="1" flipV="1">
                  <a:off x="8490130" y="1880068"/>
                  <a:ext cx="145656" cy="22860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4" name="Group 413"/>
              <p:cNvGrpSpPr/>
              <p:nvPr/>
            </p:nvGrpSpPr>
            <p:grpSpPr>
              <a:xfrm>
                <a:off x="8490130" y="1864961"/>
                <a:ext cx="802389" cy="22399"/>
                <a:chOff x="8490130" y="1864961"/>
                <a:chExt cx="802389" cy="22399"/>
              </a:xfrm>
            </p:grpSpPr>
            <p:cxnSp>
              <p:nvCxnSpPr>
                <p:cNvPr id="419" name="Straight Connector 418"/>
                <p:cNvCxnSpPr>
                  <a:stCxn id="423" idx="5"/>
                </p:cNvCxnSpPr>
                <p:nvPr/>
              </p:nvCxnSpPr>
              <p:spPr>
                <a:xfrm flipV="1">
                  <a:off x="8490130" y="1872396"/>
                  <a:ext cx="802389" cy="767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Arrow Connector 419"/>
                <p:cNvCxnSpPr/>
                <p:nvPr/>
              </p:nvCxnSpPr>
              <p:spPr>
                <a:xfrm flipV="1">
                  <a:off x="8605877" y="1877262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Arrow Connector 420"/>
                <p:cNvCxnSpPr/>
                <p:nvPr/>
              </p:nvCxnSpPr>
              <p:spPr>
                <a:xfrm>
                  <a:off x="8835338" y="1881856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Arrow Connector 421"/>
                <p:cNvCxnSpPr/>
                <p:nvPr/>
              </p:nvCxnSpPr>
              <p:spPr>
                <a:xfrm>
                  <a:off x="9031703" y="1864961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5" name="TextBox 414"/>
              <p:cNvSpPr txBox="1"/>
              <p:nvPr/>
            </p:nvSpPr>
            <p:spPr>
              <a:xfrm>
                <a:off x="9539077" y="2342071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❷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>
                <a:off x="10048039" y="1911666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❶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>
                <a:off x="8331957" y="2292713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  <a:latin typeface="Calibri" panose="020F0502020204030204" pitchFamily="34" charset="0"/>
                  </a:rPr>
                  <a:t>❸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18" name="TextBox 417"/>
              <p:cNvSpPr txBox="1"/>
              <p:nvPr/>
            </p:nvSpPr>
            <p:spPr>
              <a:xfrm>
                <a:off x="8727565" y="1867123"/>
                <a:ext cx="556563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  <a:latin typeface="Calibri" panose="020F0502020204030204" pitchFamily="34" charset="0"/>
                  </a:rPr>
                  <a:t>❹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 flipV="1">
              <a:off x="8610600" y="3624290"/>
              <a:ext cx="2260097" cy="122209"/>
              <a:chOff x="8441477" y="1797744"/>
              <a:chExt cx="2260097" cy="964439"/>
            </a:xfrm>
          </p:grpSpPr>
          <p:grpSp>
            <p:nvGrpSpPr>
              <p:cNvPr id="393" name="Group 392"/>
              <p:cNvGrpSpPr/>
              <p:nvPr/>
            </p:nvGrpSpPr>
            <p:grpSpPr>
              <a:xfrm>
                <a:off x="9293252" y="1871420"/>
                <a:ext cx="1408322" cy="890763"/>
                <a:chOff x="9347502" y="1871420"/>
                <a:chExt cx="1408322" cy="890763"/>
              </a:xfrm>
            </p:grpSpPr>
            <p:sp>
              <p:nvSpPr>
                <p:cNvPr id="404" name="Freeform 403"/>
                <p:cNvSpPr/>
                <p:nvPr/>
              </p:nvSpPr>
              <p:spPr>
                <a:xfrm>
                  <a:off x="9349353" y="1871420"/>
                  <a:ext cx="1406471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5" name="Straight Arrow Connector 404"/>
                <p:cNvCxnSpPr/>
                <p:nvPr/>
              </p:nvCxnSpPr>
              <p:spPr>
                <a:xfrm>
                  <a:off x="9379687" y="1879094"/>
                  <a:ext cx="90364" cy="436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Arrow Connector 405"/>
                <p:cNvCxnSpPr/>
                <p:nvPr/>
              </p:nvCxnSpPr>
              <p:spPr>
                <a:xfrm>
                  <a:off x="9941052" y="2047620"/>
                  <a:ext cx="111536" cy="63912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Arrow Connector 406"/>
                <p:cNvCxnSpPr>
                  <a:endCxn id="404" idx="5"/>
                </p:cNvCxnSpPr>
                <p:nvPr/>
              </p:nvCxnSpPr>
              <p:spPr>
                <a:xfrm>
                  <a:off x="10589397" y="2605429"/>
                  <a:ext cx="166427" cy="141646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>
                  <a:stCxn id="404" idx="5"/>
                </p:cNvCxnSpPr>
                <p:nvPr/>
              </p:nvCxnSpPr>
              <p:spPr>
                <a:xfrm flipH="1">
                  <a:off x="9347502" y="2747075"/>
                  <a:ext cx="1408322" cy="767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Arrow Connector 408"/>
                <p:cNvCxnSpPr/>
                <p:nvPr/>
              </p:nvCxnSpPr>
              <p:spPr>
                <a:xfrm flipH="1">
                  <a:off x="10513197" y="2744651"/>
                  <a:ext cx="109750" cy="1009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Arrow Connector 409"/>
                <p:cNvCxnSpPr/>
                <p:nvPr/>
              </p:nvCxnSpPr>
              <p:spPr>
                <a:xfrm flipH="1" flipV="1">
                  <a:off x="9986389" y="2756185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Arrow Connector 410"/>
                <p:cNvCxnSpPr/>
                <p:nvPr/>
              </p:nvCxnSpPr>
              <p:spPr>
                <a:xfrm flipH="1" flipV="1">
                  <a:off x="9504336" y="275785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" name="Group 393"/>
              <p:cNvGrpSpPr/>
              <p:nvPr/>
            </p:nvGrpSpPr>
            <p:grpSpPr>
              <a:xfrm>
                <a:off x="8441477" y="1880069"/>
                <a:ext cx="849190" cy="875655"/>
                <a:chOff x="8441477" y="1880069"/>
                <a:chExt cx="849190" cy="875655"/>
              </a:xfrm>
            </p:grpSpPr>
            <p:sp>
              <p:nvSpPr>
                <p:cNvPr id="400" name="Freeform 399"/>
                <p:cNvSpPr/>
                <p:nvPr/>
              </p:nvSpPr>
              <p:spPr>
                <a:xfrm flipH="1" flipV="1">
                  <a:off x="8441477" y="1880069"/>
                  <a:ext cx="849190" cy="875655"/>
                </a:xfrm>
                <a:custGeom>
                  <a:avLst/>
                  <a:gdLst>
                    <a:gd name="connsiteX0" fmla="*/ 0 w 1406471"/>
                    <a:gd name="connsiteY0" fmla="*/ 0 h 666427"/>
                    <a:gd name="connsiteX1" fmla="*/ 166606 w 1406471"/>
                    <a:gd name="connsiteY1" fmla="*/ 3875 h 666427"/>
                    <a:gd name="connsiteX2" fmla="*/ 344837 w 1406471"/>
                    <a:gd name="connsiteY2" fmla="*/ 23248 h 666427"/>
                    <a:gd name="connsiteX3" fmla="*/ 565688 w 1406471"/>
                    <a:gd name="connsiteY3" fmla="*/ 116238 h 666427"/>
                    <a:gd name="connsiteX4" fmla="*/ 902776 w 1406471"/>
                    <a:gd name="connsiteY4" fmla="*/ 309966 h 666427"/>
                    <a:gd name="connsiteX5" fmla="*/ 1406471 w 1406471"/>
                    <a:gd name="connsiteY5" fmla="*/ 666427 h 66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6471" h="666427">
                      <a:moveTo>
                        <a:pt x="0" y="0"/>
                      </a:moveTo>
                      <a:cubicBezTo>
                        <a:pt x="54566" y="0"/>
                        <a:pt x="109133" y="0"/>
                        <a:pt x="166606" y="3875"/>
                      </a:cubicBezTo>
                      <a:cubicBezTo>
                        <a:pt x="224079" y="7750"/>
                        <a:pt x="278323" y="4521"/>
                        <a:pt x="344837" y="23248"/>
                      </a:cubicBezTo>
                      <a:cubicBezTo>
                        <a:pt x="411351" y="41975"/>
                        <a:pt x="472698" y="68452"/>
                        <a:pt x="565688" y="116238"/>
                      </a:cubicBezTo>
                      <a:cubicBezTo>
                        <a:pt x="658678" y="164024"/>
                        <a:pt x="762646" y="218268"/>
                        <a:pt x="902776" y="309966"/>
                      </a:cubicBezTo>
                      <a:cubicBezTo>
                        <a:pt x="1042906" y="401664"/>
                        <a:pt x="1298629" y="597330"/>
                        <a:pt x="1406471" y="66642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1" name="Straight Arrow Connector 400"/>
                <p:cNvCxnSpPr/>
                <p:nvPr/>
              </p:nvCxnSpPr>
              <p:spPr>
                <a:xfrm flipH="1" flipV="1">
                  <a:off x="9169970" y="2743688"/>
                  <a:ext cx="90364" cy="436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Arrow Connector 401"/>
                <p:cNvCxnSpPr/>
                <p:nvPr/>
              </p:nvCxnSpPr>
              <p:spPr>
                <a:xfrm flipH="1" flipV="1">
                  <a:off x="8905942" y="2539657"/>
                  <a:ext cx="111536" cy="6391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Arrow Connector 402"/>
                <p:cNvCxnSpPr>
                  <a:stCxn id="400" idx="4"/>
                  <a:endCxn id="400" idx="5"/>
                </p:cNvCxnSpPr>
                <p:nvPr/>
              </p:nvCxnSpPr>
              <p:spPr>
                <a:xfrm flipH="1" flipV="1">
                  <a:off x="8441477" y="1880069"/>
                  <a:ext cx="304118" cy="468372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" name="Group 394"/>
              <p:cNvGrpSpPr/>
              <p:nvPr/>
            </p:nvGrpSpPr>
            <p:grpSpPr>
              <a:xfrm>
                <a:off x="8441477" y="1797744"/>
                <a:ext cx="851042" cy="82327"/>
                <a:chOff x="8441477" y="1797744"/>
                <a:chExt cx="851042" cy="82327"/>
              </a:xfrm>
            </p:grpSpPr>
            <p:cxnSp>
              <p:nvCxnSpPr>
                <p:cNvPr id="396" name="Straight Connector 395"/>
                <p:cNvCxnSpPr>
                  <a:stCxn id="400" idx="5"/>
                </p:cNvCxnSpPr>
                <p:nvPr/>
              </p:nvCxnSpPr>
              <p:spPr>
                <a:xfrm flipV="1">
                  <a:off x="8441477" y="1872394"/>
                  <a:ext cx="851042" cy="7677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Arrow Connector 396"/>
                <p:cNvCxnSpPr/>
                <p:nvPr/>
              </p:nvCxnSpPr>
              <p:spPr>
                <a:xfrm flipV="1">
                  <a:off x="8596554" y="1805407"/>
                  <a:ext cx="109750" cy="10101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Arrow Connector 397"/>
                <p:cNvCxnSpPr/>
                <p:nvPr/>
              </p:nvCxnSpPr>
              <p:spPr>
                <a:xfrm>
                  <a:off x="8864390" y="1797744"/>
                  <a:ext cx="103982" cy="432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Arrow Connector 398"/>
                <p:cNvCxnSpPr/>
                <p:nvPr/>
              </p:nvCxnSpPr>
              <p:spPr>
                <a:xfrm>
                  <a:off x="9131364" y="1812888"/>
                  <a:ext cx="103982" cy="432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225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37" y="94301"/>
            <a:ext cx="10363200" cy="8382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Transfer </a:t>
            </a:r>
            <a:r>
              <a:rPr lang="en-US" sz="4000" dirty="0" err="1" smtClean="0">
                <a:solidFill>
                  <a:schemeClr val="bg1"/>
                </a:solidFill>
              </a:rPr>
              <a:t>Charx</a:t>
            </a:r>
            <a:r>
              <a:rPr lang="en-US" sz="4000" dirty="0" smtClean="0">
                <a:solidFill>
                  <a:schemeClr val="bg1"/>
                </a:solidFill>
              </a:rPr>
              <a:t> Summary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566057" y="0"/>
            <a:ext cx="3145972" cy="32439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4279" y="100217"/>
            <a:ext cx="3196155" cy="3190048"/>
            <a:chOff x="4907739" y="2164364"/>
            <a:chExt cx="3196155" cy="3190048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787164" y="3152478"/>
              <a:ext cx="33207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Set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60852" y="4858638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52" y="5311130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4081" y="3909270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4870" y="4368914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4516508" y="0"/>
            <a:ext cx="3145972" cy="324394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8466959" y="0"/>
            <a:ext cx="3145972" cy="324394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4539956" y="3267177"/>
            <a:ext cx="3145972" cy="3243943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8490407" y="3267177"/>
            <a:ext cx="3145972" cy="3243943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"/>
          <a:srcRect l="13222" r="13298" b="40056"/>
          <a:stretch/>
        </p:blipFill>
        <p:spPr>
          <a:xfrm>
            <a:off x="566057" y="3267176"/>
            <a:ext cx="3145972" cy="3243943"/>
          </a:xfrm>
          <a:prstGeom prst="rect">
            <a:avLst/>
          </a:prstGeom>
        </p:spPr>
      </p:pic>
      <p:sp>
        <p:nvSpPr>
          <p:cNvPr id="325" name="TextBox 324"/>
          <p:cNvSpPr txBox="1"/>
          <p:nvPr/>
        </p:nvSpPr>
        <p:spPr>
          <a:xfrm>
            <a:off x="632998" y="2896612"/>
            <a:ext cx="39677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SXP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576415" y="2898978"/>
            <a:ext cx="46807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3" action="ppaction://hlinksldjump"/>
              </a:rPr>
              <a:t>SSM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524559" y="2903948"/>
            <a:ext cx="144552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4" action="ppaction://hlinksldjump"/>
              </a:rPr>
              <a:t>VMCO/</a:t>
            </a:r>
            <a:r>
              <a:rPr lang="en-US" sz="2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4" action="ppaction://hlinksldjump"/>
              </a:rPr>
              <a:t>CMOx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603499" y="6223429"/>
            <a:ext cx="170219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O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5" action="ppaction://hlinksldjump"/>
              </a:rPr>
              <a:t>RAM/CBRAM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4546916" y="6225795"/>
            <a:ext cx="37574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6" action="ppaction://hlinksldjump"/>
              </a:rPr>
              <a:t>STT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8495060" y="6230765"/>
            <a:ext cx="31944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 panose="02040503050406030204" pitchFamily="18" charset="0"/>
                <a:hlinkClick r:id="rId7" action="ppaction://hlinksldjump"/>
              </a:rPr>
              <a:t>FTJ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4490248" y="92995"/>
            <a:ext cx="3196155" cy="3190048"/>
            <a:chOff x="4907739" y="2164364"/>
            <a:chExt cx="3196155" cy="3190048"/>
          </a:xfrm>
        </p:grpSpPr>
        <p:cxnSp>
          <p:nvCxnSpPr>
            <p:cNvPr id="332" name="Straight Arrow Connector 331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342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8440966" y="100217"/>
            <a:ext cx="3196155" cy="3190048"/>
            <a:chOff x="4907739" y="2164364"/>
            <a:chExt cx="3196155" cy="3190048"/>
          </a:xfrm>
        </p:grpSpPr>
        <p:cxnSp>
          <p:nvCxnSpPr>
            <p:cNvPr id="345" name="Straight Arrow Connector 34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346"/>
            <p:cNvSpPr txBox="1"/>
            <p:nvPr/>
          </p:nvSpPr>
          <p:spPr>
            <a:xfrm>
              <a:off x="7706566" y="4885605"/>
              <a:ext cx="12503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E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534279" y="3359354"/>
            <a:ext cx="3196155" cy="3190048"/>
            <a:chOff x="4907739" y="2164364"/>
            <a:chExt cx="3196155" cy="3190048"/>
          </a:xfrm>
        </p:grpSpPr>
        <p:cxnSp>
          <p:nvCxnSpPr>
            <p:cNvPr id="350" name="Straight Arrow Connector 349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4508177" y="3359354"/>
            <a:ext cx="3196155" cy="3190048"/>
            <a:chOff x="4907739" y="2164364"/>
            <a:chExt cx="3196155" cy="3190048"/>
          </a:xfrm>
        </p:grpSpPr>
        <p:cxnSp>
          <p:nvCxnSpPr>
            <p:cNvPr id="355" name="Straight Arrow Connector 35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Box 357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8458023" y="3370500"/>
            <a:ext cx="3196155" cy="3190048"/>
            <a:chOff x="4907739" y="2164364"/>
            <a:chExt cx="3196155" cy="3190048"/>
          </a:xfrm>
        </p:grpSpPr>
        <p:cxnSp>
          <p:nvCxnSpPr>
            <p:cNvPr id="360" name="Straight Arrow Connector 359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4907739" y="4822062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TextBox 361"/>
            <p:cNvSpPr txBox="1"/>
            <p:nvPr/>
          </p:nvSpPr>
          <p:spPr>
            <a:xfrm>
              <a:off x="7706566" y="4885605"/>
              <a:ext cx="12503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E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5149177" y="2164364"/>
              <a:ext cx="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8" name="Freeform 57"/>
          <p:cNvSpPr/>
          <p:nvPr/>
        </p:nvSpPr>
        <p:spPr>
          <a:xfrm>
            <a:off x="2133600" y="968188"/>
            <a:ext cx="1039906" cy="1783977"/>
          </a:xfrm>
          <a:custGeom>
            <a:avLst/>
            <a:gdLst>
              <a:gd name="connsiteX0" fmla="*/ 0 w 1039906"/>
              <a:gd name="connsiteY0" fmla="*/ 1783977 h 1783977"/>
              <a:gd name="connsiteX1" fmla="*/ 277906 w 1039906"/>
              <a:gd name="connsiteY1" fmla="*/ 753036 h 1783977"/>
              <a:gd name="connsiteX2" fmla="*/ 1039906 w 1039906"/>
              <a:gd name="connsiteY2" fmla="*/ 0 h 1783977"/>
              <a:gd name="connsiteX3" fmla="*/ 1039906 w 1039906"/>
              <a:gd name="connsiteY3" fmla="*/ 0 h 178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906" h="1783977">
                <a:moveTo>
                  <a:pt x="0" y="1783977"/>
                </a:moveTo>
                <a:cubicBezTo>
                  <a:pt x="52294" y="1417171"/>
                  <a:pt x="104588" y="1050365"/>
                  <a:pt x="277906" y="753036"/>
                </a:cubicBezTo>
                <a:cubicBezTo>
                  <a:pt x="451224" y="455707"/>
                  <a:pt x="1039906" y="0"/>
                  <a:pt x="1039906" y="0"/>
                </a:cubicBezTo>
                <a:lnTo>
                  <a:pt x="1039906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662186" y="349624"/>
            <a:ext cx="72049" cy="403411"/>
          </a:xfrm>
          <a:custGeom>
            <a:avLst/>
            <a:gdLst>
              <a:gd name="connsiteX0" fmla="*/ 72049 w 72049"/>
              <a:gd name="connsiteY0" fmla="*/ 403411 h 403411"/>
              <a:gd name="connsiteX1" fmla="*/ 9296 w 72049"/>
              <a:gd name="connsiteY1" fmla="*/ 161364 h 403411"/>
              <a:gd name="connsiteX2" fmla="*/ 332 w 72049"/>
              <a:gd name="connsiteY2" fmla="*/ 0 h 40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49" h="403411">
                <a:moveTo>
                  <a:pt x="72049" y="403411"/>
                </a:moveTo>
                <a:cubicBezTo>
                  <a:pt x="46649" y="316005"/>
                  <a:pt x="21249" y="228599"/>
                  <a:pt x="9296" y="161364"/>
                </a:cubicBezTo>
                <a:cubicBezTo>
                  <a:pt x="-2657" y="94129"/>
                  <a:pt x="332" y="0"/>
                  <a:pt x="332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649935" y="344774"/>
            <a:ext cx="144232" cy="566628"/>
          </a:xfrm>
          <a:custGeom>
            <a:avLst/>
            <a:gdLst>
              <a:gd name="connsiteX0" fmla="*/ 3324 w 144232"/>
              <a:gd name="connsiteY0" fmla="*/ 0 h 566628"/>
              <a:gd name="connsiteX1" fmla="*/ 18314 w 144232"/>
              <a:gd name="connsiteY1" fmla="*/ 167890 h 566628"/>
              <a:gd name="connsiteX2" fmla="*/ 144232 w 144232"/>
              <a:gd name="connsiteY2" fmla="*/ 566628 h 56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32" h="566628">
                <a:moveTo>
                  <a:pt x="3324" y="0"/>
                </a:moveTo>
                <a:cubicBezTo>
                  <a:pt x="-924" y="36726"/>
                  <a:pt x="-5171" y="73452"/>
                  <a:pt x="18314" y="167890"/>
                </a:cubicBezTo>
                <a:cubicBezTo>
                  <a:pt x="41799" y="262328"/>
                  <a:pt x="112253" y="496674"/>
                  <a:pt x="144232" y="566628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134599" y="1208207"/>
            <a:ext cx="737516" cy="1546985"/>
          </a:xfrm>
          <a:custGeom>
            <a:avLst/>
            <a:gdLst>
              <a:gd name="connsiteX0" fmla="*/ 0 w 737516"/>
              <a:gd name="connsiteY0" fmla="*/ 1546985 h 1546985"/>
              <a:gd name="connsiteX1" fmla="*/ 95937 w 737516"/>
              <a:gd name="connsiteY1" fmla="*/ 956373 h 1546985"/>
              <a:gd name="connsiteX2" fmla="*/ 284813 w 737516"/>
              <a:gd name="connsiteY2" fmla="*/ 476687 h 1546985"/>
              <a:gd name="connsiteX3" fmla="*/ 737516 w 737516"/>
              <a:gd name="connsiteY3" fmla="*/ 0 h 15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16" h="1546985">
                <a:moveTo>
                  <a:pt x="0" y="1546985"/>
                </a:moveTo>
                <a:cubicBezTo>
                  <a:pt x="24234" y="1340870"/>
                  <a:pt x="48468" y="1134756"/>
                  <a:pt x="95937" y="956373"/>
                </a:cubicBezTo>
                <a:cubicBezTo>
                  <a:pt x="143406" y="777990"/>
                  <a:pt x="177883" y="636082"/>
                  <a:pt x="284813" y="476687"/>
                </a:cubicBezTo>
                <a:cubicBezTo>
                  <a:pt x="391743" y="317292"/>
                  <a:pt x="662066" y="78448"/>
                  <a:pt x="737516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9" name="Straight Arrow Connector 368"/>
          <p:cNvCxnSpPr>
            <a:stCxn id="63" idx="1"/>
          </p:cNvCxnSpPr>
          <p:nvPr/>
        </p:nvCxnSpPr>
        <p:spPr>
          <a:xfrm flipV="1">
            <a:off x="2230536" y="1887112"/>
            <a:ext cx="97154" cy="2774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 flipV="1">
            <a:off x="2714202" y="1117054"/>
            <a:ext cx="270073" cy="2385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/>
          <p:nvPr/>
        </p:nvCxnSpPr>
        <p:spPr>
          <a:xfrm flipH="1" flipV="1">
            <a:off x="2669216" y="525625"/>
            <a:ext cx="40394" cy="1375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/>
          <p:nvPr/>
        </p:nvCxnSpPr>
        <p:spPr>
          <a:xfrm>
            <a:off x="2721906" y="714251"/>
            <a:ext cx="35324" cy="77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 flipH="1">
            <a:off x="2695797" y="1311699"/>
            <a:ext cx="54613" cy="576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 flipH="1">
            <a:off x="2377067" y="1685899"/>
            <a:ext cx="54613" cy="576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2615925" y="339024"/>
            <a:ext cx="144232" cy="566628"/>
            <a:chOff x="5462985" y="319374"/>
            <a:chExt cx="144232" cy="566628"/>
          </a:xfrm>
        </p:grpSpPr>
        <p:sp>
          <p:nvSpPr>
            <p:cNvPr id="376" name="Freeform 375"/>
            <p:cNvSpPr/>
            <p:nvPr/>
          </p:nvSpPr>
          <p:spPr>
            <a:xfrm>
              <a:off x="5475236" y="324224"/>
              <a:ext cx="72049" cy="403411"/>
            </a:xfrm>
            <a:custGeom>
              <a:avLst/>
              <a:gdLst>
                <a:gd name="connsiteX0" fmla="*/ 72049 w 72049"/>
                <a:gd name="connsiteY0" fmla="*/ 403411 h 403411"/>
                <a:gd name="connsiteX1" fmla="*/ 9296 w 72049"/>
                <a:gd name="connsiteY1" fmla="*/ 161364 h 403411"/>
                <a:gd name="connsiteX2" fmla="*/ 332 w 72049"/>
                <a:gd name="connsiteY2" fmla="*/ 0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49" h="403411">
                  <a:moveTo>
                    <a:pt x="72049" y="403411"/>
                  </a:moveTo>
                  <a:cubicBezTo>
                    <a:pt x="46649" y="316005"/>
                    <a:pt x="21249" y="228599"/>
                    <a:pt x="9296" y="161364"/>
                  </a:cubicBezTo>
                  <a:cubicBezTo>
                    <a:pt x="-2657" y="94129"/>
                    <a:pt x="332" y="0"/>
                    <a:pt x="33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5462985" y="319374"/>
              <a:ext cx="144232" cy="566628"/>
            </a:xfrm>
            <a:custGeom>
              <a:avLst/>
              <a:gdLst>
                <a:gd name="connsiteX0" fmla="*/ 3324 w 144232"/>
                <a:gd name="connsiteY0" fmla="*/ 0 h 566628"/>
                <a:gd name="connsiteX1" fmla="*/ 18314 w 144232"/>
                <a:gd name="connsiteY1" fmla="*/ 167890 h 566628"/>
                <a:gd name="connsiteX2" fmla="*/ 144232 w 144232"/>
                <a:gd name="connsiteY2" fmla="*/ 566628 h 56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232" h="566628">
                  <a:moveTo>
                    <a:pt x="3324" y="0"/>
                  </a:moveTo>
                  <a:cubicBezTo>
                    <a:pt x="-924" y="36726"/>
                    <a:pt x="-5171" y="73452"/>
                    <a:pt x="18314" y="167890"/>
                  </a:cubicBezTo>
                  <a:cubicBezTo>
                    <a:pt x="41799" y="262328"/>
                    <a:pt x="112253" y="496674"/>
                    <a:pt x="144232" y="56662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1" name="Straight Arrow Connector 380"/>
            <p:cNvCxnSpPr/>
            <p:nvPr/>
          </p:nvCxnSpPr>
          <p:spPr>
            <a:xfrm flipH="1" flipV="1">
              <a:off x="5482266" y="500225"/>
              <a:ext cx="40394" cy="13754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>
              <a:off x="5534956" y="688851"/>
              <a:ext cx="35324" cy="7756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128526" y="974259"/>
            <a:ext cx="1601907" cy="1787004"/>
            <a:chOff x="4946650" y="942788"/>
            <a:chExt cx="1039906" cy="1787004"/>
          </a:xfrm>
        </p:grpSpPr>
        <p:sp>
          <p:nvSpPr>
            <p:cNvPr id="375" name="Freeform 374"/>
            <p:cNvSpPr/>
            <p:nvPr/>
          </p:nvSpPr>
          <p:spPr>
            <a:xfrm>
              <a:off x="4946650" y="94278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4947649" y="1182807"/>
              <a:ext cx="737516" cy="1546985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9" name="Straight Arrow Connector 378"/>
            <p:cNvCxnSpPr>
              <a:stCxn id="378" idx="1"/>
            </p:cNvCxnSpPr>
            <p:nvPr/>
          </p:nvCxnSpPr>
          <p:spPr>
            <a:xfrm flipV="1">
              <a:off x="5043586" y="1861712"/>
              <a:ext cx="97154" cy="27746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5527252" y="1091654"/>
              <a:ext cx="270073" cy="23854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H="1">
              <a:off x="5508847" y="1286299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>
              <a:off x="5190117" y="1660499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 flipH="1">
            <a:off x="534676" y="319974"/>
            <a:ext cx="1601907" cy="2422239"/>
            <a:chOff x="2280926" y="491424"/>
            <a:chExt cx="1601907" cy="2422239"/>
          </a:xfrm>
        </p:grpSpPr>
        <p:sp>
          <p:nvSpPr>
            <p:cNvPr id="385" name="Freeform 384"/>
            <p:cNvSpPr/>
            <p:nvPr/>
          </p:nvSpPr>
          <p:spPr>
            <a:xfrm>
              <a:off x="2286000" y="112058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2814586" y="502024"/>
              <a:ext cx="72049" cy="403411"/>
            </a:xfrm>
            <a:custGeom>
              <a:avLst/>
              <a:gdLst>
                <a:gd name="connsiteX0" fmla="*/ 72049 w 72049"/>
                <a:gd name="connsiteY0" fmla="*/ 403411 h 403411"/>
                <a:gd name="connsiteX1" fmla="*/ 9296 w 72049"/>
                <a:gd name="connsiteY1" fmla="*/ 161364 h 403411"/>
                <a:gd name="connsiteX2" fmla="*/ 332 w 72049"/>
                <a:gd name="connsiteY2" fmla="*/ 0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49" h="403411">
                  <a:moveTo>
                    <a:pt x="72049" y="403411"/>
                  </a:moveTo>
                  <a:cubicBezTo>
                    <a:pt x="46649" y="316005"/>
                    <a:pt x="21249" y="228599"/>
                    <a:pt x="9296" y="161364"/>
                  </a:cubicBezTo>
                  <a:cubicBezTo>
                    <a:pt x="-2657" y="94129"/>
                    <a:pt x="332" y="0"/>
                    <a:pt x="33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2802335" y="497174"/>
              <a:ext cx="144232" cy="566628"/>
            </a:xfrm>
            <a:custGeom>
              <a:avLst/>
              <a:gdLst>
                <a:gd name="connsiteX0" fmla="*/ 3324 w 144232"/>
                <a:gd name="connsiteY0" fmla="*/ 0 h 566628"/>
                <a:gd name="connsiteX1" fmla="*/ 18314 w 144232"/>
                <a:gd name="connsiteY1" fmla="*/ 167890 h 566628"/>
                <a:gd name="connsiteX2" fmla="*/ 144232 w 144232"/>
                <a:gd name="connsiteY2" fmla="*/ 566628 h 56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232" h="566628">
                  <a:moveTo>
                    <a:pt x="3324" y="0"/>
                  </a:moveTo>
                  <a:cubicBezTo>
                    <a:pt x="-924" y="36726"/>
                    <a:pt x="-5171" y="73452"/>
                    <a:pt x="18314" y="167890"/>
                  </a:cubicBezTo>
                  <a:cubicBezTo>
                    <a:pt x="41799" y="262328"/>
                    <a:pt x="112253" y="496674"/>
                    <a:pt x="144232" y="566628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2286999" y="1360607"/>
              <a:ext cx="737516" cy="1546985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Arrow Connector 438"/>
            <p:cNvCxnSpPr>
              <a:stCxn id="388" idx="1"/>
            </p:cNvCxnSpPr>
            <p:nvPr/>
          </p:nvCxnSpPr>
          <p:spPr>
            <a:xfrm flipV="1">
              <a:off x="2382936" y="2039512"/>
              <a:ext cx="97154" cy="27746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 flipV="1">
              <a:off x="2866602" y="1269454"/>
              <a:ext cx="270073" cy="23854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 flipH="1" flipV="1">
              <a:off x="2821616" y="678025"/>
              <a:ext cx="40394" cy="13754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>
              <a:off x="2874306" y="866651"/>
              <a:ext cx="35324" cy="7756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Arrow Connector 442"/>
            <p:cNvCxnSpPr/>
            <p:nvPr/>
          </p:nvCxnSpPr>
          <p:spPr>
            <a:xfrm flipH="1">
              <a:off x="2848197" y="1464099"/>
              <a:ext cx="54613" cy="5761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>
            <a:xfrm flipH="1">
              <a:off x="2529467" y="1838299"/>
              <a:ext cx="54613" cy="5761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5" name="Group 444"/>
            <p:cNvGrpSpPr/>
            <p:nvPr/>
          </p:nvGrpSpPr>
          <p:grpSpPr>
            <a:xfrm>
              <a:off x="2768325" y="491424"/>
              <a:ext cx="144232" cy="566628"/>
              <a:chOff x="5462985" y="319374"/>
              <a:chExt cx="144232" cy="566628"/>
            </a:xfrm>
          </p:grpSpPr>
          <p:sp>
            <p:nvSpPr>
              <p:cNvPr id="446" name="Freeform 445"/>
              <p:cNvSpPr/>
              <p:nvPr/>
            </p:nvSpPr>
            <p:spPr>
              <a:xfrm>
                <a:off x="5475236" y="324224"/>
                <a:ext cx="72049" cy="403411"/>
              </a:xfrm>
              <a:custGeom>
                <a:avLst/>
                <a:gdLst>
                  <a:gd name="connsiteX0" fmla="*/ 72049 w 72049"/>
                  <a:gd name="connsiteY0" fmla="*/ 403411 h 403411"/>
                  <a:gd name="connsiteX1" fmla="*/ 9296 w 72049"/>
                  <a:gd name="connsiteY1" fmla="*/ 161364 h 403411"/>
                  <a:gd name="connsiteX2" fmla="*/ 332 w 72049"/>
                  <a:gd name="connsiteY2" fmla="*/ 0 h 40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49" h="403411">
                    <a:moveTo>
                      <a:pt x="72049" y="403411"/>
                    </a:moveTo>
                    <a:cubicBezTo>
                      <a:pt x="46649" y="316005"/>
                      <a:pt x="21249" y="228599"/>
                      <a:pt x="9296" y="161364"/>
                    </a:cubicBezTo>
                    <a:cubicBezTo>
                      <a:pt x="-2657" y="94129"/>
                      <a:pt x="332" y="0"/>
                      <a:pt x="332" y="0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Freeform 446"/>
              <p:cNvSpPr/>
              <p:nvPr/>
            </p:nvSpPr>
            <p:spPr>
              <a:xfrm>
                <a:off x="5462985" y="319374"/>
                <a:ext cx="144232" cy="566628"/>
              </a:xfrm>
              <a:custGeom>
                <a:avLst/>
                <a:gdLst>
                  <a:gd name="connsiteX0" fmla="*/ 3324 w 144232"/>
                  <a:gd name="connsiteY0" fmla="*/ 0 h 566628"/>
                  <a:gd name="connsiteX1" fmla="*/ 18314 w 144232"/>
                  <a:gd name="connsiteY1" fmla="*/ 167890 h 566628"/>
                  <a:gd name="connsiteX2" fmla="*/ 144232 w 144232"/>
                  <a:gd name="connsiteY2" fmla="*/ 566628 h 56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232" h="566628">
                    <a:moveTo>
                      <a:pt x="3324" y="0"/>
                    </a:moveTo>
                    <a:cubicBezTo>
                      <a:pt x="-924" y="36726"/>
                      <a:pt x="-5171" y="73452"/>
                      <a:pt x="18314" y="167890"/>
                    </a:cubicBezTo>
                    <a:cubicBezTo>
                      <a:pt x="41799" y="262328"/>
                      <a:pt x="112253" y="496674"/>
                      <a:pt x="144232" y="56662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8" name="Straight Arrow Connector 447"/>
              <p:cNvCxnSpPr/>
              <p:nvPr/>
            </p:nvCxnSpPr>
            <p:spPr>
              <a:xfrm flipH="1" flipV="1">
                <a:off x="5482266" y="500225"/>
                <a:ext cx="40394" cy="13754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Arrow Connector 448"/>
              <p:cNvCxnSpPr/>
              <p:nvPr/>
            </p:nvCxnSpPr>
            <p:spPr>
              <a:xfrm>
                <a:off x="5534956" y="688851"/>
                <a:ext cx="35324" cy="7756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" name="Group 449"/>
            <p:cNvGrpSpPr/>
            <p:nvPr/>
          </p:nvGrpSpPr>
          <p:grpSpPr>
            <a:xfrm>
              <a:off x="2280926" y="1126659"/>
              <a:ext cx="1601907" cy="1787004"/>
              <a:chOff x="4946650" y="942788"/>
              <a:chExt cx="1039906" cy="1787004"/>
            </a:xfrm>
          </p:grpSpPr>
          <p:sp>
            <p:nvSpPr>
              <p:cNvPr id="451" name="Freeform 450"/>
              <p:cNvSpPr/>
              <p:nvPr/>
            </p:nvSpPr>
            <p:spPr>
              <a:xfrm>
                <a:off x="4946650" y="942788"/>
                <a:ext cx="1039906" cy="1783977"/>
              </a:xfrm>
              <a:custGeom>
                <a:avLst/>
                <a:gdLst>
                  <a:gd name="connsiteX0" fmla="*/ 0 w 1039906"/>
                  <a:gd name="connsiteY0" fmla="*/ 1783977 h 1783977"/>
                  <a:gd name="connsiteX1" fmla="*/ 277906 w 1039906"/>
                  <a:gd name="connsiteY1" fmla="*/ 753036 h 1783977"/>
                  <a:gd name="connsiteX2" fmla="*/ 1039906 w 1039906"/>
                  <a:gd name="connsiteY2" fmla="*/ 0 h 1783977"/>
                  <a:gd name="connsiteX3" fmla="*/ 1039906 w 1039906"/>
                  <a:gd name="connsiteY3" fmla="*/ 0 h 178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9906" h="1783977">
                    <a:moveTo>
                      <a:pt x="0" y="1783977"/>
                    </a:moveTo>
                    <a:cubicBezTo>
                      <a:pt x="52294" y="1417171"/>
                      <a:pt x="104588" y="1050365"/>
                      <a:pt x="277906" y="753036"/>
                    </a:cubicBezTo>
                    <a:cubicBezTo>
                      <a:pt x="451224" y="455707"/>
                      <a:pt x="1039906" y="0"/>
                      <a:pt x="1039906" y="0"/>
                    </a:cubicBezTo>
                    <a:lnTo>
                      <a:pt x="1039906" y="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Freeform 451"/>
              <p:cNvSpPr/>
              <p:nvPr/>
            </p:nvSpPr>
            <p:spPr>
              <a:xfrm>
                <a:off x="4947649" y="1182807"/>
                <a:ext cx="737516" cy="1546985"/>
              </a:xfrm>
              <a:custGeom>
                <a:avLst/>
                <a:gdLst>
                  <a:gd name="connsiteX0" fmla="*/ 0 w 737516"/>
                  <a:gd name="connsiteY0" fmla="*/ 1546985 h 1546985"/>
                  <a:gd name="connsiteX1" fmla="*/ 95937 w 737516"/>
                  <a:gd name="connsiteY1" fmla="*/ 956373 h 1546985"/>
                  <a:gd name="connsiteX2" fmla="*/ 284813 w 737516"/>
                  <a:gd name="connsiteY2" fmla="*/ 476687 h 1546985"/>
                  <a:gd name="connsiteX3" fmla="*/ 737516 w 737516"/>
                  <a:gd name="connsiteY3" fmla="*/ 0 h 1546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516" h="1546985">
                    <a:moveTo>
                      <a:pt x="0" y="1546985"/>
                    </a:moveTo>
                    <a:cubicBezTo>
                      <a:pt x="24234" y="1340870"/>
                      <a:pt x="48468" y="1134756"/>
                      <a:pt x="95937" y="956373"/>
                    </a:cubicBezTo>
                    <a:cubicBezTo>
                      <a:pt x="143406" y="777990"/>
                      <a:pt x="177883" y="636082"/>
                      <a:pt x="284813" y="476687"/>
                    </a:cubicBezTo>
                    <a:cubicBezTo>
                      <a:pt x="391743" y="317292"/>
                      <a:pt x="662066" y="78448"/>
                      <a:pt x="737516" y="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3" name="Straight Arrow Connector 452"/>
              <p:cNvCxnSpPr>
                <a:stCxn id="452" idx="1"/>
              </p:cNvCxnSpPr>
              <p:nvPr/>
            </p:nvCxnSpPr>
            <p:spPr>
              <a:xfrm flipV="1">
                <a:off x="5043586" y="1861712"/>
                <a:ext cx="97154" cy="27746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Arrow Connector 453"/>
              <p:cNvCxnSpPr/>
              <p:nvPr/>
            </p:nvCxnSpPr>
            <p:spPr>
              <a:xfrm flipV="1">
                <a:off x="5527252" y="1091654"/>
                <a:ext cx="270073" cy="23854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Arrow Connector 454"/>
              <p:cNvCxnSpPr/>
              <p:nvPr/>
            </p:nvCxnSpPr>
            <p:spPr>
              <a:xfrm flipH="1">
                <a:off x="5508847" y="1286299"/>
                <a:ext cx="54613" cy="57617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Arrow Connector 455"/>
              <p:cNvCxnSpPr/>
              <p:nvPr/>
            </p:nvCxnSpPr>
            <p:spPr>
              <a:xfrm flipH="1">
                <a:off x="5190117" y="1660499"/>
                <a:ext cx="54613" cy="57617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7" name="TextBox 456"/>
          <p:cNvSpPr txBox="1"/>
          <p:nvPr/>
        </p:nvSpPr>
        <p:spPr>
          <a:xfrm>
            <a:off x="2839159" y="1444524"/>
            <a:ext cx="5776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1461562" y="986275"/>
            <a:ext cx="3320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819682" y="1438185"/>
            <a:ext cx="5776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06" name="Freeform 505"/>
          <p:cNvSpPr/>
          <p:nvPr/>
        </p:nvSpPr>
        <p:spPr>
          <a:xfrm>
            <a:off x="6096472" y="949138"/>
            <a:ext cx="1039906" cy="1783977"/>
          </a:xfrm>
          <a:custGeom>
            <a:avLst/>
            <a:gdLst>
              <a:gd name="connsiteX0" fmla="*/ 0 w 1039906"/>
              <a:gd name="connsiteY0" fmla="*/ 1783977 h 1783977"/>
              <a:gd name="connsiteX1" fmla="*/ 277906 w 1039906"/>
              <a:gd name="connsiteY1" fmla="*/ 753036 h 1783977"/>
              <a:gd name="connsiteX2" fmla="*/ 1039906 w 1039906"/>
              <a:gd name="connsiteY2" fmla="*/ 0 h 1783977"/>
              <a:gd name="connsiteX3" fmla="*/ 1039906 w 1039906"/>
              <a:gd name="connsiteY3" fmla="*/ 0 h 178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906" h="1783977">
                <a:moveTo>
                  <a:pt x="0" y="1783977"/>
                </a:moveTo>
                <a:cubicBezTo>
                  <a:pt x="52294" y="1417171"/>
                  <a:pt x="104588" y="1050365"/>
                  <a:pt x="277906" y="753036"/>
                </a:cubicBezTo>
                <a:cubicBezTo>
                  <a:pt x="451224" y="455707"/>
                  <a:pt x="1039906" y="0"/>
                  <a:pt x="1039906" y="0"/>
                </a:cubicBezTo>
                <a:lnTo>
                  <a:pt x="1039906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Freeform 506"/>
          <p:cNvSpPr/>
          <p:nvPr/>
        </p:nvSpPr>
        <p:spPr>
          <a:xfrm>
            <a:off x="6625058" y="330574"/>
            <a:ext cx="72049" cy="403411"/>
          </a:xfrm>
          <a:custGeom>
            <a:avLst/>
            <a:gdLst>
              <a:gd name="connsiteX0" fmla="*/ 72049 w 72049"/>
              <a:gd name="connsiteY0" fmla="*/ 403411 h 403411"/>
              <a:gd name="connsiteX1" fmla="*/ 9296 w 72049"/>
              <a:gd name="connsiteY1" fmla="*/ 161364 h 403411"/>
              <a:gd name="connsiteX2" fmla="*/ 332 w 72049"/>
              <a:gd name="connsiteY2" fmla="*/ 0 h 40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49" h="403411">
                <a:moveTo>
                  <a:pt x="72049" y="403411"/>
                </a:moveTo>
                <a:cubicBezTo>
                  <a:pt x="46649" y="316005"/>
                  <a:pt x="21249" y="228599"/>
                  <a:pt x="9296" y="161364"/>
                </a:cubicBezTo>
                <a:cubicBezTo>
                  <a:pt x="-2657" y="94129"/>
                  <a:pt x="332" y="0"/>
                  <a:pt x="332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Freeform 507"/>
          <p:cNvSpPr/>
          <p:nvPr/>
        </p:nvSpPr>
        <p:spPr>
          <a:xfrm>
            <a:off x="6612807" y="325724"/>
            <a:ext cx="144232" cy="566628"/>
          </a:xfrm>
          <a:custGeom>
            <a:avLst/>
            <a:gdLst>
              <a:gd name="connsiteX0" fmla="*/ 3324 w 144232"/>
              <a:gd name="connsiteY0" fmla="*/ 0 h 566628"/>
              <a:gd name="connsiteX1" fmla="*/ 18314 w 144232"/>
              <a:gd name="connsiteY1" fmla="*/ 167890 h 566628"/>
              <a:gd name="connsiteX2" fmla="*/ 144232 w 144232"/>
              <a:gd name="connsiteY2" fmla="*/ 566628 h 56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232" h="566628">
                <a:moveTo>
                  <a:pt x="3324" y="0"/>
                </a:moveTo>
                <a:cubicBezTo>
                  <a:pt x="-924" y="36726"/>
                  <a:pt x="-5171" y="73452"/>
                  <a:pt x="18314" y="167890"/>
                </a:cubicBezTo>
                <a:cubicBezTo>
                  <a:pt x="41799" y="262328"/>
                  <a:pt x="112253" y="496674"/>
                  <a:pt x="144232" y="566628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Freeform 508"/>
          <p:cNvSpPr/>
          <p:nvPr/>
        </p:nvSpPr>
        <p:spPr>
          <a:xfrm>
            <a:off x="6097471" y="1189157"/>
            <a:ext cx="737516" cy="1546985"/>
          </a:xfrm>
          <a:custGeom>
            <a:avLst/>
            <a:gdLst>
              <a:gd name="connsiteX0" fmla="*/ 0 w 737516"/>
              <a:gd name="connsiteY0" fmla="*/ 1546985 h 1546985"/>
              <a:gd name="connsiteX1" fmla="*/ 95937 w 737516"/>
              <a:gd name="connsiteY1" fmla="*/ 956373 h 1546985"/>
              <a:gd name="connsiteX2" fmla="*/ 284813 w 737516"/>
              <a:gd name="connsiteY2" fmla="*/ 476687 h 1546985"/>
              <a:gd name="connsiteX3" fmla="*/ 737516 w 737516"/>
              <a:gd name="connsiteY3" fmla="*/ 0 h 15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16" h="1546985">
                <a:moveTo>
                  <a:pt x="0" y="1546985"/>
                </a:moveTo>
                <a:cubicBezTo>
                  <a:pt x="24234" y="1340870"/>
                  <a:pt x="48468" y="1134756"/>
                  <a:pt x="95937" y="956373"/>
                </a:cubicBezTo>
                <a:cubicBezTo>
                  <a:pt x="143406" y="777990"/>
                  <a:pt x="177883" y="636082"/>
                  <a:pt x="284813" y="476687"/>
                </a:cubicBezTo>
                <a:cubicBezTo>
                  <a:pt x="391743" y="317292"/>
                  <a:pt x="662066" y="78448"/>
                  <a:pt x="737516" y="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0" name="Straight Arrow Connector 509"/>
          <p:cNvCxnSpPr>
            <a:stCxn id="509" idx="1"/>
          </p:cNvCxnSpPr>
          <p:nvPr/>
        </p:nvCxnSpPr>
        <p:spPr>
          <a:xfrm flipV="1">
            <a:off x="6193408" y="1868062"/>
            <a:ext cx="97154" cy="2774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V="1">
            <a:off x="6677074" y="1098004"/>
            <a:ext cx="270073" cy="2385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 flipH="1" flipV="1">
            <a:off x="6632088" y="506575"/>
            <a:ext cx="40394" cy="1375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512"/>
          <p:cNvCxnSpPr/>
          <p:nvPr/>
        </p:nvCxnSpPr>
        <p:spPr>
          <a:xfrm>
            <a:off x="6684778" y="695201"/>
            <a:ext cx="35324" cy="77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 flipH="1">
            <a:off x="6658669" y="1292649"/>
            <a:ext cx="54613" cy="576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 flipH="1">
            <a:off x="6339939" y="1666849"/>
            <a:ext cx="54613" cy="576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6" name="Group 515"/>
          <p:cNvGrpSpPr/>
          <p:nvPr/>
        </p:nvGrpSpPr>
        <p:grpSpPr>
          <a:xfrm>
            <a:off x="6578797" y="319974"/>
            <a:ext cx="144232" cy="566628"/>
            <a:chOff x="5462985" y="319374"/>
            <a:chExt cx="144232" cy="566628"/>
          </a:xfrm>
        </p:grpSpPr>
        <p:sp>
          <p:nvSpPr>
            <p:cNvPr id="517" name="Freeform 516"/>
            <p:cNvSpPr/>
            <p:nvPr/>
          </p:nvSpPr>
          <p:spPr>
            <a:xfrm>
              <a:off x="5475236" y="324224"/>
              <a:ext cx="72049" cy="403411"/>
            </a:xfrm>
            <a:custGeom>
              <a:avLst/>
              <a:gdLst>
                <a:gd name="connsiteX0" fmla="*/ 72049 w 72049"/>
                <a:gd name="connsiteY0" fmla="*/ 403411 h 403411"/>
                <a:gd name="connsiteX1" fmla="*/ 9296 w 72049"/>
                <a:gd name="connsiteY1" fmla="*/ 161364 h 403411"/>
                <a:gd name="connsiteX2" fmla="*/ 332 w 72049"/>
                <a:gd name="connsiteY2" fmla="*/ 0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49" h="403411">
                  <a:moveTo>
                    <a:pt x="72049" y="403411"/>
                  </a:moveTo>
                  <a:cubicBezTo>
                    <a:pt x="46649" y="316005"/>
                    <a:pt x="21249" y="228599"/>
                    <a:pt x="9296" y="161364"/>
                  </a:cubicBezTo>
                  <a:cubicBezTo>
                    <a:pt x="-2657" y="94129"/>
                    <a:pt x="332" y="0"/>
                    <a:pt x="332" y="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5462985" y="319374"/>
              <a:ext cx="144232" cy="566628"/>
            </a:xfrm>
            <a:custGeom>
              <a:avLst/>
              <a:gdLst>
                <a:gd name="connsiteX0" fmla="*/ 3324 w 144232"/>
                <a:gd name="connsiteY0" fmla="*/ 0 h 566628"/>
                <a:gd name="connsiteX1" fmla="*/ 18314 w 144232"/>
                <a:gd name="connsiteY1" fmla="*/ 167890 h 566628"/>
                <a:gd name="connsiteX2" fmla="*/ 144232 w 144232"/>
                <a:gd name="connsiteY2" fmla="*/ 566628 h 56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232" h="566628">
                  <a:moveTo>
                    <a:pt x="3324" y="0"/>
                  </a:moveTo>
                  <a:cubicBezTo>
                    <a:pt x="-924" y="36726"/>
                    <a:pt x="-5171" y="73452"/>
                    <a:pt x="18314" y="167890"/>
                  </a:cubicBezTo>
                  <a:cubicBezTo>
                    <a:pt x="41799" y="262328"/>
                    <a:pt x="112253" y="496674"/>
                    <a:pt x="144232" y="566628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9" name="Straight Arrow Connector 518"/>
            <p:cNvCxnSpPr/>
            <p:nvPr/>
          </p:nvCxnSpPr>
          <p:spPr>
            <a:xfrm flipH="1" flipV="1">
              <a:off x="5482266" y="500225"/>
              <a:ext cx="40394" cy="13754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Arrow Connector 519"/>
            <p:cNvCxnSpPr/>
            <p:nvPr/>
          </p:nvCxnSpPr>
          <p:spPr>
            <a:xfrm>
              <a:off x="5534956" y="688851"/>
              <a:ext cx="35324" cy="7756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1" name="Group 520"/>
          <p:cNvGrpSpPr/>
          <p:nvPr/>
        </p:nvGrpSpPr>
        <p:grpSpPr>
          <a:xfrm>
            <a:off x="6625058" y="955209"/>
            <a:ext cx="1060870" cy="1787004"/>
            <a:chOff x="4946650" y="942788"/>
            <a:chExt cx="1039906" cy="1787004"/>
          </a:xfrm>
        </p:grpSpPr>
        <p:sp>
          <p:nvSpPr>
            <p:cNvPr id="522" name="Freeform 521"/>
            <p:cNvSpPr/>
            <p:nvPr/>
          </p:nvSpPr>
          <p:spPr>
            <a:xfrm>
              <a:off x="4946650" y="94278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Freeform 522"/>
            <p:cNvSpPr/>
            <p:nvPr/>
          </p:nvSpPr>
          <p:spPr>
            <a:xfrm>
              <a:off x="4947649" y="1182807"/>
              <a:ext cx="737516" cy="1546985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4" name="Straight Arrow Connector 523"/>
            <p:cNvCxnSpPr>
              <a:stCxn id="523" idx="1"/>
            </p:cNvCxnSpPr>
            <p:nvPr/>
          </p:nvCxnSpPr>
          <p:spPr>
            <a:xfrm flipV="1">
              <a:off x="5043586" y="1861712"/>
              <a:ext cx="97154" cy="27746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Arrow Connector 524"/>
            <p:cNvCxnSpPr/>
            <p:nvPr/>
          </p:nvCxnSpPr>
          <p:spPr>
            <a:xfrm flipV="1">
              <a:off x="5527252" y="1091654"/>
              <a:ext cx="270073" cy="23854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Arrow Connector 525"/>
            <p:cNvCxnSpPr/>
            <p:nvPr/>
          </p:nvCxnSpPr>
          <p:spPr>
            <a:xfrm flipH="1">
              <a:off x="5508847" y="1286299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Arrow Connector 526"/>
            <p:cNvCxnSpPr/>
            <p:nvPr/>
          </p:nvCxnSpPr>
          <p:spPr>
            <a:xfrm flipH="1">
              <a:off x="5190117" y="1660499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8" name="TextBox 527"/>
          <p:cNvSpPr txBox="1"/>
          <p:nvPr/>
        </p:nvSpPr>
        <p:spPr>
          <a:xfrm>
            <a:off x="6968419" y="1768938"/>
            <a:ext cx="5776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6223261" y="1157810"/>
            <a:ext cx="3320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grpSp>
        <p:nvGrpSpPr>
          <p:cNvPr id="530" name="Group 529"/>
          <p:cNvGrpSpPr/>
          <p:nvPr/>
        </p:nvGrpSpPr>
        <p:grpSpPr>
          <a:xfrm flipH="1">
            <a:off x="5026108" y="955209"/>
            <a:ext cx="1061010" cy="1787004"/>
            <a:chOff x="4946650" y="942788"/>
            <a:chExt cx="1039906" cy="1787004"/>
          </a:xfrm>
        </p:grpSpPr>
        <p:sp>
          <p:nvSpPr>
            <p:cNvPr id="531" name="Freeform 530"/>
            <p:cNvSpPr/>
            <p:nvPr/>
          </p:nvSpPr>
          <p:spPr>
            <a:xfrm>
              <a:off x="4946650" y="94278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Freeform 531"/>
            <p:cNvSpPr/>
            <p:nvPr/>
          </p:nvSpPr>
          <p:spPr>
            <a:xfrm>
              <a:off x="4947649" y="1182807"/>
              <a:ext cx="737516" cy="1546985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3" name="Straight Arrow Connector 532"/>
            <p:cNvCxnSpPr>
              <a:stCxn id="532" idx="1"/>
            </p:cNvCxnSpPr>
            <p:nvPr/>
          </p:nvCxnSpPr>
          <p:spPr>
            <a:xfrm flipV="1">
              <a:off x="5043586" y="1861712"/>
              <a:ext cx="97154" cy="27746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Arrow Connector 533"/>
            <p:cNvCxnSpPr/>
            <p:nvPr/>
          </p:nvCxnSpPr>
          <p:spPr>
            <a:xfrm flipV="1">
              <a:off x="5527252" y="1091654"/>
              <a:ext cx="270073" cy="238543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Arrow Connector 534"/>
            <p:cNvCxnSpPr/>
            <p:nvPr/>
          </p:nvCxnSpPr>
          <p:spPr>
            <a:xfrm flipH="1">
              <a:off x="5508847" y="1286299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Arrow Connector 535"/>
            <p:cNvCxnSpPr/>
            <p:nvPr/>
          </p:nvCxnSpPr>
          <p:spPr>
            <a:xfrm flipH="1">
              <a:off x="5190117" y="1660499"/>
              <a:ext cx="54613" cy="57617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 flipH="1">
            <a:off x="4509359" y="993610"/>
            <a:ext cx="1039906" cy="1787004"/>
            <a:chOff x="6248872" y="1101538"/>
            <a:chExt cx="1039906" cy="1787004"/>
          </a:xfrm>
        </p:grpSpPr>
        <p:sp>
          <p:nvSpPr>
            <p:cNvPr id="537" name="Freeform 536"/>
            <p:cNvSpPr/>
            <p:nvPr/>
          </p:nvSpPr>
          <p:spPr>
            <a:xfrm>
              <a:off x="6248872" y="1101538"/>
              <a:ext cx="1039906" cy="1783977"/>
            </a:xfrm>
            <a:custGeom>
              <a:avLst/>
              <a:gdLst>
                <a:gd name="connsiteX0" fmla="*/ 0 w 1039906"/>
                <a:gd name="connsiteY0" fmla="*/ 1783977 h 1783977"/>
                <a:gd name="connsiteX1" fmla="*/ 277906 w 1039906"/>
                <a:gd name="connsiteY1" fmla="*/ 753036 h 1783977"/>
                <a:gd name="connsiteX2" fmla="*/ 1039906 w 1039906"/>
                <a:gd name="connsiteY2" fmla="*/ 0 h 1783977"/>
                <a:gd name="connsiteX3" fmla="*/ 1039906 w 1039906"/>
                <a:gd name="connsiteY3" fmla="*/ 0 h 17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06" h="1783977">
                  <a:moveTo>
                    <a:pt x="0" y="1783977"/>
                  </a:moveTo>
                  <a:cubicBezTo>
                    <a:pt x="52294" y="1417171"/>
                    <a:pt x="104588" y="1050365"/>
                    <a:pt x="277906" y="753036"/>
                  </a:cubicBezTo>
                  <a:cubicBezTo>
                    <a:pt x="451224" y="455707"/>
                    <a:pt x="1039906" y="0"/>
                    <a:pt x="1039906" y="0"/>
                  </a:cubicBezTo>
                  <a:lnTo>
                    <a:pt x="1039906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Freeform 537"/>
            <p:cNvSpPr/>
            <p:nvPr/>
          </p:nvSpPr>
          <p:spPr>
            <a:xfrm>
              <a:off x="6249871" y="1341557"/>
              <a:ext cx="737516" cy="1546985"/>
            </a:xfrm>
            <a:custGeom>
              <a:avLst/>
              <a:gdLst>
                <a:gd name="connsiteX0" fmla="*/ 0 w 737516"/>
                <a:gd name="connsiteY0" fmla="*/ 1546985 h 1546985"/>
                <a:gd name="connsiteX1" fmla="*/ 95937 w 737516"/>
                <a:gd name="connsiteY1" fmla="*/ 956373 h 1546985"/>
                <a:gd name="connsiteX2" fmla="*/ 284813 w 737516"/>
                <a:gd name="connsiteY2" fmla="*/ 476687 h 1546985"/>
                <a:gd name="connsiteX3" fmla="*/ 737516 w 737516"/>
                <a:gd name="connsiteY3" fmla="*/ 0 h 15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516" h="1546985">
                  <a:moveTo>
                    <a:pt x="0" y="1546985"/>
                  </a:moveTo>
                  <a:cubicBezTo>
                    <a:pt x="24234" y="1340870"/>
                    <a:pt x="48468" y="1134756"/>
                    <a:pt x="95937" y="956373"/>
                  </a:cubicBezTo>
                  <a:cubicBezTo>
                    <a:pt x="143406" y="777990"/>
                    <a:pt x="177883" y="636082"/>
                    <a:pt x="284813" y="476687"/>
                  </a:cubicBezTo>
                  <a:cubicBezTo>
                    <a:pt x="391743" y="317292"/>
                    <a:pt x="662066" y="78448"/>
                    <a:pt x="737516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Straight Arrow Connector 538"/>
            <p:cNvCxnSpPr>
              <a:stCxn id="538" idx="1"/>
            </p:cNvCxnSpPr>
            <p:nvPr/>
          </p:nvCxnSpPr>
          <p:spPr>
            <a:xfrm flipV="1">
              <a:off x="6345808" y="2020462"/>
              <a:ext cx="97154" cy="27746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Arrow Connector 539"/>
            <p:cNvCxnSpPr/>
            <p:nvPr/>
          </p:nvCxnSpPr>
          <p:spPr>
            <a:xfrm flipV="1">
              <a:off x="6829474" y="1250404"/>
              <a:ext cx="270073" cy="23854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Arrow Connector 540"/>
            <p:cNvCxnSpPr/>
            <p:nvPr/>
          </p:nvCxnSpPr>
          <p:spPr>
            <a:xfrm flipH="1">
              <a:off x="6811069" y="1445049"/>
              <a:ext cx="54613" cy="5761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Arrow Connector 541"/>
            <p:cNvCxnSpPr/>
            <p:nvPr/>
          </p:nvCxnSpPr>
          <p:spPr>
            <a:xfrm flipH="1">
              <a:off x="6492339" y="1819249"/>
              <a:ext cx="54613" cy="5761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 flipH="1">
            <a:off x="5423186" y="327599"/>
            <a:ext cx="178242" cy="572378"/>
            <a:chOff x="6731197" y="472374"/>
            <a:chExt cx="178242" cy="572378"/>
          </a:xfrm>
        </p:grpSpPr>
        <p:sp>
          <p:nvSpPr>
            <p:cNvPr id="543" name="Freeform 542"/>
            <p:cNvSpPr/>
            <p:nvPr/>
          </p:nvSpPr>
          <p:spPr>
            <a:xfrm>
              <a:off x="6777458" y="482974"/>
              <a:ext cx="72049" cy="403411"/>
            </a:xfrm>
            <a:custGeom>
              <a:avLst/>
              <a:gdLst>
                <a:gd name="connsiteX0" fmla="*/ 72049 w 72049"/>
                <a:gd name="connsiteY0" fmla="*/ 403411 h 403411"/>
                <a:gd name="connsiteX1" fmla="*/ 9296 w 72049"/>
                <a:gd name="connsiteY1" fmla="*/ 161364 h 403411"/>
                <a:gd name="connsiteX2" fmla="*/ 332 w 72049"/>
                <a:gd name="connsiteY2" fmla="*/ 0 h 4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49" h="403411">
                  <a:moveTo>
                    <a:pt x="72049" y="403411"/>
                  </a:moveTo>
                  <a:cubicBezTo>
                    <a:pt x="46649" y="316005"/>
                    <a:pt x="21249" y="228599"/>
                    <a:pt x="9296" y="161364"/>
                  </a:cubicBezTo>
                  <a:cubicBezTo>
                    <a:pt x="-2657" y="94129"/>
                    <a:pt x="332" y="0"/>
                    <a:pt x="332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6765207" y="478124"/>
              <a:ext cx="144232" cy="566628"/>
            </a:xfrm>
            <a:custGeom>
              <a:avLst/>
              <a:gdLst>
                <a:gd name="connsiteX0" fmla="*/ 3324 w 144232"/>
                <a:gd name="connsiteY0" fmla="*/ 0 h 566628"/>
                <a:gd name="connsiteX1" fmla="*/ 18314 w 144232"/>
                <a:gd name="connsiteY1" fmla="*/ 167890 h 566628"/>
                <a:gd name="connsiteX2" fmla="*/ 144232 w 144232"/>
                <a:gd name="connsiteY2" fmla="*/ 566628 h 56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232" h="566628">
                  <a:moveTo>
                    <a:pt x="3324" y="0"/>
                  </a:moveTo>
                  <a:cubicBezTo>
                    <a:pt x="-924" y="36726"/>
                    <a:pt x="-5171" y="73452"/>
                    <a:pt x="18314" y="167890"/>
                  </a:cubicBezTo>
                  <a:cubicBezTo>
                    <a:pt x="41799" y="262328"/>
                    <a:pt x="112253" y="496674"/>
                    <a:pt x="144232" y="566628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5" name="Straight Arrow Connector 544"/>
            <p:cNvCxnSpPr/>
            <p:nvPr/>
          </p:nvCxnSpPr>
          <p:spPr>
            <a:xfrm flipH="1" flipV="1">
              <a:off x="6784488" y="658975"/>
              <a:ext cx="40394" cy="13754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Arrow Connector 545"/>
            <p:cNvCxnSpPr/>
            <p:nvPr/>
          </p:nvCxnSpPr>
          <p:spPr>
            <a:xfrm>
              <a:off x="6837178" y="847601"/>
              <a:ext cx="35324" cy="7756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7" name="Group 546"/>
            <p:cNvGrpSpPr/>
            <p:nvPr/>
          </p:nvGrpSpPr>
          <p:grpSpPr>
            <a:xfrm>
              <a:off x="6731197" y="472374"/>
              <a:ext cx="144232" cy="566628"/>
              <a:chOff x="5462985" y="319374"/>
              <a:chExt cx="144232" cy="566628"/>
            </a:xfrm>
          </p:grpSpPr>
          <p:sp>
            <p:nvSpPr>
              <p:cNvPr id="548" name="Freeform 547"/>
              <p:cNvSpPr/>
              <p:nvPr/>
            </p:nvSpPr>
            <p:spPr>
              <a:xfrm>
                <a:off x="5475236" y="324224"/>
                <a:ext cx="72049" cy="403411"/>
              </a:xfrm>
              <a:custGeom>
                <a:avLst/>
                <a:gdLst>
                  <a:gd name="connsiteX0" fmla="*/ 72049 w 72049"/>
                  <a:gd name="connsiteY0" fmla="*/ 403411 h 403411"/>
                  <a:gd name="connsiteX1" fmla="*/ 9296 w 72049"/>
                  <a:gd name="connsiteY1" fmla="*/ 161364 h 403411"/>
                  <a:gd name="connsiteX2" fmla="*/ 332 w 72049"/>
                  <a:gd name="connsiteY2" fmla="*/ 0 h 40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049" h="403411">
                    <a:moveTo>
                      <a:pt x="72049" y="403411"/>
                    </a:moveTo>
                    <a:cubicBezTo>
                      <a:pt x="46649" y="316005"/>
                      <a:pt x="21249" y="228599"/>
                      <a:pt x="9296" y="161364"/>
                    </a:cubicBezTo>
                    <a:cubicBezTo>
                      <a:pt x="-2657" y="94129"/>
                      <a:pt x="332" y="0"/>
                      <a:pt x="332" y="0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Freeform 548"/>
              <p:cNvSpPr/>
              <p:nvPr/>
            </p:nvSpPr>
            <p:spPr>
              <a:xfrm>
                <a:off x="5462985" y="319374"/>
                <a:ext cx="144232" cy="566628"/>
              </a:xfrm>
              <a:custGeom>
                <a:avLst/>
                <a:gdLst>
                  <a:gd name="connsiteX0" fmla="*/ 3324 w 144232"/>
                  <a:gd name="connsiteY0" fmla="*/ 0 h 566628"/>
                  <a:gd name="connsiteX1" fmla="*/ 18314 w 144232"/>
                  <a:gd name="connsiteY1" fmla="*/ 167890 h 566628"/>
                  <a:gd name="connsiteX2" fmla="*/ 144232 w 144232"/>
                  <a:gd name="connsiteY2" fmla="*/ 566628 h 56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232" h="566628">
                    <a:moveTo>
                      <a:pt x="3324" y="0"/>
                    </a:moveTo>
                    <a:cubicBezTo>
                      <a:pt x="-924" y="36726"/>
                      <a:pt x="-5171" y="73452"/>
                      <a:pt x="18314" y="167890"/>
                    </a:cubicBezTo>
                    <a:cubicBezTo>
                      <a:pt x="41799" y="262328"/>
                      <a:pt x="112253" y="496674"/>
                      <a:pt x="144232" y="56662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0" name="Straight Arrow Connector 549"/>
              <p:cNvCxnSpPr/>
              <p:nvPr/>
            </p:nvCxnSpPr>
            <p:spPr>
              <a:xfrm flipH="1" flipV="1">
                <a:off x="5482266" y="500225"/>
                <a:ext cx="40394" cy="13754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Arrow Connector 550"/>
              <p:cNvCxnSpPr/>
              <p:nvPr/>
            </p:nvCxnSpPr>
            <p:spPr>
              <a:xfrm>
                <a:off x="5534956" y="688851"/>
                <a:ext cx="35324" cy="7756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2" name="TextBox 551"/>
          <p:cNvSpPr txBox="1"/>
          <p:nvPr/>
        </p:nvSpPr>
        <p:spPr>
          <a:xfrm>
            <a:off x="4882612" y="1745962"/>
            <a:ext cx="3320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5514823" y="1150898"/>
            <a:ext cx="5776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Reset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6776060" y="370345"/>
            <a:ext cx="1186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?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5353481" y="389710"/>
            <a:ext cx="1186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smtClean="0">
                <a:latin typeface="Calibri" panose="020F0502020204030204" pitchFamily="34" charset="0"/>
                <a:ea typeface="Cambria Math" panose="02040503050406030204" pitchFamily="18" charset="0"/>
              </a:rPr>
              <a:t>?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56" name="Picture 555"/>
          <p:cNvPicPr>
            <a:picLocks noChangeAspect="1"/>
          </p:cNvPicPr>
          <p:nvPr/>
        </p:nvPicPr>
        <p:blipFill rotWithShape="1">
          <a:blip r:embed="rId8"/>
          <a:srcRect r="39407"/>
          <a:stretch/>
        </p:blipFill>
        <p:spPr>
          <a:xfrm>
            <a:off x="8312797" y="311011"/>
            <a:ext cx="3036540" cy="2374893"/>
          </a:xfrm>
          <a:prstGeom prst="rect">
            <a:avLst/>
          </a:prstGeom>
        </p:spPr>
      </p:pic>
      <p:pic>
        <p:nvPicPr>
          <p:cNvPr id="557" name="Picture 5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038" y="3741216"/>
            <a:ext cx="3079600" cy="2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5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45" y="363799"/>
            <a:ext cx="10515600" cy="9698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Overview of Memory Types and Characteristics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64254" y="5826222"/>
            <a:ext cx="430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SSM Shows Built-in Selectivity… but uniquely exhibits Vth tunable characteristics</a:t>
            </a: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07389" y="1687402"/>
          <a:ext cx="11887200" cy="4033377"/>
        </p:xfrm>
        <a:graphic>
          <a:graphicData uri="http://schemas.openxmlformats.org/drawingml/2006/table">
            <a:tbl>
              <a:tblPr/>
              <a:tblGrid>
                <a:gridCol w="1493078"/>
                <a:gridCol w="1516048"/>
                <a:gridCol w="1392061"/>
                <a:gridCol w="1444788"/>
                <a:gridCol w="1470108"/>
                <a:gridCol w="1424167"/>
                <a:gridCol w="1228919"/>
                <a:gridCol w="1145033"/>
                <a:gridCol w="772998"/>
              </a:tblGrid>
              <a:tr h="29367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Memory Types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Filamentary 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Bulk 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interfacial/bulk transition that exhibits area dependance of resistance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non-linear RRAM (built-in selectivity)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03" marR="5003" marT="50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Ox-RRAM (RRAM)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Metal-RRAM(CBRAM)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Change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Ferroelectric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VMCO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Unity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CMOx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 Tunnel Junction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521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materials/stack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TE/OEL/MeOx/BE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TE(ion)/Oxide/BE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TE/GST/BE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TE/Ferro/BE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TE/AlOx/Si/BE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TE/PCMO/IL/BE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TE/Ferro/IL/BE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Test Structures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1T-1R, 1S-1R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1T-1R, 1S-1R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1S-1R, 1T-1R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1T-1F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cross-point / dot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cross-point / dot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cross-point / dot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Characterization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TEM/EELS/STM/c-AFM (image local conduction)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TEM/EELS/STM/c-AFM (image filaments)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TEM/EELS/STM/XRD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TEM/EELS/STM/c-AFM (image areal conduction)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TEM/EELS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Characterization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EBIC,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temp/area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EBIC,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temp/area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R-Temp; temp dep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P-E, I-V, 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Temp/area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IV, IPE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P-E, temp dep IV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Products?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Panasonic (~1Mb)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Adesto (~1Mb)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1S-1R (3DXP); 1T-1R (samsung, micron 40nm)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Panasonic, Toshiba (130nm)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Challenges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filament instability at low currents (&lt;100uA)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filament instability, integration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 currents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 and dimension scaling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 voltage and increasing non-linearity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(PCMO); scaling with Ron/Roff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variability and non-linearity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3" marR="5003" marT="5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494309" y="1621410"/>
            <a:ext cx="4600280" cy="420481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172200" cy="4876800"/>
          </a:xfrm>
        </p:spPr>
        <p:txBody>
          <a:bodyPr/>
          <a:lstStyle/>
          <a:p>
            <a:r>
              <a:rPr lang="en-US" sz="2000" dirty="0" smtClean="0"/>
              <a:t>Write: Polarity symmetry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urrent pulse from </a:t>
            </a:r>
            <a:r>
              <a:rPr lang="en-US" sz="2000" dirty="0"/>
              <a:t>5</a:t>
            </a:r>
            <a:r>
              <a:rPr lang="en-US" sz="2000" dirty="0" smtClean="0"/>
              <a:t> to </a:t>
            </a:r>
            <a:r>
              <a:rPr lang="en-US" sz="2000" dirty="0"/>
              <a:t>4</a:t>
            </a:r>
            <a:r>
              <a:rPr lang="en-US" sz="2000" dirty="0" smtClean="0"/>
              <a:t>0 MA/cm</a:t>
            </a:r>
            <a:r>
              <a:rPr lang="en-US" sz="2000" baseline="30000" dirty="0" smtClean="0"/>
              <a:t>2</a:t>
            </a:r>
            <a:r>
              <a:rPr lang="en-US" sz="2000" baseline="30000" dirty="0"/>
              <a:t/>
            </a:r>
            <a:br>
              <a:rPr lang="en-US" sz="2000" baseline="30000" dirty="0"/>
            </a:br>
            <a:r>
              <a:rPr lang="en-US" sz="2000" dirty="0" smtClean="0"/>
              <a:t>(20~160uA </a:t>
            </a:r>
            <a:r>
              <a:rPr lang="en-US" sz="2000" dirty="0"/>
              <a:t>of 20nm cell)</a:t>
            </a:r>
            <a:endParaRPr lang="en-US" sz="2000" dirty="0" smtClean="0"/>
          </a:p>
          <a:p>
            <a:pPr lvl="1"/>
            <a:r>
              <a:rPr lang="en-US" sz="2000" dirty="0" smtClean="0"/>
              <a:t>Pulse width from 10ns to 200nsc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melt</a:t>
            </a:r>
            <a:r>
              <a:rPr lang="en-US" sz="2000" dirty="0" smtClean="0"/>
              <a:t>  ~15MA/cm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sat</a:t>
            </a:r>
            <a:r>
              <a:rPr lang="en-US" sz="2000" dirty="0" smtClean="0"/>
              <a:t> ~  25 MA/cm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Read: Polarity symmetry</a:t>
            </a:r>
          </a:p>
          <a:p>
            <a:pPr lvl="1"/>
            <a:r>
              <a:rPr lang="en-US" sz="2000" dirty="0" err="1" smtClean="0"/>
              <a:t>Vt</a:t>
            </a:r>
            <a:r>
              <a:rPr lang="en-US" sz="2000" dirty="0" smtClean="0"/>
              <a:t> detect, either </a:t>
            </a:r>
            <a:r>
              <a:rPr lang="en-US" sz="2000" dirty="0"/>
              <a:t>by SCU 30ns pulse </a:t>
            </a:r>
            <a:r>
              <a:rPr lang="en-US" sz="2000" dirty="0" smtClean="0"/>
              <a:t>or QS I-V scan for 1uA or snapback detect, in both polarity. </a:t>
            </a:r>
          </a:p>
          <a:p>
            <a:pPr lvl="1"/>
            <a:r>
              <a:rPr lang="en-US" sz="2000" dirty="0" smtClean="0"/>
              <a:t>Typical Set </a:t>
            </a:r>
            <a:r>
              <a:rPr lang="en-US" sz="2000" dirty="0" err="1" smtClean="0"/>
              <a:t>Vt</a:t>
            </a:r>
            <a:r>
              <a:rPr lang="en-US" sz="2000" dirty="0" smtClean="0"/>
              <a:t> is ~0.1V</a:t>
            </a:r>
          </a:p>
          <a:p>
            <a:pPr lvl="1"/>
            <a:r>
              <a:rPr lang="en-US" sz="2000" dirty="0" smtClean="0"/>
              <a:t>Typical Reset </a:t>
            </a:r>
            <a:r>
              <a:rPr lang="en-US" sz="2000" dirty="0" err="1" smtClean="0"/>
              <a:t>Vt</a:t>
            </a:r>
            <a:r>
              <a:rPr lang="en-US" sz="2000" dirty="0" smtClean="0"/>
              <a:t> is ~1V</a:t>
            </a:r>
            <a:endParaRPr lang="en-US" sz="2000" dirty="0"/>
          </a:p>
          <a:p>
            <a:r>
              <a:rPr lang="en-US" sz="2000" dirty="0" smtClean="0"/>
              <a:t>Pulse width effect</a:t>
            </a:r>
          </a:p>
          <a:p>
            <a:pPr lvl="1"/>
            <a:r>
              <a:rPr lang="en-US" sz="2000" dirty="0" smtClean="0"/>
              <a:t>Insignificant impact from low to high </a:t>
            </a:r>
            <a:r>
              <a:rPr lang="en-US" sz="2000" dirty="0" err="1" smtClean="0"/>
              <a:t>Vt</a:t>
            </a:r>
            <a:endParaRPr lang="en-US" sz="2000" dirty="0" smtClean="0"/>
          </a:p>
          <a:p>
            <a:pPr lvl="1"/>
            <a:r>
              <a:rPr lang="en-US" sz="2000" dirty="0" smtClean="0"/>
              <a:t>Strong influence from high to low </a:t>
            </a:r>
            <a:r>
              <a:rPr lang="en-US" sz="2000" dirty="0" err="1" smtClean="0"/>
              <a:t>Vt</a:t>
            </a:r>
            <a:endParaRPr lang="en-US" sz="2000" dirty="0" smtClean="0"/>
          </a:p>
          <a:p>
            <a:r>
              <a:rPr lang="en-US" sz="2000" dirty="0" smtClean="0"/>
              <a:t>Polarity Symmetry: Axial symmetry both in read and write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9200"/>
            <a:ext cx="4281375" cy="54115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17277" y="1187199"/>
            <a:ext cx="3196155" cy="3300495"/>
            <a:chOff x="4916069" y="2053917"/>
            <a:chExt cx="3196155" cy="3300495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16069" y="3791501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015692" y="3870953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045648" y="2164364"/>
              <a:ext cx="559449" cy="3385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V</a:t>
              </a:r>
              <a:r>
                <a:rPr lang="en-US" sz="2000" baseline="-25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T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 [v]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20815" y="4566459"/>
            <a:ext cx="3196155" cy="1951299"/>
            <a:chOff x="4916069" y="2176061"/>
            <a:chExt cx="3196155" cy="3178351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6492044" y="2176061"/>
              <a:ext cx="10235" cy="3178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916069" y="4606734"/>
              <a:ext cx="3196155" cy="4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015692" y="4686187"/>
              <a:ext cx="10611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Pulse [</a:t>
              </a:r>
              <a:r>
                <a:rPr lang="el-GR" sz="2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μ</a:t>
              </a:r>
              <a:r>
                <a:rPr lang="en-US" sz="2000" dirty="0" smtClean="0">
                  <a:latin typeface="Calibri" panose="020F0502020204030204" pitchFamily="34" charset="0"/>
                  <a:ea typeface="Cambria Math" panose="02040503050406030204" pitchFamily="18" charset="0"/>
                </a:rPr>
                <a:t>A]</a:t>
              </a:r>
              <a:endParaRPr lang="en-US" sz="2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9293250" y="1709330"/>
            <a:ext cx="1102076" cy="1127791"/>
            <a:chOff x="6483944" y="2500728"/>
            <a:chExt cx="1497030" cy="1117246"/>
          </a:xfrm>
        </p:grpSpPr>
        <p:sp>
          <p:nvSpPr>
            <p:cNvPr id="55" name="Freeform 54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flipH="1">
            <a:off x="9293252" y="1695248"/>
            <a:ext cx="1102074" cy="1127722"/>
            <a:chOff x="6483927" y="2500681"/>
            <a:chExt cx="1497023" cy="1117225"/>
          </a:xfrm>
        </p:grpSpPr>
        <p:sp>
          <p:nvSpPr>
            <p:cNvPr id="50" name="Freeform 49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50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8184046" y="1709330"/>
            <a:ext cx="1102076" cy="1127791"/>
            <a:chOff x="6483944" y="2500728"/>
            <a:chExt cx="1497030" cy="1117246"/>
          </a:xfrm>
        </p:grpSpPr>
        <p:sp>
          <p:nvSpPr>
            <p:cNvPr id="60" name="Freeform 59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8184044" y="1718182"/>
            <a:ext cx="1102074" cy="1127722"/>
            <a:chOff x="6483927" y="2500681"/>
            <a:chExt cx="1497023" cy="1117225"/>
          </a:xfrm>
        </p:grpSpPr>
        <p:sp>
          <p:nvSpPr>
            <p:cNvPr id="65" name="Freeform 64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65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flipH="1" flipV="1">
            <a:off x="9286116" y="3015222"/>
            <a:ext cx="1102076" cy="1127791"/>
            <a:chOff x="6483944" y="2500728"/>
            <a:chExt cx="1497030" cy="1117246"/>
          </a:xfrm>
        </p:grpSpPr>
        <p:sp>
          <p:nvSpPr>
            <p:cNvPr id="70" name="Freeform 69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flipH="1" flipV="1">
            <a:off x="9286118" y="3001140"/>
            <a:ext cx="1102074" cy="1127722"/>
            <a:chOff x="6483927" y="2500681"/>
            <a:chExt cx="1497023" cy="1117225"/>
          </a:xfrm>
        </p:grpSpPr>
        <p:sp>
          <p:nvSpPr>
            <p:cNvPr id="75" name="Freeform 74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75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flipV="1">
            <a:off x="8176912" y="3015222"/>
            <a:ext cx="1102076" cy="1127791"/>
            <a:chOff x="6483944" y="2500728"/>
            <a:chExt cx="1497030" cy="1117246"/>
          </a:xfrm>
        </p:grpSpPr>
        <p:sp>
          <p:nvSpPr>
            <p:cNvPr id="80" name="Freeform 79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flipV="1">
            <a:off x="8176910" y="3024074"/>
            <a:ext cx="1102074" cy="1127722"/>
            <a:chOff x="6483927" y="2500681"/>
            <a:chExt cx="1497023" cy="1117225"/>
          </a:xfrm>
        </p:grpSpPr>
        <p:sp>
          <p:nvSpPr>
            <p:cNvPr id="85" name="Freeform 84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85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9447780" y="171624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851283" y="2376131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80232" y="238288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683508" y="1716247"/>
            <a:ext cx="556563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 flipH="1">
            <a:off x="9328551" y="4788606"/>
            <a:ext cx="1102076" cy="692390"/>
            <a:chOff x="6483944" y="2500728"/>
            <a:chExt cx="1497030" cy="1117246"/>
          </a:xfrm>
        </p:grpSpPr>
        <p:sp>
          <p:nvSpPr>
            <p:cNvPr id="107" name="Freeform 106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flipH="1">
            <a:off x="9319316" y="4792170"/>
            <a:ext cx="1102074" cy="692347"/>
            <a:chOff x="6496473" y="2500679"/>
            <a:chExt cx="1497023" cy="1117225"/>
          </a:xfrm>
        </p:grpSpPr>
        <p:sp>
          <p:nvSpPr>
            <p:cNvPr id="112" name="Freeform 111"/>
            <p:cNvSpPr/>
            <p:nvPr/>
          </p:nvSpPr>
          <p:spPr>
            <a:xfrm>
              <a:off x="6496473" y="2500679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112" idx="4"/>
            </p:cNvCxnSpPr>
            <p:nvPr/>
          </p:nvCxnSpPr>
          <p:spPr>
            <a:xfrm>
              <a:off x="7552939" y="3528753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8172794" y="4788605"/>
            <a:ext cx="1102400" cy="691891"/>
            <a:chOff x="1678970" y="3885534"/>
            <a:chExt cx="1102400" cy="1134494"/>
          </a:xfrm>
        </p:grpSpPr>
        <p:grpSp>
          <p:nvGrpSpPr>
            <p:cNvPr id="117" name="Group 116"/>
            <p:cNvGrpSpPr/>
            <p:nvPr/>
          </p:nvGrpSpPr>
          <p:grpSpPr>
            <a:xfrm>
              <a:off x="1678970" y="3892237"/>
              <a:ext cx="1102076" cy="1127791"/>
              <a:chOff x="6483944" y="2500728"/>
              <a:chExt cx="1497030" cy="1117246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483944" y="2500728"/>
                <a:ext cx="1497027" cy="1117246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 flipH="1" flipV="1">
                <a:off x="7109670" y="2835053"/>
                <a:ext cx="108159" cy="21073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H="1">
                <a:off x="6532852" y="2500730"/>
                <a:ext cx="122748" cy="70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H="1" flipV="1">
                <a:off x="7871808" y="3617169"/>
                <a:ext cx="109166" cy="805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1679296" y="3885534"/>
              <a:ext cx="1102074" cy="1127722"/>
              <a:chOff x="6483927" y="2500681"/>
              <a:chExt cx="1497023" cy="1117225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endCxn id="119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Group 126"/>
          <p:cNvGrpSpPr/>
          <p:nvPr/>
        </p:nvGrpSpPr>
        <p:grpSpPr>
          <a:xfrm>
            <a:off x="8172468" y="4782518"/>
            <a:ext cx="2258159" cy="45719"/>
            <a:chOff x="1062506" y="4679561"/>
            <a:chExt cx="2280348" cy="114137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34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Arrow Connector 130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endCxn id="130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137"/>
          <p:cNvGrpSpPr/>
          <p:nvPr/>
        </p:nvGrpSpPr>
        <p:grpSpPr>
          <a:xfrm>
            <a:off x="8186274" y="4787226"/>
            <a:ext cx="2258159" cy="257970"/>
            <a:chOff x="1062506" y="4679561"/>
            <a:chExt cx="2280348" cy="1141370"/>
          </a:xfrm>
        </p:grpSpPr>
        <p:grpSp>
          <p:nvGrpSpPr>
            <p:cNvPr id="139" name="Group 138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Arrow Connector 145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endCxn id="145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41" name="Freeform 140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endCxn id="141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Group 148"/>
          <p:cNvGrpSpPr/>
          <p:nvPr/>
        </p:nvGrpSpPr>
        <p:grpSpPr>
          <a:xfrm>
            <a:off x="8185904" y="4783475"/>
            <a:ext cx="2258159" cy="479515"/>
            <a:chOff x="1062506" y="4679561"/>
            <a:chExt cx="2280348" cy="1141370"/>
          </a:xfrm>
        </p:grpSpPr>
        <p:grpSp>
          <p:nvGrpSpPr>
            <p:cNvPr id="150" name="Group 149"/>
            <p:cNvGrpSpPr/>
            <p:nvPr/>
          </p:nvGrpSpPr>
          <p:grpSpPr>
            <a:xfrm>
              <a:off x="1062506" y="4679561"/>
              <a:ext cx="1102074" cy="1127722"/>
              <a:chOff x="6483927" y="2500681"/>
              <a:chExt cx="1497023" cy="1117225"/>
            </a:xfrm>
          </p:grpSpPr>
          <p:sp>
            <p:nvSpPr>
              <p:cNvPr id="156" name="Freeform 155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endCxn id="156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 flipH="1">
              <a:off x="2240780" y="4693209"/>
              <a:ext cx="1102074" cy="1127722"/>
              <a:chOff x="6483927" y="2500681"/>
              <a:chExt cx="1497023" cy="1117225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6483927" y="2500681"/>
                <a:ext cx="1497023" cy="1117225"/>
              </a:xfrm>
              <a:custGeom>
                <a:avLst/>
                <a:gdLst>
                  <a:gd name="connsiteX0" fmla="*/ 0 w 1884218"/>
                  <a:gd name="connsiteY0" fmla="*/ 11610 h 1117225"/>
                  <a:gd name="connsiteX1" fmla="*/ 535709 w 1884218"/>
                  <a:gd name="connsiteY1" fmla="*/ 30083 h 1117225"/>
                  <a:gd name="connsiteX2" fmla="*/ 748146 w 1884218"/>
                  <a:gd name="connsiteY2" fmla="*/ 270228 h 1117225"/>
                  <a:gd name="connsiteX3" fmla="*/ 1173018 w 1884218"/>
                  <a:gd name="connsiteY3" fmla="*/ 898301 h 1117225"/>
                  <a:gd name="connsiteX4" fmla="*/ 1496291 w 1884218"/>
                  <a:gd name="connsiteY4" fmla="*/ 1092264 h 1117225"/>
                  <a:gd name="connsiteX5" fmla="*/ 1884218 w 1884218"/>
                  <a:gd name="connsiteY5" fmla="*/ 1110737 h 111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4218" h="1117225">
                    <a:moveTo>
                      <a:pt x="0" y="11610"/>
                    </a:moveTo>
                    <a:cubicBezTo>
                      <a:pt x="205509" y="-705"/>
                      <a:pt x="411018" y="-13020"/>
                      <a:pt x="535709" y="30083"/>
                    </a:cubicBezTo>
                    <a:cubicBezTo>
                      <a:pt x="660400" y="73186"/>
                      <a:pt x="641928" y="125525"/>
                      <a:pt x="748146" y="270228"/>
                    </a:cubicBezTo>
                    <a:cubicBezTo>
                      <a:pt x="854364" y="414931"/>
                      <a:pt x="1048327" y="761295"/>
                      <a:pt x="1173018" y="898301"/>
                    </a:cubicBezTo>
                    <a:cubicBezTo>
                      <a:pt x="1297709" y="1035307"/>
                      <a:pt x="1377758" y="1056858"/>
                      <a:pt x="1496291" y="1092264"/>
                    </a:cubicBezTo>
                    <a:cubicBezTo>
                      <a:pt x="1614824" y="1127670"/>
                      <a:pt x="1808788" y="1116894"/>
                      <a:pt x="1884218" y="1110737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Arrow Connector 152"/>
              <p:cNvCxnSpPr/>
              <p:nvPr/>
            </p:nvCxnSpPr>
            <p:spPr>
              <a:xfrm>
                <a:off x="7217810" y="3040018"/>
                <a:ext cx="48624" cy="11025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rot="10800000" flipH="1" flipV="1">
                <a:off x="6703526" y="2500681"/>
                <a:ext cx="122748" cy="703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endCxn id="152" idx="4"/>
              </p:cNvCxnSpPr>
              <p:nvPr/>
            </p:nvCxnSpPr>
            <p:spPr>
              <a:xfrm>
                <a:off x="7540393" y="3528755"/>
                <a:ext cx="132347" cy="64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" name="Straight Arrow Connector 4"/>
          <p:cNvCxnSpPr/>
          <p:nvPr/>
        </p:nvCxnSpPr>
        <p:spPr>
          <a:xfrm>
            <a:off x="9447780" y="4773817"/>
            <a:ext cx="0" cy="127569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9344938" y="4549780"/>
            <a:ext cx="272510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10ns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347826" y="6131397"/>
            <a:ext cx="344646" cy="169277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200ns</a:t>
            </a:r>
            <a:endParaRPr lang="en-US" sz="1100" dirty="0">
              <a:latin typeface="Calibri" panose="020F0502020204030204" pitchFamily="34" charset="0"/>
            </a:endParaRPr>
          </a:p>
        </p:txBody>
      </p:sp>
      <p:grpSp>
        <p:nvGrpSpPr>
          <p:cNvPr id="183" name="Group 182"/>
          <p:cNvGrpSpPr/>
          <p:nvPr/>
        </p:nvGrpSpPr>
        <p:grpSpPr>
          <a:xfrm flipH="1">
            <a:off x="9282017" y="4787814"/>
            <a:ext cx="1102076" cy="1127791"/>
            <a:chOff x="6483944" y="2500728"/>
            <a:chExt cx="1497030" cy="1117246"/>
          </a:xfrm>
        </p:grpSpPr>
        <p:sp>
          <p:nvSpPr>
            <p:cNvPr id="184" name="Freeform 183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 flipH="1">
            <a:off x="9282019" y="4773732"/>
            <a:ext cx="1102074" cy="1127722"/>
            <a:chOff x="6483927" y="2500681"/>
            <a:chExt cx="1497023" cy="1117225"/>
          </a:xfrm>
        </p:grpSpPr>
        <p:sp>
          <p:nvSpPr>
            <p:cNvPr id="189" name="Freeform 188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endCxn id="189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8172813" y="4787814"/>
            <a:ext cx="1102076" cy="1127791"/>
            <a:chOff x="6483944" y="2500728"/>
            <a:chExt cx="1497030" cy="1117246"/>
          </a:xfrm>
        </p:grpSpPr>
        <p:sp>
          <p:nvSpPr>
            <p:cNvPr id="194" name="Freeform 193"/>
            <p:cNvSpPr/>
            <p:nvPr/>
          </p:nvSpPr>
          <p:spPr>
            <a:xfrm>
              <a:off x="6483944" y="2500728"/>
              <a:ext cx="1497027" cy="1117246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Arrow Connector 194"/>
            <p:cNvCxnSpPr/>
            <p:nvPr/>
          </p:nvCxnSpPr>
          <p:spPr>
            <a:xfrm flipH="1" flipV="1">
              <a:off x="7109670" y="2835053"/>
              <a:ext cx="108159" cy="21073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>
              <a:off x="6532852" y="2500730"/>
              <a:ext cx="122748" cy="703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 flipV="1">
              <a:off x="7871808" y="3617169"/>
              <a:ext cx="109166" cy="80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8172811" y="4796666"/>
            <a:ext cx="1102074" cy="1127722"/>
            <a:chOff x="6483927" y="2500681"/>
            <a:chExt cx="1497023" cy="1117225"/>
          </a:xfrm>
        </p:grpSpPr>
        <p:sp>
          <p:nvSpPr>
            <p:cNvPr id="199" name="Freeform 198"/>
            <p:cNvSpPr/>
            <p:nvPr/>
          </p:nvSpPr>
          <p:spPr>
            <a:xfrm>
              <a:off x="6483927" y="2500681"/>
              <a:ext cx="1497023" cy="1117225"/>
            </a:xfrm>
            <a:custGeom>
              <a:avLst/>
              <a:gdLst>
                <a:gd name="connsiteX0" fmla="*/ 0 w 1884218"/>
                <a:gd name="connsiteY0" fmla="*/ 11610 h 1117225"/>
                <a:gd name="connsiteX1" fmla="*/ 535709 w 1884218"/>
                <a:gd name="connsiteY1" fmla="*/ 30083 h 1117225"/>
                <a:gd name="connsiteX2" fmla="*/ 748146 w 1884218"/>
                <a:gd name="connsiteY2" fmla="*/ 270228 h 1117225"/>
                <a:gd name="connsiteX3" fmla="*/ 1173018 w 1884218"/>
                <a:gd name="connsiteY3" fmla="*/ 898301 h 1117225"/>
                <a:gd name="connsiteX4" fmla="*/ 1496291 w 1884218"/>
                <a:gd name="connsiteY4" fmla="*/ 1092264 h 1117225"/>
                <a:gd name="connsiteX5" fmla="*/ 1884218 w 1884218"/>
                <a:gd name="connsiteY5" fmla="*/ 1110737 h 111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218" h="1117225">
                  <a:moveTo>
                    <a:pt x="0" y="11610"/>
                  </a:moveTo>
                  <a:cubicBezTo>
                    <a:pt x="205509" y="-705"/>
                    <a:pt x="411018" y="-13020"/>
                    <a:pt x="535709" y="30083"/>
                  </a:cubicBezTo>
                  <a:cubicBezTo>
                    <a:pt x="660400" y="73186"/>
                    <a:pt x="641928" y="125525"/>
                    <a:pt x="748146" y="270228"/>
                  </a:cubicBezTo>
                  <a:cubicBezTo>
                    <a:pt x="854364" y="414931"/>
                    <a:pt x="1048327" y="761295"/>
                    <a:pt x="1173018" y="898301"/>
                  </a:cubicBezTo>
                  <a:cubicBezTo>
                    <a:pt x="1297709" y="1035307"/>
                    <a:pt x="1377758" y="1056858"/>
                    <a:pt x="1496291" y="1092264"/>
                  </a:cubicBezTo>
                  <a:cubicBezTo>
                    <a:pt x="1614824" y="1127670"/>
                    <a:pt x="1808788" y="1116894"/>
                    <a:pt x="1884218" y="1110737"/>
                  </a:cubicBezTo>
                </a:path>
              </a:pathLst>
            </a:cu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Arrow Connector 199"/>
            <p:cNvCxnSpPr/>
            <p:nvPr/>
          </p:nvCxnSpPr>
          <p:spPr>
            <a:xfrm>
              <a:off x="7217810" y="3040018"/>
              <a:ext cx="48624" cy="110252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rot="10800000" flipH="1" flipV="1">
              <a:off x="6703526" y="2500681"/>
              <a:ext cx="122748" cy="7039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endCxn id="199" idx="4"/>
            </p:cNvCxnSpPr>
            <p:nvPr/>
          </p:nvCxnSpPr>
          <p:spPr>
            <a:xfrm>
              <a:off x="7540393" y="3528755"/>
              <a:ext cx="132347" cy="6419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11277600" y="288758"/>
            <a:ext cx="455596" cy="4138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Transfer Characteristics </Agenda>
    <Date xmlns="90b7a245-a7c3-4504-88b2-cf85318e6b78">2018-02-24T00:00:00-08:00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90b7a245-a7c3-4504-88b2-cf85318e6b78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6688</TotalTime>
  <Words>1339</Words>
  <Application>Microsoft Office PowerPoint</Application>
  <PresentationFormat>Widescreen</PresentationFormat>
  <Paragraphs>481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Neo Sans Intel</vt:lpstr>
      <vt:lpstr>Neo Sans Intel Medium</vt:lpstr>
      <vt:lpstr>Arial</vt:lpstr>
      <vt:lpstr>Calibri</vt:lpstr>
      <vt:lpstr>Cambria Math</vt:lpstr>
      <vt:lpstr>blank</vt:lpstr>
      <vt:lpstr>PowerPoint Presentation</vt:lpstr>
      <vt:lpstr>“Hysteresis” of Transfer characteristics</vt:lpstr>
      <vt:lpstr>Classes of Ducks</vt:lpstr>
      <vt:lpstr>Transfer Charx Summary</vt:lpstr>
      <vt:lpstr>Transfer Charx Summary</vt:lpstr>
      <vt:lpstr>PowerPoint Presentation</vt:lpstr>
      <vt:lpstr>Overview of Memory Types and Characteristics</vt:lpstr>
      <vt:lpstr>Supporting Materials</vt:lpstr>
      <vt:lpstr>PCM</vt:lpstr>
      <vt:lpstr>PCM</vt:lpstr>
      <vt:lpstr>SSM</vt:lpstr>
      <vt:lpstr>VMCO and CMOx</vt:lpstr>
      <vt:lpstr>VORAM / CBRAM</vt:lpstr>
      <vt:lpstr>STT</vt:lpstr>
      <vt:lpstr>FTJ</vt:lpstr>
      <vt:lpstr>Overview of Memory Types and Characteristics</vt:lpstr>
      <vt:lpstr>PowerPoint Presentation</vt:lpstr>
      <vt:lpstr>Salient Characteristics of OxRAM (Vo Filament)</vt:lpstr>
      <vt:lpstr>Salient Characteristics of CB-RAM (Metal Filament)</vt:lpstr>
      <vt:lpstr>Salient Characteristics of PCRAM (Phase Change)</vt:lpstr>
      <vt:lpstr>Salient Characteristics of FeRAM </vt:lpstr>
      <vt:lpstr>Salient Characteristics of VMCO (Vacancy Modulated Conductive Oxide) </vt:lpstr>
      <vt:lpstr>Salient Characteristics of Unity CMOx</vt:lpstr>
      <vt:lpstr>Salient Characteristics of FTJ</vt:lpstr>
      <vt:lpstr>Salient Characteristics of SSM</vt:lpstr>
      <vt:lpstr>Non-Linear (selector-less) RRAMs – vs – SSM</vt:lpstr>
      <vt:lpstr>Scratch Pad</vt:lpstr>
      <vt:lpstr>PowerPoint Presentation</vt:lpstr>
      <vt:lpstr>PowerPoint Presentation</vt:lpstr>
      <vt:lpstr>PowerPoint Presentation</vt:lpstr>
      <vt:lpstr>FECap</vt:lpstr>
      <vt:lpstr>FEFET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lastModifiedBy>Kau, Derchang</cp:lastModifiedBy>
  <cp:revision>181</cp:revision>
  <dcterms:created xsi:type="dcterms:W3CDTF">2018-02-24T20:03:35Z</dcterms:created>
  <dcterms:modified xsi:type="dcterms:W3CDTF">2018-03-12T15:49:56Z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