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sdx" ContentType="application/vnd.ms-visio.drawing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9" autoAdjust="0"/>
    <p:restoredTop sz="94660"/>
  </p:normalViewPr>
  <p:slideViewPr>
    <p:cSldViewPr>
      <p:cViewPr varScale="1">
        <p:scale>
          <a:sx n="69" d="100"/>
          <a:sy n="69" d="100"/>
        </p:scale>
        <p:origin x="64" y="12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package" Target="../embeddings/Microsoft_Excel_Worksheet2.xlsx"/><Relationship Id="rId12" Type="http://schemas.openxmlformats.org/officeDocument/2006/relationships/image" Target="../media/image8.e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emf"/><Relationship Id="rId5" Type="http://schemas.openxmlformats.org/officeDocument/2006/relationships/image" Target="../media/image3.emf"/><Relationship Id="rId10" Type="http://schemas.openxmlformats.org/officeDocument/2006/relationships/image" Target="../media/image6.emf"/><Relationship Id="rId4" Type="http://schemas.openxmlformats.org/officeDocument/2006/relationships/package" Target="../embeddings/Microsoft_Visio_Drawing1.vsdx"/><Relationship Id="rId9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emf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TGnMOST</a:t>
            </a:r>
            <a:r>
              <a:rPr lang="en-US" dirty="0" smtClean="0"/>
              <a:t> Mitigation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DerChang, Matt, Balaji, WW06.4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err="1" smtClean="0"/>
              <a:t>TGnMOST</a:t>
            </a:r>
            <a:r>
              <a:rPr lang="en-US" dirty="0" smtClean="0"/>
              <a:t> Positive supply needs additional 400mV for selection</a:t>
            </a:r>
            <a:endParaRPr lang="en-US" dirty="0"/>
          </a:p>
          <a:p>
            <a:r>
              <a:rPr lang="en-US" dirty="0" smtClean="0"/>
              <a:t>Increasing </a:t>
            </a:r>
            <a:r>
              <a:rPr lang="en-US" dirty="0" err="1" smtClean="0"/>
              <a:t>Vpp</a:t>
            </a:r>
            <a:r>
              <a:rPr lang="en-US" dirty="0" smtClean="0"/>
              <a:t> and reducing E4 are planned for  mitigation – further analysis on SSM DTS and energy risk will be followed. </a:t>
            </a:r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822652"/>
              </p:ext>
            </p:extLst>
          </p:nvPr>
        </p:nvGraphicFramePr>
        <p:xfrm>
          <a:off x="561975" y="2209800"/>
          <a:ext cx="159231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Visio" r:id="rId4" imgW="1162216" imgH="653943" progId="Visio.Drawing.15">
                  <p:embed/>
                </p:oleObj>
              </mc:Choice>
              <mc:Fallback>
                <p:oleObj name="Visio" r:id="rId4" imgW="1162216" imgH="653943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2209800"/>
                        <a:ext cx="1592317" cy="11430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TGnMOST</a:t>
            </a:r>
            <a:r>
              <a:rPr lang="en-US" dirty="0" smtClean="0"/>
              <a:t> Requirement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874175"/>
              </p:ext>
            </p:extLst>
          </p:nvPr>
        </p:nvGraphicFramePr>
        <p:xfrm>
          <a:off x="1857375" y="992188"/>
          <a:ext cx="8658225" cy="268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Worksheet" r:id="rId7" imgW="7575384" imgH="2349418" progId="Excel.Sheet.12">
                  <p:embed/>
                </p:oleObj>
              </mc:Choice>
              <mc:Fallback>
                <p:oleObj name="Worksheet" r:id="rId7" imgW="7575384" imgH="234941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57375" y="992188"/>
                        <a:ext cx="8658225" cy="2684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6934200" y="4539673"/>
            <a:ext cx="0" cy="1676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486400" y="5713512"/>
            <a:ext cx="18288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486400" y="5017655"/>
            <a:ext cx="18288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096000" y="4539673"/>
            <a:ext cx="0" cy="1676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943600" y="5559623"/>
            <a:ext cx="304800" cy="304800"/>
          </a:xfrm>
          <a:prstGeom prst="ellipse">
            <a:avLst/>
          </a:prstGeom>
          <a:solidFill>
            <a:srgbClr val="FF0000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960614" y="5559623"/>
            <a:ext cx="575799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-3.5V</a:t>
            </a:r>
            <a:endParaRPr 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94776" y="4285749"/>
            <a:ext cx="611065" cy="307777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+3.8V</a:t>
            </a:r>
            <a:endParaRPr 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10891" y="4862278"/>
            <a:ext cx="611065" cy="307777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+0.5V</a:t>
            </a:r>
            <a:endParaRPr 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28667" y="6169223"/>
            <a:ext cx="61106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+0.0V</a:t>
            </a:r>
            <a:endParaRPr 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08835" y="5203684"/>
            <a:ext cx="3322345" cy="114647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17673" y="3715799"/>
            <a:ext cx="3266601" cy="114647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09004" y="5985777"/>
            <a:ext cx="3054773" cy="74576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6677" y="4317464"/>
            <a:ext cx="3344642" cy="74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66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Simulated </a:t>
            </a:r>
            <a:r>
              <a:rPr lang="en-US" dirty="0" err="1" smtClean="0"/>
              <a:t>TGnMOST</a:t>
            </a:r>
            <a:r>
              <a:rPr lang="en-US" dirty="0" smtClean="0"/>
              <a:t> @ 175Å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404" y="2057400"/>
            <a:ext cx="5432396" cy="40562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75" y="2057401"/>
            <a:ext cx="5432396" cy="4056253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7125821" y="5105789"/>
            <a:ext cx="3821373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0947194" y="5112613"/>
            <a:ext cx="0" cy="469415"/>
          </a:xfrm>
          <a:prstGeom prst="line">
            <a:avLst/>
          </a:prstGeom>
          <a:ln>
            <a:solidFill>
              <a:srgbClr val="FF0000"/>
            </a:solidFill>
            <a:headEnd type="oval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2"/>
          <p:cNvSpPr txBox="1"/>
          <p:nvPr/>
        </p:nvSpPr>
        <p:spPr>
          <a:xfrm>
            <a:off x="10393029" y="5588851"/>
            <a:ext cx="11083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rgbClr val="FF0000"/>
                </a:solidFill>
              </a:rPr>
              <a:t>1.42V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 =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 5.22V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(+420mV)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600589" y="4301128"/>
            <a:ext cx="0" cy="1285664"/>
          </a:xfrm>
          <a:prstGeom prst="line">
            <a:avLst/>
          </a:prstGeom>
          <a:ln w="9525">
            <a:solidFill>
              <a:schemeClr val="tx1"/>
            </a:solidFill>
            <a:headEnd type="arrow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637307" y="3886200"/>
            <a:ext cx="1673589" cy="0"/>
          </a:xfrm>
          <a:prstGeom prst="line">
            <a:avLst/>
          </a:prstGeom>
          <a:ln w="95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7"/>
          <p:cNvSpPr txBox="1"/>
          <p:nvPr/>
        </p:nvSpPr>
        <p:spPr>
          <a:xfrm>
            <a:off x="7262190" y="4743281"/>
            <a:ext cx="1228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FF0000"/>
                </a:solidFill>
              </a:rPr>
              <a:t>Tg</a:t>
            </a:r>
            <a:r>
              <a:rPr lang="en-US" dirty="0">
                <a:solidFill>
                  <a:srgbClr val="FF0000"/>
                </a:solidFill>
              </a:rPr>
              <a:t>: 12 </a:t>
            </a:r>
            <a:r>
              <a:rPr lang="en-US" dirty="0" err="1">
                <a:solidFill>
                  <a:srgbClr val="FF0000"/>
                </a:solidFill>
              </a:rPr>
              <a:t>uA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16"/>
          <p:cNvSpPr txBox="1"/>
          <p:nvPr/>
        </p:nvSpPr>
        <p:spPr>
          <a:xfrm>
            <a:off x="2081987" y="5724972"/>
            <a:ext cx="1228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Tg</a:t>
            </a:r>
            <a:r>
              <a:rPr lang="en-US" dirty="0"/>
              <a:t>: -0.8V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6784" y="1007166"/>
            <a:ext cx="3266601" cy="1146479"/>
          </a:xfrm>
          <a:prstGeom prst="rect">
            <a:avLst/>
          </a:prstGeom>
          <a:ln w="38100">
            <a:solidFill>
              <a:srgbClr val="FF0000"/>
            </a:solidFill>
            <a:prstDash val="sysDash"/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9752" y="1219819"/>
            <a:ext cx="3344642" cy="745768"/>
          </a:xfrm>
          <a:prstGeom prst="rect">
            <a:avLst/>
          </a:prstGeom>
          <a:ln w="38100">
            <a:solidFill>
              <a:schemeClr val="tx1"/>
            </a:solidFill>
            <a:prstDash val="sysDash"/>
          </a:ln>
        </p:spPr>
      </p:pic>
      <p:cxnSp>
        <p:nvCxnSpPr>
          <p:cNvPr id="20" name="Straight Connector 19"/>
          <p:cNvCxnSpPr/>
          <p:nvPr/>
        </p:nvCxnSpPr>
        <p:spPr>
          <a:xfrm flipH="1">
            <a:off x="10343573" y="3644669"/>
            <a:ext cx="5553" cy="1702651"/>
          </a:xfrm>
          <a:prstGeom prst="line">
            <a:avLst/>
          </a:prstGeom>
          <a:ln>
            <a:solidFill>
              <a:srgbClr val="FF0000"/>
            </a:solidFill>
            <a:headEnd type="oval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552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5713"/>
          </a:xfrm>
        </p:spPr>
        <p:txBody>
          <a:bodyPr/>
          <a:lstStyle/>
          <a:p>
            <a:r>
              <a:rPr lang="en-US" dirty="0" smtClean="0"/>
              <a:t>Mitigation Plans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566314" y="771859"/>
            <a:ext cx="2961342" cy="2652203"/>
            <a:chOff x="1684014" y="1169342"/>
            <a:chExt cx="2961342" cy="2652203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3657600" y="1884218"/>
              <a:ext cx="0" cy="1676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209800" y="3058057"/>
              <a:ext cx="1828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209800" y="2362200"/>
              <a:ext cx="1828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819400" y="1884218"/>
              <a:ext cx="0" cy="1676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2667000" y="2904168"/>
              <a:ext cx="304800" cy="304800"/>
            </a:xfrm>
            <a:prstGeom prst="ellipse">
              <a:avLst/>
            </a:prstGeom>
            <a:solidFill>
              <a:srgbClr val="FF0000">
                <a:alpha val="3098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684014" y="2904168"/>
              <a:ext cx="575799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-3.5V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18176" y="1630294"/>
              <a:ext cx="611065" cy="30777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+3.8V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034291" y="2206823"/>
              <a:ext cx="611065" cy="30777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+0.5V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352067" y="3513768"/>
              <a:ext cx="611065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+0.0V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51440" y="1169342"/>
              <a:ext cx="2333844" cy="369332"/>
            </a:xfrm>
            <a:prstGeom prst="rect">
              <a:avLst/>
            </a:prstGeom>
            <a:noFill/>
            <a:ln w="12700">
              <a:noFill/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S26A DTS requirement</a:t>
              </a:r>
              <a:endParaRPr lang="en-US" sz="2800" b="1" dirty="0">
                <a:solidFill>
                  <a:schemeClr val="accent2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713893" y="762000"/>
            <a:ext cx="3653821" cy="2662062"/>
            <a:chOff x="1297289" y="1159483"/>
            <a:chExt cx="3653821" cy="2662062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3657600" y="1884218"/>
              <a:ext cx="0" cy="1676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209800" y="3058057"/>
              <a:ext cx="1828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209800" y="2362200"/>
              <a:ext cx="1828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819400" y="1884218"/>
              <a:ext cx="0" cy="1676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2667000" y="2904168"/>
              <a:ext cx="304800" cy="304800"/>
            </a:xfrm>
            <a:prstGeom prst="ellipse">
              <a:avLst/>
            </a:prstGeom>
            <a:solidFill>
              <a:srgbClr val="FF0000">
                <a:alpha val="3098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684014" y="2904168"/>
              <a:ext cx="575799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-3.5V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518176" y="1630294"/>
              <a:ext cx="611065" cy="307777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+3.4V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034291" y="2206823"/>
              <a:ext cx="611065" cy="30777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+0.5V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352067" y="3513768"/>
              <a:ext cx="611065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+0.0V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297289" y="1159483"/>
              <a:ext cx="3653821" cy="369332"/>
            </a:xfrm>
            <a:prstGeom prst="rect">
              <a:avLst/>
            </a:prstGeom>
            <a:noFill/>
            <a:ln w="12700">
              <a:noFill/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Best Simulated  </a:t>
              </a:r>
              <a:r>
                <a:rPr lang="en-US" sz="1800" b="1" dirty="0" err="1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800" b="1" dirty="0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 capability</a:t>
              </a:r>
              <a:endParaRPr lang="en-US" sz="2800" b="1" dirty="0">
                <a:solidFill>
                  <a:schemeClr val="accent2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9600" y="3886200"/>
            <a:ext cx="3258521" cy="2615818"/>
            <a:chOff x="1494939" y="1205727"/>
            <a:chExt cx="3258521" cy="2615818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3657600" y="1884218"/>
              <a:ext cx="0" cy="1676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209800" y="3058057"/>
              <a:ext cx="1828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209800" y="2362200"/>
              <a:ext cx="1828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819400" y="1884218"/>
              <a:ext cx="0" cy="1676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2667000" y="2904168"/>
              <a:ext cx="304800" cy="304800"/>
            </a:xfrm>
            <a:prstGeom prst="ellipse">
              <a:avLst/>
            </a:prstGeom>
            <a:solidFill>
              <a:srgbClr val="FF0000">
                <a:alpha val="3098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684014" y="2904168"/>
              <a:ext cx="575799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-3.5V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518176" y="1630294"/>
              <a:ext cx="611065" cy="307777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+3.8V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034291" y="2206823"/>
              <a:ext cx="611065" cy="30777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+0.5V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352067" y="3513768"/>
              <a:ext cx="611065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+0.0V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494939" y="1205727"/>
              <a:ext cx="3258521" cy="369332"/>
            </a:xfrm>
            <a:prstGeom prst="rect">
              <a:avLst/>
            </a:prstGeom>
            <a:noFill/>
            <a:ln w="12700">
              <a:noFill/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Plan-1: Increase </a:t>
              </a:r>
              <a:r>
                <a:rPr lang="en-US" sz="1800" b="1" dirty="0" err="1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Vpp</a:t>
              </a:r>
              <a:r>
                <a:rPr lang="en-US" sz="1800" b="1" dirty="0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 by ~400mV</a:t>
              </a:r>
              <a:endParaRPr lang="en-US" sz="2800" b="1" dirty="0">
                <a:solidFill>
                  <a:schemeClr val="accent2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405452" y="3887164"/>
            <a:ext cx="3150417" cy="2615818"/>
            <a:chOff x="1494939" y="1205727"/>
            <a:chExt cx="3150417" cy="2615818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3657600" y="1884218"/>
              <a:ext cx="0" cy="1676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209800" y="3058057"/>
              <a:ext cx="1828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2209800" y="2362200"/>
              <a:ext cx="1828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819400" y="1884218"/>
              <a:ext cx="0" cy="1676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2667000" y="2904168"/>
              <a:ext cx="304800" cy="304800"/>
            </a:xfrm>
            <a:prstGeom prst="ellipse">
              <a:avLst/>
            </a:prstGeom>
            <a:solidFill>
              <a:srgbClr val="FF0000">
                <a:alpha val="3098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684014" y="2904168"/>
              <a:ext cx="575799" cy="30777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-3.9V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518176" y="1630294"/>
              <a:ext cx="611065" cy="30777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+3.4V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034291" y="2206823"/>
              <a:ext cx="611065" cy="307777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+0.0V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52067" y="3513768"/>
              <a:ext cx="575799" cy="30777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-</a:t>
              </a:r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0.5V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494939" y="1205727"/>
              <a:ext cx="3033844" cy="369332"/>
            </a:xfrm>
            <a:prstGeom prst="rect">
              <a:avLst/>
            </a:prstGeom>
            <a:noFill/>
            <a:ln w="12700">
              <a:noFill/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Plan-2: Drop </a:t>
              </a:r>
              <a:r>
                <a:rPr lang="en-US" sz="1800" b="1" dirty="0" err="1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Vnn</a:t>
              </a:r>
              <a:r>
                <a:rPr lang="en-US" sz="1800" b="1" dirty="0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 by ~400mV</a:t>
              </a:r>
              <a:endParaRPr lang="en-US" sz="2800" b="1" dirty="0">
                <a:solidFill>
                  <a:schemeClr val="accent2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243532" y="3882812"/>
            <a:ext cx="3034068" cy="2665450"/>
            <a:chOff x="1684014" y="1156095"/>
            <a:chExt cx="3034068" cy="2665450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3657600" y="1884218"/>
              <a:ext cx="0" cy="1676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2209800" y="3058057"/>
              <a:ext cx="1828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2209800" y="2362200"/>
              <a:ext cx="18288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819400" y="1884218"/>
              <a:ext cx="0" cy="1676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/>
            <p:cNvSpPr/>
            <p:nvPr/>
          </p:nvSpPr>
          <p:spPr>
            <a:xfrm>
              <a:off x="2667000" y="2904168"/>
              <a:ext cx="304800" cy="304800"/>
            </a:xfrm>
            <a:prstGeom prst="ellipse">
              <a:avLst/>
            </a:prstGeom>
            <a:solidFill>
              <a:srgbClr val="FF0000">
                <a:alpha val="3098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684014" y="2904168"/>
              <a:ext cx="575799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-3.5V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518176" y="1630294"/>
              <a:ext cx="611065" cy="307777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+3.4V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034291" y="2206823"/>
              <a:ext cx="611065" cy="307777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+0.0V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352067" y="3513768"/>
              <a:ext cx="611065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+0.0V</a:t>
              </a:r>
              <a:endParaRPr lang="en-US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895706" y="1156095"/>
              <a:ext cx="2822376" cy="369332"/>
            </a:xfrm>
            <a:prstGeom prst="rect">
              <a:avLst/>
            </a:prstGeom>
            <a:noFill/>
            <a:ln w="12700">
              <a:noFill/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solidFill>
                    <a:schemeClr val="accent2"/>
                  </a:solidFill>
                  <a:latin typeface="Calibri" panose="020F0502020204030204" pitchFamily="34" charset="0"/>
                </a:rPr>
                <a:t>Plan 3: Drop E4 by ~400mV</a:t>
              </a:r>
              <a:endParaRPr lang="en-US" sz="2800" b="1" dirty="0">
                <a:solidFill>
                  <a:schemeClr val="accent2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24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Process and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8901526"/>
              </p:ext>
            </p:extLst>
          </p:nvPr>
        </p:nvGraphicFramePr>
        <p:xfrm>
          <a:off x="914400" y="1219200"/>
          <a:ext cx="10515600" cy="2783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7855"/>
                <a:gridCol w="3065145"/>
                <a:gridCol w="25146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Cell/Array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CMOS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Owner/ECD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Balaji</a:t>
                      </a:r>
                      <a:r>
                        <a:rPr lang="en-US" baseline="0" dirty="0" smtClean="0"/>
                        <a:t> 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Agostino</a:t>
                      </a:r>
                      <a:r>
                        <a:rPr lang="en-US" baseline="0" dirty="0" smtClean="0"/>
                        <a:t> 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Alan /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 </a:t>
                      </a:r>
                      <a:r>
                        <a:rPr lang="en-US" dirty="0" err="1" smtClean="0"/>
                        <a:t>Vpp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Energy assessment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impact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Junction</a:t>
                      </a:r>
                      <a:r>
                        <a:rPr lang="en-US" baseline="0" dirty="0" smtClean="0"/>
                        <a:t> breakdown and reliability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 </a:t>
                      </a:r>
                      <a:r>
                        <a:rPr lang="en-US" dirty="0" err="1" smtClean="0"/>
                        <a:t>Vnn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go</a:t>
                      </a:r>
                      <a:r>
                        <a:rPr lang="en-US" baseline="0" dirty="0" smtClean="0"/>
                        <a:t> due to -0.5C Cell bias is needed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 E4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impact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DTS 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impact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009887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/>
    <Date xmlns="90b7a245-a7c3-4504-88b2-cf85318e6b78">2018-02-07T00:00:00-08:00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90b7a245-a7c3-4504-88b2-cf85318e6b78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70</TotalTime>
  <Words>185</Words>
  <Application>Microsoft Office PowerPoint</Application>
  <PresentationFormat>Widescreen</PresentationFormat>
  <Paragraphs>60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Neo Sans Intel</vt:lpstr>
      <vt:lpstr>Neo Sans Intel Medium</vt:lpstr>
      <vt:lpstr>Arial</vt:lpstr>
      <vt:lpstr>Calibri</vt:lpstr>
      <vt:lpstr>blank</vt:lpstr>
      <vt:lpstr>Visio</vt:lpstr>
      <vt:lpstr>Worksheet</vt:lpstr>
      <vt:lpstr>TGnMOST Mitigation Plan</vt:lpstr>
      <vt:lpstr>TGnMOST Requirement</vt:lpstr>
      <vt:lpstr>Best Simulated TGnMOST @ 175Å</vt:lpstr>
      <vt:lpstr>Mitigation Plans</vt:lpstr>
      <vt:lpstr>Decision Process and 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16</cp:revision>
  <dcterms:created xsi:type="dcterms:W3CDTF">2018-02-08T04:02:09Z</dcterms:created>
  <dcterms:modified xsi:type="dcterms:W3CDTF">2018-02-08T15:49:52Z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