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7" r:id="rId4"/>
  </p:sldMasterIdLst>
  <p:notesMasterIdLst>
    <p:notesMasterId r:id="rId45"/>
  </p:notesMasterIdLst>
  <p:handoutMasterIdLst>
    <p:handoutMasterId r:id="rId46"/>
  </p:handoutMasterIdLst>
  <p:sldIdLst>
    <p:sldId id="257" r:id="rId5"/>
    <p:sldId id="340" r:id="rId6"/>
    <p:sldId id="259" r:id="rId7"/>
    <p:sldId id="262" r:id="rId8"/>
    <p:sldId id="351" r:id="rId9"/>
    <p:sldId id="371" r:id="rId10"/>
    <p:sldId id="324" r:id="rId11"/>
    <p:sldId id="342" r:id="rId12"/>
    <p:sldId id="341" r:id="rId13"/>
    <p:sldId id="348" r:id="rId14"/>
    <p:sldId id="343" r:id="rId15"/>
    <p:sldId id="318" r:id="rId16"/>
    <p:sldId id="317" r:id="rId17"/>
    <p:sldId id="319" r:id="rId18"/>
    <p:sldId id="344" r:id="rId19"/>
    <p:sldId id="345" r:id="rId20"/>
    <p:sldId id="346" r:id="rId21"/>
    <p:sldId id="347" r:id="rId22"/>
    <p:sldId id="372" r:id="rId23"/>
    <p:sldId id="328" r:id="rId24"/>
    <p:sldId id="352" r:id="rId25"/>
    <p:sldId id="353" r:id="rId26"/>
    <p:sldId id="354" r:id="rId27"/>
    <p:sldId id="355" r:id="rId28"/>
    <p:sldId id="356" r:id="rId29"/>
    <p:sldId id="357" r:id="rId30"/>
    <p:sldId id="358" r:id="rId31"/>
    <p:sldId id="373" r:id="rId32"/>
    <p:sldId id="360" r:id="rId33"/>
    <p:sldId id="361" r:id="rId34"/>
    <p:sldId id="362" r:id="rId35"/>
    <p:sldId id="363" r:id="rId36"/>
    <p:sldId id="364" r:id="rId37"/>
    <p:sldId id="365" r:id="rId38"/>
    <p:sldId id="366" r:id="rId39"/>
    <p:sldId id="367" r:id="rId40"/>
    <p:sldId id="368" r:id="rId41"/>
    <p:sldId id="369" r:id="rId42"/>
    <p:sldId id="370" r:id="rId43"/>
    <p:sldId id="307" r:id="rId4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9900"/>
    <a:srgbClr val="000099"/>
    <a:srgbClr val="008000"/>
    <a:srgbClr val="F3F9FA"/>
    <a:srgbClr val="E7F3F4"/>
    <a:srgbClr val="BBE0E3"/>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93007" autoAdjust="0"/>
  </p:normalViewPr>
  <p:slideViewPr>
    <p:cSldViewPr>
      <p:cViewPr varScale="1">
        <p:scale>
          <a:sx n="79" d="100"/>
          <a:sy n="79" d="100"/>
        </p:scale>
        <p:origin x="1531" y="82"/>
      </p:cViewPr>
      <p:guideLst>
        <p:guide orient="horz" pos="2160"/>
        <p:guide pos="2880"/>
      </p:guideLst>
    </p:cSldViewPr>
  </p:slideViewPr>
  <p:notesTextViewPr>
    <p:cViewPr>
      <p:scale>
        <a:sx n="3" d="2"/>
        <a:sy n="3" d="2"/>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AFD1EA5E-EE9E-4A4B-858E-A674FAF29324}" type="datetimeFigureOut">
              <a:rPr lang="en-US" smtClean="0"/>
              <a:t>1/12/2016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1DCB714-869C-4046-A475-8EAD63A70F94}" type="slidenum">
              <a:rPr lang="en-US" smtClean="0"/>
              <a:t>‹#›</a:t>
            </a:fld>
            <a:endParaRPr lang="en-US"/>
          </a:p>
        </p:txBody>
      </p:sp>
    </p:spTree>
    <p:extLst>
      <p:ext uri="{BB962C8B-B14F-4D97-AF65-F5344CB8AC3E}">
        <p14:creationId xmlns:p14="http://schemas.microsoft.com/office/powerpoint/2010/main" val="16724318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a:p>
        </p:txBody>
      </p:sp>
      <p:sp>
        <p:nvSpPr>
          <p:cNvPr id="30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686B2BF6-C943-4F8A-A206-FA01BADA9EB9}" type="slidenum">
              <a:rPr lang="en-US"/>
              <a:pPr>
                <a:defRPr/>
              </a:pPr>
              <a:t>‹#›</a:t>
            </a:fld>
            <a:endParaRPr lang="en-US"/>
          </a:p>
        </p:txBody>
      </p:sp>
    </p:spTree>
    <p:extLst>
      <p:ext uri="{BB962C8B-B14F-4D97-AF65-F5344CB8AC3E}">
        <p14:creationId xmlns:p14="http://schemas.microsoft.com/office/powerpoint/2010/main" val="290889293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931F3040-9FF3-4F27-BE3B-3E816840A043}" type="slidenum">
              <a:rPr lang="en-US"/>
              <a:pPr/>
              <a:t>1</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705743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16</a:t>
            </a:fld>
            <a:endParaRPr lang="en-US"/>
          </a:p>
        </p:txBody>
      </p:sp>
    </p:spTree>
    <p:extLst>
      <p:ext uri="{BB962C8B-B14F-4D97-AF65-F5344CB8AC3E}">
        <p14:creationId xmlns:p14="http://schemas.microsoft.com/office/powerpoint/2010/main" val="3259184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18</a:t>
            </a:fld>
            <a:endParaRPr lang="en-US"/>
          </a:p>
        </p:txBody>
      </p:sp>
    </p:spTree>
    <p:extLst>
      <p:ext uri="{BB962C8B-B14F-4D97-AF65-F5344CB8AC3E}">
        <p14:creationId xmlns:p14="http://schemas.microsoft.com/office/powerpoint/2010/main" val="40319410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5"/>
          </p:nvPr>
        </p:nvSpPr>
        <p:spPr>
          <a:noFill/>
        </p:spPr>
        <p:txBody>
          <a:bodyPr/>
          <a:lstStyle/>
          <a:p>
            <a:fld id="{1493DCA8-5DA1-43FE-A50F-4E534BC65AAE}" type="slidenum">
              <a:rPr lang="en-US"/>
              <a:pPr/>
              <a:t>20</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20976230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p:txBody>
          <a:bodyPr/>
          <a:lstStyle/>
          <a:p>
            <a:pPr>
              <a:defRPr/>
            </a:pPr>
            <a:fld id="{C2B0E289-099E-414C-8336-7EDE8C18B663}" type="slidenum">
              <a:rPr lang="ja-JP" altLang="en-US" smtClean="0"/>
              <a:pPr>
                <a:defRPr/>
              </a:pPr>
              <a:t>21</a:t>
            </a:fld>
            <a:endParaRPr lang="en-US" altLang="ja-JP"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smtClean="0"/>
          </a:p>
        </p:txBody>
      </p:sp>
    </p:spTree>
    <p:extLst>
      <p:ext uri="{BB962C8B-B14F-4D97-AF65-F5344CB8AC3E}">
        <p14:creationId xmlns:p14="http://schemas.microsoft.com/office/powerpoint/2010/main" val="42938073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57066" indent="-291179" eaLnBrk="0" hangingPunct="0">
              <a:defRPr>
                <a:solidFill>
                  <a:schemeClr val="tx1"/>
                </a:solidFill>
                <a:latin typeface="Arial" charset="0"/>
              </a:defRPr>
            </a:lvl2pPr>
            <a:lvl3pPr marL="1164717" indent="-232943" eaLnBrk="0" hangingPunct="0">
              <a:defRPr>
                <a:solidFill>
                  <a:schemeClr val="tx1"/>
                </a:solidFill>
                <a:latin typeface="Arial" charset="0"/>
              </a:defRPr>
            </a:lvl3pPr>
            <a:lvl4pPr marL="1630604" indent="-232943" eaLnBrk="0" hangingPunct="0">
              <a:defRPr>
                <a:solidFill>
                  <a:schemeClr val="tx1"/>
                </a:solidFill>
                <a:latin typeface="Arial" charset="0"/>
              </a:defRPr>
            </a:lvl4pPr>
            <a:lvl5pPr marL="2096491" indent="-232943" eaLnBrk="0" hangingPunct="0">
              <a:defRPr>
                <a:solidFill>
                  <a:schemeClr val="tx1"/>
                </a:solidFill>
                <a:latin typeface="Arial" charset="0"/>
              </a:defRPr>
            </a:lvl5pPr>
            <a:lvl6pPr marL="2562377" indent="-232943" eaLnBrk="0" fontAlgn="base" hangingPunct="0">
              <a:spcBef>
                <a:spcPct val="0"/>
              </a:spcBef>
              <a:spcAft>
                <a:spcPct val="0"/>
              </a:spcAft>
              <a:defRPr>
                <a:solidFill>
                  <a:schemeClr val="tx1"/>
                </a:solidFill>
                <a:latin typeface="Arial" charset="0"/>
              </a:defRPr>
            </a:lvl6pPr>
            <a:lvl7pPr marL="3028264" indent="-232943" eaLnBrk="0" fontAlgn="base" hangingPunct="0">
              <a:spcBef>
                <a:spcPct val="0"/>
              </a:spcBef>
              <a:spcAft>
                <a:spcPct val="0"/>
              </a:spcAft>
              <a:defRPr>
                <a:solidFill>
                  <a:schemeClr val="tx1"/>
                </a:solidFill>
                <a:latin typeface="Arial" charset="0"/>
              </a:defRPr>
            </a:lvl7pPr>
            <a:lvl8pPr marL="3494151" indent="-232943" eaLnBrk="0" fontAlgn="base" hangingPunct="0">
              <a:spcBef>
                <a:spcPct val="0"/>
              </a:spcBef>
              <a:spcAft>
                <a:spcPct val="0"/>
              </a:spcAft>
              <a:defRPr>
                <a:solidFill>
                  <a:schemeClr val="tx1"/>
                </a:solidFill>
                <a:latin typeface="Arial" charset="0"/>
              </a:defRPr>
            </a:lvl8pPr>
            <a:lvl9pPr marL="3960038" indent="-232943" eaLnBrk="0" fontAlgn="base" hangingPunct="0">
              <a:spcBef>
                <a:spcPct val="0"/>
              </a:spcBef>
              <a:spcAft>
                <a:spcPct val="0"/>
              </a:spcAft>
              <a:defRPr>
                <a:solidFill>
                  <a:schemeClr val="tx1"/>
                </a:solidFill>
                <a:latin typeface="Arial" charset="0"/>
              </a:defRPr>
            </a:lvl9pPr>
          </a:lstStyle>
          <a:p>
            <a:pPr eaLnBrk="1" hangingPunct="1"/>
            <a:fld id="{F67F2982-4123-424B-B9D7-D4927572BFE3}" type="slidenum">
              <a:rPr lang="ja-JP" altLang="en-US" smtClean="0"/>
              <a:pPr eaLnBrk="1" hangingPunct="1"/>
              <a:t>22</a:t>
            </a:fld>
            <a:endParaRPr lang="en-US" altLang="ja-JP" dirty="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xfrm>
            <a:off x="934720" y="4415790"/>
            <a:ext cx="514096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smtClean="0"/>
          </a:p>
        </p:txBody>
      </p:sp>
    </p:spTree>
    <p:extLst>
      <p:ext uri="{BB962C8B-B14F-4D97-AF65-F5344CB8AC3E}">
        <p14:creationId xmlns:p14="http://schemas.microsoft.com/office/powerpoint/2010/main" val="23500306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p:txBody>
          <a:bodyPr/>
          <a:lstStyle/>
          <a:p>
            <a:pPr>
              <a:defRPr/>
            </a:pPr>
            <a:fld id="{A0613F4F-11E0-4585-8116-ECF721448E96}" type="slidenum">
              <a:rPr lang="ja-JP" altLang="en-US" smtClean="0"/>
              <a:pPr>
                <a:defRPr/>
              </a:pPr>
              <a:t>23</a:t>
            </a:fld>
            <a:endParaRPr lang="en-US" altLang="ja-JP"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35449" y="4415480"/>
            <a:ext cx="5139507" cy="418431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p>
        </p:txBody>
      </p:sp>
    </p:spTree>
    <p:extLst>
      <p:ext uri="{BB962C8B-B14F-4D97-AF65-F5344CB8AC3E}">
        <p14:creationId xmlns:p14="http://schemas.microsoft.com/office/powerpoint/2010/main" val="7200843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p:txBody>
          <a:bodyPr/>
          <a:lstStyle/>
          <a:p>
            <a:pPr>
              <a:defRPr/>
            </a:pPr>
            <a:fld id="{A0613F4F-11E0-4585-8116-ECF721448E96}" type="slidenum">
              <a:rPr lang="ja-JP" altLang="en-US" smtClean="0"/>
              <a:pPr>
                <a:defRPr/>
              </a:pPr>
              <a:t>24</a:t>
            </a:fld>
            <a:endParaRPr lang="en-US" altLang="ja-JP"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35449" y="4415480"/>
            <a:ext cx="5139507" cy="418431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p>
        </p:txBody>
      </p:sp>
    </p:spTree>
    <p:extLst>
      <p:ext uri="{BB962C8B-B14F-4D97-AF65-F5344CB8AC3E}">
        <p14:creationId xmlns:p14="http://schemas.microsoft.com/office/powerpoint/2010/main" val="40561780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26</a:t>
            </a:fld>
            <a:endParaRPr lang="en-US"/>
          </a:p>
        </p:txBody>
      </p:sp>
    </p:spTree>
    <p:extLst>
      <p:ext uri="{BB962C8B-B14F-4D97-AF65-F5344CB8AC3E}">
        <p14:creationId xmlns:p14="http://schemas.microsoft.com/office/powerpoint/2010/main" val="1011349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27</a:t>
            </a:fld>
            <a:endParaRPr lang="en-US"/>
          </a:p>
        </p:txBody>
      </p:sp>
    </p:spTree>
    <p:extLst>
      <p:ext uri="{BB962C8B-B14F-4D97-AF65-F5344CB8AC3E}">
        <p14:creationId xmlns:p14="http://schemas.microsoft.com/office/powerpoint/2010/main" val="24594386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28</a:t>
            </a:fld>
            <a:endParaRPr lang="en-US"/>
          </a:p>
        </p:txBody>
      </p:sp>
    </p:spTree>
    <p:extLst>
      <p:ext uri="{BB962C8B-B14F-4D97-AF65-F5344CB8AC3E}">
        <p14:creationId xmlns:p14="http://schemas.microsoft.com/office/powerpoint/2010/main" val="1377267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22293911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7"/>
          <p:cNvSpPr>
            <a:spLocks noGrp="1" noChangeArrowheads="1"/>
          </p:cNvSpPr>
          <p:nvPr>
            <p:ph type="sldNum" sz="quarter" idx="5"/>
          </p:nvPr>
        </p:nvSpPr>
        <p:spPr>
          <a:noFill/>
        </p:spPr>
        <p:txBody>
          <a:bodyPr/>
          <a:lstStyle/>
          <a:p>
            <a:fld id="{2FA6C0DA-B40E-4DBE-81AF-A0D9CB9188A5}" type="slidenum">
              <a:rPr lang="en-US">
                <a:solidFill>
                  <a:srgbClr val="1F497D"/>
                </a:solidFill>
              </a:rPr>
              <a:pPr/>
              <a:t>38</a:t>
            </a:fld>
            <a:endParaRPr lang="en-US">
              <a:solidFill>
                <a:srgbClr val="1F497D"/>
              </a:solidFill>
            </a:endParaRPr>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7787318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fld id="{1AB316F3-D9A4-49C1-89B3-037B0EBA4814}" type="slidenum">
              <a:rPr lang="en-US" smtClean="0">
                <a:solidFill>
                  <a:srgbClr val="1F497D"/>
                </a:solidFill>
              </a:rPr>
              <a:pPr/>
              <a:t>39</a:t>
            </a:fld>
            <a:endParaRPr lang="en-US" smtClean="0">
              <a:solidFill>
                <a:srgbClr val="1F497D"/>
              </a:solidFill>
            </a:endParaRPr>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688688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233700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5"/>
          </p:nvPr>
        </p:nvSpPr>
        <p:spPr>
          <a:noFill/>
        </p:spPr>
        <p:txBody>
          <a:bodyPr/>
          <a:lstStyle/>
          <a:p>
            <a:fld id="{C6E5D890-B36C-4F89-804D-A5CE2D969333}" type="slidenum">
              <a:rPr lang="ja-JP" altLang="en-US" smtClean="0"/>
              <a:pPr/>
              <a:t>4</a:t>
            </a:fld>
            <a:endParaRPr lang="en-US" altLang="ja-JP" smtClean="0"/>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pPr eaLnBrk="1" hangingPunct="1"/>
            <a:endParaRPr lang="ja-JP" altLang="en-US" smtClean="0"/>
          </a:p>
        </p:txBody>
      </p:sp>
    </p:spTree>
    <p:extLst>
      <p:ext uri="{BB962C8B-B14F-4D97-AF65-F5344CB8AC3E}">
        <p14:creationId xmlns:p14="http://schemas.microsoft.com/office/powerpoint/2010/main" val="2753260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157642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p:cNvSpPr>
            <a:spLocks noGrp="1" noChangeArrowheads="1"/>
          </p:cNvSpPr>
          <p:nvPr>
            <p:ph type="sldNum" sz="quarter" idx="5"/>
          </p:nvPr>
        </p:nvSpPr>
        <p:spPr>
          <a:noFill/>
        </p:spPr>
        <p:txBody>
          <a:bodyPr/>
          <a:lstStyle/>
          <a:p>
            <a:fld id="{E783BD21-CC3B-44C9-999A-6AEC2498F5FE}" type="slidenum">
              <a:rPr lang="en-US">
                <a:solidFill>
                  <a:srgbClr val="1F497D"/>
                </a:solidFill>
              </a:rPr>
              <a:pPr/>
              <a:t>7</a:t>
            </a:fld>
            <a:endParaRPr lang="en-US">
              <a:solidFill>
                <a:srgbClr val="1F497D"/>
              </a:solidFill>
            </a:endParaRPr>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3834119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p:cNvSpPr>
            <a:spLocks noGrp="1" noChangeArrowheads="1"/>
          </p:cNvSpPr>
          <p:nvPr>
            <p:ph type="sldNum" sz="quarter" idx="5"/>
          </p:nvPr>
        </p:nvSpPr>
        <p:spPr>
          <a:noFill/>
        </p:spPr>
        <p:txBody>
          <a:bodyPr/>
          <a:lstStyle/>
          <a:p>
            <a:fld id="{E783BD21-CC3B-44C9-999A-6AEC2498F5FE}" type="slidenum">
              <a:rPr lang="en-US">
                <a:solidFill>
                  <a:srgbClr val="1F497D"/>
                </a:solidFill>
              </a:rPr>
              <a:pPr/>
              <a:t>11</a:t>
            </a:fld>
            <a:endParaRPr lang="en-US">
              <a:solidFill>
                <a:srgbClr val="1F497D"/>
              </a:solidFill>
            </a:endParaRPr>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496722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12</a:t>
            </a:fld>
            <a:endParaRPr lang="en-US"/>
          </a:p>
        </p:txBody>
      </p:sp>
    </p:spTree>
    <p:extLst>
      <p:ext uri="{BB962C8B-B14F-4D97-AF65-F5344CB8AC3E}">
        <p14:creationId xmlns:p14="http://schemas.microsoft.com/office/powerpoint/2010/main" val="2867776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p:cNvSpPr>
            <a:spLocks noGrp="1" noChangeArrowheads="1"/>
          </p:cNvSpPr>
          <p:nvPr>
            <p:ph type="sldNum" sz="quarter" idx="5"/>
          </p:nvPr>
        </p:nvSpPr>
        <p:spPr>
          <a:noFill/>
        </p:spPr>
        <p:txBody>
          <a:bodyPr/>
          <a:lstStyle/>
          <a:p>
            <a:fld id="{E783BD21-CC3B-44C9-999A-6AEC2498F5FE}" type="slidenum">
              <a:rPr lang="en-US"/>
              <a:pPr/>
              <a:t>15</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2234185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SXP JDP – Confidential</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748A7AB4-5789-4D2E-BE4D-C83B043C6FA8}"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SXP JDP – Confidential</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09F5D8F6-3D4A-43ED-B6A7-912C9E0B42FB}"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76200"/>
            <a:ext cx="2060575" cy="6248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029325" cy="6248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SXP JDP – Confidential</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5FA4D4AB-1AB3-46B2-9EF6-B53930EDF14F}"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55563"/>
            <a:ext cx="8229600" cy="6572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819150"/>
            <a:ext cx="8229600" cy="4525963"/>
          </a:xfrm>
        </p:spPr>
        <p:txBody>
          <a:bodyPr/>
          <a:lstStyle/>
          <a:p>
            <a:pPr lvl="0"/>
            <a:endParaRPr lang="en-US" noProof="0" smtClean="0"/>
          </a:p>
        </p:txBody>
      </p:sp>
      <p:sp>
        <p:nvSpPr>
          <p:cNvPr id="4" name="Rectangle 4"/>
          <p:cNvSpPr>
            <a:spLocks noGrp="1" noChangeArrowheads="1"/>
          </p:cNvSpPr>
          <p:nvPr>
            <p:ph type="dt" sz="half" idx="10"/>
          </p:nvPr>
        </p:nvSpPr>
        <p:spPr>
          <a:xfrm>
            <a:off x="1371600" y="6515100"/>
            <a:ext cx="2133600" cy="342900"/>
          </a:xfrm>
          <a:prstGeom prst="rect">
            <a:avLst/>
          </a:prstGeom>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SXP JDP – Confidential</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B19094B-03A2-498C-B0C5-9F3631BB1EA9}" type="slidenum">
              <a:rPr lang="en-US"/>
              <a:pPr>
                <a:defRPr/>
              </a:pPr>
              <a:t>‹#›</a:t>
            </a:fld>
            <a:endParaRPr lang="en-US"/>
          </a:p>
        </p:txBody>
      </p:sp>
    </p:spTree>
    <p:extLst>
      <p:ext uri="{BB962C8B-B14F-4D97-AF65-F5344CB8AC3E}">
        <p14:creationId xmlns:p14="http://schemas.microsoft.com/office/powerpoint/2010/main" val="2535170213"/>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69900" y="838200"/>
            <a:ext cx="8229600" cy="5486400"/>
          </a:xfrm>
        </p:spPr>
        <p:txBody>
          <a:bodyPr/>
          <a:lstStyle>
            <a:lvl1pPr>
              <a:defRPr sz="24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6"/>
          <p:cNvSpPr>
            <a:spLocks noGrp="1" noChangeArrowheads="1"/>
          </p:cNvSpPr>
          <p:nvPr>
            <p:ph type="sldNum" sz="quarter" idx="11"/>
          </p:nvPr>
        </p:nvSpPr>
        <p:spPr/>
        <p:txBody>
          <a:bodyPr/>
          <a:lstStyle>
            <a:lvl1pPr>
              <a:defRPr/>
            </a:lvl1pPr>
          </a:lstStyle>
          <a:p>
            <a:pPr>
              <a:defRPr/>
            </a:pPr>
            <a:fld id="{C235A957-B854-46A2-BB37-A1101CD575F6}" type="slidenum">
              <a:rPr lang="en-US" smtClean="0"/>
              <a:pPr>
                <a:defRPr/>
              </a:pPr>
              <a:t>‹#›</a:t>
            </a:fld>
            <a:endParaRPr lang="en-US"/>
          </a:p>
        </p:txBody>
      </p:sp>
      <p:sp>
        <p:nvSpPr>
          <p:cNvPr id="6" name="Rectangle 5"/>
          <p:cNvSpPr>
            <a:spLocks noGrp="1" noChangeArrowheads="1"/>
          </p:cNvSpPr>
          <p:nvPr>
            <p:ph type="ftr" sz="quarter" idx="10"/>
          </p:nvPr>
        </p:nvSpPr>
        <p:spPr>
          <a:xfrm>
            <a:off x="1219200" y="6553200"/>
            <a:ext cx="2921000" cy="241300"/>
          </a:xfrm>
          <a:ln/>
        </p:spPr>
        <p:txBody>
          <a:bodyPr/>
          <a:lstStyle>
            <a:lvl1pPr>
              <a:defRPr/>
            </a:lvl1pPr>
          </a:lstStyle>
          <a:p>
            <a:pPr>
              <a:defRPr/>
            </a:pPr>
            <a:r>
              <a:rPr lang="en-US" smtClean="0"/>
              <a:t>SXP JDP – Confidential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6"/>
          <p:cNvSpPr>
            <a:spLocks noGrp="1" noChangeArrowheads="1"/>
          </p:cNvSpPr>
          <p:nvPr>
            <p:ph type="sldNum" sz="quarter" idx="11"/>
          </p:nvPr>
        </p:nvSpPr>
        <p:spPr>
          <a:ln/>
        </p:spPr>
        <p:txBody>
          <a:bodyPr/>
          <a:lstStyle>
            <a:lvl1pPr>
              <a:defRPr/>
            </a:lvl1pPr>
          </a:lstStyle>
          <a:p>
            <a:pPr>
              <a:defRPr/>
            </a:pPr>
            <a:fld id="{3FFF8E38-053A-4DC2-ADCF-DC4E4730AF65}" type="slidenum">
              <a:rPr lang="en-US" smtClean="0"/>
              <a:pPr>
                <a:defRPr/>
              </a:pPr>
              <a:t>‹#›</a:t>
            </a:fld>
            <a:endParaRPr lang="en-US"/>
          </a:p>
        </p:txBody>
      </p:sp>
      <p:sp>
        <p:nvSpPr>
          <p:cNvPr id="7" name="Rectangle 5"/>
          <p:cNvSpPr txBox="1">
            <a:spLocks noChangeArrowheads="1"/>
          </p:cNvSpPr>
          <p:nvPr userDrawn="1"/>
        </p:nvSpPr>
        <p:spPr bwMode="auto">
          <a:xfrm>
            <a:off x="1143000" y="6553200"/>
            <a:ext cx="2921000" cy="241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smtClean="0">
                <a:ln>
                  <a:noFill/>
                </a:ln>
                <a:solidFill>
                  <a:srgbClr val="FF0000"/>
                </a:solidFill>
                <a:effectLst/>
                <a:uLnTx/>
                <a:uFillTx/>
                <a:latin typeface="Arial" charset="0"/>
                <a:ea typeface="+mn-ea"/>
                <a:cs typeface="Arial" charset="0"/>
              </a:rPr>
              <a:t>SXP JDP – Confidential</a:t>
            </a:r>
            <a:endParaRPr kumimoji="0" lang="en-US" sz="1400" b="1" i="0" u="none" strike="noStrike" kern="1200" cap="none" spc="0" normalizeH="0" baseline="0" noProof="0" dirty="0">
              <a:ln>
                <a:noFill/>
              </a:ln>
              <a:solidFill>
                <a:srgbClr val="FF0000"/>
              </a:solidFill>
              <a:effectLst/>
              <a:uLnTx/>
              <a:uFillTx/>
              <a:latin typeface="Arial" charset="0"/>
              <a:ea typeface="+mn-ea"/>
              <a:cs typeface="Arial" charset="0"/>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9900" y="685800"/>
            <a:ext cx="40386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685800"/>
            <a:ext cx="40386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SXP JDP – Confidential</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96228FC0-A06F-4041-B914-0D0E4663120B}"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smtClean="0"/>
              <a:t>SXP JDP – Confidential</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CBEAB142-14AA-4956-A28B-F8FF8681FA27}"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SXP JDP – Confidential</a:t>
            </a: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F398AC91-D890-4E4D-B07E-AB9C981B3925}"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SXP JDP – Confidential</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fld id="{DD85755E-0661-4DC5-98A7-0ECD9091E235}"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SXP JDP – Confidential</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44C0FBC3-2521-455B-BAD7-6E836397104D}"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SXP JDP – Confidential</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97C15946-6706-41F7-AD7D-99C2A5D3C262}"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Micron ppt logo"/>
          <p:cNvPicPr>
            <a:picLocks noChangeAspect="1" noChangeArrowheads="1"/>
          </p:cNvPicPr>
          <p:nvPr/>
        </p:nvPicPr>
        <p:blipFill>
          <a:blip r:embed="rId14" cstate="print"/>
          <a:srcRect/>
          <a:stretch>
            <a:fillRect/>
          </a:stretch>
        </p:blipFill>
        <p:spPr bwMode="auto">
          <a:xfrm>
            <a:off x="88900" y="6307138"/>
            <a:ext cx="1069975" cy="554037"/>
          </a:xfrm>
          <a:prstGeom prst="rect">
            <a:avLst/>
          </a:prstGeom>
          <a:noFill/>
          <a:ln w="9525">
            <a:noFill/>
            <a:miter lim="800000"/>
            <a:headEnd/>
            <a:tailEnd/>
          </a:ln>
        </p:spPr>
      </p:pic>
      <p:sp>
        <p:nvSpPr>
          <p:cNvPr id="1027" name="Rectangle 3"/>
          <p:cNvSpPr>
            <a:spLocks noGrp="1" noChangeArrowheads="1"/>
          </p:cNvSpPr>
          <p:nvPr>
            <p:ph type="title"/>
          </p:nvPr>
        </p:nvSpPr>
        <p:spPr bwMode="auto">
          <a:xfrm>
            <a:off x="457200" y="76200"/>
            <a:ext cx="82296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469900" y="685800"/>
            <a:ext cx="8229600" cy="563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7173" name="Rectangle 5"/>
          <p:cNvSpPr>
            <a:spLocks noGrp="1" noChangeArrowheads="1"/>
          </p:cNvSpPr>
          <p:nvPr>
            <p:ph type="ftr" sz="quarter" idx="3"/>
          </p:nvPr>
        </p:nvSpPr>
        <p:spPr bwMode="auto">
          <a:xfrm>
            <a:off x="1117600" y="6619875"/>
            <a:ext cx="2921000" cy="241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a:solidFill>
                  <a:srgbClr val="FF0000"/>
                </a:solidFill>
              </a:defRPr>
            </a:lvl1pPr>
          </a:lstStyle>
          <a:p>
            <a:pPr>
              <a:defRPr/>
            </a:pPr>
            <a:r>
              <a:rPr lang="en-US" dirty="0" smtClean="0"/>
              <a:t>SXP JDP – Confidential</a:t>
            </a:r>
            <a:endParaRPr lang="en-US" dirty="0"/>
          </a:p>
        </p:txBody>
      </p:sp>
      <p:sp>
        <p:nvSpPr>
          <p:cNvPr id="7174" name="Rectangle 6"/>
          <p:cNvSpPr>
            <a:spLocks noGrp="1" noChangeArrowheads="1"/>
          </p:cNvSpPr>
          <p:nvPr>
            <p:ph type="sldNum" sz="quarter" idx="4"/>
          </p:nvPr>
        </p:nvSpPr>
        <p:spPr bwMode="auto">
          <a:xfrm>
            <a:off x="4343400" y="6584156"/>
            <a:ext cx="10414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F2BF35B-7DF8-418C-95E8-55C6C463D79F}" type="slidenum">
              <a:rPr lang="en-US" smtClean="0"/>
              <a:pPr>
                <a:defRPr/>
              </a:pPr>
              <a:t>‹#›</a:t>
            </a:fld>
            <a:endParaRPr lang="en-US"/>
          </a:p>
        </p:txBody>
      </p:sp>
      <p:sp>
        <p:nvSpPr>
          <p:cNvPr id="7175" name="Rectangle 7"/>
          <p:cNvSpPr>
            <a:spLocks noChangeArrowheads="1"/>
          </p:cNvSpPr>
          <p:nvPr/>
        </p:nvSpPr>
        <p:spPr bwMode="auto">
          <a:xfrm>
            <a:off x="1117600" y="6451600"/>
            <a:ext cx="7194550" cy="106363"/>
          </a:xfrm>
          <a:prstGeom prst="rect">
            <a:avLst/>
          </a:prstGeom>
          <a:gradFill rotWithShape="0">
            <a:gsLst>
              <a:gs pos="0">
                <a:srgbClr val="0020E0"/>
              </a:gs>
              <a:gs pos="100000">
                <a:srgbClr val="0020E0">
                  <a:gamma/>
                  <a:tint val="30196"/>
                  <a:invGamma/>
                </a:srgbClr>
              </a:gs>
            </a:gsLst>
            <a:lin ang="5400000" scaled="1"/>
          </a:gradFill>
          <a:ln w="12700">
            <a:solidFill>
              <a:srgbClr val="FFFFFF"/>
            </a:solidFill>
            <a:miter lim="800000"/>
            <a:headEnd/>
            <a:tailEnd/>
          </a:ln>
          <a:effectLst/>
        </p:spPr>
        <p:txBody>
          <a:bodyPr wrap="none" anchor="ctr"/>
          <a:lstStyle/>
          <a:p>
            <a:pPr>
              <a:defRPr/>
            </a:pPr>
            <a:endParaRPr lang="en-US"/>
          </a:p>
        </p:txBody>
      </p:sp>
      <p:pic>
        <p:nvPicPr>
          <p:cNvPr id="1032" name="Picture 8"/>
          <p:cNvPicPr>
            <a:picLocks noChangeAspect="1" noChangeArrowheads="1"/>
          </p:cNvPicPr>
          <p:nvPr/>
        </p:nvPicPr>
        <p:blipFill>
          <a:blip r:embed="rId15" cstate="print"/>
          <a:srcRect/>
          <a:stretch>
            <a:fillRect/>
          </a:stretch>
        </p:blipFill>
        <p:spPr bwMode="auto">
          <a:xfrm>
            <a:off x="8305800" y="6323013"/>
            <a:ext cx="838200" cy="534987"/>
          </a:xfrm>
          <a:prstGeom prst="rect">
            <a:avLst/>
          </a:prstGeom>
          <a:noFill/>
          <a:ln w="1">
            <a:noFill/>
            <a:miter lim="800000"/>
            <a:headEnd/>
            <a:tailEnd/>
          </a:ln>
        </p:spPr>
      </p:pic>
    </p:spTree>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 id="2147483850" r:id="rId12"/>
  </p:sldLayoutIdLst>
  <p:timing>
    <p:tnLst>
      <p:par>
        <p:cTn id="1" dur="indefinite" restart="never" nodeType="tmRoot"/>
      </p:par>
    </p:tnLst>
  </p:timing>
  <p:hf hdr="0" dt="0"/>
  <p:txStyles>
    <p:titleStyle>
      <a:lvl1pPr algn="ctr" rtl="0" eaLnBrk="1" fontAlgn="base" hangingPunct="1">
        <a:spcBef>
          <a:spcPct val="0"/>
        </a:spcBef>
        <a:spcAft>
          <a:spcPct val="0"/>
        </a:spcAft>
        <a:defRPr sz="4400" b="1">
          <a:solidFill>
            <a:srgbClr val="3366FF"/>
          </a:solidFill>
          <a:latin typeface="+mj-lt"/>
          <a:ea typeface="+mj-ea"/>
          <a:cs typeface="+mj-cs"/>
        </a:defRPr>
      </a:lvl1pPr>
      <a:lvl2pPr algn="ctr" rtl="0" eaLnBrk="1" fontAlgn="base" hangingPunct="1">
        <a:spcBef>
          <a:spcPct val="0"/>
        </a:spcBef>
        <a:spcAft>
          <a:spcPct val="0"/>
        </a:spcAft>
        <a:defRPr sz="4400" b="1">
          <a:solidFill>
            <a:srgbClr val="3366FF"/>
          </a:solidFill>
          <a:latin typeface="Arial" charset="0"/>
          <a:cs typeface="Arial" charset="0"/>
        </a:defRPr>
      </a:lvl2pPr>
      <a:lvl3pPr algn="ctr" rtl="0" eaLnBrk="1" fontAlgn="base" hangingPunct="1">
        <a:spcBef>
          <a:spcPct val="0"/>
        </a:spcBef>
        <a:spcAft>
          <a:spcPct val="0"/>
        </a:spcAft>
        <a:defRPr sz="4400" b="1">
          <a:solidFill>
            <a:srgbClr val="3366FF"/>
          </a:solidFill>
          <a:latin typeface="Arial" charset="0"/>
          <a:cs typeface="Arial" charset="0"/>
        </a:defRPr>
      </a:lvl3pPr>
      <a:lvl4pPr algn="ctr" rtl="0" eaLnBrk="1" fontAlgn="base" hangingPunct="1">
        <a:spcBef>
          <a:spcPct val="0"/>
        </a:spcBef>
        <a:spcAft>
          <a:spcPct val="0"/>
        </a:spcAft>
        <a:defRPr sz="4400" b="1">
          <a:solidFill>
            <a:srgbClr val="3366FF"/>
          </a:solidFill>
          <a:latin typeface="Arial" charset="0"/>
          <a:cs typeface="Arial" charset="0"/>
        </a:defRPr>
      </a:lvl4pPr>
      <a:lvl5pPr algn="ctr" rtl="0" eaLnBrk="1" fontAlgn="base" hangingPunct="1">
        <a:spcBef>
          <a:spcPct val="0"/>
        </a:spcBef>
        <a:spcAft>
          <a:spcPct val="0"/>
        </a:spcAft>
        <a:defRPr sz="4400" b="1">
          <a:solidFill>
            <a:srgbClr val="3366FF"/>
          </a:solidFill>
          <a:latin typeface="Arial" charset="0"/>
          <a:cs typeface="Arial" charset="0"/>
        </a:defRPr>
      </a:lvl5pPr>
      <a:lvl6pPr marL="457200" algn="ctr" rtl="0" eaLnBrk="1" fontAlgn="base" hangingPunct="1">
        <a:spcBef>
          <a:spcPct val="0"/>
        </a:spcBef>
        <a:spcAft>
          <a:spcPct val="0"/>
        </a:spcAft>
        <a:defRPr sz="4400" b="1">
          <a:solidFill>
            <a:srgbClr val="3366FF"/>
          </a:solidFill>
          <a:latin typeface="Arial" charset="0"/>
          <a:cs typeface="Arial" charset="0"/>
        </a:defRPr>
      </a:lvl6pPr>
      <a:lvl7pPr marL="914400" algn="ctr" rtl="0" eaLnBrk="1" fontAlgn="base" hangingPunct="1">
        <a:spcBef>
          <a:spcPct val="0"/>
        </a:spcBef>
        <a:spcAft>
          <a:spcPct val="0"/>
        </a:spcAft>
        <a:defRPr sz="4400" b="1">
          <a:solidFill>
            <a:srgbClr val="3366FF"/>
          </a:solidFill>
          <a:latin typeface="Arial" charset="0"/>
          <a:cs typeface="Arial" charset="0"/>
        </a:defRPr>
      </a:lvl7pPr>
      <a:lvl8pPr marL="1371600" algn="ctr" rtl="0" eaLnBrk="1" fontAlgn="base" hangingPunct="1">
        <a:spcBef>
          <a:spcPct val="0"/>
        </a:spcBef>
        <a:spcAft>
          <a:spcPct val="0"/>
        </a:spcAft>
        <a:defRPr sz="4400" b="1">
          <a:solidFill>
            <a:srgbClr val="3366FF"/>
          </a:solidFill>
          <a:latin typeface="Arial" charset="0"/>
          <a:cs typeface="Arial" charset="0"/>
        </a:defRPr>
      </a:lvl8pPr>
      <a:lvl9pPr marL="1828800" algn="ctr" rtl="0" eaLnBrk="1" fontAlgn="base" hangingPunct="1">
        <a:spcBef>
          <a:spcPct val="0"/>
        </a:spcBef>
        <a:spcAft>
          <a:spcPct val="0"/>
        </a:spcAft>
        <a:defRPr sz="4400" b="1">
          <a:solidFill>
            <a:srgbClr val="3366FF"/>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dm.micron.com/cgi-bin/mtgetdoc.exe?itemID=09005aef86575062" TargetMode="External"/><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Rectangle 2"/>
          <p:cNvSpPr>
            <a:spLocks noGrp="1" noChangeArrowheads="1"/>
          </p:cNvSpPr>
          <p:nvPr>
            <p:ph type="ctrTitle"/>
          </p:nvPr>
        </p:nvSpPr>
        <p:spPr>
          <a:xfrm>
            <a:off x="685800" y="1676400"/>
            <a:ext cx="7772400" cy="1470025"/>
          </a:xfrm>
        </p:spPr>
        <p:txBody>
          <a:bodyPr/>
          <a:lstStyle/>
          <a:p>
            <a:pPr eaLnBrk="1" hangingPunct="1"/>
            <a:r>
              <a:rPr lang="en-US" sz="3200" b="1" dirty="0" smtClean="0"/>
              <a:t>Series 20 </a:t>
            </a:r>
            <a:r>
              <a:rPr lang="en-US" sz="3200" b="1" dirty="0" err="1" smtClean="0"/>
              <a:t>SxP</a:t>
            </a:r>
            <a:r>
              <a:rPr lang="en-US" sz="3200" b="1" dirty="0" smtClean="0"/>
              <a:t> IM JDP SOW</a:t>
            </a:r>
          </a:p>
        </p:txBody>
      </p:sp>
      <p:sp>
        <p:nvSpPr>
          <p:cNvPr id="65541" name="Rectangle 3"/>
          <p:cNvSpPr>
            <a:spLocks noGrp="1" noChangeArrowheads="1"/>
          </p:cNvSpPr>
          <p:nvPr>
            <p:ph type="subTitle" idx="1"/>
          </p:nvPr>
        </p:nvSpPr>
        <p:spPr/>
        <p:txBody>
          <a:bodyPr/>
          <a:lstStyle/>
          <a:p>
            <a:pPr eaLnBrk="1" hangingPunct="1">
              <a:lnSpc>
                <a:spcPct val="80000"/>
              </a:lnSpc>
            </a:pPr>
            <a:r>
              <a:rPr lang="en-US" dirty="0" smtClean="0"/>
              <a:t>Version 4.0</a:t>
            </a:r>
          </a:p>
          <a:p>
            <a:pPr eaLnBrk="1" hangingPunct="1">
              <a:lnSpc>
                <a:spcPct val="80000"/>
              </a:lnSpc>
            </a:pPr>
            <a:r>
              <a:rPr lang="en-US" dirty="0" smtClean="0"/>
              <a:t>July 20th, 2015     </a:t>
            </a:r>
          </a:p>
        </p:txBody>
      </p:sp>
    </p:spTree>
    <p:extLst>
      <p:ext uri="{BB962C8B-B14F-4D97-AF65-F5344CB8AC3E}">
        <p14:creationId xmlns:p14="http://schemas.microsoft.com/office/powerpoint/2010/main" val="3608706504"/>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r>
              <a:rPr lang="en-US" smtClean="0"/>
              <a:t>SXP JDP – Confidential</a:t>
            </a:r>
            <a:endParaRPr lang="en-US" dirty="0"/>
          </a:p>
        </p:txBody>
      </p:sp>
      <p:sp>
        <p:nvSpPr>
          <p:cNvPr id="4" name="Slide Number Placeholder 3"/>
          <p:cNvSpPr>
            <a:spLocks noGrp="1"/>
          </p:cNvSpPr>
          <p:nvPr>
            <p:ph type="sldNum" sz="quarter" idx="11"/>
          </p:nvPr>
        </p:nvSpPr>
        <p:spPr/>
        <p:txBody>
          <a:bodyPr/>
          <a:lstStyle/>
          <a:p>
            <a:pPr>
              <a:defRPr/>
            </a:pPr>
            <a:fld id="{F398AC91-D890-4E4D-B07E-AB9C981B3925}" type="slidenum">
              <a:rPr lang="en-US" smtClean="0"/>
              <a:pPr>
                <a:defRPr/>
              </a:pPr>
              <a:t>10</a:t>
            </a:fld>
            <a:endParaRPr lang="en-US"/>
          </a:p>
        </p:txBody>
      </p:sp>
      <p:sp>
        <p:nvSpPr>
          <p:cNvPr id="5" name="Rectangle 2"/>
          <p:cNvSpPr txBox="1">
            <a:spLocks noChangeArrowheads="1"/>
          </p:cNvSpPr>
          <p:nvPr/>
        </p:nvSpPr>
        <p:spPr bwMode="auto">
          <a:xfrm>
            <a:off x="-20855" y="309716"/>
            <a:ext cx="8991600" cy="61943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b="1">
                <a:solidFill>
                  <a:srgbClr val="3366FF"/>
                </a:solidFill>
                <a:latin typeface="+mj-lt"/>
                <a:ea typeface="+mj-ea"/>
                <a:cs typeface="+mj-cs"/>
              </a:defRPr>
            </a:lvl1pPr>
            <a:lvl2pPr algn="ctr" rtl="0" eaLnBrk="1" fontAlgn="base" hangingPunct="1">
              <a:spcBef>
                <a:spcPct val="0"/>
              </a:spcBef>
              <a:spcAft>
                <a:spcPct val="0"/>
              </a:spcAft>
              <a:defRPr sz="4400" b="1">
                <a:solidFill>
                  <a:srgbClr val="3366FF"/>
                </a:solidFill>
                <a:latin typeface="Arial" charset="0"/>
                <a:cs typeface="Arial" charset="0"/>
              </a:defRPr>
            </a:lvl2pPr>
            <a:lvl3pPr algn="ctr" rtl="0" eaLnBrk="1" fontAlgn="base" hangingPunct="1">
              <a:spcBef>
                <a:spcPct val="0"/>
              </a:spcBef>
              <a:spcAft>
                <a:spcPct val="0"/>
              </a:spcAft>
              <a:defRPr sz="4400" b="1">
                <a:solidFill>
                  <a:srgbClr val="3366FF"/>
                </a:solidFill>
                <a:latin typeface="Arial" charset="0"/>
                <a:cs typeface="Arial" charset="0"/>
              </a:defRPr>
            </a:lvl3pPr>
            <a:lvl4pPr algn="ctr" rtl="0" eaLnBrk="1" fontAlgn="base" hangingPunct="1">
              <a:spcBef>
                <a:spcPct val="0"/>
              </a:spcBef>
              <a:spcAft>
                <a:spcPct val="0"/>
              </a:spcAft>
              <a:defRPr sz="4400" b="1">
                <a:solidFill>
                  <a:srgbClr val="3366FF"/>
                </a:solidFill>
                <a:latin typeface="Arial" charset="0"/>
                <a:cs typeface="Arial" charset="0"/>
              </a:defRPr>
            </a:lvl4pPr>
            <a:lvl5pPr algn="ctr" rtl="0" eaLnBrk="1" fontAlgn="base" hangingPunct="1">
              <a:spcBef>
                <a:spcPct val="0"/>
              </a:spcBef>
              <a:spcAft>
                <a:spcPct val="0"/>
              </a:spcAft>
              <a:defRPr sz="4400" b="1">
                <a:solidFill>
                  <a:srgbClr val="3366FF"/>
                </a:solidFill>
                <a:latin typeface="Arial" charset="0"/>
                <a:cs typeface="Arial" charset="0"/>
              </a:defRPr>
            </a:lvl5pPr>
            <a:lvl6pPr marL="457200" algn="ctr" rtl="0" eaLnBrk="1" fontAlgn="base" hangingPunct="1">
              <a:spcBef>
                <a:spcPct val="0"/>
              </a:spcBef>
              <a:spcAft>
                <a:spcPct val="0"/>
              </a:spcAft>
              <a:defRPr sz="4400" b="1">
                <a:solidFill>
                  <a:srgbClr val="3366FF"/>
                </a:solidFill>
                <a:latin typeface="Arial" charset="0"/>
                <a:cs typeface="Arial" charset="0"/>
              </a:defRPr>
            </a:lvl6pPr>
            <a:lvl7pPr marL="914400" algn="ctr" rtl="0" eaLnBrk="1" fontAlgn="base" hangingPunct="1">
              <a:spcBef>
                <a:spcPct val="0"/>
              </a:spcBef>
              <a:spcAft>
                <a:spcPct val="0"/>
              </a:spcAft>
              <a:defRPr sz="4400" b="1">
                <a:solidFill>
                  <a:srgbClr val="3366FF"/>
                </a:solidFill>
                <a:latin typeface="Arial" charset="0"/>
                <a:cs typeface="Arial" charset="0"/>
              </a:defRPr>
            </a:lvl7pPr>
            <a:lvl8pPr marL="1371600" algn="ctr" rtl="0" eaLnBrk="1" fontAlgn="base" hangingPunct="1">
              <a:spcBef>
                <a:spcPct val="0"/>
              </a:spcBef>
              <a:spcAft>
                <a:spcPct val="0"/>
              </a:spcAft>
              <a:defRPr sz="4400" b="1">
                <a:solidFill>
                  <a:srgbClr val="3366FF"/>
                </a:solidFill>
                <a:latin typeface="Arial" charset="0"/>
                <a:cs typeface="Arial" charset="0"/>
              </a:defRPr>
            </a:lvl8pPr>
            <a:lvl9pPr marL="1828800" algn="ctr" rtl="0" eaLnBrk="1" fontAlgn="base" hangingPunct="1">
              <a:spcBef>
                <a:spcPct val="0"/>
              </a:spcBef>
              <a:spcAft>
                <a:spcPct val="0"/>
              </a:spcAft>
              <a:defRPr sz="4400" b="1">
                <a:solidFill>
                  <a:srgbClr val="3366FF"/>
                </a:solidFill>
                <a:latin typeface="Arial" charset="0"/>
                <a:cs typeface="Arial" charset="0"/>
              </a:defRPr>
            </a:lvl9pPr>
          </a:lstStyle>
          <a:p>
            <a:r>
              <a:rPr lang="en-US" sz="4000" kern="0" dirty="0" smtClean="0">
                <a:effectLst>
                  <a:outerShdw blurRad="38100" dist="38100" dir="2700000" algn="tl">
                    <a:srgbClr val="C0C0C0"/>
                  </a:outerShdw>
                </a:effectLst>
              </a:rPr>
              <a:t>2.0 High Level Milestones</a:t>
            </a:r>
          </a:p>
        </p:txBody>
      </p:sp>
      <p:graphicFrame>
        <p:nvGraphicFramePr>
          <p:cNvPr id="6" name="Group 65"/>
          <p:cNvGraphicFramePr>
            <a:graphicFrameLocks noGrp="1"/>
          </p:cNvGraphicFramePr>
          <p:nvPr>
            <p:extLst>
              <p:ext uri="{D42A27DB-BD31-4B8C-83A1-F6EECF244321}">
                <p14:modId xmlns:p14="http://schemas.microsoft.com/office/powerpoint/2010/main" val="1126759688"/>
              </p:ext>
            </p:extLst>
          </p:nvPr>
        </p:nvGraphicFramePr>
        <p:xfrm>
          <a:off x="762000" y="1981200"/>
          <a:ext cx="6477001" cy="2514604"/>
        </p:xfrm>
        <a:graphic>
          <a:graphicData uri="http://schemas.openxmlformats.org/drawingml/2006/table">
            <a:tbl>
              <a:tblPr/>
              <a:tblGrid>
                <a:gridCol w="525877"/>
                <a:gridCol w="3807075"/>
                <a:gridCol w="2144049"/>
              </a:tblGrid>
              <a:tr h="3671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Milestone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Date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3671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20s  Final Collateral (DR/Model) release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June 30th, ‘15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71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S15X and XS26A – dev. Vehicle 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April-July, ‘15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71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S26A data base release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October 23 ’15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4116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S26A Ship Release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November 15 ’16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3421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S26A Qual Release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January 18, ‘17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2" name="TextBox 1"/>
          <p:cNvSpPr txBox="1"/>
          <p:nvPr/>
        </p:nvSpPr>
        <p:spPr>
          <a:xfrm>
            <a:off x="304800" y="4953000"/>
            <a:ext cx="8490965" cy="1015663"/>
          </a:xfrm>
          <a:prstGeom prst="rect">
            <a:avLst/>
          </a:prstGeom>
          <a:noFill/>
          <a:ln>
            <a:solidFill>
              <a:srgbClr val="0000FF"/>
            </a:solidFill>
          </a:ln>
        </p:spPr>
        <p:txBody>
          <a:bodyPr wrap="square" rtlCol="0">
            <a:spAutoFit/>
          </a:bodyPr>
          <a:lstStyle/>
          <a:p>
            <a:r>
              <a:rPr lang="en-US" sz="2000" dirty="0" smtClean="0"/>
              <a:t>* Ship Release and Qual schedule are placeholders (based on Mid-July, ‘15 projections) and will be finalized in 2H, ’15 as TD resources become available (based on 10s health)  </a:t>
            </a:r>
            <a:endParaRPr lang="en-US" sz="2000" dirty="0"/>
          </a:p>
        </p:txBody>
      </p:sp>
    </p:spTree>
    <p:extLst>
      <p:ext uri="{BB962C8B-B14F-4D97-AF65-F5344CB8AC3E}">
        <p14:creationId xmlns:p14="http://schemas.microsoft.com/office/powerpoint/2010/main" val="16902311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Grp="1" noChangeArrowheads="1"/>
          </p:cNvSpPr>
          <p:nvPr>
            <p:ph type="ctrTitle"/>
          </p:nvPr>
        </p:nvSpPr>
        <p:spPr/>
        <p:txBody>
          <a:bodyPr/>
          <a:lstStyle/>
          <a:p>
            <a:pPr eaLnBrk="1" hangingPunct="1"/>
            <a:r>
              <a:rPr lang="en-US" dirty="0" smtClean="0"/>
              <a:t>3.0 20s Cost/GB Reduction</a:t>
            </a:r>
          </a:p>
        </p:txBody>
      </p:sp>
    </p:spTree>
    <p:extLst>
      <p:ext uri="{BB962C8B-B14F-4D97-AF65-F5344CB8AC3E}">
        <p14:creationId xmlns:p14="http://schemas.microsoft.com/office/powerpoint/2010/main" val="3702842379"/>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S26A Die Size and Risks</a:t>
            </a:r>
            <a:endParaRPr lang="en-US" sz="3600"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12</a:t>
            </a:fld>
            <a:endParaRPr lang="en-US"/>
          </a:p>
        </p:txBody>
      </p:sp>
      <p:sp>
        <p:nvSpPr>
          <p:cNvPr id="5" name="Footer Placeholder 4"/>
          <p:cNvSpPr>
            <a:spLocks noGrp="1"/>
          </p:cNvSpPr>
          <p:nvPr>
            <p:ph type="ftr" sz="quarter" idx="10"/>
          </p:nvPr>
        </p:nvSpPr>
        <p:spPr/>
        <p:txBody>
          <a:bodyPr/>
          <a:lstStyle/>
          <a:p>
            <a:pPr>
              <a:defRPr/>
            </a:pPr>
            <a:r>
              <a:rPr lang="en-US" smtClean="0"/>
              <a:t>SXP JDP – Confidential</a:t>
            </a:r>
            <a:endParaRPr lang="en-US" dirty="0"/>
          </a:p>
        </p:txBody>
      </p:sp>
      <p:sp>
        <p:nvSpPr>
          <p:cNvPr id="8" name="Content Placeholder 2"/>
          <p:cNvSpPr txBox="1">
            <a:spLocks/>
          </p:cNvSpPr>
          <p:nvPr/>
        </p:nvSpPr>
        <p:spPr bwMode="auto">
          <a:xfrm>
            <a:off x="160726" y="2640013"/>
            <a:ext cx="6789820" cy="3505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1600">
                <a:solidFill>
                  <a:schemeClr val="tx1"/>
                </a:solidFill>
                <a:latin typeface="+mn-lt"/>
                <a:cs typeface="+mn-cs"/>
              </a:defRPr>
            </a:lvl2pPr>
            <a:lvl3pPr marL="1143000" indent="-228600" algn="l" rtl="0" eaLnBrk="1" fontAlgn="base" hangingPunct="1">
              <a:spcBef>
                <a:spcPct val="20000"/>
              </a:spcBef>
              <a:spcAft>
                <a:spcPct val="0"/>
              </a:spcAft>
              <a:buChar char="•"/>
              <a:defRPr sz="1400">
                <a:solidFill>
                  <a:schemeClr val="tx1"/>
                </a:solidFill>
                <a:latin typeface="+mn-lt"/>
                <a:cs typeface="+mn-cs"/>
              </a:defRPr>
            </a:lvl3pPr>
            <a:lvl4pPr marL="1600200" indent="-228600" algn="l" rtl="0" eaLnBrk="1" fontAlgn="base" hangingPunct="1">
              <a:spcBef>
                <a:spcPct val="20000"/>
              </a:spcBef>
              <a:spcAft>
                <a:spcPct val="0"/>
              </a:spcAft>
              <a:buChar char="–"/>
              <a:defRPr sz="1200">
                <a:solidFill>
                  <a:schemeClr val="tx1"/>
                </a:solidFill>
                <a:latin typeface="+mn-lt"/>
                <a:cs typeface="+mn-cs"/>
              </a:defRPr>
            </a:lvl4pPr>
            <a:lvl5pPr marL="2057400" indent="-228600" algn="l" rtl="0" eaLnBrk="1" fontAlgn="base" hangingPunct="1">
              <a:spcBef>
                <a:spcPct val="20000"/>
              </a:spcBef>
              <a:spcAft>
                <a:spcPct val="0"/>
              </a:spcAft>
              <a:buChar char="»"/>
              <a:defRPr sz="12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marL="0" indent="0">
              <a:buNone/>
            </a:pPr>
            <a:r>
              <a:rPr lang="en-US" sz="2200" u="sng" dirty="0" smtClean="0"/>
              <a:t>S26A Arch / Risk / Status:</a:t>
            </a:r>
          </a:p>
          <a:p>
            <a:r>
              <a:rPr lang="en-US" sz="1600" b="1" u="sng" dirty="0" smtClean="0">
                <a:latin typeface="+mj-lt"/>
              </a:rPr>
              <a:t>20s POR</a:t>
            </a:r>
            <a:r>
              <a:rPr lang="en-US" sz="1600" dirty="0" smtClean="0">
                <a:latin typeface="+mj-lt"/>
              </a:rPr>
              <a:t>: WL 1</a:t>
            </a:r>
            <a:r>
              <a:rPr lang="en-US" sz="1600" baseline="30000" dirty="0" smtClean="0">
                <a:latin typeface="+mj-lt"/>
              </a:rPr>
              <a:t>st</a:t>
            </a:r>
            <a:r>
              <a:rPr lang="en-US" sz="1600" dirty="0" smtClean="0">
                <a:latin typeface="+mj-lt"/>
              </a:rPr>
              <a:t> for 10s compatibility and 4Kx4K tile for best cost/GB</a:t>
            </a:r>
          </a:p>
          <a:p>
            <a:r>
              <a:rPr lang="en-US" sz="1600" dirty="0" smtClean="0">
                <a:latin typeface="+mj-lt"/>
              </a:rPr>
              <a:t>Read Disturb is the key risk with 2x WL length (4Kx4K tile size) and strapping of top and bottom WL</a:t>
            </a:r>
          </a:p>
          <a:p>
            <a:pPr marL="742789" lvl="1">
              <a:buFont typeface="Courier New" panose="02070309020205020404" pitchFamily="49" charset="0"/>
              <a:buChar char="o"/>
            </a:pPr>
            <a:r>
              <a:rPr lang="en-US" sz="1400" dirty="0" smtClean="0">
                <a:latin typeface="+mj-lt"/>
              </a:rPr>
              <a:t>Much </a:t>
            </a:r>
            <a:r>
              <a:rPr lang="en-US" sz="1400" dirty="0">
                <a:latin typeface="+mj-lt"/>
              </a:rPr>
              <a:t>higher current spike during read compared to S15B ( may require longer SET back pulse )</a:t>
            </a:r>
          </a:p>
          <a:p>
            <a:r>
              <a:rPr lang="en-US" sz="1600" dirty="0">
                <a:latin typeface="+mj-lt"/>
              </a:rPr>
              <a:t>Set-ability</a:t>
            </a:r>
          </a:p>
          <a:p>
            <a:pPr marL="742789" lvl="1">
              <a:buFont typeface="Courier New" panose="02070309020205020404" pitchFamily="49" charset="0"/>
              <a:buChar char="o"/>
            </a:pPr>
            <a:r>
              <a:rPr lang="en-US" sz="1400" dirty="0">
                <a:latin typeface="+mj-lt"/>
              </a:rPr>
              <a:t>Much higher spike during selection compared to S15B ( may </a:t>
            </a:r>
            <a:r>
              <a:rPr lang="en-US" sz="1400" dirty="0" smtClean="0">
                <a:latin typeface="+mj-lt"/>
              </a:rPr>
              <a:t>degrade set-ability </a:t>
            </a:r>
            <a:r>
              <a:rPr lang="en-US" sz="1400" dirty="0">
                <a:latin typeface="+mj-lt"/>
              </a:rPr>
              <a:t>)</a:t>
            </a:r>
          </a:p>
          <a:p>
            <a:pPr marL="742789" lvl="1">
              <a:buFont typeface="Courier New" panose="02070309020205020404" pitchFamily="49" charset="0"/>
              <a:buChar char="o"/>
            </a:pPr>
            <a:r>
              <a:rPr lang="en-US" sz="1400" dirty="0">
                <a:latin typeface="+mj-lt"/>
              </a:rPr>
              <a:t>Higher ihold due to increased WL Cap ( may degrade set-ability </a:t>
            </a:r>
            <a:r>
              <a:rPr lang="en-US" sz="1400" dirty="0" smtClean="0">
                <a:latin typeface="+mj-lt"/>
              </a:rPr>
              <a:t>)</a:t>
            </a:r>
            <a:endParaRPr lang="en-US" sz="1600" dirty="0" smtClean="0">
              <a:latin typeface="+mj-lt"/>
            </a:endParaRPr>
          </a:p>
          <a:p>
            <a:pPr marL="342739">
              <a:buFont typeface="Arial" panose="020B0604020202020204" pitchFamily="34" charset="0"/>
              <a:buChar char="•"/>
            </a:pPr>
            <a:r>
              <a:rPr lang="en-US" sz="1600" dirty="0" smtClean="0">
                <a:latin typeface="+mj-lt"/>
              </a:rPr>
              <a:t>On track to meet goal of reducing read and write energy by 30% (pJ/bit)</a:t>
            </a:r>
            <a:endParaRPr lang="en-US" sz="1600" dirty="0">
              <a:latin typeface="+mj-lt"/>
            </a:endParaRPr>
          </a:p>
          <a:p>
            <a:endParaRPr lang="en-US" sz="1800" dirty="0" smtClean="0"/>
          </a:p>
          <a:p>
            <a:endParaRPr lang="en-US" sz="1800" dirty="0" smtClean="0"/>
          </a:p>
          <a:p>
            <a:pPr marL="0" indent="0">
              <a:buNone/>
            </a:pPr>
            <a:endParaRPr lang="en-US" dirty="0" smtClean="0"/>
          </a:p>
          <a:p>
            <a:pPr marL="0" indent="0">
              <a:buNone/>
            </a:pPr>
            <a:endParaRPr lang="en-US" dirty="0" smtClean="0"/>
          </a:p>
          <a:p>
            <a:pPr marL="0" indent="0">
              <a:buNone/>
            </a:pPr>
            <a:endParaRPr lang="en-US" dirty="0"/>
          </a:p>
        </p:txBody>
      </p:sp>
      <p:sp>
        <p:nvSpPr>
          <p:cNvPr id="10" name="Right Brace 9"/>
          <p:cNvSpPr/>
          <p:nvPr/>
        </p:nvSpPr>
        <p:spPr>
          <a:xfrm>
            <a:off x="6791729" y="3402013"/>
            <a:ext cx="474423" cy="1905000"/>
          </a:xfrm>
          <a:prstGeom prst="rightBrace">
            <a:avLst/>
          </a:prstGeom>
          <a:ln>
            <a:solidFill>
              <a:srgbClr val="0000FF"/>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p:cNvSpPr txBox="1"/>
          <p:nvPr/>
        </p:nvSpPr>
        <p:spPr>
          <a:xfrm>
            <a:off x="7274975" y="3706813"/>
            <a:ext cx="1588897" cy="954107"/>
          </a:xfrm>
          <a:prstGeom prst="rect">
            <a:avLst/>
          </a:prstGeom>
          <a:noFill/>
        </p:spPr>
        <p:txBody>
          <a:bodyPr wrap="none" rtlCol="0">
            <a:spAutoFit/>
          </a:bodyPr>
          <a:lstStyle/>
          <a:p>
            <a:r>
              <a:rPr lang="en-US" sz="1400" dirty="0" smtClean="0"/>
              <a:t>SSR transients</a:t>
            </a:r>
          </a:p>
          <a:p>
            <a:r>
              <a:rPr lang="en-US" sz="1400" dirty="0" smtClean="0"/>
              <a:t>being studied in</a:t>
            </a:r>
          </a:p>
          <a:p>
            <a:r>
              <a:rPr lang="en-US" sz="1400" dirty="0" smtClean="0"/>
              <a:t>S15B with added </a:t>
            </a:r>
          </a:p>
          <a:p>
            <a:r>
              <a:rPr lang="en-US" sz="1400" dirty="0" smtClean="0"/>
              <a:t>cap to LWL</a:t>
            </a:r>
            <a:endParaRPr lang="en-US" sz="1400" dirty="0"/>
          </a:p>
        </p:txBody>
      </p:sp>
      <p:sp>
        <p:nvSpPr>
          <p:cNvPr id="6" name="Content Placeholder 5"/>
          <p:cNvSpPr>
            <a:spLocks noGrp="1"/>
          </p:cNvSpPr>
          <p:nvPr>
            <p:ph idx="1"/>
          </p:nvPr>
        </p:nvSpPr>
        <p:spPr>
          <a:xfrm>
            <a:off x="160726" y="1119981"/>
            <a:ext cx="8610600" cy="1143000"/>
          </a:xfrm>
        </p:spPr>
        <p:txBody>
          <a:bodyPr/>
          <a:lstStyle/>
          <a:p>
            <a:r>
              <a:rPr lang="en-US" dirty="0" smtClean="0"/>
              <a:t>S26A Die </a:t>
            </a:r>
            <a:r>
              <a:rPr lang="en-US" dirty="0"/>
              <a:t>size </a:t>
            </a:r>
            <a:r>
              <a:rPr lang="en-US" dirty="0" smtClean="0"/>
              <a:t>projected to be ~197.1mm</a:t>
            </a:r>
            <a:r>
              <a:rPr lang="en-US" baseline="30000" dirty="0" smtClean="0"/>
              <a:t>2</a:t>
            </a:r>
            <a:r>
              <a:rPr lang="en-US" dirty="0"/>
              <a:t> </a:t>
            </a:r>
            <a:endParaRPr lang="en-US" dirty="0" smtClean="0"/>
          </a:p>
          <a:p>
            <a:pPr lvl="1"/>
            <a:r>
              <a:rPr lang="en-US" sz="2000" dirty="0" smtClean="0"/>
              <a:t>12.70mm </a:t>
            </a:r>
            <a:r>
              <a:rPr lang="en-US" sz="2000" dirty="0"/>
              <a:t>x </a:t>
            </a:r>
            <a:r>
              <a:rPr lang="en-US" sz="2000" dirty="0" smtClean="0"/>
              <a:t>15.52mm, based on single scribe on x- and y-dimension</a:t>
            </a:r>
          </a:p>
          <a:p>
            <a:pPr lvl="1"/>
            <a:r>
              <a:rPr lang="en-US" sz="2000" dirty="0" smtClean="0"/>
              <a:t>4Kx4K Tile, 4-deck, 32-partitions, Quilt Arch</a:t>
            </a:r>
            <a:endParaRPr lang="en-US" sz="2000" dirty="0"/>
          </a:p>
        </p:txBody>
      </p:sp>
    </p:spTree>
    <p:extLst>
      <p:ext uri="{BB962C8B-B14F-4D97-AF65-F5344CB8AC3E}">
        <p14:creationId xmlns:p14="http://schemas.microsoft.com/office/powerpoint/2010/main" val="10805099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8" y="163323"/>
            <a:ext cx="8229600" cy="563563"/>
          </a:xfrm>
        </p:spPr>
        <p:txBody>
          <a:bodyPr/>
          <a:lstStyle/>
          <a:p>
            <a:r>
              <a:rPr lang="en-US" sz="3600" dirty="0" smtClean="0"/>
              <a:t>20s Cost/GB </a:t>
            </a:r>
            <a:br>
              <a:rPr lang="en-US" sz="3600" dirty="0" smtClean="0"/>
            </a:br>
            <a:r>
              <a:rPr lang="en-US" sz="2800" dirty="0" smtClean="0"/>
              <a:t>(Unconstrained Floor Space)</a:t>
            </a:r>
            <a:endParaRPr lang="en-US" sz="2800" dirty="0"/>
          </a:p>
        </p:txBody>
      </p:sp>
      <p:sp>
        <p:nvSpPr>
          <p:cNvPr id="3" name="Footer Placeholder 2"/>
          <p:cNvSpPr>
            <a:spLocks noGrp="1"/>
          </p:cNvSpPr>
          <p:nvPr>
            <p:ph type="ftr" sz="quarter" idx="10"/>
          </p:nvPr>
        </p:nvSpPr>
        <p:spPr/>
        <p:txBody>
          <a:bodyPr/>
          <a:lstStyle/>
          <a:p>
            <a:pPr>
              <a:defRPr/>
            </a:pPr>
            <a:r>
              <a:rPr lang="en-US" smtClean="0"/>
              <a:t>SXP JDP – Confidential</a:t>
            </a:r>
            <a:endParaRPr lang="en-US" dirty="0"/>
          </a:p>
        </p:txBody>
      </p:sp>
      <p:sp>
        <p:nvSpPr>
          <p:cNvPr id="4" name="Slide Number Placeholder 3"/>
          <p:cNvSpPr>
            <a:spLocks noGrp="1"/>
          </p:cNvSpPr>
          <p:nvPr>
            <p:ph type="sldNum" sz="quarter" idx="11"/>
          </p:nvPr>
        </p:nvSpPr>
        <p:spPr/>
        <p:txBody>
          <a:bodyPr/>
          <a:lstStyle/>
          <a:p>
            <a:pPr>
              <a:defRPr/>
            </a:pPr>
            <a:fld id="{F398AC91-D890-4E4D-B07E-AB9C981B3925}" type="slidenum">
              <a:rPr lang="en-US" smtClean="0"/>
              <a:pPr>
                <a:defRPr/>
              </a:pPr>
              <a:t>13</a:t>
            </a:fld>
            <a:endParaRPr lang="en-US"/>
          </a:p>
        </p:txBody>
      </p:sp>
      <p:pic>
        <p:nvPicPr>
          <p:cNvPr id="5" name="Picture 4"/>
          <p:cNvPicPr>
            <a:picLocks noChangeAspect="1"/>
          </p:cNvPicPr>
          <p:nvPr/>
        </p:nvPicPr>
        <p:blipFill>
          <a:blip r:embed="rId2"/>
          <a:stretch>
            <a:fillRect/>
          </a:stretch>
        </p:blipFill>
        <p:spPr>
          <a:xfrm>
            <a:off x="123825" y="1666875"/>
            <a:ext cx="8867775" cy="2219325"/>
          </a:xfrm>
          <a:prstGeom prst="rect">
            <a:avLst/>
          </a:prstGeom>
        </p:spPr>
      </p:pic>
      <p:sp>
        <p:nvSpPr>
          <p:cNvPr id="8" name="TextBox 7"/>
          <p:cNvSpPr txBox="1"/>
          <p:nvPr/>
        </p:nvSpPr>
        <p:spPr>
          <a:xfrm>
            <a:off x="138112" y="4038600"/>
            <a:ext cx="9028549" cy="1908215"/>
          </a:xfrm>
          <a:prstGeom prst="rect">
            <a:avLst/>
          </a:prstGeom>
          <a:noFill/>
        </p:spPr>
        <p:txBody>
          <a:bodyPr wrap="square" rtlCol="0">
            <a:spAutoFit/>
          </a:bodyPr>
          <a:lstStyle/>
          <a:p>
            <a:pPr marL="342900" indent="-342900">
              <a:buFont typeface="Arial" panose="020B0604020202020204" pitchFamily="34" charset="0"/>
              <a:buChar char="•"/>
            </a:pPr>
            <a:r>
              <a:rPr lang="en-US" sz="2000" dirty="0" smtClean="0">
                <a:solidFill>
                  <a:srgbClr val="009900"/>
                </a:solidFill>
              </a:rPr>
              <a:t>34.7% Cost/GB reduction shows the intrinsic value of the 20s SXP technology in an unconstrained floor space scenario</a:t>
            </a:r>
            <a:r>
              <a:rPr lang="en-US" sz="2000" dirty="0" smtClean="0"/>
              <a:t>:</a:t>
            </a:r>
          </a:p>
          <a:p>
            <a:r>
              <a:rPr lang="en-US" sz="2400" dirty="0"/>
              <a:t>	</a:t>
            </a:r>
            <a:r>
              <a:rPr lang="en-US" sz="2400" dirty="0" smtClean="0"/>
              <a:t>- </a:t>
            </a:r>
            <a:r>
              <a:rPr lang="en-US" dirty="0"/>
              <a:t>S</a:t>
            </a:r>
            <a:r>
              <a:rPr lang="en-US" dirty="0" smtClean="0"/>
              <a:t>uccessful collaboration between TD/Design has resulted in ~5%	                 	smaller die size </a:t>
            </a:r>
            <a:endParaRPr lang="en-US" dirty="0"/>
          </a:p>
          <a:p>
            <a:pPr marL="2171700" lvl="4" indent="-342900">
              <a:buFont typeface="Courier New" panose="02070309020205020404" pitchFamily="49" charset="0"/>
              <a:buChar char="o"/>
            </a:pPr>
            <a:r>
              <a:rPr lang="en-US" dirty="0" smtClean="0"/>
              <a:t>delivering 2x density w/o changing cell size or cell collateral</a:t>
            </a:r>
          </a:p>
          <a:p>
            <a:pPr marL="2171700" lvl="4" indent="-342900">
              <a:buFont typeface="Courier New" panose="02070309020205020404" pitchFamily="49" charset="0"/>
              <a:buChar char="o"/>
            </a:pPr>
            <a:r>
              <a:rPr lang="en-US" dirty="0" smtClean="0"/>
              <a:t>New process arch allowing strapping of top and bottom-deck WL </a:t>
            </a:r>
            <a:endParaRPr lang="en-US" dirty="0"/>
          </a:p>
        </p:txBody>
      </p:sp>
      <p:sp>
        <p:nvSpPr>
          <p:cNvPr id="15" name="TextBox 14"/>
          <p:cNvSpPr txBox="1"/>
          <p:nvPr/>
        </p:nvSpPr>
        <p:spPr>
          <a:xfrm>
            <a:off x="138112" y="1013936"/>
            <a:ext cx="5966698" cy="738664"/>
          </a:xfrm>
          <a:prstGeom prst="rect">
            <a:avLst/>
          </a:prstGeom>
          <a:noFill/>
        </p:spPr>
        <p:txBody>
          <a:bodyPr wrap="none" rtlCol="0">
            <a:spAutoFit/>
          </a:bodyPr>
          <a:lstStyle/>
          <a:p>
            <a:r>
              <a:rPr lang="en-US" sz="1400" dirty="0" smtClean="0"/>
              <a:t>Used June, ‘15 MOR (from F4 for all analysis:</a:t>
            </a:r>
          </a:p>
          <a:p>
            <a:r>
              <a:rPr lang="en-US" sz="1400" u="sng" dirty="0" smtClean="0"/>
              <a:t> </a:t>
            </a:r>
            <a:r>
              <a:rPr lang="en-US" sz="1400" u="sng" dirty="0">
                <a:hlinkClick r:id="rId3"/>
              </a:rPr>
              <a:t>http://edm.micron.com/cgi-bin/mtgetdoc.exe?itemID=09005aef86575062</a:t>
            </a:r>
            <a:endParaRPr lang="en-US" sz="1400" dirty="0"/>
          </a:p>
          <a:p>
            <a:endParaRPr lang="en-US" sz="1400" u="sng" dirty="0"/>
          </a:p>
        </p:txBody>
      </p:sp>
    </p:spTree>
    <p:extLst>
      <p:ext uri="{BB962C8B-B14F-4D97-AF65-F5344CB8AC3E}">
        <p14:creationId xmlns:p14="http://schemas.microsoft.com/office/powerpoint/2010/main" val="25287364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3004257" y="6553200"/>
            <a:ext cx="2921000" cy="241300"/>
          </a:xfrm>
        </p:spPr>
        <p:txBody>
          <a:bodyPr/>
          <a:lstStyle/>
          <a:p>
            <a:pPr>
              <a:defRPr/>
            </a:pPr>
            <a:r>
              <a:rPr lang="en-US" dirty="0" smtClean="0"/>
              <a:t>SXP JDP – Confidential</a:t>
            </a:r>
            <a:endParaRPr lang="en-US" dirty="0"/>
          </a:p>
        </p:txBody>
      </p:sp>
      <p:sp>
        <p:nvSpPr>
          <p:cNvPr id="4" name="Slide Number Placeholder 3"/>
          <p:cNvSpPr>
            <a:spLocks noGrp="1"/>
          </p:cNvSpPr>
          <p:nvPr>
            <p:ph type="sldNum" sz="quarter" idx="11"/>
          </p:nvPr>
        </p:nvSpPr>
        <p:spPr>
          <a:xfrm>
            <a:off x="5054600" y="6553200"/>
            <a:ext cx="1041400" cy="244475"/>
          </a:xfrm>
        </p:spPr>
        <p:txBody>
          <a:bodyPr/>
          <a:lstStyle/>
          <a:p>
            <a:pPr>
              <a:defRPr/>
            </a:pPr>
            <a:fld id="{F398AC91-D890-4E4D-B07E-AB9C981B3925}" type="slidenum">
              <a:rPr lang="en-US" smtClean="0"/>
              <a:pPr>
                <a:defRPr/>
              </a:pPr>
              <a:t>14</a:t>
            </a:fld>
            <a:endParaRPr lang="en-US" dirty="0"/>
          </a:p>
        </p:txBody>
      </p:sp>
      <p:pic>
        <p:nvPicPr>
          <p:cNvPr id="13" name="Picture 12"/>
          <p:cNvPicPr>
            <a:picLocks noChangeAspect="1"/>
          </p:cNvPicPr>
          <p:nvPr/>
        </p:nvPicPr>
        <p:blipFill>
          <a:blip r:embed="rId2"/>
          <a:stretch>
            <a:fillRect/>
          </a:stretch>
        </p:blipFill>
        <p:spPr>
          <a:xfrm>
            <a:off x="111262" y="1524000"/>
            <a:ext cx="8706990" cy="1313496"/>
          </a:xfrm>
          <a:prstGeom prst="rect">
            <a:avLst/>
          </a:prstGeom>
          <a:ln w="19050">
            <a:solidFill>
              <a:srgbClr val="0000FF"/>
            </a:solidFill>
          </a:ln>
        </p:spPr>
      </p:pic>
      <p:sp>
        <p:nvSpPr>
          <p:cNvPr id="15" name="TextBox 14"/>
          <p:cNvSpPr txBox="1"/>
          <p:nvPr/>
        </p:nvSpPr>
        <p:spPr>
          <a:xfrm>
            <a:off x="11545" y="1205416"/>
            <a:ext cx="3765774" cy="369332"/>
          </a:xfrm>
          <a:prstGeom prst="rect">
            <a:avLst/>
          </a:prstGeom>
          <a:noFill/>
        </p:spPr>
        <p:txBody>
          <a:bodyPr wrap="none" rtlCol="0">
            <a:spAutoFit/>
          </a:bodyPr>
          <a:lstStyle/>
          <a:p>
            <a:r>
              <a:rPr lang="en-US" dirty="0" smtClean="0"/>
              <a:t> </a:t>
            </a:r>
            <a:r>
              <a:rPr lang="en-US" dirty="0" smtClean="0">
                <a:solidFill>
                  <a:srgbClr val="009900"/>
                </a:solidFill>
              </a:rPr>
              <a:t>Space constrained (15K </a:t>
            </a:r>
            <a:r>
              <a:rPr lang="en-US" dirty="0" smtClean="0">
                <a:solidFill>
                  <a:srgbClr val="009900"/>
                </a:solidFill>
                <a:sym typeface="Wingdings" panose="05000000000000000000" pitchFamily="2" charset="2"/>
              </a:rPr>
              <a:t></a:t>
            </a:r>
            <a:r>
              <a:rPr lang="en-US" dirty="0" smtClean="0">
                <a:solidFill>
                  <a:srgbClr val="009900"/>
                </a:solidFill>
              </a:rPr>
              <a:t> 10.7K)</a:t>
            </a:r>
            <a:endParaRPr lang="en-US" dirty="0">
              <a:solidFill>
                <a:srgbClr val="009900"/>
              </a:solidFill>
            </a:endParaRPr>
          </a:p>
        </p:txBody>
      </p:sp>
      <p:pic>
        <p:nvPicPr>
          <p:cNvPr id="16" name="Picture 15"/>
          <p:cNvPicPr>
            <a:picLocks noChangeAspect="1"/>
          </p:cNvPicPr>
          <p:nvPr/>
        </p:nvPicPr>
        <p:blipFill>
          <a:blip r:embed="rId3"/>
          <a:stretch>
            <a:fillRect/>
          </a:stretch>
        </p:blipFill>
        <p:spPr>
          <a:xfrm>
            <a:off x="207651" y="3301110"/>
            <a:ext cx="7848601" cy="1647403"/>
          </a:xfrm>
          <a:prstGeom prst="rect">
            <a:avLst/>
          </a:prstGeom>
          <a:ln w="19050">
            <a:solidFill>
              <a:srgbClr val="0000FF"/>
            </a:solidFill>
          </a:ln>
        </p:spPr>
      </p:pic>
      <p:sp>
        <p:nvSpPr>
          <p:cNvPr id="17" name="TextBox 16"/>
          <p:cNvSpPr txBox="1"/>
          <p:nvPr/>
        </p:nvSpPr>
        <p:spPr>
          <a:xfrm>
            <a:off x="47820" y="2913696"/>
            <a:ext cx="5415970" cy="369332"/>
          </a:xfrm>
          <a:prstGeom prst="rect">
            <a:avLst/>
          </a:prstGeom>
          <a:noFill/>
        </p:spPr>
        <p:txBody>
          <a:bodyPr wrap="none" rtlCol="0">
            <a:spAutoFit/>
          </a:bodyPr>
          <a:lstStyle/>
          <a:p>
            <a:r>
              <a:rPr lang="en-US" dirty="0" smtClean="0"/>
              <a:t> </a:t>
            </a:r>
            <a:r>
              <a:rPr lang="en-US" dirty="0" smtClean="0">
                <a:solidFill>
                  <a:srgbClr val="009900"/>
                </a:solidFill>
              </a:rPr>
              <a:t>Change in Total </a:t>
            </a:r>
            <a:r>
              <a:rPr lang="en-US" dirty="0">
                <a:solidFill>
                  <a:srgbClr val="009900"/>
                </a:solidFill>
              </a:rPr>
              <a:t>B</a:t>
            </a:r>
            <a:r>
              <a:rPr lang="en-US" dirty="0" smtClean="0">
                <a:solidFill>
                  <a:srgbClr val="009900"/>
                </a:solidFill>
              </a:rPr>
              <a:t>it Output (10s 15K </a:t>
            </a:r>
            <a:r>
              <a:rPr lang="en-US" dirty="0" smtClean="0">
                <a:solidFill>
                  <a:srgbClr val="009900"/>
                </a:solidFill>
                <a:sym typeface="Wingdings" panose="05000000000000000000" pitchFamily="2" charset="2"/>
              </a:rPr>
              <a:t> 20s 10.7K)</a:t>
            </a:r>
            <a:endParaRPr lang="en-US" dirty="0">
              <a:solidFill>
                <a:srgbClr val="009900"/>
              </a:solidFill>
            </a:endParaRPr>
          </a:p>
        </p:txBody>
      </p:sp>
      <p:sp>
        <p:nvSpPr>
          <p:cNvPr id="22" name="Title 1"/>
          <p:cNvSpPr txBox="1">
            <a:spLocks/>
          </p:cNvSpPr>
          <p:nvPr/>
        </p:nvSpPr>
        <p:spPr bwMode="auto">
          <a:xfrm>
            <a:off x="370905" y="228600"/>
            <a:ext cx="82296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b="1">
                <a:solidFill>
                  <a:srgbClr val="3366FF"/>
                </a:solidFill>
                <a:latin typeface="+mj-lt"/>
                <a:ea typeface="+mj-ea"/>
                <a:cs typeface="+mj-cs"/>
              </a:defRPr>
            </a:lvl1pPr>
            <a:lvl2pPr algn="ctr" rtl="0" eaLnBrk="1" fontAlgn="base" hangingPunct="1">
              <a:spcBef>
                <a:spcPct val="0"/>
              </a:spcBef>
              <a:spcAft>
                <a:spcPct val="0"/>
              </a:spcAft>
              <a:defRPr sz="4400" b="1">
                <a:solidFill>
                  <a:srgbClr val="3366FF"/>
                </a:solidFill>
                <a:latin typeface="Arial" charset="0"/>
                <a:cs typeface="Arial" charset="0"/>
              </a:defRPr>
            </a:lvl2pPr>
            <a:lvl3pPr algn="ctr" rtl="0" eaLnBrk="1" fontAlgn="base" hangingPunct="1">
              <a:spcBef>
                <a:spcPct val="0"/>
              </a:spcBef>
              <a:spcAft>
                <a:spcPct val="0"/>
              </a:spcAft>
              <a:defRPr sz="4400" b="1">
                <a:solidFill>
                  <a:srgbClr val="3366FF"/>
                </a:solidFill>
                <a:latin typeface="Arial" charset="0"/>
                <a:cs typeface="Arial" charset="0"/>
              </a:defRPr>
            </a:lvl3pPr>
            <a:lvl4pPr algn="ctr" rtl="0" eaLnBrk="1" fontAlgn="base" hangingPunct="1">
              <a:spcBef>
                <a:spcPct val="0"/>
              </a:spcBef>
              <a:spcAft>
                <a:spcPct val="0"/>
              </a:spcAft>
              <a:defRPr sz="4400" b="1">
                <a:solidFill>
                  <a:srgbClr val="3366FF"/>
                </a:solidFill>
                <a:latin typeface="Arial" charset="0"/>
                <a:cs typeface="Arial" charset="0"/>
              </a:defRPr>
            </a:lvl4pPr>
            <a:lvl5pPr algn="ctr" rtl="0" eaLnBrk="1" fontAlgn="base" hangingPunct="1">
              <a:spcBef>
                <a:spcPct val="0"/>
              </a:spcBef>
              <a:spcAft>
                <a:spcPct val="0"/>
              </a:spcAft>
              <a:defRPr sz="4400" b="1">
                <a:solidFill>
                  <a:srgbClr val="3366FF"/>
                </a:solidFill>
                <a:latin typeface="Arial" charset="0"/>
                <a:cs typeface="Arial" charset="0"/>
              </a:defRPr>
            </a:lvl5pPr>
            <a:lvl6pPr marL="457200" algn="ctr" rtl="0" eaLnBrk="1" fontAlgn="base" hangingPunct="1">
              <a:spcBef>
                <a:spcPct val="0"/>
              </a:spcBef>
              <a:spcAft>
                <a:spcPct val="0"/>
              </a:spcAft>
              <a:defRPr sz="4400" b="1">
                <a:solidFill>
                  <a:srgbClr val="3366FF"/>
                </a:solidFill>
                <a:latin typeface="Arial" charset="0"/>
                <a:cs typeface="Arial" charset="0"/>
              </a:defRPr>
            </a:lvl6pPr>
            <a:lvl7pPr marL="914400" algn="ctr" rtl="0" eaLnBrk="1" fontAlgn="base" hangingPunct="1">
              <a:spcBef>
                <a:spcPct val="0"/>
              </a:spcBef>
              <a:spcAft>
                <a:spcPct val="0"/>
              </a:spcAft>
              <a:defRPr sz="4400" b="1">
                <a:solidFill>
                  <a:srgbClr val="3366FF"/>
                </a:solidFill>
                <a:latin typeface="Arial" charset="0"/>
                <a:cs typeface="Arial" charset="0"/>
              </a:defRPr>
            </a:lvl7pPr>
            <a:lvl8pPr marL="1371600" algn="ctr" rtl="0" eaLnBrk="1" fontAlgn="base" hangingPunct="1">
              <a:spcBef>
                <a:spcPct val="0"/>
              </a:spcBef>
              <a:spcAft>
                <a:spcPct val="0"/>
              </a:spcAft>
              <a:defRPr sz="4400" b="1">
                <a:solidFill>
                  <a:srgbClr val="3366FF"/>
                </a:solidFill>
                <a:latin typeface="Arial" charset="0"/>
                <a:cs typeface="Arial" charset="0"/>
              </a:defRPr>
            </a:lvl8pPr>
            <a:lvl9pPr marL="1828800" algn="ctr" rtl="0" eaLnBrk="1" fontAlgn="base" hangingPunct="1">
              <a:spcBef>
                <a:spcPct val="0"/>
              </a:spcBef>
              <a:spcAft>
                <a:spcPct val="0"/>
              </a:spcAft>
              <a:defRPr sz="4400" b="1">
                <a:solidFill>
                  <a:srgbClr val="3366FF"/>
                </a:solidFill>
                <a:latin typeface="Arial" charset="0"/>
                <a:cs typeface="Arial" charset="0"/>
              </a:defRPr>
            </a:lvl9pPr>
          </a:lstStyle>
          <a:p>
            <a:r>
              <a:rPr lang="en-US" sz="3600" kern="0" dirty="0" smtClean="0"/>
              <a:t>20s Cost/GB </a:t>
            </a:r>
            <a:br>
              <a:rPr lang="en-US" sz="3600" kern="0" dirty="0" smtClean="0"/>
            </a:br>
            <a:r>
              <a:rPr lang="en-US" sz="2800" kern="0" dirty="0" smtClean="0"/>
              <a:t>(Unconstrained Floor Space)</a:t>
            </a:r>
            <a:endParaRPr lang="en-US" sz="2800" kern="0" dirty="0"/>
          </a:p>
        </p:txBody>
      </p:sp>
      <p:sp>
        <p:nvSpPr>
          <p:cNvPr id="23" name="TextBox 22"/>
          <p:cNvSpPr txBox="1"/>
          <p:nvPr/>
        </p:nvSpPr>
        <p:spPr>
          <a:xfrm>
            <a:off x="207651" y="5308717"/>
            <a:ext cx="8610601" cy="830997"/>
          </a:xfrm>
          <a:prstGeom prst="rect">
            <a:avLst/>
          </a:prstGeom>
          <a:noFill/>
          <a:ln>
            <a:solidFill>
              <a:srgbClr val="0000FF"/>
            </a:solidFill>
          </a:ln>
        </p:spPr>
        <p:txBody>
          <a:bodyPr wrap="square" rtlCol="0">
            <a:spAutoFit/>
          </a:bodyPr>
          <a:lstStyle/>
          <a:p>
            <a:r>
              <a:rPr lang="en-US" sz="2400" dirty="0" smtClean="0">
                <a:solidFill>
                  <a:srgbClr val="009900"/>
                </a:solidFill>
              </a:rPr>
              <a:t>Even in a constrained floor space scenario, 33% Cost/GB reduction with &gt; 50% Bit output can be achieved</a:t>
            </a:r>
            <a:endParaRPr lang="en-US" sz="2400" dirty="0">
              <a:solidFill>
                <a:srgbClr val="009900"/>
              </a:solidFill>
            </a:endParaRPr>
          </a:p>
        </p:txBody>
      </p:sp>
    </p:spTree>
    <p:extLst>
      <p:ext uri="{BB962C8B-B14F-4D97-AF65-F5344CB8AC3E}">
        <p14:creationId xmlns:p14="http://schemas.microsoft.com/office/powerpoint/2010/main" val="21917202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Grp="1" noChangeArrowheads="1"/>
          </p:cNvSpPr>
          <p:nvPr>
            <p:ph type="ctrTitle"/>
          </p:nvPr>
        </p:nvSpPr>
        <p:spPr>
          <a:xfrm>
            <a:off x="76200" y="2130425"/>
            <a:ext cx="8991600" cy="1470025"/>
          </a:xfrm>
        </p:spPr>
        <p:txBody>
          <a:bodyPr/>
          <a:lstStyle/>
          <a:p>
            <a:pPr eaLnBrk="1" hangingPunct="1"/>
            <a:r>
              <a:rPr lang="en-US" sz="4800" dirty="0" smtClean="0"/>
              <a:t>4.0 Process Arch Challenges </a:t>
            </a:r>
          </a:p>
        </p:txBody>
      </p:sp>
    </p:spTree>
    <p:extLst>
      <p:ext uri="{BB962C8B-B14F-4D97-AF65-F5344CB8AC3E}">
        <p14:creationId xmlns:p14="http://schemas.microsoft.com/office/powerpoint/2010/main" val="33027983"/>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243"/>
            <a:ext cx="8229600" cy="381000"/>
          </a:xfrm>
        </p:spPr>
        <p:txBody>
          <a:bodyPr/>
          <a:lstStyle/>
          <a:p>
            <a:r>
              <a:rPr lang="en-US" dirty="0" smtClean="0"/>
              <a:t>4-Deck Strategy</a:t>
            </a:r>
            <a:endParaRPr lang="en-US" dirty="0"/>
          </a:p>
        </p:txBody>
      </p:sp>
      <p:sp>
        <p:nvSpPr>
          <p:cNvPr id="3" name="Content Placeholder 2"/>
          <p:cNvSpPr>
            <a:spLocks noGrp="1"/>
          </p:cNvSpPr>
          <p:nvPr>
            <p:ph idx="1"/>
          </p:nvPr>
        </p:nvSpPr>
        <p:spPr>
          <a:xfrm>
            <a:off x="-43065" y="3733800"/>
            <a:ext cx="4940835" cy="2514600"/>
          </a:xfrm>
        </p:spPr>
        <p:txBody>
          <a:bodyPr/>
          <a:lstStyle/>
          <a:p>
            <a:r>
              <a:rPr lang="en-US" sz="1600" dirty="0" smtClean="0"/>
              <a:t>Two key enabling process features</a:t>
            </a:r>
          </a:p>
          <a:p>
            <a:pPr marL="800100" lvl="1" indent="-342900">
              <a:buFont typeface="+mj-lt"/>
              <a:buAutoNum type="arabicPeriod"/>
            </a:pPr>
            <a:r>
              <a:rPr lang="en-US" sz="1400" dirty="0" smtClean="0"/>
              <a:t>Strapping top and bottom WLs in a cost-effective maner</a:t>
            </a:r>
          </a:p>
          <a:p>
            <a:pPr lvl="2"/>
            <a:r>
              <a:rPr lang="en-US" sz="1200" dirty="0" smtClean="0"/>
              <a:t>Requires </a:t>
            </a:r>
            <a:r>
              <a:rPr lang="en-US" sz="1200" dirty="0"/>
              <a:t>stacked on-pitch-via </a:t>
            </a:r>
            <a:r>
              <a:rPr lang="en-US" sz="1200" u="sng" dirty="0" smtClean="0">
                <a:solidFill>
                  <a:srgbClr val="0000FF"/>
                </a:solidFill>
              </a:rPr>
              <a:t>OR</a:t>
            </a:r>
          </a:p>
          <a:p>
            <a:pPr lvl="2"/>
            <a:r>
              <a:rPr lang="en-US" sz="1200" dirty="0" smtClean="0"/>
              <a:t>Additional </a:t>
            </a:r>
            <a:r>
              <a:rPr lang="en-US" sz="1200" dirty="0"/>
              <a:t>tight pitch metal </a:t>
            </a:r>
            <a:r>
              <a:rPr lang="en-US" sz="1200" dirty="0" smtClean="0"/>
              <a:t>/ Via </a:t>
            </a:r>
            <a:r>
              <a:rPr lang="en-US" sz="1200" dirty="0"/>
              <a:t>for </a:t>
            </a:r>
            <a:r>
              <a:rPr lang="en-US" sz="1200" dirty="0" smtClean="0"/>
              <a:t>strapping</a:t>
            </a:r>
            <a:endParaRPr lang="en-US" dirty="0" smtClean="0"/>
          </a:p>
          <a:p>
            <a:pPr marL="800100" lvl="1" indent="-342900">
              <a:buFont typeface="+mj-lt"/>
              <a:buAutoNum type="arabicPeriod"/>
            </a:pPr>
            <a:r>
              <a:rPr lang="en-US" sz="1400" dirty="0" smtClean="0"/>
              <a:t>Able </a:t>
            </a:r>
            <a:r>
              <a:rPr lang="en-US" sz="1400" dirty="0"/>
              <a:t>to fit in 1 extra set of drivers under the </a:t>
            </a:r>
            <a:r>
              <a:rPr lang="en-US" sz="1400" dirty="0" smtClean="0"/>
              <a:t>tile</a:t>
            </a:r>
          </a:p>
          <a:p>
            <a:pPr lvl="2"/>
            <a:r>
              <a:rPr lang="en-US" sz="1200" dirty="0" smtClean="0"/>
              <a:t>Requires </a:t>
            </a:r>
            <a:r>
              <a:rPr lang="en-US" sz="1200" dirty="0"/>
              <a:t>HV CMOS scaling (width scaling </a:t>
            </a:r>
            <a:r>
              <a:rPr lang="en-US" sz="1200" dirty="0" smtClean="0"/>
              <a:t>only)</a:t>
            </a:r>
          </a:p>
          <a:p>
            <a:pPr lvl="2"/>
            <a:r>
              <a:rPr lang="en-US" sz="1200" dirty="0" smtClean="0"/>
              <a:t>May </a:t>
            </a:r>
            <a:r>
              <a:rPr lang="en-US" sz="1200" dirty="0"/>
              <a:t>need tighter interconnect layers depending on the chosen tile size</a:t>
            </a:r>
          </a:p>
          <a:p>
            <a:pPr marL="1257300" lvl="2" indent="-342900">
              <a:buFont typeface="+mj-lt"/>
              <a:buAutoNum type="alphaLcPeriod"/>
            </a:pPr>
            <a:endParaRPr lang="en-US" dirty="0"/>
          </a:p>
          <a:p>
            <a:endParaRPr lang="en-US" sz="1600" dirty="0"/>
          </a:p>
        </p:txBody>
      </p:sp>
      <p:graphicFrame>
        <p:nvGraphicFramePr>
          <p:cNvPr id="118" name="Table 117"/>
          <p:cNvGraphicFramePr>
            <a:graphicFrameLocks noGrp="1"/>
          </p:cNvGraphicFramePr>
          <p:nvPr>
            <p:extLst>
              <p:ext uri="{D42A27DB-BD31-4B8C-83A1-F6EECF244321}">
                <p14:modId xmlns:p14="http://schemas.microsoft.com/office/powerpoint/2010/main" val="4266309490"/>
              </p:ext>
            </p:extLst>
          </p:nvPr>
        </p:nvGraphicFramePr>
        <p:xfrm>
          <a:off x="481134" y="542517"/>
          <a:ext cx="402212" cy="487680"/>
        </p:xfrm>
        <a:graphic>
          <a:graphicData uri="http://schemas.openxmlformats.org/drawingml/2006/table">
            <a:tbl>
              <a:tblPr firstRow="1" bandRow="1">
                <a:tableStyleId>{5C22544A-7EE6-4342-B048-85BDC9FD1C3A}</a:tableStyleId>
              </a:tblPr>
              <a:tblGrid>
                <a:gridCol w="402212"/>
              </a:tblGrid>
              <a:tr h="132080">
                <a:tc>
                  <a:txBody>
                    <a:bodyPr/>
                    <a:lstStyle/>
                    <a:p>
                      <a:r>
                        <a:rPr lang="en-US" sz="1000" dirty="0" smtClean="0">
                          <a:solidFill>
                            <a:schemeClr val="bg1"/>
                          </a:solidFill>
                        </a:rPr>
                        <a:t>WL</a:t>
                      </a:r>
                      <a:endParaRPr lang="en-US" sz="1000" dirty="0">
                        <a:solidFill>
                          <a:schemeClr val="bg1"/>
                        </a:solidFill>
                      </a:endParaRPr>
                    </a:p>
                  </a:txBody>
                  <a:tcPr>
                    <a:solidFill>
                      <a:srgbClr val="00B050"/>
                    </a:solidFill>
                  </a:tcPr>
                </a:tc>
              </a:tr>
              <a:tr h="0">
                <a:tc>
                  <a:txBody>
                    <a:bodyPr/>
                    <a:lstStyle/>
                    <a:p>
                      <a:r>
                        <a:rPr lang="en-US" sz="1000" dirty="0" smtClean="0">
                          <a:solidFill>
                            <a:schemeClr val="bg1"/>
                          </a:solidFill>
                        </a:rPr>
                        <a:t>BL</a:t>
                      </a:r>
                      <a:endParaRPr lang="en-US" sz="1000" dirty="0">
                        <a:solidFill>
                          <a:schemeClr val="bg1"/>
                        </a:solidFill>
                      </a:endParaRPr>
                    </a:p>
                  </a:txBody>
                  <a:tcPr>
                    <a:solidFill>
                      <a:schemeClr val="accent2"/>
                    </a:solidFill>
                  </a:tcPr>
                </a:tc>
              </a:tr>
            </a:tbl>
          </a:graphicData>
        </a:graphic>
      </p:graphicFrame>
      <p:grpSp>
        <p:nvGrpSpPr>
          <p:cNvPr id="119" name="Group 118"/>
          <p:cNvGrpSpPr/>
          <p:nvPr/>
        </p:nvGrpSpPr>
        <p:grpSpPr>
          <a:xfrm>
            <a:off x="4793125" y="736030"/>
            <a:ext cx="3819525" cy="2690344"/>
            <a:chOff x="4800600" y="1618919"/>
            <a:chExt cx="3819525" cy="2690344"/>
          </a:xfrm>
        </p:grpSpPr>
        <p:cxnSp>
          <p:nvCxnSpPr>
            <p:cNvPr id="120" name="Straight Arrow Connector 40"/>
            <p:cNvCxnSpPr>
              <a:cxnSpLocks noChangeShapeType="1"/>
            </p:cNvCxnSpPr>
            <p:nvPr/>
          </p:nvCxnSpPr>
          <p:spPr bwMode="auto">
            <a:xfrm flipH="1">
              <a:off x="7775494" y="3371519"/>
              <a:ext cx="358781" cy="0"/>
            </a:xfrm>
            <a:prstGeom prst="straightConnector1">
              <a:avLst/>
            </a:prstGeom>
            <a:noFill/>
            <a:ln w="50800" algn="ctr">
              <a:solidFill>
                <a:srgbClr val="000000"/>
              </a:solidFill>
              <a:round/>
              <a:headEnd type="none" w="sm" len="sm"/>
              <a:tailEnd type="arrow" w="med" len="med"/>
            </a:ln>
            <a:extLst>
              <a:ext uri="{909E8E84-426E-40DD-AFC4-6F175D3DCCD1}">
                <a14:hiddenFill xmlns:a14="http://schemas.microsoft.com/office/drawing/2010/main">
                  <a:noFill/>
                </a14:hiddenFill>
              </a:ext>
            </a:extLst>
          </p:spPr>
        </p:cxnSp>
        <p:cxnSp>
          <p:nvCxnSpPr>
            <p:cNvPr id="121" name="Straight Arrow Connector 41"/>
            <p:cNvCxnSpPr>
              <a:cxnSpLocks noChangeShapeType="1"/>
            </p:cNvCxnSpPr>
            <p:nvPr/>
          </p:nvCxnSpPr>
          <p:spPr bwMode="auto">
            <a:xfrm flipH="1">
              <a:off x="7775494" y="2533319"/>
              <a:ext cx="478375" cy="0"/>
            </a:xfrm>
            <a:prstGeom prst="straightConnector1">
              <a:avLst/>
            </a:prstGeom>
            <a:noFill/>
            <a:ln w="50800" algn="ctr">
              <a:solidFill>
                <a:srgbClr val="000000"/>
              </a:solidFill>
              <a:round/>
              <a:headEnd type="none" w="sm" len="sm"/>
              <a:tailEnd type="arrow" w="med" len="med"/>
            </a:ln>
            <a:extLst>
              <a:ext uri="{909E8E84-426E-40DD-AFC4-6F175D3DCCD1}">
                <a14:hiddenFill xmlns:a14="http://schemas.microsoft.com/office/drawing/2010/main">
                  <a:noFill/>
                </a14:hiddenFill>
              </a:ext>
            </a:extLst>
          </p:spPr>
        </p:cxnSp>
        <p:cxnSp>
          <p:nvCxnSpPr>
            <p:cNvPr id="122" name="Straight Arrow Connector 121"/>
            <p:cNvCxnSpPr>
              <a:cxnSpLocks noChangeShapeType="1"/>
            </p:cNvCxnSpPr>
            <p:nvPr/>
          </p:nvCxnSpPr>
          <p:spPr bwMode="auto">
            <a:xfrm flipV="1">
              <a:off x="8134275" y="1695119"/>
              <a:ext cx="0" cy="1905000"/>
            </a:xfrm>
            <a:prstGeom prst="straightConnector1">
              <a:avLst/>
            </a:prstGeom>
            <a:noFill/>
            <a:ln w="50800" algn="ctr">
              <a:solidFill>
                <a:srgbClr val="000000"/>
              </a:solidFill>
              <a:round/>
              <a:headEnd/>
              <a:tailEnd/>
            </a:ln>
            <a:extLst>
              <a:ext uri="{909E8E84-426E-40DD-AFC4-6F175D3DCCD1}">
                <a14:hiddenFill xmlns:a14="http://schemas.microsoft.com/office/drawing/2010/main">
                  <a:noFill/>
                </a14:hiddenFill>
              </a:ext>
            </a:extLst>
          </p:spPr>
        </p:cxnSp>
        <p:cxnSp>
          <p:nvCxnSpPr>
            <p:cNvPr id="123" name="Straight Arrow Connector 122"/>
            <p:cNvCxnSpPr>
              <a:cxnSpLocks noChangeShapeType="1"/>
            </p:cNvCxnSpPr>
            <p:nvPr/>
          </p:nvCxnSpPr>
          <p:spPr bwMode="auto">
            <a:xfrm flipV="1">
              <a:off x="8253869" y="2533319"/>
              <a:ext cx="0" cy="1066800"/>
            </a:xfrm>
            <a:prstGeom prst="straightConnector1">
              <a:avLst/>
            </a:prstGeom>
            <a:noFill/>
            <a:ln w="50800" algn="ctr">
              <a:solidFill>
                <a:srgbClr val="000000"/>
              </a:solidFill>
              <a:round/>
              <a:headEnd/>
              <a:tailEnd/>
            </a:ln>
            <a:extLst>
              <a:ext uri="{909E8E84-426E-40DD-AFC4-6F175D3DCCD1}">
                <a14:hiddenFill xmlns:a14="http://schemas.microsoft.com/office/drawing/2010/main">
                  <a:noFill/>
                </a14:hiddenFill>
              </a:ext>
            </a:extLst>
          </p:spPr>
        </p:cxnSp>
        <p:cxnSp>
          <p:nvCxnSpPr>
            <p:cNvPr id="124" name="Straight Arrow Connector 53"/>
            <p:cNvCxnSpPr>
              <a:cxnSpLocks noChangeShapeType="1"/>
            </p:cNvCxnSpPr>
            <p:nvPr/>
          </p:nvCxnSpPr>
          <p:spPr bwMode="auto">
            <a:xfrm flipH="1">
              <a:off x="4800600" y="3600119"/>
              <a:ext cx="3812050" cy="0"/>
            </a:xfrm>
            <a:prstGeom prst="straightConnector1">
              <a:avLst/>
            </a:prstGeom>
            <a:noFill/>
            <a:ln w="50800" algn="ctr">
              <a:solidFill>
                <a:srgbClr val="000000"/>
              </a:solidFill>
              <a:round/>
              <a:headEnd/>
              <a:tailEnd/>
            </a:ln>
            <a:extLst>
              <a:ext uri="{909E8E84-426E-40DD-AFC4-6F175D3DCCD1}">
                <a14:hiddenFill xmlns:a14="http://schemas.microsoft.com/office/drawing/2010/main">
                  <a:noFill/>
                </a14:hiddenFill>
              </a:ext>
            </a:extLst>
          </p:spPr>
        </p:cxnSp>
        <p:cxnSp>
          <p:nvCxnSpPr>
            <p:cNvPr id="125" name="Straight Arrow Connector 69"/>
            <p:cNvCxnSpPr>
              <a:cxnSpLocks noChangeShapeType="1"/>
            </p:cNvCxnSpPr>
            <p:nvPr/>
          </p:nvCxnSpPr>
          <p:spPr bwMode="auto">
            <a:xfrm flipH="1">
              <a:off x="7754317" y="1695119"/>
              <a:ext cx="379959" cy="0"/>
            </a:xfrm>
            <a:prstGeom prst="straightConnector1">
              <a:avLst/>
            </a:prstGeom>
            <a:noFill/>
            <a:ln w="50800" algn="ctr">
              <a:solidFill>
                <a:srgbClr val="000000"/>
              </a:solidFill>
              <a:round/>
              <a:headEnd type="none" w="sm" len="sm"/>
              <a:tailEnd type="arrow" w="med" len="med"/>
            </a:ln>
            <a:extLst>
              <a:ext uri="{909E8E84-426E-40DD-AFC4-6F175D3DCCD1}">
                <a14:hiddenFill xmlns:a14="http://schemas.microsoft.com/office/drawing/2010/main">
                  <a:noFill/>
                </a14:hiddenFill>
              </a:ext>
            </a:extLst>
          </p:spPr>
        </p:cxnSp>
        <p:cxnSp>
          <p:nvCxnSpPr>
            <p:cNvPr id="126" name="Straight Arrow Connector 57"/>
            <p:cNvCxnSpPr>
              <a:cxnSpLocks noChangeShapeType="1"/>
            </p:cNvCxnSpPr>
            <p:nvPr/>
          </p:nvCxnSpPr>
          <p:spPr bwMode="auto">
            <a:xfrm>
              <a:off x="4905245" y="2076119"/>
              <a:ext cx="478375" cy="0"/>
            </a:xfrm>
            <a:prstGeom prst="straightConnector1">
              <a:avLst/>
            </a:prstGeom>
            <a:noFill/>
            <a:ln w="50800" algn="ctr">
              <a:solidFill>
                <a:srgbClr val="000000"/>
              </a:solidFill>
              <a:round/>
              <a:headEnd type="none" w="sm" len="sm"/>
              <a:tailEnd type="arrow" w="med" len="med"/>
            </a:ln>
            <a:extLst>
              <a:ext uri="{909E8E84-426E-40DD-AFC4-6F175D3DCCD1}">
                <a14:hiddenFill xmlns:a14="http://schemas.microsoft.com/office/drawing/2010/main">
                  <a:noFill/>
                </a14:hiddenFill>
              </a:ext>
            </a:extLst>
          </p:spPr>
        </p:cxnSp>
        <p:cxnSp>
          <p:nvCxnSpPr>
            <p:cNvPr id="127" name="Straight Arrow Connector 72"/>
            <p:cNvCxnSpPr>
              <a:cxnSpLocks noChangeShapeType="1"/>
            </p:cNvCxnSpPr>
            <p:nvPr/>
          </p:nvCxnSpPr>
          <p:spPr bwMode="auto">
            <a:xfrm>
              <a:off x="5024838" y="2990519"/>
              <a:ext cx="358781" cy="0"/>
            </a:xfrm>
            <a:prstGeom prst="straightConnector1">
              <a:avLst/>
            </a:prstGeom>
            <a:noFill/>
            <a:ln w="50800" algn="ctr">
              <a:solidFill>
                <a:srgbClr val="000000"/>
              </a:solidFill>
              <a:round/>
              <a:headEnd type="none" w="sm" len="sm"/>
              <a:tailEnd type="arrow" w="med" len="med"/>
            </a:ln>
            <a:extLst>
              <a:ext uri="{909E8E84-426E-40DD-AFC4-6F175D3DCCD1}">
                <a14:hiddenFill xmlns:a14="http://schemas.microsoft.com/office/drawing/2010/main">
                  <a:noFill/>
                </a14:hiddenFill>
              </a:ext>
            </a:extLst>
          </p:spPr>
        </p:cxnSp>
        <p:cxnSp>
          <p:nvCxnSpPr>
            <p:cNvPr id="128" name="Straight Arrow Connector 73"/>
            <p:cNvCxnSpPr>
              <a:cxnSpLocks noChangeShapeType="1"/>
            </p:cNvCxnSpPr>
            <p:nvPr/>
          </p:nvCxnSpPr>
          <p:spPr bwMode="auto">
            <a:xfrm flipV="1">
              <a:off x="5024838" y="2990519"/>
              <a:ext cx="0" cy="609600"/>
            </a:xfrm>
            <a:prstGeom prst="straightConnector1">
              <a:avLst/>
            </a:prstGeom>
            <a:noFill/>
            <a:ln w="50800" algn="ctr">
              <a:solidFill>
                <a:srgbClr val="000000"/>
              </a:solidFill>
              <a:round/>
              <a:headEnd/>
              <a:tailEnd/>
            </a:ln>
            <a:extLst>
              <a:ext uri="{909E8E84-426E-40DD-AFC4-6F175D3DCCD1}">
                <a14:hiddenFill xmlns:a14="http://schemas.microsoft.com/office/drawing/2010/main">
                  <a:noFill/>
                </a14:hiddenFill>
              </a:ext>
            </a:extLst>
          </p:spPr>
        </p:cxnSp>
        <p:cxnSp>
          <p:nvCxnSpPr>
            <p:cNvPr id="129" name="Straight Arrow Connector 74"/>
            <p:cNvCxnSpPr>
              <a:cxnSpLocks noChangeShapeType="1"/>
            </p:cNvCxnSpPr>
            <p:nvPr/>
          </p:nvCxnSpPr>
          <p:spPr bwMode="auto">
            <a:xfrm flipV="1">
              <a:off x="4905245" y="2076119"/>
              <a:ext cx="0" cy="1524000"/>
            </a:xfrm>
            <a:prstGeom prst="straightConnector1">
              <a:avLst/>
            </a:prstGeom>
            <a:noFill/>
            <a:ln w="50800" algn="ctr">
              <a:solidFill>
                <a:srgbClr val="000000"/>
              </a:solidFill>
              <a:round/>
              <a:headEnd/>
              <a:tailEnd/>
            </a:ln>
            <a:extLst>
              <a:ext uri="{909E8E84-426E-40DD-AFC4-6F175D3DCCD1}">
                <a14:hiddenFill xmlns:a14="http://schemas.microsoft.com/office/drawing/2010/main">
                  <a:noFill/>
                </a14:hiddenFill>
              </a:ext>
            </a:extLst>
          </p:spPr>
        </p:cxnSp>
        <p:sp>
          <p:nvSpPr>
            <p:cNvPr id="130" name="Rectangle 51"/>
            <p:cNvSpPr>
              <a:spLocks noChangeArrowheads="1"/>
            </p:cNvSpPr>
            <p:nvPr/>
          </p:nvSpPr>
          <p:spPr bwMode="auto">
            <a:xfrm>
              <a:off x="4806829" y="3600119"/>
              <a:ext cx="1375328" cy="1524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defTabSz="914400" eaLnBrk="0" fontAlgn="base" hangingPunct="0">
                <a:lnSpc>
                  <a:spcPct val="90000"/>
                </a:lnSpc>
                <a:spcBef>
                  <a:spcPct val="0"/>
                </a:spcBef>
                <a:spcAft>
                  <a:spcPct val="0"/>
                </a:spcAft>
              </a:pPr>
              <a:r>
                <a:rPr lang="en-US" sz="800" b="1" dirty="0">
                  <a:solidFill>
                    <a:srgbClr val="FFFFFF"/>
                  </a:solidFill>
                  <a:latin typeface="Arial" charset="0"/>
                </a:rPr>
                <a:t>2 </a:t>
              </a:r>
              <a:r>
                <a:rPr lang="en-US" sz="800" b="1" dirty="0" smtClean="0">
                  <a:solidFill>
                    <a:srgbClr val="FFFFFF"/>
                  </a:solidFill>
                </a:rPr>
                <a:t>BL</a:t>
              </a:r>
              <a:r>
                <a:rPr lang="en-US" sz="800" b="1" dirty="0" smtClean="0">
                  <a:solidFill>
                    <a:srgbClr val="FFFFFF"/>
                  </a:solidFill>
                  <a:latin typeface="Arial" charset="0"/>
                </a:rPr>
                <a:t> </a:t>
              </a:r>
              <a:r>
                <a:rPr lang="en-US" sz="800" b="1" dirty="0">
                  <a:solidFill>
                    <a:srgbClr val="FFFFFF"/>
                  </a:solidFill>
                  <a:latin typeface="Arial" charset="0"/>
                </a:rPr>
                <a:t>Sockets</a:t>
              </a:r>
            </a:p>
          </p:txBody>
        </p:sp>
        <p:sp>
          <p:nvSpPr>
            <p:cNvPr id="131" name="Rectangle 51"/>
            <p:cNvSpPr>
              <a:spLocks noChangeArrowheads="1"/>
            </p:cNvSpPr>
            <p:nvPr/>
          </p:nvSpPr>
          <p:spPr bwMode="auto">
            <a:xfrm>
              <a:off x="7244797" y="3600119"/>
              <a:ext cx="1375328" cy="1524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defTabSz="914400" eaLnBrk="0" fontAlgn="base" hangingPunct="0">
                <a:lnSpc>
                  <a:spcPct val="90000"/>
                </a:lnSpc>
                <a:spcBef>
                  <a:spcPct val="0"/>
                </a:spcBef>
                <a:spcAft>
                  <a:spcPct val="0"/>
                </a:spcAft>
              </a:pPr>
              <a:r>
                <a:rPr lang="en-US" sz="800" b="1" dirty="0">
                  <a:solidFill>
                    <a:srgbClr val="FFFFFF"/>
                  </a:solidFill>
                  <a:latin typeface="Arial" charset="0"/>
                </a:rPr>
                <a:t>2 </a:t>
              </a:r>
              <a:r>
                <a:rPr lang="en-US" sz="800" b="1" dirty="0" smtClean="0">
                  <a:solidFill>
                    <a:srgbClr val="FFFFFF"/>
                  </a:solidFill>
                </a:rPr>
                <a:t>WL</a:t>
              </a:r>
              <a:r>
                <a:rPr lang="en-US" sz="800" b="1" dirty="0" smtClean="0">
                  <a:solidFill>
                    <a:srgbClr val="FFFFFF"/>
                  </a:solidFill>
                  <a:latin typeface="Arial" charset="0"/>
                </a:rPr>
                <a:t> </a:t>
              </a:r>
              <a:r>
                <a:rPr lang="en-US" sz="800" b="1" dirty="0">
                  <a:solidFill>
                    <a:srgbClr val="FFFFFF"/>
                  </a:solidFill>
                  <a:latin typeface="Arial" charset="0"/>
                </a:rPr>
                <a:t>Sockets</a:t>
              </a:r>
            </a:p>
          </p:txBody>
        </p:sp>
        <p:grpSp>
          <p:nvGrpSpPr>
            <p:cNvPr id="132" name="Group 1"/>
            <p:cNvGrpSpPr>
              <a:grpSpLocks/>
            </p:cNvGrpSpPr>
            <p:nvPr/>
          </p:nvGrpSpPr>
          <p:grpSpPr bwMode="auto">
            <a:xfrm>
              <a:off x="5383619" y="1771319"/>
              <a:ext cx="2391875" cy="1524000"/>
              <a:chOff x="5410200" y="3276600"/>
              <a:chExt cx="3048000" cy="3048000"/>
            </a:xfrm>
          </p:grpSpPr>
          <p:grpSp>
            <p:nvGrpSpPr>
              <p:cNvPr id="151" name="Group 52"/>
              <p:cNvGrpSpPr>
                <a:grpSpLocks/>
              </p:cNvGrpSpPr>
              <p:nvPr/>
            </p:nvGrpSpPr>
            <p:grpSpPr bwMode="auto">
              <a:xfrm>
                <a:off x="5410200" y="5105400"/>
                <a:ext cx="3048000" cy="1219200"/>
                <a:chOff x="5410200" y="5105400"/>
                <a:chExt cx="3048000" cy="1219200"/>
              </a:xfrm>
            </p:grpSpPr>
            <p:grpSp>
              <p:nvGrpSpPr>
                <p:cNvPr id="171" name="Group 75"/>
                <p:cNvGrpSpPr>
                  <a:grpSpLocks/>
                </p:cNvGrpSpPr>
                <p:nvPr/>
              </p:nvGrpSpPr>
              <p:grpSpPr bwMode="auto">
                <a:xfrm>
                  <a:off x="5410200" y="5105400"/>
                  <a:ext cx="609600" cy="320675"/>
                  <a:chOff x="5410200" y="5105400"/>
                  <a:chExt cx="609600" cy="320675"/>
                </a:xfrm>
              </p:grpSpPr>
              <p:sp>
                <p:nvSpPr>
                  <p:cNvPr id="187"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dirty="0">
                        <a:solidFill>
                          <a:srgbClr val="FFFFFF"/>
                        </a:solidFill>
                        <a:latin typeface="Arial" charset="0"/>
                      </a:rPr>
                      <a:t>PM</a:t>
                    </a:r>
                  </a:p>
                </p:txBody>
              </p:sp>
              <p:sp>
                <p:nvSpPr>
                  <p:cNvPr id="188"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172" name="Group 76"/>
                <p:cNvGrpSpPr>
                  <a:grpSpLocks/>
                </p:cNvGrpSpPr>
                <p:nvPr/>
              </p:nvGrpSpPr>
              <p:grpSpPr bwMode="auto">
                <a:xfrm>
                  <a:off x="5410200" y="6003925"/>
                  <a:ext cx="609600" cy="320675"/>
                  <a:chOff x="5410200" y="5105400"/>
                  <a:chExt cx="609600" cy="320675"/>
                </a:xfrm>
              </p:grpSpPr>
              <p:sp>
                <p:nvSpPr>
                  <p:cNvPr id="185"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186"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173" name="Group 77"/>
                <p:cNvGrpSpPr>
                  <a:grpSpLocks/>
                </p:cNvGrpSpPr>
                <p:nvPr/>
              </p:nvGrpSpPr>
              <p:grpSpPr bwMode="auto">
                <a:xfrm>
                  <a:off x="6629400" y="5105400"/>
                  <a:ext cx="609600" cy="320675"/>
                  <a:chOff x="5410200" y="5105400"/>
                  <a:chExt cx="609600" cy="320675"/>
                </a:xfrm>
              </p:grpSpPr>
              <p:sp>
                <p:nvSpPr>
                  <p:cNvPr id="183"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184"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174" name="Group 78"/>
                <p:cNvGrpSpPr>
                  <a:grpSpLocks/>
                </p:cNvGrpSpPr>
                <p:nvPr/>
              </p:nvGrpSpPr>
              <p:grpSpPr bwMode="auto">
                <a:xfrm>
                  <a:off x="6629400" y="6003925"/>
                  <a:ext cx="609600" cy="320675"/>
                  <a:chOff x="5410200" y="5105400"/>
                  <a:chExt cx="609600" cy="320675"/>
                </a:xfrm>
              </p:grpSpPr>
              <p:sp>
                <p:nvSpPr>
                  <p:cNvPr id="181"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182"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175" name="Group 79"/>
                <p:cNvGrpSpPr>
                  <a:grpSpLocks/>
                </p:cNvGrpSpPr>
                <p:nvPr/>
              </p:nvGrpSpPr>
              <p:grpSpPr bwMode="auto">
                <a:xfrm>
                  <a:off x="7848600" y="5105400"/>
                  <a:ext cx="609600" cy="320675"/>
                  <a:chOff x="5410200" y="5105400"/>
                  <a:chExt cx="609600" cy="320675"/>
                </a:xfrm>
              </p:grpSpPr>
              <p:sp>
                <p:nvSpPr>
                  <p:cNvPr id="179"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180"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176" name="Group 80"/>
                <p:cNvGrpSpPr>
                  <a:grpSpLocks/>
                </p:cNvGrpSpPr>
                <p:nvPr/>
              </p:nvGrpSpPr>
              <p:grpSpPr bwMode="auto">
                <a:xfrm>
                  <a:off x="7848600" y="6003925"/>
                  <a:ext cx="609600" cy="320675"/>
                  <a:chOff x="5410200" y="5105400"/>
                  <a:chExt cx="609600" cy="320675"/>
                </a:xfrm>
              </p:grpSpPr>
              <p:sp>
                <p:nvSpPr>
                  <p:cNvPr id="177"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178"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grpSp>
            <p:nvGrpSpPr>
              <p:cNvPr id="152" name="Group 53"/>
              <p:cNvGrpSpPr>
                <a:grpSpLocks/>
              </p:cNvGrpSpPr>
              <p:nvPr/>
            </p:nvGrpSpPr>
            <p:grpSpPr bwMode="auto">
              <a:xfrm>
                <a:off x="5410200" y="3276600"/>
                <a:ext cx="3048000" cy="1219200"/>
                <a:chOff x="5410200" y="5105400"/>
                <a:chExt cx="3048000" cy="1219200"/>
              </a:xfrm>
            </p:grpSpPr>
            <p:grpSp>
              <p:nvGrpSpPr>
                <p:cNvPr id="153" name="Group 54"/>
                <p:cNvGrpSpPr>
                  <a:grpSpLocks/>
                </p:cNvGrpSpPr>
                <p:nvPr/>
              </p:nvGrpSpPr>
              <p:grpSpPr bwMode="auto">
                <a:xfrm>
                  <a:off x="5410200" y="5105400"/>
                  <a:ext cx="609600" cy="320675"/>
                  <a:chOff x="5410200" y="5105400"/>
                  <a:chExt cx="609600" cy="320675"/>
                </a:xfrm>
              </p:grpSpPr>
              <p:sp>
                <p:nvSpPr>
                  <p:cNvPr id="169"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170"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154" name="Group 55"/>
                <p:cNvGrpSpPr>
                  <a:grpSpLocks/>
                </p:cNvGrpSpPr>
                <p:nvPr/>
              </p:nvGrpSpPr>
              <p:grpSpPr bwMode="auto">
                <a:xfrm>
                  <a:off x="5410200" y="6003925"/>
                  <a:ext cx="609600" cy="320675"/>
                  <a:chOff x="5410200" y="5105400"/>
                  <a:chExt cx="609600" cy="320675"/>
                </a:xfrm>
              </p:grpSpPr>
              <p:sp>
                <p:nvSpPr>
                  <p:cNvPr id="167"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168"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155" name="Group 56"/>
                <p:cNvGrpSpPr>
                  <a:grpSpLocks/>
                </p:cNvGrpSpPr>
                <p:nvPr/>
              </p:nvGrpSpPr>
              <p:grpSpPr bwMode="auto">
                <a:xfrm>
                  <a:off x="6629400" y="5105400"/>
                  <a:ext cx="609600" cy="320675"/>
                  <a:chOff x="5410200" y="5105400"/>
                  <a:chExt cx="609600" cy="320675"/>
                </a:xfrm>
              </p:grpSpPr>
              <p:sp>
                <p:nvSpPr>
                  <p:cNvPr id="165"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166"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156" name="Group 57"/>
                <p:cNvGrpSpPr>
                  <a:grpSpLocks/>
                </p:cNvGrpSpPr>
                <p:nvPr/>
              </p:nvGrpSpPr>
              <p:grpSpPr bwMode="auto">
                <a:xfrm>
                  <a:off x="6629400" y="6003925"/>
                  <a:ext cx="609600" cy="320675"/>
                  <a:chOff x="5410200" y="5105400"/>
                  <a:chExt cx="609600" cy="320675"/>
                </a:xfrm>
              </p:grpSpPr>
              <p:sp>
                <p:nvSpPr>
                  <p:cNvPr id="163"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164"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157" name="Group 58"/>
                <p:cNvGrpSpPr>
                  <a:grpSpLocks/>
                </p:cNvGrpSpPr>
                <p:nvPr/>
              </p:nvGrpSpPr>
              <p:grpSpPr bwMode="auto">
                <a:xfrm>
                  <a:off x="7848600" y="5105400"/>
                  <a:ext cx="609600" cy="320675"/>
                  <a:chOff x="5410200" y="5105400"/>
                  <a:chExt cx="609600" cy="320675"/>
                </a:xfrm>
              </p:grpSpPr>
              <p:sp>
                <p:nvSpPr>
                  <p:cNvPr id="161"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162"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158" name="Group 60"/>
                <p:cNvGrpSpPr>
                  <a:grpSpLocks/>
                </p:cNvGrpSpPr>
                <p:nvPr/>
              </p:nvGrpSpPr>
              <p:grpSpPr bwMode="auto">
                <a:xfrm>
                  <a:off x="7848600" y="6003925"/>
                  <a:ext cx="609600" cy="320675"/>
                  <a:chOff x="5410200" y="5105400"/>
                  <a:chExt cx="609600" cy="320675"/>
                </a:xfrm>
              </p:grpSpPr>
              <p:sp>
                <p:nvSpPr>
                  <p:cNvPr id="159"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160"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grpSp>
        <p:sp>
          <p:nvSpPr>
            <p:cNvPr id="133" name="Rectangle 10"/>
            <p:cNvSpPr>
              <a:spLocks noChangeArrowheads="1"/>
            </p:cNvSpPr>
            <p:nvPr/>
          </p:nvSpPr>
          <p:spPr bwMode="auto">
            <a:xfrm>
              <a:off x="5383619" y="25333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34" name="Rectangle 16"/>
            <p:cNvSpPr>
              <a:spLocks noChangeArrowheads="1"/>
            </p:cNvSpPr>
            <p:nvPr/>
          </p:nvSpPr>
          <p:spPr bwMode="auto">
            <a:xfrm>
              <a:off x="6340369" y="25333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35" name="Rectangle 22"/>
            <p:cNvSpPr>
              <a:spLocks noChangeArrowheads="1"/>
            </p:cNvSpPr>
            <p:nvPr/>
          </p:nvSpPr>
          <p:spPr bwMode="auto">
            <a:xfrm>
              <a:off x="7297119" y="25333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36" name="Rectangle 135"/>
            <p:cNvSpPr/>
            <p:nvPr/>
          </p:nvSpPr>
          <p:spPr bwMode="auto">
            <a:xfrm>
              <a:off x="5383619" y="2990519"/>
              <a:ext cx="2391875" cy="152400"/>
            </a:xfrm>
            <a:prstGeom prst="rect">
              <a:avLst/>
            </a:prstGeom>
            <a:solidFill>
              <a:srgbClr val="000099"/>
            </a:solidFill>
            <a:ln w="50800" cap="flat" cmpd="sng" algn="ctr">
              <a:noFill/>
              <a:prstDash val="solid"/>
              <a:round/>
              <a:headEnd type="none" w="sm" len="sm"/>
              <a:tailEnd type="none" w="sm" len="sm"/>
            </a:ln>
            <a:effectLst/>
          </p:spPr>
          <p:txBody>
            <a:bodyPr/>
            <a:lstStyle/>
            <a:p>
              <a:pPr algn="ctr" defTabSz="914400" eaLnBrk="0" fontAlgn="base" hangingPunct="0">
                <a:lnSpc>
                  <a:spcPct val="90000"/>
                </a:lnSpc>
                <a:spcBef>
                  <a:spcPct val="0"/>
                </a:spcBef>
                <a:spcAft>
                  <a:spcPct val="0"/>
                </a:spcAft>
                <a:defRPr/>
              </a:pPr>
              <a:endParaRPr lang="en-US" sz="800" b="1" kern="0" dirty="0">
                <a:solidFill>
                  <a:srgbClr val="FFFFFF"/>
                </a:solidFill>
                <a:latin typeface="Arial" charset="0"/>
              </a:endParaRPr>
            </a:p>
          </p:txBody>
        </p:sp>
        <p:sp>
          <p:nvSpPr>
            <p:cNvPr id="137" name="Rectangle 30"/>
            <p:cNvSpPr>
              <a:spLocks noChangeArrowheads="1"/>
            </p:cNvSpPr>
            <p:nvPr/>
          </p:nvSpPr>
          <p:spPr bwMode="auto">
            <a:xfrm>
              <a:off x="5383619" y="32953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38" name="Rectangle 32"/>
            <p:cNvSpPr>
              <a:spLocks noChangeArrowheads="1"/>
            </p:cNvSpPr>
            <p:nvPr/>
          </p:nvSpPr>
          <p:spPr bwMode="auto">
            <a:xfrm>
              <a:off x="6340369" y="32953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39" name="Rectangle 34"/>
            <p:cNvSpPr>
              <a:spLocks noChangeArrowheads="1"/>
            </p:cNvSpPr>
            <p:nvPr/>
          </p:nvSpPr>
          <p:spPr bwMode="auto">
            <a:xfrm>
              <a:off x="7297119" y="32953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40" name="Rectangle 139"/>
            <p:cNvSpPr/>
            <p:nvPr/>
          </p:nvSpPr>
          <p:spPr bwMode="auto">
            <a:xfrm>
              <a:off x="5383619" y="2838119"/>
              <a:ext cx="2391875" cy="152400"/>
            </a:xfrm>
            <a:prstGeom prst="rect">
              <a:avLst/>
            </a:prstGeom>
            <a:solidFill>
              <a:srgbClr val="000099"/>
            </a:solidFill>
            <a:ln w="50800" cap="flat" cmpd="sng" algn="ctr">
              <a:noFill/>
              <a:prstDash val="solid"/>
              <a:round/>
              <a:headEnd type="none" w="sm" len="sm"/>
              <a:tailEnd type="none" w="sm" len="sm"/>
            </a:ln>
            <a:effectLst/>
          </p:spPr>
          <p:txBody>
            <a:bodyPr/>
            <a:lstStyle/>
            <a:p>
              <a:pPr algn="ctr" defTabSz="914400" eaLnBrk="0" fontAlgn="base" hangingPunct="0">
                <a:lnSpc>
                  <a:spcPct val="90000"/>
                </a:lnSpc>
                <a:spcBef>
                  <a:spcPct val="0"/>
                </a:spcBef>
                <a:spcAft>
                  <a:spcPct val="0"/>
                </a:spcAft>
                <a:defRPr/>
              </a:pPr>
              <a:endParaRPr lang="en-US" sz="800" b="1" kern="0" dirty="0">
                <a:solidFill>
                  <a:srgbClr val="FFFFFF"/>
                </a:solidFill>
                <a:latin typeface="Arial" charset="0"/>
              </a:endParaRPr>
            </a:p>
          </p:txBody>
        </p:sp>
        <p:sp>
          <p:nvSpPr>
            <p:cNvPr id="141" name="Rectangle 51"/>
            <p:cNvSpPr>
              <a:spLocks noChangeArrowheads="1"/>
            </p:cNvSpPr>
            <p:nvPr/>
          </p:nvSpPr>
          <p:spPr bwMode="auto">
            <a:xfrm>
              <a:off x="5383619" y="16189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42" name="Rectangle 52"/>
            <p:cNvSpPr>
              <a:spLocks noChangeArrowheads="1"/>
            </p:cNvSpPr>
            <p:nvPr/>
          </p:nvSpPr>
          <p:spPr bwMode="auto">
            <a:xfrm>
              <a:off x="6340369" y="16189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43" name="Rectangle 54"/>
            <p:cNvSpPr>
              <a:spLocks noChangeArrowheads="1"/>
            </p:cNvSpPr>
            <p:nvPr/>
          </p:nvSpPr>
          <p:spPr bwMode="auto">
            <a:xfrm>
              <a:off x="7297119" y="16189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44" name="Rectangle 143"/>
            <p:cNvSpPr/>
            <p:nvPr/>
          </p:nvSpPr>
          <p:spPr bwMode="auto">
            <a:xfrm>
              <a:off x="5383619" y="2076119"/>
              <a:ext cx="2391875" cy="152400"/>
            </a:xfrm>
            <a:prstGeom prst="rect">
              <a:avLst/>
            </a:prstGeom>
            <a:solidFill>
              <a:srgbClr val="000099"/>
            </a:solidFill>
            <a:ln w="50800" cap="flat" cmpd="sng" algn="ctr">
              <a:noFill/>
              <a:prstDash val="solid"/>
              <a:round/>
              <a:headEnd type="none" w="sm" len="sm"/>
              <a:tailEnd type="none" w="sm" len="sm"/>
            </a:ln>
            <a:effectLst/>
          </p:spPr>
          <p:txBody>
            <a:bodyPr/>
            <a:lstStyle/>
            <a:p>
              <a:pPr algn="ctr" defTabSz="914400" eaLnBrk="0" fontAlgn="base" hangingPunct="0">
                <a:lnSpc>
                  <a:spcPct val="90000"/>
                </a:lnSpc>
                <a:spcBef>
                  <a:spcPct val="0"/>
                </a:spcBef>
                <a:spcAft>
                  <a:spcPct val="0"/>
                </a:spcAft>
                <a:defRPr/>
              </a:pPr>
              <a:endParaRPr lang="en-US" sz="800" b="1" kern="0" dirty="0">
                <a:solidFill>
                  <a:srgbClr val="FFFFFF"/>
                </a:solidFill>
                <a:latin typeface="Arial" charset="0"/>
              </a:endParaRPr>
            </a:p>
          </p:txBody>
        </p:sp>
        <p:sp>
          <p:nvSpPr>
            <p:cNvPr id="145" name="Rectangle 61"/>
            <p:cNvSpPr>
              <a:spLocks noChangeArrowheads="1"/>
            </p:cNvSpPr>
            <p:nvPr/>
          </p:nvSpPr>
          <p:spPr bwMode="auto">
            <a:xfrm>
              <a:off x="5383619" y="23809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46" name="Rectangle 63"/>
            <p:cNvSpPr>
              <a:spLocks noChangeArrowheads="1"/>
            </p:cNvSpPr>
            <p:nvPr/>
          </p:nvSpPr>
          <p:spPr bwMode="auto">
            <a:xfrm>
              <a:off x="6340369" y="23809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47" name="Rectangle 65"/>
            <p:cNvSpPr>
              <a:spLocks noChangeArrowheads="1"/>
            </p:cNvSpPr>
            <p:nvPr/>
          </p:nvSpPr>
          <p:spPr bwMode="auto">
            <a:xfrm>
              <a:off x="7297119" y="2380919"/>
              <a:ext cx="478375" cy="152400"/>
            </a:xfrm>
            <a:prstGeom prst="rect">
              <a:avLst/>
            </a:prstGeom>
            <a:solidFill>
              <a:srgbClr val="00990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148" name="Rectangle 147"/>
            <p:cNvSpPr/>
            <p:nvPr/>
          </p:nvSpPr>
          <p:spPr bwMode="auto">
            <a:xfrm>
              <a:off x="5383619" y="1923719"/>
              <a:ext cx="2391875" cy="152400"/>
            </a:xfrm>
            <a:prstGeom prst="rect">
              <a:avLst/>
            </a:prstGeom>
            <a:solidFill>
              <a:srgbClr val="000099"/>
            </a:solidFill>
            <a:ln w="50800" cap="flat" cmpd="sng" algn="ctr">
              <a:noFill/>
              <a:prstDash val="solid"/>
              <a:round/>
              <a:headEnd type="none" w="sm" len="sm"/>
              <a:tailEnd type="none" w="sm" len="sm"/>
            </a:ln>
            <a:effectLst/>
          </p:spPr>
          <p:txBody>
            <a:bodyPr/>
            <a:lstStyle/>
            <a:p>
              <a:pPr algn="ctr" defTabSz="914400" eaLnBrk="0" fontAlgn="base" hangingPunct="0">
                <a:lnSpc>
                  <a:spcPct val="90000"/>
                </a:lnSpc>
                <a:spcBef>
                  <a:spcPct val="0"/>
                </a:spcBef>
                <a:spcAft>
                  <a:spcPct val="0"/>
                </a:spcAft>
                <a:defRPr/>
              </a:pPr>
              <a:endParaRPr lang="en-US" sz="800" b="1" kern="0" dirty="0">
                <a:solidFill>
                  <a:srgbClr val="FFFFFF"/>
                </a:solidFill>
                <a:latin typeface="Arial" charset="0"/>
              </a:endParaRPr>
            </a:p>
          </p:txBody>
        </p:sp>
        <p:sp>
          <p:nvSpPr>
            <p:cNvPr id="149" name="TextBox 148"/>
            <p:cNvSpPr txBox="1"/>
            <p:nvPr/>
          </p:nvSpPr>
          <p:spPr>
            <a:xfrm>
              <a:off x="5225648" y="3755265"/>
              <a:ext cx="2935227" cy="553998"/>
            </a:xfrm>
            <a:prstGeom prst="rect">
              <a:avLst/>
            </a:prstGeom>
            <a:noFill/>
          </p:spPr>
          <p:txBody>
            <a:bodyPr wrap="none" rtlCol="0">
              <a:spAutoFit/>
            </a:bodyPr>
            <a:lstStyle/>
            <a:p>
              <a:pPr algn="ctr" defTabSz="914400"/>
              <a:r>
                <a:rPr lang="en-US" dirty="0" smtClean="0">
                  <a:solidFill>
                    <a:prstClr val="black"/>
                  </a:solidFill>
                </a:rPr>
                <a:t>S26 WL First, 4-Decks</a:t>
              </a:r>
              <a:br>
                <a:rPr lang="en-US" dirty="0" smtClean="0">
                  <a:solidFill>
                    <a:prstClr val="black"/>
                  </a:solidFill>
                </a:rPr>
              </a:br>
              <a:r>
                <a:rPr lang="en-US" sz="1200" dirty="0" smtClean="0">
                  <a:solidFill>
                    <a:prstClr val="black"/>
                  </a:solidFill>
                </a:rPr>
                <a:t>2 sets of WL drivers, 2 sets of BL drivers</a:t>
              </a:r>
              <a:endParaRPr lang="en-US" sz="1200" dirty="0">
                <a:solidFill>
                  <a:prstClr val="black"/>
                </a:solidFill>
              </a:endParaRPr>
            </a:p>
          </p:txBody>
        </p:sp>
        <p:sp>
          <p:nvSpPr>
            <p:cNvPr id="150" name="Rectangle 149"/>
            <p:cNvSpPr/>
            <p:nvPr/>
          </p:nvSpPr>
          <p:spPr bwMode="auto">
            <a:xfrm>
              <a:off x="5383619" y="3447718"/>
              <a:ext cx="2391875" cy="184855"/>
            </a:xfrm>
            <a:prstGeom prst="rect">
              <a:avLst/>
            </a:prstGeom>
            <a:solidFill>
              <a:srgbClr val="FFFFFF">
                <a:lumMod val="50000"/>
              </a:srgbClr>
            </a:solidFill>
            <a:ln w="50800" cap="flat" cmpd="sng" algn="ctr">
              <a:noFill/>
              <a:prstDash val="solid"/>
              <a:round/>
              <a:headEnd type="none" w="sm" len="sm"/>
              <a:tailEnd type="none" w="sm" len="sm"/>
            </a:ln>
            <a:effectLst/>
          </p:spPr>
          <p:txBody>
            <a:bodyPr/>
            <a:lstStyle/>
            <a:p>
              <a:pPr algn="ctr" defTabSz="914400" eaLnBrk="0" fontAlgn="base" hangingPunct="0">
                <a:lnSpc>
                  <a:spcPct val="90000"/>
                </a:lnSpc>
                <a:spcBef>
                  <a:spcPct val="0"/>
                </a:spcBef>
                <a:spcAft>
                  <a:spcPct val="0"/>
                </a:spcAft>
                <a:defRPr/>
              </a:pPr>
              <a:r>
                <a:rPr lang="en-US" sz="800" b="1" kern="0" dirty="0">
                  <a:solidFill>
                    <a:srgbClr val="FFFFFF"/>
                  </a:solidFill>
                  <a:latin typeface="Arial" charset="0"/>
                </a:rPr>
                <a:t>Isolation</a:t>
              </a:r>
            </a:p>
          </p:txBody>
        </p:sp>
      </p:grpSp>
      <p:grpSp>
        <p:nvGrpSpPr>
          <p:cNvPr id="189" name="Group 188"/>
          <p:cNvGrpSpPr/>
          <p:nvPr/>
        </p:nvGrpSpPr>
        <p:grpSpPr>
          <a:xfrm>
            <a:off x="528321" y="1374513"/>
            <a:ext cx="3575463" cy="2023655"/>
            <a:chOff x="535796" y="2257402"/>
            <a:chExt cx="3575463" cy="2023655"/>
          </a:xfrm>
        </p:grpSpPr>
        <p:cxnSp>
          <p:nvCxnSpPr>
            <p:cNvPr id="190" name="Straight Arrow Connector 39"/>
            <p:cNvCxnSpPr>
              <a:cxnSpLocks noChangeShapeType="1"/>
            </p:cNvCxnSpPr>
            <p:nvPr/>
          </p:nvCxnSpPr>
          <p:spPr bwMode="auto">
            <a:xfrm>
              <a:off x="745706" y="2807471"/>
              <a:ext cx="335856" cy="0"/>
            </a:xfrm>
            <a:prstGeom prst="straightConnector1">
              <a:avLst/>
            </a:prstGeom>
            <a:noFill/>
            <a:ln w="50800" algn="ctr">
              <a:solidFill>
                <a:srgbClr val="000000"/>
              </a:solidFill>
              <a:round/>
              <a:headEnd type="none" w="sm" len="sm"/>
              <a:tailEnd type="arrow" w="med" len="med"/>
            </a:ln>
            <a:extLst>
              <a:ext uri="{909E8E84-426E-40DD-AFC4-6F175D3DCCD1}">
                <a14:hiddenFill xmlns:a14="http://schemas.microsoft.com/office/drawing/2010/main">
                  <a:noFill/>
                </a14:hiddenFill>
              </a:ext>
            </a:extLst>
          </p:spPr>
        </p:cxnSp>
        <p:cxnSp>
          <p:nvCxnSpPr>
            <p:cNvPr id="191" name="Straight Arrow Connector 40"/>
            <p:cNvCxnSpPr>
              <a:cxnSpLocks noChangeShapeType="1"/>
            </p:cNvCxnSpPr>
            <p:nvPr/>
          </p:nvCxnSpPr>
          <p:spPr bwMode="auto">
            <a:xfrm flipH="1">
              <a:off x="3320599" y="3265861"/>
              <a:ext cx="335856" cy="0"/>
            </a:xfrm>
            <a:prstGeom prst="straightConnector1">
              <a:avLst/>
            </a:prstGeom>
            <a:noFill/>
            <a:ln w="50800" algn="ctr">
              <a:solidFill>
                <a:srgbClr val="000000"/>
              </a:solidFill>
              <a:round/>
              <a:headEnd type="none" w="sm" len="sm"/>
              <a:tailEnd type="arrow" w="med" len="med"/>
            </a:ln>
            <a:extLst>
              <a:ext uri="{909E8E84-426E-40DD-AFC4-6F175D3DCCD1}">
                <a14:hiddenFill xmlns:a14="http://schemas.microsoft.com/office/drawing/2010/main">
                  <a:noFill/>
                </a14:hiddenFill>
              </a:ext>
            </a:extLst>
          </p:spPr>
        </p:cxnSp>
        <p:cxnSp>
          <p:nvCxnSpPr>
            <p:cNvPr id="192" name="Straight Arrow Connector 41"/>
            <p:cNvCxnSpPr>
              <a:cxnSpLocks noChangeShapeType="1"/>
            </p:cNvCxnSpPr>
            <p:nvPr/>
          </p:nvCxnSpPr>
          <p:spPr bwMode="auto">
            <a:xfrm flipH="1">
              <a:off x="3320599" y="2349080"/>
              <a:ext cx="447807" cy="0"/>
            </a:xfrm>
            <a:prstGeom prst="straightConnector1">
              <a:avLst/>
            </a:prstGeom>
            <a:noFill/>
            <a:ln w="50800" algn="ctr">
              <a:solidFill>
                <a:srgbClr val="000000"/>
              </a:solidFill>
              <a:round/>
              <a:headEnd type="none" w="sm" len="sm"/>
              <a:tailEnd type="arrow" w="med" len="med"/>
            </a:ln>
            <a:extLst>
              <a:ext uri="{909E8E84-426E-40DD-AFC4-6F175D3DCCD1}">
                <a14:hiddenFill xmlns:a14="http://schemas.microsoft.com/office/drawing/2010/main">
                  <a:noFill/>
                </a14:hiddenFill>
              </a:ext>
            </a:extLst>
          </p:spPr>
        </p:cxnSp>
        <p:cxnSp>
          <p:nvCxnSpPr>
            <p:cNvPr id="193" name="Straight Arrow Connector 42"/>
            <p:cNvCxnSpPr>
              <a:cxnSpLocks noChangeShapeType="1"/>
            </p:cNvCxnSpPr>
            <p:nvPr/>
          </p:nvCxnSpPr>
          <p:spPr bwMode="auto">
            <a:xfrm flipV="1">
              <a:off x="745706" y="2807471"/>
              <a:ext cx="0" cy="733425"/>
            </a:xfrm>
            <a:prstGeom prst="straightConnector1">
              <a:avLst/>
            </a:prstGeom>
            <a:noFill/>
            <a:ln w="50800" algn="ctr">
              <a:solidFill>
                <a:srgbClr val="000000"/>
              </a:solidFill>
              <a:round/>
              <a:headEnd/>
              <a:tailEnd/>
            </a:ln>
            <a:extLst>
              <a:ext uri="{909E8E84-426E-40DD-AFC4-6F175D3DCCD1}">
                <a14:hiddenFill xmlns:a14="http://schemas.microsoft.com/office/drawing/2010/main">
                  <a:noFill/>
                </a14:hiddenFill>
              </a:ext>
            </a:extLst>
          </p:spPr>
        </p:cxnSp>
        <p:cxnSp>
          <p:nvCxnSpPr>
            <p:cNvPr id="194" name="Straight Arrow Connector 43"/>
            <p:cNvCxnSpPr>
              <a:cxnSpLocks noChangeShapeType="1"/>
            </p:cNvCxnSpPr>
            <p:nvPr/>
          </p:nvCxnSpPr>
          <p:spPr bwMode="auto">
            <a:xfrm flipV="1">
              <a:off x="3656455" y="3265861"/>
              <a:ext cx="0" cy="275034"/>
            </a:xfrm>
            <a:prstGeom prst="straightConnector1">
              <a:avLst/>
            </a:prstGeom>
            <a:noFill/>
            <a:ln w="50800" algn="ctr">
              <a:solidFill>
                <a:srgbClr val="000000"/>
              </a:solidFill>
              <a:round/>
              <a:headEnd/>
              <a:tailEnd/>
            </a:ln>
            <a:extLst>
              <a:ext uri="{909E8E84-426E-40DD-AFC4-6F175D3DCCD1}">
                <a14:hiddenFill xmlns:a14="http://schemas.microsoft.com/office/drawing/2010/main">
                  <a:noFill/>
                </a14:hiddenFill>
              </a:ext>
            </a:extLst>
          </p:spPr>
        </p:cxnSp>
        <p:cxnSp>
          <p:nvCxnSpPr>
            <p:cNvPr id="195" name="Straight Arrow Connector 44"/>
            <p:cNvCxnSpPr>
              <a:cxnSpLocks noChangeShapeType="1"/>
            </p:cNvCxnSpPr>
            <p:nvPr/>
          </p:nvCxnSpPr>
          <p:spPr bwMode="auto">
            <a:xfrm flipV="1">
              <a:off x="3768406" y="2349080"/>
              <a:ext cx="0" cy="1191816"/>
            </a:xfrm>
            <a:prstGeom prst="straightConnector1">
              <a:avLst/>
            </a:prstGeom>
            <a:noFill/>
            <a:ln w="50800" algn="ctr">
              <a:solidFill>
                <a:srgbClr val="000000"/>
              </a:solidFill>
              <a:round/>
              <a:headEnd/>
              <a:tailEnd/>
            </a:ln>
            <a:extLst>
              <a:ext uri="{909E8E84-426E-40DD-AFC4-6F175D3DCCD1}">
                <a14:hiddenFill xmlns:a14="http://schemas.microsoft.com/office/drawing/2010/main">
                  <a:noFill/>
                </a14:hiddenFill>
              </a:ext>
            </a:extLst>
          </p:spPr>
        </p:cxnSp>
        <p:cxnSp>
          <p:nvCxnSpPr>
            <p:cNvPr id="196" name="Straight Arrow Connector 53"/>
            <p:cNvCxnSpPr>
              <a:cxnSpLocks noChangeShapeType="1"/>
            </p:cNvCxnSpPr>
            <p:nvPr/>
          </p:nvCxnSpPr>
          <p:spPr bwMode="auto">
            <a:xfrm flipH="1">
              <a:off x="535796" y="3540896"/>
              <a:ext cx="3568466" cy="0"/>
            </a:xfrm>
            <a:prstGeom prst="straightConnector1">
              <a:avLst/>
            </a:prstGeom>
            <a:noFill/>
            <a:ln w="50800" algn="ctr">
              <a:solidFill>
                <a:srgbClr val="000000"/>
              </a:solidFill>
              <a:round/>
              <a:headEnd/>
              <a:tailEnd/>
            </a:ln>
            <a:extLst>
              <a:ext uri="{909E8E84-426E-40DD-AFC4-6F175D3DCCD1}">
                <a14:hiddenFill xmlns:a14="http://schemas.microsoft.com/office/drawing/2010/main">
                  <a:noFill/>
                </a14:hiddenFill>
              </a:ext>
            </a:extLst>
          </p:spPr>
        </p:cxnSp>
        <p:grpSp>
          <p:nvGrpSpPr>
            <p:cNvPr id="197" name="Group 5"/>
            <p:cNvGrpSpPr>
              <a:grpSpLocks/>
            </p:cNvGrpSpPr>
            <p:nvPr/>
          </p:nvGrpSpPr>
          <p:grpSpPr bwMode="auto">
            <a:xfrm>
              <a:off x="1081561" y="2440758"/>
              <a:ext cx="2239037" cy="733425"/>
              <a:chOff x="5410200" y="5105400"/>
              <a:chExt cx="3048000" cy="1219200"/>
            </a:xfrm>
          </p:grpSpPr>
          <p:grpSp>
            <p:nvGrpSpPr>
              <p:cNvPr id="210" name="Group 1"/>
              <p:cNvGrpSpPr>
                <a:grpSpLocks/>
              </p:cNvGrpSpPr>
              <p:nvPr/>
            </p:nvGrpSpPr>
            <p:grpSpPr bwMode="auto">
              <a:xfrm>
                <a:off x="5410200" y="5105400"/>
                <a:ext cx="609600" cy="320675"/>
                <a:chOff x="5410200" y="5105400"/>
                <a:chExt cx="609600" cy="320675"/>
              </a:xfrm>
            </p:grpSpPr>
            <p:sp>
              <p:nvSpPr>
                <p:cNvPr id="226"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227"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211" name="Group 35"/>
              <p:cNvGrpSpPr>
                <a:grpSpLocks/>
              </p:cNvGrpSpPr>
              <p:nvPr/>
            </p:nvGrpSpPr>
            <p:grpSpPr bwMode="auto">
              <a:xfrm>
                <a:off x="5410200" y="6003925"/>
                <a:ext cx="609600" cy="320675"/>
                <a:chOff x="5410200" y="5105400"/>
                <a:chExt cx="609600" cy="320675"/>
              </a:xfrm>
            </p:grpSpPr>
            <p:sp>
              <p:nvSpPr>
                <p:cNvPr id="224"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225"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212" name="Group 38"/>
              <p:cNvGrpSpPr>
                <a:grpSpLocks/>
              </p:cNvGrpSpPr>
              <p:nvPr/>
            </p:nvGrpSpPr>
            <p:grpSpPr bwMode="auto">
              <a:xfrm>
                <a:off x="6629400" y="5105400"/>
                <a:ext cx="609600" cy="320675"/>
                <a:chOff x="5410200" y="5105400"/>
                <a:chExt cx="609600" cy="320675"/>
              </a:xfrm>
            </p:grpSpPr>
            <p:sp>
              <p:nvSpPr>
                <p:cNvPr id="222"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223"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213" name="Group 41"/>
              <p:cNvGrpSpPr>
                <a:grpSpLocks/>
              </p:cNvGrpSpPr>
              <p:nvPr/>
            </p:nvGrpSpPr>
            <p:grpSpPr bwMode="auto">
              <a:xfrm>
                <a:off x="6629400" y="6003925"/>
                <a:ext cx="609600" cy="320675"/>
                <a:chOff x="5410200" y="5105400"/>
                <a:chExt cx="609600" cy="320675"/>
              </a:xfrm>
            </p:grpSpPr>
            <p:sp>
              <p:nvSpPr>
                <p:cNvPr id="220"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221"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214" name="Group 44"/>
              <p:cNvGrpSpPr>
                <a:grpSpLocks/>
              </p:cNvGrpSpPr>
              <p:nvPr/>
            </p:nvGrpSpPr>
            <p:grpSpPr bwMode="auto">
              <a:xfrm>
                <a:off x="7848600" y="5105400"/>
                <a:ext cx="609600" cy="320675"/>
                <a:chOff x="5410200" y="5105400"/>
                <a:chExt cx="609600" cy="320675"/>
              </a:xfrm>
            </p:grpSpPr>
            <p:sp>
              <p:nvSpPr>
                <p:cNvPr id="218"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219"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nvGrpSpPr>
              <p:cNvPr id="215" name="Group 47"/>
              <p:cNvGrpSpPr>
                <a:grpSpLocks/>
              </p:cNvGrpSpPr>
              <p:nvPr/>
            </p:nvGrpSpPr>
            <p:grpSpPr bwMode="auto">
              <a:xfrm>
                <a:off x="7848600" y="6003925"/>
                <a:ext cx="609600" cy="320675"/>
                <a:chOff x="5410200" y="5105400"/>
                <a:chExt cx="609600" cy="320675"/>
              </a:xfrm>
            </p:grpSpPr>
            <p:sp>
              <p:nvSpPr>
                <p:cNvPr id="216" name="Rectangle 24"/>
                <p:cNvSpPr>
                  <a:spLocks noChangeArrowheads="1"/>
                </p:cNvSpPr>
                <p:nvPr/>
              </p:nvSpPr>
              <p:spPr bwMode="auto">
                <a:xfrm>
                  <a:off x="5410200" y="5105400"/>
                  <a:ext cx="609600" cy="168275"/>
                </a:xfrm>
                <a:prstGeom prst="rect">
                  <a:avLst/>
                </a:prstGeom>
                <a:solidFill>
                  <a:srgbClr val="FC0128"/>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PM</a:t>
                  </a:r>
                </a:p>
              </p:txBody>
            </p:sp>
            <p:sp>
              <p:nvSpPr>
                <p:cNvPr id="217" name="Rectangle 24"/>
                <p:cNvSpPr>
                  <a:spLocks noChangeArrowheads="1"/>
                </p:cNvSpPr>
                <p:nvPr/>
              </p:nvSpPr>
              <p:spPr bwMode="auto">
                <a:xfrm>
                  <a:off x="5410200" y="5257800"/>
                  <a:ext cx="609600" cy="168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914400" eaLnBrk="0" fontAlgn="base" hangingPunct="0">
                    <a:lnSpc>
                      <a:spcPct val="90000"/>
                    </a:lnSpc>
                    <a:spcBef>
                      <a:spcPct val="0"/>
                    </a:spcBef>
                    <a:spcAft>
                      <a:spcPct val="0"/>
                    </a:spcAft>
                  </a:pPr>
                  <a:r>
                    <a:rPr lang="en-US" sz="800" b="1">
                      <a:solidFill>
                        <a:srgbClr val="FFFFFF"/>
                      </a:solidFill>
                      <a:latin typeface="Arial" charset="0"/>
                    </a:rPr>
                    <a:t>SD</a:t>
                  </a:r>
                </a:p>
              </p:txBody>
            </p:sp>
          </p:grpSp>
        </p:grpSp>
        <p:sp>
          <p:nvSpPr>
            <p:cNvPr id="198" name="Rectangle 51"/>
            <p:cNvSpPr>
              <a:spLocks noChangeArrowheads="1"/>
            </p:cNvSpPr>
            <p:nvPr/>
          </p:nvSpPr>
          <p:spPr bwMode="auto">
            <a:xfrm>
              <a:off x="541627" y="3540896"/>
              <a:ext cx="1287447" cy="1833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defTabSz="914400" eaLnBrk="0" fontAlgn="base" hangingPunct="0">
                <a:lnSpc>
                  <a:spcPct val="90000"/>
                </a:lnSpc>
                <a:spcBef>
                  <a:spcPct val="0"/>
                </a:spcBef>
                <a:spcAft>
                  <a:spcPct val="0"/>
                </a:spcAft>
              </a:pPr>
              <a:r>
                <a:rPr lang="en-US" sz="800" b="1" dirty="0">
                  <a:solidFill>
                    <a:srgbClr val="FFFFFF"/>
                  </a:solidFill>
                  <a:latin typeface="Arial" charset="0"/>
                </a:rPr>
                <a:t>1 BL Sockets</a:t>
              </a:r>
            </a:p>
          </p:txBody>
        </p:sp>
        <p:sp>
          <p:nvSpPr>
            <p:cNvPr id="199" name="Rectangle 51"/>
            <p:cNvSpPr>
              <a:spLocks noChangeArrowheads="1"/>
            </p:cNvSpPr>
            <p:nvPr/>
          </p:nvSpPr>
          <p:spPr bwMode="auto">
            <a:xfrm>
              <a:off x="2823812" y="3540896"/>
              <a:ext cx="1287447" cy="1833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defTabSz="914400" eaLnBrk="0" fontAlgn="base" hangingPunct="0">
                <a:lnSpc>
                  <a:spcPct val="90000"/>
                </a:lnSpc>
                <a:spcBef>
                  <a:spcPct val="0"/>
                </a:spcBef>
                <a:spcAft>
                  <a:spcPct val="0"/>
                </a:spcAft>
              </a:pPr>
              <a:r>
                <a:rPr lang="en-US" sz="800" b="1">
                  <a:solidFill>
                    <a:srgbClr val="FFFFFF"/>
                  </a:solidFill>
                  <a:latin typeface="Arial" charset="0"/>
                </a:rPr>
                <a:t>2 WL Sockets</a:t>
              </a:r>
            </a:p>
          </p:txBody>
        </p:sp>
        <p:sp>
          <p:nvSpPr>
            <p:cNvPr id="200" name="Rectangle 11"/>
            <p:cNvSpPr>
              <a:spLocks noChangeArrowheads="1"/>
            </p:cNvSpPr>
            <p:nvPr/>
          </p:nvSpPr>
          <p:spPr bwMode="auto">
            <a:xfrm>
              <a:off x="1081561" y="2257402"/>
              <a:ext cx="447807" cy="183356"/>
            </a:xfrm>
            <a:prstGeom prst="rect">
              <a:avLst/>
            </a:prstGeom>
            <a:solidFill>
              <a:srgbClr val="00B05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201" name="Rectangle 17"/>
            <p:cNvSpPr>
              <a:spLocks noChangeArrowheads="1"/>
            </p:cNvSpPr>
            <p:nvPr/>
          </p:nvSpPr>
          <p:spPr bwMode="auto">
            <a:xfrm>
              <a:off x="1977176" y="2257402"/>
              <a:ext cx="447807" cy="183356"/>
            </a:xfrm>
            <a:prstGeom prst="rect">
              <a:avLst/>
            </a:prstGeom>
            <a:solidFill>
              <a:srgbClr val="00B05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202" name="Rectangle 23"/>
            <p:cNvSpPr>
              <a:spLocks noChangeArrowheads="1"/>
            </p:cNvSpPr>
            <p:nvPr/>
          </p:nvSpPr>
          <p:spPr bwMode="auto">
            <a:xfrm>
              <a:off x="2872791" y="2257402"/>
              <a:ext cx="447807" cy="183356"/>
            </a:xfrm>
            <a:prstGeom prst="rect">
              <a:avLst/>
            </a:prstGeom>
            <a:solidFill>
              <a:srgbClr val="00B05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203" name="Rectangle 30"/>
            <p:cNvSpPr>
              <a:spLocks noChangeArrowheads="1"/>
            </p:cNvSpPr>
            <p:nvPr/>
          </p:nvSpPr>
          <p:spPr bwMode="auto">
            <a:xfrm>
              <a:off x="1081561" y="3174183"/>
              <a:ext cx="447807" cy="183356"/>
            </a:xfrm>
            <a:prstGeom prst="rect">
              <a:avLst/>
            </a:prstGeom>
            <a:solidFill>
              <a:srgbClr val="00B05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204" name="Rectangle 32"/>
            <p:cNvSpPr>
              <a:spLocks noChangeArrowheads="1"/>
            </p:cNvSpPr>
            <p:nvPr/>
          </p:nvSpPr>
          <p:spPr bwMode="auto">
            <a:xfrm>
              <a:off x="1977176" y="3174183"/>
              <a:ext cx="447807" cy="183356"/>
            </a:xfrm>
            <a:prstGeom prst="rect">
              <a:avLst/>
            </a:prstGeom>
            <a:solidFill>
              <a:srgbClr val="00B05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205" name="Rectangle 34"/>
            <p:cNvSpPr>
              <a:spLocks noChangeArrowheads="1"/>
            </p:cNvSpPr>
            <p:nvPr/>
          </p:nvSpPr>
          <p:spPr bwMode="auto">
            <a:xfrm>
              <a:off x="2872791" y="3174183"/>
              <a:ext cx="447807" cy="183356"/>
            </a:xfrm>
            <a:prstGeom prst="rect">
              <a:avLst/>
            </a:prstGeom>
            <a:solidFill>
              <a:srgbClr val="00B050"/>
            </a:solidFill>
            <a:ln>
              <a:noFill/>
            </a:ln>
            <a:extLst>
              <a:ext uri="{91240B29-F687-4F45-9708-019B960494DF}">
                <a14:hiddenLine xmlns:a14="http://schemas.microsoft.com/office/drawing/2010/main" w="50800" algn="ctr">
                  <a:solidFill>
                    <a:srgbClr val="000000"/>
                  </a:solidFill>
                  <a:round/>
                  <a:headEnd type="none" w="sm" len="sm"/>
                  <a:tailEnd type="none" w="sm" len="sm"/>
                </a14:hiddenLine>
              </a:ext>
            </a:extLst>
          </p:spPr>
          <p:txBody>
            <a:bodyPr/>
            <a:lstStyle/>
            <a:p>
              <a:pPr algn="ctr" defTabSz="914400" eaLnBrk="0" fontAlgn="base" hangingPunct="0">
                <a:lnSpc>
                  <a:spcPct val="90000"/>
                </a:lnSpc>
                <a:spcBef>
                  <a:spcPct val="0"/>
                </a:spcBef>
                <a:spcAft>
                  <a:spcPct val="0"/>
                </a:spcAft>
              </a:pPr>
              <a:endParaRPr lang="en-US" sz="800" b="1" dirty="0">
                <a:solidFill>
                  <a:srgbClr val="FFFFFF"/>
                </a:solidFill>
                <a:latin typeface="Arial" charset="0"/>
              </a:endParaRPr>
            </a:p>
          </p:txBody>
        </p:sp>
        <p:sp>
          <p:nvSpPr>
            <p:cNvPr id="206" name="Rectangle 205"/>
            <p:cNvSpPr/>
            <p:nvPr/>
          </p:nvSpPr>
          <p:spPr bwMode="auto">
            <a:xfrm>
              <a:off x="1081561" y="2624115"/>
              <a:ext cx="2239037" cy="183356"/>
            </a:xfrm>
            <a:prstGeom prst="rect">
              <a:avLst/>
            </a:prstGeom>
            <a:solidFill>
              <a:srgbClr val="002087"/>
            </a:solidFill>
            <a:ln w="50800" cap="flat" cmpd="sng" algn="ctr">
              <a:noFill/>
              <a:prstDash val="solid"/>
              <a:round/>
              <a:headEnd type="none" w="sm" len="sm"/>
              <a:tailEnd type="none" w="sm" len="sm"/>
            </a:ln>
            <a:effectLst/>
          </p:spPr>
          <p:txBody>
            <a:bodyPr/>
            <a:lstStyle/>
            <a:p>
              <a:pPr algn="ctr" defTabSz="914400" eaLnBrk="0" fontAlgn="base" hangingPunct="0">
                <a:lnSpc>
                  <a:spcPct val="90000"/>
                </a:lnSpc>
                <a:spcBef>
                  <a:spcPct val="0"/>
                </a:spcBef>
                <a:spcAft>
                  <a:spcPct val="0"/>
                </a:spcAft>
                <a:defRPr/>
              </a:pPr>
              <a:endParaRPr lang="en-US" sz="800" b="1" kern="0" dirty="0">
                <a:solidFill>
                  <a:srgbClr val="FFFFFF"/>
                </a:solidFill>
                <a:latin typeface="Arial" charset="0"/>
              </a:endParaRPr>
            </a:p>
          </p:txBody>
        </p:sp>
        <p:sp>
          <p:nvSpPr>
            <p:cNvPr id="207" name="Rectangle 206"/>
            <p:cNvSpPr/>
            <p:nvPr/>
          </p:nvSpPr>
          <p:spPr bwMode="auto">
            <a:xfrm>
              <a:off x="1081561" y="2807471"/>
              <a:ext cx="2239037" cy="183356"/>
            </a:xfrm>
            <a:prstGeom prst="rect">
              <a:avLst/>
            </a:prstGeom>
            <a:solidFill>
              <a:srgbClr val="002087"/>
            </a:solidFill>
            <a:ln w="50800" cap="flat" cmpd="sng" algn="ctr">
              <a:noFill/>
              <a:prstDash val="solid"/>
              <a:round/>
              <a:headEnd type="none" w="sm" len="sm"/>
              <a:tailEnd type="none" w="sm" len="sm"/>
            </a:ln>
            <a:effectLst/>
          </p:spPr>
          <p:txBody>
            <a:bodyPr/>
            <a:lstStyle/>
            <a:p>
              <a:pPr algn="ctr" defTabSz="914400" eaLnBrk="0" fontAlgn="base" hangingPunct="0">
                <a:lnSpc>
                  <a:spcPct val="90000"/>
                </a:lnSpc>
                <a:spcBef>
                  <a:spcPct val="0"/>
                </a:spcBef>
                <a:spcAft>
                  <a:spcPct val="0"/>
                </a:spcAft>
                <a:defRPr/>
              </a:pPr>
              <a:endParaRPr lang="en-US" sz="800" b="1" kern="0" dirty="0">
                <a:solidFill>
                  <a:srgbClr val="FFFFFF"/>
                </a:solidFill>
                <a:latin typeface="Arial" charset="0"/>
              </a:endParaRPr>
            </a:p>
          </p:txBody>
        </p:sp>
        <p:sp>
          <p:nvSpPr>
            <p:cNvPr id="208" name="TextBox 207"/>
            <p:cNvSpPr txBox="1"/>
            <p:nvPr/>
          </p:nvSpPr>
          <p:spPr>
            <a:xfrm>
              <a:off x="882992" y="3727059"/>
              <a:ext cx="2858283" cy="553998"/>
            </a:xfrm>
            <a:prstGeom prst="rect">
              <a:avLst/>
            </a:prstGeom>
            <a:noFill/>
          </p:spPr>
          <p:txBody>
            <a:bodyPr wrap="none" rtlCol="0">
              <a:spAutoFit/>
            </a:bodyPr>
            <a:lstStyle/>
            <a:p>
              <a:pPr algn="ctr" defTabSz="914400"/>
              <a:r>
                <a:rPr lang="en-US" dirty="0" smtClean="0">
                  <a:solidFill>
                    <a:prstClr val="black"/>
                  </a:solidFill>
                </a:rPr>
                <a:t>S15B WL First, 2-Decks</a:t>
              </a:r>
            </a:p>
            <a:p>
              <a:pPr algn="ctr" defTabSz="914400"/>
              <a:r>
                <a:rPr lang="en-US" sz="1200" dirty="0" smtClean="0">
                  <a:solidFill>
                    <a:prstClr val="black"/>
                  </a:solidFill>
                </a:rPr>
                <a:t>2 sets of WL drivers, 1 set of BL drivers</a:t>
              </a:r>
              <a:endParaRPr lang="en-US" sz="1200" dirty="0">
                <a:solidFill>
                  <a:prstClr val="black"/>
                </a:solidFill>
              </a:endParaRPr>
            </a:p>
          </p:txBody>
        </p:sp>
        <p:sp>
          <p:nvSpPr>
            <p:cNvPr id="209" name="Rectangle 208"/>
            <p:cNvSpPr/>
            <p:nvPr/>
          </p:nvSpPr>
          <p:spPr bwMode="auto">
            <a:xfrm>
              <a:off x="1081561" y="3357539"/>
              <a:ext cx="2239037" cy="199541"/>
            </a:xfrm>
            <a:prstGeom prst="rect">
              <a:avLst/>
            </a:prstGeom>
            <a:solidFill>
              <a:srgbClr val="FFFFFF">
                <a:lumMod val="50000"/>
              </a:srgbClr>
            </a:solidFill>
            <a:ln w="50800" cap="flat" cmpd="sng" algn="ctr">
              <a:noFill/>
              <a:prstDash val="solid"/>
              <a:round/>
              <a:headEnd type="none" w="sm" len="sm"/>
              <a:tailEnd type="none" w="sm" len="sm"/>
            </a:ln>
            <a:effectLst/>
          </p:spPr>
          <p:txBody>
            <a:bodyPr/>
            <a:lstStyle/>
            <a:p>
              <a:pPr algn="ctr" defTabSz="914400" eaLnBrk="0" fontAlgn="base" hangingPunct="0">
                <a:lnSpc>
                  <a:spcPct val="90000"/>
                </a:lnSpc>
                <a:spcBef>
                  <a:spcPct val="0"/>
                </a:spcBef>
                <a:spcAft>
                  <a:spcPct val="0"/>
                </a:spcAft>
                <a:defRPr/>
              </a:pPr>
              <a:r>
                <a:rPr lang="en-US" sz="800" b="1" kern="0" dirty="0">
                  <a:solidFill>
                    <a:srgbClr val="FFFFFF"/>
                  </a:solidFill>
                  <a:latin typeface="Arial" charset="0"/>
                </a:rPr>
                <a:t>Isolation</a:t>
              </a:r>
            </a:p>
          </p:txBody>
        </p:sp>
      </p:grpSp>
      <p:sp>
        <p:nvSpPr>
          <p:cNvPr id="228" name="Slide Number Placeholder 5"/>
          <p:cNvSpPr>
            <a:spLocks noGrp="1"/>
          </p:cNvSpPr>
          <p:nvPr>
            <p:ph type="sldNum" sz="quarter" idx="11"/>
          </p:nvPr>
        </p:nvSpPr>
        <p:spPr>
          <a:xfrm>
            <a:off x="3721768" y="6537325"/>
            <a:ext cx="1041400" cy="244475"/>
          </a:xfrm>
          <a:prstGeom prst="rect">
            <a:avLst/>
          </a:prstGeom>
          <a:noFill/>
        </p:spPr>
        <p:txBody>
          <a:bodyPr/>
          <a:lstStyle/>
          <a:p>
            <a:fld id="{DC41119E-9AA9-4BDD-B229-58FA603D70A7}" type="slidenum">
              <a:rPr lang="en-US" smtClean="0">
                <a:cs typeface="Arial" pitchFamily="34" charset="0"/>
              </a:rPr>
              <a:pPr/>
              <a:t>16</a:t>
            </a:fld>
            <a:endParaRPr lang="en-US" dirty="0" smtClean="0">
              <a:cs typeface="Arial" pitchFamily="34" charset="0"/>
            </a:endParaRPr>
          </a:p>
        </p:txBody>
      </p:sp>
      <p:sp>
        <p:nvSpPr>
          <p:cNvPr id="231"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dirty="0" smtClean="0"/>
              <a:t>SXP JDP – Confidential</a:t>
            </a:r>
            <a:endParaRPr lang="en-US" dirty="0"/>
          </a:p>
        </p:txBody>
      </p:sp>
    </p:spTree>
    <p:extLst>
      <p:ext uri="{BB962C8B-B14F-4D97-AF65-F5344CB8AC3E}">
        <p14:creationId xmlns:p14="http://schemas.microsoft.com/office/powerpoint/2010/main" val="29233591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305"/>
            <a:ext cx="9144000" cy="914400"/>
          </a:xfrm>
        </p:spPr>
        <p:txBody>
          <a:bodyPr/>
          <a:lstStyle/>
          <a:p>
            <a:r>
              <a:rPr lang="en-US" sz="4000" dirty="0" smtClean="0"/>
              <a:t>10s vs 20s Socket Connections</a:t>
            </a:r>
            <a:br>
              <a:rPr lang="en-US" sz="4000" dirty="0" smtClean="0"/>
            </a:br>
            <a:r>
              <a:rPr lang="en-US" sz="4000" dirty="0" smtClean="0"/>
              <a:t>using Stacked OPVs</a:t>
            </a:r>
            <a:endParaRPr lang="en-US" sz="4000" dirty="0"/>
          </a:p>
        </p:txBody>
      </p:sp>
      <p:graphicFrame>
        <p:nvGraphicFramePr>
          <p:cNvPr id="5" name="Object 4"/>
          <p:cNvGraphicFramePr>
            <a:graphicFrameLocks noChangeAspect="1"/>
          </p:cNvGraphicFramePr>
          <p:nvPr>
            <p:extLst>
              <p:ext uri="{D42A27DB-BD31-4B8C-83A1-F6EECF244321}">
                <p14:modId xmlns:p14="http://schemas.microsoft.com/office/powerpoint/2010/main" val="1463291257"/>
              </p:ext>
            </p:extLst>
          </p:nvPr>
        </p:nvGraphicFramePr>
        <p:xfrm>
          <a:off x="152400" y="1348740"/>
          <a:ext cx="8907109" cy="3581400"/>
        </p:xfrm>
        <a:graphic>
          <a:graphicData uri="http://schemas.openxmlformats.org/presentationml/2006/ole">
            <mc:AlternateContent xmlns:mc="http://schemas.openxmlformats.org/markup-compatibility/2006">
              <mc:Choice xmlns:v="urn:schemas-microsoft-com:vml" Requires="v">
                <p:oleObj spid="_x0000_s2155" name="Visio" r:id="rId3" imgW="29755684" imgH="11965968" progId="Visio.Drawing.11">
                  <p:embed/>
                </p:oleObj>
              </mc:Choice>
              <mc:Fallback>
                <p:oleObj name="Visio" r:id="rId3" imgW="29755684" imgH="11965968" progId="Visio.Drawing.11">
                  <p:embed/>
                  <p:pic>
                    <p:nvPicPr>
                      <p:cNvPr id="0" name=""/>
                      <p:cNvPicPr/>
                      <p:nvPr/>
                    </p:nvPicPr>
                    <p:blipFill>
                      <a:blip r:embed="rId4"/>
                      <a:stretch>
                        <a:fillRect/>
                      </a:stretch>
                    </p:blipFill>
                    <p:spPr>
                      <a:xfrm>
                        <a:off x="152400" y="1348740"/>
                        <a:ext cx="8907109" cy="3581400"/>
                      </a:xfrm>
                      <a:prstGeom prst="rect">
                        <a:avLst/>
                      </a:prstGeom>
                    </p:spPr>
                  </p:pic>
                </p:oleObj>
              </mc:Fallback>
            </mc:AlternateContent>
          </a:graphicData>
        </a:graphic>
      </p:graphicFrame>
      <p:sp>
        <p:nvSpPr>
          <p:cNvPr id="7" name="Rectangle 6"/>
          <p:cNvSpPr/>
          <p:nvPr/>
        </p:nvSpPr>
        <p:spPr bwMode="auto">
          <a:xfrm>
            <a:off x="76200" y="2453640"/>
            <a:ext cx="5341620" cy="2827020"/>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2"/>
              </a:solidFill>
              <a:effectLst/>
              <a:latin typeface="Lucida Sans Unicode" pitchFamily="34" charset="0"/>
            </a:endParaRPr>
          </a:p>
        </p:txBody>
      </p:sp>
      <p:sp>
        <p:nvSpPr>
          <p:cNvPr id="8" name="TextBox 7"/>
          <p:cNvSpPr txBox="1"/>
          <p:nvPr/>
        </p:nvSpPr>
        <p:spPr>
          <a:xfrm>
            <a:off x="0" y="5553670"/>
            <a:ext cx="7926209" cy="646331"/>
          </a:xfrm>
          <a:prstGeom prst="rect">
            <a:avLst/>
          </a:prstGeom>
          <a:noFill/>
        </p:spPr>
        <p:txBody>
          <a:bodyPr wrap="none" rtlCol="0">
            <a:spAutoFit/>
          </a:bodyPr>
          <a:lstStyle/>
          <a:p>
            <a:r>
              <a:rPr lang="en-US" dirty="0" smtClean="0">
                <a:latin typeface="+mj-lt"/>
              </a:rPr>
              <a:t>Key 20s OPV difference is the need to drop a via on top of a 20nm line </a:t>
            </a:r>
          </a:p>
          <a:p>
            <a:r>
              <a:rPr lang="en-US" dirty="0" smtClean="0">
                <a:latin typeface="+mj-lt"/>
              </a:rPr>
              <a:t>Managing CMP topography with 4 decks expected to be a key challenge </a:t>
            </a:r>
            <a:endParaRPr lang="en-US" dirty="0">
              <a:latin typeface="+mj-lt"/>
            </a:endParaRPr>
          </a:p>
        </p:txBody>
      </p:sp>
      <p:sp>
        <p:nvSpPr>
          <p:cNvPr id="10" name="Rectangle 9"/>
          <p:cNvSpPr/>
          <p:nvPr/>
        </p:nvSpPr>
        <p:spPr bwMode="auto">
          <a:xfrm>
            <a:off x="76200" y="1143000"/>
            <a:ext cx="3589020" cy="131064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2"/>
              </a:solidFill>
              <a:effectLst/>
              <a:latin typeface="Lucida Sans Unicode" pitchFamily="34" charset="0"/>
            </a:endParaRPr>
          </a:p>
        </p:txBody>
      </p:sp>
      <p:sp>
        <p:nvSpPr>
          <p:cNvPr id="11" name="Rectangle 10"/>
          <p:cNvSpPr/>
          <p:nvPr/>
        </p:nvSpPr>
        <p:spPr bwMode="auto">
          <a:xfrm>
            <a:off x="3665220" y="1143000"/>
            <a:ext cx="868680" cy="117348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2"/>
              </a:solidFill>
              <a:effectLst/>
              <a:latin typeface="Lucida Sans Unicode" pitchFamily="34" charset="0"/>
            </a:endParaRPr>
          </a:p>
        </p:txBody>
      </p:sp>
      <p:sp>
        <p:nvSpPr>
          <p:cNvPr id="12" name="Rectangle 11"/>
          <p:cNvSpPr/>
          <p:nvPr/>
        </p:nvSpPr>
        <p:spPr bwMode="auto">
          <a:xfrm>
            <a:off x="4450080" y="1143000"/>
            <a:ext cx="4693920" cy="131064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2"/>
              </a:solidFill>
              <a:effectLst/>
              <a:latin typeface="Lucida Sans Unicode" pitchFamily="34" charset="0"/>
            </a:endParaRPr>
          </a:p>
        </p:txBody>
      </p:sp>
      <p:sp>
        <p:nvSpPr>
          <p:cNvPr id="13" name="Rectangle 12"/>
          <p:cNvSpPr/>
          <p:nvPr/>
        </p:nvSpPr>
        <p:spPr bwMode="auto">
          <a:xfrm>
            <a:off x="5570220" y="2385060"/>
            <a:ext cx="3520440" cy="296418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2"/>
              </a:solidFill>
              <a:effectLst/>
              <a:latin typeface="Lucida Sans Unicode" pitchFamily="34" charset="0"/>
            </a:endParaRPr>
          </a:p>
        </p:txBody>
      </p:sp>
      <p:sp>
        <p:nvSpPr>
          <p:cNvPr id="14" name="Freeform 13"/>
          <p:cNvSpPr/>
          <p:nvPr/>
        </p:nvSpPr>
        <p:spPr bwMode="auto">
          <a:xfrm>
            <a:off x="7162800" y="3097049"/>
            <a:ext cx="502920" cy="2617951"/>
          </a:xfrm>
          <a:custGeom>
            <a:avLst/>
            <a:gdLst>
              <a:gd name="connsiteX0" fmla="*/ 0 w 784860"/>
              <a:gd name="connsiteY0" fmla="*/ 2671291 h 2671291"/>
              <a:gd name="connsiteX1" fmla="*/ 342900 w 784860"/>
              <a:gd name="connsiteY1" fmla="*/ 2229331 h 2671291"/>
              <a:gd name="connsiteX2" fmla="*/ 518160 w 784860"/>
              <a:gd name="connsiteY2" fmla="*/ 110971 h 2671291"/>
              <a:gd name="connsiteX3" fmla="*/ 784860 w 784860"/>
              <a:gd name="connsiteY3" fmla="*/ 278611 h 2671291"/>
            </a:gdLst>
            <a:ahLst/>
            <a:cxnLst>
              <a:cxn ang="0">
                <a:pos x="connsiteX0" y="connsiteY0"/>
              </a:cxn>
              <a:cxn ang="0">
                <a:pos x="connsiteX1" y="connsiteY1"/>
              </a:cxn>
              <a:cxn ang="0">
                <a:pos x="connsiteX2" y="connsiteY2"/>
              </a:cxn>
              <a:cxn ang="0">
                <a:pos x="connsiteX3" y="connsiteY3"/>
              </a:cxn>
            </a:cxnLst>
            <a:rect l="l" t="t" r="r" b="b"/>
            <a:pathLst>
              <a:path w="784860" h="2671291">
                <a:moveTo>
                  <a:pt x="0" y="2671291"/>
                </a:moveTo>
                <a:cubicBezTo>
                  <a:pt x="128270" y="2663671"/>
                  <a:pt x="256540" y="2656051"/>
                  <a:pt x="342900" y="2229331"/>
                </a:cubicBezTo>
                <a:cubicBezTo>
                  <a:pt x="429260" y="1802611"/>
                  <a:pt x="444500" y="436091"/>
                  <a:pt x="518160" y="110971"/>
                </a:cubicBezTo>
                <a:cubicBezTo>
                  <a:pt x="591820" y="-214149"/>
                  <a:pt x="784860" y="278611"/>
                  <a:pt x="784860" y="278611"/>
                </a:cubicBezTo>
              </a:path>
            </a:pathLst>
          </a:custGeom>
          <a:noFill/>
          <a:ln w="19050" cap="flat" cmpd="sng" algn="ctr">
            <a:solidFill>
              <a:srgbClr val="0000FF"/>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2"/>
              </a:solidFill>
              <a:effectLst/>
              <a:latin typeface="Lucida Sans Unicode" pitchFamily="34" charset="0"/>
            </a:endParaRPr>
          </a:p>
        </p:txBody>
      </p:sp>
      <p:sp>
        <p:nvSpPr>
          <p:cNvPr id="9" name="TextBox 8"/>
          <p:cNvSpPr txBox="1"/>
          <p:nvPr/>
        </p:nvSpPr>
        <p:spPr>
          <a:xfrm>
            <a:off x="6934200" y="686562"/>
            <a:ext cx="2209800" cy="584775"/>
          </a:xfrm>
          <a:prstGeom prst="rect">
            <a:avLst/>
          </a:prstGeom>
          <a:noFill/>
        </p:spPr>
        <p:txBody>
          <a:bodyPr wrap="square" rtlCol="0">
            <a:spAutoFit/>
          </a:bodyPr>
          <a:lstStyle/>
          <a:p>
            <a:pPr algn="r"/>
            <a:r>
              <a:rPr lang="en-US" sz="1600" i="1" dirty="0" smtClean="0">
                <a:solidFill>
                  <a:srgbClr val="0000FF"/>
                </a:solidFill>
              </a:rPr>
              <a:t>Please view in</a:t>
            </a:r>
          </a:p>
          <a:p>
            <a:pPr algn="r"/>
            <a:r>
              <a:rPr lang="en-US" sz="1600" i="1" dirty="0" smtClean="0">
                <a:solidFill>
                  <a:srgbClr val="0000FF"/>
                </a:solidFill>
              </a:rPr>
              <a:t>slide show mode</a:t>
            </a:r>
          </a:p>
        </p:txBody>
      </p:sp>
      <p:sp>
        <p:nvSpPr>
          <p:cNvPr id="15" name="Slide Number Placeholder 5"/>
          <p:cNvSpPr>
            <a:spLocks noGrp="1"/>
          </p:cNvSpPr>
          <p:nvPr>
            <p:ph type="sldNum" sz="quarter" idx="11"/>
          </p:nvPr>
        </p:nvSpPr>
        <p:spPr>
          <a:xfrm>
            <a:off x="3721768" y="6537325"/>
            <a:ext cx="1041400" cy="244475"/>
          </a:xfrm>
          <a:prstGeom prst="rect">
            <a:avLst/>
          </a:prstGeom>
          <a:noFill/>
        </p:spPr>
        <p:txBody>
          <a:bodyPr/>
          <a:lstStyle/>
          <a:p>
            <a:fld id="{DC41119E-9AA9-4BDD-B229-58FA603D70A7}" type="slidenum">
              <a:rPr lang="en-US" smtClean="0">
                <a:cs typeface="Arial" pitchFamily="34" charset="0"/>
              </a:rPr>
              <a:pPr/>
              <a:t>17</a:t>
            </a:fld>
            <a:endParaRPr lang="en-US" dirty="0" smtClean="0">
              <a:cs typeface="Arial" pitchFamily="34" charset="0"/>
            </a:endParaRPr>
          </a:p>
        </p:txBody>
      </p:sp>
      <p:sp>
        <p:nvSpPr>
          <p:cNvPr id="16"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dirty="0" smtClean="0"/>
              <a:t>SXP JDP – Confidential</a:t>
            </a:r>
            <a:endParaRPr lang="en-US" dirty="0"/>
          </a:p>
        </p:txBody>
      </p:sp>
      <p:sp>
        <p:nvSpPr>
          <p:cNvPr id="17" name="TextBox 16"/>
          <p:cNvSpPr txBox="1"/>
          <p:nvPr/>
        </p:nvSpPr>
        <p:spPr>
          <a:xfrm>
            <a:off x="3505200" y="5026223"/>
            <a:ext cx="1960793" cy="307777"/>
          </a:xfrm>
          <a:prstGeom prst="rect">
            <a:avLst/>
          </a:prstGeom>
          <a:noFill/>
        </p:spPr>
        <p:txBody>
          <a:bodyPr wrap="none" rtlCol="0">
            <a:spAutoFit/>
          </a:bodyPr>
          <a:lstStyle/>
          <a:p>
            <a:r>
              <a:rPr lang="en-US" sz="1400" dirty="0" smtClean="0"/>
              <a:t>10s = Dashed line box</a:t>
            </a:r>
            <a:endParaRPr lang="en-US" sz="1400" dirty="0"/>
          </a:p>
        </p:txBody>
      </p:sp>
      <p:sp>
        <p:nvSpPr>
          <p:cNvPr id="21" name="TextBox 20"/>
          <p:cNvSpPr txBox="1"/>
          <p:nvPr/>
        </p:nvSpPr>
        <p:spPr>
          <a:xfrm>
            <a:off x="4412564" y="4716379"/>
            <a:ext cx="668773" cy="307777"/>
          </a:xfrm>
          <a:prstGeom prst="rect">
            <a:avLst/>
          </a:prstGeom>
          <a:solidFill>
            <a:schemeClr val="bg1"/>
          </a:solidFill>
        </p:spPr>
        <p:txBody>
          <a:bodyPr wrap="none" rtlCol="0">
            <a:spAutoFit/>
          </a:bodyPr>
          <a:lstStyle/>
          <a:p>
            <a:pPr algn="ctr"/>
            <a:r>
              <a:rPr lang="en-US" sz="700" dirty="0" smtClean="0"/>
              <a:t>WL1 Socket</a:t>
            </a:r>
            <a:br>
              <a:rPr lang="en-US" sz="700" dirty="0" smtClean="0"/>
            </a:br>
            <a:r>
              <a:rPr lang="en-US" sz="700" dirty="0" smtClean="0"/>
              <a:t>Y</a:t>
            </a:r>
          </a:p>
        </p:txBody>
      </p:sp>
      <p:sp>
        <p:nvSpPr>
          <p:cNvPr id="22" name="TextBox 21"/>
          <p:cNvSpPr txBox="1"/>
          <p:nvPr/>
        </p:nvSpPr>
        <p:spPr>
          <a:xfrm>
            <a:off x="3581400" y="4716379"/>
            <a:ext cx="668773" cy="307777"/>
          </a:xfrm>
          <a:prstGeom prst="rect">
            <a:avLst/>
          </a:prstGeom>
          <a:solidFill>
            <a:schemeClr val="bg1"/>
          </a:solidFill>
        </p:spPr>
        <p:txBody>
          <a:bodyPr wrap="none" rtlCol="0">
            <a:spAutoFit/>
          </a:bodyPr>
          <a:lstStyle/>
          <a:p>
            <a:pPr algn="ctr"/>
            <a:r>
              <a:rPr lang="en-US" sz="700" dirty="0" smtClean="0"/>
              <a:t>WL1 Socket</a:t>
            </a:r>
            <a:br>
              <a:rPr lang="en-US" sz="700" dirty="0" smtClean="0"/>
            </a:br>
            <a:r>
              <a:rPr lang="en-US" sz="700" dirty="0" smtClean="0"/>
              <a:t>X</a:t>
            </a:r>
          </a:p>
        </p:txBody>
      </p:sp>
      <p:sp>
        <p:nvSpPr>
          <p:cNvPr id="23" name="TextBox 22"/>
          <p:cNvSpPr txBox="1"/>
          <p:nvPr/>
        </p:nvSpPr>
        <p:spPr>
          <a:xfrm>
            <a:off x="2785083" y="4716379"/>
            <a:ext cx="643125" cy="307777"/>
          </a:xfrm>
          <a:prstGeom prst="rect">
            <a:avLst/>
          </a:prstGeom>
          <a:solidFill>
            <a:schemeClr val="bg1"/>
          </a:solidFill>
        </p:spPr>
        <p:txBody>
          <a:bodyPr wrap="none" rtlCol="0">
            <a:spAutoFit/>
          </a:bodyPr>
          <a:lstStyle/>
          <a:p>
            <a:pPr algn="ctr"/>
            <a:r>
              <a:rPr lang="en-US" sz="700" dirty="0" smtClean="0"/>
              <a:t>BL0 Socket</a:t>
            </a:r>
            <a:br>
              <a:rPr lang="en-US" sz="700" dirty="0" smtClean="0"/>
            </a:br>
            <a:r>
              <a:rPr lang="en-US" sz="700" dirty="0" smtClean="0"/>
              <a:t>Y</a:t>
            </a:r>
          </a:p>
        </p:txBody>
      </p:sp>
      <p:sp>
        <p:nvSpPr>
          <p:cNvPr id="24" name="TextBox 23"/>
          <p:cNvSpPr txBox="1"/>
          <p:nvPr/>
        </p:nvSpPr>
        <p:spPr>
          <a:xfrm>
            <a:off x="1953919" y="4716379"/>
            <a:ext cx="643125" cy="307777"/>
          </a:xfrm>
          <a:prstGeom prst="rect">
            <a:avLst/>
          </a:prstGeom>
          <a:solidFill>
            <a:schemeClr val="bg1"/>
          </a:solidFill>
        </p:spPr>
        <p:txBody>
          <a:bodyPr wrap="none" rtlCol="0">
            <a:spAutoFit/>
          </a:bodyPr>
          <a:lstStyle/>
          <a:p>
            <a:pPr algn="ctr"/>
            <a:r>
              <a:rPr lang="en-US" sz="700" dirty="0" smtClean="0"/>
              <a:t>BL0 Socket</a:t>
            </a:r>
            <a:br>
              <a:rPr lang="en-US" sz="700" dirty="0" smtClean="0"/>
            </a:br>
            <a:r>
              <a:rPr lang="en-US" sz="700" dirty="0" smtClean="0"/>
              <a:t>X</a:t>
            </a:r>
          </a:p>
        </p:txBody>
      </p:sp>
      <p:sp>
        <p:nvSpPr>
          <p:cNvPr id="25" name="TextBox 24"/>
          <p:cNvSpPr txBox="1"/>
          <p:nvPr/>
        </p:nvSpPr>
        <p:spPr>
          <a:xfrm>
            <a:off x="855227" y="4716379"/>
            <a:ext cx="668773" cy="307777"/>
          </a:xfrm>
          <a:prstGeom prst="rect">
            <a:avLst/>
          </a:prstGeom>
          <a:solidFill>
            <a:schemeClr val="bg1"/>
          </a:solidFill>
        </p:spPr>
        <p:txBody>
          <a:bodyPr wrap="none" rtlCol="0">
            <a:spAutoFit/>
          </a:bodyPr>
          <a:lstStyle/>
          <a:p>
            <a:pPr algn="ctr"/>
            <a:r>
              <a:rPr lang="en-US" sz="700" dirty="0" smtClean="0"/>
              <a:t>WL0 Socket</a:t>
            </a:r>
            <a:br>
              <a:rPr lang="en-US" sz="700" dirty="0" smtClean="0"/>
            </a:br>
            <a:r>
              <a:rPr lang="en-US" sz="700" dirty="0" smtClean="0"/>
              <a:t>Y</a:t>
            </a:r>
          </a:p>
        </p:txBody>
      </p:sp>
      <p:sp>
        <p:nvSpPr>
          <p:cNvPr id="26" name="TextBox 25"/>
          <p:cNvSpPr txBox="1"/>
          <p:nvPr/>
        </p:nvSpPr>
        <p:spPr>
          <a:xfrm>
            <a:off x="96253" y="4716379"/>
            <a:ext cx="685800" cy="307777"/>
          </a:xfrm>
          <a:prstGeom prst="rect">
            <a:avLst/>
          </a:prstGeom>
          <a:solidFill>
            <a:schemeClr val="bg1"/>
          </a:solidFill>
        </p:spPr>
        <p:txBody>
          <a:bodyPr wrap="square" rtlCol="0">
            <a:spAutoFit/>
          </a:bodyPr>
          <a:lstStyle/>
          <a:p>
            <a:r>
              <a:rPr lang="en-US" sz="700" dirty="0" smtClean="0"/>
              <a:t>WL0 Socket</a:t>
            </a:r>
            <a:br>
              <a:rPr lang="en-US" sz="700" dirty="0" smtClean="0"/>
            </a:br>
            <a:r>
              <a:rPr lang="en-US" sz="700" dirty="0" smtClean="0"/>
              <a:t>        X</a:t>
            </a:r>
          </a:p>
        </p:txBody>
      </p:sp>
    </p:spTree>
    <p:extLst>
      <p:ext uri="{BB962C8B-B14F-4D97-AF65-F5344CB8AC3E}">
        <p14:creationId xmlns:p14="http://schemas.microsoft.com/office/powerpoint/2010/main" val="4272389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11" grpId="0" animBg="1"/>
      <p:bldP spid="12" grpId="0" animBg="1"/>
      <p:bldP spid="13" grpId="0" animBg="1"/>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10s vs 20s Process Arch</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593297675"/>
              </p:ext>
            </p:extLst>
          </p:nvPr>
        </p:nvGraphicFramePr>
        <p:xfrm>
          <a:off x="76200" y="990600"/>
          <a:ext cx="8991599" cy="5105400"/>
        </p:xfrm>
        <a:graphic>
          <a:graphicData uri="http://schemas.openxmlformats.org/drawingml/2006/table">
            <a:tbl>
              <a:tblPr firstRow="1" bandRow="1">
                <a:tableStyleId>{5C22544A-7EE6-4342-B048-85BDC9FD1C3A}</a:tableStyleId>
              </a:tblPr>
              <a:tblGrid>
                <a:gridCol w="1447800"/>
                <a:gridCol w="2362200"/>
                <a:gridCol w="5181599"/>
              </a:tblGrid>
              <a:tr h="724297">
                <a:tc>
                  <a:txBody>
                    <a:bodyPr/>
                    <a:lstStyle/>
                    <a:p>
                      <a:pPr algn="l" fontAlgn="b"/>
                      <a:r>
                        <a:rPr lang="en-US" sz="1600" b="0" i="0" u="none" strike="noStrike" dirty="0" smtClean="0">
                          <a:solidFill>
                            <a:srgbClr val="000000"/>
                          </a:solidFill>
                          <a:effectLst/>
                          <a:latin typeface="+mj-lt"/>
                        </a:rPr>
                        <a:t>Area</a:t>
                      </a:r>
                      <a:endParaRPr lang="en-US" sz="1600" b="0" i="0" u="none" strike="noStrike" dirty="0">
                        <a:solidFill>
                          <a:srgbClr val="000000"/>
                        </a:solidFill>
                        <a:effectLst/>
                        <a:latin typeface="+mj-lt"/>
                      </a:endParaRPr>
                    </a:p>
                  </a:txBody>
                  <a:tcPr marL="7620" marR="7620" marT="7620" marB="0">
                    <a:solidFill>
                      <a:srgbClr val="BBE0E3"/>
                    </a:solidFill>
                  </a:tcPr>
                </a:tc>
                <a:tc>
                  <a:txBody>
                    <a:bodyPr/>
                    <a:lstStyle/>
                    <a:p>
                      <a:pPr algn="l" fontAlgn="b"/>
                      <a:r>
                        <a:rPr lang="en-US" sz="1600" b="0" i="0" u="none" strike="noStrike" dirty="0" smtClean="0">
                          <a:solidFill>
                            <a:srgbClr val="000000"/>
                          </a:solidFill>
                          <a:effectLst/>
                          <a:latin typeface="+mj-lt"/>
                        </a:rPr>
                        <a:t>10s S15B</a:t>
                      </a:r>
                    </a:p>
                    <a:p>
                      <a:pPr algn="l" fontAlgn="b"/>
                      <a:r>
                        <a:rPr lang="en-US" sz="1600" b="0" i="0" u="none" strike="noStrike" dirty="0" smtClean="0">
                          <a:solidFill>
                            <a:srgbClr val="000000"/>
                          </a:solidFill>
                          <a:effectLst/>
                          <a:latin typeface="+mj-lt"/>
                        </a:rPr>
                        <a:t>2Kx4K</a:t>
                      </a:r>
                      <a:r>
                        <a:rPr lang="en-US" sz="1600" b="0" i="0" u="none" strike="noStrike" baseline="0" dirty="0" smtClean="0">
                          <a:solidFill>
                            <a:srgbClr val="000000"/>
                          </a:solidFill>
                          <a:effectLst/>
                          <a:latin typeface="+mj-lt"/>
                        </a:rPr>
                        <a:t> 2-deck</a:t>
                      </a:r>
                      <a:endParaRPr lang="en-US" sz="1600" b="0" i="0" u="none" strike="noStrike" dirty="0">
                        <a:solidFill>
                          <a:srgbClr val="000000"/>
                        </a:solidFill>
                        <a:effectLst/>
                        <a:latin typeface="+mj-lt"/>
                      </a:endParaRPr>
                    </a:p>
                  </a:txBody>
                  <a:tcPr marL="7620" marR="7620" marT="7620" marB="0"/>
                </a:tc>
                <a:tc>
                  <a:txBody>
                    <a:bodyPr/>
                    <a:lstStyle/>
                    <a:p>
                      <a:pPr algn="l" fontAlgn="b"/>
                      <a:r>
                        <a:rPr lang="en-US" sz="1600" b="0" i="0" u="none" strike="noStrike" dirty="0" smtClean="0">
                          <a:solidFill>
                            <a:srgbClr val="000000"/>
                          </a:solidFill>
                          <a:effectLst/>
                          <a:latin typeface="+mj-lt"/>
                        </a:rPr>
                        <a:t>20s S26A</a:t>
                      </a:r>
                    </a:p>
                    <a:p>
                      <a:pPr algn="l" fontAlgn="b"/>
                      <a:r>
                        <a:rPr lang="en-US" sz="1600" b="0" i="0" u="none" strike="noStrike" dirty="0" smtClean="0">
                          <a:solidFill>
                            <a:srgbClr val="000000"/>
                          </a:solidFill>
                          <a:effectLst/>
                          <a:latin typeface="+mj-lt"/>
                        </a:rPr>
                        <a:t>4Kx4K 4-deck</a:t>
                      </a:r>
                      <a:endParaRPr lang="en-US" sz="1600" b="0" i="0" u="none" strike="noStrike" dirty="0">
                        <a:solidFill>
                          <a:srgbClr val="000000"/>
                        </a:solidFill>
                        <a:effectLst/>
                        <a:latin typeface="+mj-lt"/>
                      </a:endParaRPr>
                    </a:p>
                  </a:txBody>
                  <a:tcPr marL="7620" marR="7620" marT="7620" marB="0"/>
                </a:tc>
              </a:tr>
              <a:tr h="724297">
                <a:tc>
                  <a:txBody>
                    <a:bodyPr/>
                    <a:lstStyle/>
                    <a:p>
                      <a:pPr algn="l" fontAlgn="b"/>
                      <a:r>
                        <a:rPr lang="en-US" sz="1200" b="0" i="0" u="none" strike="noStrike" dirty="0">
                          <a:solidFill>
                            <a:srgbClr val="000000"/>
                          </a:solidFill>
                          <a:effectLst/>
                          <a:latin typeface="+mj-lt"/>
                        </a:rPr>
                        <a:t>CMOS</a:t>
                      </a:r>
                    </a:p>
                  </a:txBody>
                  <a:tcPr marL="7620" marR="7620" marT="7620" marB="0">
                    <a:solidFill>
                      <a:srgbClr val="E7F3F4"/>
                    </a:solidFill>
                  </a:tcPr>
                </a:tc>
                <a:tc>
                  <a:txBody>
                    <a:bodyPr/>
                    <a:lstStyle/>
                    <a:p>
                      <a:pPr algn="l" fontAlgn="b"/>
                      <a:r>
                        <a:rPr lang="en-US" sz="1200" b="0" i="0" u="none" strike="noStrike" dirty="0" smtClean="0">
                          <a:solidFill>
                            <a:srgbClr val="000000"/>
                          </a:solidFill>
                          <a:effectLst/>
                          <a:latin typeface="+mj-lt"/>
                        </a:rPr>
                        <a:t>17-18 </a:t>
                      </a:r>
                      <a:r>
                        <a:rPr lang="en-US" sz="1200" b="0" i="0" u="none" strike="noStrike" dirty="0">
                          <a:solidFill>
                            <a:srgbClr val="000000"/>
                          </a:solidFill>
                          <a:effectLst/>
                          <a:latin typeface="+mj-lt"/>
                        </a:rPr>
                        <a:t>mask </a:t>
                      </a:r>
                      <a:r>
                        <a:rPr lang="en-US" sz="1200" b="0" i="0" u="none" strike="noStrike" dirty="0" smtClean="0">
                          <a:solidFill>
                            <a:srgbClr val="000000"/>
                          </a:solidFill>
                          <a:effectLst/>
                          <a:latin typeface="+mj-lt"/>
                        </a:rPr>
                        <a:t>levels</a:t>
                      </a:r>
                    </a:p>
                    <a:p>
                      <a:pPr algn="l" fontAlgn="b"/>
                      <a:r>
                        <a:rPr lang="en-US" sz="1200" b="0" i="0" u="none" strike="noStrike" dirty="0" smtClean="0">
                          <a:solidFill>
                            <a:srgbClr val="000000"/>
                          </a:solidFill>
                          <a:effectLst/>
                          <a:latin typeface="+mj-lt"/>
                        </a:rPr>
                        <a:t>Dual</a:t>
                      </a:r>
                      <a:r>
                        <a:rPr lang="en-US" sz="1200" b="0" i="0" u="none" strike="noStrike" baseline="0" dirty="0" smtClean="0">
                          <a:solidFill>
                            <a:srgbClr val="000000"/>
                          </a:solidFill>
                          <a:effectLst/>
                          <a:latin typeface="+mj-lt"/>
                        </a:rPr>
                        <a:t> gate CMOS (23A/110A)</a:t>
                      </a:r>
                      <a:endParaRPr lang="en-US" sz="1200" b="0" i="0" u="none" strike="noStrike" dirty="0">
                        <a:solidFill>
                          <a:srgbClr val="000000"/>
                        </a:solidFill>
                        <a:effectLst/>
                        <a:latin typeface="+mj-lt"/>
                      </a:endParaRPr>
                    </a:p>
                  </a:txBody>
                  <a:tcPr marL="7620" marR="7620" marT="7620" marB="0"/>
                </a:tc>
                <a:tc>
                  <a:txBody>
                    <a:bodyPr/>
                    <a:lstStyle/>
                    <a:p>
                      <a:pPr algn="l" fontAlgn="b"/>
                      <a:r>
                        <a:rPr lang="en-US" sz="1200" b="0" i="0" u="none" strike="noStrike" dirty="0">
                          <a:solidFill>
                            <a:srgbClr val="000000"/>
                          </a:solidFill>
                          <a:effectLst/>
                          <a:latin typeface="+mj-lt"/>
                        </a:rPr>
                        <a:t>N</a:t>
                      </a:r>
                      <a:r>
                        <a:rPr lang="en-US" sz="1200" b="0" i="0" u="none" strike="noStrike" dirty="0" smtClean="0">
                          <a:solidFill>
                            <a:srgbClr val="000000"/>
                          </a:solidFill>
                          <a:effectLst/>
                          <a:latin typeface="+mj-lt"/>
                        </a:rPr>
                        <a:t>o </a:t>
                      </a:r>
                      <a:r>
                        <a:rPr lang="en-US" sz="1200" b="0" i="0" u="none" strike="noStrike" dirty="0">
                          <a:solidFill>
                            <a:srgbClr val="000000"/>
                          </a:solidFill>
                          <a:effectLst/>
                          <a:latin typeface="+mj-lt"/>
                        </a:rPr>
                        <a:t>change from </a:t>
                      </a:r>
                      <a:r>
                        <a:rPr lang="en-US" sz="1200" b="0" i="0" u="none" strike="noStrike" dirty="0" smtClean="0">
                          <a:solidFill>
                            <a:srgbClr val="000000"/>
                          </a:solidFill>
                          <a:effectLst/>
                          <a:latin typeface="+mj-lt"/>
                        </a:rPr>
                        <a:t>10s</a:t>
                      </a:r>
                    </a:p>
                    <a:p>
                      <a:pPr marL="0" marR="0" indent="0" algn="l" defTabSz="914400" rtl="0" eaLnBrk="1" fontAlgn="b" latinLnBrk="0" hangingPunct="1">
                        <a:lnSpc>
                          <a:spcPct val="100000"/>
                        </a:lnSpc>
                        <a:spcBef>
                          <a:spcPts val="0"/>
                        </a:spcBef>
                        <a:spcAft>
                          <a:spcPts val="0"/>
                        </a:spcAft>
                        <a:buClrTx/>
                        <a:buSzTx/>
                        <a:buFontTx/>
                        <a:buNone/>
                        <a:tabLst/>
                        <a:defRPr/>
                      </a:pPr>
                      <a:r>
                        <a:rPr lang="en-US" sz="1200" b="0" i="0" u="none" strike="noStrike" kern="1200" dirty="0" smtClean="0">
                          <a:solidFill>
                            <a:srgbClr val="000000"/>
                          </a:solidFill>
                          <a:effectLst/>
                          <a:latin typeface="+mj-lt"/>
                          <a:ea typeface="+mn-ea"/>
                          <a:cs typeface="+mn-cs"/>
                        </a:rPr>
                        <a:t>HV CMOS width scaling (comprehended</a:t>
                      </a:r>
                      <a:r>
                        <a:rPr lang="en-US" sz="1200" b="0" i="0" u="none" strike="noStrike" kern="1200" baseline="0" dirty="0" smtClean="0">
                          <a:solidFill>
                            <a:srgbClr val="000000"/>
                          </a:solidFill>
                          <a:effectLst/>
                          <a:latin typeface="+mj-lt"/>
                          <a:ea typeface="+mn-ea"/>
                          <a:cs typeface="+mn-cs"/>
                        </a:rPr>
                        <a:t> in Si based model)</a:t>
                      </a:r>
                      <a:endParaRPr lang="en-US" sz="1200" b="0" i="0" u="none" strike="noStrike" kern="1200" dirty="0" smtClean="0">
                        <a:solidFill>
                          <a:srgbClr val="000000"/>
                        </a:solidFill>
                        <a:effectLst/>
                        <a:latin typeface="+mj-lt"/>
                        <a:ea typeface="+mn-ea"/>
                        <a:cs typeface="+mn-cs"/>
                      </a:endParaRPr>
                    </a:p>
                    <a:p>
                      <a:pPr algn="l" fontAlgn="b"/>
                      <a:endParaRPr lang="en-US" sz="1200" b="0" i="0" u="none" strike="noStrike" dirty="0">
                        <a:solidFill>
                          <a:srgbClr val="000000"/>
                        </a:solidFill>
                        <a:effectLst/>
                        <a:latin typeface="+mj-lt"/>
                      </a:endParaRPr>
                    </a:p>
                  </a:txBody>
                  <a:tcPr marL="7620" marR="7620" marT="7620" marB="0"/>
                </a:tc>
              </a:tr>
              <a:tr h="752315">
                <a:tc>
                  <a:txBody>
                    <a:bodyPr/>
                    <a:lstStyle/>
                    <a:p>
                      <a:pPr algn="l" fontAlgn="b"/>
                      <a:r>
                        <a:rPr lang="en-US" sz="1200" b="0" i="0" u="none" strike="noStrike" dirty="0">
                          <a:solidFill>
                            <a:srgbClr val="000000"/>
                          </a:solidFill>
                          <a:effectLst/>
                          <a:latin typeface="+mj-lt"/>
                        </a:rPr>
                        <a:t>M1-M4 (Cu)</a:t>
                      </a:r>
                    </a:p>
                  </a:txBody>
                  <a:tcPr marL="7620" marR="7620" marT="7620" marB="0">
                    <a:solidFill>
                      <a:srgbClr val="F3F9FA"/>
                    </a:solidFill>
                  </a:tcPr>
                </a:tc>
                <a:tc>
                  <a:txBody>
                    <a:bodyPr/>
                    <a:lstStyle/>
                    <a:p>
                      <a:pPr algn="l" fontAlgn="b"/>
                      <a:r>
                        <a:rPr lang="en-US" sz="1200" b="0" i="0" u="none" strike="noStrike" dirty="0">
                          <a:solidFill>
                            <a:srgbClr val="000000"/>
                          </a:solidFill>
                          <a:effectLst/>
                          <a:latin typeface="+mj-lt"/>
                        </a:rPr>
                        <a:t>All 193-dry levels</a:t>
                      </a:r>
                      <a:br>
                        <a:rPr lang="en-US" sz="1200" b="0" i="0" u="none" strike="noStrike" dirty="0">
                          <a:solidFill>
                            <a:srgbClr val="000000"/>
                          </a:solidFill>
                          <a:effectLst/>
                          <a:latin typeface="+mj-lt"/>
                        </a:rPr>
                      </a:br>
                      <a:r>
                        <a:rPr lang="en-US" sz="1200" b="0" i="0" u="none" strike="noStrike" dirty="0" smtClean="0">
                          <a:solidFill>
                            <a:srgbClr val="000000"/>
                          </a:solidFill>
                          <a:effectLst/>
                          <a:latin typeface="+mj-lt"/>
                        </a:rPr>
                        <a:t>M1 single-damascene Cu</a:t>
                      </a:r>
                    </a:p>
                    <a:p>
                      <a:pPr algn="l" fontAlgn="b"/>
                      <a:r>
                        <a:rPr lang="en-US" sz="1200" b="0" i="0" u="none" strike="noStrike" dirty="0" smtClean="0">
                          <a:solidFill>
                            <a:srgbClr val="000000"/>
                          </a:solidFill>
                          <a:effectLst/>
                          <a:latin typeface="+mj-lt"/>
                        </a:rPr>
                        <a:t>M2-M4 dual-damascene Cu</a:t>
                      </a:r>
                      <a:endParaRPr lang="en-US" sz="1200" b="0" i="0" u="none" strike="noStrike" dirty="0">
                        <a:solidFill>
                          <a:srgbClr val="000000"/>
                        </a:solidFill>
                        <a:effectLst/>
                        <a:latin typeface="+mj-lt"/>
                      </a:endParaRPr>
                    </a:p>
                  </a:txBody>
                  <a:tcPr marL="7620" marR="7620" marT="7620" marB="0">
                    <a:solidFill>
                      <a:srgbClr val="F3F9FA"/>
                    </a:solidFill>
                  </a:tcPr>
                </a:tc>
                <a:tc>
                  <a:txBody>
                    <a:bodyPr/>
                    <a:lstStyle/>
                    <a:p>
                      <a:pPr algn="l" fontAlgn="b"/>
                      <a:r>
                        <a:rPr lang="en-US" sz="1200" b="0" i="0" u="none" strike="noStrike" dirty="0" smtClean="0">
                          <a:solidFill>
                            <a:srgbClr val="000000"/>
                          </a:solidFill>
                          <a:effectLst/>
                          <a:latin typeface="+mj-lt"/>
                        </a:rPr>
                        <a:t>V3</a:t>
                      </a:r>
                      <a:r>
                        <a:rPr lang="en-US" sz="1200" b="0" i="0" u="none" strike="noStrike" baseline="0" dirty="0" smtClean="0">
                          <a:solidFill>
                            <a:srgbClr val="000000"/>
                          </a:solidFill>
                          <a:effectLst/>
                          <a:latin typeface="+mj-lt"/>
                        </a:rPr>
                        <a:t> and </a:t>
                      </a:r>
                      <a:r>
                        <a:rPr lang="en-US" sz="1200" b="0" i="0" u="none" strike="noStrike" dirty="0" smtClean="0">
                          <a:solidFill>
                            <a:srgbClr val="000000"/>
                          </a:solidFill>
                          <a:effectLst/>
                          <a:latin typeface="+mj-lt"/>
                        </a:rPr>
                        <a:t>M4 </a:t>
                      </a:r>
                      <a:r>
                        <a:rPr lang="en-US" sz="1200" b="0" i="0" u="none" strike="noStrike" dirty="0">
                          <a:solidFill>
                            <a:srgbClr val="000000"/>
                          </a:solidFill>
                          <a:effectLst/>
                          <a:latin typeface="+mj-lt"/>
                        </a:rPr>
                        <a:t>goes </a:t>
                      </a:r>
                      <a:r>
                        <a:rPr lang="en-US" sz="1200" b="0" i="0" u="none" strike="noStrike" dirty="0" smtClean="0">
                          <a:solidFill>
                            <a:srgbClr val="000000"/>
                          </a:solidFill>
                          <a:effectLst/>
                          <a:latin typeface="+mj-lt"/>
                        </a:rPr>
                        <a:t>193i (+2)</a:t>
                      </a:r>
                      <a:r>
                        <a:rPr lang="en-US" sz="1200" b="0" i="0" u="none" strike="noStrike" dirty="0">
                          <a:solidFill>
                            <a:srgbClr val="000000"/>
                          </a:solidFill>
                          <a:effectLst/>
                          <a:latin typeface="+mj-lt"/>
                        </a:rPr>
                        <a:t/>
                      </a:r>
                      <a:br>
                        <a:rPr lang="en-US" sz="1200" b="0" i="0" u="none" strike="noStrike" dirty="0">
                          <a:solidFill>
                            <a:srgbClr val="000000"/>
                          </a:solidFill>
                          <a:effectLst/>
                          <a:latin typeface="+mj-lt"/>
                        </a:rPr>
                      </a:br>
                      <a:r>
                        <a:rPr lang="en-US" sz="1200" b="0" i="0" u="none" strike="noStrike" dirty="0" smtClean="0">
                          <a:solidFill>
                            <a:srgbClr val="000000"/>
                          </a:solidFill>
                          <a:effectLst/>
                          <a:latin typeface="+mj-lt"/>
                        </a:rPr>
                        <a:t>M1 and M4 </a:t>
                      </a:r>
                      <a:r>
                        <a:rPr lang="en-US" sz="1200" b="0" i="0" u="none" strike="noStrike" dirty="0">
                          <a:solidFill>
                            <a:srgbClr val="000000"/>
                          </a:solidFill>
                          <a:effectLst/>
                          <a:latin typeface="+mj-lt"/>
                        </a:rPr>
                        <a:t>single </a:t>
                      </a:r>
                      <a:r>
                        <a:rPr lang="en-US" sz="1200" b="0" i="0" u="none" strike="noStrike" dirty="0" smtClean="0">
                          <a:solidFill>
                            <a:srgbClr val="000000"/>
                          </a:solidFill>
                          <a:effectLst/>
                          <a:latin typeface="+mj-lt"/>
                        </a:rPr>
                        <a:t>damascene Cu</a:t>
                      </a:r>
                    </a:p>
                    <a:p>
                      <a:pPr algn="l" fontAlgn="b"/>
                      <a:r>
                        <a:rPr lang="en-US" sz="1200" b="0" i="0" u="none" strike="noStrike" dirty="0" smtClean="0">
                          <a:solidFill>
                            <a:srgbClr val="000000"/>
                          </a:solidFill>
                          <a:effectLst/>
                          <a:latin typeface="+mj-lt"/>
                        </a:rPr>
                        <a:t>M2-M3 remains dual-damascene Cu</a:t>
                      </a:r>
                      <a:endParaRPr lang="en-US" sz="1200" b="0" i="0" u="none" strike="noStrike" dirty="0">
                        <a:solidFill>
                          <a:srgbClr val="000000"/>
                        </a:solidFill>
                        <a:effectLst/>
                        <a:latin typeface="+mj-lt"/>
                      </a:endParaRPr>
                    </a:p>
                  </a:txBody>
                  <a:tcPr marL="7620" marR="7620" marT="7620" marB="0">
                    <a:solidFill>
                      <a:srgbClr val="F3F9FA"/>
                    </a:solidFill>
                  </a:tcPr>
                </a:tc>
              </a:tr>
              <a:tr h="997149">
                <a:tc>
                  <a:txBody>
                    <a:bodyPr/>
                    <a:lstStyle/>
                    <a:p>
                      <a:pPr algn="l" fontAlgn="b"/>
                      <a:r>
                        <a:rPr lang="en-US" sz="1200" b="0" i="0" u="none" strike="noStrike" dirty="0">
                          <a:solidFill>
                            <a:srgbClr val="000000"/>
                          </a:solidFill>
                          <a:effectLst/>
                          <a:latin typeface="+mj-lt"/>
                        </a:rPr>
                        <a:t>Array levels</a:t>
                      </a:r>
                    </a:p>
                  </a:txBody>
                  <a:tcPr marL="7620" marR="7620" marT="7620" marB="0"/>
                </a:tc>
                <a:tc>
                  <a:txBody>
                    <a:bodyPr/>
                    <a:lstStyle/>
                    <a:p>
                      <a:pPr algn="l" fontAlgn="b"/>
                      <a:r>
                        <a:rPr lang="en-US" sz="1200" b="0" i="0" u="none" strike="noStrike" dirty="0" smtClean="0">
                          <a:solidFill>
                            <a:srgbClr val="000000"/>
                          </a:solidFill>
                          <a:effectLst/>
                          <a:latin typeface="+mj-lt"/>
                        </a:rPr>
                        <a:t>2 decks </a:t>
                      </a:r>
                      <a:r>
                        <a:rPr lang="en-US" sz="1200" b="0" i="0" u="none" strike="noStrike" dirty="0" smtClean="0">
                          <a:solidFill>
                            <a:srgbClr val="000000"/>
                          </a:solidFill>
                          <a:effectLst/>
                          <a:latin typeface="+mj-lt"/>
                          <a:sym typeface="Wingdings" panose="05000000000000000000" pitchFamily="2" charset="2"/>
                        </a:rPr>
                        <a:t> </a:t>
                      </a:r>
                      <a:r>
                        <a:rPr lang="en-US" sz="1200" b="0" i="0" u="none" strike="noStrike" dirty="0" smtClean="0">
                          <a:solidFill>
                            <a:srgbClr val="000000"/>
                          </a:solidFill>
                          <a:effectLst/>
                          <a:latin typeface="+mj-lt"/>
                        </a:rPr>
                        <a:t>4 </a:t>
                      </a:r>
                      <a:r>
                        <a:rPr lang="en-US" sz="1200" b="0" i="0" u="none" strike="noStrike" dirty="0">
                          <a:solidFill>
                            <a:srgbClr val="000000"/>
                          </a:solidFill>
                          <a:effectLst/>
                          <a:latin typeface="+mj-lt"/>
                        </a:rPr>
                        <a:t>PD levels</a:t>
                      </a:r>
                      <a:br>
                        <a:rPr lang="en-US" sz="1200" b="0" i="0" u="none" strike="noStrike" dirty="0">
                          <a:solidFill>
                            <a:srgbClr val="000000"/>
                          </a:solidFill>
                          <a:effectLst/>
                          <a:latin typeface="+mj-lt"/>
                        </a:rPr>
                      </a:br>
                      <a:r>
                        <a:rPr lang="en-US" sz="1200" b="0" i="0" u="none" strike="noStrike" dirty="0">
                          <a:solidFill>
                            <a:srgbClr val="000000"/>
                          </a:solidFill>
                          <a:effectLst/>
                          <a:latin typeface="+mj-lt"/>
                        </a:rPr>
                        <a:t>3 </a:t>
                      </a:r>
                      <a:r>
                        <a:rPr lang="en-US" sz="1200" b="0" i="0" u="none" strike="noStrike" dirty="0" smtClean="0">
                          <a:solidFill>
                            <a:srgbClr val="000000"/>
                          </a:solidFill>
                          <a:effectLst/>
                          <a:latin typeface="+mj-lt"/>
                        </a:rPr>
                        <a:t>OPV levels</a:t>
                      </a:r>
                      <a:r>
                        <a:rPr lang="en-US" sz="1200" b="0" i="0" u="none" strike="noStrike" dirty="0">
                          <a:solidFill>
                            <a:srgbClr val="000000"/>
                          </a:solidFill>
                          <a:effectLst/>
                          <a:latin typeface="+mj-lt"/>
                        </a:rPr>
                        <a:t/>
                      </a:r>
                      <a:br>
                        <a:rPr lang="en-US" sz="1200" b="0" i="0" u="none" strike="noStrike" dirty="0">
                          <a:solidFill>
                            <a:srgbClr val="000000"/>
                          </a:solidFill>
                          <a:effectLst/>
                          <a:latin typeface="+mj-lt"/>
                        </a:rPr>
                      </a:br>
                      <a:r>
                        <a:rPr lang="en-US" sz="1200" b="0" i="0" u="none" strike="noStrike" dirty="0" smtClean="0">
                          <a:solidFill>
                            <a:srgbClr val="000000"/>
                          </a:solidFill>
                          <a:effectLst/>
                          <a:latin typeface="+mj-lt"/>
                        </a:rPr>
                        <a:t>7 193i levels for array</a:t>
                      </a:r>
                      <a:endParaRPr lang="en-US" sz="1200" b="0" i="0" u="none" strike="noStrike" dirty="0">
                        <a:solidFill>
                          <a:srgbClr val="000000"/>
                        </a:solidFill>
                        <a:effectLst/>
                        <a:latin typeface="+mj-lt"/>
                      </a:endParaRPr>
                    </a:p>
                  </a:txBody>
                  <a:tcPr marL="7620" marR="7620" marT="7620" marB="0"/>
                </a:tc>
                <a:tc>
                  <a:txBody>
                    <a:bodyPr/>
                    <a:lstStyle/>
                    <a:p>
                      <a:pPr algn="l" fontAlgn="b"/>
                      <a:r>
                        <a:rPr lang="en-US" sz="1200" b="0" i="0" u="none" strike="noStrike" dirty="0" smtClean="0">
                          <a:solidFill>
                            <a:srgbClr val="000000"/>
                          </a:solidFill>
                          <a:effectLst/>
                          <a:latin typeface="+mj-lt"/>
                        </a:rPr>
                        <a:t>4 decks </a:t>
                      </a:r>
                      <a:r>
                        <a:rPr lang="en-US" sz="1200" b="0" i="0" u="none" strike="noStrike" dirty="0" smtClean="0">
                          <a:solidFill>
                            <a:srgbClr val="000000"/>
                          </a:solidFill>
                          <a:effectLst/>
                          <a:latin typeface="+mj-lt"/>
                          <a:sym typeface="Wingdings" panose="05000000000000000000" pitchFamily="2" charset="2"/>
                        </a:rPr>
                        <a:t> </a:t>
                      </a:r>
                      <a:r>
                        <a:rPr lang="en-US" sz="1200" b="0" i="0" u="none" strike="noStrike" dirty="0" smtClean="0">
                          <a:solidFill>
                            <a:srgbClr val="000000"/>
                          </a:solidFill>
                          <a:effectLst/>
                          <a:latin typeface="+mj-lt"/>
                        </a:rPr>
                        <a:t>8 </a:t>
                      </a:r>
                      <a:r>
                        <a:rPr lang="en-US" sz="1200" b="0" i="0" u="none" strike="noStrike" dirty="0">
                          <a:solidFill>
                            <a:srgbClr val="000000"/>
                          </a:solidFill>
                          <a:effectLst/>
                          <a:latin typeface="+mj-lt"/>
                        </a:rPr>
                        <a:t>PD levels</a:t>
                      </a:r>
                      <a:br>
                        <a:rPr lang="en-US" sz="1200" b="0" i="0" u="none" strike="noStrike" dirty="0">
                          <a:solidFill>
                            <a:srgbClr val="000000"/>
                          </a:solidFill>
                          <a:effectLst/>
                          <a:latin typeface="+mj-lt"/>
                        </a:rPr>
                      </a:br>
                      <a:r>
                        <a:rPr lang="en-US" sz="1200" b="0" i="0" u="none" strike="noStrike" dirty="0">
                          <a:solidFill>
                            <a:srgbClr val="000000"/>
                          </a:solidFill>
                          <a:effectLst/>
                          <a:latin typeface="+mj-lt"/>
                        </a:rPr>
                        <a:t>5 </a:t>
                      </a:r>
                      <a:r>
                        <a:rPr lang="en-US" sz="1200" b="0" i="0" u="none" strike="noStrike" dirty="0" smtClean="0">
                          <a:solidFill>
                            <a:srgbClr val="000000"/>
                          </a:solidFill>
                          <a:effectLst/>
                          <a:latin typeface="+mj-lt"/>
                        </a:rPr>
                        <a:t>OPV levels</a:t>
                      </a:r>
                      <a:r>
                        <a:rPr lang="en-US" sz="1200" b="0" i="0" u="none" strike="noStrike" dirty="0">
                          <a:solidFill>
                            <a:srgbClr val="000000"/>
                          </a:solidFill>
                          <a:effectLst/>
                          <a:latin typeface="+mj-lt"/>
                        </a:rPr>
                        <a:t/>
                      </a:r>
                      <a:br>
                        <a:rPr lang="en-US" sz="1200" b="0" i="0" u="none" strike="noStrike" dirty="0">
                          <a:solidFill>
                            <a:srgbClr val="000000"/>
                          </a:solidFill>
                          <a:effectLst/>
                          <a:latin typeface="+mj-lt"/>
                        </a:rPr>
                      </a:br>
                      <a:r>
                        <a:rPr lang="en-US" sz="1200" b="0" i="0" u="none" strike="noStrike" dirty="0" smtClean="0">
                          <a:solidFill>
                            <a:srgbClr val="000000"/>
                          </a:solidFill>
                          <a:effectLst/>
                          <a:latin typeface="+mj-lt"/>
                        </a:rPr>
                        <a:t>13 </a:t>
                      </a:r>
                      <a:r>
                        <a:rPr lang="en-US" sz="1200" b="0" i="0" u="none" strike="noStrike" dirty="0">
                          <a:solidFill>
                            <a:srgbClr val="000000"/>
                          </a:solidFill>
                          <a:effectLst/>
                          <a:latin typeface="+mj-lt"/>
                        </a:rPr>
                        <a:t>193i </a:t>
                      </a:r>
                      <a:r>
                        <a:rPr lang="en-US" sz="1200" b="0" i="0" u="none" strike="noStrike" dirty="0" smtClean="0">
                          <a:solidFill>
                            <a:srgbClr val="000000"/>
                          </a:solidFill>
                          <a:effectLst/>
                          <a:latin typeface="+mj-lt"/>
                        </a:rPr>
                        <a:t>levels for array</a:t>
                      </a:r>
                      <a:endParaRPr lang="en-US" sz="1200" b="0" i="0" u="none" strike="noStrike" dirty="0">
                        <a:solidFill>
                          <a:srgbClr val="000000"/>
                        </a:solidFill>
                        <a:effectLst/>
                        <a:latin typeface="+mj-lt"/>
                      </a:endParaRPr>
                    </a:p>
                  </a:txBody>
                  <a:tcPr marL="7620" marR="7620" marT="7620" marB="0"/>
                </a:tc>
              </a:tr>
              <a:tr h="738326">
                <a:tc>
                  <a:txBody>
                    <a:bodyPr/>
                    <a:lstStyle/>
                    <a:p>
                      <a:r>
                        <a:rPr lang="en-US" sz="1200" dirty="0" smtClean="0">
                          <a:latin typeface="+mj-lt"/>
                        </a:rPr>
                        <a:t>Top Metal /</a:t>
                      </a:r>
                      <a:r>
                        <a:rPr lang="en-US" sz="1200" baseline="0" dirty="0" smtClean="0">
                          <a:latin typeface="+mj-lt"/>
                        </a:rPr>
                        <a:t> </a:t>
                      </a:r>
                    </a:p>
                    <a:p>
                      <a:r>
                        <a:rPr lang="en-US" sz="1200" baseline="0" dirty="0" smtClean="0">
                          <a:latin typeface="+mj-lt"/>
                        </a:rPr>
                        <a:t>Passivation</a:t>
                      </a:r>
                      <a:endParaRPr lang="en-US" sz="1200" dirty="0">
                        <a:latin typeface="+mj-lt"/>
                      </a:endParaRPr>
                    </a:p>
                  </a:txBody>
                  <a:tcPr/>
                </a:tc>
                <a:tc>
                  <a:txBody>
                    <a:bodyPr/>
                    <a:lstStyle/>
                    <a:p>
                      <a:r>
                        <a:rPr lang="en-US" sz="1200" dirty="0" smtClean="0">
                          <a:latin typeface="+mj-lt"/>
                        </a:rPr>
                        <a:t>Thick</a:t>
                      </a:r>
                      <a:r>
                        <a:rPr lang="en-US" sz="1200" baseline="0" dirty="0" smtClean="0">
                          <a:latin typeface="+mj-lt"/>
                        </a:rPr>
                        <a:t> Al</a:t>
                      </a:r>
                    </a:p>
                    <a:p>
                      <a:r>
                        <a:rPr lang="en-US" sz="1200" baseline="0" dirty="0" smtClean="0">
                          <a:latin typeface="+mj-lt"/>
                        </a:rPr>
                        <a:t>SiO2+SiON Passivation</a:t>
                      </a:r>
                    </a:p>
                    <a:p>
                      <a:r>
                        <a:rPr lang="en-US" sz="1200" baseline="0" dirty="0" smtClean="0">
                          <a:latin typeface="+mj-lt"/>
                        </a:rPr>
                        <a:t>Polyimide</a:t>
                      </a:r>
                      <a:endParaRPr lang="en-US" sz="1200" dirty="0">
                        <a:latin typeface="+mj-lt"/>
                      </a:endParaRPr>
                    </a:p>
                  </a:txBody>
                  <a:tcPr/>
                </a:tc>
                <a:tc>
                  <a:txBody>
                    <a:bodyPr/>
                    <a:lstStyle/>
                    <a:p>
                      <a:r>
                        <a:rPr lang="en-US" sz="1200" dirty="0" smtClean="0">
                          <a:latin typeface="+mj-lt"/>
                        </a:rPr>
                        <a:t>No Change</a:t>
                      </a:r>
                      <a:endParaRPr lang="en-US" sz="1200" dirty="0">
                        <a:latin typeface="+mj-lt"/>
                      </a:endParaRPr>
                    </a:p>
                  </a:txBody>
                  <a:tcPr/>
                </a:tc>
              </a:tr>
              <a:tr h="1169016">
                <a:tc>
                  <a:txBody>
                    <a:bodyPr/>
                    <a:lstStyle/>
                    <a:p>
                      <a:r>
                        <a:rPr lang="en-US" sz="1200" dirty="0" smtClean="0">
                          <a:latin typeface="+mj-lt"/>
                        </a:rPr>
                        <a:t>Comments</a:t>
                      </a:r>
                      <a:endParaRPr lang="en-US" sz="1200" dirty="0">
                        <a:latin typeface="+mj-lt"/>
                      </a:endParaRPr>
                    </a:p>
                  </a:txBody>
                  <a:tcPr/>
                </a:tc>
                <a:tc>
                  <a:txBody>
                    <a:bodyPr/>
                    <a:lstStyle/>
                    <a:p>
                      <a:r>
                        <a:rPr lang="en-US" sz="1200" dirty="0" smtClean="0">
                          <a:latin typeface="+mj-lt"/>
                        </a:rPr>
                        <a:t>Total of 7 193i level</a:t>
                      </a:r>
                    </a:p>
                    <a:p>
                      <a:r>
                        <a:rPr lang="en-US" sz="1200" dirty="0" smtClean="0">
                          <a:latin typeface="+mj-lt"/>
                        </a:rPr>
                        <a:t>OPV</a:t>
                      </a:r>
                      <a:r>
                        <a:rPr lang="en-US" sz="1200" baseline="0" dirty="0" smtClean="0">
                          <a:latin typeface="+mj-lt"/>
                        </a:rPr>
                        <a:t> levels require CD shrink</a:t>
                      </a:r>
                      <a:endParaRPr lang="en-US" sz="1200" dirty="0">
                        <a:latin typeface="+mj-lt"/>
                      </a:endParaRPr>
                    </a:p>
                  </a:txBody>
                  <a:tcPr/>
                </a:tc>
                <a:tc>
                  <a:txBody>
                    <a:bodyPr/>
                    <a:lstStyle/>
                    <a:p>
                      <a:r>
                        <a:rPr lang="en-US" sz="1200" dirty="0" smtClean="0">
                          <a:latin typeface="+mj-lt"/>
                        </a:rPr>
                        <a:t>Total of 15 193i level</a:t>
                      </a:r>
                    </a:p>
                    <a:p>
                      <a:r>
                        <a:rPr lang="en-US" sz="1200" kern="1200" baseline="0" dirty="0" smtClean="0">
                          <a:solidFill>
                            <a:schemeClr val="dk1"/>
                          </a:solidFill>
                          <a:latin typeface="+mn-lt"/>
                          <a:ea typeface="+mn-ea"/>
                          <a:cs typeface="+mn-cs"/>
                        </a:rPr>
                        <a:t>1</a:t>
                      </a:r>
                      <a:r>
                        <a:rPr lang="en-US" sz="1200" kern="1200" baseline="30000" dirty="0" smtClean="0">
                          <a:solidFill>
                            <a:schemeClr val="dk1"/>
                          </a:solidFill>
                          <a:latin typeface="+mn-lt"/>
                          <a:ea typeface="+mn-ea"/>
                          <a:cs typeface="+mn-cs"/>
                        </a:rPr>
                        <a:t>st</a:t>
                      </a:r>
                      <a:r>
                        <a:rPr lang="en-US" sz="1200" kern="1200" baseline="0" dirty="0" smtClean="0">
                          <a:solidFill>
                            <a:schemeClr val="dk1"/>
                          </a:solidFill>
                          <a:latin typeface="+mn-lt"/>
                          <a:ea typeface="+mn-ea"/>
                          <a:cs typeface="+mn-cs"/>
                        </a:rPr>
                        <a:t>- and 4</a:t>
                      </a:r>
                      <a:r>
                        <a:rPr lang="en-US" sz="1200" kern="1200" baseline="30000" dirty="0" smtClean="0">
                          <a:solidFill>
                            <a:schemeClr val="dk1"/>
                          </a:solidFill>
                          <a:latin typeface="+mn-lt"/>
                          <a:ea typeface="+mn-ea"/>
                          <a:cs typeface="+mn-cs"/>
                        </a:rPr>
                        <a:t>th</a:t>
                      </a:r>
                      <a:r>
                        <a:rPr lang="en-US" sz="1200" kern="1200" baseline="0" dirty="0" smtClean="0">
                          <a:solidFill>
                            <a:schemeClr val="dk1"/>
                          </a:solidFill>
                          <a:latin typeface="+mn-lt"/>
                          <a:ea typeface="+mn-ea"/>
                          <a:cs typeface="+mn-cs"/>
                        </a:rPr>
                        <a:t>-deck WL strapping requires OPV landing on bottom-most WL</a:t>
                      </a:r>
                      <a:endParaRPr lang="en-US" sz="1200" kern="1200" dirty="0" smtClean="0">
                        <a:solidFill>
                          <a:schemeClr val="dk1"/>
                        </a:solidFill>
                        <a:latin typeface="+mn-lt"/>
                        <a:ea typeface="+mn-ea"/>
                        <a:cs typeface="+mn-cs"/>
                      </a:endParaRPr>
                    </a:p>
                    <a:p>
                      <a:r>
                        <a:rPr lang="en-US" sz="1200" kern="1200" dirty="0" smtClean="0">
                          <a:solidFill>
                            <a:schemeClr val="dk1"/>
                          </a:solidFill>
                          <a:latin typeface="+mn-lt"/>
                          <a:ea typeface="+mn-ea"/>
                          <a:cs typeface="+mn-cs"/>
                        </a:rPr>
                        <a:t>Read disturb and Set-ability are key risks due to 4x</a:t>
                      </a:r>
                      <a:r>
                        <a:rPr lang="en-US" sz="1200" kern="1200" baseline="0" dirty="0" smtClean="0">
                          <a:solidFill>
                            <a:schemeClr val="dk1"/>
                          </a:solidFill>
                          <a:latin typeface="+mn-lt"/>
                          <a:ea typeface="+mn-ea"/>
                          <a:cs typeface="+mn-cs"/>
                        </a:rPr>
                        <a:t> higher WL Cap.</a:t>
                      </a:r>
                      <a:endParaRPr lang="en-US" sz="1200" kern="1200" dirty="0">
                        <a:solidFill>
                          <a:schemeClr val="dk1"/>
                        </a:solidFill>
                        <a:latin typeface="+mn-lt"/>
                        <a:ea typeface="+mn-ea"/>
                        <a:cs typeface="+mn-cs"/>
                      </a:endParaRPr>
                    </a:p>
                  </a:txBody>
                  <a:tcPr/>
                </a:tc>
              </a:tr>
            </a:tbl>
          </a:graphicData>
        </a:graphic>
      </p:graphicFrame>
      <p:sp>
        <p:nvSpPr>
          <p:cNvPr id="7" name="Slide Number Placeholder 5"/>
          <p:cNvSpPr>
            <a:spLocks noGrp="1"/>
          </p:cNvSpPr>
          <p:nvPr>
            <p:ph type="sldNum" sz="quarter" idx="11"/>
          </p:nvPr>
        </p:nvSpPr>
        <p:spPr>
          <a:xfrm>
            <a:off x="3721768" y="6537325"/>
            <a:ext cx="1041400" cy="244475"/>
          </a:xfrm>
          <a:prstGeom prst="rect">
            <a:avLst/>
          </a:prstGeom>
          <a:noFill/>
        </p:spPr>
        <p:txBody>
          <a:bodyPr/>
          <a:lstStyle/>
          <a:p>
            <a:fld id="{DC41119E-9AA9-4BDD-B229-58FA603D70A7}" type="slidenum">
              <a:rPr lang="en-US" smtClean="0">
                <a:cs typeface="Arial" pitchFamily="34" charset="0"/>
              </a:rPr>
              <a:pPr/>
              <a:t>18</a:t>
            </a:fld>
            <a:endParaRPr lang="en-US" dirty="0" smtClean="0">
              <a:cs typeface="Arial" pitchFamily="34" charset="0"/>
            </a:endParaRPr>
          </a:p>
        </p:txBody>
      </p:sp>
      <p:sp>
        <p:nvSpPr>
          <p:cNvPr id="8"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dirty="0" smtClean="0"/>
              <a:t>SXP JDP – Confidential</a:t>
            </a:r>
            <a:endParaRPr lang="en-US" dirty="0"/>
          </a:p>
        </p:txBody>
      </p:sp>
    </p:spTree>
    <p:extLst>
      <p:ext uri="{BB962C8B-B14F-4D97-AF65-F5344CB8AC3E}">
        <p14:creationId xmlns:p14="http://schemas.microsoft.com/office/powerpoint/2010/main" val="35663130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382000" cy="563563"/>
          </a:xfrm>
        </p:spPr>
        <p:txBody>
          <a:bodyPr/>
          <a:lstStyle/>
          <a:p>
            <a:r>
              <a:rPr lang="en-US" sz="3600" dirty="0" smtClean="0"/>
              <a:t>Key Risks and Development Vehicles</a:t>
            </a:r>
            <a:endParaRPr lang="en-US" sz="3600"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19</a:t>
            </a:fld>
            <a:endParaRPr lang="en-US"/>
          </a:p>
        </p:txBody>
      </p:sp>
      <p:sp>
        <p:nvSpPr>
          <p:cNvPr id="5" name="Footer Placeholder 4"/>
          <p:cNvSpPr>
            <a:spLocks noGrp="1"/>
          </p:cNvSpPr>
          <p:nvPr>
            <p:ph type="ftr" sz="quarter" idx="10"/>
          </p:nvPr>
        </p:nvSpPr>
        <p:spPr/>
        <p:txBody>
          <a:bodyPr/>
          <a:lstStyle/>
          <a:p>
            <a:pPr>
              <a:defRPr/>
            </a:pPr>
            <a:r>
              <a:rPr lang="en-US" smtClean="0"/>
              <a:t>SXP JDP – Confidential</a:t>
            </a:r>
            <a:endParaRPr lang="en-US" dirty="0"/>
          </a:p>
        </p:txBody>
      </p:sp>
      <p:sp>
        <p:nvSpPr>
          <p:cNvPr id="6" name="TextBox 5"/>
          <p:cNvSpPr txBox="1"/>
          <p:nvPr/>
        </p:nvSpPr>
        <p:spPr>
          <a:xfrm>
            <a:off x="152400" y="4114800"/>
            <a:ext cx="8458200" cy="1600438"/>
          </a:xfrm>
          <a:prstGeom prst="rect">
            <a:avLst/>
          </a:prstGeom>
          <a:noFill/>
        </p:spPr>
        <p:txBody>
          <a:bodyPr wrap="square" rtlCol="0">
            <a:spAutoFit/>
          </a:bodyPr>
          <a:lstStyle/>
          <a:p>
            <a:r>
              <a:rPr lang="en-US" dirty="0" smtClean="0">
                <a:solidFill>
                  <a:srgbClr val="0000FF"/>
                </a:solidFill>
              </a:rPr>
              <a:t>Notes</a:t>
            </a:r>
            <a:r>
              <a:rPr lang="en-US" sz="1600" dirty="0" smtClean="0">
                <a:solidFill>
                  <a:srgbClr val="0000FF"/>
                </a:solidFill>
              </a:rPr>
              <a:t>:</a:t>
            </a:r>
          </a:p>
          <a:p>
            <a:pPr marL="342900" indent="-342900">
              <a:buFont typeface="+mj-lt"/>
              <a:buAutoNum type="arabicPeriod"/>
            </a:pPr>
            <a:r>
              <a:rPr lang="en-US" sz="1600" dirty="0" smtClean="0"/>
              <a:t>S15X takes priority over XS26A as it generates key data for better quantification of Set-ability and RD risk levels</a:t>
            </a:r>
          </a:p>
          <a:p>
            <a:pPr marL="342900" indent="-342900">
              <a:buFont typeface="+mj-lt"/>
              <a:buAutoNum type="arabicPeriod"/>
            </a:pPr>
            <a:endParaRPr lang="en-US" sz="1600" dirty="0" smtClean="0"/>
          </a:p>
          <a:p>
            <a:pPr marL="342900" indent="-342900">
              <a:buFont typeface="+mj-lt"/>
              <a:buAutoNum type="arabicPeriod"/>
            </a:pPr>
            <a:r>
              <a:rPr lang="en-US" sz="1600" dirty="0" smtClean="0"/>
              <a:t>Both projects will require engineering resources and Si allocation. Start of Si will be based on 10s health assessment.</a:t>
            </a:r>
            <a:endParaRPr lang="en-US" sz="1600" dirty="0"/>
          </a:p>
        </p:txBody>
      </p:sp>
      <p:pic>
        <p:nvPicPr>
          <p:cNvPr id="7" name="Picture 6"/>
          <p:cNvPicPr>
            <a:picLocks noChangeAspect="1"/>
          </p:cNvPicPr>
          <p:nvPr/>
        </p:nvPicPr>
        <p:blipFill>
          <a:blip r:embed="rId2"/>
          <a:stretch>
            <a:fillRect/>
          </a:stretch>
        </p:blipFill>
        <p:spPr>
          <a:xfrm>
            <a:off x="152400" y="814830"/>
            <a:ext cx="8899236" cy="2729426"/>
          </a:xfrm>
          <a:prstGeom prst="rect">
            <a:avLst/>
          </a:prstGeom>
          <a:ln w="19050">
            <a:solidFill>
              <a:srgbClr val="0000FF"/>
            </a:solidFill>
          </a:ln>
        </p:spPr>
      </p:pic>
    </p:spTree>
    <p:extLst>
      <p:ext uri="{BB962C8B-B14F-4D97-AF65-F5344CB8AC3E}">
        <p14:creationId xmlns:p14="http://schemas.microsoft.com/office/powerpoint/2010/main" val="37569872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457200" y="0"/>
            <a:ext cx="8229600" cy="1143000"/>
          </a:xfrm>
        </p:spPr>
        <p:txBody>
          <a:bodyPr/>
          <a:lstStyle/>
          <a:p>
            <a:pPr eaLnBrk="1" hangingPunct="1"/>
            <a:r>
              <a:rPr lang="en-US" smtClean="0"/>
              <a:t>Signature Page</a:t>
            </a:r>
          </a:p>
        </p:txBody>
      </p:sp>
      <p:sp>
        <p:nvSpPr>
          <p:cNvPr id="67589" name="Rectangle 3"/>
          <p:cNvSpPr>
            <a:spLocks noChangeArrowheads="1"/>
          </p:cNvSpPr>
          <p:nvPr/>
        </p:nvSpPr>
        <p:spPr bwMode="auto">
          <a:xfrm>
            <a:off x="184150" y="1447800"/>
            <a:ext cx="8624888" cy="4247317"/>
          </a:xfrm>
          <a:prstGeom prst="rect">
            <a:avLst/>
          </a:prstGeom>
          <a:noFill/>
          <a:ln w="9525" algn="ctr">
            <a:noFill/>
            <a:miter lim="800000"/>
            <a:headEnd/>
            <a:tailEnd/>
          </a:ln>
        </p:spPr>
        <p:txBody>
          <a:bodyPr>
            <a:spAutoFit/>
          </a:bodyPr>
          <a:lstStyle/>
          <a:p>
            <a:pPr eaLnBrk="0" hangingPunct="0"/>
            <a:r>
              <a:rPr lang="en-US" dirty="0">
                <a:solidFill>
                  <a:schemeClr val="tx1"/>
                </a:solidFill>
              </a:rPr>
              <a:t>This </a:t>
            </a:r>
            <a:r>
              <a:rPr lang="en-US" dirty="0" smtClean="0">
                <a:solidFill>
                  <a:schemeClr val="tx1"/>
                </a:solidFill>
              </a:rPr>
              <a:t>SxP Joint </a:t>
            </a:r>
            <a:r>
              <a:rPr lang="en-US" dirty="0">
                <a:solidFill>
                  <a:schemeClr val="tx1"/>
                </a:solidFill>
              </a:rPr>
              <a:t>Development Program Statement of  Work Rev </a:t>
            </a:r>
            <a:r>
              <a:rPr lang="en-US" dirty="0" smtClean="0">
                <a:solidFill>
                  <a:schemeClr val="tx1"/>
                </a:solidFill>
              </a:rPr>
              <a:t>4.0 (“20s </a:t>
            </a:r>
            <a:r>
              <a:rPr lang="en-US" dirty="0" err="1" smtClean="0">
                <a:solidFill>
                  <a:schemeClr val="tx1"/>
                </a:solidFill>
              </a:rPr>
              <a:t>SxP</a:t>
            </a:r>
            <a:r>
              <a:rPr lang="en-US" dirty="0" smtClean="0">
                <a:solidFill>
                  <a:schemeClr val="tx1"/>
                </a:solidFill>
              </a:rPr>
              <a:t> Memory SOW</a:t>
            </a:r>
            <a:r>
              <a:rPr lang="en-US" dirty="0">
                <a:solidFill>
                  <a:schemeClr val="tx1"/>
                </a:solidFill>
              </a:rPr>
              <a:t>”), having been approved by the JDP Committee is hereby approved by Intel and Micron respectively </a:t>
            </a:r>
            <a:r>
              <a:rPr lang="en-US" u="sng" dirty="0">
                <a:solidFill>
                  <a:schemeClr val="tx1"/>
                </a:solidFill>
              </a:rPr>
              <a:t>effective as </a:t>
            </a:r>
            <a:r>
              <a:rPr lang="en-US" u="sng" dirty="0" smtClean="0">
                <a:solidFill>
                  <a:schemeClr val="tx1"/>
                </a:solidFill>
              </a:rPr>
              <a:t>of </a:t>
            </a:r>
            <a:r>
              <a:rPr lang="en-US" u="sng" dirty="0" smtClean="0"/>
              <a:t>July</a:t>
            </a:r>
            <a:r>
              <a:rPr lang="en-US" u="sng" dirty="0" smtClean="0">
                <a:solidFill>
                  <a:schemeClr val="tx1"/>
                </a:solidFill>
              </a:rPr>
              <a:t> 20th, 2015</a:t>
            </a:r>
            <a:r>
              <a:rPr lang="en-US" dirty="0" smtClean="0">
                <a:solidFill>
                  <a:schemeClr val="tx1"/>
                </a:solidFill>
              </a:rPr>
              <a:t>, </a:t>
            </a:r>
            <a:r>
              <a:rPr lang="en-US" dirty="0">
                <a:solidFill>
                  <a:schemeClr val="tx1"/>
                </a:solidFill>
              </a:rPr>
              <a:t>as signified by the signature of each company’s authorized representative below.</a:t>
            </a:r>
            <a:r>
              <a:rPr lang="en-US" b="0" dirty="0">
                <a:solidFill>
                  <a:schemeClr val="tx1"/>
                </a:solidFill>
              </a:rPr>
              <a:t>  </a:t>
            </a:r>
            <a:r>
              <a:rPr lang="en-US" dirty="0"/>
              <a:t>It is understood and agreed that this JDP SOW may be amended in due course in accordance with the procedures set forth in the  Joint Development Program Agreement.</a:t>
            </a:r>
          </a:p>
          <a:p>
            <a:pPr eaLnBrk="0" hangingPunct="0"/>
            <a:r>
              <a:rPr lang="en-US" dirty="0"/>
              <a:t>    </a:t>
            </a:r>
          </a:p>
          <a:p>
            <a:pPr eaLnBrk="0" hangingPunct="0"/>
            <a:r>
              <a:rPr lang="en-US" dirty="0"/>
              <a:t>          MICRON TECHNOLOGY, INC.	INTEL CORPORATION</a:t>
            </a:r>
            <a:endParaRPr lang="en-US" b="0" dirty="0"/>
          </a:p>
          <a:p>
            <a:pPr algn="ctr" eaLnBrk="0" hangingPunct="0"/>
            <a:endParaRPr lang="en-US" b="0" dirty="0"/>
          </a:p>
          <a:p>
            <a:pPr algn="ctr" eaLnBrk="0" hangingPunct="0"/>
            <a:endParaRPr lang="en-US" b="0" dirty="0"/>
          </a:p>
          <a:p>
            <a:pPr algn="ctr" eaLnBrk="0" hangingPunct="0"/>
            <a:r>
              <a:rPr lang="en-US" b="0" dirty="0"/>
              <a:t>By:  </a:t>
            </a:r>
            <a:r>
              <a:rPr lang="en-US" b="0" u="sng" dirty="0"/>
              <a:t>				</a:t>
            </a:r>
            <a:r>
              <a:rPr lang="en-US" b="0" dirty="0"/>
              <a:t>	By:  </a:t>
            </a:r>
            <a:r>
              <a:rPr lang="en-US" b="0" u="sng" dirty="0"/>
              <a:t>				</a:t>
            </a:r>
          </a:p>
          <a:p>
            <a:pPr algn="ctr" eaLnBrk="0" hangingPunct="0"/>
            <a:endParaRPr lang="en-US" b="0" dirty="0"/>
          </a:p>
          <a:p>
            <a:pPr algn="ctr" eaLnBrk="0" hangingPunct="0"/>
            <a:r>
              <a:rPr lang="en-US" b="0" dirty="0"/>
              <a:t>Name:	</a:t>
            </a:r>
            <a:r>
              <a:rPr lang="en-US" b="0" u="sng" dirty="0"/>
              <a:t>			</a:t>
            </a:r>
            <a:r>
              <a:rPr lang="en-US" b="0" dirty="0"/>
              <a:t>	Name:	</a:t>
            </a:r>
            <a:r>
              <a:rPr lang="en-US" b="0" u="sng" dirty="0"/>
              <a:t>			</a:t>
            </a:r>
          </a:p>
          <a:p>
            <a:pPr algn="ctr" eaLnBrk="0" hangingPunct="0"/>
            <a:endParaRPr lang="en-US" b="0" dirty="0"/>
          </a:p>
          <a:p>
            <a:pPr algn="ctr" eaLnBrk="0" hangingPunct="0"/>
            <a:r>
              <a:rPr lang="en-US" b="0" dirty="0"/>
              <a:t>Date:	</a:t>
            </a:r>
            <a:r>
              <a:rPr lang="en-US" b="0" u="sng" dirty="0"/>
              <a:t>			</a:t>
            </a:r>
            <a:r>
              <a:rPr lang="en-US" b="0" dirty="0"/>
              <a:t>	Date:	</a:t>
            </a:r>
            <a:r>
              <a:rPr lang="en-US" b="0" u="sng" dirty="0"/>
              <a:t>			</a:t>
            </a:r>
          </a:p>
        </p:txBody>
      </p:sp>
      <p:sp>
        <p:nvSpPr>
          <p:cNvPr id="6" name="Slide Number Placeholder 5"/>
          <p:cNvSpPr>
            <a:spLocks noGrp="1"/>
          </p:cNvSpPr>
          <p:nvPr>
            <p:ph type="sldNum" sz="quarter" idx="11"/>
          </p:nvPr>
        </p:nvSpPr>
        <p:spPr>
          <a:xfrm>
            <a:off x="3657600" y="6537325"/>
            <a:ext cx="1041400" cy="244475"/>
          </a:xfrm>
          <a:prstGeom prst="rect">
            <a:avLst/>
          </a:prstGeom>
          <a:noFill/>
        </p:spPr>
        <p:txBody>
          <a:bodyPr/>
          <a:lstStyle/>
          <a:p>
            <a:fld id="{DC41119E-9AA9-4BDD-B229-58FA603D70A7}" type="slidenum">
              <a:rPr lang="en-US" smtClean="0">
                <a:cs typeface="Arial" pitchFamily="34" charset="0"/>
              </a:rPr>
              <a:pPr/>
              <a:t>2</a:t>
            </a:fld>
            <a:endParaRPr lang="en-US" dirty="0" smtClean="0">
              <a:cs typeface="Arial" pitchFamily="34" charset="0"/>
            </a:endParaRPr>
          </a:p>
        </p:txBody>
      </p:sp>
      <p:sp>
        <p:nvSpPr>
          <p:cNvPr id="7"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dirty="0" smtClean="0"/>
              <a:t>SXP JDP – Confidential</a:t>
            </a:r>
            <a:endParaRPr lang="en-US" dirty="0"/>
          </a:p>
        </p:txBody>
      </p:sp>
    </p:spTree>
    <p:extLst>
      <p:ext uri="{BB962C8B-B14F-4D97-AF65-F5344CB8AC3E}">
        <p14:creationId xmlns:p14="http://schemas.microsoft.com/office/powerpoint/2010/main" val="634782777"/>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4"/>
          <p:cNvSpPr>
            <a:spLocks noGrp="1" noChangeArrowheads="1"/>
          </p:cNvSpPr>
          <p:nvPr>
            <p:ph type="ctrTitle"/>
          </p:nvPr>
        </p:nvSpPr>
        <p:spPr/>
        <p:txBody>
          <a:bodyPr/>
          <a:lstStyle/>
          <a:p>
            <a:pPr eaLnBrk="1" hangingPunct="1"/>
            <a:r>
              <a:rPr lang="en-US" dirty="0" smtClean="0"/>
              <a:t>5.0 Design SOW</a:t>
            </a:r>
          </a:p>
        </p:txBody>
      </p:sp>
    </p:spTree>
    <p:extLst>
      <p:ext uri="{BB962C8B-B14F-4D97-AF65-F5344CB8AC3E}">
        <p14:creationId xmlns:p14="http://schemas.microsoft.com/office/powerpoint/2010/main" val="714751314"/>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Footer Placeholder 4"/>
          <p:cNvSpPr>
            <a:spLocks noGrp="1"/>
          </p:cNvSpPr>
          <p:nvPr>
            <p:ph type="ftr" sz="quarter" idx="11"/>
          </p:nvPr>
        </p:nvSpPr>
        <p:spPr>
          <a:xfrm>
            <a:off x="2971800" y="6500813"/>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dirty="0" smtClean="0">
                <a:solidFill>
                  <a:srgbClr val="FF0000"/>
                </a:solidFill>
                <a:latin typeface="Times New Roman" pitchFamily="18" charset="0"/>
              </a:rPr>
              <a:t>SXP JDP – Confidential</a:t>
            </a:r>
          </a:p>
        </p:txBody>
      </p:sp>
      <p:sp>
        <p:nvSpPr>
          <p:cNvPr id="15364" name="Slide Number Placeholder 5"/>
          <p:cNvSpPr>
            <a:spLocks noGrp="1"/>
          </p:cNvSpPr>
          <p:nvPr>
            <p:ph type="sldNum" sz="quarter" idx="4294967295"/>
          </p:nvPr>
        </p:nvSpPr>
        <p:spPr>
          <a:xfrm>
            <a:off x="6786563" y="6516688"/>
            <a:ext cx="1263650" cy="3413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F5EAA083-F26C-4876-BAAE-56AD689B4067}" type="slidenum">
              <a:rPr lang="ja-JP" altLang="en-US" b="0" smtClean="0">
                <a:solidFill>
                  <a:schemeClr val="tx1"/>
                </a:solidFill>
                <a:latin typeface="Times New Roman" pitchFamily="18" charset="0"/>
              </a:rPr>
              <a:pPr/>
              <a:t>21</a:t>
            </a:fld>
            <a:endParaRPr lang="en-US" altLang="ja-JP" b="0" smtClean="0">
              <a:solidFill>
                <a:schemeClr val="tx1"/>
              </a:solidFill>
              <a:latin typeface="Times New Roman" pitchFamily="18" charset="0"/>
            </a:endParaRPr>
          </a:p>
        </p:txBody>
      </p:sp>
      <p:sp>
        <p:nvSpPr>
          <p:cNvPr id="15365" name="Rectangle 2"/>
          <p:cNvSpPr>
            <a:spLocks noGrp="1" noChangeArrowheads="1"/>
          </p:cNvSpPr>
          <p:nvPr>
            <p:ph type="title"/>
          </p:nvPr>
        </p:nvSpPr>
        <p:spPr>
          <a:xfrm>
            <a:off x="457200" y="-26162"/>
            <a:ext cx="8229600" cy="772115"/>
          </a:xfrm>
        </p:spPr>
        <p:txBody>
          <a:bodyPr/>
          <a:lstStyle/>
          <a:p>
            <a:pPr eaLnBrk="1" hangingPunct="1"/>
            <a:r>
              <a:rPr lang="en-US" altLang="ja-JP" sz="4400" dirty="0" smtClean="0">
                <a:latin typeface="Tahoma" pitchFamily="34" charset="0"/>
                <a:ea typeface="ＭＳ Ｐゴシック" pitchFamily="34" charset="-128"/>
              </a:rPr>
              <a:t>Strategy</a:t>
            </a:r>
          </a:p>
        </p:txBody>
      </p:sp>
      <p:sp>
        <p:nvSpPr>
          <p:cNvPr id="15366" name="Rectangle 3"/>
          <p:cNvSpPr>
            <a:spLocks noGrp="1" noChangeArrowheads="1"/>
          </p:cNvSpPr>
          <p:nvPr>
            <p:ph type="body" idx="1"/>
          </p:nvPr>
        </p:nvSpPr>
        <p:spPr>
          <a:xfrm>
            <a:off x="381000" y="1143000"/>
            <a:ext cx="8469313" cy="5357813"/>
          </a:xfrm>
        </p:spPr>
        <p:txBody>
          <a:bodyPr/>
          <a:lstStyle/>
          <a:p>
            <a:pPr eaLnBrk="1" hangingPunct="1">
              <a:lnSpc>
                <a:spcPct val="90000"/>
              </a:lnSpc>
            </a:pPr>
            <a:r>
              <a:rPr lang="en-US" altLang="ja-JP" dirty="0" smtClean="0">
                <a:latin typeface="Tahoma" pitchFamily="34" charset="0"/>
                <a:ea typeface="ＭＳ Ｐゴシック" pitchFamily="34" charset="-128"/>
              </a:rPr>
              <a:t>Improve utility of CMOS under array to achieve double the density (S26 vs S15) while reducing the overall die size</a:t>
            </a:r>
          </a:p>
          <a:p>
            <a:pPr lvl="1" eaLnBrk="1" hangingPunct="1">
              <a:lnSpc>
                <a:spcPct val="90000"/>
              </a:lnSpc>
            </a:pPr>
            <a:r>
              <a:rPr lang="en-US" altLang="ja-JP" sz="2000" dirty="0" smtClean="0">
                <a:latin typeface="Tahoma" pitchFamily="34" charset="0"/>
                <a:ea typeface="ＭＳ Ｐゴシック" pitchFamily="34" charset="-128"/>
              </a:rPr>
              <a:t>Switch from hybrid internal/external driver solution used on 10 series to full internal driver solution via quilt architecture </a:t>
            </a:r>
          </a:p>
          <a:p>
            <a:pPr eaLnBrk="1" hangingPunct="1">
              <a:lnSpc>
                <a:spcPct val="90000"/>
              </a:lnSpc>
            </a:pPr>
            <a:r>
              <a:rPr lang="en-US" altLang="ja-JP" dirty="0" smtClean="0">
                <a:latin typeface="Tahoma" pitchFamily="34" charset="0"/>
                <a:ea typeface="ＭＳ Ｐゴシック" pitchFamily="34" charset="-128"/>
              </a:rPr>
              <a:t>Achieve 30% improved write throughput by reducing write energy and enabling higher write concurrency </a:t>
            </a:r>
          </a:p>
          <a:p>
            <a:pPr lvl="1" eaLnBrk="1" hangingPunct="1">
              <a:lnSpc>
                <a:spcPct val="90000"/>
              </a:lnSpc>
            </a:pPr>
            <a:r>
              <a:rPr lang="en-US" altLang="ja-JP" sz="2000" dirty="0">
                <a:latin typeface="Tahoma" pitchFamily="34" charset="0"/>
                <a:ea typeface="ＭＳ Ｐゴシック" pitchFamily="34" charset="-128"/>
              </a:rPr>
              <a:t>Fuller use of LV signaling within the partition</a:t>
            </a:r>
          </a:p>
          <a:p>
            <a:pPr lvl="1" eaLnBrk="1" hangingPunct="1">
              <a:lnSpc>
                <a:spcPct val="90000"/>
              </a:lnSpc>
            </a:pPr>
            <a:r>
              <a:rPr lang="en-US" altLang="ja-JP" sz="2000" dirty="0" smtClean="0">
                <a:latin typeface="Tahoma" pitchFamily="34" charset="0"/>
                <a:ea typeface="ＭＳ Ｐゴシック" pitchFamily="34" charset="-128"/>
              </a:rPr>
              <a:t>Switch from 128 tile wide partition to 16x8 grid of tiles</a:t>
            </a:r>
          </a:p>
          <a:p>
            <a:pPr lvl="1" eaLnBrk="1" hangingPunct="1">
              <a:lnSpc>
                <a:spcPct val="90000"/>
              </a:lnSpc>
            </a:pPr>
            <a:r>
              <a:rPr lang="en-US" altLang="ja-JP" sz="2000" dirty="0" smtClean="0">
                <a:latin typeface="Tahoma" pitchFamily="34" charset="0"/>
                <a:ea typeface="ＭＳ Ｐゴシック" pitchFamily="34" charset="-128"/>
              </a:rPr>
              <a:t>Double the number of available partitions</a:t>
            </a:r>
          </a:p>
          <a:p>
            <a:pPr eaLnBrk="1" hangingPunct="1">
              <a:lnSpc>
                <a:spcPct val="90000"/>
              </a:lnSpc>
            </a:pPr>
            <a:r>
              <a:rPr lang="en-US" altLang="ja-JP" dirty="0" smtClean="0">
                <a:latin typeface="Tahoma" pitchFamily="34" charset="0"/>
                <a:ea typeface="ＭＳ Ｐゴシック" pitchFamily="34" charset="-128"/>
              </a:rPr>
              <a:t>Coherent design of low power states – power reduction, transition energy, and exit time</a:t>
            </a:r>
          </a:p>
          <a:p>
            <a:pPr eaLnBrk="1" hangingPunct="1">
              <a:lnSpc>
                <a:spcPct val="90000"/>
              </a:lnSpc>
            </a:pPr>
            <a:r>
              <a:rPr lang="en-US" altLang="ja-JP" dirty="0" smtClean="0">
                <a:latin typeface="Tahoma" pitchFamily="34" charset="0"/>
                <a:ea typeface="ＭＳ Ｐゴシック" pitchFamily="34" charset="-128"/>
              </a:rPr>
              <a:t>Continued support for capabilities necessary to support cell functionality</a:t>
            </a:r>
          </a:p>
        </p:txBody>
      </p:sp>
    </p:spTree>
    <p:extLst>
      <p:ext uri="{BB962C8B-B14F-4D97-AF65-F5344CB8AC3E}">
        <p14:creationId xmlns:p14="http://schemas.microsoft.com/office/powerpoint/2010/main" val="187305661"/>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FBB261F-799A-46EA-AC0B-7C49C3084A71}" type="slidenum">
              <a:rPr lang="ja-JP" altLang="en-US" smtClean="0"/>
              <a:pPr eaLnBrk="1" hangingPunct="1"/>
              <a:t>22</a:t>
            </a:fld>
            <a:endParaRPr lang="en-US" altLang="ja-JP" dirty="0" smtClean="0"/>
          </a:p>
        </p:txBody>
      </p:sp>
      <p:sp>
        <p:nvSpPr>
          <p:cNvPr id="8" name="Rectangle 68"/>
          <p:cNvSpPr>
            <a:spLocks noChangeArrowheads="1"/>
          </p:cNvSpPr>
          <p:nvPr/>
        </p:nvSpPr>
        <p:spPr bwMode="auto">
          <a:xfrm>
            <a:off x="0" y="24064"/>
            <a:ext cx="91440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ja-JP" sz="4400" b="0" dirty="0" smtClean="0">
                <a:solidFill>
                  <a:srgbClr val="0066FF"/>
                </a:solidFill>
                <a:latin typeface="Tahoma" pitchFamily="34" charset="0"/>
              </a:rPr>
              <a:t>Key Specifications / Features</a:t>
            </a:r>
            <a:endParaRPr lang="en-US" altLang="ja-JP" sz="4400" b="0" dirty="0">
              <a:solidFill>
                <a:srgbClr val="0066FF"/>
              </a:solidFill>
              <a:latin typeface="Tahoma" pitchFamily="34" charset="0"/>
            </a:endParaRPr>
          </a:p>
        </p:txBody>
      </p:sp>
      <p:sp>
        <p:nvSpPr>
          <p:cNvPr id="12" name="Footer Placeholder 4"/>
          <p:cNvSpPr>
            <a:spLocks noGrp="1"/>
          </p:cNvSpPr>
          <p:nvPr>
            <p:ph type="ftr" sz="quarter" idx="11"/>
          </p:nvPr>
        </p:nvSpPr>
        <p:spPr>
          <a:xfrm>
            <a:off x="2286000" y="6584156"/>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SXP JDP – Confidential</a:t>
            </a:r>
          </a:p>
        </p:txBody>
      </p:sp>
      <p:graphicFrame>
        <p:nvGraphicFramePr>
          <p:cNvPr id="13" name="Group 128"/>
          <p:cNvGraphicFramePr>
            <a:graphicFrameLocks/>
          </p:cNvGraphicFramePr>
          <p:nvPr>
            <p:extLst>
              <p:ext uri="{D42A27DB-BD31-4B8C-83A1-F6EECF244321}">
                <p14:modId xmlns:p14="http://schemas.microsoft.com/office/powerpoint/2010/main" val="307646772"/>
              </p:ext>
            </p:extLst>
          </p:nvPr>
        </p:nvGraphicFramePr>
        <p:xfrm>
          <a:off x="304801" y="1219200"/>
          <a:ext cx="6096000" cy="4202319"/>
        </p:xfrm>
        <a:graphic>
          <a:graphicData uri="http://schemas.openxmlformats.org/drawingml/2006/table">
            <a:tbl>
              <a:tblPr/>
              <a:tblGrid>
                <a:gridCol w="2514599"/>
                <a:gridCol w="1752600"/>
                <a:gridCol w="1828801"/>
              </a:tblGrid>
              <a:tr h="259191">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cap="none" normalizeH="0" baseline="0" dirty="0" smtClean="0">
                          <a:ln>
                            <a:noFill/>
                          </a:ln>
                          <a:solidFill>
                            <a:schemeClr val="bg1"/>
                          </a:solidFill>
                          <a:effectLst/>
                          <a:latin typeface="Arial" pitchFamily="34" charset="0"/>
                          <a:cs typeface="Arial" pitchFamily="34" charset="0"/>
                        </a:rPr>
                        <a:t>Features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smtClean="0">
                          <a:ln>
                            <a:noFill/>
                          </a:ln>
                          <a:solidFill>
                            <a:schemeClr val="bg1"/>
                          </a:solidFill>
                          <a:effectLst/>
                          <a:latin typeface="Arial" pitchFamily="34" charset="0"/>
                          <a:ea typeface="+mn-ea"/>
                          <a:cs typeface="Arial" pitchFamily="34" charset="0"/>
                        </a:rPr>
                        <a:t>S15C Commit</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smtClean="0">
                          <a:ln>
                            <a:noFill/>
                          </a:ln>
                          <a:solidFill>
                            <a:schemeClr val="bg1"/>
                          </a:solidFill>
                          <a:effectLst/>
                          <a:latin typeface="Arial" pitchFamily="34" charset="0"/>
                          <a:ea typeface="+mn-ea"/>
                          <a:cs typeface="Arial" pitchFamily="34" charset="0"/>
                        </a:rPr>
                        <a:t>S26 </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tr>
              <a:tr h="259376">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Density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128Gbits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256Gbits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Number of Partitions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16</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32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331359">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I/O Performance (Interface)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kern="1200" cap="none" normalizeH="0" baseline="0" dirty="0" smtClean="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kern="1200" cap="none" normalizeH="0" baseline="0" dirty="0" smtClean="0">
                          <a:ln>
                            <a:noFill/>
                          </a:ln>
                          <a:solidFill>
                            <a:srgbClr val="000000"/>
                          </a:solidFill>
                          <a:effectLst/>
                          <a:latin typeface="Arial" pitchFamily="34" charset="0"/>
                          <a:ea typeface="+mn-ea"/>
                          <a:cs typeface="Arial" pitchFamily="34" charset="0"/>
                        </a:rPr>
                        <a:t>2000MT/s/pin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Read Latency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101.25ns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80-95ns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Write Completion Time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sym typeface="Wingdings" pitchFamily="2" charset="2"/>
                        </a:rPr>
                        <a:t>475ns</a:t>
                      </a:r>
                      <a:endParaRPr kumimoji="0" lang="en-US" sz="1100" b="0" i="0" u="none" strike="noStrike" cap="none" normalizeH="0" baseline="0" dirty="0" smtClean="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475ns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59376">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Sustained Read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1600MB/s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2000MB/s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Sustained Write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550MB/s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800MB/s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Read Power / Read Energy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kern="1200" cap="none" normalizeH="0" baseline="0" dirty="0" smtClean="0">
                          <a:ln>
                            <a:noFill/>
                          </a:ln>
                          <a:solidFill>
                            <a:srgbClr val="000000"/>
                          </a:solidFill>
                          <a:effectLst/>
                          <a:latin typeface="Arial" pitchFamily="34" charset="0"/>
                          <a:ea typeface="+mn-ea"/>
                          <a:cs typeface="Arial" pitchFamily="34" charset="0"/>
                        </a:rPr>
                        <a:t>942mW / 74pJ/b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kern="1200" cap="none" normalizeH="0" baseline="0" dirty="0" smtClean="0">
                          <a:ln>
                            <a:noFill/>
                          </a:ln>
                          <a:solidFill>
                            <a:srgbClr val="000000"/>
                          </a:solidFill>
                          <a:effectLst/>
                          <a:latin typeface="Arial" pitchFamily="34" charset="0"/>
                          <a:ea typeface="+mn-ea"/>
                          <a:cs typeface="Arial" pitchFamily="34" charset="0"/>
                        </a:rPr>
                        <a:t>829mW / 51.8pJ/b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Write Power / Write Energy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739mW / 168pJ/b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753mW / 117.6pJ/b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Idle Power</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39mW</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41mW</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FSB Power (DLL off) / Exit Time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2.3mW / 30ns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3.5mW / 30ns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SSB Power (DLL off) /Exit Time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500uW / 10us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1200uW / 5us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3603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FSB Transition Energy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188-282nJ</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65nJ</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3603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SSB Transition Energy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5050nJ</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Arial" pitchFamily="34" charset="0"/>
                          <a:cs typeface="Arial" pitchFamily="34" charset="0"/>
                        </a:rPr>
                        <a:t>1600nJ</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bl>
          </a:graphicData>
        </a:graphic>
      </p:graphicFrame>
      <p:sp>
        <p:nvSpPr>
          <p:cNvPr id="2" name="Rectangle 1"/>
          <p:cNvSpPr/>
          <p:nvPr/>
        </p:nvSpPr>
        <p:spPr>
          <a:xfrm>
            <a:off x="228600" y="3219450"/>
            <a:ext cx="6248400" cy="304800"/>
          </a:xfrm>
          <a:prstGeom prst="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605270" y="1490188"/>
            <a:ext cx="2386330" cy="2419124"/>
          </a:xfrm>
          <a:prstGeom prst="rect">
            <a:avLst/>
          </a:prstGeom>
          <a:noFill/>
          <a:ln w="41275">
            <a:solidFill>
              <a:schemeClr val="tx1"/>
            </a:solidFill>
          </a:ln>
        </p:spPr>
        <p:txBody>
          <a:bodyPr wrap="square" rtlCol="0">
            <a:spAutoFit/>
          </a:bodyPr>
          <a:lstStyle/>
          <a:p>
            <a:pPr eaLnBrk="1" hangingPunct="1">
              <a:lnSpc>
                <a:spcPct val="90000"/>
              </a:lnSpc>
            </a:pPr>
            <a:r>
              <a:rPr lang="en-US" altLang="ja-JP" sz="1400" dirty="0">
                <a:latin typeface="+mn-lt"/>
                <a:ea typeface="ＭＳ Ｐゴシック" pitchFamily="34" charset="-128"/>
              </a:rPr>
              <a:t>30% improved write throughput by reducing write energy and enabling higher write concurrency </a:t>
            </a:r>
          </a:p>
          <a:p>
            <a:pPr marL="288925" lvl="1" indent="-171450" eaLnBrk="1" hangingPunct="1">
              <a:lnSpc>
                <a:spcPct val="90000"/>
              </a:lnSpc>
              <a:buFont typeface="Arial" panose="020B0604020202020204" pitchFamily="34" charset="0"/>
              <a:buChar char="•"/>
            </a:pPr>
            <a:r>
              <a:rPr lang="en-US" altLang="ja-JP" sz="1400" dirty="0">
                <a:solidFill>
                  <a:schemeClr val="bg1">
                    <a:lumMod val="65000"/>
                  </a:schemeClr>
                </a:solidFill>
                <a:latin typeface="+mn-lt"/>
                <a:ea typeface="ＭＳ Ｐゴシック" pitchFamily="34" charset="-128"/>
              </a:rPr>
              <a:t>Fuller use of LV signaling within the partition</a:t>
            </a:r>
          </a:p>
          <a:p>
            <a:pPr marL="288925" lvl="1" indent="-171450" eaLnBrk="1" hangingPunct="1">
              <a:lnSpc>
                <a:spcPct val="90000"/>
              </a:lnSpc>
              <a:buFont typeface="Arial" panose="020B0604020202020204" pitchFamily="34" charset="0"/>
              <a:buChar char="•"/>
            </a:pPr>
            <a:r>
              <a:rPr lang="en-US" altLang="ja-JP" sz="1400" dirty="0">
                <a:solidFill>
                  <a:schemeClr val="bg1">
                    <a:lumMod val="65000"/>
                  </a:schemeClr>
                </a:solidFill>
                <a:latin typeface="+mn-lt"/>
                <a:ea typeface="ＭＳ Ｐゴシック" pitchFamily="34" charset="-128"/>
              </a:rPr>
              <a:t>Switch from 128 tile wide partition to 16x8 grid of tiles</a:t>
            </a:r>
          </a:p>
          <a:p>
            <a:pPr marL="288925" lvl="1" indent="-171450" eaLnBrk="1" hangingPunct="1">
              <a:lnSpc>
                <a:spcPct val="90000"/>
              </a:lnSpc>
              <a:buFont typeface="Arial" panose="020B0604020202020204" pitchFamily="34" charset="0"/>
              <a:buChar char="•"/>
            </a:pPr>
            <a:r>
              <a:rPr lang="en-US" altLang="ja-JP" sz="1400" dirty="0">
                <a:solidFill>
                  <a:schemeClr val="bg1">
                    <a:lumMod val="65000"/>
                  </a:schemeClr>
                </a:solidFill>
                <a:latin typeface="+mn-lt"/>
                <a:ea typeface="ＭＳ Ｐゴシック" pitchFamily="34" charset="-128"/>
              </a:rPr>
              <a:t>Double the number of available </a:t>
            </a:r>
            <a:r>
              <a:rPr lang="en-US" altLang="ja-JP" sz="1400" dirty="0" smtClean="0">
                <a:solidFill>
                  <a:schemeClr val="bg1">
                    <a:lumMod val="65000"/>
                  </a:schemeClr>
                </a:solidFill>
                <a:latin typeface="+mn-lt"/>
                <a:ea typeface="ＭＳ Ｐゴシック" pitchFamily="34" charset="-128"/>
              </a:rPr>
              <a:t>partitions</a:t>
            </a:r>
            <a:endParaRPr lang="en-US" dirty="0">
              <a:solidFill>
                <a:schemeClr val="bg1">
                  <a:lumMod val="65000"/>
                </a:schemeClr>
              </a:solidFill>
            </a:endParaRPr>
          </a:p>
        </p:txBody>
      </p:sp>
      <p:sp>
        <p:nvSpPr>
          <p:cNvPr id="10" name="Rectangle 9"/>
          <p:cNvSpPr/>
          <p:nvPr/>
        </p:nvSpPr>
        <p:spPr>
          <a:xfrm>
            <a:off x="228600" y="4061712"/>
            <a:ext cx="6248400" cy="1348488"/>
          </a:xfrm>
          <a:prstGeom prst="rect">
            <a:avLst/>
          </a:prstGeom>
          <a:noFill/>
          <a:ln w="508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6616844" y="4313670"/>
            <a:ext cx="2374755" cy="867930"/>
          </a:xfrm>
          <a:prstGeom prst="rect">
            <a:avLst/>
          </a:prstGeom>
          <a:noFill/>
          <a:ln w="41275">
            <a:solidFill>
              <a:srgbClr val="0000FF"/>
            </a:solidFill>
          </a:ln>
        </p:spPr>
        <p:txBody>
          <a:bodyPr wrap="square" rtlCol="0">
            <a:spAutoFit/>
          </a:bodyPr>
          <a:lstStyle/>
          <a:p>
            <a:pPr eaLnBrk="1" hangingPunct="1">
              <a:lnSpc>
                <a:spcPct val="90000"/>
              </a:lnSpc>
            </a:pPr>
            <a:r>
              <a:rPr lang="en-US" altLang="ja-JP" sz="1400" dirty="0">
                <a:latin typeface="Tahoma" pitchFamily="34" charset="0"/>
                <a:ea typeface="ＭＳ Ｐゴシック" pitchFamily="34" charset="-128"/>
              </a:rPr>
              <a:t>Coherent design of low power states – power reduction, transition energy, and exit time</a:t>
            </a:r>
          </a:p>
        </p:txBody>
      </p:sp>
      <p:sp>
        <p:nvSpPr>
          <p:cNvPr id="7" name="Rectangle 6"/>
          <p:cNvSpPr/>
          <p:nvPr/>
        </p:nvSpPr>
        <p:spPr>
          <a:xfrm>
            <a:off x="228600" y="3756912"/>
            <a:ext cx="6248400" cy="304800"/>
          </a:xfrm>
          <a:prstGeom prst="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498364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SXP JDP – Confidential</a:t>
            </a:r>
          </a:p>
        </p:txBody>
      </p:sp>
      <p:sp>
        <p:nvSpPr>
          <p:cNvPr id="1741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7C2AB50A-5950-4A53-828F-E53A0A0150B4}" type="slidenum">
              <a:rPr lang="ja-JP" altLang="en-US" b="0" smtClean="0">
                <a:solidFill>
                  <a:schemeClr val="tx1"/>
                </a:solidFill>
                <a:latin typeface="Times New Roman" pitchFamily="18" charset="0"/>
              </a:rPr>
              <a:pPr/>
              <a:t>23</a:t>
            </a:fld>
            <a:endParaRPr lang="en-US" altLang="ja-JP" b="0" smtClean="0">
              <a:solidFill>
                <a:schemeClr val="tx1"/>
              </a:solidFill>
              <a:latin typeface="Times New Roman" pitchFamily="18" charset="0"/>
            </a:endParaRPr>
          </a:p>
        </p:txBody>
      </p:sp>
      <p:sp>
        <p:nvSpPr>
          <p:cNvPr id="17491" name="Rectangle 68"/>
          <p:cNvSpPr>
            <a:spLocks noChangeArrowheads="1"/>
          </p:cNvSpPr>
          <p:nvPr/>
        </p:nvSpPr>
        <p:spPr bwMode="auto">
          <a:xfrm>
            <a:off x="472815" y="0"/>
            <a:ext cx="82296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ja-JP" sz="4400" b="0" dirty="0">
                <a:solidFill>
                  <a:srgbClr val="0066FF"/>
                </a:solidFill>
                <a:latin typeface="Tahoma" pitchFamily="34" charset="0"/>
              </a:rPr>
              <a:t>Architecture</a:t>
            </a:r>
          </a:p>
        </p:txBody>
      </p:sp>
      <p:graphicFrame>
        <p:nvGraphicFramePr>
          <p:cNvPr id="7" name="Group 128"/>
          <p:cNvGraphicFramePr>
            <a:graphicFrameLocks/>
          </p:cNvGraphicFramePr>
          <p:nvPr>
            <p:extLst>
              <p:ext uri="{D42A27DB-BD31-4B8C-83A1-F6EECF244321}">
                <p14:modId xmlns:p14="http://schemas.microsoft.com/office/powerpoint/2010/main" val="4257667007"/>
              </p:ext>
            </p:extLst>
          </p:nvPr>
        </p:nvGraphicFramePr>
        <p:xfrm>
          <a:off x="338192" y="990600"/>
          <a:ext cx="6291208" cy="4609860"/>
        </p:xfrm>
        <a:graphic>
          <a:graphicData uri="http://schemas.openxmlformats.org/drawingml/2006/table">
            <a:tbl>
              <a:tblPr/>
              <a:tblGrid>
                <a:gridCol w="1634099"/>
                <a:gridCol w="2218709"/>
                <a:gridCol w="2438400"/>
              </a:tblGrid>
              <a:tr h="259191">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cap="none" normalizeH="0" baseline="0" dirty="0" smtClean="0">
                          <a:ln>
                            <a:noFill/>
                          </a:ln>
                          <a:solidFill>
                            <a:schemeClr val="bg1"/>
                          </a:solidFill>
                          <a:effectLst/>
                          <a:latin typeface="Arial" pitchFamily="34" charset="0"/>
                          <a:cs typeface="Arial" pitchFamily="34" charset="0"/>
                        </a:rPr>
                        <a:t>Feature/Spec</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smtClean="0">
                          <a:ln>
                            <a:noFill/>
                          </a:ln>
                          <a:solidFill>
                            <a:schemeClr val="bg1"/>
                          </a:solidFill>
                          <a:effectLst/>
                          <a:latin typeface="Arial" pitchFamily="34" charset="0"/>
                          <a:ea typeface="+mn-ea"/>
                          <a:cs typeface="Arial" pitchFamily="34" charset="0"/>
                        </a:rPr>
                        <a:t>S15C</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smtClean="0">
                          <a:ln>
                            <a:noFill/>
                          </a:ln>
                          <a:solidFill>
                            <a:schemeClr val="bg1"/>
                          </a:solidFill>
                          <a:effectLst/>
                          <a:latin typeface="Arial" pitchFamily="34" charset="0"/>
                          <a:ea typeface="+mn-ea"/>
                          <a:cs typeface="Arial" pitchFamily="34" charset="0"/>
                        </a:rPr>
                        <a:t>S26 </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tr>
              <a:tr h="32385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Density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128Gbits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256Gbits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95275">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Die Size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208.38mm</a:t>
                      </a:r>
                      <a:r>
                        <a:rPr kumimoji="0" lang="en-US" sz="1100" b="0" i="0" u="none" strike="noStrike" cap="none" normalizeH="0" baseline="30000" dirty="0" smtClean="0">
                          <a:ln>
                            <a:noFill/>
                          </a:ln>
                          <a:solidFill>
                            <a:srgbClr val="000000"/>
                          </a:solidFill>
                          <a:effectLst/>
                          <a:latin typeface="+mn-lt"/>
                          <a:cs typeface="Arial" pitchFamily="34" charset="0"/>
                        </a:rPr>
                        <a:t>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&lt;200mm</a:t>
                      </a:r>
                      <a:r>
                        <a:rPr kumimoji="0" lang="en-US" sz="1100" b="0" i="0" u="none" strike="noStrike" cap="none" normalizeH="0" baseline="30000" dirty="0" smtClean="0">
                          <a:ln>
                            <a:noFill/>
                          </a:ln>
                          <a:solidFill>
                            <a:srgbClr val="000000"/>
                          </a:solidFill>
                          <a:effectLst/>
                          <a:latin typeface="+mn-lt"/>
                          <a:cs typeface="Arial" pitchFamily="34" charset="0"/>
                        </a:rPr>
                        <a:t>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331359">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Number of Decks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kern="1200" cap="none" normalizeH="0" baseline="0" dirty="0" smtClean="0">
                          <a:ln>
                            <a:noFill/>
                          </a:ln>
                          <a:solidFill>
                            <a:srgbClr val="000000"/>
                          </a:solidFill>
                          <a:effectLst/>
                          <a:latin typeface="+mn-lt"/>
                          <a:ea typeface="+mn-ea"/>
                          <a:cs typeface="Arial" pitchFamily="34" charset="0"/>
                        </a:rPr>
                        <a:t>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kern="1200" cap="none" normalizeH="0" baseline="0" dirty="0" smtClean="0">
                          <a:ln>
                            <a:noFill/>
                          </a:ln>
                          <a:solidFill>
                            <a:srgbClr val="000000"/>
                          </a:solidFill>
                          <a:effectLst/>
                          <a:latin typeface="+mn-lt"/>
                          <a:ea typeface="+mn-ea"/>
                          <a:cs typeface="Arial" pitchFamily="34" charset="0"/>
                        </a:rPr>
                        <a:t>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331359">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Partition Structure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kern="1200" cap="none" normalizeH="0" baseline="0" dirty="0" smtClean="0">
                          <a:ln>
                            <a:noFill/>
                          </a:ln>
                          <a:solidFill>
                            <a:srgbClr val="000000"/>
                          </a:solidFill>
                          <a:effectLst/>
                          <a:latin typeface="+mn-lt"/>
                          <a:ea typeface="+mn-ea"/>
                          <a:cs typeface="Arial" pitchFamily="34" charset="0"/>
                        </a:rPr>
                        <a:t>128 sticks in parallel</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kern="1200" cap="none" normalizeH="0" baseline="0" dirty="0" smtClean="0">
                          <a:ln>
                            <a:noFill/>
                          </a:ln>
                          <a:solidFill>
                            <a:srgbClr val="000000"/>
                          </a:solidFill>
                          <a:effectLst/>
                          <a:latin typeface="+mn-lt"/>
                          <a:ea typeface="+mn-ea"/>
                          <a:cs typeface="Arial" pitchFamily="34" charset="0"/>
                        </a:rPr>
                        <a:t>4 tiles per stick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kern="1200" cap="none" normalizeH="0" baseline="0" dirty="0" smtClean="0">
                          <a:ln>
                            <a:noFill/>
                          </a:ln>
                          <a:solidFill>
                            <a:srgbClr val="000000"/>
                          </a:solidFill>
                          <a:effectLst/>
                          <a:latin typeface="+mn-lt"/>
                          <a:ea typeface="+mn-ea"/>
                          <a:cs typeface="Arial" pitchFamily="34" charset="0"/>
                        </a:rPr>
                        <a:t>16 x 8 tile grid</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r>
                        <a:rPr lang="en-US" sz="1100" dirty="0" smtClean="0"/>
                        <a:t>Number of Tiles</a:t>
                      </a:r>
                      <a:r>
                        <a:rPr lang="en-US" sz="1100" baseline="0" dirty="0" smtClean="0"/>
                        <a:t> / Partition</a:t>
                      </a:r>
                      <a:endParaRPr lang="en-US" sz="1100" dirty="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512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chemeClr val="tx1"/>
                          </a:solidFill>
                          <a:effectLst/>
                          <a:latin typeface="+mn-lt"/>
                          <a:cs typeface="Arial" pitchFamily="34" charset="0"/>
                        </a:rPr>
                        <a:t>128</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r>
                        <a:rPr lang="en-US" sz="1100" dirty="0" smtClean="0"/>
                        <a:t>Number of Partitions</a:t>
                      </a:r>
                      <a:endParaRPr lang="en-US" sz="1100" dirty="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16</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chemeClr val="tx1"/>
                          </a:solidFill>
                          <a:effectLst/>
                          <a:latin typeface="+mn-lt"/>
                          <a:cs typeface="Arial" pitchFamily="34" charset="0"/>
                        </a:rPr>
                        <a:t>32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r>
                        <a:rPr lang="en-US" sz="1100" dirty="0" smtClean="0"/>
                        <a:t>Columns</a:t>
                      </a:r>
                      <a:r>
                        <a:rPr lang="en-US" sz="1100" baseline="0" dirty="0" smtClean="0"/>
                        <a:t> / Tile / Deck</a:t>
                      </a:r>
                      <a:endParaRPr lang="en-US" sz="1100" dirty="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sym typeface="Wingdings" pitchFamily="2" charset="2"/>
                        </a:rPr>
                        <a:t>2Kbit</a:t>
                      </a:r>
                      <a:endParaRPr kumimoji="0" lang="en-US" sz="1100" b="0" i="0" u="none" strike="noStrike" cap="none" normalizeH="0" baseline="0" dirty="0" smtClean="0">
                        <a:ln>
                          <a:noFill/>
                        </a:ln>
                        <a:solidFill>
                          <a:srgbClr val="000000"/>
                        </a:solidFill>
                        <a:effectLst/>
                        <a:latin typeface="+mn-lt"/>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chemeClr val="tx1"/>
                          </a:solidFill>
                          <a:effectLst/>
                          <a:latin typeface="+mn-lt"/>
                          <a:cs typeface="Arial" pitchFamily="34" charset="0"/>
                        </a:rPr>
                        <a:t>4Kbit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r>
                        <a:rPr lang="en-US" sz="1100" dirty="0" smtClean="0"/>
                        <a:t>Rows / Tile / Deck</a:t>
                      </a:r>
                      <a:endParaRPr lang="en-US" sz="1100" dirty="0"/>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4Kbit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4Kbit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Redundant</a:t>
                      </a:r>
                      <a:r>
                        <a:rPr lang="en-US" sz="1100" baseline="0" dirty="0" smtClean="0">
                          <a:latin typeface="+mn-lt"/>
                        </a:rPr>
                        <a:t> Repairs</a:t>
                      </a:r>
                      <a:endParaRPr lang="en-US" sz="1100" dirty="0" smtClean="0">
                        <a:latin typeface="+mn-lt"/>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32 row repair </a:t>
                      </a:r>
                      <a:r>
                        <a:rPr kumimoji="0" lang="en-US" sz="1100" b="0" i="0" u="none" strike="noStrike" cap="none" normalizeH="0" baseline="0" dirty="0" err="1" smtClean="0">
                          <a:ln>
                            <a:noFill/>
                          </a:ln>
                          <a:solidFill>
                            <a:srgbClr val="000000"/>
                          </a:solidFill>
                          <a:effectLst/>
                          <a:latin typeface="+mn-lt"/>
                          <a:cs typeface="Arial" pitchFamily="34" charset="0"/>
                        </a:rPr>
                        <a:t>solns</a:t>
                      </a:r>
                      <a:r>
                        <a:rPr kumimoji="0" lang="en-US" sz="1100" b="0" i="0" u="none" strike="noStrike" cap="none" normalizeH="0" baseline="0" dirty="0" smtClean="0">
                          <a:ln>
                            <a:noFill/>
                          </a:ln>
                          <a:solidFill>
                            <a:srgbClr val="000000"/>
                          </a:solidFill>
                          <a:effectLst/>
                          <a:latin typeface="+mn-lt"/>
                          <a:cs typeface="Arial" pitchFamily="34" charset="0"/>
                        </a:rPr>
                        <a:t> / partition</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2 column repair </a:t>
                      </a:r>
                      <a:r>
                        <a:rPr kumimoji="0" lang="en-US" sz="1100" b="0" i="0" u="none" strike="noStrike" cap="none" normalizeH="0" baseline="0" dirty="0" err="1" smtClean="0">
                          <a:ln>
                            <a:noFill/>
                          </a:ln>
                          <a:solidFill>
                            <a:srgbClr val="000000"/>
                          </a:solidFill>
                          <a:effectLst/>
                          <a:latin typeface="+mn-lt"/>
                          <a:cs typeface="Arial" pitchFamily="34" charset="0"/>
                        </a:rPr>
                        <a:t>solns</a:t>
                      </a:r>
                      <a:r>
                        <a:rPr kumimoji="0" lang="en-US" sz="1100" b="0" i="0" u="none" strike="noStrike" cap="none" normalizeH="0" baseline="0" dirty="0" smtClean="0">
                          <a:ln>
                            <a:noFill/>
                          </a:ln>
                          <a:solidFill>
                            <a:srgbClr val="000000"/>
                          </a:solidFill>
                          <a:effectLst/>
                          <a:latin typeface="+mn-lt"/>
                          <a:cs typeface="Arial" pitchFamily="34" charset="0"/>
                        </a:rPr>
                        <a:t> / partition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32 row repair </a:t>
                      </a:r>
                      <a:r>
                        <a:rPr kumimoji="0" lang="en-US" sz="1100" b="0" i="0" u="none" strike="noStrike" cap="none" normalizeH="0" baseline="0" dirty="0" err="1" smtClean="0">
                          <a:ln>
                            <a:noFill/>
                          </a:ln>
                          <a:solidFill>
                            <a:srgbClr val="000000"/>
                          </a:solidFill>
                          <a:effectLst/>
                          <a:latin typeface="+mn-lt"/>
                          <a:cs typeface="Arial" pitchFamily="34" charset="0"/>
                        </a:rPr>
                        <a:t>solns</a:t>
                      </a:r>
                      <a:r>
                        <a:rPr kumimoji="0" lang="en-US" sz="1100" b="0" i="0" u="none" strike="noStrike" cap="none" normalizeH="0" baseline="0" dirty="0" smtClean="0">
                          <a:ln>
                            <a:noFill/>
                          </a:ln>
                          <a:solidFill>
                            <a:srgbClr val="000000"/>
                          </a:solidFill>
                          <a:effectLst/>
                          <a:latin typeface="+mn-lt"/>
                          <a:cs typeface="Arial" pitchFamily="34" charset="0"/>
                        </a:rPr>
                        <a:t> / partition</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32 column repair </a:t>
                      </a:r>
                      <a:r>
                        <a:rPr kumimoji="0" lang="en-US" sz="1100" b="0" i="0" u="none" strike="noStrike" cap="none" normalizeH="0" baseline="0" dirty="0" err="1" smtClean="0">
                          <a:ln>
                            <a:noFill/>
                          </a:ln>
                          <a:solidFill>
                            <a:srgbClr val="000000"/>
                          </a:solidFill>
                          <a:effectLst/>
                          <a:latin typeface="+mn-lt"/>
                          <a:cs typeface="Arial" pitchFamily="34" charset="0"/>
                        </a:rPr>
                        <a:t>solns</a:t>
                      </a:r>
                      <a:r>
                        <a:rPr kumimoji="0" lang="en-US" sz="1100" b="0" i="0" u="none" strike="noStrike" cap="none" normalizeH="0" baseline="0" dirty="0" smtClean="0">
                          <a:ln>
                            <a:noFill/>
                          </a:ln>
                          <a:solidFill>
                            <a:srgbClr val="000000"/>
                          </a:solidFill>
                          <a:effectLst/>
                          <a:latin typeface="+mn-lt"/>
                          <a:cs typeface="Arial" pitchFamily="34" charset="0"/>
                        </a:rPr>
                        <a:t> / partition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r>
                        <a:rPr lang="en-US" sz="1100" dirty="0" smtClean="0">
                          <a:latin typeface="+mn-lt"/>
                        </a:rPr>
                        <a:t>Cell Stack</a:t>
                      </a:r>
                      <a:endParaRPr lang="en-US" sz="1100" dirty="0">
                        <a:latin typeface="+mn-lt"/>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WL – BL - WL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WL – BL – WL – BL - WL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r>
                        <a:rPr lang="en-US" sz="1100" dirty="0" smtClean="0">
                          <a:latin typeface="+mn-lt"/>
                        </a:rPr>
                        <a:t>WL Driver Placement</a:t>
                      </a:r>
                      <a:endParaRPr lang="en-US" sz="1100" dirty="0">
                        <a:latin typeface="+mn-lt"/>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Center Driven / Under Tile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Center Driven / Under Tile Quilt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59376">
                <a:tc>
                  <a:txBody>
                    <a:bodyPr/>
                    <a:lstStyle/>
                    <a:p>
                      <a:r>
                        <a:rPr lang="en-US" sz="1100" dirty="0" smtClean="0">
                          <a:latin typeface="+mn-lt"/>
                        </a:rPr>
                        <a:t>BL Drive</a:t>
                      </a:r>
                      <a:r>
                        <a:rPr lang="en-US" sz="1100" baseline="0" dirty="0" smtClean="0">
                          <a:latin typeface="+mn-lt"/>
                        </a:rPr>
                        <a:t>r Placement</a:t>
                      </a:r>
                      <a:endParaRPr lang="en-US" sz="1100" dirty="0">
                        <a:latin typeface="+mn-lt"/>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Center Driven / Outside Tile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Center Driven / Under Tile Quilt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000"/>
                    </a:solidFill>
                  </a:tcPr>
                </a:tc>
              </a:tr>
              <a:tr h="236030">
                <a:tc>
                  <a:txBody>
                    <a:bodyPr/>
                    <a:lstStyle/>
                    <a:p>
                      <a:r>
                        <a:rPr lang="en-US" sz="1100" dirty="0" smtClean="0">
                          <a:latin typeface="+mn-lt"/>
                        </a:rPr>
                        <a:t>Periphery</a:t>
                      </a:r>
                      <a:endParaRPr lang="en-US" sz="1100" dirty="0">
                        <a:latin typeface="+mn-lt"/>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Adjacent to Pads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Adjacent to Pads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36030">
                <a:tc>
                  <a:txBody>
                    <a:bodyPr/>
                    <a:lstStyle/>
                    <a:p>
                      <a:r>
                        <a:rPr lang="en-US" sz="1100" dirty="0" smtClean="0">
                          <a:latin typeface="+mn-lt"/>
                        </a:rPr>
                        <a:t>Pads</a:t>
                      </a:r>
                      <a:endParaRPr lang="en-US" sz="1100" dirty="0">
                        <a:latin typeface="+mn-lt"/>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Single Sided</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100" b="0" i="0" u="none" strike="noStrike" cap="none" normalizeH="0" baseline="0" dirty="0" smtClean="0">
                          <a:ln>
                            <a:noFill/>
                          </a:ln>
                          <a:solidFill>
                            <a:srgbClr val="000000"/>
                          </a:solidFill>
                          <a:effectLst/>
                          <a:latin typeface="+mn-lt"/>
                          <a:cs typeface="Arial" pitchFamily="34" charset="0"/>
                        </a:rPr>
                        <a:t>Single Sided</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6" name="Rectangle 5"/>
          <p:cNvSpPr/>
          <p:nvPr/>
        </p:nvSpPr>
        <p:spPr>
          <a:xfrm>
            <a:off x="228600" y="1620456"/>
            <a:ext cx="6477000" cy="284544"/>
          </a:xfrm>
          <a:prstGeom prst="rect">
            <a:avLst/>
          </a:prstGeom>
          <a:noFill/>
          <a:ln w="50800">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6934200" y="3265488"/>
            <a:ext cx="1981200" cy="2613023"/>
          </a:xfrm>
          <a:prstGeom prst="rect">
            <a:avLst/>
          </a:prstGeom>
          <a:noFill/>
          <a:ln w="41275">
            <a:solidFill>
              <a:srgbClr val="00FF00"/>
            </a:solidFill>
          </a:ln>
        </p:spPr>
        <p:txBody>
          <a:bodyPr wrap="square" rtlCol="0">
            <a:spAutoFit/>
          </a:bodyPr>
          <a:lstStyle/>
          <a:p>
            <a:pPr eaLnBrk="1" hangingPunct="1">
              <a:lnSpc>
                <a:spcPct val="90000"/>
              </a:lnSpc>
            </a:pPr>
            <a:r>
              <a:rPr lang="en-US" altLang="ja-JP" sz="1400" dirty="0">
                <a:latin typeface="Tahoma" pitchFamily="34" charset="0"/>
                <a:ea typeface="ＭＳ Ｐゴシック" pitchFamily="34" charset="-128"/>
              </a:rPr>
              <a:t>Improve utility of CMOS under array to achieve double the density (S26 vs S15) while reducing the overall die size</a:t>
            </a:r>
          </a:p>
          <a:p>
            <a:pPr marL="288925" lvl="1" indent="-169863" eaLnBrk="1" hangingPunct="1">
              <a:lnSpc>
                <a:spcPct val="90000"/>
              </a:lnSpc>
              <a:buFont typeface="Arial" panose="020B0604020202020204" pitchFamily="34" charset="0"/>
              <a:buChar char="•"/>
            </a:pPr>
            <a:r>
              <a:rPr lang="en-US" altLang="ja-JP" sz="1400" dirty="0">
                <a:latin typeface="Tahoma" pitchFamily="34" charset="0"/>
                <a:ea typeface="ＭＳ Ｐゴシック" pitchFamily="34" charset="-128"/>
              </a:rPr>
              <a:t>Switch from hybrid internal/external driver solution used on 10 series to full internal driver solution via quilt architecture </a:t>
            </a:r>
          </a:p>
        </p:txBody>
      </p:sp>
      <p:sp>
        <p:nvSpPr>
          <p:cNvPr id="10" name="Rectangle 9"/>
          <p:cNvSpPr/>
          <p:nvPr/>
        </p:nvSpPr>
        <p:spPr>
          <a:xfrm>
            <a:off x="228600" y="4572000"/>
            <a:ext cx="6477000" cy="533400"/>
          </a:xfrm>
          <a:prstGeom prst="rect">
            <a:avLst/>
          </a:prstGeom>
          <a:noFill/>
          <a:ln w="50800">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6934200" y="333375"/>
            <a:ext cx="1971554" cy="2806922"/>
          </a:xfrm>
          <a:prstGeom prst="rect">
            <a:avLst/>
          </a:prstGeom>
          <a:noFill/>
          <a:ln w="41275">
            <a:solidFill>
              <a:schemeClr val="tx1"/>
            </a:solidFill>
          </a:ln>
        </p:spPr>
        <p:txBody>
          <a:bodyPr wrap="square" rtlCol="0">
            <a:spAutoFit/>
          </a:bodyPr>
          <a:lstStyle/>
          <a:p>
            <a:pPr eaLnBrk="1" hangingPunct="1">
              <a:lnSpc>
                <a:spcPct val="90000"/>
              </a:lnSpc>
            </a:pPr>
            <a:r>
              <a:rPr lang="en-US" altLang="ja-JP" sz="1400" dirty="0">
                <a:solidFill>
                  <a:schemeClr val="bg1">
                    <a:lumMod val="65000"/>
                  </a:schemeClr>
                </a:solidFill>
                <a:latin typeface="+mn-lt"/>
                <a:ea typeface="ＭＳ Ｐゴシック" pitchFamily="34" charset="-128"/>
              </a:rPr>
              <a:t>30% improved write throughput by reducing write energy and enabling higher write concurrency </a:t>
            </a:r>
          </a:p>
          <a:p>
            <a:pPr marL="288925" lvl="1" indent="-171450" eaLnBrk="1" hangingPunct="1">
              <a:lnSpc>
                <a:spcPct val="90000"/>
              </a:lnSpc>
              <a:buFont typeface="Arial" panose="020B0604020202020204" pitchFamily="34" charset="0"/>
              <a:buChar char="•"/>
            </a:pPr>
            <a:r>
              <a:rPr lang="en-US" altLang="ja-JP" sz="1400" dirty="0">
                <a:latin typeface="+mn-lt"/>
                <a:ea typeface="ＭＳ Ｐゴシック" pitchFamily="34" charset="-128"/>
              </a:rPr>
              <a:t>Fuller use of LV signaling within the partition</a:t>
            </a:r>
          </a:p>
          <a:p>
            <a:pPr marL="288925" lvl="1" indent="-171450" eaLnBrk="1" hangingPunct="1">
              <a:lnSpc>
                <a:spcPct val="90000"/>
              </a:lnSpc>
              <a:buFont typeface="Arial" panose="020B0604020202020204" pitchFamily="34" charset="0"/>
              <a:buChar char="•"/>
            </a:pPr>
            <a:r>
              <a:rPr lang="en-US" altLang="ja-JP" sz="1400" dirty="0">
                <a:latin typeface="+mn-lt"/>
                <a:ea typeface="ＭＳ Ｐゴシック" pitchFamily="34" charset="-128"/>
              </a:rPr>
              <a:t>Switch from 128 tile wide partition to 16x8 grid of tiles</a:t>
            </a:r>
          </a:p>
          <a:p>
            <a:pPr marL="288925" lvl="1" indent="-171450" eaLnBrk="1" hangingPunct="1">
              <a:lnSpc>
                <a:spcPct val="90000"/>
              </a:lnSpc>
              <a:buFont typeface="Arial" panose="020B0604020202020204" pitchFamily="34" charset="0"/>
              <a:buChar char="•"/>
            </a:pPr>
            <a:r>
              <a:rPr lang="en-US" altLang="ja-JP" sz="1400" dirty="0">
                <a:latin typeface="+mn-lt"/>
                <a:ea typeface="ＭＳ Ｐゴシック" pitchFamily="34" charset="-128"/>
              </a:rPr>
              <a:t>Double the number of available </a:t>
            </a:r>
            <a:r>
              <a:rPr lang="en-US" altLang="ja-JP" sz="1400" dirty="0" smtClean="0">
                <a:latin typeface="+mn-lt"/>
                <a:ea typeface="ＭＳ Ｐゴシック" pitchFamily="34" charset="-128"/>
              </a:rPr>
              <a:t>partitions</a:t>
            </a:r>
            <a:endParaRPr lang="en-US" dirty="0"/>
          </a:p>
        </p:txBody>
      </p:sp>
      <p:sp>
        <p:nvSpPr>
          <p:cNvPr id="13" name="Rectangle 12"/>
          <p:cNvSpPr/>
          <p:nvPr/>
        </p:nvSpPr>
        <p:spPr>
          <a:xfrm>
            <a:off x="228600" y="3105150"/>
            <a:ext cx="6477000" cy="263083"/>
          </a:xfrm>
          <a:prstGeom prst="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8600" y="2266227"/>
            <a:ext cx="6477000" cy="400773"/>
          </a:xfrm>
          <a:prstGeom prst="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40127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stretch>
            <a:fillRect/>
          </a:stretch>
        </p:blipFill>
        <p:spPr>
          <a:xfrm>
            <a:off x="4114725" y="964691"/>
            <a:ext cx="4257750" cy="5173177"/>
          </a:xfrm>
          <a:prstGeom prst="rect">
            <a:avLst/>
          </a:prstGeom>
        </p:spPr>
      </p:pic>
      <p:sp>
        <p:nvSpPr>
          <p:cNvPr id="3" name="Content Placeholder 2"/>
          <p:cNvSpPr>
            <a:spLocks noGrp="1"/>
          </p:cNvSpPr>
          <p:nvPr>
            <p:ph idx="1"/>
          </p:nvPr>
        </p:nvSpPr>
        <p:spPr>
          <a:xfrm>
            <a:off x="405273" y="1017830"/>
            <a:ext cx="3489585" cy="5066898"/>
          </a:xfrm>
        </p:spPr>
        <p:txBody>
          <a:bodyPr/>
          <a:lstStyle/>
          <a:p>
            <a:pPr marL="228600" indent="-228600"/>
            <a:r>
              <a:rPr lang="en-US" sz="2000" dirty="0" smtClean="0"/>
              <a:t>Minimize the costs:</a:t>
            </a:r>
          </a:p>
          <a:p>
            <a:pPr marL="457200" lvl="1" indent="-228600"/>
            <a:r>
              <a:rPr lang="en-US" sz="1800" dirty="0" smtClean="0"/>
              <a:t>Remove partitions 16-31</a:t>
            </a:r>
          </a:p>
          <a:p>
            <a:pPr marL="457200" lvl="1" indent="-228600"/>
            <a:r>
              <a:rPr lang="en-US" sz="1800" dirty="0" smtClean="0"/>
              <a:t>Minimal resources and schedule</a:t>
            </a:r>
          </a:p>
          <a:p>
            <a:pPr marL="457200" lvl="1" indent="-228600"/>
            <a:r>
              <a:rPr lang="en-US" sz="1800" dirty="0" smtClean="0"/>
              <a:t>Reduces number of partitions available for concurrent operations</a:t>
            </a:r>
          </a:p>
          <a:p>
            <a:pPr marL="685800" lvl="2"/>
            <a:r>
              <a:rPr lang="en-US" sz="1800" dirty="0" smtClean="0"/>
              <a:t>No change to read throughput: 10-12 partitions supports full throughput / limited by IO</a:t>
            </a:r>
          </a:p>
          <a:p>
            <a:pPr marL="685800" lvl="2"/>
            <a:r>
              <a:rPr lang="en-US" sz="1800" dirty="0" smtClean="0"/>
              <a:t>Write throughput reduced to 550MB/s with all 16 partitions operating concurrently (matches S15)</a:t>
            </a:r>
          </a:p>
          <a:p>
            <a:pPr marL="857250" lvl="2"/>
            <a:endParaRPr lang="en-US" sz="2200" dirty="0"/>
          </a:p>
        </p:txBody>
      </p:sp>
      <p:sp>
        <p:nvSpPr>
          <p:cNvPr id="17411" name="Footer Placeholder 4"/>
          <p:cNvSpPr>
            <a:spLocks noGrp="1"/>
          </p:cNvSpPr>
          <p:nvPr>
            <p:ph type="ftr" sz="quarter" idx="11"/>
          </p:nvPr>
        </p:nvSpPr>
        <p:spPr>
          <a:xfrm>
            <a:off x="1676400" y="6565900"/>
            <a:ext cx="2362200" cy="12144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dirty="0" smtClean="0">
                <a:solidFill>
                  <a:srgbClr val="FF0000"/>
                </a:solidFill>
                <a:latin typeface="Times New Roman" pitchFamily="18" charset="0"/>
              </a:rPr>
              <a:t>SXP JDP Confidential</a:t>
            </a:r>
          </a:p>
        </p:txBody>
      </p:sp>
      <p:sp>
        <p:nvSpPr>
          <p:cNvPr id="17412" name="Slide Number Placeholder 5"/>
          <p:cNvSpPr>
            <a:spLocks noGrp="1"/>
          </p:cNvSpPr>
          <p:nvPr>
            <p:ph type="sldNum" sz="quarter" idx="4294967295"/>
          </p:nvPr>
        </p:nvSpPr>
        <p:spPr>
          <a:xfrm>
            <a:off x="6786563" y="6516688"/>
            <a:ext cx="1263650" cy="3413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7C2AB50A-5950-4A53-828F-E53A0A0150B4}" type="slidenum">
              <a:rPr lang="ja-JP" altLang="en-US" b="0" smtClean="0">
                <a:solidFill>
                  <a:schemeClr val="tx1"/>
                </a:solidFill>
                <a:latin typeface="Times New Roman" pitchFamily="18" charset="0"/>
              </a:rPr>
              <a:pPr/>
              <a:t>24</a:t>
            </a:fld>
            <a:endParaRPr lang="en-US" altLang="ja-JP" b="0" smtClean="0">
              <a:solidFill>
                <a:schemeClr val="tx1"/>
              </a:solidFill>
              <a:latin typeface="Times New Roman" pitchFamily="18" charset="0"/>
            </a:endParaRPr>
          </a:p>
        </p:txBody>
      </p:sp>
      <p:sp>
        <p:nvSpPr>
          <p:cNvPr id="17491" name="Rectangle 68"/>
          <p:cNvSpPr>
            <a:spLocks noChangeArrowheads="1"/>
          </p:cNvSpPr>
          <p:nvPr/>
        </p:nvSpPr>
        <p:spPr bwMode="auto">
          <a:xfrm>
            <a:off x="472815" y="0"/>
            <a:ext cx="82296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ja-JP" sz="4400" b="0" dirty="0" smtClean="0">
                <a:solidFill>
                  <a:srgbClr val="0066FF"/>
                </a:solidFill>
                <a:latin typeface="Tahoma" pitchFamily="34" charset="0"/>
              </a:rPr>
              <a:t>S25 (Chop) Strategy</a:t>
            </a:r>
            <a:endParaRPr lang="en-US" altLang="ja-JP" sz="4400" b="0" dirty="0">
              <a:solidFill>
                <a:srgbClr val="0066FF"/>
              </a:solidFill>
              <a:latin typeface="Tahoma" pitchFamily="34" charset="0"/>
            </a:endParaRPr>
          </a:p>
        </p:txBody>
      </p:sp>
      <p:sp>
        <p:nvSpPr>
          <p:cNvPr id="8" name="Rectangle 7"/>
          <p:cNvSpPr/>
          <p:nvPr/>
        </p:nvSpPr>
        <p:spPr>
          <a:xfrm rot="19999219">
            <a:off x="4608376" y="1644841"/>
            <a:ext cx="3270447" cy="1015663"/>
          </a:xfrm>
          <a:prstGeom prst="rect">
            <a:avLst/>
          </a:prstGeom>
          <a:noFill/>
        </p:spPr>
        <p:txBody>
          <a:bodyPr wrap="none" lIns="91440" tIns="45720" rIns="91440" bIns="45720">
            <a:spAutoFit/>
          </a:bodyPr>
          <a:lstStyle/>
          <a:p>
            <a:pPr algn="ctr"/>
            <a:r>
              <a:rPr lang="en-US" sz="6000" b="1" cap="none" spc="0" dirty="0" smtClean="0">
                <a:ln w="22225">
                  <a:solidFill>
                    <a:srgbClr val="0000FF">
                      <a:alpha val="50000"/>
                    </a:srgbClr>
                  </a:solidFill>
                  <a:prstDash val="solid"/>
                </a:ln>
                <a:solidFill>
                  <a:srgbClr val="0000FF">
                    <a:alpha val="49000"/>
                  </a:srgbClr>
                </a:solidFill>
                <a:effectLst/>
              </a:rPr>
              <a:t>REMOVE</a:t>
            </a:r>
            <a:endParaRPr lang="en-US" sz="6000" b="1" cap="none" spc="0" dirty="0">
              <a:ln w="22225">
                <a:solidFill>
                  <a:srgbClr val="0000FF">
                    <a:alpha val="50000"/>
                  </a:srgbClr>
                </a:solidFill>
                <a:prstDash val="solid"/>
              </a:ln>
              <a:solidFill>
                <a:srgbClr val="0000FF">
                  <a:alpha val="49000"/>
                </a:srgbClr>
              </a:solidFill>
              <a:effectLst/>
            </a:endParaRPr>
          </a:p>
        </p:txBody>
      </p:sp>
    </p:spTree>
    <p:extLst>
      <p:ext uri="{BB962C8B-B14F-4D97-AF65-F5344CB8AC3E}">
        <p14:creationId xmlns:p14="http://schemas.microsoft.com/office/powerpoint/2010/main" val="35211551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2"/>
          <p:cNvSpPr>
            <a:spLocks noGrp="1" noChangeArrowheads="1"/>
          </p:cNvSpPr>
          <p:nvPr>
            <p:ph type="title"/>
          </p:nvPr>
        </p:nvSpPr>
        <p:spPr/>
        <p:txBody>
          <a:bodyPr/>
          <a:lstStyle/>
          <a:p>
            <a:pPr eaLnBrk="1" hangingPunct="1"/>
            <a:r>
              <a:rPr lang="en-US" altLang="ja-JP" sz="4400" dirty="0" smtClean="0">
                <a:latin typeface="Tahoma" pitchFamily="34" charset="0"/>
                <a:ea typeface="ＭＳ Ｐゴシック" pitchFamily="34" charset="-128"/>
              </a:rPr>
              <a:t>S26 Milestones</a:t>
            </a:r>
            <a:endParaRPr lang="en-US" altLang="ja-JP" sz="4400" i="1" dirty="0" smtClean="0">
              <a:latin typeface="Tahoma" pitchFamily="34" charset="0"/>
              <a:ea typeface="ＭＳ Ｐゴシック" pitchFamily="34" charset="-128"/>
            </a:endParaRPr>
          </a:p>
        </p:txBody>
      </p:sp>
      <p:sp>
        <p:nvSpPr>
          <p:cNvPr id="1843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SXP JDP – Confidential</a:t>
            </a:r>
          </a:p>
        </p:txBody>
      </p:sp>
      <p:sp>
        <p:nvSpPr>
          <p:cNvPr id="184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C173FF59-1B3C-463F-ABDB-1B32DC3DE215}" type="slidenum">
              <a:rPr lang="ja-JP" altLang="en-US" b="0" smtClean="0">
                <a:solidFill>
                  <a:schemeClr val="tx1"/>
                </a:solidFill>
                <a:latin typeface="Times New Roman" pitchFamily="18" charset="0"/>
              </a:rPr>
              <a:pPr/>
              <a:t>25</a:t>
            </a:fld>
            <a:endParaRPr lang="en-US" altLang="ja-JP" b="0" smtClean="0">
              <a:solidFill>
                <a:schemeClr val="tx1"/>
              </a:solidFill>
              <a:latin typeface="Times New Roman" pitchFamily="18" charset="0"/>
            </a:endParaRPr>
          </a:p>
        </p:txBody>
      </p:sp>
      <p:sp>
        <p:nvSpPr>
          <p:cNvPr id="18482" name="Rectangle 99"/>
          <p:cNvSpPr>
            <a:spLocks noChangeArrowheads="1"/>
          </p:cNvSpPr>
          <p:nvPr/>
        </p:nvSpPr>
        <p:spPr bwMode="auto">
          <a:xfrm>
            <a:off x="0" y="22907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ctr" eaLnBrk="0" hangingPunct="0"/>
            <a:endParaRPr lang="ja-JP" altLang="en-US"/>
          </a:p>
        </p:txBody>
      </p:sp>
      <p:sp>
        <p:nvSpPr>
          <p:cNvPr id="18483" name="Rectangle 108"/>
          <p:cNvSpPr>
            <a:spLocks noChangeArrowheads="1"/>
          </p:cNvSpPr>
          <p:nvPr/>
        </p:nvSpPr>
        <p:spPr bwMode="auto">
          <a:xfrm>
            <a:off x="0" y="22907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ctr" eaLnBrk="0" hangingPunct="0"/>
            <a:endParaRPr lang="ja-JP" altLang="en-US"/>
          </a:p>
        </p:txBody>
      </p:sp>
      <p:graphicFrame>
        <p:nvGraphicFramePr>
          <p:cNvPr id="3" name="Table 2"/>
          <p:cNvGraphicFramePr>
            <a:graphicFrameLocks noGrp="1"/>
          </p:cNvGraphicFramePr>
          <p:nvPr>
            <p:extLst>
              <p:ext uri="{D42A27DB-BD31-4B8C-83A1-F6EECF244321}">
                <p14:modId xmlns:p14="http://schemas.microsoft.com/office/powerpoint/2010/main" val="3857014883"/>
              </p:ext>
            </p:extLst>
          </p:nvPr>
        </p:nvGraphicFramePr>
        <p:xfrm>
          <a:off x="762000" y="838200"/>
          <a:ext cx="7702550" cy="2139950"/>
        </p:xfrm>
        <a:graphic>
          <a:graphicData uri="http://schemas.openxmlformats.org/drawingml/2006/table">
            <a:tbl>
              <a:tblPr firstRow="1">
                <a:tableStyleId>{72833802-FEF1-4C79-8D5D-14CF1EAF98D9}</a:tableStyleId>
              </a:tblPr>
              <a:tblGrid>
                <a:gridCol w="1298575"/>
                <a:gridCol w="6403975"/>
              </a:tblGrid>
              <a:tr h="370840">
                <a:tc>
                  <a:txBody>
                    <a:bodyPr/>
                    <a:lstStyle/>
                    <a:p>
                      <a:r>
                        <a:rPr lang="en-US" sz="1400" dirty="0" smtClean="0"/>
                        <a:t>Milestone</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Criteria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400" dirty="0" smtClean="0"/>
                        <a:t>Rev 1</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Basic core architecture frozen / sheet level implementation of all DDS features (design and test mode)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1950">
                <a:tc>
                  <a:txBody>
                    <a:bodyPr/>
                    <a:lstStyle/>
                    <a:p>
                      <a:r>
                        <a:rPr lang="en-US" altLang="ja-JP" sz="1400" dirty="0" smtClean="0"/>
                        <a:t>Rev 2	</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Sheet level performance validation complete / circuits ready for layout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altLang="ja-JP" sz="1400" dirty="0" smtClean="0"/>
                        <a:t>Rev 3</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smtClean="0"/>
                        <a:t>Full chip functional and performance validation of features, specifications and test modes</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altLang="ja-JP" sz="1400" dirty="0" smtClean="0"/>
                        <a:t>DBR</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smtClean="0"/>
                        <a:t>Database Ready for Manufacturing</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 name="TextBox 1"/>
          <p:cNvSpPr txBox="1"/>
          <p:nvPr/>
        </p:nvSpPr>
        <p:spPr>
          <a:xfrm>
            <a:off x="381000" y="5333787"/>
            <a:ext cx="8497455" cy="984885"/>
          </a:xfrm>
          <a:prstGeom prst="rect">
            <a:avLst/>
          </a:prstGeom>
          <a:noFill/>
          <a:ln>
            <a:solidFill>
              <a:srgbClr val="0000FF"/>
            </a:solidFill>
          </a:ln>
        </p:spPr>
        <p:txBody>
          <a:bodyPr wrap="square" rtlCol="0">
            <a:spAutoFit/>
          </a:bodyPr>
          <a:lstStyle/>
          <a:p>
            <a:r>
              <a:rPr lang="en-US" sz="1600" dirty="0" smtClean="0"/>
              <a:t>Notes:</a:t>
            </a:r>
          </a:p>
          <a:p>
            <a:r>
              <a:rPr lang="en-US" sz="1400" dirty="0" smtClean="0"/>
              <a:t>1. Rev 2 duration is longer due to accommodation of technology driven design request (+5 </a:t>
            </a:r>
            <a:r>
              <a:rPr lang="en-US" sz="1400" dirty="0" err="1"/>
              <a:t>w</a:t>
            </a:r>
            <a:r>
              <a:rPr lang="en-US" sz="1400" dirty="0" err="1" smtClean="0"/>
              <a:t>ks</a:t>
            </a:r>
            <a:r>
              <a:rPr lang="en-US" sz="1400" dirty="0" smtClean="0"/>
              <a:t>) </a:t>
            </a:r>
          </a:p>
          <a:p>
            <a:r>
              <a:rPr lang="en-US" sz="1400" dirty="0" smtClean="0"/>
              <a:t>2. Added 3 weeks from Rev 2 to Rev3 to accommodate complexities of core layout and termination issues with quilt layout</a:t>
            </a:r>
            <a:endParaRPr lang="en-US" sz="1400" dirty="0"/>
          </a:p>
        </p:txBody>
      </p:sp>
      <p:grpSp>
        <p:nvGrpSpPr>
          <p:cNvPr id="13" name="Group 12"/>
          <p:cNvGrpSpPr/>
          <p:nvPr/>
        </p:nvGrpSpPr>
        <p:grpSpPr>
          <a:xfrm>
            <a:off x="0" y="3212776"/>
            <a:ext cx="9010650" cy="1804987"/>
            <a:chOff x="28575" y="3581400"/>
            <a:chExt cx="9010650" cy="1804987"/>
          </a:xfrm>
        </p:grpSpPr>
        <p:pic>
          <p:nvPicPr>
            <p:cNvPr id="14" name="Picture 13"/>
            <p:cNvPicPr>
              <a:picLocks noChangeAspect="1"/>
            </p:cNvPicPr>
            <p:nvPr/>
          </p:nvPicPr>
          <p:blipFill rotWithShape="1">
            <a:blip r:embed="rId2"/>
            <a:srcRect b="2822"/>
            <a:stretch/>
          </p:blipFill>
          <p:spPr>
            <a:xfrm>
              <a:off x="28575" y="3581400"/>
              <a:ext cx="9010650" cy="1804987"/>
            </a:xfrm>
            <a:prstGeom prst="rect">
              <a:avLst/>
            </a:prstGeom>
          </p:spPr>
        </p:pic>
        <p:sp>
          <p:nvSpPr>
            <p:cNvPr id="15" name="TextBox 14"/>
            <p:cNvSpPr txBox="1"/>
            <p:nvPr/>
          </p:nvSpPr>
          <p:spPr>
            <a:xfrm>
              <a:off x="323528" y="4396462"/>
              <a:ext cx="902811" cy="307777"/>
            </a:xfrm>
            <a:prstGeom prst="rect">
              <a:avLst/>
            </a:prstGeom>
            <a:solidFill>
              <a:schemeClr val="bg1"/>
            </a:solidFill>
          </p:spPr>
          <p:txBody>
            <a:bodyPr wrap="none" rtlCol="0">
              <a:spAutoFit/>
            </a:bodyPr>
            <a:lstStyle/>
            <a:p>
              <a:r>
                <a:rPr lang="en-US" sz="1400" dirty="0" smtClean="0">
                  <a:solidFill>
                    <a:schemeClr val="bg1">
                      <a:lumMod val="50000"/>
                    </a:schemeClr>
                  </a:solidFill>
                </a:rPr>
                <a:t>Old POR</a:t>
              </a:r>
              <a:endParaRPr lang="en-US" sz="1400" dirty="0">
                <a:solidFill>
                  <a:schemeClr val="bg1">
                    <a:lumMod val="50000"/>
                  </a:schemeClr>
                </a:solidFill>
              </a:endParaRPr>
            </a:p>
          </p:txBody>
        </p:sp>
        <p:sp>
          <p:nvSpPr>
            <p:cNvPr id="16" name="TextBox 15"/>
            <p:cNvSpPr txBox="1"/>
            <p:nvPr/>
          </p:nvSpPr>
          <p:spPr>
            <a:xfrm>
              <a:off x="130175" y="4777407"/>
              <a:ext cx="982961" cy="307777"/>
            </a:xfrm>
            <a:prstGeom prst="rect">
              <a:avLst/>
            </a:prstGeom>
            <a:solidFill>
              <a:schemeClr val="bg1"/>
            </a:solidFill>
          </p:spPr>
          <p:txBody>
            <a:bodyPr wrap="none" rtlCol="0">
              <a:spAutoFit/>
            </a:bodyPr>
            <a:lstStyle/>
            <a:p>
              <a:r>
                <a:rPr lang="en-US" sz="1400" dirty="0" smtClean="0">
                  <a:solidFill>
                    <a:srgbClr val="0000FF"/>
                  </a:solidFill>
                </a:rPr>
                <a:t>New POR</a:t>
              </a:r>
              <a:endParaRPr lang="en-US" sz="1400" dirty="0">
                <a:solidFill>
                  <a:srgbClr val="0000FF"/>
                </a:solidFill>
              </a:endParaRPr>
            </a:p>
          </p:txBody>
        </p:sp>
      </p:grpSp>
    </p:spTree>
    <p:extLst>
      <p:ext uri="{BB962C8B-B14F-4D97-AF65-F5344CB8AC3E}">
        <p14:creationId xmlns:p14="http://schemas.microsoft.com/office/powerpoint/2010/main" val="1657181502"/>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lstStyle/>
          <a:p>
            <a:pPr eaLnBrk="1" hangingPunct="1"/>
            <a:r>
              <a:rPr lang="en-US" dirty="0" smtClean="0"/>
              <a:t>6.0 20s SXP Product SOW</a:t>
            </a:r>
          </a:p>
        </p:txBody>
      </p:sp>
    </p:spTree>
    <p:extLst>
      <p:ext uri="{BB962C8B-B14F-4D97-AF65-F5344CB8AC3E}">
        <p14:creationId xmlns:p14="http://schemas.microsoft.com/office/powerpoint/2010/main" val="5431455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a:t>
            </a:r>
            <a:endParaRPr lang="en-US" dirty="0"/>
          </a:p>
        </p:txBody>
      </p:sp>
      <p:sp>
        <p:nvSpPr>
          <p:cNvPr id="3" name="Content Placeholder 2"/>
          <p:cNvSpPr>
            <a:spLocks noGrp="1"/>
          </p:cNvSpPr>
          <p:nvPr>
            <p:ph idx="1"/>
          </p:nvPr>
        </p:nvSpPr>
        <p:spPr/>
        <p:txBody>
          <a:bodyPr>
            <a:normAutofit/>
          </a:bodyPr>
          <a:lstStyle/>
          <a:p>
            <a:r>
              <a:rPr lang="en-US" dirty="0" smtClean="0"/>
              <a:t>Product Schedule</a:t>
            </a:r>
          </a:p>
          <a:p>
            <a:r>
              <a:rPr lang="en-US" dirty="0" smtClean="0"/>
              <a:t>Product Goals</a:t>
            </a:r>
          </a:p>
          <a:p>
            <a:pPr lvl="1"/>
            <a:r>
              <a:rPr lang="en-US" dirty="0" smtClean="0"/>
              <a:t>Qualification Criteria</a:t>
            </a:r>
          </a:p>
          <a:p>
            <a:pPr lvl="1"/>
            <a:r>
              <a:rPr lang="en-US" dirty="0"/>
              <a:t>Ship Release </a:t>
            </a:r>
            <a:r>
              <a:rPr lang="en-US" dirty="0" smtClean="0"/>
              <a:t>Criteria</a:t>
            </a:r>
          </a:p>
          <a:p>
            <a:r>
              <a:rPr lang="en-US" dirty="0" smtClean="0"/>
              <a:t>Development &amp; Manufacturing Strategy</a:t>
            </a:r>
          </a:p>
          <a:p>
            <a:pPr lvl="1"/>
            <a:r>
              <a:rPr lang="en-US" dirty="0" smtClean="0"/>
              <a:t>Wafer Test</a:t>
            </a:r>
          </a:p>
          <a:p>
            <a:pPr lvl="1"/>
            <a:r>
              <a:rPr lang="en-US" dirty="0" smtClean="0"/>
              <a:t>Package Test</a:t>
            </a:r>
          </a:p>
          <a:p>
            <a:pPr lvl="1"/>
            <a:r>
              <a:rPr lang="en-US" dirty="0" smtClean="0"/>
              <a:t>CMOS &amp; Array Reliability</a:t>
            </a:r>
          </a:p>
          <a:p>
            <a:pPr lvl="1"/>
            <a:r>
              <a:rPr lang="en-US" dirty="0" smtClean="0"/>
              <a:t>Packaging and Assembly</a:t>
            </a:r>
          </a:p>
          <a:p>
            <a:pPr lvl="1"/>
            <a:r>
              <a:rPr lang="en-US" dirty="0" smtClean="0"/>
              <a:t>Product Validation &amp; Optimization</a:t>
            </a:r>
          </a:p>
          <a:p>
            <a:pPr lvl="1"/>
            <a:r>
              <a:rPr lang="en-US" dirty="0" smtClean="0"/>
              <a:t>Qualification</a:t>
            </a:r>
          </a:p>
          <a:p>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27</a:t>
            </a:fld>
            <a:endParaRPr lang="en-US"/>
          </a:p>
        </p:txBody>
      </p:sp>
      <p:sp>
        <p:nvSpPr>
          <p:cNvPr id="5" name="Footer Placeholder 4"/>
          <p:cNvSpPr>
            <a:spLocks noGrp="1"/>
          </p:cNvSpPr>
          <p:nvPr>
            <p:ph type="ftr" sz="quarter" idx="10"/>
          </p:nvPr>
        </p:nvSpPr>
        <p:spPr/>
        <p:txBody>
          <a:bodyPr/>
          <a:lstStyle/>
          <a:p>
            <a:pPr>
              <a:defRPr/>
            </a:pPr>
            <a:r>
              <a:rPr lang="en-US" smtClean="0"/>
              <a:t>SXP JDP – Confidential</a:t>
            </a:r>
            <a:endParaRPr lang="en-US" dirty="0"/>
          </a:p>
        </p:txBody>
      </p:sp>
    </p:spTree>
    <p:extLst>
      <p:ext uri="{BB962C8B-B14F-4D97-AF65-F5344CB8AC3E}">
        <p14:creationId xmlns:p14="http://schemas.microsoft.com/office/powerpoint/2010/main" val="2216343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03709"/>
            <a:ext cx="8610600" cy="392658"/>
          </a:xfrm>
        </p:spPr>
        <p:txBody>
          <a:bodyPr/>
          <a:lstStyle/>
          <a:p>
            <a:r>
              <a:rPr lang="en-US" dirty="0" smtClean="0"/>
              <a:t>SXP 20s Project Schedule</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925258999"/>
              </p:ext>
            </p:extLst>
          </p:nvPr>
        </p:nvGraphicFramePr>
        <p:xfrm>
          <a:off x="395536" y="584684"/>
          <a:ext cx="8280919" cy="4978328"/>
        </p:xfrm>
        <a:graphic>
          <a:graphicData uri="http://schemas.openxmlformats.org/drawingml/2006/table">
            <a:tbl>
              <a:tblPr firstRow="1" bandRow="1">
                <a:tableStyleId>{21E4AEA4-8DFA-4A89-87EB-49C32662AFE0}</a:tableStyleId>
              </a:tblPr>
              <a:tblGrid>
                <a:gridCol w="2688609"/>
                <a:gridCol w="3011243"/>
                <a:gridCol w="2581067"/>
              </a:tblGrid>
              <a:tr h="423754">
                <a:tc>
                  <a:txBody>
                    <a:bodyPr/>
                    <a:lstStyle/>
                    <a:p>
                      <a:pPr algn="ctr"/>
                      <a:r>
                        <a:rPr lang="en-US" dirty="0" smtClean="0"/>
                        <a:t>Milestone</a:t>
                      </a:r>
                      <a:endParaRPr lang="en-US" dirty="0"/>
                    </a:p>
                  </a:txBody>
                  <a:tcPr/>
                </a:tc>
                <a:tc>
                  <a:txBody>
                    <a:bodyPr/>
                    <a:lstStyle/>
                    <a:p>
                      <a:pPr algn="ctr"/>
                      <a:r>
                        <a:rPr lang="en-US" i="1" dirty="0" smtClean="0">
                          <a:solidFill>
                            <a:srgbClr val="FFFF00"/>
                          </a:solidFill>
                        </a:rPr>
                        <a:t>Current Projection (V4.0)</a:t>
                      </a:r>
                      <a:endParaRPr lang="en-US" i="1" dirty="0">
                        <a:solidFill>
                          <a:srgbClr val="FFFF00"/>
                        </a:solidFill>
                      </a:endParaRPr>
                    </a:p>
                  </a:txBody>
                  <a:tcPr/>
                </a:tc>
                <a:tc>
                  <a:txBody>
                    <a:bodyPr/>
                    <a:lstStyle/>
                    <a:p>
                      <a:pPr algn="ctr"/>
                      <a:r>
                        <a:rPr lang="en-US" dirty="0" smtClean="0"/>
                        <a:t>V3.0 SOW Timeline</a:t>
                      </a:r>
                      <a:endParaRPr lang="en-US" dirty="0"/>
                    </a:p>
                  </a:txBody>
                  <a:tcPr/>
                </a:tc>
              </a:tr>
              <a:tr h="380974">
                <a:tc>
                  <a:txBody>
                    <a:bodyPr/>
                    <a:lstStyle/>
                    <a:p>
                      <a:pPr algn="ctr"/>
                      <a:r>
                        <a:rPr lang="en-US" dirty="0" smtClean="0"/>
                        <a:t>DBR</a:t>
                      </a:r>
                      <a:endParaRPr lang="en-US" dirty="0"/>
                    </a:p>
                  </a:txBody>
                  <a:tcPr/>
                </a:tc>
                <a:tc>
                  <a:txBody>
                    <a:bodyPr/>
                    <a:lstStyle/>
                    <a:p>
                      <a:pPr marL="0" indent="0" algn="ctr">
                        <a:tabLst>
                          <a:tab pos="625475" algn="l"/>
                          <a:tab pos="2117725" algn="l"/>
                        </a:tabLst>
                      </a:pPr>
                      <a:r>
                        <a:rPr lang="en-US" dirty="0" smtClean="0">
                          <a:solidFill>
                            <a:schemeClr val="tx1"/>
                          </a:solidFill>
                          <a:sym typeface="Wingdings" panose="05000000000000000000" pitchFamily="2" charset="2"/>
                        </a:rPr>
                        <a:t>October 23,</a:t>
                      </a:r>
                      <a:r>
                        <a:rPr lang="en-US" baseline="0" dirty="0" smtClean="0">
                          <a:solidFill>
                            <a:schemeClr val="tx1"/>
                          </a:solidFill>
                          <a:sym typeface="Wingdings" panose="05000000000000000000" pitchFamily="2" charset="2"/>
                        </a:rPr>
                        <a:t> 2015</a:t>
                      </a:r>
                      <a:endParaRPr lang="en-US" dirty="0">
                        <a:solidFill>
                          <a:schemeClr val="tx1"/>
                        </a:solidFill>
                      </a:endParaRPr>
                    </a:p>
                  </a:txBody>
                  <a:tcPr/>
                </a:tc>
                <a:tc>
                  <a:txBody>
                    <a:bodyPr/>
                    <a:lstStyle/>
                    <a:p>
                      <a:pPr marL="0" indent="0" algn="ctr">
                        <a:tabLst>
                          <a:tab pos="625475" algn="l"/>
                          <a:tab pos="2117725" algn="l"/>
                        </a:tabLst>
                      </a:pPr>
                      <a:r>
                        <a:rPr lang="en-US" dirty="0" smtClean="0">
                          <a:solidFill>
                            <a:schemeClr val="tx1"/>
                          </a:solidFill>
                        </a:rPr>
                        <a:t>August 28</a:t>
                      </a:r>
                      <a:r>
                        <a:rPr lang="en-US" baseline="30000" dirty="0" smtClean="0">
                          <a:solidFill>
                            <a:schemeClr val="tx1"/>
                          </a:solidFill>
                        </a:rPr>
                        <a:t>th</a:t>
                      </a:r>
                      <a:r>
                        <a:rPr lang="en-US" dirty="0" smtClean="0">
                          <a:solidFill>
                            <a:schemeClr val="tx1"/>
                          </a:solidFill>
                        </a:rPr>
                        <a:t>, 2015</a:t>
                      </a:r>
                      <a:endParaRPr lang="en-US" dirty="0">
                        <a:solidFill>
                          <a:schemeClr val="tx1"/>
                        </a:solidFill>
                      </a:endParaRPr>
                    </a:p>
                  </a:txBody>
                  <a:tcPr/>
                </a:tc>
              </a:tr>
              <a:tr h="441690">
                <a:tc>
                  <a:txBody>
                    <a:bodyPr/>
                    <a:lstStyle/>
                    <a:p>
                      <a:pPr algn="ctr"/>
                      <a:r>
                        <a:rPr lang="en-US" dirty="0" smtClean="0"/>
                        <a:t>F2 A0 Skip</a:t>
                      </a:r>
                      <a:r>
                        <a:rPr lang="en-US" baseline="0" dirty="0" smtClean="0"/>
                        <a:t> Array Probe</a:t>
                      </a:r>
                      <a:endParaRPr lang="en-US" dirty="0"/>
                    </a:p>
                  </a:txBody>
                  <a:tcPr/>
                </a:tc>
                <a:tc>
                  <a:txBody>
                    <a:bodyPr/>
                    <a:lstStyle/>
                    <a:p>
                      <a:pPr marL="0" indent="0" algn="ctr"/>
                      <a:r>
                        <a:rPr lang="en-US" dirty="0" smtClean="0"/>
                        <a:t>December 7, 2015</a:t>
                      </a:r>
                      <a:endParaRPr lang="en-US" dirty="0">
                        <a:solidFill>
                          <a:schemeClr val="tx1"/>
                        </a:solidFill>
                      </a:endParaRPr>
                    </a:p>
                  </a:txBody>
                  <a:tcPr/>
                </a:tc>
                <a:tc>
                  <a:txBody>
                    <a:bodyPr/>
                    <a:lstStyle/>
                    <a:p>
                      <a:pPr marL="0" indent="0" algn="ctr"/>
                      <a:endParaRPr lang="en-US" dirty="0">
                        <a:solidFill>
                          <a:schemeClr val="tx1"/>
                        </a:solidFill>
                      </a:endParaRPr>
                    </a:p>
                  </a:txBody>
                  <a:tcPr/>
                </a:tc>
              </a:tr>
              <a:tr h="441690">
                <a:tc>
                  <a:txBody>
                    <a:bodyPr/>
                    <a:lstStyle/>
                    <a:p>
                      <a:pPr algn="ctr"/>
                      <a:r>
                        <a:rPr lang="en-US" dirty="0" smtClean="0"/>
                        <a:t>F4 A0 1D Probe</a:t>
                      </a:r>
                      <a:endParaRPr lang="en-US" dirty="0"/>
                    </a:p>
                  </a:txBody>
                  <a:tcPr/>
                </a:tc>
                <a:tc>
                  <a:txBody>
                    <a:bodyPr/>
                    <a:lstStyle/>
                    <a:p>
                      <a:pPr algn="ctr"/>
                      <a:r>
                        <a:rPr lang="en-US" dirty="0" smtClean="0"/>
                        <a:t>January</a:t>
                      </a:r>
                      <a:r>
                        <a:rPr lang="en-US" baseline="0" dirty="0" smtClean="0"/>
                        <a:t> 11, 2016</a:t>
                      </a:r>
                      <a:endParaRPr lang="en-US" dirty="0">
                        <a:solidFill>
                          <a:schemeClr val="tx1"/>
                        </a:solidFill>
                      </a:endParaRPr>
                    </a:p>
                  </a:txBody>
                  <a:tcPr/>
                </a:tc>
                <a:tc>
                  <a:txBody>
                    <a:bodyPr/>
                    <a:lstStyle/>
                    <a:p>
                      <a:pPr algn="ctr"/>
                      <a:endParaRPr lang="en-US" dirty="0">
                        <a:solidFill>
                          <a:schemeClr val="tx1"/>
                        </a:solidFill>
                      </a:endParaRPr>
                    </a:p>
                  </a:txBody>
                  <a:tcPr/>
                </a:tc>
              </a:tr>
              <a:tr h="441690">
                <a:tc>
                  <a:txBody>
                    <a:bodyPr/>
                    <a:lstStyle/>
                    <a:p>
                      <a:pPr algn="ctr"/>
                      <a:r>
                        <a:rPr lang="en-US" dirty="0" smtClean="0"/>
                        <a:t>F2 Extend to EPF+ (1D)</a:t>
                      </a:r>
                      <a:endParaRPr lang="en-US" dirty="0"/>
                    </a:p>
                  </a:txBody>
                  <a:tcPr/>
                </a:tc>
                <a:tc>
                  <a:txBody>
                    <a:bodyPr/>
                    <a:lstStyle/>
                    <a:p>
                      <a:pPr algn="ctr"/>
                      <a:r>
                        <a:rPr lang="en-US" dirty="0" smtClean="0"/>
                        <a:t>January 18, 2016</a:t>
                      </a:r>
                      <a:endParaRPr lang="en-US" dirty="0">
                        <a:solidFill>
                          <a:schemeClr val="tx1"/>
                        </a:solidFill>
                      </a:endParaRPr>
                    </a:p>
                  </a:txBody>
                  <a:tcPr/>
                </a:tc>
                <a:tc>
                  <a:txBody>
                    <a:bodyPr/>
                    <a:lstStyle/>
                    <a:p>
                      <a:pPr algn="ctr"/>
                      <a:endParaRPr lang="en-US" dirty="0">
                        <a:solidFill>
                          <a:schemeClr val="tx1"/>
                        </a:solidFill>
                      </a:endParaRPr>
                    </a:p>
                  </a:txBody>
                  <a:tcPr/>
                </a:tc>
              </a:tr>
              <a:tr h="622020">
                <a:tc>
                  <a:txBody>
                    <a:bodyPr/>
                    <a:lstStyle/>
                    <a:p>
                      <a:pPr algn="ctr"/>
                      <a:r>
                        <a:rPr lang="en-US" dirty="0" smtClean="0"/>
                        <a:t>F4 A1 4D Probe</a:t>
                      </a:r>
                    </a:p>
                    <a:p>
                      <a:pPr algn="ctr"/>
                      <a:r>
                        <a:rPr lang="en-US" dirty="0" smtClean="0">
                          <a:solidFill>
                            <a:schemeClr val="tx1"/>
                          </a:solidFill>
                        </a:rPr>
                        <a:t>1</a:t>
                      </a:r>
                      <a:r>
                        <a:rPr lang="en-US" baseline="30000" dirty="0" smtClean="0">
                          <a:solidFill>
                            <a:schemeClr val="tx1"/>
                          </a:solidFill>
                        </a:rPr>
                        <a:t>st</a:t>
                      </a:r>
                      <a:r>
                        <a:rPr lang="en-US" baseline="0" dirty="0" smtClean="0">
                          <a:solidFill>
                            <a:schemeClr val="tx1"/>
                          </a:solidFill>
                        </a:rPr>
                        <a:t> wafers to assembly</a:t>
                      </a:r>
                      <a:endParaRPr lang="en-US" dirty="0">
                        <a:solidFill>
                          <a:schemeClr val="tx1"/>
                        </a:solidFill>
                      </a:endParaRPr>
                    </a:p>
                  </a:txBody>
                  <a:tcPr/>
                </a:tc>
                <a:tc>
                  <a:txBody>
                    <a:bodyPr/>
                    <a:lstStyle/>
                    <a:p>
                      <a:pPr algn="ctr"/>
                      <a:r>
                        <a:rPr lang="en-US" dirty="0" smtClean="0"/>
                        <a:t>March 27, 2016</a:t>
                      </a:r>
                      <a:endParaRPr lang="en-US" baseline="0" dirty="0" smtClean="0">
                        <a:solidFill>
                          <a:srgbClr val="FF0000"/>
                        </a:solidFill>
                      </a:endParaRPr>
                    </a:p>
                  </a:txBody>
                  <a:tcPr/>
                </a:tc>
                <a:tc>
                  <a:txBody>
                    <a:bodyPr/>
                    <a:lstStyle/>
                    <a:p>
                      <a:pPr algn="ctr"/>
                      <a:r>
                        <a:rPr lang="en-US" baseline="0" dirty="0" smtClean="0">
                          <a:solidFill>
                            <a:schemeClr val="tx1"/>
                          </a:solidFill>
                        </a:rPr>
                        <a:t>December 4, 2015</a:t>
                      </a:r>
                    </a:p>
                  </a:txBody>
                  <a:tcPr/>
                </a:tc>
              </a:tr>
              <a:tr h="441690">
                <a:tc>
                  <a:txBody>
                    <a:bodyPr/>
                    <a:lstStyle/>
                    <a:p>
                      <a:pPr algn="ctr"/>
                      <a:r>
                        <a:rPr lang="en-US" dirty="0" smtClean="0"/>
                        <a:t>F2 4D Probe</a:t>
                      </a:r>
                      <a:endParaRPr lang="en-US" dirty="0"/>
                    </a:p>
                  </a:txBody>
                  <a:tcPr/>
                </a:tc>
                <a:tc>
                  <a:txBody>
                    <a:bodyPr/>
                    <a:lstStyle/>
                    <a:p>
                      <a:pPr algn="ctr"/>
                      <a:r>
                        <a:rPr lang="en-US" dirty="0" smtClean="0"/>
                        <a:t>June 12, 2016</a:t>
                      </a:r>
                      <a:endParaRPr lang="en-US" dirty="0">
                        <a:solidFill>
                          <a:schemeClr val="tx1"/>
                        </a:solidFill>
                      </a:endParaRPr>
                    </a:p>
                  </a:txBody>
                  <a:tcPr/>
                </a:tc>
                <a:tc>
                  <a:txBody>
                    <a:bodyPr/>
                    <a:lstStyle/>
                    <a:p>
                      <a:pPr algn="ctr"/>
                      <a:endParaRPr lang="en-US" dirty="0">
                        <a:solidFill>
                          <a:schemeClr val="tx1"/>
                        </a:solidFill>
                      </a:endParaRPr>
                    </a:p>
                  </a:txBody>
                  <a:tcPr/>
                </a:tc>
              </a:tr>
              <a:tr h="441690">
                <a:tc>
                  <a:txBody>
                    <a:bodyPr/>
                    <a:lstStyle/>
                    <a:p>
                      <a:pPr algn="ctr"/>
                      <a:r>
                        <a:rPr lang="en-US" dirty="0" smtClean="0"/>
                        <a:t>F2 QS Samples Probe</a:t>
                      </a:r>
                      <a:endParaRPr lang="en-US" dirty="0"/>
                    </a:p>
                  </a:txBody>
                  <a:tcPr/>
                </a:tc>
                <a:tc>
                  <a:txBody>
                    <a:bodyPr/>
                    <a:lstStyle/>
                    <a:p>
                      <a:pPr algn="ctr"/>
                      <a:r>
                        <a:rPr lang="en-US" dirty="0" smtClean="0"/>
                        <a:t>August 16, 2016</a:t>
                      </a:r>
                      <a:endParaRPr lang="en-US" dirty="0" smtClean="0">
                        <a:solidFill>
                          <a:schemeClr val="tx1"/>
                        </a:solidFill>
                      </a:endParaRPr>
                    </a:p>
                  </a:txBody>
                  <a:tcPr/>
                </a:tc>
                <a:tc>
                  <a:txBody>
                    <a:bodyPr/>
                    <a:lstStyle/>
                    <a:p>
                      <a:pPr algn="ctr"/>
                      <a:endParaRPr lang="en-US" dirty="0" smtClean="0">
                        <a:solidFill>
                          <a:schemeClr val="tx1"/>
                        </a:solidFill>
                      </a:endParaRPr>
                    </a:p>
                  </a:txBody>
                  <a:tcPr/>
                </a:tc>
              </a:tr>
              <a:tr h="441690">
                <a:tc>
                  <a:txBody>
                    <a:bodyPr/>
                    <a:lstStyle/>
                    <a:p>
                      <a:pPr algn="ctr"/>
                      <a:r>
                        <a:rPr lang="en-US" dirty="0" smtClean="0"/>
                        <a:t>S26A MSC</a:t>
                      </a:r>
                      <a:endParaRPr lang="en-US" dirty="0"/>
                    </a:p>
                  </a:txBody>
                  <a:tcPr/>
                </a:tc>
                <a:tc>
                  <a:txBody>
                    <a:bodyPr/>
                    <a:lstStyle/>
                    <a:p>
                      <a:pPr algn="ctr"/>
                      <a:r>
                        <a:rPr lang="en-US" dirty="0" smtClean="0">
                          <a:solidFill>
                            <a:schemeClr val="tx1"/>
                          </a:solidFill>
                        </a:rPr>
                        <a:t>September 9, 2016</a:t>
                      </a:r>
                    </a:p>
                  </a:txBody>
                  <a:tcPr/>
                </a:tc>
                <a:tc>
                  <a:txBody>
                    <a:bodyPr/>
                    <a:lstStyle/>
                    <a:p>
                      <a:pPr algn="ctr"/>
                      <a:r>
                        <a:rPr lang="en-US" dirty="0" smtClean="0">
                          <a:solidFill>
                            <a:schemeClr val="tx1"/>
                          </a:solidFill>
                        </a:rPr>
                        <a:t>July 15, 2016</a:t>
                      </a:r>
                    </a:p>
                  </a:txBody>
                  <a:tcPr/>
                </a:tc>
              </a:tr>
              <a:tr h="441690">
                <a:tc>
                  <a:txBody>
                    <a:bodyPr/>
                    <a:lstStyle/>
                    <a:p>
                      <a:pPr algn="ctr"/>
                      <a:r>
                        <a:rPr lang="en-US" dirty="0" smtClean="0"/>
                        <a:t>F2 Ship Release</a:t>
                      </a:r>
                      <a:endParaRPr lang="en-US" dirty="0"/>
                    </a:p>
                  </a:txBody>
                  <a:tcPr/>
                </a:tc>
                <a:tc>
                  <a:txBody>
                    <a:bodyPr/>
                    <a:lstStyle/>
                    <a:p>
                      <a:pPr algn="ctr"/>
                      <a:r>
                        <a:rPr lang="en-US" dirty="0" smtClean="0">
                          <a:solidFill>
                            <a:schemeClr val="tx1"/>
                          </a:solidFill>
                        </a:rPr>
                        <a:t>November</a:t>
                      </a:r>
                      <a:r>
                        <a:rPr lang="en-US" baseline="0" dirty="0" smtClean="0">
                          <a:solidFill>
                            <a:schemeClr val="tx1"/>
                          </a:solidFill>
                        </a:rPr>
                        <a:t> 15, 2016</a:t>
                      </a:r>
                      <a:endParaRPr lang="en-US" dirty="0" smtClean="0">
                        <a:solidFill>
                          <a:schemeClr val="tx1"/>
                        </a:solidFill>
                      </a:endParaRPr>
                    </a:p>
                  </a:txBody>
                  <a:tcPr/>
                </a:tc>
                <a:tc>
                  <a:txBody>
                    <a:bodyPr/>
                    <a:lstStyle/>
                    <a:p>
                      <a:pPr algn="ctr"/>
                      <a:r>
                        <a:rPr lang="en-US" dirty="0" smtClean="0">
                          <a:solidFill>
                            <a:schemeClr val="tx1"/>
                          </a:solidFill>
                        </a:rPr>
                        <a:t>September 2, 2016</a:t>
                      </a:r>
                    </a:p>
                  </a:txBody>
                  <a:tcPr/>
                </a:tc>
              </a:tr>
              <a:tr h="441690">
                <a:tc>
                  <a:txBody>
                    <a:bodyPr/>
                    <a:lstStyle/>
                    <a:p>
                      <a:pPr algn="ctr"/>
                      <a:r>
                        <a:rPr lang="en-US" dirty="0" smtClean="0"/>
                        <a:t>F2 Qual Release (VME)</a:t>
                      </a:r>
                      <a:endParaRPr lang="en-US" dirty="0"/>
                    </a:p>
                  </a:txBody>
                  <a:tcPr/>
                </a:tc>
                <a:tc>
                  <a:txBody>
                    <a:bodyPr/>
                    <a:lstStyle/>
                    <a:p>
                      <a:pPr algn="ctr"/>
                      <a:r>
                        <a:rPr lang="en-US" dirty="0" smtClean="0">
                          <a:solidFill>
                            <a:schemeClr val="tx1"/>
                          </a:solidFill>
                        </a:rPr>
                        <a:t>January 18, 2017</a:t>
                      </a:r>
                    </a:p>
                  </a:txBody>
                  <a:tcPr/>
                </a:tc>
                <a:tc>
                  <a:txBody>
                    <a:bodyPr/>
                    <a:lstStyle/>
                    <a:p>
                      <a:pPr algn="ctr"/>
                      <a:r>
                        <a:rPr lang="en-US" dirty="0" smtClean="0">
                          <a:solidFill>
                            <a:schemeClr val="tx1"/>
                          </a:solidFill>
                        </a:rPr>
                        <a:t>November</a:t>
                      </a:r>
                      <a:r>
                        <a:rPr lang="en-US" baseline="0" dirty="0" smtClean="0">
                          <a:solidFill>
                            <a:schemeClr val="tx1"/>
                          </a:solidFill>
                        </a:rPr>
                        <a:t> 23, 2016</a:t>
                      </a:r>
                      <a:endParaRPr lang="en-US" dirty="0" smtClean="0">
                        <a:solidFill>
                          <a:schemeClr val="tx1"/>
                        </a:solidFill>
                      </a:endParaRPr>
                    </a:p>
                  </a:txBody>
                  <a:tcPr/>
                </a:tc>
              </a:tr>
            </a:tbl>
          </a:graphicData>
        </a:graphic>
      </p:graphicFrame>
      <p:sp>
        <p:nvSpPr>
          <p:cNvPr id="3" name="Slide Number Placeholder 2"/>
          <p:cNvSpPr>
            <a:spLocks noGrp="1"/>
          </p:cNvSpPr>
          <p:nvPr>
            <p:ph type="sldNum" sz="quarter" idx="11"/>
          </p:nvPr>
        </p:nvSpPr>
        <p:spPr/>
        <p:txBody>
          <a:bodyPr/>
          <a:lstStyle/>
          <a:p>
            <a:pPr>
              <a:defRPr/>
            </a:pPr>
            <a:fld id="{C235A957-B854-46A2-BB37-A1101CD575F6}" type="slidenum">
              <a:rPr lang="en-US" smtClean="0"/>
              <a:pPr>
                <a:defRPr/>
              </a:pPr>
              <a:t>28</a:t>
            </a:fld>
            <a:endParaRPr lang="en-US"/>
          </a:p>
        </p:txBody>
      </p:sp>
      <p:sp>
        <p:nvSpPr>
          <p:cNvPr id="4" name="Footer Placeholder 3"/>
          <p:cNvSpPr>
            <a:spLocks noGrp="1"/>
          </p:cNvSpPr>
          <p:nvPr>
            <p:ph type="ftr" sz="quarter" idx="10"/>
          </p:nvPr>
        </p:nvSpPr>
        <p:spPr/>
        <p:txBody>
          <a:bodyPr/>
          <a:lstStyle/>
          <a:p>
            <a:pPr>
              <a:defRPr/>
            </a:pPr>
            <a:r>
              <a:rPr lang="en-US" smtClean="0"/>
              <a:t>SXP JDP – Confidential</a:t>
            </a:r>
            <a:endParaRPr lang="en-US" dirty="0"/>
          </a:p>
        </p:txBody>
      </p:sp>
      <p:sp>
        <p:nvSpPr>
          <p:cNvPr id="5" name="TextBox 4"/>
          <p:cNvSpPr txBox="1"/>
          <p:nvPr/>
        </p:nvSpPr>
        <p:spPr>
          <a:xfrm>
            <a:off x="151200" y="5638800"/>
            <a:ext cx="8916600" cy="646331"/>
          </a:xfrm>
          <a:prstGeom prst="rect">
            <a:avLst/>
          </a:prstGeom>
          <a:solidFill>
            <a:srgbClr val="FFFF99"/>
          </a:solidFill>
          <a:ln>
            <a:solidFill>
              <a:srgbClr val="0000FF"/>
            </a:solidFill>
          </a:ln>
        </p:spPr>
        <p:txBody>
          <a:bodyPr wrap="square" rtlCol="0">
            <a:spAutoFit/>
          </a:bodyPr>
          <a:lstStyle/>
          <a:p>
            <a:r>
              <a:rPr lang="en-US" sz="1200" b="1" dirty="0" smtClean="0"/>
              <a:t>Notes: </a:t>
            </a:r>
          </a:p>
          <a:p>
            <a:r>
              <a:rPr lang="en-US" sz="1200" b="1" dirty="0" smtClean="0"/>
              <a:t>Current projection is a tentative schedule – showing qual timeline, if module/PI resources at F4 become available now.</a:t>
            </a:r>
          </a:p>
          <a:p>
            <a:r>
              <a:rPr lang="en-US" sz="1200" b="1" dirty="0" smtClean="0"/>
              <a:t>We will close on final schedule in 2H, ‘15 as 10s vs. 20s resource constraints are resolved.</a:t>
            </a:r>
          </a:p>
        </p:txBody>
      </p:sp>
    </p:spTree>
    <p:extLst>
      <p:ext uri="{BB962C8B-B14F-4D97-AF65-F5344CB8AC3E}">
        <p14:creationId xmlns:p14="http://schemas.microsoft.com/office/powerpoint/2010/main" val="38367070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Product Goals – Qualification</a:t>
            </a:r>
            <a:endParaRPr lang="en-US" dirty="0"/>
          </a:p>
        </p:txBody>
      </p:sp>
      <p:graphicFrame>
        <p:nvGraphicFramePr>
          <p:cNvPr id="6" name="Group 128"/>
          <p:cNvGraphicFramePr>
            <a:graphicFrameLocks/>
          </p:cNvGraphicFramePr>
          <p:nvPr>
            <p:extLst/>
          </p:nvPr>
        </p:nvGraphicFramePr>
        <p:xfrm>
          <a:off x="457200" y="1143000"/>
          <a:ext cx="8368748" cy="4358640"/>
        </p:xfrm>
        <a:graphic>
          <a:graphicData uri="http://schemas.openxmlformats.org/drawingml/2006/table">
            <a:tbl>
              <a:tblPr/>
              <a:tblGrid>
                <a:gridCol w="3429000"/>
                <a:gridCol w="4939748"/>
              </a:tblGrid>
              <a:tr h="13551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cap="none" normalizeH="0" baseline="0" dirty="0" smtClean="0">
                          <a:ln>
                            <a:noFill/>
                          </a:ln>
                          <a:solidFill>
                            <a:schemeClr val="bg1"/>
                          </a:solidFill>
                          <a:effectLst/>
                          <a:latin typeface="Arial" pitchFamily="34" charset="0"/>
                          <a:cs typeface="Arial" pitchFamily="34" charset="0"/>
                        </a:rPr>
                        <a:t>Key Specifications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kern="1200" cap="none" normalizeH="0" baseline="0" dirty="0" smtClean="0">
                          <a:ln>
                            <a:noFill/>
                          </a:ln>
                          <a:solidFill>
                            <a:schemeClr val="bg1"/>
                          </a:solidFill>
                          <a:effectLst/>
                          <a:latin typeface="Arial" pitchFamily="34" charset="0"/>
                          <a:ea typeface="+mn-ea"/>
                          <a:cs typeface="Arial" pitchFamily="34" charset="0"/>
                        </a:rPr>
                        <a:t>Values</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Operating Temperature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rgbClr val="000000"/>
                          </a:solidFill>
                          <a:effectLst/>
                          <a:latin typeface="Arial" pitchFamily="34" charset="0"/>
                          <a:ea typeface="+mn-ea"/>
                          <a:cs typeface="Arial" pitchFamily="34" charset="0"/>
                        </a:rPr>
                        <a:t>0 – 85°C (</a:t>
                      </a:r>
                      <a:r>
                        <a:rPr kumimoji="0" lang="en-US" sz="1600" b="0" i="0" u="none" strike="noStrike" kern="1200" cap="none" normalizeH="0" baseline="0" dirty="0" err="1" smtClean="0">
                          <a:ln>
                            <a:noFill/>
                          </a:ln>
                          <a:solidFill>
                            <a:srgbClr val="000000"/>
                          </a:solidFill>
                          <a:effectLst/>
                          <a:latin typeface="Arial" pitchFamily="34" charset="0"/>
                          <a:ea typeface="+mn-ea"/>
                          <a:cs typeface="Arial" pitchFamily="34" charset="0"/>
                        </a:rPr>
                        <a:t>Tj</a:t>
                      </a:r>
                      <a:r>
                        <a:rPr kumimoji="0" lang="en-US" sz="1600" b="0" i="0" u="none" strike="noStrike" kern="1200" cap="none" normalizeH="0" baseline="0" dirty="0" smtClean="0">
                          <a:ln>
                            <a:noFill/>
                          </a:ln>
                          <a:solidFill>
                            <a:srgbClr val="000000"/>
                          </a:solidFill>
                          <a:effectLst/>
                          <a:latin typeface="Arial" pitchFamily="34" charset="0"/>
                          <a:ea typeface="+mn-ea"/>
                          <a:cs typeface="Arial" pitchFamily="34" charset="0"/>
                        </a:rPr>
                        <a: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Read Power / Energy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rgbClr val="000000"/>
                          </a:solidFill>
                          <a:effectLst/>
                          <a:latin typeface="Arial" pitchFamily="34" charset="0"/>
                          <a:ea typeface="+mn-ea"/>
                          <a:cs typeface="Arial" pitchFamily="34" charset="0"/>
                        </a:rPr>
                        <a:t>909mW / 47.3pJ/b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Write Power / Energy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704mW / 110pJ/b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tCK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rgbClr val="000000"/>
                          </a:solidFill>
                          <a:effectLst/>
                          <a:latin typeface="Arial" pitchFamily="34" charset="0"/>
                          <a:ea typeface="+mn-ea"/>
                          <a:cs typeface="Arial" pitchFamily="34" charset="0"/>
                        </a:rPr>
                        <a:t>1.0ns / 1GHz</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Read Latency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95ns</a:t>
                      </a:r>
                      <a:r>
                        <a:rPr kumimoji="0" lang="en-US" sz="1600" b="0" i="0" u="none" strike="noStrike" cap="none" normalizeH="0" baseline="30000" dirty="0" smtClean="0">
                          <a:ln>
                            <a:noFill/>
                          </a:ln>
                          <a:solidFill>
                            <a:srgbClr val="000000"/>
                          </a:solidFill>
                          <a:effectLst/>
                          <a:latin typeface="Arial" pitchFamily="34" charset="0"/>
                          <a:cs typeface="Arial" pitchFamily="34" charset="0"/>
                        </a:rPr>
                        <a:t>1</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Sustained Read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2000MB/s</a:t>
                      </a:r>
                      <a:r>
                        <a:rPr kumimoji="0" lang="en-US" sz="1600" b="0" i="0" u="none" strike="noStrike" cap="none" normalizeH="0" baseline="30000" dirty="0" smtClean="0">
                          <a:ln>
                            <a:noFill/>
                          </a:ln>
                          <a:solidFill>
                            <a:srgbClr val="000000"/>
                          </a:solidFill>
                          <a:effectLst/>
                          <a:latin typeface="Arial" pitchFamily="34" charset="0"/>
                          <a:cs typeface="Arial" pitchFamily="34" charset="0"/>
                        </a:rPr>
                        <a:t>1</a:t>
                      </a:r>
                      <a:endParaRPr kumimoji="0" lang="en-US" sz="1600" b="0" i="0" u="none" strike="noStrike" cap="none" normalizeH="0" baseline="0" dirty="0" smtClean="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Sustained Write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800MB/s</a:t>
                      </a:r>
                      <a:r>
                        <a:rPr kumimoji="0" lang="en-US" sz="1600" b="0" i="0" u="none" strike="noStrike" cap="none" normalizeH="0" baseline="30000" dirty="0" smtClean="0">
                          <a:ln>
                            <a:noFill/>
                          </a:ln>
                          <a:solidFill>
                            <a:srgbClr val="000000"/>
                          </a:solidFill>
                          <a:effectLst/>
                          <a:latin typeface="Arial" pitchFamily="34" charset="0"/>
                          <a:cs typeface="Arial" pitchFamily="34" charset="0"/>
                        </a:rPr>
                        <a:t>1</a:t>
                      </a:r>
                      <a:endParaRPr kumimoji="0" lang="en-US" sz="1600" b="0" i="0" u="none" strike="noStrike" cap="none" normalizeH="0" baseline="0" dirty="0" smtClean="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Maximum Write Cycles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1.0E7</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Selected Cell Read Disturb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cap="none" normalizeH="0" baseline="0" dirty="0" smtClean="0">
                          <a:ln>
                            <a:noFill/>
                          </a:ln>
                          <a:solidFill>
                            <a:srgbClr val="000000"/>
                          </a:solidFill>
                          <a:effectLst/>
                          <a:latin typeface="Arial" pitchFamily="34" charset="0"/>
                          <a:cs typeface="Arial" pitchFamily="34" charset="0"/>
                        </a:rPr>
                        <a:t>1.0E9</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Retention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latin typeface="Arial" pitchFamily="34" charset="0"/>
                          <a:cs typeface="Arial" pitchFamily="34" charset="0"/>
                        </a:rPr>
                        <a:t>12 Decades</a:t>
                      </a:r>
                      <a:r>
                        <a:rPr lang="en-US" sz="1600" b="0" baseline="0" dirty="0" smtClean="0">
                          <a:latin typeface="Arial" pitchFamily="34" charset="0"/>
                          <a:cs typeface="Arial" pitchFamily="34" charset="0"/>
                        </a:rPr>
                        <a:t> @ 85°C (1us -&gt; 1.6 </a:t>
                      </a:r>
                      <a:r>
                        <a:rPr lang="en-US" sz="1600" b="0" baseline="0" dirty="0" err="1" smtClean="0">
                          <a:latin typeface="Arial" pitchFamily="34" charset="0"/>
                          <a:cs typeface="Arial" pitchFamily="34" charset="0"/>
                        </a:rPr>
                        <a:t>wks</a:t>
                      </a:r>
                      <a:r>
                        <a:rPr lang="en-US" sz="1600" b="0" baseline="0" dirty="0" smtClean="0">
                          <a:latin typeface="Arial" pitchFamily="34" charset="0"/>
                          <a:cs typeface="Arial" pitchFamily="34" charset="0"/>
                        </a:rPr>
                        <a:t>)</a:t>
                      </a:r>
                      <a:endParaRPr lang="en-US" sz="1600" b="0" dirty="0" smtClean="0">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RBER</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latin typeface="Arial" pitchFamily="34" charset="0"/>
                          <a:cs typeface="Arial" pitchFamily="34" charset="0"/>
                        </a:rPr>
                        <a:t>5.0E-5</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Quality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latin typeface="Arial" pitchFamily="34" charset="0"/>
                          <a:cs typeface="Arial" pitchFamily="34" charset="0"/>
                        </a:rPr>
                        <a:t>500 DPM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5" name="TextBox 4"/>
          <p:cNvSpPr txBox="1"/>
          <p:nvPr/>
        </p:nvSpPr>
        <p:spPr>
          <a:xfrm>
            <a:off x="533400" y="5867400"/>
            <a:ext cx="3657600" cy="276999"/>
          </a:xfrm>
          <a:prstGeom prst="rect">
            <a:avLst/>
          </a:prstGeom>
          <a:noFill/>
        </p:spPr>
        <p:txBody>
          <a:bodyPr wrap="square" rtlCol="0">
            <a:spAutoFit/>
          </a:bodyPr>
          <a:lstStyle/>
          <a:p>
            <a:r>
              <a:rPr lang="en-US" sz="1200" dirty="0" smtClean="0"/>
              <a:t>1. Timings referenced to 1.0ns </a:t>
            </a:r>
            <a:r>
              <a:rPr lang="en-US" sz="1200" dirty="0" err="1" smtClean="0"/>
              <a:t>tCK</a:t>
            </a:r>
            <a:endParaRPr lang="en-US" sz="1200" dirty="0"/>
          </a:p>
        </p:txBody>
      </p:sp>
      <p:sp>
        <p:nvSpPr>
          <p:cNvPr id="3" name="Slide Number Placeholder 2"/>
          <p:cNvSpPr>
            <a:spLocks noGrp="1"/>
          </p:cNvSpPr>
          <p:nvPr>
            <p:ph type="sldNum" sz="quarter" idx="11"/>
          </p:nvPr>
        </p:nvSpPr>
        <p:spPr/>
        <p:txBody>
          <a:bodyPr/>
          <a:lstStyle/>
          <a:p>
            <a:pPr>
              <a:defRPr/>
            </a:pPr>
            <a:fld id="{C235A957-B854-46A2-BB37-A1101CD575F6}" type="slidenum">
              <a:rPr lang="en-US" smtClean="0"/>
              <a:pPr>
                <a:defRPr/>
              </a:pPr>
              <a:t>29</a:t>
            </a:fld>
            <a:endParaRPr lang="en-US"/>
          </a:p>
        </p:txBody>
      </p:sp>
      <p:sp>
        <p:nvSpPr>
          <p:cNvPr id="4" name="Footer Placeholder 3"/>
          <p:cNvSpPr>
            <a:spLocks noGrp="1"/>
          </p:cNvSpPr>
          <p:nvPr>
            <p:ph type="ftr" sz="quarter" idx="10"/>
          </p:nvPr>
        </p:nvSpPr>
        <p:spPr/>
        <p:txBody>
          <a:bodyPr/>
          <a:lstStyle/>
          <a:p>
            <a:pPr>
              <a:defRPr/>
            </a:pPr>
            <a:r>
              <a:rPr lang="en-US" smtClean="0"/>
              <a:t>SXP JDP – Confidential</a:t>
            </a:r>
            <a:endParaRPr lang="en-US" dirty="0"/>
          </a:p>
        </p:txBody>
      </p:sp>
    </p:spTree>
    <p:extLst>
      <p:ext uri="{BB962C8B-B14F-4D97-AF65-F5344CB8AC3E}">
        <p14:creationId xmlns:p14="http://schemas.microsoft.com/office/powerpoint/2010/main" val="8046104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457200" y="274638"/>
            <a:ext cx="8229600" cy="685800"/>
          </a:xfrm>
        </p:spPr>
        <p:txBody>
          <a:bodyPr/>
          <a:lstStyle/>
          <a:p>
            <a:pPr eaLnBrk="1" hangingPunct="1"/>
            <a:r>
              <a:rPr lang="en-US" dirty="0" smtClean="0"/>
              <a:t>Revision Page</a:t>
            </a:r>
          </a:p>
        </p:txBody>
      </p:sp>
      <p:graphicFrame>
        <p:nvGraphicFramePr>
          <p:cNvPr id="1217666" name="Group 130"/>
          <p:cNvGraphicFramePr>
            <a:graphicFrameLocks noGrp="1"/>
          </p:cNvGraphicFramePr>
          <p:nvPr>
            <p:extLst>
              <p:ext uri="{D42A27DB-BD31-4B8C-83A1-F6EECF244321}">
                <p14:modId xmlns:p14="http://schemas.microsoft.com/office/powerpoint/2010/main" val="2351057736"/>
              </p:ext>
            </p:extLst>
          </p:nvPr>
        </p:nvGraphicFramePr>
        <p:xfrm>
          <a:off x="173038" y="1069975"/>
          <a:ext cx="8804275" cy="4714563"/>
        </p:xfrm>
        <a:graphic>
          <a:graphicData uri="http://schemas.openxmlformats.org/drawingml/2006/table">
            <a:tbl>
              <a:tblPr/>
              <a:tblGrid>
                <a:gridCol w="1319212"/>
                <a:gridCol w="482600"/>
                <a:gridCol w="1355725"/>
                <a:gridCol w="1568450"/>
                <a:gridCol w="1570038"/>
                <a:gridCol w="2508250"/>
              </a:tblGrid>
              <a:tr h="2714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Approval Date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REV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Pages Affected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Was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Comments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r>
              <a:tr h="3654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05-20-2014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ALL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20s </a:t>
                      </a:r>
                      <a:r>
                        <a:rPr kumimoji="0" lang="en-US" sz="1000" b="1" i="0" u="none" strike="noStrike" cap="none" normalizeH="0" baseline="0" dirty="0" err="1" smtClean="0">
                          <a:ln>
                            <a:noFill/>
                          </a:ln>
                          <a:solidFill>
                            <a:schemeClr val="tx1"/>
                          </a:solidFill>
                          <a:effectLst/>
                          <a:latin typeface="Arial" pitchFamily="34" charset="0"/>
                        </a:rPr>
                        <a:t>SxP</a:t>
                      </a:r>
                      <a:r>
                        <a:rPr kumimoji="0" lang="en-US" sz="1000" b="1" i="0" u="none" strike="noStrike" cap="none" normalizeH="0" baseline="0" dirty="0" smtClean="0">
                          <a:ln>
                            <a:noFill/>
                          </a:ln>
                          <a:solidFill>
                            <a:schemeClr val="tx1"/>
                          </a:solidFill>
                          <a:effectLst/>
                          <a:latin typeface="Arial" pitchFamily="34" charset="0"/>
                        </a:rPr>
                        <a:t> Pathfinding SOW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09-15-2014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ALL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 20s SXP Pathfinding SOW Update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10-23-2014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ALL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20s SXP  Interim SOW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02-19-2015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ALL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20s SXP SOW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07-16-2015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Cost, Schedule related slides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20s SXP SOW Update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8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8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Slide Number Placeholder 5"/>
          <p:cNvSpPr>
            <a:spLocks noGrp="1"/>
          </p:cNvSpPr>
          <p:nvPr>
            <p:ph type="sldNum" sz="quarter" idx="11"/>
          </p:nvPr>
        </p:nvSpPr>
        <p:spPr>
          <a:xfrm>
            <a:off x="3721768" y="6537325"/>
            <a:ext cx="1041400" cy="244475"/>
          </a:xfrm>
          <a:prstGeom prst="rect">
            <a:avLst/>
          </a:prstGeom>
          <a:noFill/>
        </p:spPr>
        <p:txBody>
          <a:bodyPr/>
          <a:lstStyle/>
          <a:p>
            <a:fld id="{DC41119E-9AA9-4BDD-B229-58FA603D70A7}" type="slidenum">
              <a:rPr lang="en-US" smtClean="0">
                <a:cs typeface="Arial" pitchFamily="34" charset="0"/>
              </a:rPr>
              <a:pPr/>
              <a:t>3</a:t>
            </a:fld>
            <a:endParaRPr lang="en-US" dirty="0" smtClean="0">
              <a:cs typeface="Arial" pitchFamily="34" charset="0"/>
            </a:endParaRPr>
          </a:p>
        </p:txBody>
      </p:sp>
      <p:sp>
        <p:nvSpPr>
          <p:cNvPr id="9"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dirty="0" smtClean="0"/>
              <a:t>SXP JDP – Confidential</a:t>
            </a:r>
            <a:endParaRPr lang="en-US" dirty="0"/>
          </a:p>
        </p:txBody>
      </p:sp>
    </p:spTree>
    <p:extLst>
      <p:ext uri="{BB962C8B-B14F-4D97-AF65-F5344CB8AC3E}">
        <p14:creationId xmlns:p14="http://schemas.microsoft.com/office/powerpoint/2010/main" val="984395887"/>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Goals – Ship Release</a:t>
            </a:r>
            <a:endParaRPr lang="en-US" dirty="0"/>
          </a:p>
        </p:txBody>
      </p:sp>
      <p:graphicFrame>
        <p:nvGraphicFramePr>
          <p:cNvPr id="6" name="Group 128"/>
          <p:cNvGraphicFramePr>
            <a:graphicFrameLocks/>
          </p:cNvGraphicFramePr>
          <p:nvPr>
            <p:extLst/>
          </p:nvPr>
        </p:nvGraphicFramePr>
        <p:xfrm>
          <a:off x="457200" y="1143000"/>
          <a:ext cx="8368748" cy="4358640"/>
        </p:xfrm>
        <a:graphic>
          <a:graphicData uri="http://schemas.openxmlformats.org/drawingml/2006/table">
            <a:tbl>
              <a:tblPr/>
              <a:tblGrid>
                <a:gridCol w="3429000"/>
                <a:gridCol w="4939748"/>
              </a:tblGrid>
              <a:tr h="13551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cap="none" normalizeH="0" baseline="0" dirty="0" smtClean="0">
                          <a:ln>
                            <a:noFill/>
                          </a:ln>
                          <a:solidFill>
                            <a:schemeClr val="bg1"/>
                          </a:solidFill>
                          <a:effectLst/>
                          <a:latin typeface="Arial" pitchFamily="34" charset="0"/>
                          <a:cs typeface="Arial" pitchFamily="34" charset="0"/>
                        </a:rPr>
                        <a:t>Key Specifications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kern="1200" cap="none" normalizeH="0" baseline="0" dirty="0" smtClean="0">
                          <a:ln>
                            <a:noFill/>
                          </a:ln>
                          <a:solidFill>
                            <a:schemeClr val="bg1"/>
                          </a:solidFill>
                          <a:effectLst/>
                          <a:latin typeface="Arial" pitchFamily="34" charset="0"/>
                          <a:ea typeface="+mn-ea"/>
                          <a:cs typeface="Arial" pitchFamily="34" charset="0"/>
                        </a:rPr>
                        <a:t>Values</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Operating Temperature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chemeClr val="tx1"/>
                          </a:solidFill>
                          <a:effectLst/>
                          <a:latin typeface="Arial" pitchFamily="34" charset="0"/>
                          <a:ea typeface="+mn-ea"/>
                          <a:cs typeface="Arial" pitchFamily="34" charset="0"/>
                        </a:rPr>
                        <a:t>0 – 85°C (</a:t>
                      </a:r>
                      <a:r>
                        <a:rPr kumimoji="0" lang="en-US" sz="1600" b="0" i="0" u="none" strike="noStrike" kern="1200" cap="none" normalizeH="0" baseline="0" dirty="0" err="1" smtClean="0">
                          <a:ln>
                            <a:noFill/>
                          </a:ln>
                          <a:solidFill>
                            <a:schemeClr val="tx1"/>
                          </a:solidFill>
                          <a:effectLst/>
                          <a:latin typeface="Arial" pitchFamily="34" charset="0"/>
                          <a:ea typeface="+mn-ea"/>
                          <a:cs typeface="Arial" pitchFamily="34" charset="0"/>
                        </a:rPr>
                        <a:t>Tj</a:t>
                      </a:r>
                      <a:r>
                        <a:rPr kumimoji="0" lang="en-US" sz="1600" b="0" i="0" u="none" strike="noStrike" kern="1200" cap="none" normalizeH="0" baseline="0" dirty="0" smtClean="0">
                          <a:ln>
                            <a:noFill/>
                          </a:ln>
                          <a:solidFill>
                            <a:schemeClr val="tx1"/>
                          </a:solidFill>
                          <a:effectLst/>
                          <a:latin typeface="Arial" pitchFamily="34" charset="0"/>
                          <a:ea typeface="+mn-ea"/>
                          <a:cs typeface="Arial" pitchFamily="34" charset="0"/>
                        </a:rPr>
                        <a: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Read Power / Energy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chemeClr val="tx1"/>
                          </a:solidFill>
                          <a:effectLst/>
                          <a:latin typeface="Arial" pitchFamily="34" charset="0"/>
                          <a:ea typeface="+mn-ea"/>
                          <a:cs typeface="Arial" pitchFamily="34" charset="0"/>
                        </a:rPr>
                        <a:t>985mW / 71pJ/b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Write Power / Energy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760mW / 157pJ/b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tCK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chemeClr val="tx1"/>
                          </a:solidFill>
                          <a:effectLst/>
                          <a:latin typeface="Arial" pitchFamily="34" charset="0"/>
                          <a:ea typeface="+mn-ea"/>
                          <a:cs typeface="Arial" pitchFamily="34" charset="0"/>
                        </a:rPr>
                        <a:t>1.25ns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Read Latency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110ns</a:t>
                      </a:r>
                      <a:r>
                        <a:rPr kumimoji="0" lang="en-US" sz="1600" b="0" i="0" u="none" strike="noStrike" cap="none" normalizeH="0" baseline="30000" dirty="0" smtClean="0">
                          <a:ln>
                            <a:noFill/>
                          </a:ln>
                          <a:solidFill>
                            <a:schemeClr val="tx1"/>
                          </a:solidFill>
                          <a:effectLst/>
                          <a:latin typeface="Arial" pitchFamily="34" charset="0"/>
                          <a:cs typeface="Arial" pitchFamily="34" charset="0"/>
                        </a:rPr>
                        <a:t>1</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Sustained Read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1600MB/s</a:t>
                      </a:r>
                      <a:r>
                        <a:rPr kumimoji="0" lang="en-US" sz="1600" b="0" i="0" u="none" strike="noStrike" cap="none" normalizeH="0" baseline="30000" dirty="0" smtClean="0">
                          <a:ln>
                            <a:noFill/>
                          </a:ln>
                          <a:solidFill>
                            <a:schemeClr val="tx1"/>
                          </a:solidFill>
                          <a:effectLst/>
                          <a:latin typeface="Arial" pitchFamily="34" charset="0"/>
                          <a:cs typeface="Arial" pitchFamily="34" charset="0"/>
                        </a:rPr>
                        <a:t>1</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Sustained Write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550MB/s</a:t>
                      </a:r>
                      <a:r>
                        <a:rPr kumimoji="0" lang="en-US" sz="1600" b="0" i="0" u="none" strike="noStrike" cap="none" normalizeH="0" baseline="30000" dirty="0" smtClean="0">
                          <a:ln>
                            <a:noFill/>
                          </a:ln>
                          <a:solidFill>
                            <a:schemeClr val="tx1"/>
                          </a:solidFill>
                          <a:effectLst/>
                          <a:latin typeface="Arial" pitchFamily="34" charset="0"/>
                          <a:cs typeface="Arial" pitchFamily="34" charset="0"/>
                        </a:rPr>
                        <a:t>1</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Maximum Write Cycles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1.3E5</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Selected Cell Read Disturb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cap="none" normalizeH="0" baseline="0" dirty="0" smtClean="0">
                          <a:ln>
                            <a:noFill/>
                          </a:ln>
                          <a:solidFill>
                            <a:schemeClr val="tx1"/>
                          </a:solidFill>
                          <a:effectLst/>
                          <a:latin typeface="Arial" pitchFamily="34" charset="0"/>
                          <a:cs typeface="Arial" pitchFamily="34" charset="0"/>
                        </a:rPr>
                        <a:t>2.0E4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Retention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latin typeface="Arial" pitchFamily="34" charset="0"/>
                          <a:cs typeface="Arial" pitchFamily="34" charset="0"/>
                        </a:rPr>
                        <a:t>12 Decades</a:t>
                      </a:r>
                      <a:r>
                        <a:rPr lang="en-US" sz="1600" b="0" baseline="0" dirty="0" smtClean="0">
                          <a:latin typeface="Arial" pitchFamily="34" charset="0"/>
                          <a:cs typeface="Arial" pitchFamily="34" charset="0"/>
                        </a:rPr>
                        <a:t> @ 70°C (1us -&gt; 1.6 </a:t>
                      </a:r>
                      <a:r>
                        <a:rPr lang="en-US" sz="1600" b="0" baseline="0" dirty="0" err="1" smtClean="0">
                          <a:latin typeface="Arial" pitchFamily="34" charset="0"/>
                          <a:cs typeface="Arial" pitchFamily="34" charset="0"/>
                        </a:rPr>
                        <a:t>wks</a:t>
                      </a:r>
                      <a:r>
                        <a:rPr lang="en-US" sz="1600" b="0" baseline="0" dirty="0" smtClean="0">
                          <a:latin typeface="Arial" pitchFamily="34" charset="0"/>
                          <a:cs typeface="Arial" pitchFamily="34" charset="0"/>
                        </a:rPr>
                        <a:t>)</a:t>
                      </a:r>
                      <a:endParaRPr lang="en-US" sz="1600" b="0" dirty="0" smtClean="0">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RBER</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solidFill>
                            <a:schemeClr val="tx1"/>
                          </a:solidFill>
                          <a:latin typeface="Arial" pitchFamily="34" charset="0"/>
                          <a:cs typeface="Arial" pitchFamily="34" charset="0"/>
                        </a:rPr>
                        <a:t>6.0E-4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Quality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solidFill>
                            <a:schemeClr val="tx1"/>
                          </a:solidFill>
                          <a:latin typeface="Arial" pitchFamily="34" charset="0"/>
                          <a:cs typeface="Arial" pitchFamily="34" charset="0"/>
                        </a:rPr>
                        <a:t>5000 DPM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5" name="TextBox 4"/>
          <p:cNvSpPr txBox="1"/>
          <p:nvPr/>
        </p:nvSpPr>
        <p:spPr>
          <a:xfrm>
            <a:off x="533400" y="5867400"/>
            <a:ext cx="3657600" cy="276999"/>
          </a:xfrm>
          <a:prstGeom prst="rect">
            <a:avLst/>
          </a:prstGeom>
          <a:noFill/>
        </p:spPr>
        <p:txBody>
          <a:bodyPr wrap="square" rtlCol="0">
            <a:spAutoFit/>
          </a:bodyPr>
          <a:lstStyle/>
          <a:p>
            <a:r>
              <a:rPr lang="en-US" sz="1200" dirty="0" smtClean="0"/>
              <a:t>1. Timings referenced to 1.25ns tCK</a:t>
            </a:r>
            <a:endParaRPr lang="en-US" sz="1200" dirty="0"/>
          </a:p>
        </p:txBody>
      </p:sp>
      <p:sp>
        <p:nvSpPr>
          <p:cNvPr id="3" name="Slide Number Placeholder 2"/>
          <p:cNvSpPr>
            <a:spLocks noGrp="1"/>
          </p:cNvSpPr>
          <p:nvPr>
            <p:ph type="sldNum" sz="quarter" idx="11"/>
          </p:nvPr>
        </p:nvSpPr>
        <p:spPr/>
        <p:txBody>
          <a:bodyPr/>
          <a:lstStyle/>
          <a:p>
            <a:pPr>
              <a:defRPr/>
            </a:pPr>
            <a:fld id="{C235A957-B854-46A2-BB37-A1101CD575F6}" type="slidenum">
              <a:rPr lang="en-US" smtClean="0"/>
              <a:pPr>
                <a:defRPr/>
              </a:pPr>
              <a:t>30</a:t>
            </a:fld>
            <a:endParaRPr lang="en-US"/>
          </a:p>
        </p:txBody>
      </p:sp>
      <p:sp>
        <p:nvSpPr>
          <p:cNvPr id="4" name="Footer Placeholder 3"/>
          <p:cNvSpPr>
            <a:spLocks noGrp="1"/>
          </p:cNvSpPr>
          <p:nvPr>
            <p:ph type="ftr" sz="quarter" idx="10"/>
          </p:nvPr>
        </p:nvSpPr>
        <p:spPr/>
        <p:txBody>
          <a:bodyPr/>
          <a:lstStyle/>
          <a:p>
            <a:pPr>
              <a:defRPr/>
            </a:pPr>
            <a:r>
              <a:rPr lang="en-US" smtClean="0"/>
              <a:t>SXP JDP – Confidential</a:t>
            </a:r>
            <a:endParaRPr lang="en-US" dirty="0"/>
          </a:p>
        </p:txBody>
      </p:sp>
    </p:spTree>
    <p:extLst>
      <p:ext uri="{BB962C8B-B14F-4D97-AF65-F5344CB8AC3E}">
        <p14:creationId xmlns:p14="http://schemas.microsoft.com/office/powerpoint/2010/main" val="19642922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Development &amp; Manufacturing Strategy</a:t>
            </a:r>
            <a:endParaRPr lang="en-US" sz="3200" dirty="0"/>
          </a:p>
        </p:txBody>
      </p:sp>
      <p:sp>
        <p:nvSpPr>
          <p:cNvPr id="3" name="Content Placeholder 2"/>
          <p:cNvSpPr>
            <a:spLocks noGrp="1"/>
          </p:cNvSpPr>
          <p:nvPr>
            <p:ph idx="1"/>
          </p:nvPr>
        </p:nvSpPr>
        <p:spPr/>
        <p:txBody>
          <a:bodyPr/>
          <a:lstStyle/>
          <a:p>
            <a:r>
              <a:rPr lang="en-US" dirty="0" smtClean="0"/>
              <a:t>Initial tape-out and technology development will occur in Boise Fab 4. </a:t>
            </a:r>
          </a:p>
          <a:p>
            <a:r>
              <a:rPr lang="en-US" dirty="0" smtClean="0"/>
              <a:t>No Product Qualification or Ship Release from F4.</a:t>
            </a:r>
          </a:p>
          <a:p>
            <a:r>
              <a:rPr lang="en-US" dirty="0" smtClean="0"/>
              <a:t>Technology development support for F4 will include package builds, backend test development, and look-ahead qualification runs.</a:t>
            </a:r>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31</a:t>
            </a:fld>
            <a:endParaRPr lang="en-US"/>
          </a:p>
        </p:txBody>
      </p:sp>
      <p:sp>
        <p:nvSpPr>
          <p:cNvPr id="5" name="Footer Placeholder 4"/>
          <p:cNvSpPr>
            <a:spLocks noGrp="1"/>
          </p:cNvSpPr>
          <p:nvPr>
            <p:ph type="ftr" sz="quarter" idx="10"/>
          </p:nvPr>
        </p:nvSpPr>
        <p:spPr/>
        <p:txBody>
          <a:bodyPr/>
          <a:lstStyle/>
          <a:p>
            <a:pPr>
              <a:defRPr/>
            </a:pPr>
            <a:r>
              <a:rPr lang="en-US" smtClean="0"/>
              <a:t>SXP JDP – Confidential</a:t>
            </a:r>
            <a:endParaRPr lang="en-US" dirty="0"/>
          </a:p>
        </p:txBody>
      </p:sp>
    </p:spTree>
    <p:extLst>
      <p:ext uri="{BB962C8B-B14F-4D97-AF65-F5344CB8AC3E}">
        <p14:creationId xmlns:p14="http://schemas.microsoft.com/office/powerpoint/2010/main" val="11234127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Wafer Test Strategy</a:t>
            </a:r>
            <a:endParaRPr lang="en-US" sz="4000" dirty="0"/>
          </a:p>
        </p:txBody>
      </p:sp>
      <p:sp>
        <p:nvSpPr>
          <p:cNvPr id="3" name="Content Placeholder 2"/>
          <p:cNvSpPr>
            <a:spLocks noGrp="1"/>
          </p:cNvSpPr>
          <p:nvPr>
            <p:ph idx="1"/>
          </p:nvPr>
        </p:nvSpPr>
        <p:spPr/>
        <p:txBody>
          <a:bodyPr>
            <a:normAutofit/>
          </a:bodyPr>
          <a:lstStyle/>
          <a:p>
            <a:r>
              <a:rPr lang="en-US" dirty="0" smtClean="0"/>
              <a:t>JDP Probe teams will jointly develop all wafer test capability required to support the technology development and the full product specification.  The required test flows are defined by the Product Engineering team.  Flows may include:</a:t>
            </a:r>
          </a:p>
          <a:p>
            <a:pPr lvl="1"/>
            <a:r>
              <a:rPr lang="en-US" dirty="0" smtClean="0"/>
              <a:t>Wafer Test Flow</a:t>
            </a:r>
          </a:p>
          <a:p>
            <a:pPr lvl="1"/>
            <a:r>
              <a:rPr lang="en-US" dirty="0" smtClean="0"/>
              <a:t>Wafer Speed Binning Flow</a:t>
            </a:r>
            <a:endParaRPr lang="en-US" dirty="0"/>
          </a:p>
          <a:p>
            <a:pPr lvl="1"/>
            <a:r>
              <a:rPr lang="en-US" dirty="0" smtClean="0"/>
              <a:t>WLR / ICF / ECF Flows</a:t>
            </a:r>
          </a:p>
          <a:p>
            <a:r>
              <a:rPr lang="en-US" dirty="0" smtClean="0"/>
              <a:t>JDP and IMFT Probe teams will jointly develop all H/W and S/W required to support the wafer test flows.</a:t>
            </a:r>
          </a:p>
          <a:p>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32</a:t>
            </a:fld>
            <a:endParaRPr lang="en-US"/>
          </a:p>
        </p:txBody>
      </p:sp>
      <p:sp>
        <p:nvSpPr>
          <p:cNvPr id="5" name="Footer Placeholder 4"/>
          <p:cNvSpPr>
            <a:spLocks noGrp="1"/>
          </p:cNvSpPr>
          <p:nvPr>
            <p:ph type="ftr" sz="quarter" idx="10"/>
          </p:nvPr>
        </p:nvSpPr>
        <p:spPr/>
        <p:txBody>
          <a:bodyPr/>
          <a:lstStyle/>
          <a:p>
            <a:pPr>
              <a:defRPr/>
            </a:pPr>
            <a:r>
              <a:rPr lang="en-US" smtClean="0"/>
              <a:t>SXP JDP – Confidential</a:t>
            </a:r>
            <a:endParaRPr lang="en-US" dirty="0"/>
          </a:p>
        </p:txBody>
      </p:sp>
    </p:spTree>
    <p:extLst>
      <p:ext uri="{BB962C8B-B14F-4D97-AF65-F5344CB8AC3E}">
        <p14:creationId xmlns:p14="http://schemas.microsoft.com/office/powerpoint/2010/main" val="41561820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Package Test Strategy</a:t>
            </a:r>
            <a:endParaRPr lang="en-US" sz="4000" dirty="0"/>
          </a:p>
        </p:txBody>
      </p:sp>
      <p:sp>
        <p:nvSpPr>
          <p:cNvPr id="3" name="Content Placeholder 2"/>
          <p:cNvSpPr>
            <a:spLocks noGrp="1"/>
          </p:cNvSpPr>
          <p:nvPr>
            <p:ph idx="1"/>
          </p:nvPr>
        </p:nvSpPr>
        <p:spPr>
          <a:xfrm>
            <a:off x="228600" y="762000"/>
            <a:ext cx="8610600" cy="4906963"/>
          </a:xfrm>
        </p:spPr>
        <p:txBody>
          <a:bodyPr>
            <a:normAutofit/>
          </a:bodyPr>
          <a:lstStyle/>
          <a:p>
            <a:r>
              <a:rPr lang="en-US" dirty="0"/>
              <a:t>JDP </a:t>
            </a:r>
            <a:r>
              <a:rPr lang="en-US" dirty="0" smtClean="0"/>
              <a:t>Test teams </a:t>
            </a:r>
            <a:r>
              <a:rPr lang="en-US" dirty="0"/>
              <a:t>will jointly develop all </a:t>
            </a:r>
            <a:r>
              <a:rPr lang="en-US" dirty="0" smtClean="0"/>
              <a:t>package test </a:t>
            </a:r>
            <a:r>
              <a:rPr lang="en-US" dirty="0"/>
              <a:t>capability required to support </a:t>
            </a:r>
            <a:r>
              <a:rPr lang="en-US" dirty="0" smtClean="0"/>
              <a:t>the technology </a:t>
            </a:r>
            <a:r>
              <a:rPr lang="en-US" dirty="0"/>
              <a:t>development </a:t>
            </a:r>
            <a:r>
              <a:rPr lang="en-US" dirty="0" smtClean="0"/>
              <a:t>and the </a:t>
            </a:r>
            <a:r>
              <a:rPr lang="en-US" dirty="0"/>
              <a:t>full product specification.  Required test flows are defined by the Product </a:t>
            </a:r>
            <a:r>
              <a:rPr lang="en-US" dirty="0" smtClean="0"/>
              <a:t>Engineering team.  </a:t>
            </a:r>
            <a:r>
              <a:rPr lang="en-US" dirty="0"/>
              <a:t>Flows may include:</a:t>
            </a:r>
          </a:p>
          <a:p>
            <a:pPr lvl="1"/>
            <a:r>
              <a:rPr lang="en-US" dirty="0" smtClean="0"/>
              <a:t>Hot Sort</a:t>
            </a:r>
          </a:p>
          <a:p>
            <a:pPr lvl="1"/>
            <a:r>
              <a:rPr lang="en-US" dirty="0" smtClean="0"/>
              <a:t>Cold Final</a:t>
            </a:r>
          </a:p>
          <a:p>
            <a:pPr lvl="1"/>
            <a:r>
              <a:rPr lang="en-US" dirty="0" smtClean="0"/>
              <a:t>Burn-in</a:t>
            </a:r>
            <a:endParaRPr lang="en-US" dirty="0"/>
          </a:p>
          <a:p>
            <a:r>
              <a:rPr lang="en-US" dirty="0"/>
              <a:t>JDP </a:t>
            </a:r>
            <a:r>
              <a:rPr lang="en-US" dirty="0" smtClean="0"/>
              <a:t>teams will </a:t>
            </a:r>
            <a:r>
              <a:rPr lang="en-US" dirty="0"/>
              <a:t>jointly identify </a:t>
            </a:r>
            <a:r>
              <a:rPr lang="en-US" dirty="0" smtClean="0"/>
              <a:t>package test platforms which meet </a:t>
            </a:r>
            <a:r>
              <a:rPr lang="en-US" dirty="0"/>
              <a:t>the </a:t>
            </a:r>
            <a:r>
              <a:rPr lang="en-US" dirty="0" smtClean="0"/>
              <a:t>technology development and product requirements</a:t>
            </a:r>
            <a:r>
              <a:rPr lang="en-US" dirty="0"/>
              <a:t>.</a:t>
            </a:r>
          </a:p>
          <a:p>
            <a:r>
              <a:rPr lang="en-US" dirty="0"/>
              <a:t>JDP </a:t>
            </a:r>
            <a:r>
              <a:rPr lang="en-US" dirty="0" smtClean="0"/>
              <a:t>Test teams </a:t>
            </a:r>
            <a:r>
              <a:rPr lang="en-US" dirty="0"/>
              <a:t>will jointly develop </a:t>
            </a:r>
            <a:r>
              <a:rPr lang="en-US" dirty="0" smtClean="0"/>
              <a:t>all H/W </a:t>
            </a:r>
            <a:r>
              <a:rPr lang="en-US" dirty="0"/>
              <a:t>and </a:t>
            </a:r>
            <a:r>
              <a:rPr lang="en-US" dirty="0" smtClean="0"/>
              <a:t>S/W required </a:t>
            </a:r>
            <a:r>
              <a:rPr lang="en-US" dirty="0"/>
              <a:t>to support the </a:t>
            </a:r>
            <a:r>
              <a:rPr lang="en-US" dirty="0" smtClean="0"/>
              <a:t>package test </a:t>
            </a:r>
            <a:r>
              <a:rPr lang="en-US" dirty="0"/>
              <a:t>flows</a:t>
            </a:r>
            <a:r>
              <a:rPr lang="en-US" dirty="0" smtClean="0"/>
              <a:t>.</a:t>
            </a:r>
          </a:p>
          <a:p>
            <a:pPr marL="0" indent="0">
              <a:buNone/>
            </a:pPr>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33</a:t>
            </a:fld>
            <a:endParaRPr lang="en-US"/>
          </a:p>
        </p:txBody>
      </p:sp>
      <p:sp>
        <p:nvSpPr>
          <p:cNvPr id="5" name="Footer Placeholder 4"/>
          <p:cNvSpPr>
            <a:spLocks noGrp="1"/>
          </p:cNvSpPr>
          <p:nvPr>
            <p:ph type="ftr" sz="quarter" idx="10"/>
          </p:nvPr>
        </p:nvSpPr>
        <p:spPr/>
        <p:txBody>
          <a:bodyPr/>
          <a:lstStyle/>
          <a:p>
            <a:pPr>
              <a:defRPr/>
            </a:pPr>
            <a:r>
              <a:rPr lang="en-US" smtClean="0"/>
              <a:t>SXP JDP – Confidential</a:t>
            </a:r>
            <a:endParaRPr lang="en-US" dirty="0"/>
          </a:p>
        </p:txBody>
      </p:sp>
    </p:spTree>
    <p:extLst>
      <p:ext uri="{BB962C8B-B14F-4D97-AF65-F5344CB8AC3E}">
        <p14:creationId xmlns:p14="http://schemas.microsoft.com/office/powerpoint/2010/main" val="40526098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CMOS &amp; Array Reliability</a:t>
            </a:r>
            <a:endParaRPr lang="en-US" sz="4000" dirty="0"/>
          </a:p>
        </p:txBody>
      </p:sp>
      <p:sp>
        <p:nvSpPr>
          <p:cNvPr id="3" name="Content Placeholder 2"/>
          <p:cNvSpPr>
            <a:spLocks noGrp="1"/>
          </p:cNvSpPr>
          <p:nvPr>
            <p:ph idx="1"/>
          </p:nvPr>
        </p:nvSpPr>
        <p:spPr/>
        <p:txBody>
          <a:bodyPr>
            <a:normAutofit/>
          </a:bodyPr>
          <a:lstStyle/>
          <a:p>
            <a:r>
              <a:rPr lang="en-US" dirty="0"/>
              <a:t>JDP Reliability teams will jointly </a:t>
            </a:r>
            <a:r>
              <a:rPr lang="en-US" dirty="0" smtClean="0"/>
              <a:t>support development of volume and bench level reliability data collection to enable technology and </a:t>
            </a:r>
            <a:r>
              <a:rPr lang="en-US" dirty="0"/>
              <a:t>Product </a:t>
            </a:r>
            <a:r>
              <a:rPr lang="en-US" dirty="0" smtClean="0"/>
              <a:t>development.</a:t>
            </a:r>
            <a:endParaRPr lang="en-US" dirty="0"/>
          </a:p>
          <a:p>
            <a:r>
              <a:rPr lang="en-US" dirty="0"/>
              <a:t>JDP Reliability teams will jointly develop wafer and package test reliability flows and development line sampling plans for both intrinsic and extrinsic CMOS and array reliability issues. </a:t>
            </a:r>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34</a:t>
            </a:fld>
            <a:endParaRPr lang="en-US"/>
          </a:p>
        </p:txBody>
      </p:sp>
      <p:sp>
        <p:nvSpPr>
          <p:cNvPr id="5" name="Footer Placeholder 4"/>
          <p:cNvSpPr>
            <a:spLocks noGrp="1"/>
          </p:cNvSpPr>
          <p:nvPr>
            <p:ph type="ftr" sz="quarter" idx="10"/>
          </p:nvPr>
        </p:nvSpPr>
        <p:spPr/>
        <p:txBody>
          <a:bodyPr/>
          <a:lstStyle/>
          <a:p>
            <a:pPr>
              <a:defRPr/>
            </a:pPr>
            <a:r>
              <a:rPr lang="en-US" smtClean="0"/>
              <a:t>SXP JDP – Confidential</a:t>
            </a:r>
            <a:endParaRPr lang="en-US" dirty="0"/>
          </a:p>
        </p:txBody>
      </p:sp>
    </p:spTree>
    <p:extLst>
      <p:ext uri="{BB962C8B-B14F-4D97-AF65-F5344CB8AC3E}">
        <p14:creationId xmlns:p14="http://schemas.microsoft.com/office/powerpoint/2010/main" val="13136002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Packaging &amp; Assembly Strategy</a:t>
            </a:r>
            <a:endParaRPr lang="en-US" sz="4000" dirty="0"/>
          </a:p>
        </p:txBody>
      </p:sp>
      <p:sp>
        <p:nvSpPr>
          <p:cNvPr id="3" name="Content Placeholder 2"/>
          <p:cNvSpPr>
            <a:spLocks noGrp="1"/>
          </p:cNvSpPr>
          <p:nvPr>
            <p:ph idx="1"/>
          </p:nvPr>
        </p:nvSpPr>
        <p:spPr/>
        <p:txBody>
          <a:bodyPr>
            <a:normAutofit/>
          </a:bodyPr>
          <a:lstStyle/>
          <a:p>
            <a:r>
              <a:rPr lang="en-US" dirty="0" smtClean="0"/>
              <a:t>JDP Packaging teams will </a:t>
            </a:r>
            <a:r>
              <a:rPr lang="en-US" dirty="0"/>
              <a:t>jointly </a:t>
            </a:r>
            <a:r>
              <a:rPr lang="en-US" dirty="0" smtClean="0"/>
              <a:t>design and development of packaging solutions which meet the product requirements.</a:t>
            </a:r>
            <a:endParaRPr lang="en-US" dirty="0"/>
          </a:p>
          <a:p>
            <a:r>
              <a:rPr lang="en-US" dirty="0"/>
              <a:t>JDP Reliability teams will </a:t>
            </a:r>
            <a:r>
              <a:rPr lang="en-US" dirty="0" smtClean="0"/>
              <a:t>jointly support simulation, characterization, electrical and physical failure analysis, and qualification of the SXP package.</a:t>
            </a:r>
            <a:endParaRPr lang="en-US" dirty="0"/>
          </a:p>
          <a:p>
            <a:endParaRPr lang="en-US" dirty="0" smtClean="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35</a:t>
            </a:fld>
            <a:endParaRPr lang="en-US"/>
          </a:p>
        </p:txBody>
      </p:sp>
      <p:sp>
        <p:nvSpPr>
          <p:cNvPr id="5" name="Footer Placeholder 4"/>
          <p:cNvSpPr>
            <a:spLocks noGrp="1"/>
          </p:cNvSpPr>
          <p:nvPr>
            <p:ph type="ftr" sz="quarter" idx="10"/>
          </p:nvPr>
        </p:nvSpPr>
        <p:spPr/>
        <p:txBody>
          <a:bodyPr/>
          <a:lstStyle/>
          <a:p>
            <a:pPr>
              <a:defRPr/>
            </a:pPr>
            <a:r>
              <a:rPr lang="en-US" smtClean="0"/>
              <a:t>SXP JDP – Confidential</a:t>
            </a:r>
            <a:endParaRPr lang="en-US" dirty="0"/>
          </a:p>
        </p:txBody>
      </p:sp>
    </p:spTree>
    <p:extLst>
      <p:ext uri="{BB962C8B-B14F-4D97-AF65-F5344CB8AC3E}">
        <p14:creationId xmlns:p14="http://schemas.microsoft.com/office/powerpoint/2010/main" val="3950382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Product Development Strategy</a:t>
            </a:r>
            <a:endParaRPr lang="en-US" sz="4000" dirty="0"/>
          </a:p>
        </p:txBody>
      </p:sp>
      <p:sp>
        <p:nvSpPr>
          <p:cNvPr id="3" name="Content Placeholder 2"/>
          <p:cNvSpPr>
            <a:spLocks noGrp="1"/>
          </p:cNvSpPr>
          <p:nvPr>
            <p:ph idx="1"/>
          </p:nvPr>
        </p:nvSpPr>
        <p:spPr/>
        <p:txBody>
          <a:bodyPr>
            <a:normAutofit/>
          </a:bodyPr>
          <a:lstStyle/>
          <a:p>
            <a:r>
              <a:rPr lang="en-US" dirty="0"/>
              <a:t>JDP PE teams will jointly </a:t>
            </a:r>
            <a:r>
              <a:rPr lang="en-US" dirty="0" smtClean="0"/>
              <a:t>support product design </a:t>
            </a:r>
            <a:r>
              <a:rPr lang="en-US" dirty="0"/>
              <a:t>validation, characterization, and debug.</a:t>
            </a:r>
          </a:p>
          <a:p>
            <a:r>
              <a:rPr lang="en-US" dirty="0" smtClean="0"/>
              <a:t>JDP PE teams will jointly support definition and implementation of all wafer and package test flows.</a:t>
            </a:r>
          </a:p>
          <a:p>
            <a:r>
              <a:rPr lang="en-US" dirty="0" smtClean="0"/>
              <a:t>JDP PE teams will jointly develop all H/W and S/W capabilities needed to support:</a:t>
            </a:r>
          </a:p>
          <a:p>
            <a:pPr lvl="1"/>
            <a:r>
              <a:rPr lang="en-US" dirty="0" smtClean="0"/>
              <a:t>µProbe / Wafer debug and EFA</a:t>
            </a:r>
          </a:p>
          <a:p>
            <a:pPr lvl="1"/>
            <a:r>
              <a:rPr lang="en-US" dirty="0" smtClean="0"/>
              <a:t>Interface Validation/Characterization</a:t>
            </a:r>
          </a:p>
          <a:p>
            <a:pPr lvl="1"/>
            <a:r>
              <a:rPr lang="en-US" dirty="0" smtClean="0"/>
              <a:t>Array Characterization</a:t>
            </a:r>
          </a:p>
          <a:p>
            <a:pPr lvl="1"/>
            <a:r>
              <a:rPr lang="en-US" dirty="0" smtClean="0"/>
              <a:t>Package EFA</a:t>
            </a:r>
            <a:endParaRPr lang="en-US" dirty="0"/>
          </a:p>
          <a:p>
            <a:r>
              <a:rPr lang="en-US" dirty="0" smtClean="0"/>
              <a:t>JDP PE teams will jointly support product and test flow optimization to enable technology development, product qualification, and HVM.</a:t>
            </a:r>
          </a:p>
          <a:p>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36</a:t>
            </a:fld>
            <a:endParaRPr lang="en-US"/>
          </a:p>
        </p:txBody>
      </p:sp>
      <p:sp>
        <p:nvSpPr>
          <p:cNvPr id="5" name="Footer Placeholder 4"/>
          <p:cNvSpPr>
            <a:spLocks noGrp="1"/>
          </p:cNvSpPr>
          <p:nvPr>
            <p:ph type="ftr" sz="quarter" idx="10"/>
          </p:nvPr>
        </p:nvSpPr>
        <p:spPr/>
        <p:txBody>
          <a:bodyPr/>
          <a:lstStyle/>
          <a:p>
            <a:pPr>
              <a:defRPr/>
            </a:pPr>
            <a:r>
              <a:rPr lang="en-US" smtClean="0"/>
              <a:t>SXP JDP – Confidential</a:t>
            </a:r>
            <a:endParaRPr lang="en-US" dirty="0"/>
          </a:p>
        </p:txBody>
      </p:sp>
    </p:spTree>
    <p:extLst>
      <p:ext uri="{BB962C8B-B14F-4D97-AF65-F5344CB8AC3E}">
        <p14:creationId xmlns:p14="http://schemas.microsoft.com/office/powerpoint/2010/main" val="25520238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Qualification Strategy</a:t>
            </a:r>
            <a:endParaRPr lang="en-US" sz="4000" dirty="0"/>
          </a:p>
        </p:txBody>
      </p:sp>
      <p:sp>
        <p:nvSpPr>
          <p:cNvPr id="3" name="Content Placeholder 2"/>
          <p:cNvSpPr>
            <a:spLocks noGrp="1"/>
          </p:cNvSpPr>
          <p:nvPr>
            <p:ph idx="1"/>
          </p:nvPr>
        </p:nvSpPr>
        <p:spPr/>
        <p:txBody>
          <a:bodyPr/>
          <a:lstStyle/>
          <a:p>
            <a:r>
              <a:rPr lang="en-US" dirty="0" smtClean="0"/>
              <a:t>JDP QA teams will jointly define the test flows needed for qualification.  Qualification flow definition will be based on JEDEC standards adapted as needed for SXP.</a:t>
            </a:r>
          </a:p>
          <a:p>
            <a:r>
              <a:rPr lang="en-US" dirty="0" smtClean="0"/>
              <a:t>JDP QA teams will support look-ahead qualification runs to enable technology development.</a:t>
            </a:r>
          </a:p>
          <a:p>
            <a:r>
              <a:rPr lang="en-US" dirty="0" smtClean="0"/>
              <a:t>JDP will support silicon and package qualification which represents the envelope of the product requirements.</a:t>
            </a:r>
          </a:p>
          <a:p>
            <a:endParaRPr lang="en-US" dirty="0" smtClean="0"/>
          </a:p>
          <a:p>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37</a:t>
            </a:fld>
            <a:endParaRPr lang="en-US"/>
          </a:p>
        </p:txBody>
      </p:sp>
      <p:sp>
        <p:nvSpPr>
          <p:cNvPr id="5" name="Footer Placeholder 4"/>
          <p:cNvSpPr>
            <a:spLocks noGrp="1"/>
          </p:cNvSpPr>
          <p:nvPr>
            <p:ph type="ftr" sz="quarter" idx="10"/>
          </p:nvPr>
        </p:nvSpPr>
        <p:spPr/>
        <p:txBody>
          <a:bodyPr/>
          <a:lstStyle/>
          <a:p>
            <a:pPr>
              <a:defRPr/>
            </a:pPr>
            <a:r>
              <a:rPr lang="en-US" smtClean="0"/>
              <a:t>SXP JDP – Confidential</a:t>
            </a:r>
            <a:endParaRPr lang="en-US" dirty="0"/>
          </a:p>
        </p:txBody>
      </p:sp>
    </p:spTree>
    <p:extLst>
      <p:ext uri="{BB962C8B-B14F-4D97-AF65-F5344CB8AC3E}">
        <p14:creationId xmlns:p14="http://schemas.microsoft.com/office/powerpoint/2010/main" val="199558073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8" name="Rectangle 4"/>
          <p:cNvSpPr>
            <a:spLocks noGrp="1" noChangeArrowheads="1"/>
          </p:cNvSpPr>
          <p:nvPr>
            <p:ph type="ctrTitle"/>
          </p:nvPr>
        </p:nvSpPr>
        <p:spPr/>
        <p:txBody>
          <a:bodyPr/>
          <a:lstStyle/>
          <a:p>
            <a:pPr eaLnBrk="1" hangingPunct="1"/>
            <a:r>
              <a:rPr lang="en-US" smtClean="0"/>
              <a:t>7.0 Development Budget</a:t>
            </a:r>
          </a:p>
        </p:txBody>
      </p:sp>
    </p:spTree>
    <p:extLst>
      <p:ext uri="{BB962C8B-B14F-4D97-AF65-F5344CB8AC3E}">
        <p14:creationId xmlns:p14="http://schemas.microsoft.com/office/powerpoint/2010/main" val="3721437850"/>
      </p:ext>
    </p:extLst>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p:txBody>
          <a:bodyPr/>
          <a:lstStyle/>
          <a:p>
            <a:pPr eaLnBrk="1" hangingPunct="1"/>
            <a:r>
              <a:rPr lang="en-US" dirty="0" smtClean="0"/>
              <a:t>Budget Planning</a:t>
            </a:r>
          </a:p>
        </p:txBody>
      </p:sp>
      <p:sp>
        <p:nvSpPr>
          <p:cNvPr id="50178" name="Rectangle 3"/>
          <p:cNvSpPr>
            <a:spLocks noGrp="1" noChangeArrowheads="1"/>
          </p:cNvSpPr>
          <p:nvPr>
            <p:ph type="body" idx="1"/>
          </p:nvPr>
        </p:nvSpPr>
        <p:spPr>
          <a:xfrm>
            <a:off x="457200" y="1352550"/>
            <a:ext cx="8229600" cy="4525963"/>
          </a:xfrm>
        </p:spPr>
        <p:txBody>
          <a:bodyPr/>
          <a:lstStyle/>
          <a:p>
            <a:pPr eaLnBrk="1" hangingPunct="1"/>
            <a:r>
              <a:rPr lang="en-US" dirty="0" smtClean="0"/>
              <a:t>This SOW project scope activities for 2015 are consistent with the 2015 SXP JDP budget.</a:t>
            </a:r>
          </a:p>
          <a:p>
            <a:pPr eaLnBrk="1" hangingPunct="1"/>
            <a:endParaRPr lang="en-US" dirty="0" smtClean="0"/>
          </a:p>
          <a:p>
            <a:pPr eaLnBrk="1" hangingPunct="1"/>
            <a:r>
              <a:rPr lang="en-US" dirty="0" smtClean="0"/>
              <a:t>Budgets for subsequent years of this SOW will be adopted on a yearly basis, as part of the overall SXP JDP budget.</a:t>
            </a:r>
          </a:p>
          <a:p>
            <a:pPr eaLnBrk="1" hangingPunct="1">
              <a:buNone/>
            </a:pPr>
            <a:endParaRPr lang="en-US" dirty="0" smtClean="0"/>
          </a:p>
        </p:txBody>
      </p:sp>
      <p:sp>
        <p:nvSpPr>
          <p:cNvPr id="2" name="Footer Placeholder 1"/>
          <p:cNvSpPr>
            <a:spLocks noGrp="1"/>
          </p:cNvSpPr>
          <p:nvPr>
            <p:ph type="ftr" sz="quarter" idx="10"/>
          </p:nvPr>
        </p:nvSpPr>
        <p:spPr>
          <a:xfrm>
            <a:off x="1752600" y="6496049"/>
            <a:ext cx="2921000" cy="241300"/>
          </a:xfrm>
        </p:spPr>
        <p:txBody>
          <a:bodyPr/>
          <a:lstStyle/>
          <a:p>
            <a:pPr>
              <a:defRPr/>
            </a:pPr>
            <a:r>
              <a:rPr lang="en-US" dirty="0" smtClean="0"/>
              <a:t>SXP JDP – Confidential</a:t>
            </a:r>
            <a:endParaRPr lang="en-US" dirty="0"/>
          </a:p>
        </p:txBody>
      </p:sp>
      <p:sp>
        <p:nvSpPr>
          <p:cNvPr id="3" name="Slide Number Placeholder 2"/>
          <p:cNvSpPr>
            <a:spLocks noGrp="1"/>
          </p:cNvSpPr>
          <p:nvPr>
            <p:ph type="sldNum" sz="quarter" idx="11"/>
          </p:nvPr>
        </p:nvSpPr>
        <p:spPr/>
        <p:txBody>
          <a:bodyPr/>
          <a:lstStyle/>
          <a:p>
            <a:pPr>
              <a:defRPr/>
            </a:pPr>
            <a:fld id="{C235A957-B854-46A2-BB37-A1101CD575F6}" type="slidenum">
              <a:rPr lang="en-US" smtClean="0"/>
              <a:pPr>
                <a:defRPr/>
              </a:pPr>
              <a:t>39</a:t>
            </a:fld>
            <a:endParaRPr lang="en-US"/>
          </a:p>
        </p:txBody>
      </p:sp>
    </p:spTree>
    <p:extLst>
      <p:ext uri="{BB962C8B-B14F-4D97-AF65-F5344CB8AC3E}">
        <p14:creationId xmlns:p14="http://schemas.microsoft.com/office/powerpoint/2010/main" val="2872893807"/>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2"/>
          <p:cNvSpPr>
            <a:spLocks noGrp="1" noChangeArrowheads="1"/>
          </p:cNvSpPr>
          <p:nvPr>
            <p:ph type="title"/>
          </p:nvPr>
        </p:nvSpPr>
        <p:spPr/>
        <p:txBody>
          <a:bodyPr/>
          <a:lstStyle/>
          <a:p>
            <a:pPr eaLnBrk="1" hangingPunct="1"/>
            <a:r>
              <a:rPr lang="en-US" altLang="ja-JP" smtClean="0">
                <a:ea typeface="MS PGothic" pitchFamily="34" charset="-128"/>
              </a:rPr>
              <a:t>SOW Contacts</a:t>
            </a:r>
          </a:p>
        </p:txBody>
      </p:sp>
      <p:sp>
        <p:nvSpPr>
          <p:cNvPr id="70661" name="Rectangle 3"/>
          <p:cNvSpPr>
            <a:spLocks noGrp="1" noChangeArrowheads="1"/>
          </p:cNvSpPr>
          <p:nvPr>
            <p:ph type="body" idx="1"/>
          </p:nvPr>
        </p:nvSpPr>
        <p:spPr>
          <a:xfrm>
            <a:off x="217488" y="1533525"/>
            <a:ext cx="8682037" cy="3505200"/>
          </a:xfrm>
        </p:spPr>
        <p:txBody>
          <a:bodyPr/>
          <a:lstStyle/>
          <a:p>
            <a:pPr eaLnBrk="1" hangingPunct="1"/>
            <a:r>
              <a:rPr lang="en-US" altLang="ja-JP" dirty="0" smtClean="0">
                <a:ea typeface="MS PGothic" pitchFamily="34" charset="-128"/>
              </a:rPr>
              <a:t>Al Fazio				Intel JDP co-manager</a:t>
            </a:r>
          </a:p>
          <a:p>
            <a:pPr eaLnBrk="1" hangingPunct="1"/>
            <a:r>
              <a:rPr lang="en-US" altLang="ja-JP" dirty="0" smtClean="0">
                <a:ea typeface="MS PGothic" pitchFamily="34" charset="-128"/>
              </a:rPr>
              <a:t>Russ Meyer			Micron JDP co-manager </a:t>
            </a:r>
          </a:p>
          <a:p>
            <a:pPr eaLnBrk="1" hangingPunct="1"/>
            <a:r>
              <a:rPr lang="en-US" altLang="ja-JP" dirty="0" smtClean="0">
                <a:ea typeface="MS PGothic" pitchFamily="34" charset="-128"/>
              </a:rPr>
              <a:t>Greg Atwood			Micron Design</a:t>
            </a:r>
          </a:p>
          <a:p>
            <a:r>
              <a:rPr lang="en-US" altLang="ja-JP" dirty="0">
                <a:ea typeface="MS PGothic" pitchFamily="34" charset="-128"/>
              </a:rPr>
              <a:t>Naga </a:t>
            </a:r>
            <a:r>
              <a:rPr lang="en-US" altLang="ja-JP" dirty="0" smtClean="0">
                <a:ea typeface="MS PGothic" pitchFamily="34" charset="-128"/>
              </a:rPr>
              <a:t>Chandrasekaran		Micron TD</a:t>
            </a:r>
          </a:p>
          <a:p>
            <a:pPr eaLnBrk="1" hangingPunct="1"/>
            <a:r>
              <a:rPr lang="en-US" altLang="ja-JP" dirty="0" smtClean="0">
                <a:ea typeface="MS PGothic" pitchFamily="34" charset="-128"/>
              </a:rPr>
              <a:t>Daniel Elmhurst		  	Intel Design</a:t>
            </a:r>
          </a:p>
          <a:p>
            <a:pPr eaLnBrk="1" hangingPunct="1"/>
            <a:r>
              <a:rPr lang="en-US" altLang="ja-JP" dirty="0" smtClean="0">
                <a:ea typeface="MS PGothic" pitchFamily="34" charset="-128"/>
              </a:rPr>
              <a:t>Doyle Rivers			Intel Product</a:t>
            </a:r>
          </a:p>
          <a:p>
            <a:pPr eaLnBrk="1" hangingPunct="1"/>
            <a:r>
              <a:rPr lang="en-US" altLang="ja-JP" dirty="0" smtClean="0">
                <a:ea typeface="MS PGothic" pitchFamily="34" charset="-128"/>
              </a:rPr>
              <a:t>Shafqat Ahmed			Intel TD</a:t>
            </a:r>
          </a:p>
          <a:p>
            <a:pPr eaLnBrk="1" hangingPunct="1">
              <a:buNone/>
            </a:pPr>
            <a:endParaRPr lang="en-US" altLang="ja-JP" dirty="0" smtClean="0">
              <a:ea typeface="MS PGothic" pitchFamily="34" charset="-128"/>
            </a:endParaRPr>
          </a:p>
        </p:txBody>
      </p:sp>
      <p:sp>
        <p:nvSpPr>
          <p:cNvPr id="6" name="Slide Number Placeholder 5"/>
          <p:cNvSpPr>
            <a:spLocks noGrp="1"/>
          </p:cNvSpPr>
          <p:nvPr>
            <p:ph type="sldNum" sz="quarter" idx="11"/>
          </p:nvPr>
        </p:nvSpPr>
        <p:spPr>
          <a:xfrm>
            <a:off x="3657600" y="6537325"/>
            <a:ext cx="1041400" cy="244475"/>
          </a:xfrm>
          <a:prstGeom prst="rect">
            <a:avLst/>
          </a:prstGeom>
          <a:noFill/>
        </p:spPr>
        <p:txBody>
          <a:bodyPr/>
          <a:lstStyle/>
          <a:p>
            <a:fld id="{DC41119E-9AA9-4BDD-B229-58FA603D70A7}" type="slidenum">
              <a:rPr lang="en-US" smtClean="0">
                <a:cs typeface="Arial" pitchFamily="34" charset="0"/>
              </a:rPr>
              <a:pPr/>
              <a:t>4</a:t>
            </a:fld>
            <a:endParaRPr lang="en-US" dirty="0" smtClean="0">
              <a:cs typeface="Arial" pitchFamily="34" charset="0"/>
            </a:endParaRPr>
          </a:p>
        </p:txBody>
      </p:sp>
      <p:sp>
        <p:nvSpPr>
          <p:cNvPr id="7"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dirty="0" smtClean="0"/>
              <a:t>SXP JDP – Confidential</a:t>
            </a:r>
            <a:endParaRPr lang="en-US" dirty="0"/>
          </a:p>
        </p:txBody>
      </p:sp>
    </p:spTree>
    <p:extLst>
      <p:ext uri="{BB962C8B-B14F-4D97-AF65-F5344CB8AC3E}">
        <p14:creationId xmlns:p14="http://schemas.microsoft.com/office/powerpoint/2010/main" val="2073056940"/>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BACKUP</a:t>
            </a:r>
            <a:endParaRPr lang="en-US" dirty="0"/>
          </a:p>
        </p:txBody>
      </p:sp>
    </p:spTree>
    <p:extLst>
      <p:ext uri="{BB962C8B-B14F-4D97-AF65-F5344CB8AC3E}">
        <p14:creationId xmlns:p14="http://schemas.microsoft.com/office/powerpoint/2010/main" val="13330876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a:xfrm>
            <a:off x="3657600" y="6537325"/>
            <a:ext cx="1041400" cy="244475"/>
          </a:xfrm>
          <a:prstGeom prst="rect">
            <a:avLst/>
          </a:prstGeom>
          <a:noFill/>
        </p:spPr>
        <p:txBody>
          <a:bodyPr/>
          <a:lstStyle/>
          <a:p>
            <a:fld id="{DC41119E-9AA9-4BDD-B229-58FA603D70A7}" type="slidenum">
              <a:rPr lang="en-US" smtClean="0">
                <a:cs typeface="Arial" pitchFamily="34" charset="0"/>
              </a:rPr>
              <a:pPr/>
              <a:t>5</a:t>
            </a:fld>
            <a:endParaRPr lang="en-US" dirty="0" smtClean="0">
              <a:cs typeface="Arial" pitchFamily="34" charset="0"/>
            </a:endParaRPr>
          </a:p>
        </p:txBody>
      </p:sp>
      <p:sp>
        <p:nvSpPr>
          <p:cNvPr id="7"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dirty="0" smtClean="0"/>
              <a:t>SXP JDP – Confidential</a:t>
            </a:r>
            <a:endParaRPr lang="en-US" dirty="0"/>
          </a:p>
        </p:txBody>
      </p:sp>
      <p:sp>
        <p:nvSpPr>
          <p:cNvPr id="8" name="Rectangle 4"/>
          <p:cNvSpPr>
            <a:spLocks noGrp="1" noChangeArrowheads="1"/>
          </p:cNvSpPr>
          <p:nvPr>
            <p:ph type="title" idx="4294967295"/>
          </p:nvPr>
        </p:nvSpPr>
        <p:spPr>
          <a:xfrm>
            <a:off x="457200" y="76200"/>
            <a:ext cx="8229600" cy="533400"/>
          </a:xfrm>
        </p:spPr>
        <p:txBody>
          <a:bodyPr/>
          <a:lstStyle/>
          <a:p>
            <a:pPr eaLnBrk="1" hangingPunct="1"/>
            <a:r>
              <a:rPr lang="en-US" dirty="0" smtClean="0"/>
              <a:t>SOW Contents</a:t>
            </a:r>
          </a:p>
        </p:txBody>
      </p:sp>
      <p:sp>
        <p:nvSpPr>
          <p:cNvPr id="9" name="Rectangle 5"/>
          <p:cNvSpPr txBox="1">
            <a:spLocks noChangeArrowheads="1"/>
          </p:cNvSpPr>
          <p:nvPr/>
        </p:nvSpPr>
        <p:spPr bwMode="auto">
          <a:xfrm>
            <a:off x="1" y="990601"/>
            <a:ext cx="4267199" cy="48767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a:lnSpc>
                <a:spcPct val="110000"/>
              </a:lnSpc>
            </a:pPr>
            <a:r>
              <a:rPr lang="en-US" sz="2000" b="1" kern="0" dirty="0" smtClean="0"/>
              <a:t>0.0 SOW purpose</a:t>
            </a:r>
          </a:p>
          <a:p>
            <a:pPr>
              <a:lnSpc>
                <a:spcPct val="110000"/>
              </a:lnSpc>
            </a:pPr>
            <a:r>
              <a:rPr lang="en-US" sz="2000" b="1" kern="0" dirty="0" smtClean="0"/>
              <a:t>1.0 Strategy Overview</a:t>
            </a:r>
          </a:p>
          <a:p>
            <a:pPr lvl="1">
              <a:lnSpc>
                <a:spcPct val="110000"/>
              </a:lnSpc>
            </a:pPr>
            <a:r>
              <a:rPr lang="en-US" sz="1600" b="1" kern="0" dirty="0" smtClean="0"/>
              <a:t>1.1 20s Strategy </a:t>
            </a:r>
          </a:p>
          <a:p>
            <a:pPr lvl="1">
              <a:lnSpc>
                <a:spcPct val="110000"/>
              </a:lnSpc>
            </a:pPr>
            <a:r>
              <a:rPr lang="en-US" sz="1600" b="1" kern="0" dirty="0" smtClean="0"/>
              <a:t>1.2 Scaling Roadmap</a:t>
            </a:r>
          </a:p>
          <a:p>
            <a:pPr>
              <a:lnSpc>
                <a:spcPct val="110000"/>
              </a:lnSpc>
            </a:pPr>
            <a:r>
              <a:rPr lang="en-US" sz="2000" b="1" kern="0" dirty="0" smtClean="0"/>
              <a:t>2.0 Project Milestones</a:t>
            </a:r>
          </a:p>
          <a:p>
            <a:pPr>
              <a:lnSpc>
                <a:spcPct val="110000"/>
              </a:lnSpc>
            </a:pPr>
            <a:r>
              <a:rPr lang="en-US" sz="2000" b="1" kern="0" dirty="0" smtClean="0"/>
              <a:t>3.0 20s Cost/GB Scaling</a:t>
            </a:r>
          </a:p>
          <a:p>
            <a:pPr lvl="1">
              <a:lnSpc>
                <a:spcPct val="110000"/>
              </a:lnSpc>
            </a:pPr>
            <a:r>
              <a:rPr lang="en-US" sz="1600" b="1" kern="0" dirty="0" smtClean="0"/>
              <a:t>3.1 S26A die size and Risks </a:t>
            </a:r>
          </a:p>
          <a:p>
            <a:pPr lvl="1">
              <a:lnSpc>
                <a:spcPct val="110000"/>
              </a:lnSpc>
            </a:pPr>
            <a:r>
              <a:rPr lang="en-US" sz="1600" b="1" kern="0" dirty="0" smtClean="0"/>
              <a:t>3.2 20s Cost/GB projection</a:t>
            </a:r>
          </a:p>
          <a:p>
            <a:pPr>
              <a:lnSpc>
                <a:spcPct val="110000"/>
              </a:lnSpc>
            </a:pPr>
            <a:r>
              <a:rPr lang="en-US" sz="2000" b="1" kern="0" dirty="0" smtClean="0"/>
              <a:t>4.0 Proc. Dev. Challenges</a:t>
            </a:r>
          </a:p>
          <a:p>
            <a:pPr lvl="1">
              <a:lnSpc>
                <a:spcPct val="110000"/>
              </a:lnSpc>
            </a:pPr>
            <a:r>
              <a:rPr lang="en-US" sz="1600" b="1" kern="0" dirty="0" smtClean="0"/>
              <a:t>4-deck strategy</a:t>
            </a:r>
          </a:p>
          <a:p>
            <a:pPr lvl="1">
              <a:lnSpc>
                <a:spcPct val="110000"/>
              </a:lnSpc>
            </a:pPr>
            <a:r>
              <a:rPr lang="en-US" sz="1600" b="1" kern="0" dirty="0" smtClean="0"/>
              <a:t>Stacked on-pitch-via</a:t>
            </a:r>
          </a:p>
          <a:p>
            <a:pPr lvl="1">
              <a:lnSpc>
                <a:spcPct val="110000"/>
              </a:lnSpc>
            </a:pPr>
            <a:r>
              <a:rPr lang="en-US" sz="1600" b="1" kern="0" dirty="0" smtClean="0"/>
              <a:t>10s vs. 20s Process Arch diff.</a:t>
            </a:r>
          </a:p>
          <a:p>
            <a:pPr lvl="1">
              <a:lnSpc>
                <a:spcPct val="110000"/>
              </a:lnSpc>
            </a:pPr>
            <a:r>
              <a:rPr lang="en-US" sz="1600" b="1" kern="0" dirty="0" smtClean="0"/>
              <a:t>Development vehicles</a:t>
            </a:r>
          </a:p>
          <a:p>
            <a:pPr lvl="1">
              <a:lnSpc>
                <a:spcPct val="110000"/>
              </a:lnSpc>
            </a:pPr>
            <a:endParaRPr lang="en-US" sz="1600" b="1" kern="0" dirty="0" smtClean="0"/>
          </a:p>
          <a:p>
            <a:pPr lvl="1">
              <a:lnSpc>
                <a:spcPct val="110000"/>
              </a:lnSpc>
            </a:pPr>
            <a:endParaRPr lang="en-US" sz="1600" b="1" kern="0" dirty="0" smtClean="0"/>
          </a:p>
          <a:p>
            <a:pPr lvl="1">
              <a:lnSpc>
                <a:spcPct val="110000"/>
              </a:lnSpc>
              <a:buFontTx/>
              <a:buNone/>
            </a:pPr>
            <a:endParaRPr lang="en-US" sz="1600" b="1" kern="0" dirty="0" smtClean="0"/>
          </a:p>
          <a:p>
            <a:pPr lvl="2">
              <a:lnSpc>
                <a:spcPct val="110000"/>
              </a:lnSpc>
              <a:buFontTx/>
              <a:buNone/>
            </a:pPr>
            <a:endParaRPr lang="en-US" sz="1200" kern="0" dirty="0" smtClean="0"/>
          </a:p>
          <a:p>
            <a:pPr lvl="2">
              <a:lnSpc>
                <a:spcPct val="110000"/>
              </a:lnSpc>
              <a:buFontTx/>
              <a:buNone/>
            </a:pPr>
            <a:r>
              <a:rPr lang="en-US" sz="1200" kern="0" dirty="0" smtClean="0"/>
              <a:t>				</a:t>
            </a:r>
          </a:p>
          <a:p>
            <a:pPr lvl="2">
              <a:lnSpc>
                <a:spcPct val="110000"/>
              </a:lnSpc>
              <a:buFontTx/>
              <a:buNone/>
            </a:pPr>
            <a:r>
              <a:rPr lang="en-US" sz="1200" kern="0" dirty="0" smtClean="0"/>
              <a:t>		</a:t>
            </a:r>
          </a:p>
        </p:txBody>
      </p:sp>
      <p:sp>
        <p:nvSpPr>
          <p:cNvPr id="10" name="Rectangle 7"/>
          <p:cNvSpPr txBox="1">
            <a:spLocks noChangeArrowheads="1"/>
          </p:cNvSpPr>
          <p:nvPr/>
        </p:nvSpPr>
        <p:spPr bwMode="auto">
          <a:xfrm>
            <a:off x="4487863" y="990600"/>
            <a:ext cx="4656137" cy="53911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a:lnSpc>
                <a:spcPct val="110000"/>
              </a:lnSpc>
            </a:pPr>
            <a:r>
              <a:rPr lang="en-US" sz="2000" b="1" kern="0" dirty="0" smtClean="0"/>
              <a:t>5.0 Design SOW</a:t>
            </a:r>
          </a:p>
          <a:p>
            <a:pPr lvl="1">
              <a:lnSpc>
                <a:spcPct val="110000"/>
              </a:lnSpc>
            </a:pPr>
            <a:r>
              <a:rPr lang="en-US" sz="1600" b="1" kern="0" dirty="0" smtClean="0"/>
              <a:t>Strategy</a:t>
            </a:r>
          </a:p>
          <a:p>
            <a:pPr lvl="1">
              <a:lnSpc>
                <a:spcPct val="110000"/>
              </a:lnSpc>
            </a:pPr>
            <a:r>
              <a:rPr lang="en-US" sz="1600" b="1" kern="0" dirty="0" smtClean="0"/>
              <a:t>Key design features</a:t>
            </a:r>
          </a:p>
          <a:p>
            <a:pPr lvl="1">
              <a:lnSpc>
                <a:spcPct val="110000"/>
              </a:lnSpc>
            </a:pPr>
            <a:r>
              <a:rPr lang="en-US" sz="1600" b="1" kern="0" dirty="0" smtClean="0"/>
              <a:t>Arch/ Chop Strategy</a:t>
            </a:r>
          </a:p>
          <a:p>
            <a:pPr lvl="1">
              <a:lnSpc>
                <a:spcPct val="110000"/>
              </a:lnSpc>
            </a:pPr>
            <a:r>
              <a:rPr lang="en-US" sz="1600" b="1" kern="0" dirty="0" smtClean="0"/>
              <a:t>Milestones</a:t>
            </a:r>
          </a:p>
          <a:p>
            <a:pPr>
              <a:lnSpc>
                <a:spcPct val="110000"/>
              </a:lnSpc>
            </a:pPr>
            <a:r>
              <a:rPr lang="en-US" sz="2000" b="1" kern="0" dirty="0" smtClean="0"/>
              <a:t>6.0 Product Development SOW</a:t>
            </a:r>
          </a:p>
          <a:p>
            <a:pPr lvl="1">
              <a:lnSpc>
                <a:spcPct val="110000"/>
              </a:lnSpc>
            </a:pPr>
            <a:r>
              <a:rPr lang="en-US" sz="1600" b="1" kern="0" dirty="0" smtClean="0"/>
              <a:t>Alpha product strategy</a:t>
            </a:r>
          </a:p>
          <a:p>
            <a:pPr lvl="1">
              <a:lnSpc>
                <a:spcPct val="110000"/>
              </a:lnSpc>
            </a:pPr>
            <a:r>
              <a:rPr lang="en-US" sz="1600" b="1" kern="0" dirty="0" smtClean="0"/>
              <a:t>Reliability and Assembly scope</a:t>
            </a:r>
          </a:p>
          <a:p>
            <a:pPr>
              <a:lnSpc>
                <a:spcPct val="110000"/>
              </a:lnSpc>
            </a:pPr>
            <a:r>
              <a:rPr lang="en-US" sz="2000" b="1" kern="0" dirty="0" smtClean="0"/>
              <a:t>7.0 Development Budget</a:t>
            </a:r>
          </a:p>
          <a:p>
            <a:pPr lvl="1">
              <a:lnSpc>
                <a:spcPct val="110000"/>
              </a:lnSpc>
            </a:pPr>
            <a:endParaRPr lang="en-US" sz="1600" b="1" kern="0" dirty="0" smtClean="0"/>
          </a:p>
          <a:p>
            <a:pPr>
              <a:lnSpc>
                <a:spcPct val="120000"/>
              </a:lnSpc>
            </a:pPr>
            <a:endParaRPr lang="en-US" kern="0" dirty="0" smtClean="0"/>
          </a:p>
        </p:txBody>
      </p:sp>
    </p:spTree>
    <p:extLst>
      <p:ext uri="{BB962C8B-B14F-4D97-AF65-F5344CB8AC3E}">
        <p14:creationId xmlns:p14="http://schemas.microsoft.com/office/powerpoint/2010/main" val="3465012554"/>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 SOW Purpose</a:t>
            </a:r>
            <a:endParaRPr lang="en-US" dirty="0"/>
          </a:p>
        </p:txBody>
      </p:sp>
      <p:sp>
        <p:nvSpPr>
          <p:cNvPr id="3" name="Content Placeholder 2"/>
          <p:cNvSpPr>
            <a:spLocks noGrp="1"/>
          </p:cNvSpPr>
          <p:nvPr>
            <p:ph idx="1"/>
          </p:nvPr>
        </p:nvSpPr>
        <p:spPr>
          <a:xfrm>
            <a:off x="457200" y="914400"/>
            <a:ext cx="8001000" cy="5105400"/>
          </a:xfrm>
        </p:spPr>
        <p:txBody>
          <a:bodyPr/>
          <a:lstStyle/>
          <a:p>
            <a:r>
              <a:rPr lang="en-US" dirty="0"/>
              <a:t>To </a:t>
            </a:r>
            <a:r>
              <a:rPr lang="en-US" dirty="0" smtClean="0"/>
              <a:t>finalize the </a:t>
            </a:r>
            <a:r>
              <a:rPr lang="en-US" dirty="0"/>
              <a:t>development </a:t>
            </a:r>
            <a:r>
              <a:rPr lang="en-US" dirty="0" smtClean="0"/>
              <a:t>strategy, as presented to the JDP </a:t>
            </a:r>
            <a:r>
              <a:rPr lang="en-US" dirty="0"/>
              <a:t>committee </a:t>
            </a:r>
            <a:r>
              <a:rPr lang="en-US" dirty="0" smtClean="0"/>
              <a:t>in the interim SOW (Oct., 2014).</a:t>
            </a:r>
          </a:p>
          <a:p>
            <a:endParaRPr lang="en-US" dirty="0"/>
          </a:p>
          <a:p>
            <a:r>
              <a:rPr lang="en-US" dirty="0"/>
              <a:t>T</a:t>
            </a:r>
            <a:r>
              <a:rPr lang="en-US" dirty="0" smtClean="0"/>
              <a:t>o </a:t>
            </a:r>
            <a:r>
              <a:rPr lang="en-US" dirty="0"/>
              <a:t>enable the initial </a:t>
            </a:r>
            <a:r>
              <a:rPr lang="en-US" dirty="0" smtClean="0"/>
              <a:t>product (S26A) </a:t>
            </a:r>
            <a:r>
              <a:rPr lang="en-US" dirty="0"/>
              <a:t>utilizing the </a:t>
            </a:r>
            <a:r>
              <a:rPr lang="en-US" dirty="0" smtClean="0"/>
              <a:t>20s </a:t>
            </a:r>
            <a:r>
              <a:rPr lang="en-US" dirty="0" err="1" smtClean="0"/>
              <a:t>SxP</a:t>
            </a:r>
            <a:r>
              <a:rPr lang="en-US" dirty="0"/>
              <a:t> </a:t>
            </a:r>
            <a:r>
              <a:rPr lang="en-US" dirty="0" smtClean="0"/>
              <a:t>technology</a:t>
            </a:r>
            <a:endParaRPr lang="en-US" dirty="0"/>
          </a:p>
          <a:p>
            <a:endParaRPr lang="en-US" dirty="0"/>
          </a:p>
          <a:p>
            <a:r>
              <a:rPr lang="en-US" dirty="0"/>
              <a:t>To define project deliverables thru calendar year </a:t>
            </a:r>
            <a:r>
              <a:rPr lang="en-US" dirty="0" smtClean="0"/>
              <a:t>2016.   </a:t>
            </a:r>
            <a:endParaRPr lang="en-US" dirty="0"/>
          </a:p>
          <a:p>
            <a:endParaRPr lang="en-US" dirty="0"/>
          </a:p>
          <a:p>
            <a:r>
              <a:rPr lang="en-US" dirty="0"/>
              <a:t>To define milestones and performance metrics to track the progress towards the deliverables</a:t>
            </a:r>
          </a:p>
          <a:p>
            <a:endParaRPr lang="en-US" dirty="0"/>
          </a:p>
          <a:p>
            <a:r>
              <a:rPr lang="en-US" dirty="0"/>
              <a:t>To define the resource allocation and budget to achieve the targeted deliverables</a:t>
            </a:r>
          </a:p>
          <a:p>
            <a:endParaRPr lang="en-US" dirty="0"/>
          </a:p>
        </p:txBody>
      </p:sp>
      <p:sp>
        <p:nvSpPr>
          <p:cNvPr id="4" name="Slide Number Placeholder 3"/>
          <p:cNvSpPr>
            <a:spLocks noGrp="1"/>
          </p:cNvSpPr>
          <p:nvPr>
            <p:ph type="sldNum" sz="quarter" idx="11"/>
          </p:nvPr>
        </p:nvSpPr>
        <p:spPr/>
        <p:txBody>
          <a:bodyPr/>
          <a:lstStyle/>
          <a:p>
            <a:pPr>
              <a:defRPr/>
            </a:pPr>
            <a:fld id="{C235A957-B854-46A2-BB37-A1101CD575F6}" type="slidenum">
              <a:rPr lang="en-US" smtClean="0"/>
              <a:pPr>
                <a:defRPr/>
              </a:pPr>
              <a:t>6</a:t>
            </a:fld>
            <a:endParaRPr lang="en-US"/>
          </a:p>
        </p:txBody>
      </p:sp>
      <p:sp>
        <p:nvSpPr>
          <p:cNvPr id="5" name="Footer Placeholder 4"/>
          <p:cNvSpPr>
            <a:spLocks noGrp="1"/>
          </p:cNvSpPr>
          <p:nvPr>
            <p:ph type="ftr" sz="quarter" idx="10"/>
          </p:nvPr>
        </p:nvSpPr>
        <p:spPr/>
        <p:txBody>
          <a:bodyPr/>
          <a:lstStyle/>
          <a:p>
            <a:pPr>
              <a:defRPr/>
            </a:pPr>
            <a:r>
              <a:rPr lang="en-US" smtClean="0"/>
              <a:t>SXP JDP – Confidential</a:t>
            </a:r>
            <a:endParaRPr lang="en-US" dirty="0"/>
          </a:p>
        </p:txBody>
      </p:sp>
    </p:spTree>
    <p:extLst>
      <p:ext uri="{BB962C8B-B14F-4D97-AF65-F5344CB8AC3E}">
        <p14:creationId xmlns:p14="http://schemas.microsoft.com/office/powerpoint/2010/main" val="24675749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Grp="1" noChangeArrowheads="1"/>
          </p:cNvSpPr>
          <p:nvPr>
            <p:ph type="ctrTitle"/>
          </p:nvPr>
        </p:nvSpPr>
        <p:spPr/>
        <p:txBody>
          <a:bodyPr/>
          <a:lstStyle/>
          <a:p>
            <a:pPr eaLnBrk="1" hangingPunct="1"/>
            <a:r>
              <a:rPr lang="en-US" smtClean="0"/>
              <a:t>1.0 Strategy</a:t>
            </a:r>
          </a:p>
        </p:txBody>
      </p:sp>
    </p:spTree>
    <p:extLst>
      <p:ext uri="{BB962C8B-B14F-4D97-AF65-F5344CB8AC3E}">
        <p14:creationId xmlns:p14="http://schemas.microsoft.com/office/powerpoint/2010/main" val="427826495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Strategy Overview</a:t>
            </a:r>
          </a:p>
        </p:txBody>
      </p:sp>
      <p:sp>
        <p:nvSpPr>
          <p:cNvPr id="3" name="Content Placeholder 2"/>
          <p:cNvSpPr>
            <a:spLocks noGrp="1"/>
          </p:cNvSpPr>
          <p:nvPr>
            <p:ph idx="1"/>
          </p:nvPr>
        </p:nvSpPr>
        <p:spPr>
          <a:xfrm>
            <a:off x="0" y="990600"/>
            <a:ext cx="9067800" cy="5410200"/>
          </a:xfrm>
        </p:spPr>
        <p:txBody>
          <a:bodyPr/>
          <a:lstStyle/>
          <a:p>
            <a:r>
              <a:rPr lang="en-US" sz="1800" dirty="0"/>
              <a:t>The goal is to minimize the need for any cell development work beyond 10s by adhering to </a:t>
            </a:r>
            <a:r>
              <a:rPr lang="en-US" sz="1800" dirty="0" smtClean="0"/>
              <a:t>same </a:t>
            </a:r>
            <a:r>
              <a:rPr lang="en-US" sz="1800" dirty="0"/>
              <a:t>cell and deck configuration whenever possible.  Cell integration has been the biggest challenge in 10s and it is imperative that </a:t>
            </a:r>
            <a:r>
              <a:rPr lang="en-US" sz="1800" dirty="0" smtClean="0"/>
              <a:t>minimal </a:t>
            </a:r>
            <a:r>
              <a:rPr lang="en-US" sz="1800" dirty="0"/>
              <a:t>re-optimization is needed as we move to </a:t>
            </a:r>
            <a:r>
              <a:rPr lang="en-US" sz="1800" dirty="0" smtClean="0"/>
              <a:t>4-deck.</a:t>
            </a:r>
          </a:p>
          <a:p>
            <a:pPr lvl="1"/>
            <a:r>
              <a:rPr lang="en-US" dirty="0" smtClean="0"/>
              <a:t>20s </a:t>
            </a:r>
            <a:r>
              <a:rPr lang="en-US" dirty="0"/>
              <a:t>SXP will be based on the same WL and BL pitch (41nm) as 10s and same cell material (PM and SD</a:t>
            </a:r>
            <a:r>
              <a:rPr lang="en-US" dirty="0" smtClean="0"/>
              <a:t>), and process architecture for the array (WL 1</a:t>
            </a:r>
            <a:r>
              <a:rPr lang="en-US" baseline="30000" dirty="0" smtClean="0"/>
              <a:t>st</a:t>
            </a:r>
            <a:r>
              <a:rPr lang="en-US" dirty="0" smtClean="0"/>
              <a:t>)</a:t>
            </a:r>
            <a:endParaRPr lang="en-US" sz="1800" dirty="0" smtClean="0"/>
          </a:p>
          <a:p>
            <a:r>
              <a:rPr lang="en-US" sz="1800" dirty="0" smtClean="0"/>
              <a:t>The </a:t>
            </a:r>
            <a:r>
              <a:rPr lang="en-US" sz="1800" dirty="0"/>
              <a:t>4-deck architecture will require a change in how different decks are </a:t>
            </a:r>
            <a:r>
              <a:rPr lang="en-US" sz="1800" dirty="0" smtClean="0"/>
              <a:t>connected and/or strapped </a:t>
            </a:r>
            <a:r>
              <a:rPr lang="en-US" sz="1800" dirty="0"/>
              <a:t>using on-pitch-via (OPV) </a:t>
            </a:r>
            <a:r>
              <a:rPr lang="en-US" sz="1800" dirty="0" smtClean="0"/>
              <a:t>or metal </a:t>
            </a:r>
            <a:r>
              <a:rPr lang="en-US" sz="1800" dirty="0"/>
              <a:t>layers under the array. </a:t>
            </a:r>
          </a:p>
          <a:p>
            <a:r>
              <a:rPr lang="en-US" sz="1800" dirty="0" smtClean="0"/>
              <a:t>HV </a:t>
            </a:r>
            <a:r>
              <a:rPr lang="en-US" sz="1800" dirty="0"/>
              <a:t>CMOS scaling will be required to accommodate additional set of driver </a:t>
            </a:r>
            <a:r>
              <a:rPr lang="en-US" sz="1800" dirty="0" smtClean="0"/>
              <a:t>circuitry.  To minimize CMOS process development, scaling will focus on device width reduction (no change in device L).  </a:t>
            </a:r>
            <a:endParaRPr lang="en-US" sz="1800" dirty="0"/>
          </a:p>
          <a:p>
            <a:r>
              <a:rPr lang="en-US" sz="1800" dirty="0" smtClean="0"/>
              <a:t>BEOL metal pitch may require some shrinks.  Final decision will depend on S26A layout analysis.</a:t>
            </a:r>
          </a:p>
          <a:p>
            <a:r>
              <a:rPr lang="en-US" sz="1800" dirty="0" smtClean="0"/>
              <a:t>Array and BEOL process development needs will be accommodated by S15X (single-deck electrical vehicle based on S15C) and  XS26A</a:t>
            </a:r>
            <a:r>
              <a:rPr lang="en-US" sz="1800" dirty="0"/>
              <a:t> </a:t>
            </a:r>
            <a:r>
              <a:rPr lang="en-US" sz="1800" dirty="0" smtClean="0"/>
              <a:t>(multi-deck, array structural vehicle) </a:t>
            </a:r>
            <a:r>
              <a:rPr lang="en-US" sz="1800" dirty="0"/>
              <a:t>that will be based on S26A core </a:t>
            </a:r>
            <a:r>
              <a:rPr lang="en-US" sz="1800" dirty="0" smtClean="0"/>
              <a:t>layout</a:t>
            </a:r>
          </a:p>
        </p:txBody>
      </p:sp>
      <p:sp>
        <p:nvSpPr>
          <p:cNvPr id="6" name="Slide Number Placeholder 5"/>
          <p:cNvSpPr>
            <a:spLocks noGrp="1"/>
          </p:cNvSpPr>
          <p:nvPr>
            <p:ph type="sldNum" sz="quarter" idx="11"/>
          </p:nvPr>
        </p:nvSpPr>
        <p:spPr>
          <a:xfrm>
            <a:off x="3657600" y="6537325"/>
            <a:ext cx="1041400" cy="244475"/>
          </a:xfrm>
          <a:prstGeom prst="rect">
            <a:avLst/>
          </a:prstGeom>
          <a:noFill/>
        </p:spPr>
        <p:txBody>
          <a:bodyPr/>
          <a:lstStyle/>
          <a:p>
            <a:fld id="{DC41119E-9AA9-4BDD-B229-58FA603D70A7}" type="slidenum">
              <a:rPr lang="en-US" smtClean="0">
                <a:cs typeface="Arial" pitchFamily="34" charset="0"/>
              </a:rPr>
              <a:pPr/>
              <a:t>8</a:t>
            </a:fld>
            <a:endParaRPr lang="en-US" dirty="0" smtClean="0">
              <a:cs typeface="Arial" pitchFamily="34" charset="0"/>
            </a:endParaRPr>
          </a:p>
        </p:txBody>
      </p:sp>
      <p:sp>
        <p:nvSpPr>
          <p:cNvPr id="7"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dirty="0" smtClean="0"/>
              <a:t>SXP JDP – Confidential</a:t>
            </a:r>
            <a:endParaRPr lang="en-US" dirty="0"/>
          </a:p>
        </p:txBody>
      </p:sp>
    </p:spTree>
    <p:extLst>
      <p:ext uri="{BB962C8B-B14F-4D97-AF65-F5344CB8AC3E}">
        <p14:creationId xmlns:p14="http://schemas.microsoft.com/office/powerpoint/2010/main" val="15988017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094" y="9931"/>
            <a:ext cx="8229600" cy="770940"/>
          </a:xfrm>
        </p:spPr>
        <p:txBody>
          <a:bodyPr/>
          <a:lstStyle/>
          <a:p>
            <a:r>
              <a:rPr lang="en-US" dirty="0" smtClean="0"/>
              <a:t>SXP Scaling Roadmap</a:t>
            </a:r>
            <a:endParaRPr lang="en-US" dirty="0"/>
          </a:p>
        </p:txBody>
      </p:sp>
      <p:sp>
        <p:nvSpPr>
          <p:cNvPr id="6" name="Rounded Rectangle 5"/>
          <p:cNvSpPr/>
          <p:nvPr/>
        </p:nvSpPr>
        <p:spPr bwMode="auto">
          <a:xfrm>
            <a:off x="76200" y="2133845"/>
            <a:ext cx="1818921" cy="1000944"/>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2"/>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FF"/>
                </a:solidFill>
                <a:effectLst/>
                <a:latin typeface="+mj-lt"/>
              </a:rPr>
              <a:t>10s</a:t>
            </a:r>
            <a:r>
              <a:rPr kumimoji="0" lang="en-US" sz="1200" b="1" i="0" u="none" strike="noStrike" cap="none" normalizeH="0" dirty="0" smtClean="0">
                <a:ln>
                  <a:noFill/>
                </a:ln>
                <a:solidFill>
                  <a:srgbClr val="0000FF"/>
                </a:solidFill>
                <a:effectLst/>
                <a:latin typeface="+mj-lt"/>
              </a:rPr>
              <a:t> SXP / S15B</a:t>
            </a:r>
          </a:p>
          <a:p>
            <a:pPr marL="0" marR="0" indent="0" defTabSz="914400" rtl="0" eaLnBrk="0" fontAlgn="base" latinLnBrk="0" hangingPunct="0">
              <a:lnSpc>
                <a:spcPct val="100000"/>
              </a:lnSpc>
              <a:spcBef>
                <a:spcPct val="0"/>
              </a:spcBef>
              <a:spcAft>
                <a:spcPct val="0"/>
              </a:spcAft>
              <a:buClrTx/>
              <a:buSzTx/>
              <a:buFontTx/>
              <a:buNone/>
              <a:tabLst/>
            </a:pPr>
            <a:r>
              <a:rPr lang="en-US" sz="1100" baseline="0" dirty="0" smtClean="0">
                <a:latin typeface="+mj-lt"/>
              </a:rPr>
              <a:t>Pitch: 41nm pitch</a:t>
            </a:r>
          </a:p>
          <a:p>
            <a:pPr marL="0" marR="0" indent="0" defTabSz="914400" rtl="0" eaLnBrk="0" fontAlgn="base" latinLnBrk="0" hangingPunct="0">
              <a:lnSpc>
                <a:spcPct val="100000"/>
              </a:lnSpc>
              <a:spcBef>
                <a:spcPct val="0"/>
              </a:spcBef>
              <a:spcAft>
                <a:spcPct val="0"/>
              </a:spcAft>
              <a:buClrTx/>
              <a:buSzTx/>
              <a:buFontTx/>
              <a:buNone/>
              <a:tabLst/>
            </a:pPr>
            <a:r>
              <a:rPr kumimoji="0" lang="en-US" sz="1100" i="0" u="none" strike="noStrike" cap="none" normalizeH="0" dirty="0" smtClean="0">
                <a:ln>
                  <a:noFill/>
                </a:ln>
                <a:solidFill>
                  <a:schemeClr val="tx2"/>
                </a:solidFill>
                <a:effectLst/>
                <a:latin typeface="+mj-lt"/>
              </a:rPr>
              <a:t>Decks: 2</a:t>
            </a:r>
          </a:p>
          <a:p>
            <a:pPr marL="0" marR="0" indent="0" defTabSz="914400" rtl="0" eaLnBrk="0" fontAlgn="base" latinLnBrk="0" hangingPunct="0">
              <a:lnSpc>
                <a:spcPct val="100000"/>
              </a:lnSpc>
              <a:spcBef>
                <a:spcPct val="0"/>
              </a:spcBef>
              <a:spcAft>
                <a:spcPct val="0"/>
              </a:spcAft>
              <a:buClrTx/>
              <a:buSzTx/>
              <a:buFontTx/>
              <a:buNone/>
              <a:tabLst/>
            </a:pPr>
            <a:r>
              <a:rPr lang="en-US" sz="1100" dirty="0" smtClean="0">
                <a:latin typeface="+mj-lt"/>
              </a:rPr>
              <a:t>Tile Arch: Staggered WL</a:t>
            </a:r>
            <a:endParaRPr kumimoji="0" lang="en-US" sz="1100" b="1" i="0" u="none" strike="noStrike" cap="none" normalizeH="0" dirty="0" smtClean="0">
              <a:ln>
                <a:noFill/>
              </a:ln>
              <a:solidFill>
                <a:schemeClr val="tx2"/>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lang="en-US" sz="1100" dirty="0" smtClean="0">
                <a:latin typeface="+mj-lt"/>
              </a:rPr>
              <a:t>Density: 128Gb</a:t>
            </a:r>
            <a:endParaRPr kumimoji="0" lang="en-US" sz="1100" b="1" i="0" u="none" strike="noStrike" cap="none" normalizeH="0" dirty="0" smtClean="0">
              <a:ln>
                <a:noFill/>
              </a:ln>
              <a:solidFill>
                <a:schemeClr val="tx2"/>
              </a:solidFill>
              <a:effectLst/>
              <a:latin typeface="+mj-lt"/>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2"/>
              </a:solidFill>
              <a:effectLst/>
              <a:latin typeface="+mj-lt"/>
            </a:endParaRPr>
          </a:p>
        </p:txBody>
      </p:sp>
      <p:sp>
        <p:nvSpPr>
          <p:cNvPr id="7" name="Rounded Rectangle 6"/>
          <p:cNvSpPr/>
          <p:nvPr/>
        </p:nvSpPr>
        <p:spPr bwMode="auto">
          <a:xfrm>
            <a:off x="5334000" y="2141551"/>
            <a:ext cx="2667000" cy="993238"/>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2"/>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FF"/>
                </a:solidFill>
                <a:effectLst/>
                <a:latin typeface="+mj-lt"/>
              </a:rPr>
              <a:t>20s</a:t>
            </a:r>
            <a:r>
              <a:rPr kumimoji="0" lang="en-US" sz="1200" b="1" i="0" u="none" strike="noStrike" cap="none" normalizeH="0" dirty="0" smtClean="0">
                <a:ln>
                  <a:noFill/>
                </a:ln>
                <a:solidFill>
                  <a:srgbClr val="0000FF"/>
                </a:solidFill>
                <a:effectLst/>
                <a:latin typeface="+mj-lt"/>
              </a:rPr>
              <a:t> SXP / S26</a:t>
            </a:r>
          </a:p>
          <a:p>
            <a:pPr marL="0" marR="0" indent="0" defTabSz="914400" rtl="0" eaLnBrk="0" fontAlgn="base" latinLnBrk="0" hangingPunct="0">
              <a:lnSpc>
                <a:spcPct val="100000"/>
              </a:lnSpc>
              <a:spcBef>
                <a:spcPct val="0"/>
              </a:spcBef>
              <a:spcAft>
                <a:spcPct val="0"/>
              </a:spcAft>
              <a:buClrTx/>
              <a:buSzTx/>
              <a:buFontTx/>
              <a:buNone/>
              <a:tabLst/>
            </a:pPr>
            <a:r>
              <a:rPr lang="en-US" sz="1100" baseline="0" dirty="0" smtClean="0">
                <a:latin typeface="+mj-lt"/>
              </a:rPr>
              <a:t>Pitch: 41nm pitch</a:t>
            </a:r>
          </a:p>
          <a:p>
            <a:pPr marL="0" marR="0" indent="0" defTabSz="914400" rtl="0" eaLnBrk="0" fontAlgn="base" latinLnBrk="0" hangingPunct="0">
              <a:lnSpc>
                <a:spcPct val="100000"/>
              </a:lnSpc>
              <a:spcBef>
                <a:spcPct val="0"/>
              </a:spcBef>
              <a:spcAft>
                <a:spcPct val="0"/>
              </a:spcAft>
              <a:buClrTx/>
              <a:buSzTx/>
              <a:buFontTx/>
              <a:buNone/>
              <a:tabLst/>
            </a:pPr>
            <a:r>
              <a:rPr kumimoji="0" lang="en-US" sz="1100" i="0" u="none" strike="noStrike" cap="none" normalizeH="0" dirty="0" smtClean="0">
                <a:ln>
                  <a:noFill/>
                </a:ln>
                <a:solidFill>
                  <a:srgbClr val="FF0000"/>
                </a:solidFill>
                <a:effectLst/>
                <a:latin typeface="+mj-lt"/>
              </a:rPr>
              <a:t>Decks: 4</a:t>
            </a:r>
          </a:p>
          <a:p>
            <a:pPr marL="0" marR="0" indent="0" defTabSz="914400" rtl="0" eaLnBrk="0" fontAlgn="base" latinLnBrk="0" hangingPunct="0">
              <a:lnSpc>
                <a:spcPct val="100000"/>
              </a:lnSpc>
              <a:spcBef>
                <a:spcPct val="0"/>
              </a:spcBef>
              <a:spcAft>
                <a:spcPct val="0"/>
              </a:spcAft>
              <a:buClrTx/>
              <a:buSzTx/>
              <a:buFontTx/>
              <a:buNone/>
              <a:tabLst/>
            </a:pPr>
            <a:r>
              <a:rPr lang="en-US" sz="1100" dirty="0" smtClean="0">
                <a:solidFill>
                  <a:srgbClr val="FF0000"/>
                </a:solidFill>
                <a:latin typeface="+mj-lt"/>
              </a:rPr>
              <a:t>Tile Arch: Staggered WL &amp; BL w/ Quilt</a:t>
            </a:r>
            <a:endParaRPr kumimoji="0" lang="en-US" sz="1100" b="1" i="0" u="none" strike="noStrike" cap="none" normalizeH="0" dirty="0" smtClean="0">
              <a:ln>
                <a:noFill/>
              </a:ln>
              <a:solidFill>
                <a:srgbClr val="FF0000"/>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lang="en-US" sz="1100" dirty="0" smtClean="0">
                <a:solidFill>
                  <a:srgbClr val="FF0000"/>
                </a:solidFill>
                <a:latin typeface="+mj-lt"/>
              </a:rPr>
              <a:t>Density: 256Gb</a:t>
            </a:r>
            <a:endParaRPr kumimoji="0" lang="en-US" sz="1100" b="1" i="0" u="none" strike="noStrike" cap="none" normalizeH="0" dirty="0" smtClean="0">
              <a:ln>
                <a:noFill/>
              </a:ln>
              <a:solidFill>
                <a:srgbClr val="FF0000"/>
              </a:solidFill>
              <a:effectLst/>
              <a:latin typeface="+mj-lt"/>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2"/>
              </a:solidFill>
              <a:effectLst/>
              <a:latin typeface="+mj-lt"/>
            </a:endParaRPr>
          </a:p>
        </p:txBody>
      </p:sp>
      <p:sp>
        <p:nvSpPr>
          <p:cNvPr id="8" name="Rounded Rectangle 7"/>
          <p:cNvSpPr/>
          <p:nvPr/>
        </p:nvSpPr>
        <p:spPr bwMode="auto">
          <a:xfrm>
            <a:off x="6372146" y="3802049"/>
            <a:ext cx="2695654" cy="100914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2"/>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FF"/>
                </a:solidFill>
                <a:effectLst/>
                <a:latin typeface="+mj-lt"/>
              </a:rPr>
              <a:t>30s</a:t>
            </a:r>
            <a:r>
              <a:rPr kumimoji="0" lang="en-US" sz="1200" b="1" i="0" u="none" strike="noStrike" cap="none" normalizeH="0" dirty="0" smtClean="0">
                <a:ln>
                  <a:noFill/>
                </a:ln>
                <a:solidFill>
                  <a:srgbClr val="0000FF"/>
                </a:solidFill>
                <a:effectLst/>
                <a:latin typeface="+mj-lt"/>
              </a:rPr>
              <a:t> SXP / S37</a:t>
            </a:r>
          </a:p>
          <a:p>
            <a:pPr marL="0" marR="0" indent="0" defTabSz="914400" rtl="0" eaLnBrk="0" fontAlgn="base" latinLnBrk="0" hangingPunct="0">
              <a:lnSpc>
                <a:spcPct val="100000"/>
              </a:lnSpc>
              <a:spcBef>
                <a:spcPct val="0"/>
              </a:spcBef>
              <a:spcAft>
                <a:spcPct val="0"/>
              </a:spcAft>
              <a:buClrTx/>
              <a:buSzTx/>
              <a:buFontTx/>
              <a:buNone/>
              <a:tabLst/>
            </a:pPr>
            <a:r>
              <a:rPr lang="en-US" sz="1100" baseline="0" dirty="0" smtClean="0">
                <a:solidFill>
                  <a:srgbClr val="FF0000"/>
                </a:solidFill>
                <a:latin typeface="+mj-lt"/>
              </a:rPr>
              <a:t>Pitch: 28nm pitch</a:t>
            </a:r>
          </a:p>
          <a:p>
            <a:pPr marL="0" marR="0" indent="0" defTabSz="914400" rtl="0" eaLnBrk="0" fontAlgn="base" latinLnBrk="0" hangingPunct="0">
              <a:lnSpc>
                <a:spcPct val="100000"/>
              </a:lnSpc>
              <a:spcBef>
                <a:spcPct val="0"/>
              </a:spcBef>
              <a:spcAft>
                <a:spcPct val="0"/>
              </a:spcAft>
              <a:buClrTx/>
              <a:buSzTx/>
              <a:buFontTx/>
              <a:buNone/>
              <a:tabLst/>
            </a:pPr>
            <a:r>
              <a:rPr kumimoji="0" lang="en-US" sz="1100" i="0" u="none" strike="noStrike" cap="none" normalizeH="0" dirty="0" smtClean="0">
                <a:ln>
                  <a:noFill/>
                </a:ln>
                <a:solidFill>
                  <a:schemeClr val="tx1"/>
                </a:solidFill>
                <a:effectLst/>
                <a:latin typeface="+mj-lt"/>
              </a:rPr>
              <a:t>Decks: 4</a:t>
            </a:r>
          </a:p>
          <a:p>
            <a:pPr marL="0" marR="0" indent="0" defTabSz="914400" rtl="0" eaLnBrk="0" fontAlgn="base" latinLnBrk="0" hangingPunct="0">
              <a:lnSpc>
                <a:spcPct val="100000"/>
              </a:lnSpc>
              <a:spcBef>
                <a:spcPct val="0"/>
              </a:spcBef>
              <a:spcAft>
                <a:spcPct val="0"/>
              </a:spcAft>
              <a:buClrTx/>
              <a:buSzTx/>
              <a:buFontTx/>
              <a:buNone/>
              <a:tabLst/>
            </a:pPr>
            <a:r>
              <a:rPr lang="en-US" sz="1100" dirty="0" smtClean="0">
                <a:latin typeface="+mj-lt"/>
              </a:rPr>
              <a:t>Tile Arch: Staggered WL &amp; BL w/ Quilt</a:t>
            </a:r>
            <a:endParaRPr kumimoji="0" lang="en-US" sz="1100" b="1" i="0" u="none" strike="noStrike" cap="none" normalizeH="0" dirty="0" smtClean="0">
              <a:ln>
                <a:noFill/>
              </a:ln>
              <a:solidFill>
                <a:schemeClr val="tx2"/>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lang="en-US" sz="1100" dirty="0" smtClean="0">
                <a:solidFill>
                  <a:srgbClr val="FF0000"/>
                </a:solidFill>
                <a:latin typeface="+mj-lt"/>
              </a:rPr>
              <a:t>Density: 512Gb</a:t>
            </a:r>
            <a:endParaRPr kumimoji="0" lang="en-US" sz="1100" b="1" i="0" u="none" strike="noStrike" cap="none" normalizeH="0" dirty="0" smtClean="0">
              <a:ln>
                <a:noFill/>
              </a:ln>
              <a:solidFill>
                <a:srgbClr val="FF0000"/>
              </a:solidFill>
              <a:effectLst/>
              <a:latin typeface="+mj-lt"/>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2"/>
              </a:solidFill>
              <a:effectLst/>
              <a:latin typeface="+mj-lt"/>
            </a:endParaRPr>
          </a:p>
        </p:txBody>
      </p:sp>
      <p:sp>
        <p:nvSpPr>
          <p:cNvPr id="10" name="TextBox 9"/>
          <p:cNvSpPr txBox="1"/>
          <p:nvPr/>
        </p:nvSpPr>
        <p:spPr>
          <a:xfrm>
            <a:off x="144028" y="772920"/>
            <a:ext cx="7323571" cy="1200329"/>
          </a:xfrm>
          <a:prstGeom prst="rect">
            <a:avLst/>
          </a:prstGeom>
          <a:noFill/>
        </p:spPr>
        <p:txBody>
          <a:bodyPr wrap="square" rtlCol="0">
            <a:spAutoFit/>
          </a:bodyPr>
          <a:lstStyle/>
          <a:p>
            <a:r>
              <a:rPr lang="en-US" sz="1600" u="sng" dirty="0" smtClean="0">
                <a:solidFill>
                  <a:srgbClr val="0000FF"/>
                </a:solidFill>
                <a:latin typeface="+mj-lt"/>
              </a:rPr>
              <a:t>20s Goals:</a:t>
            </a:r>
          </a:p>
          <a:p>
            <a:r>
              <a:rPr lang="en-US" sz="1400" dirty="0" smtClean="0">
                <a:latin typeface="+mj-lt"/>
              </a:rPr>
              <a:t>1. Minimize array / cell development scope</a:t>
            </a:r>
          </a:p>
          <a:p>
            <a:r>
              <a:rPr lang="en-US" sz="1400" dirty="0" smtClean="0">
                <a:latin typeface="+mj-lt"/>
              </a:rPr>
              <a:t>2. Faster time to market</a:t>
            </a:r>
          </a:p>
          <a:p>
            <a:r>
              <a:rPr lang="en-US" sz="1400" dirty="0" smtClean="0">
                <a:latin typeface="+mj-lt"/>
              </a:rPr>
              <a:t>3. Focus on 4 decks with </a:t>
            </a:r>
            <a:r>
              <a:rPr lang="en-US" sz="1400" b="1" dirty="0" smtClean="0">
                <a:solidFill>
                  <a:srgbClr val="0000FF"/>
                </a:solidFill>
                <a:latin typeface="+mj-lt"/>
              </a:rPr>
              <a:t>at least 30% cost/GB </a:t>
            </a:r>
            <a:r>
              <a:rPr lang="en-US" sz="1400" dirty="0" smtClean="0">
                <a:latin typeface="+mj-lt"/>
              </a:rPr>
              <a:t>scaling at </a:t>
            </a:r>
            <a:r>
              <a:rPr lang="en-US" sz="1400" b="1" dirty="0" smtClean="0">
                <a:solidFill>
                  <a:srgbClr val="0000FF"/>
                </a:solidFill>
                <a:latin typeface="+mj-lt"/>
              </a:rPr>
              <a:t>~30% lower energy </a:t>
            </a:r>
            <a:r>
              <a:rPr lang="en-US" sz="1400" dirty="0" smtClean="0">
                <a:latin typeface="+mj-lt"/>
              </a:rPr>
              <a:t>(pJ/bit)</a:t>
            </a:r>
          </a:p>
          <a:p>
            <a:r>
              <a:rPr lang="en-US" sz="1400" dirty="0" smtClean="0">
                <a:latin typeface="+mj-lt"/>
              </a:rPr>
              <a:t>4. Incremental HV CMOS scaling to fit drivers under array</a:t>
            </a:r>
            <a:endParaRPr lang="en-US" sz="1400" dirty="0">
              <a:latin typeface="+mj-lt"/>
            </a:endParaRPr>
          </a:p>
        </p:txBody>
      </p:sp>
      <p:sp>
        <p:nvSpPr>
          <p:cNvPr id="14" name="TextBox 13"/>
          <p:cNvSpPr txBox="1"/>
          <p:nvPr/>
        </p:nvSpPr>
        <p:spPr>
          <a:xfrm>
            <a:off x="3657600" y="4806538"/>
            <a:ext cx="3914854" cy="1661993"/>
          </a:xfrm>
          <a:prstGeom prst="rect">
            <a:avLst/>
          </a:prstGeom>
          <a:noFill/>
        </p:spPr>
        <p:txBody>
          <a:bodyPr wrap="none" rtlCol="0">
            <a:spAutoFit/>
          </a:bodyPr>
          <a:lstStyle/>
          <a:p>
            <a:r>
              <a:rPr lang="en-US" sz="1600" u="sng" dirty="0" smtClean="0">
                <a:solidFill>
                  <a:srgbClr val="0000FF"/>
                </a:solidFill>
                <a:latin typeface="+mj-lt"/>
              </a:rPr>
              <a:t>30s Pitch Scaling req:</a:t>
            </a:r>
          </a:p>
          <a:p>
            <a:pPr marL="342900" indent="-342900">
              <a:buFontTx/>
              <a:buAutoNum type="arabicPeriod"/>
            </a:pPr>
            <a:r>
              <a:rPr lang="en-US" sz="1400" dirty="0">
                <a:latin typeface="+mj-lt"/>
              </a:rPr>
              <a:t>Cell </a:t>
            </a:r>
            <a:r>
              <a:rPr lang="en-US" sz="1400" dirty="0" smtClean="0">
                <a:latin typeface="+mj-lt"/>
              </a:rPr>
              <a:t>scaling</a:t>
            </a:r>
          </a:p>
          <a:p>
            <a:pPr marL="342900" indent="-342900">
              <a:buAutoNum type="arabicPeriod"/>
            </a:pPr>
            <a:r>
              <a:rPr lang="en-US" sz="1400" dirty="0" smtClean="0">
                <a:latin typeface="+mj-lt"/>
              </a:rPr>
              <a:t>Low resistance WL / BL material</a:t>
            </a:r>
          </a:p>
          <a:p>
            <a:pPr marL="342900" indent="-342900">
              <a:buAutoNum type="arabicPeriod"/>
            </a:pPr>
            <a:r>
              <a:rPr lang="en-US" sz="1400" dirty="0" smtClean="0">
                <a:latin typeface="+mj-lt"/>
              </a:rPr>
              <a:t>Cost-effective 28nm pitch patterning</a:t>
            </a:r>
          </a:p>
          <a:p>
            <a:pPr marL="342900" indent="-342900">
              <a:buAutoNum type="arabicPeriod"/>
            </a:pPr>
            <a:r>
              <a:rPr lang="en-US" sz="1400" dirty="0" smtClean="0">
                <a:latin typeface="+mj-lt"/>
              </a:rPr>
              <a:t>HV CMOS scaling to fit drivers under array</a:t>
            </a:r>
          </a:p>
          <a:p>
            <a:pPr marL="342900" indent="-342900">
              <a:buAutoNum type="arabicPeriod"/>
            </a:pPr>
            <a:r>
              <a:rPr lang="en-US" sz="1400" dirty="0" smtClean="0">
                <a:latin typeface="+mj-lt"/>
              </a:rPr>
              <a:t>Better LV CMOS for higher speed IO</a:t>
            </a:r>
          </a:p>
          <a:p>
            <a:endParaRPr lang="en-US" sz="1600" dirty="0">
              <a:latin typeface="+mj-lt"/>
            </a:endParaRPr>
          </a:p>
        </p:txBody>
      </p:sp>
      <p:sp>
        <p:nvSpPr>
          <p:cNvPr id="21" name="Bent Arrow 20"/>
          <p:cNvSpPr/>
          <p:nvPr/>
        </p:nvSpPr>
        <p:spPr bwMode="auto">
          <a:xfrm rot="10800000" flipH="1">
            <a:off x="910987" y="3143390"/>
            <a:ext cx="2178091" cy="1435232"/>
          </a:xfrm>
          <a:prstGeom prst="bentArrow">
            <a:avLst>
              <a:gd name="adj1" fmla="val 13609"/>
              <a:gd name="adj2" fmla="val 16207"/>
              <a:gd name="adj3" fmla="val 14473"/>
              <a:gd name="adj4" fmla="val 41135"/>
            </a:avLst>
          </a:prstGeom>
          <a:solidFill>
            <a:srgbClr val="77F1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2"/>
              </a:solidFill>
              <a:effectLst/>
              <a:latin typeface="Lucida Sans Unicode" pitchFamily="34" charset="0"/>
            </a:endParaRPr>
          </a:p>
        </p:txBody>
      </p:sp>
      <p:sp>
        <p:nvSpPr>
          <p:cNvPr id="11" name="TextBox 10"/>
          <p:cNvSpPr txBox="1"/>
          <p:nvPr/>
        </p:nvSpPr>
        <p:spPr>
          <a:xfrm>
            <a:off x="1676400" y="4141113"/>
            <a:ext cx="1087156" cy="430887"/>
          </a:xfrm>
          <a:prstGeom prst="rect">
            <a:avLst/>
          </a:prstGeom>
          <a:solidFill>
            <a:srgbClr val="77F1A0"/>
          </a:solidFill>
          <a:ln>
            <a:solidFill>
              <a:schemeClr val="tx1"/>
            </a:solidFill>
          </a:ln>
        </p:spPr>
        <p:txBody>
          <a:bodyPr wrap="none" rtlCol="0">
            <a:spAutoFit/>
          </a:bodyPr>
          <a:lstStyle/>
          <a:p>
            <a:pPr algn="ctr"/>
            <a:r>
              <a:rPr lang="en-US" sz="1100" dirty="0" smtClean="0">
                <a:solidFill>
                  <a:srgbClr val="0000FF"/>
                </a:solidFill>
                <a:latin typeface="+mj-lt"/>
              </a:rPr>
              <a:t>41</a:t>
            </a:r>
            <a:r>
              <a:rPr lang="en-US" sz="1100" dirty="0" smtClean="0">
                <a:solidFill>
                  <a:srgbClr val="0000FF"/>
                </a:solidFill>
                <a:latin typeface="+mj-lt"/>
                <a:sym typeface="Wingdings" panose="05000000000000000000" pitchFamily="2" charset="2"/>
              </a:rPr>
              <a:t>28nm</a:t>
            </a:r>
          </a:p>
          <a:p>
            <a:pPr algn="ctr"/>
            <a:r>
              <a:rPr lang="en-US" sz="1100" dirty="0">
                <a:solidFill>
                  <a:srgbClr val="0000FF"/>
                </a:solidFill>
                <a:latin typeface="+mj-lt"/>
                <a:sym typeface="Wingdings" panose="05000000000000000000" pitchFamily="2" charset="2"/>
              </a:rPr>
              <a:t>P</a:t>
            </a:r>
            <a:r>
              <a:rPr lang="en-US" sz="1100" dirty="0" smtClean="0">
                <a:solidFill>
                  <a:srgbClr val="0000FF"/>
                </a:solidFill>
                <a:latin typeface="+mj-lt"/>
                <a:sym typeface="Wingdings" panose="05000000000000000000" pitchFamily="2" charset="2"/>
              </a:rPr>
              <a:t>itch Learning</a:t>
            </a:r>
            <a:endParaRPr lang="en-US" sz="1100" dirty="0">
              <a:solidFill>
                <a:srgbClr val="0000FF"/>
              </a:solidFill>
              <a:latin typeface="+mj-lt"/>
            </a:endParaRPr>
          </a:p>
        </p:txBody>
      </p:sp>
      <p:sp>
        <p:nvSpPr>
          <p:cNvPr id="15" name="Rounded Rectangle 14"/>
          <p:cNvSpPr/>
          <p:nvPr/>
        </p:nvSpPr>
        <p:spPr bwMode="auto">
          <a:xfrm>
            <a:off x="3089079" y="3799656"/>
            <a:ext cx="1863921" cy="1000944"/>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2"/>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FF"/>
                </a:solidFill>
                <a:effectLst/>
                <a:latin typeface="+mj-lt"/>
              </a:rPr>
              <a:t>30s</a:t>
            </a:r>
            <a:r>
              <a:rPr kumimoji="0" lang="en-US" sz="1200" b="1" i="0" u="none" strike="noStrike" cap="none" normalizeH="0" dirty="0" smtClean="0">
                <a:ln>
                  <a:noFill/>
                </a:ln>
                <a:solidFill>
                  <a:srgbClr val="0000FF"/>
                </a:solidFill>
                <a:effectLst/>
                <a:latin typeface="+mj-lt"/>
              </a:rPr>
              <a:t> SXP / S35X</a:t>
            </a:r>
          </a:p>
          <a:p>
            <a:pPr marL="0" marR="0" indent="0" defTabSz="914400" rtl="0" eaLnBrk="0" fontAlgn="base" latinLnBrk="0" hangingPunct="0">
              <a:lnSpc>
                <a:spcPct val="100000"/>
              </a:lnSpc>
              <a:spcBef>
                <a:spcPct val="0"/>
              </a:spcBef>
              <a:spcAft>
                <a:spcPct val="0"/>
              </a:spcAft>
              <a:buClrTx/>
              <a:buSzTx/>
              <a:buFontTx/>
              <a:buNone/>
              <a:tabLst/>
            </a:pPr>
            <a:r>
              <a:rPr lang="en-US" sz="1100" baseline="0" dirty="0" smtClean="0">
                <a:solidFill>
                  <a:srgbClr val="FF0000"/>
                </a:solidFill>
                <a:latin typeface="+mj-lt"/>
              </a:rPr>
              <a:t>Pitch: 28nm pitch</a:t>
            </a:r>
          </a:p>
          <a:p>
            <a:pPr marL="0" marR="0" indent="0" defTabSz="914400" rtl="0" eaLnBrk="0" fontAlgn="base" latinLnBrk="0" hangingPunct="0">
              <a:lnSpc>
                <a:spcPct val="100000"/>
              </a:lnSpc>
              <a:spcBef>
                <a:spcPct val="0"/>
              </a:spcBef>
              <a:spcAft>
                <a:spcPct val="0"/>
              </a:spcAft>
              <a:buClrTx/>
              <a:buSzTx/>
              <a:buFontTx/>
              <a:buNone/>
              <a:tabLst/>
            </a:pPr>
            <a:r>
              <a:rPr kumimoji="0" lang="en-US" sz="1100" i="0" u="none" strike="noStrike" cap="none" normalizeH="0" dirty="0" smtClean="0">
                <a:ln>
                  <a:noFill/>
                </a:ln>
                <a:solidFill>
                  <a:schemeClr val="tx2"/>
                </a:solidFill>
                <a:effectLst/>
                <a:latin typeface="+mj-lt"/>
              </a:rPr>
              <a:t>Decks: 2</a:t>
            </a:r>
          </a:p>
          <a:p>
            <a:pPr marL="0" marR="0" indent="0" defTabSz="914400" rtl="0" eaLnBrk="0" fontAlgn="base" latinLnBrk="0" hangingPunct="0">
              <a:lnSpc>
                <a:spcPct val="100000"/>
              </a:lnSpc>
              <a:spcBef>
                <a:spcPct val="0"/>
              </a:spcBef>
              <a:spcAft>
                <a:spcPct val="0"/>
              </a:spcAft>
              <a:buClrTx/>
              <a:buSzTx/>
              <a:buFontTx/>
              <a:buNone/>
              <a:tabLst/>
            </a:pPr>
            <a:r>
              <a:rPr lang="en-US" sz="1100" dirty="0" smtClean="0">
                <a:latin typeface="+mj-lt"/>
              </a:rPr>
              <a:t>Tile Arch: Staggered WL</a:t>
            </a:r>
            <a:endParaRPr kumimoji="0" lang="en-US" sz="1100" b="1" i="0" u="none" strike="noStrike" cap="none" normalizeH="0" dirty="0" smtClean="0">
              <a:ln>
                <a:noFill/>
              </a:ln>
              <a:solidFill>
                <a:schemeClr val="tx2"/>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lang="en-US" sz="1100" dirty="0" smtClean="0">
                <a:latin typeface="+mj-lt"/>
              </a:rPr>
              <a:t>Density: 128Gb</a:t>
            </a:r>
            <a:endParaRPr kumimoji="0" lang="en-US" sz="1100" b="1" i="0" u="none" strike="noStrike" cap="none" normalizeH="0" dirty="0" smtClean="0">
              <a:ln>
                <a:noFill/>
              </a:ln>
              <a:solidFill>
                <a:schemeClr val="tx2"/>
              </a:solidFill>
              <a:effectLst/>
              <a:latin typeface="+mj-lt"/>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2"/>
              </a:solidFill>
              <a:effectLst/>
              <a:latin typeface="+mj-lt"/>
            </a:endParaRPr>
          </a:p>
        </p:txBody>
      </p:sp>
      <p:sp>
        <p:nvSpPr>
          <p:cNvPr id="3" name="Right Arrow 2"/>
          <p:cNvSpPr/>
          <p:nvPr/>
        </p:nvSpPr>
        <p:spPr>
          <a:xfrm>
            <a:off x="1901748" y="2498698"/>
            <a:ext cx="1171494" cy="312751"/>
          </a:xfrm>
          <a:prstGeom prst="rightArrow">
            <a:avLst/>
          </a:prstGeom>
          <a:solidFill>
            <a:srgbClr val="77F1A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57799" y="2429118"/>
            <a:ext cx="734496" cy="430887"/>
          </a:xfrm>
          <a:prstGeom prst="rect">
            <a:avLst/>
          </a:prstGeom>
          <a:solidFill>
            <a:srgbClr val="77F1A0"/>
          </a:solidFill>
          <a:ln>
            <a:solidFill>
              <a:schemeClr val="tx1"/>
            </a:solidFill>
          </a:ln>
        </p:spPr>
        <p:txBody>
          <a:bodyPr wrap="none" rtlCol="0">
            <a:spAutoFit/>
          </a:bodyPr>
          <a:lstStyle/>
          <a:p>
            <a:pPr algn="ctr"/>
            <a:r>
              <a:rPr lang="en-US" sz="1100" dirty="0" smtClean="0">
                <a:solidFill>
                  <a:srgbClr val="0000FF"/>
                </a:solidFill>
                <a:latin typeface="+mj-lt"/>
              </a:rPr>
              <a:t>4 </a:t>
            </a:r>
            <a:r>
              <a:rPr lang="en-US" sz="1100" dirty="0">
                <a:solidFill>
                  <a:srgbClr val="0000FF"/>
                </a:solidFill>
                <a:latin typeface="+mj-lt"/>
              </a:rPr>
              <a:t>D</a:t>
            </a:r>
            <a:r>
              <a:rPr lang="en-US" sz="1100" dirty="0" smtClean="0">
                <a:solidFill>
                  <a:srgbClr val="0000FF"/>
                </a:solidFill>
                <a:latin typeface="+mj-lt"/>
              </a:rPr>
              <a:t>eck </a:t>
            </a:r>
          </a:p>
          <a:p>
            <a:pPr algn="ctr"/>
            <a:r>
              <a:rPr lang="en-US" sz="1100" dirty="0" smtClean="0">
                <a:solidFill>
                  <a:srgbClr val="0000FF"/>
                </a:solidFill>
                <a:latin typeface="+mj-lt"/>
              </a:rPr>
              <a:t>Learning</a:t>
            </a:r>
            <a:endParaRPr lang="en-US" sz="1100" dirty="0">
              <a:solidFill>
                <a:srgbClr val="0000FF"/>
              </a:solidFill>
              <a:latin typeface="+mj-lt"/>
            </a:endParaRPr>
          </a:p>
        </p:txBody>
      </p:sp>
      <p:sp>
        <p:nvSpPr>
          <p:cNvPr id="20" name="Right Arrow 19"/>
          <p:cNvSpPr/>
          <p:nvPr/>
        </p:nvSpPr>
        <p:spPr>
          <a:xfrm>
            <a:off x="4953000" y="4168336"/>
            <a:ext cx="1412241" cy="327464"/>
          </a:xfrm>
          <a:prstGeom prst="rightArrow">
            <a:avLst/>
          </a:prstGeom>
          <a:solidFill>
            <a:srgbClr val="77F1A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Bent Arrow 22"/>
          <p:cNvSpPr/>
          <p:nvPr/>
        </p:nvSpPr>
        <p:spPr bwMode="auto">
          <a:xfrm rot="10800000" flipH="1">
            <a:off x="5486400" y="3134785"/>
            <a:ext cx="878841" cy="1443837"/>
          </a:xfrm>
          <a:prstGeom prst="bentArrow">
            <a:avLst>
              <a:gd name="adj1" fmla="val 20745"/>
              <a:gd name="adj2" fmla="val 29286"/>
              <a:gd name="adj3" fmla="val 21190"/>
              <a:gd name="adj4" fmla="val 43750"/>
            </a:avLst>
          </a:prstGeom>
          <a:solidFill>
            <a:srgbClr val="77F1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2"/>
              </a:solidFill>
              <a:effectLst/>
              <a:latin typeface="Lucida Sans Unicode" pitchFamily="34" charset="0"/>
            </a:endParaRPr>
          </a:p>
        </p:txBody>
      </p:sp>
      <p:sp>
        <p:nvSpPr>
          <p:cNvPr id="17" name="Rounded Rectangle 16"/>
          <p:cNvSpPr/>
          <p:nvPr/>
        </p:nvSpPr>
        <p:spPr bwMode="auto">
          <a:xfrm>
            <a:off x="3073242" y="2131207"/>
            <a:ext cx="1803558" cy="1000944"/>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2"/>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FF"/>
                </a:solidFill>
                <a:effectLst/>
                <a:latin typeface="+mj-lt"/>
              </a:rPr>
              <a:t>10s</a:t>
            </a:r>
            <a:r>
              <a:rPr kumimoji="0" lang="en-US" sz="1200" b="1" i="0" u="none" strike="noStrike" cap="none" normalizeH="0" dirty="0" smtClean="0">
                <a:ln>
                  <a:noFill/>
                </a:ln>
                <a:solidFill>
                  <a:srgbClr val="0000FF"/>
                </a:solidFill>
                <a:effectLst/>
                <a:latin typeface="+mj-lt"/>
              </a:rPr>
              <a:t> SXP / S15X</a:t>
            </a:r>
          </a:p>
          <a:p>
            <a:pPr marL="0" marR="0" indent="0" defTabSz="914400" rtl="0" eaLnBrk="0" fontAlgn="base" latinLnBrk="0" hangingPunct="0">
              <a:lnSpc>
                <a:spcPct val="100000"/>
              </a:lnSpc>
              <a:spcBef>
                <a:spcPct val="0"/>
              </a:spcBef>
              <a:spcAft>
                <a:spcPct val="0"/>
              </a:spcAft>
              <a:buClrTx/>
              <a:buSzTx/>
              <a:buFontTx/>
              <a:buNone/>
              <a:tabLst/>
            </a:pPr>
            <a:r>
              <a:rPr lang="en-US" sz="1100" baseline="0" dirty="0" smtClean="0">
                <a:latin typeface="+mj-lt"/>
              </a:rPr>
              <a:t>Pitch: 41nm pitch</a:t>
            </a:r>
          </a:p>
          <a:p>
            <a:pPr marL="0" marR="0" indent="0" defTabSz="914400" rtl="0" eaLnBrk="0" fontAlgn="base" latinLnBrk="0" hangingPunct="0">
              <a:lnSpc>
                <a:spcPct val="100000"/>
              </a:lnSpc>
              <a:spcBef>
                <a:spcPct val="0"/>
              </a:spcBef>
              <a:spcAft>
                <a:spcPct val="0"/>
              </a:spcAft>
              <a:buClrTx/>
              <a:buSzTx/>
              <a:buFontTx/>
              <a:buNone/>
              <a:tabLst/>
            </a:pPr>
            <a:r>
              <a:rPr kumimoji="0" lang="en-US" sz="1100" i="0" u="none" strike="noStrike" cap="none" normalizeH="0" dirty="0" smtClean="0">
                <a:ln>
                  <a:noFill/>
                </a:ln>
                <a:solidFill>
                  <a:srgbClr val="FF0000"/>
                </a:solidFill>
                <a:effectLst/>
                <a:latin typeface="+mj-lt"/>
              </a:rPr>
              <a:t>Decks: 4 (phys), 2 (elec)</a:t>
            </a:r>
          </a:p>
          <a:p>
            <a:pPr marL="0" marR="0" indent="0" defTabSz="914400" rtl="0" eaLnBrk="0" fontAlgn="base" latinLnBrk="0" hangingPunct="0">
              <a:lnSpc>
                <a:spcPct val="100000"/>
              </a:lnSpc>
              <a:spcBef>
                <a:spcPct val="0"/>
              </a:spcBef>
              <a:spcAft>
                <a:spcPct val="0"/>
              </a:spcAft>
              <a:buClrTx/>
              <a:buSzTx/>
              <a:buFontTx/>
              <a:buNone/>
              <a:tabLst/>
            </a:pPr>
            <a:r>
              <a:rPr lang="en-US" sz="1100" dirty="0" smtClean="0">
                <a:latin typeface="+mj-lt"/>
              </a:rPr>
              <a:t>Tile Arch: Staggered WL</a:t>
            </a:r>
            <a:endParaRPr kumimoji="0" lang="en-US" sz="1100" b="1" i="0" u="none" strike="noStrike" cap="none" normalizeH="0" dirty="0" smtClean="0">
              <a:ln>
                <a:noFill/>
              </a:ln>
              <a:solidFill>
                <a:schemeClr val="tx2"/>
              </a:solidFill>
              <a:effectLst/>
              <a:latin typeface="+mj-lt"/>
            </a:endParaRPr>
          </a:p>
          <a:p>
            <a:pPr marL="0" marR="0" indent="0" defTabSz="914400" rtl="0" eaLnBrk="0" fontAlgn="base" latinLnBrk="0" hangingPunct="0">
              <a:lnSpc>
                <a:spcPct val="100000"/>
              </a:lnSpc>
              <a:spcBef>
                <a:spcPct val="0"/>
              </a:spcBef>
              <a:spcAft>
                <a:spcPct val="0"/>
              </a:spcAft>
              <a:buClrTx/>
              <a:buSzTx/>
              <a:buFontTx/>
              <a:buNone/>
              <a:tabLst/>
            </a:pPr>
            <a:r>
              <a:rPr lang="en-US" sz="1100" dirty="0" smtClean="0">
                <a:latin typeface="+mj-lt"/>
              </a:rPr>
              <a:t>Density: 128Gb</a:t>
            </a:r>
            <a:endParaRPr kumimoji="0" lang="en-US" sz="1100" b="1" i="0" u="none" strike="noStrike" cap="none" normalizeH="0" dirty="0" smtClean="0">
              <a:ln>
                <a:noFill/>
              </a:ln>
              <a:solidFill>
                <a:schemeClr val="tx2"/>
              </a:solidFill>
              <a:effectLst/>
              <a:latin typeface="+mj-lt"/>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2"/>
              </a:solidFill>
              <a:effectLst/>
              <a:latin typeface="+mj-lt"/>
            </a:endParaRPr>
          </a:p>
        </p:txBody>
      </p:sp>
      <p:sp>
        <p:nvSpPr>
          <p:cNvPr id="18" name="Right Arrow 17"/>
          <p:cNvSpPr/>
          <p:nvPr/>
        </p:nvSpPr>
        <p:spPr>
          <a:xfrm>
            <a:off x="4876800" y="2504587"/>
            <a:ext cx="442873" cy="306862"/>
          </a:xfrm>
          <a:prstGeom prst="rightArrow">
            <a:avLst/>
          </a:prstGeom>
          <a:solidFill>
            <a:srgbClr val="77F1A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5"/>
          <p:cNvSpPr>
            <a:spLocks noGrp="1"/>
          </p:cNvSpPr>
          <p:nvPr>
            <p:ph type="sldNum" sz="quarter" idx="11"/>
          </p:nvPr>
        </p:nvSpPr>
        <p:spPr>
          <a:xfrm>
            <a:off x="3657600" y="6537325"/>
            <a:ext cx="1041400" cy="244475"/>
          </a:xfrm>
          <a:prstGeom prst="rect">
            <a:avLst/>
          </a:prstGeom>
          <a:noFill/>
        </p:spPr>
        <p:txBody>
          <a:bodyPr/>
          <a:lstStyle/>
          <a:p>
            <a:fld id="{DC41119E-9AA9-4BDD-B229-58FA603D70A7}" type="slidenum">
              <a:rPr lang="en-US" smtClean="0">
                <a:cs typeface="Arial" pitchFamily="34" charset="0"/>
              </a:rPr>
              <a:pPr/>
              <a:t>9</a:t>
            </a:fld>
            <a:endParaRPr lang="en-US" dirty="0" smtClean="0">
              <a:cs typeface="Arial" pitchFamily="34" charset="0"/>
            </a:endParaRPr>
          </a:p>
        </p:txBody>
      </p:sp>
      <p:sp>
        <p:nvSpPr>
          <p:cNvPr id="24" name="Rectangle 5"/>
          <p:cNvSpPr>
            <a:spLocks noGrp="1" noChangeArrowheads="1"/>
          </p:cNvSpPr>
          <p:nvPr>
            <p:ph type="ftr" sz="quarter" idx="10"/>
          </p:nvPr>
        </p:nvSpPr>
        <p:spPr>
          <a:xfrm>
            <a:off x="661740" y="6540500"/>
            <a:ext cx="2921000" cy="241300"/>
          </a:xfrm>
          <a:ln/>
        </p:spPr>
        <p:txBody>
          <a:bodyPr/>
          <a:lstStyle>
            <a:lvl1pPr>
              <a:defRPr/>
            </a:lvl1pPr>
          </a:lstStyle>
          <a:p>
            <a:pPr>
              <a:defRPr/>
            </a:pPr>
            <a:r>
              <a:rPr lang="en-US" dirty="0" smtClean="0"/>
              <a:t>SXP JDP – Confidential</a:t>
            </a:r>
            <a:endParaRPr lang="en-US" dirty="0"/>
          </a:p>
        </p:txBody>
      </p:sp>
      <p:sp>
        <p:nvSpPr>
          <p:cNvPr id="5" name="Rectangle 4"/>
          <p:cNvSpPr/>
          <p:nvPr/>
        </p:nvSpPr>
        <p:spPr>
          <a:xfrm>
            <a:off x="381000" y="3531101"/>
            <a:ext cx="8686800" cy="2793499"/>
          </a:xfrm>
          <a:prstGeom prst="rect">
            <a:avLst/>
          </a:prstGeom>
          <a:solidFill>
            <a:srgbClr val="FFFF00">
              <a:alpha val="2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849163" y="5105400"/>
            <a:ext cx="1877496" cy="523220"/>
          </a:xfrm>
          <a:prstGeom prst="rect">
            <a:avLst/>
          </a:prstGeom>
          <a:noFill/>
        </p:spPr>
        <p:txBody>
          <a:bodyPr wrap="square" rtlCol="0">
            <a:spAutoFit/>
          </a:bodyPr>
          <a:lstStyle/>
          <a:p>
            <a:r>
              <a:rPr lang="en-US" sz="1400" i="1" dirty="0" smtClean="0">
                <a:solidFill>
                  <a:srgbClr val="0000FF"/>
                </a:solidFill>
              </a:rPr>
              <a:t>Not focusing on 30s </a:t>
            </a:r>
          </a:p>
          <a:p>
            <a:r>
              <a:rPr lang="en-US" sz="1400" i="1" dirty="0" smtClean="0">
                <a:solidFill>
                  <a:srgbClr val="0000FF"/>
                </a:solidFill>
              </a:rPr>
              <a:t>In this presentation.</a:t>
            </a:r>
          </a:p>
        </p:txBody>
      </p:sp>
    </p:spTree>
    <p:extLst>
      <p:ext uri="{BB962C8B-B14F-4D97-AF65-F5344CB8AC3E}">
        <p14:creationId xmlns:p14="http://schemas.microsoft.com/office/powerpoint/2010/main" val="3591847692"/>
      </p:ext>
    </p:extLst>
  </p:cSld>
  <p:clrMapOvr>
    <a:masterClrMapping/>
  </p:clrMapOvr>
  <p:timing>
    <p:tnLst>
      <p:par>
        <p:cTn id="1" dur="indefinite" restart="never" nodeType="tmRoot"/>
      </p:par>
    </p:tnLst>
  </p:timing>
</p:sld>
</file>

<file path=ppt/theme/theme1.xml><?xml version="1.0" encoding="utf-8"?>
<a:theme xmlns:a="http://schemas.openxmlformats.org/drawingml/2006/main" name="SXP_JDP">
  <a:themeElements>
    <a:clrScheme name="Blank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99CC00"/>
      </a:folHlink>
    </a:clrScheme>
    <a:fontScheme name="Blan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5307F02E1F1F45A825B74915771FD2" ma:contentTypeVersion="0" ma:contentTypeDescription="Create a new document." ma:contentTypeScope="" ma:versionID="459ea0232e134b953e121c079cb61f07">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D6C25E1-2EE1-40B5-A52E-DFB862C614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8D719D26-6E58-4711-BF48-F25EA93BAE35}">
  <ds:schemaRefs>
    <ds:schemaRef ds:uri="http://schemas.microsoft.com/sharepoint/v3/contenttype/forms"/>
  </ds:schemaRefs>
</ds:datastoreItem>
</file>

<file path=customXml/itemProps3.xml><?xml version="1.0" encoding="utf-8"?>
<ds:datastoreItem xmlns:ds="http://schemas.openxmlformats.org/officeDocument/2006/customXml" ds:itemID="{211EB939-1D08-4163-ABA1-92DDFB4FDA12}">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SXP_JDP</Template>
  <TotalTime>129276</TotalTime>
  <Words>3057</Words>
  <Application>Microsoft Office PowerPoint</Application>
  <PresentationFormat>On-screen Show (4:3)</PresentationFormat>
  <Paragraphs>670</Paragraphs>
  <Slides>40</Slides>
  <Notes>21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50" baseType="lpstr">
      <vt:lpstr>MS PGothic</vt:lpstr>
      <vt:lpstr>MS PGothic</vt:lpstr>
      <vt:lpstr>Arial</vt:lpstr>
      <vt:lpstr>Courier New</vt:lpstr>
      <vt:lpstr>Lucida Sans Unicode</vt:lpstr>
      <vt:lpstr>Tahoma</vt:lpstr>
      <vt:lpstr>Times New Roman</vt:lpstr>
      <vt:lpstr>Wingdings</vt:lpstr>
      <vt:lpstr>SXP_JDP</vt:lpstr>
      <vt:lpstr>Visio</vt:lpstr>
      <vt:lpstr>Series 20 SxP IM JDP SOW</vt:lpstr>
      <vt:lpstr>Signature Page</vt:lpstr>
      <vt:lpstr>Revision Page</vt:lpstr>
      <vt:lpstr>SOW Contacts</vt:lpstr>
      <vt:lpstr>SOW Contents</vt:lpstr>
      <vt:lpstr>0.0 SOW Purpose</vt:lpstr>
      <vt:lpstr>1.0 Strategy</vt:lpstr>
      <vt:lpstr>Strategy Overview</vt:lpstr>
      <vt:lpstr>SXP Scaling Roadmap</vt:lpstr>
      <vt:lpstr>PowerPoint Presentation</vt:lpstr>
      <vt:lpstr>3.0 20s Cost/GB Reduction</vt:lpstr>
      <vt:lpstr>S26A Die Size and Risks</vt:lpstr>
      <vt:lpstr>20s Cost/GB  (Unconstrained Floor Space)</vt:lpstr>
      <vt:lpstr>PowerPoint Presentation</vt:lpstr>
      <vt:lpstr>4.0 Process Arch Challenges </vt:lpstr>
      <vt:lpstr>4-Deck Strategy</vt:lpstr>
      <vt:lpstr>10s vs 20s Socket Connections using Stacked OPVs</vt:lpstr>
      <vt:lpstr>10s vs 20s Process Arch</vt:lpstr>
      <vt:lpstr>Key Risks and Development Vehicles</vt:lpstr>
      <vt:lpstr>5.0 Design SOW</vt:lpstr>
      <vt:lpstr>Strategy</vt:lpstr>
      <vt:lpstr>PowerPoint Presentation</vt:lpstr>
      <vt:lpstr>PowerPoint Presentation</vt:lpstr>
      <vt:lpstr>PowerPoint Presentation</vt:lpstr>
      <vt:lpstr>S26 Milestones</vt:lpstr>
      <vt:lpstr>6.0 20s SXP Product SOW</vt:lpstr>
      <vt:lpstr>Content</vt:lpstr>
      <vt:lpstr>SXP 20s Project Schedule</vt:lpstr>
      <vt:lpstr>Product Goals – Qualification</vt:lpstr>
      <vt:lpstr>Product Goals – Ship Release</vt:lpstr>
      <vt:lpstr>Development &amp; Manufacturing Strategy</vt:lpstr>
      <vt:lpstr>Wafer Test Strategy</vt:lpstr>
      <vt:lpstr>Package Test Strategy</vt:lpstr>
      <vt:lpstr>CMOS &amp; Array Reliability</vt:lpstr>
      <vt:lpstr>Packaging &amp; Assembly Strategy</vt:lpstr>
      <vt:lpstr>Product Development Strategy</vt:lpstr>
      <vt:lpstr>Qualification Strategy</vt:lpstr>
      <vt:lpstr>7.0 Development Budget</vt:lpstr>
      <vt:lpstr>Budget Planning</vt:lpstr>
      <vt:lpstr>BACKUP</vt:lpstr>
    </vt:vector>
  </TitlesOfParts>
  <Company>Micron Technology,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Karl Major (klmajor) [PTNR - Intel JDP];karl.l.major@intel.com</dc:creator>
  <cp:lastModifiedBy>Ahmed, Shafqat</cp:lastModifiedBy>
  <cp:revision>1428</cp:revision>
  <cp:lastPrinted>2014-10-21T16:48:48Z</cp:lastPrinted>
  <dcterms:created xsi:type="dcterms:W3CDTF">2011-08-05T23:39:00Z</dcterms:created>
  <dcterms:modified xsi:type="dcterms:W3CDTF">2016-01-12T23:45:46Z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0x0101000A5307F02E1F1F45A825B74915771FD2</vt:lpwstr>
  </property>
</Properties>
</file>