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4"/>
  </p:sldMasterIdLst>
  <p:notesMasterIdLst>
    <p:notesMasterId r:id="rId15"/>
  </p:notesMasterIdLst>
  <p:sldIdLst>
    <p:sldId id="257" r:id="rId5"/>
    <p:sldId id="292" r:id="rId6"/>
    <p:sldId id="293" r:id="rId7"/>
    <p:sldId id="297" r:id="rId8"/>
    <p:sldId id="294" r:id="rId9"/>
    <p:sldId id="298" r:id="rId10"/>
    <p:sldId id="290" r:id="rId11"/>
    <p:sldId id="295" r:id="rId12"/>
    <p:sldId id="263" r:id="rId13"/>
    <p:sldId id="291"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29" autoAdjust="0"/>
    <p:restoredTop sz="94681" autoAdjust="0"/>
  </p:normalViewPr>
  <p:slideViewPr>
    <p:cSldViewPr snapToGrid="0">
      <p:cViewPr varScale="1">
        <p:scale>
          <a:sx n="64" d="100"/>
          <a:sy n="64" d="100"/>
        </p:scale>
        <p:origin x="1092" y="66"/>
      </p:cViewPr>
      <p:guideLst>
        <p:guide orient="horz" pos="1176"/>
        <p:guide pos="3840"/>
      </p:guideLst>
    </p:cSldViewPr>
  </p:slideViewPr>
  <p:notesTextViewPr>
    <p:cViewPr>
      <p:scale>
        <a:sx n="1" d="1"/>
        <a:sy n="1" d="1"/>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1/13/2016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36945F-3A48-4FE0-BD67-6AD67E1BF254}" type="slidenum">
              <a:rPr lang="en-US" smtClean="0"/>
              <a:t>7</a:t>
            </a:fld>
            <a:endParaRPr lang="en-US"/>
          </a:p>
        </p:txBody>
      </p:sp>
    </p:spTree>
    <p:extLst>
      <p:ext uri="{BB962C8B-B14F-4D97-AF65-F5344CB8AC3E}">
        <p14:creationId xmlns:p14="http://schemas.microsoft.com/office/powerpoint/2010/main" val="82278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9</a:t>
            </a:fld>
            <a:endParaRPr lang="en-US"/>
          </a:p>
        </p:txBody>
      </p:sp>
    </p:spTree>
    <p:extLst>
      <p:ext uri="{BB962C8B-B14F-4D97-AF65-F5344CB8AC3E}">
        <p14:creationId xmlns:p14="http://schemas.microsoft.com/office/powerpoint/2010/main" val="85078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10</a:t>
            </a:fld>
            <a:endParaRPr lang="en-US"/>
          </a:p>
        </p:txBody>
      </p:sp>
    </p:spTree>
    <p:extLst>
      <p:ext uri="{BB962C8B-B14F-4D97-AF65-F5344CB8AC3E}">
        <p14:creationId xmlns:p14="http://schemas.microsoft.com/office/powerpoint/2010/main" val="2266920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smtClean="0"/>
              <a:t>Title of Presentation:</a:t>
            </a:r>
            <a:br>
              <a:rPr lang="en-US" dirty="0" smtClean="0"/>
            </a:br>
            <a:r>
              <a:rPr lang="en-US" dirty="0" smtClean="0"/>
              <a:t>Should fill two lines</a:t>
            </a:r>
            <a:endParaRPr lang="en-US" dirty="0"/>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smtClean="0"/>
              <a:t>Subtitle, only one line</a:t>
            </a:r>
            <a:endParaRPr lang="en-US" dirty="0"/>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bg1"/>
                </a:solidFill>
              </a:defRPr>
            </a:lvl1pPr>
          </a:lstStyle>
          <a:p>
            <a:pPr lvl="0"/>
            <a:r>
              <a:rPr lang="en-US" dirty="0" smtClean="0"/>
              <a:t>Speaker name</a:t>
            </a:r>
            <a:br>
              <a:rPr lang="en-US" dirty="0" smtClean="0"/>
            </a:br>
            <a:r>
              <a:rPr lang="en-US" dirty="0" smtClean="0"/>
              <a:t>and title</a:t>
            </a:r>
          </a:p>
        </p:txBody>
      </p:sp>
      <p:sp>
        <p:nvSpPr>
          <p:cNvPr id="41" name="TextBox 40"/>
          <p:cNvSpPr txBox="1"/>
          <p:nvPr/>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smtClean="0">
                <a:solidFill>
                  <a:schemeClr val="bg1"/>
                </a:solidFill>
                <a:latin typeface="Segoe UI" panose="020B0502040204020203" pitchFamily="34" charset="0"/>
                <a:ea typeface="+mn-ea"/>
                <a:cs typeface="Segoe UI" panose="020B0502040204020203" pitchFamily="34" charset="0"/>
              </a:rPr>
              <a:t>©2015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endParaRPr lang="en-US" sz="800" kern="1200" dirty="0">
              <a:solidFill>
                <a:schemeClr val="bg1"/>
              </a:solidFill>
              <a:latin typeface="Segoe UI" panose="020B0502040204020203" pitchFamily="34" charset="0"/>
              <a:ea typeface="+mn-ea"/>
              <a:cs typeface="Segoe UI" panose="020B0502040204020203" pitchFamily="34" charset="0"/>
            </a:endParaRPr>
          </a:p>
        </p:txBody>
      </p:sp>
      <p:grpSp>
        <p:nvGrpSpPr>
          <p:cNvPr id="42" name="Group 41"/>
          <p:cNvGrpSpPr/>
          <p:nvPr/>
        </p:nvGrpSpPr>
        <p:grpSpPr>
          <a:xfrm>
            <a:off x="7589330" y="5509552"/>
            <a:ext cx="4141515" cy="1157119"/>
            <a:chOff x="5930901" y="4179887"/>
            <a:chExt cx="2727324" cy="762001"/>
          </a:xfrm>
          <a:solidFill>
            <a:schemeClr val="bg1"/>
          </a:solidFill>
        </p:grpSpPr>
        <p:sp>
          <p:nvSpPr>
            <p:cNvPr id="43"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1452880" y="6119336"/>
            <a:ext cx="121694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Slide</a:t>
            </a:r>
          </a:p>
          <a:p>
            <a:pPr algn="r"/>
            <a:r>
              <a:rPr lang="en-US" sz="1200" dirty="0" smtClean="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endParaRPr lang="en-US" dirty="0"/>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13, 2016</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93165148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4056"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smtClean="0"/>
              <a:t>Simple text over photo</a:t>
            </a:r>
            <a:endParaRPr lang="en-US" dirty="0"/>
          </a:p>
        </p:txBody>
      </p:sp>
      <p:sp>
        <p:nvSpPr>
          <p:cNvPr id="6" name="TextBox 5"/>
          <p:cNvSpPr txBox="1"/>
          <p:nvPr userDrawn="1"/>
        </p:nvSpPr>
        <p:spPr>
          <a:xfrm>
            <a:off x="-1635760" y="5934670"/>
            <a:ext cx="1399820" cy="923330"/>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Full Photo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with Right Text</a:t>
            </a:r>
          </a:p>
          <a:p>
            <a:pPr algn="r"/>
            <a:r>
              <a:rPr lang="en-US" sz="1200" dirty="0" smtClean="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13,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129443164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smtClean="0"/>
              <a:t>Click to Edit Segue Title</a:t>
            </a:r>
            <a:endParaRPr lang="en-US" dirty="0"/>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28" name="Group 27"/>
          <p:cNvGrpSpPr/>
          <p:nvPr userDrawn="1"/>
        </p:nvGrpSpPr>
        <p:grpSpPr>
          <a:xfrm>
            <a:off x="10550526" y="6351589"/>
            <a:ext cx="1179513" cy="330201"/>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4" name="TextBox 2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13, 2016</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1453253318"/>
      </p:ext>
    </p:extLst>
  </p:cSld>
  <p:clrMapOvr>
    <a:masterClrMapping/>
  </p:clrMapOvr>
  <p:timing>
    <p:tnLst>
      <p:par>
        <p:cTn id="1" dur="indefinite" restart="never" nodeType="tmRoot"/>
      </p:par>
    </p:tnLst>
  </p:timing>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5" y="2044701"/>
            <a:ext cx="10784609" cy="1773428"/>
          </a:xfrm>
        </p:spPr>
        <p:txBody>
          <a:bodyPr>
            <a:normAutofit/>
          </a:bodyPr>
          <a:lstStyle>
            <a:lvl1pPr>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smtClean="0"/>
              <a:t>Click to Edit Segue Title</a:t>
            </a:r>
            <a:endParaRPr lang="en-US" dirty="0"/>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6"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grpSp>
        <p:nvGrpSpPr>
          <p:cNvPr id="15" name="Group 14"/>
          <p:cNvGrpSpPr/>
          <p:nvPr userDrawn="1"/>
        </p:nvGrpSpPr>
        <p:grpSpPr>
          <a:xfrm>
            <a:off x="10550526" y="6351589"/>
            <a:ext cx="1179513" cy="330201"/>
            <a:chOff x="10550525" y="6351587"/>
            <a:chExt cx="1179513" cy="330201"/>
          </a:xfrm>
          <a:solidFill>
            <a:schemeClr val="accent1"/>
          </a:solidFill>
        </p:grpSpPr>
        <p:sp>
          <p:nvSpPr>
            <p:cNvPr id="6" name="Freeform 5"/>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7" name="Freeform 6"/>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9"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0" name="Rectangle 8"/>
            <p:cNvSpPr>
              <a:spLocks noChangeArrowheads="1"/>
            </p:cNvSpPr>
            <p:nvPr userDrawn="1"/>
          </p:nvSpPr>
          <p:spPr bwMode="auto">
            <a:xfrm>
              <a:off x="10942638" y="6473825"/>
              <a:ext cx="47625" cy="1365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1"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2"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3"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sp>
          <p:nvSpPr>
            <p:cNvPr id="14"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1800"/>
            </a:p>
          </p:txBody>
        </p:sp>
      </p:grpSp>
      <p:sp>
        <p:nvSpPr>
          <p:cNvPr id="20" name="TextBox 1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White Segue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13, 2016</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20348253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8531" y="2567498"/>
            <a:ext cx="6801004" cy="18540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White Ending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13, 2016</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11394188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9" name="Group 18"/>
          <p:cNvGrpSpPr/>
          <p:nvPr/>
        </p:nvGrpSpPr>
        <p:grpSpPr>
          <a:xfrm>
            <a:off x="2660649" y="2499788"/>
            <a:ext cx="6879168" cy="1921933"/>
            <a:chOff x="1995487" y="1874838"/>
            <a:chExt cx="5159376" cy="1441450"/>
          </a:xfrm>
          <a:solidFill>
            <a:schemeClr val="bg1"/>
          </a:solidFill>
        </p:grpSpPr>
        <p:sp>
          <p:nvSpPr>
            <p:cNvPr id="20" name="Freeform 16"/>
            <p:cNvSpPr>
              <a:spLocks/>
            </p:cNvSpPr>
            <p:nvPr/>
          </p:nvSpPr>
          <p:spPr bwMode="auto">
            <a:xfrm>
              <a:off x="4024313" y="2397126"/>
              <a:ext cx="738188" cy="625475"/>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1" name="Freeform 17"/>
            <p:cNvSpPr>
              <a:spLocks noEditPoints="1"/>
            </p:cNvSpPr>
            <p:nvPr/>
          </p:nvSpPr>
          <p:spPr bwMode="auto">
            <a:xfrm>
              <a:off x="5334000" y="2397126"/>
              <a:ext cx="874713" cy="625475"/>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2" name="Freeform 18"/>
            <p:cNvSpPr>
              <a:spLocks/>
            </p:cNvSpPr>
            <p:nvPr/>
          </p:nvSpPr>
          <p:spPr bwMode="auto">
            <a:xfrm>
              <a:off x="6300788" y="2384426"/>
              <a:ext cx="638175" cy="622300"/>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3" name="Rectangle 19"/>
            <p:cNvSpPr>
              <a:spLocks noChangeArrowheads="1"/>
            </p:cNvSpPr>
            <p:nvPr/>
          </p:nvSpPr>
          <p:spPr bwMode="auto">
            <a:xfrm>
              <a:off x="3711575" y="2411413"/>
              <a:ext cx="212725" cy="595313"/>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4" name="Freeform 20"/>
            <p:cNvSpPr>
              <a:spLocks/>
            </p:cNvSpPr>
            <p:nvPr/>
          </p:nvSpPr>
          <p:spPr bwMode="auto">
            <a:xfrm>
              <a:off x="4864100" y="2400301"/>
              <a:ext cx="447675" cy="60642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5" name="Freeform 21"/>
            <p:cNvSpPr>
              <a:spLocks/>
            </p:cNvSpPr>
            <p:nvPr/>
          </p:nvSpPr>
          <p:spPr bwMode="auto">
            <a:xfrm>
              <a:off x="2881313" y="1874838"/>
              <a:ext cx="981075" cy="117792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6" name="Freeform 22"/>
            <p:cNvSpPr>
              <a:spLocks/>
            </p:cNvSpPr>
            <p:nvPr/>
          </p:nvSpPr>
          <p:spPr bwMode="auto">
            <a:xfrm>
              <a:off x="1995487" y="2160588"/>
              <a:ext cx="1511300" cy="1155700"/>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7" name="Freeform 23"/>
            <p:cNvSpPr>
              <a:spLocks noEditPoints="1"/>
            </p:cNvSpPr>
            <p:nvPr/>
          </p:nvSpPr>
          <p:spPr bwMode="auto">
            <a:xfrm>
              <a:off x="7031038" y="2384426"/>
              <a:ext cx="123825" cy="12065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1635760" y="6673334"/>
            <a:ext cx="1399820" cy="18466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Blue Ending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13, 2016</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338565518"/>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2014 Confidential - Title and Content">
    <p:spTree>
      <p:nvGrpSpPr>
        <p:cNvPr id="1" name=""/>
        <p:cNvGrpSpPr/>
        <p:nvPr/>
      </p:nvGrpSpPr>
      <p:grpSpPr>
        <a:xfrm>
          <a:off x="0" y="0"/>
          <a:ext cx="0" cy="0"/>
          <a:chOff x="0" y="0"/>
          <a:chExt cx="0" cy="0"/>
        </a:xfrm>
      </p:grpSpPr>
      <p:sp>
        <p:nvSpPr>
          <p:cNvPr id="4" name="Freeform 3"/>
          <p:cNvSpPr>
            <a:spLocks/>
          </p:cNvSpPr>
          <p:nvPr/>
        </p:nvSpPr>
        <p:spPr bwMode="auto">
          <a:xfrm>
            <a:off x="6548967" y="6346826"/>
            <a:ext cx="5659967" cy="519113"/>
          </a:xfrm>
          <a:custGeom>
            <a:avLst/>
            <a:gdLst>
              <a:gd name="T0" fmla="*/ 3640423 w 4583411"/>
              <a:gd name="T1" fmla="*/ 0 h 522804"/>
              <a:gd name="T2" fmla="*/ 0 w 4583411"/>
              <a:gd name="T3" fmla="*/ 510613 h 522804"/>
              <a:gd name="T4" fmla="*/ 3634279 w 4583411"/>
              <a:gd name="T5" fmla="*/ 511317 h 522804"/>
              <a:gd name="T6" fmla="*/ 0 60000 65536"/>
              <a:gd name="T7" fmla="*/ 0 60000 65536"/>
              <a:gd name="T8" fmla="*/ 0 60000 65536"/>
            </a:gdLst>
            <a:ahLst/>
            <a:cxnLst>
              <a:cxn ang="T6">
                <a:pos x="T0" y="T1"/>
              </a:cxn>
              <a:cxn ang="T7">
                <a:pos x="T2" y="T3"/>
              </a:cxn>
              <a:cxn ang="T8">
                <a:pos x="T4" y="T5"/>
              </a:cxn>
            </a:cxnLst>
            <a:rect l="0" t="0" r="r" b="b"/>
            <a:pathLst>
              <a:path w="4583411" h="522804">
                <a:moveTo>
                  <a:pt x="4583411" y="0"/>
                </a:moveTo>
                <a:cubicBezTo>
                  <a:pt x="2952196" y="13299"/>
                  <a:pt x="991445" y="210672"/>
                  <a:pt x="0" y="522084"/>
                </a:cubicBezTo>
                <a:lnTo>
                  <a:pt x="4575676" y="522804"/>
                </a:lnTo>
              </a:path>
            </a:pathLst>
          </a:custGeom>
          <a:solidFill>
            <a:srgbClr val="0042C8"/>
          </a:solidFill>
          <a:ln w="9525">
            <a:noFill/>
            <a:round/>
            <a:headEnd/>
            <a:tailEnd/>
          </a:ln>
        </p:spPr>
        <p:txBody>
          <a:bodyPr lIns="92075" tIns="46038" rIns="92075" bIns="46038" anchor="ctr"/>
          <a:lstStyle/>
          <a:p>
            <a:endParaRPr lang="en-US" sz="1800"/>
          </a:p>
        </p:txBody>
      </p:sp>
      <p:sp>
        <p:nvSpPr>
          <p:cNvPr id="5" name="Rectangle 9"/>
          <p:cNvSpPr txBox="1">
            <a:spLocks noChangeArrowheads="1"/>
          </p:cNvSpPr>
          <p:nvPr/>
        </p:nvSpPr>
        <p:spPr>
          <a:xfrm>
            <a:off x="29633" y="6554789"/>
            <a:ext cx="668867" cy="249237"/>
          </a:xfrm>
          <a:prstGeom prst="rect">
            <a:avLst/>
          </a:prstGeom>
        </p:spPr>
        <p:txBody>
          <a:bodyPr/>
          <a:lstStyle/>
          <a:p>
            <a:pPr algn="ctr" eaLnBrk="0" hangingPunct="0"/>
            <a:fld id="{B8DCDBD3-B7F9-4D21-BD68-0574EE810EB4}" type="slidenum">
              <a:rPr lang="en-US" sz="800" b="1">
                <a:solidFill>
                  <a:srgbClr val="1F54A5"/>
                </a:solidFill>
                <a:latin typeface="Calibri" pitchFamily="34" charset="0"/>
                <a:cs typeface="Calibri" pitchFamily="34" charset="0"/>
              </a:rPr>
              <a:pPr algn="ctr" eaLnBrk="0" hangingPunct="0"/>
              <a:t>‹#›</a:t>
            </a:fld>
            <a:endParaRPr lang="en-US" sz="800" b="1">
              <a:solidFill>
                <a:srgbClr val="1F54A5"/>
              </a:solidFill>
              <a:latin typeface="Calibri" pitchFamily="34" charset="0"/>
              <a:cs typeface="Calibri" pitchFamily="34" charset="0"/>
            </a:endParaRPr>
          </a:p>
        </p:txBody>
      </p:sp>
      <p:sp>
        <p:nvSpPr>
          <p:cNvPr id="6" name="Text Box 8"/>
          <p:cNvSpPr txBox="1">
            <a:spLocks noChangeArrowheads="1"/>
          </p:cNvSpPr>
          <p:nvPr/>
        </p:nvSpPr>
        <p:spPr bwMode="auto">
          <a:xfrm>
            <a:off x="2015067" y="6553200"/>
            <a:ext cx="4116917" cy="217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spAutoFit/>
          </a:bodyPr>
          <a:lstStyle/>
          <a:p>
            <a:pPr eaLnBrk="0" hangingPunct="0"/>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©2014 Micron Technology, Inc.     </a:t>
            </a:r>
            <a:r>
              <a:rPr lang="en-US" sz="800">
                <a:solidFill>
                  <a:srgbClr val="00A4FF"/>
                </a:solidFill>
                <a:latin typeface="Calibri" pitchFamily="34" charset="0"/>
                <a:cs typeface="Calibri" pitchFamily="34" charset="0"/>
              </a:rPr>
              <a:t>|</a:t>
            </a:r>
            <a:r>
              <a:rPr lang="en-US" sz="800">
                <a:solidFill>
                  <a:srgbClr val="1F54A5"/>
                </a:solidFill>
                <a:latin typeface="Calibri" pitchFamily="34" charset="0"/>
                <a:cs typeface="Calibri" pitchFamily="34" charset="0"/>
              </a:rPr>
              <a:t>    Micron Confidential </a:t>
            </a:r>
          </a:p>
        </p:txBody>
      </p:sp>
      <p:pic>
        <p:nvPicPr>
          <p:cNvPr id="7" name="Picture 6" descr="Micron logo_white.eps"/>
          <p:cNvPicPr>
            <a:picLocks noChangeAspect="1"/>
          </p:cNvPicPr>
          <p:nvPr/>
        </p:nvPicPr>
        <p:blipFill>
          <a:blip r:embed="rId2" cstate="print"/>
          <a:srcRect/>
          <a:stretch>
            <a:fillRect/>
          </a:stretch>
        </p:blipFill>
        <p:spPr bwMode="auto">
          <a:xfrm>
            <a:off x="10200217" y="6459539"/>
            <a:ext cx="1589616" cy="325437"/>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a:xfrm>
            <a:off x="781051" y="6596063"/>
            <a:ext cx="1166283" cy="119062"/>
          </a:xfrm>
          <a:prstGeom prst="rect">
            <a:avLst/>
          </a:prstGeom>
        </p:spPr>
        <p:txBody>
          <a:bodyPr vert="horz" wrap="none" lIns="0" tIns="0" rIns="0" bIns="0" numCol="1" anchor="ctr" anchorCtr="0" compatLnSpc="1">
            <a:prstTxWarp prst="textNoShape">
              <a:avLst/>
            </a:prstTxWarp>
          </a:bodyPr>
          <a:lstStyle>
            <a:lvl1pPr algn="r">
              <a:defRPr sz="800">
                <a:solidFill>
                  <a:srgbClr val="1F54A5"/>
                </a:solidFill>
                <a:latin typeface="Calibri" pitchFamily="34" charset="0"/>
              </a:defRPr>
            </a:lvl1pPr>
          </a:lstStyle>
          <a:p>
            <a:fld id="{343F5EC8-7C68-4589-AD62-5099CF474EE9}" type="datetime4">
              <a:rPr lang="en-US"/>
              <a:pPr/>
              <a:t>January 13, 2016</a:t>
            </a:fld>
            <a:endParaRPr lang="en-US"/>
          </a:p>
        </p:txBody>
      </p:sp>
    </p:spTree>
    <p:extLst>
      <p:ext uri="{BB962C8B-B14F-4D97-AF65-F5344CB8AC3E}">
        <p14:creationId xmlns:p14="http://schemas.microsoft.com/office/powerpoint/2010/main" val="4081162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2" y="721257"/>
            <a:ext cx="6694311" cy="1734724"/>
          </a:xfrm>
        </p:spPr>
        <p:txBody>
          <a:bodyPr>
            <a:normAutofit/>
          </a:bodyPr>
          <a:lstStyle>
            <a:lvl1pPr algn="l">
              <a:defRPr lang="en-US" sz="48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smtClean="0"/>
              <a:t>Title of Presentation:</a:t>
            </a:r>
            <a:br>
              <a:rPr lang="en-US" dirty="0" smtClean="0"/>
            </a:br>
            <a:r>
              <a:rPr lang="en-US" dirty="0" smtClean="0"/>
              <a:t>Should fill two lines</a:t>
            </a:r>
            <a:endParaRPr lang="en-US" dirty="0"/>
          </a:p>
        </p:txBody>
      </p:sp>
      <p:sp>
        <p:nvSpPr>
          <p:cNvPr id="32" name="Text Placeholder 17"/>
          <p:cNvSpPr>
            <a:spLocks noGrp="1"/>
          </p:cNvSpPr>
          <p:nvPr>
            <p:ph type="body" sz="quarter" idx="10" hasCustomPrompt="1"/>
          </p:nvPr>
        </p:nvSpPr>
        <p:spPr>
          <a:xfrm>
            <a:off x="962902" y="2889332"/>
            <a:ext cx="6694311"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smtClean="0"/>
              <a:t>Subtitle, only one lines</a:t>
            </a:r>
            <a:endParaRPr lang="en-US" dirty="0"/>
          </a:p>
        </p:txBody>
      </p:sp>
      <p:sp>
        <p:nvSpPr>
          <p:cNvPr id="33" name="Text Placeholder 16"/>
          <p:cNvSpPr>
            <a:spLocks noGrp="1"/>
          </p:cNvSpPr>
          <p:nvPr>
            <p:ph type="body" sz="quarter" idx="12" hasCustomPrompt="1"/>
          </p:nvPr>
        </p:nvSpPr>
        <p:spPr>
          <a:xfrm>
            <a:off x="962902" y="3651332"/>
            <a:ext cx="6694311" cy="1104817"/>
          </a:xfrm>
        </p:spPr>
        <p:txBody>
          <a:bodyPr/>
          <a:lstStyle>
            <a:lvl1pPr marL="0" indent="0" algn="l">
              <a:buNone/>
              <a:defRPr i="1">
                <a:solidFill>
                  <a:schemeClr val="tx1"/>
                </a:solidFill>
              </a:defRPr>
            </a:lvl1pPr>
          </a:lstStyle>
          <a:p>
            <a:pPr lvl="0"/>
            <a:r>
              <a:rPr lang="en-US" dirty="0" smtClean="0"/>
              <a:t>Speaker name</a:t>
            </a:r>
            <a:br>
              <a:rPr lang="en-US" dirty="0" smtClean="0"/>
            </a:br>
            <a:r>
              <a:rPr lang="en-US" dirty="0" smtClean="0"/>
              <a:t>and title</a:t>
            </a:r>
          </a:p>
        </p:txBody>
      </p:sp>
      <p:grpSp>
        <p:nvGrpSpPr>
          <p:cNvPr id="19" name="Group 5"/>
          <p:cNvGrpSpPr>
            <a:grpSpLocks noChangeAspect="1"/>
          </p:cNvGrpSpPr>
          <p:nvPr userDrawn="1"/>
        </p:nvGrpSpPr>
        <p:grpSpPr bwMode="auto">
          <a:xfrm>
            <a:off x="970345" y="2642062"/>
            <a:ext cx="11281834"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1554480" y="6119336"/>
            <a:ext cx="131854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Slide - White</a:t>
            </a:r>
          </a:p>
          <a:p>
            <a:pPr algn="r"/>
            <a:r>
              <a:rPr lang="en-US" sz="1200" dirty="0" smtClean="0">
                <a:solidFill>
                  <a:schemeClr val="tx2"/>
                </a:solidFill>
                <a:latin typeface="Segoe UI" panose="020B0502040204020203" pitchFamily="34" charset="0"/>
                <a:cs typeface="Segoe UI" panose="020B0502040204020203" pitchFamily="34" charset="0"/>
              </a:rPr>
              <a:t>Alternate layout </a:t>
            </a:r>
            <a:br>
              <a:rPr lang="en-US" sz="1200" dirty="0" smtClean="0">
                <a:solidFill>
                  <a:schemeClr val="tx2"/>
                </a:solidFill>
                <a:latin typeface="Segoe UI" panose="020B0502040204020203" pitchFamily="34" charset="0"/>
                <a:cs typeface="Segoe UI" panose="020B0502040204020203" pitchFamily="34" charset="0"/>
              </a:rPr>
            </a:br>
            <a:r>
              <a:rPr lang="en-US" sz="1200" dirty="0" smtClean="0">
                <a:solidFill>
                  <a:schemeClr val="tx2"/>
                </a:solidFill>
                <a:latin typeface="Segoe UI" panose="020B0502040204020203" pitchFamily="34" charset="0"/>
                <a:cs typeface="Segoe UI" panose="020B0502040204020203" pitchFamily="34" charset="0"/>
              </a:rPr>
              <a:t>for first slide </a:t>
            </a:r>
            <a:br>
              <a:rPr lang="en-US" sz="1200" dirty="0" smtClean="0">
                <a:solidFill>
                  <a:schemeClr val="tx2"/>
                </a:solidFill>
                <a:latin typeface="Segoe UI" panose="020B0502040204020203" pitchFamily="34" charset="0"/>
                <a:cs typeface="Segoe UI" panose="020B0502040204020203" pitchFamily="34" charset="0"/>
              </a:rPr>
            </a:br>
            <a:r>
              <a:rPr lang="en-US" sz="1200" dirty="0" smtClean="0">
                <a:solidFill>
                  <a:schemeClr val="tx2"/>
                </a:solidFill>
                <a:latin typeface="Segoe UI" panose="020B0502040204020203" pitchFamily="34" charset="0"/>
                <a:cs typeface="Segoe UI" panose="020B0502040204020203" pitchFamily="34" charset="0"/>
              </a:rPr>
              <a:t>in</a:t>
            </a:r>
            <a:r>
              <a:rPr lang="en-US" sz="1200" baseline="0" dirty="0" smtClean="0">
                <a:solidFill>
                  <a:schemeClr val="tx2"/>
                </a:solidFill>
                <a:latin typeface="Segoe UI" panose="020B0502040204020203" pitchFamily="34" charset="0"/>
                <a:cs typeface="Segoe UI" panose="020B0502040204020203" pitchFamily="34" charset="0"/>
              </a:rPr>
              <a:t> the deck.</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5" y="5755156"/>
            <a:ext cx="4944318" cy="738664"/>
          </a:xfrm>
          <a:prstGeom prst="rect">
            <a:avLst/>
          </a:prstGeom>
          <a:noFill/>
        </p:spPr>
        <p:txBody>
          <a:bodyPr wrap="square" lIns="0" tIns="0" rIns="0" bIns="0" rtlCol="0" anchor="b" anchorCtr="0">
            <a:spAutoFit/>
          </a:bodyPr>
          <a:lstStyle/>
          <a:p>
            <a:pPr marL="0" algn="l" defTabSz="1219110" rtl="0" eaLnBrk="1" latinLnBrk="0" hangingPunct="1"/>
            <a:r>
              <a:rPr lang="en-US" sz="800" kern="1200" dirty="0" smtClean="0">
                <a:solidFill>
                  <a:schemeClr val="tx1"/>
                </a:solidFill>
                <a:latin typeface="Segoe UI" panose="020B0502040204020203" pitchFamily="34" charset="0"/>
                <a:ea typeface="+mn-ea"/>
                <a:cs typeface="Segoe UI" panose="020B0502040204020203" pitchFamily="34" charset="0"/>
              </a:rPr>
              <a:t>©2015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endParaRPr lang="en-US" sz="800" kern="1200" dirty="0">
              <a:solidFill>
                <a:schemeClr val="tx1"/>
              </a:solidFill>
              <a:latin typeface="Segoe UI" panose="020B0502040204020203" pitchFamily="34" charset="0"/>
              <a:ea typeface="+mn-ea"/>
              <a:cs typeface="Segoe UI" panose="020B0502040204020203" pitchFamily="34" charset="0"/>
            </a:endParaRPr>
          </a:p>
        </p:txBody>
      </p:sp>
      <p:grpSp>
        <p:nvGrpSpPr>
          <p:cNvPr id="24" name="Group 23"/>
          <p:cNvGrpSpPr/>
          <p:nvPr userDrawn="1"/>
        </p:nvGrpSpPr>
        <p:grpSpPr>
          <a:xfrm>
            <a:off x="7589330" y="5509552"/>
            <a:ext cx="4141515" cy="1157119"/>
            <a:chOff x="5930901" y="4179887"/>
            <a:chExt cx="2727324" cy="762001"/>
          </a:xfrm>
          <a:solidFill>
            <a:schemeClr val="accent1"/>
          </a:solidFill>
        </p:grpSpPr>
        <p:sp>
          <p:nvSpPr>
            <p:cNvPr id="25"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6"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37"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endParaRPr lang="en-US" dirty="0"/>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13, 2016</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398912153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915305" y="1600200"/>
            <a:ext cx="10375904" cy="4418635"/>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13,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676400" y="5565338"/>
            <a:ext cx="1440460" cy="1292662"/>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and Content</a:t>
            </a:r>
          </a:p>
          <a:p>
            <a:pPr algn="r"/>
            <a:r>
              <a:rPr lang="en-US" sz="1200" dirty="0" smtClean="0">
                <a:solidFill>
                  <a:schemeClr val="tx2"/>
                </a:solidFill>
                <a:latin typeface="Segoe UI" panose="020B0502040204020203" pitchFamily="34" charset="0"/>
                <a:cs typeface="Segoe UI" panose="020B0502040204020203" pitchFamily="34" charset="0"/>
              </a:rPr>
              <a:t>The primary layout used</a:t>
            </a:r>
            <a:r>
              <a:rPr lang="en-US" sz="120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712119355"/>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1008"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915305" y="1862936"/>
            <a:ext cx="10375904" cy="4155899"/>
          </a:xfrm>
        </p:spPr>
        <p:txBody>
          <a:bodyPr>
            <a:noAutofit/>
          </a:bodyPr>
          <a:lstStyle>
            <a:lvl1pPr marL="228600" indent="-228600">
              <a:spcBef>
                <a:spcPts val="1600"/>
              </a:spcBef>
              <a:spcAft>
                <a:spcPts val="800"/>
              </a:spcAft>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13,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TextBox 8"/>
          <p:cNvSpPr txBox="1"/>
          <p:nvPr userDrawn="1"/>
        </p:nvSpPr>
        <p:spPr>
          <a:xfrm>
            <a:off x="-1635760" y="5565338"/>
            <a:ext cx="1399820" cy="1292662"/>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Title/Subtitle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and Content</a:t>
            </a:r>
          </a:p>
          <a:p>
            <a:pPr algn="r"/>
            <a:r>
              <a:rPr lang="en-US" sz="1200" dirty="0" smtClean="0">
                <a:solidFill>
                  <a:schemeClr val="tx2"/>
                </a:solidFill>
                <a:latin typeface="Segoe UI" panose="020B0502040204020203" pitchFamily="34" charset="0"/>
                <a:cs typeface="Segoe UI" panose="020B0502040204020203" pitchFamily="34" charset="0"/>
              </a:rPr>
              <a:t>Identical to main layout but</a:t>
            </a:r>
            <a:r>
              <a:rPr lang="en-US" sz="1200" baseline="0" dirty="0" smtClean="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smtClean="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514546609"/>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1152" userDrawn="1">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Master title style</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13,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7" name="TextBox 6"/>
          <p:cNvSpPr txBox="1"/>
          <p:nvPr userDrawn="1"/>
        </p:nvSpPr>
        <p:spPr>
          <a:xfrm>
            <a:off x="-1605280" y="5750004"/>
            <a:ext cx="1369340" cy="1107996"/>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Title Only</a:t>
            </a:r>
          </a:p>
          <a:p>
            <a:pPr algn="r"/>
            <a:r>
              <a:rPr lang="en-US" sz="1200" dirty="0" smtClean="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smtClean="0">
                <a:solidFill>
                  <a:schemeClr val="tx2"/>
                </a:solidFill>
                <a:latin typeface="Segoe UI" panose="020B0502040204020203" pitchFamily="34" charset="0"/>
                <a:cs typeface="Segoe UI" panose="020B0502040204020203" pitchFamily="34" charset="0"/>
              </a:rPr>
              <a:t> space in the middle of the slide.</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1596348695"/>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Enter Agenda Title</a:t>
            </a:r>
            <a:endParaRPr lang="en-US" dirty="0"/>
          </a:p>
        </p:txBody>
      </p:sp>
      <p:sp>
        <p:nvSpPr>
          <p:cNvPr id="3" name="Content Placeholder 2"/>
          <p:cNvSpPr>
            <a:spLocks noGrp="1"/>
          </p:cNvSpPr>
          <p:nvPr>
            <p:ph idx="1" hasCustomPrompt="1"/>
          </p:nvPr>
        </p:nvSpPr>
        <p:spPr>
          <a:xfrm>
            <a:off x="915305" y="1600200"/>
            <a:ext cx="4114800" cy="4418635"/>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Agenda Items</a:t>
            </a:r>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13,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Content Placeholder 2"/>
          <p:cNvSpPr>
            <a:spLocks noGrp="1"/>
          </p:cNvSpPr>
          <p:nvPr>
            <p:ph idx="13" hasCustomPrompt="1"/>
          </p:nvPr>
        </p:nvSpPr>
        <p:spPr>
          <a:xfrm>
            <a:off x="5744165" y="1600201"/>
            <a:ext cx="4114800" cy="4418634"/>
          </a:xfrm>
        </p:spPr>
        <p:txBody>
          <a:bodyPr>
            <a:noAutofit/>
          </a:bodyPr>
          <a:lstStyle>
            <a:lvl1pPr marL="346075" indent="-346075">
              <a:spcBef>
                <a:spcPts val="1600"/>
              </a:spcBef>
              <a:spcAft>
                <a:spcPts val="800"/>
              </a:spcAft>
              <a:buFont typeface="Wingdings" panose="05000000000000000000" pitchFamily="2" charset="2"/>
              <a:buChar char="§"/>
              <a:tabLst/>
              <a:defRPr sz="2400">
                <a:solidFill>
                  <a:schemeClr val="tx1"/>
                </a:solidFill>
              </a:defRPr>
            </a:lvl1pPr>
            <a:lvl2pPr marL="571500" indent="-261938">
              <a:spcBef>
                <a:spcPts val="0"/>
              </a:spcBef>
              <a:spcAft>
                <a:spcPts val="800"/>
              </a:spcAft>
              <a:defRPr sz="20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Agenda Items</a:t>
            </a:r>
            <a:endParaRPr lang="en-US" dirty="0"/>
          </a:p>
        </p:txBody>
      </p:sp>
      <p:sp>
        <p:nvSpPr>
          <p:cNvPr id="12" name="TextBox 11"/>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Agenda</a:t>
            </a:r>
          </a:p>
          <a:p>
            <a:pPr algn="r"/>
            <a:r>
              <a:rPr lang="en-US" sz="1200" dirty="0" smtClean="0">
                <a:solidFill>
                  <a:schemeClr val="tx2"/>
                </a:solidFill>
                <a:latin typeface="Segoe UI" panose="020B0502040204020203" pitchFamily="34" charset="0"/>
                <a:cs typeface="Segoe UI" panose="020B0502040204020203" pitchFamily="34" charset="0"/>
              </a:rPr>
              <a:t>Two-column</a:t>
            </a:r>
            <a:r>
              <a:rPr lang="en-US" sz="1200" baseline="0" dirty="0" smtClean="0">
                <a:solidFill>
                  <a:schemeClr val="tx2"/>
                </a:solidFill>
                <a:latin typeface="Segoe UI" panose="020B0502040204020203" pitchFamily="34" charset="0"/>
                <a:cs typeface="Segoe UI" panose="020B0502040204020203" pitchFamily="34" charset="0"/>
              </a:rPr>
              <a:t> layout, to be used with any number of items.</a:t>
            </a:r>
            <a:endParaRPr lang="en-US" sz="1200" dirty="0" smtClean="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1898619046"/>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1008" userDrawn="1">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915305" y="2431604"/>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Click to edit Master text styles</a:t>
            </a:r>
          </a:p>
          <a:p>
            <a:pPr lvl="1"/>
            <a:r>
              <a:rPr lang="en-US" dirty="0" smtClean="0"/>
              <a:t>Second level</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13,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0" name="Content Placeholder 2"/>
          <p:cNvSpPr>
            <a:spLocks noGrp="1"/>
          </p:cNvSpPr>
          <p:nvPr>
            <p:ph idx="16"/>
          </p:nvPr>
        </p:nvSpPr>
        <p:spPr>
          <a:xfrm>
            <a:off x="6482721" y="2431603"/>
            <a:ext cx="4808487"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Click to edit Master text styles</a:t>
            </a:r>
          </a:p>
          <a:p>
            <a:pPr lvl="1"/>
            <a:r>
              <a:rPr lang="en-US" dirty="0" smtClean="0"/>
              <a:t>Second level</a:t>
            </a:r>
            <a:endParaRPr lang="en-US" dirty="0"/>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4" name="TextBox 13"/>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Two-Column Content</a:t>
            </a:r>
          </a:p>
          <a:p>
            <a:pPr algn="r"/>
            <a:r>
              <a:rPr lang="en-US" sz="1200" dirty="0" smtClean="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2956528988"/>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915306" y="0"/>
            <a:ext cx="10375902" cy="932313"/>
          </a:xfrm>
        </p:spPr>
        <p:txBody>
          <a:bodyPr bIns="45720" anchor="b">
            <a:normAutofit/>
          </a:bodyPr>
          <a:lst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915305" y="2431604"/>
            <a:ext cx="3200400" cy="3587231"/>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Click to edit Master text styles</a:t>
            </a:r>
          </a:p>
          <a:p>
            <a:pPr lvl="1"/>
            <a:r>
              <a:rPr lang="en-US" dirty="0" smtClean="0"/>
              <a:t>Second level</a:t>
            </a:r>
            <a:endParaRPr lang="en-US" dirty="0"/>
          </a:p>
        </p:txBody>
      </p:sp>
      <p:sp>
        <p:nvSpPr>
          <p:cNvPr id="5" name="Text Placeholder 18"/>
          <p:cNvSpPr>
            <a:spLocks noGrp="1"/>
          </p:cNvSpPr>
          <p:nvPr>
            <p:ph type="body" sz="quarter" idx="11" hasCustomPrompt="1"/>
          </p:nvPr>
        </p:nvSpPr>
        <p:spPr>
          <a:xfrm>
            <a:off x="915305" y="871696"/>
            <a:ext cx="10375903" cy="597900"/>
          </a:xfrm>
        </p:spPr>
        <p:txBody>
          <a:bodyPr tIns="45720">
            <a:noAutofit/>
          </a:bodyPr>
          <a:lstStyle>
            <a:lvl1pPr marL="0" indent="0" algn="l" defTabSz="121911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smtClean="0"/>
              <a:t>SUBTITLE</a:t>
            </a:r>
            <a:endParaRPr lang="en-US" dirty="0"/>
          </a:p>
        </p:txBody>
      </p:sp>
      <p:sp>
        <p:nvSpPr>
          <p:cNvPr id="8" name="Date Placeholder 3"/>
          <p:cNvSpPr>
            <a:spLocks noGrp="1"/>
          </p:cNvSpPr>
          <p:nvPr>
            <p:ph type="dt" sz="half" idx="2"/>
          </p:nvPr>
        </p:nvSpPr>
        <p:spPr>
          <a:xfrm>
            <a:off x="4645660" y="6363151"/>
            <a:ext cx="1348740" cy="228600"/>
          </a:xfrm>
          <a:prstGeom prst="rect">
            <a:avLst/>
          </a:prstGeom>
        </p:spPr>
        <p:txBody>
          <a:bodyPr lIns="0" tIns="0" rIns="0" bIns="0"/>
          <a:lstStyle>
            <a:lvl1pPr>
              <a:defRPr lang="en-US" sz="1100"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13, 2016</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0" y="6363151"/>
            <a:ext cx="1397000"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9" name="Text Placeholder 8"/>
          <p:cNvSpPr>
            <a:spLocks noGrp="1"/>
          </p:cNvSpPr>
          <p:nvPr>
            <p:ph type="body" sz="quarter" idx="15" hasCustomPrompt="1"/>
          </p:nvPr>
        </p:nvSpPr>
        <p:spPr>
          <a:xfrm>
            <a:off x="910984"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0" name="Content Placeholder 2"/>
          <p:cNvSpPr>
            <a:spLocks noGrp="1"/>
          </p:cNvSpPr>
          <p:nvPr>
            <p:ph idx="16"/>
          </p:nvPr>
        </p:nvSpPr>
        <p:spPr>
          <a:xfrm>
            <a:off x="4503056" y="2421211"/>
            <a:ext cx="3200400" cy="3597624"/>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Click to edit Master text styles</a:t>
            </a:r>
          </a:p>
          <a:p>
            <a:pPr lvl="1"/>
            <a:r>
              <a:rPr lang="en-US" dirty="0" smtClean="0"/>
              <a:t>Second level</a:t>
            </a:r>
            <a:endParaRPr lang="en-US" dirty="0"/>
          </a:p>
        </p:txBody>
      </p:sp>
      <p:sp>
        <p:nvSpPr>
          <p:cNvPr id="11" name="Text Placeholder 8"/>
          <p:cNvSpPr>
            <a:spLocks noGrp="1"/>
          </p:cNvSpPr>
          <p:nvPr>
            <p:ph type="body" sz="quarter" idx="17" hasCustomPrompt="1"/>
          </p:nvPr>
        </p:nvSpPr>
        <p:spPr>
          <a:xfrm>
            <a:off x="4500896"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2" name="Text Placeholder 8"/>
          <p:cNvSpPr>
            <a:spLocks noGrp="1"/>
          </p:cNvSpPr>
          <p:nvPr>
            <p:ph type="body" sz="quarter" idx="18" hasCustomPrompt="1"/>
          </p:nvPr>
        </p:nvSpPr>
        <p:spPr>
          <a:xfrm>
            <a:off x="8090808" y="1848674"/>
            <a:ext cx="3200400" cy="572536"/>
          </a:xfrm>
          <a:solidFill>
            <a:schemeClr val="accent1"/>
          </a:solidFill>
        </p:spPr>
        <p:txBody>
          <a:bodyPr lIns="137160" rIns="137160" anchor="ctr" anchorCtr="0"/>
          <a:lstStyle>
            <a:lvl1pPr marL="0" indent="0" algn="ctr">
              <a:buNone/>
              <a:defRPr b="1" baseline="0">
                <a:solidFill>
                  <a:schemeClr val="bg1"/>
                </a:solidFill>
              </a:defRPr>
            </a:lvl1pPr>
          </a:lstStyle>
          <a:p>
            <a:r>
              <a:rPr lang="en-US" dirty="0" smtClean="0"/>
              <a:t>Column Heading</a:t>
            </a:r>
            <a:endParaRPr lang="en-US" dirty="0"/>
          </a:p>
        </p:txBody>
      </p:sp>
      <p:sp>
        <p:nvSpPr>
          <p:cNvPr id="13" name="Content Placeholder 2"/>
          <p:cNvSpPr>
            <a:spLocks noGrp="1"/>
          </p:cNvSpPr>
          <p:nvPr>
            <p:ph idx="19"/>
          </p:nvPr>
        </p:nvSpPr>
        <p:spPr>
          <a:xfrm>
            <a:off x="8090808" y="2431604"/>
            <a:ext cx="3200400" cy="3576837"/>
          </a:xfrm>
        </p:spPr>
        <p:txBody>
          <a:bodyPr lIns="137160" tIns="228600">
            <a:noAutofit/>
          </a:bodyPr>
          <a:lstStyle>
            <a:lvl1pPr marL="228600" indent="-228600">
              <a:spcBef>
                <a:spcPts val="1600"/>
              </a:spcBef>
              <a:spcAft>
                <a:spcPts val="0"/>
              </a:spcAft>
              <a:tabLst/>
              <a:defRPr sz="2000">
                <a:solidFill>
                  <a:schemeClr val="tx1"/>
                </a:solidFill>
              </a:defRPr>
            </a:lvl1pPr>
            <a:lvl2pPr marL="571500" indent="-261938">
              <a:spcBef>
                <a:spcPts val="0"/>
              </a:spcBef>
              <a:spcAft>
                <a:spcPts val="200"/>
              </a:spcAft>
              <a:defRPr sz="1800">
                <a:solidFill>
                  <a:schemeClr val="tx1"/>
                </a:solidFill>
              </a:defRPr>
            </a:lvl2pPr>
            <a:lvl3pPr marL="800100" indent="-228600">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smtClean="0"/>
              <a:t>Click to edit Master text styles</a:t>
            </a:r>
          </a:p>
          <a:p>
            <a:pPr lvl="1"/>
            <a:r>
              <a:rPr lang="en-US" dirty="0" smtClean="0"/>
              <a:t>Second level</a:t>
            </a:r>
            <a:endParaRPr lang="en-US" dirty="0"/>
          </a:p>
        </p:txBody>
      </p:sp>
      <p:sp>
        <p:nvSpPr>
          <p:cNvPr id="18" name="TextBox 17"/>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Three-Column Content</a:t>
            </a:r>
          </a:p>
          <a:p>
            <a:pPr algn="r"/>
            <a:r>
              <a:rPr lang="en-US" sz="1200" dirty="0" smtClean="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475664230"/>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4112">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smtClean="0"/>
              <a:t>Simple text over photo</a:t>
            </a:r>
            <a:endParaRPr lang="en-US" dirty="0"/>
          </a:p>
        </p:txBody>
      </p:sp>
      <p:sp>
        <p:nvSpPr>
          <p:cNvPr id="6" name="TextBox 5"/>
          <p:cNvSpPr txBox="1"/>
          <p:nvPr userDrawn="1"/>
        </p:nvSpPr>
        <p:spPr>
          <a:xfrm>
            <a:off x="-1635760" y="6119337"/>
            <a:ext cx="1399820" cy="738664"/>
          </a:xfrm>
          <a:prstGeom prst="rect">
            <a:avLst/>
          </a:prstGeom>
          <a:noFill/>
        </p:spPr>
        <p:txBody>
          <a:bodyPr wrap="square" lIns="0" tIns="0" rIns="0" bIns="0" rtlCol="0" anchor="b" anchorCtr="0">
            <a:spAutoFit/>
          </a:bodyPr>
          <a:lstStyle/>
          <a:p>
            <a:pPr algn="r"/>
            <a:r>
              <a:rPr lang="en-US" sz="1200" b="1" dirty="0" smtClean="0">
                <a:solidFill>
                  <a:schemeClr val="tx2"/>
                </a:solidFill>
                <a:latin typeface="Segoe UI" panose="020B0502040204020203" pitchFamily="34" charset="0"/>
                <a:cs typeface="Segoe UI" panose="020B0502040204020203" pitchFamily="34" charset="0"/>
              </a:rPr>
              <a:t>Full Photo </a:t>
            </a:r>
            <a:br>
              <a:rPr lang="en-US" sz="1200" b="1" dirty="0" smtClean="0">
                <a:solidFill>
                  <a:schemeClr val="tx2"/>
                </a:solidFill>
                <a:latin typeface="Segoe UI" panose="020B0502040204020203" pitchFamily="34" charset="0"/>
                <a:cs typeface="Segoe UI" panose="020B0502040204020203" pitchFamily="34" charset="0"/>
              </a:rPr>
            </a:br>
            <a:r>
              <a:rPr lang="en-US" sz="1200" b="1" dirty="0" smtClean="0">
                <a:solidFill>
                  <a:schemeClr val="tx2"/>
                </a:solidFill>
                <a:latin typeface="Segoe UI" panose="020B0502040204020203" pitchFamily="34" charset="0"/>
                <a:cs typeface="Segoe UI" panose="020B0502040204020203" pitchFamily="34" charset="0"/>
              </a:rPr>
              <a:t>with Left Text</a:t>
            </a:r>
          </a:p>
          <a:p>
            <a:pPr algn="r"/>
            <a:r>
              <a:rPr lang="en-US" sz="1200" dirty="0" smtClean="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1676400" y="1"/>
            <a:ext cx="1439862" cy="2777923"/>
          </a:xfrm>
        </p:spPr>
        <p:txBody>
          <a:bodyPr>
            <a:noAutofit/>
          </a:bodyPr>
          <a:lstStyle>
            <a:lvl1pPr marL="0" indent="0">
              <a:buNone/>
              <a:defRPr sz="1100" b="1">
                <a:solidFill>
                  <a:schemeClr val="accent1"/>
                </a:solidFill>
              </a:defRPr>
            </a:lvl1pPr>
            <a:lvl2pPr marL="231775" indent="-231775" algn="l">
              <a:buFont typeface="+mj-lt"/>
              <a:buAutoNum type="arabicPeriod"/>
              <a:defRPr sz="1100">
                <a:solidFill>
                  <a:schemeClr val="accent1"/>
                </a:solidFill>
              </a:defRPr>
            </a:lvl2pPr>
          </a:lstStyle>
          <a:p>
            <a:pPr lvl="0"/>
            <a:r>
              <a:rPr lang="en-US" dirty="0" smtClean="0"/>
              <a:t>Slide Notes</a:t>
            </a:r>
          </a:p>
          <a:p>
            <a:pPr lvl="1"/>
            <a:r>
              <a:rPr lang="en-US" dirty="0" smtClean="0"/>
              <a:t>Numbered steps</a:t>
            </a:r>
            <a:endParaRPr lang="en-US" dirty="0"/>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13, 2016</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20477383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842773"/>
          </a:xfrm>
          <a:prstGeom prst="rect">
            <a:avLst/>
          </a:prstGeom>
        </p:spPr>
        <p:txBody>
          <a:bodyPr vert="horz" lIns="0" tIns="0" rIns="0" bIns="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1026" name="Picture 2"/>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0202560" y="6363365"/>
            <a:ext cx="1166283" cy="317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Date Placeholder 3"/>
          <p:cNvSpPr>
            <a:spLocks noGrp="1"/>
          </p:cNvSpPr>
          <p:nvPr>
            <p:ph type="dt" sz="half" idx="2"/>
          </p:nvPr>
        </p:nvSpPr>
        <p:spPr>
          <a:xfrm>
            <a:off x="4845896" y="6363365"/>
            <a:ext cx="2635781" cy="287225"/>
          </a:xfrm>
          <a:prstGeom prst="rect">
            <a:avLst/>
          </a:prstGeom>
        </p:spPr>
        <p:txBody>
          <a:bodyPr anchor="ctr" anchorCtr="0"/>
          <a:lstStyle>
            <a:lvl1pPr>
              <a:defRPr lang="en-US" sz="106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E311BC51-49BC-45F0-B90C-E6310C708CCC}" type="datetime4">
              <a:rPr lang="en-US" sz="1100" smtClean="0"/>
              <a:pPr/>
              <a:t>January 13, 2016</a:t>
            </a:fld>
            <a:endParaRPr sz="1100" dirty="0"/>
          </a:p>
        </p:txBody>
      </p:sp>
      <p:sp>
        <p:nvSpPr>
          <p:cNvPr id="16" name="Slide Number Placeholder 5"/>
          <p:cNvSpPr>
            <a:spLocks noGrp="1"/>
          </p:cNvSpPr>
          <p:nvPr>
            <p:ph type="sldNum" sz="quarter" idx="4"/>
          </p:nvPr>
        </p:nvSpPr>
        <p:spPr>
          <a:xfrm>
            <a:off x="914400" y="6363365"/>
            <a:ext cx="274320" cy="228600"/>
          </a:xfrm>
          <a:prstGeom prst="rect">
            <a:avLst/>
          </a:prstGeom>
          <a:noFill/>
          <a:ln>
            <a:noFill/>
          </a:ln>
        </p:spPr>
        <p:txBody>
          <a:bodyPr wrap="none" lIns="0" tIns="0" rIns="0" bIns="0" anchor="ctr" anchorCtr="0"/>
          <a:lstStyle>
            <a:lvl1pPr algn="l">
              <a:defRPr lang="en-US" sz="1100" b="1" kern="1200" smtClean="0">
                <a:solidFill>
                  <a:schemeClr val="tx1"/>
                </a:solidFill>
                <a:latin typeface="Segoe UI" panose="020B0502040204020203" pitchFamily="34" charset="0"/>
                <a:ea typeface="+mn-ea"/>
                <a:cs typeface="Segoe UI" panose="020B0502040204020203" pitchFamily="34" charset="0"/>
              </a:defRPr>
            </a:lvl1pPr>
          </a:lstStyle>
          <a:p>
            <a:fld id="{0D904593-1668-4B95-BA96-EF3EF43EDF4E}" type="slidenum">
              <a:rPr lang="en-US" smtClean="0"/>
              <a:pPr/>
              <a:t>‹#›</a:t>
            </a:fld>
            <a:endParaRPr lang="en-US" dirty="0"/>
          </a:p>
        </p:txBody>
      </p:sp>
      <p:grpSp>
        <p:nvGrpSpPr>
          <p:cNvPr id="20" name="Group 19"/>
          <p:cNvGrpSpPr/>
          <p:nvPr userDrawn="1"/>
        </p:nvGrpSpPr>
        <p:grpSpPr>
          <a:xfrm rot="10800000">
            <a:off x="918239" y="6260015"/>
            <a:ext cx="10375902"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
        <p:nvSpPr>
          <p:cNvPr id="11" name="TextBox 10"/>
          <p:cNvSpPr txBox="1"/>
          <p:nvPr userDrawn="1"/>
        </p:nvSpPr>
        <p:spPr>
          <a:xfrm>
            <a:off x="1188720" y="6363366"/>
            <a:ext cx="2155191" cy="228600"/>
          </a:xfrm>
          <a:prstGeom prst="rect">
            <a:avLst/>
          </a:prstGeom>
          <a:noFill/>
        </p:spPr>
        <p:txBody>
          <a:bodyPr wrap="none" lIns="0" tIns="0" rIns="0" bIns="0" rtlCol="0" anchor="ctr" anchorCtr="0">
            <a:noAutofit/>
          </a:bodyPr>
          <a:lstStyle/>
          <a:p>
            <a:r>
              <a:rPr lang="en-US" sz="1100" dirty="0" smtClean="0">
                <a:latin typeface="Segoe UI" panose="020B0502040204020203" pitchFamily="34" charset="0"/>
                <a:cs typeface="Segoe UI" panose="020B0502040204020203" pitchFamily="34" charset="0"/>
              </a:rPr>
              <a:t>© 2015 Micron Technology,</a:t>
            </a:r>
            <a:r>
              <a:rPr lang="en-US" sz="1100" baseline="0" dirty="0" smtClean="0">
                <a:latin typeface="Segoe UI" panose="020B0502040204020203" pitchFamily="34" charset="0"/>
                <a:cs typeface="Segoe UI" panose="020B0502040204020203" pitchFamily="34" charset="0"/>
              </a:rPr>
              <a:t> Inc.</a:t>
            </a:r>
            <a:endParaRPr lang="en-US" sz="1100" dirty="0"/>
          </a:p>
        </p:txBody>
      </p:sp>
      <p:grpSp>
        <p:nvGrpSpPr>
          <p:cNvPr id="28" name="Top Circuit Line (Hidden)" hidden="1"/>
          <p:cNvGrpSpPr/>
          <p:nvPr userDrawn="1"/>
        </p:nvGrpSpPr>
        <p:grpSpPr>
          <a:xfrm>
            <a:off x="915306" y="911360"/>
            <a:ext cx="10375902"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timing>
    <p:tnLst>
      <p:par>
        <p:cTn id="1" dur="indefinite" restart="never" nodeType="tmRoot"/>
      </p:par>
    </p:tnLst>
  </p:timing>
  <p:hf hdr="0"/>
  <p:txStyles>
    <p:titleStyle>
      <a:lvl1pPr algn="l" defTabSz="121911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11" indent="-309011" algn="l" defTabSz="1219110" rtl="0" eaLnBrk="1" latinLnBrk="0" hangingPunct="1">
        <a:spcBef>
          <a:spcPct val="20000"/>
        </a:spcBef>
        <a:spcAft>
          <a:spcPts val="800"/>
        </a:spcAft>
        <a:buClr>
          <a:schemeClr val="accent1"/>
        </a:buClr>
        <a:buFont typeface="Wingdings" panose="05000000000000000000" pitchFamily="2" charset="2"/>
        <a:buChar char="§"/>
        <a:tabLst>
          <a:tab pos="74079"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28" indent="-450815" algn="l" defTabSz="121911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110" indent="-385205" algn="l" defTabSz="1219110" rtl="0" eaLnBrk="1" latinLnBrk="0" hangingPunct="1">
        <a:spcBef>
          <a:spcPts val="0"/>
        </a:spcBef>
        <a:spcAft>
          <a:spcPts val="800"/>
        </a:spcAft>
        <a:buClr>
          <a:schemeClr val="accent1"/>
        </a:buClr>
        <a:buFont typeface="Wingdings" panose="05000000000000000000" pitchFamily="2" charset="2"/>
        <a:buChar char="§"/>
        <a:tabLst>
          <a:tab pos="1293188" algn="l"/>
        </a:tabLst>
        <a:defRPr sz="1800" kern="1200">
          <a:solidFill>
            <a:schemeClr val="tx1"/>
          </a:solidFill>
          <a:latin typeface="Segoe UI" panose="020B0502040204020203" pitchFamily="34" charset="0"/>
          <a:ea typeface="+mn-ea"/>
          <a:cs typeface="Segoe UI" panose="020B0502040204020203" pitchFamily="34" charset="0"/>
        </a:defRPr>
      </a:lvl3pPr>
      <a:lvl4pPr marL="1546187" indent="-292093"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54" indent="-227008" algn="l" defTabSz="121911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54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104"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658"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212" indent="-304776" algn="l" defTabSz="121911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10" rtl="0" eaLnBrk="1" latinLnBrk="0" hangingPunct="1">
        <a:defRPr sz="2400" kern="1200">
          <a:solidFill>
            <a:schemeClr val="tx1"/>
          </a:solidFill>
          <a:latin typeface="+mn-lt"/>
          <a:ea typeface="+mn-ea"/>
          <a:cs typeface="+mn-cs"/>
        </a:defRPr>
      </a:lvl1pPr>
      <a:lvl2pPr marL="609555" algn="l" defTabSz="1219110" rtl="0" eaLnBrk="1" latinLnBrk="0" hangingPunct="1">
        <a:defRPr sz="2400" kern="1200">
          <a:solidFill>
            <a:schemeClr val="tx1"/>
          </a:solidFill>
          <a:latin typeface="+mn-lt"/>
          <a:ea typeface="+mn-ea"/>
          <a:cs typeface="+mn-cs"/>
        </a:defRPr>
      </a:lvl2pPr>
      <a:lvl3pPr marL="1219110" algn="l" defTabSz="1219110" rtl="0" eaLnBrk="1" latinLnBrk="0" hangingPunct="1">
        <a:defRPr sz="2400" kern="1200">
          <a:solidFill>
            <a:schemeClr val="tx1"/>
          </a:solidFill>
          <a:latin typeface="+mn-lt"/>
          <a:ea typeface="+mn-ea"/>
          <a:cs typeface="+mn-cs"/>
        </a:defRPr>
      </a:lvl3pPr>
      <a:lvl4pPr marL="1828664" algn="l" defTabSz="1219110" rtl="0" eaLnBrk="1" latinLnBrk="0" hangingPunct="1">
        <a:defRPr sz="2400" kern="1200">
          <a:solidFill>
            <a:schemeClr val="tx1"/>
          </a:solidFill>
          <a:latin typeface="+mn-lt"/>
          <a:ea typeface="+mn-ea"/>
          <a:cs typeface="+mn-cs"/>
        </a:defRPr>
      </a:lvl4pPr>
      <a:lvl5pPr marL="2438218" algn="l" defTabSz="1219110" rtl="0" eaLnBrk="1" latinLnBrk="0" hangingPunct="1">
        <a:defRPr sz="2400" kern="1200">
          <a:solidFill>
            <a:schemeClr val="tx1"/>
          </a:solidFill>
          <a:latin typeface="+mn-lt"/>
          <a:ea typeface="+mn-ea"/>
          <a:cs typeface="+mn-cs"/>
        </a:defRPr>
      </a:lvl5pPr>
      <a:lvl6pPr marL="3047772" algn="l" defTabSz="1219110" rtl="0" eaLnBrk="1" latinLnBrk="0" hangingPunct="1">
        <a:defRPr sz="2400" kern="1200">
          <a:solidFill>
            <a:schemeClr val="tx1"/>
          </a:solidFill>
          <a:latin typeface="+mn-lt"/>
          <a:ea typeface="+mn-ea"/>
          <a:cs typeface="+mn-cs"/>
        </a:defRPr>
      </a:lvl6pPr>
      <a:lvl7pPr marL="3657327" algn="l" defTabSz="1219110" rtl="0" eaLnBrk="1" latinLnBrk="0" hangingPunct="1">
        <a:defRPr sz="2400" kern="1200">
          <a:solidFill>
            <a:schemeClr val="tx1"/>
          </a:solidFill>
          <a:latin typeface="+mn-lt"/>
          <a:ea typeface="+mn-ea"/>
          <a:cs typeface="+mn-cs"/>
        </a:defRPr>
      </a:lvl7pPr>
      <a:lvl8pPr marL="4266880" algn="l" defTabSz="1219110" rtl="0" eaLnBrk="1" latinLnBrk="0" hangingPunct="1">
        <a:defRPr sz="2400" kern="1200">
          <a:solidFill>
            <a:schemeClr val="tx1"/>
          </a:solidFill>
          <a:latin typeface="+mn-lt"/>
          <a:ea typeface="+mn-ea"/>
          <a:cs typeface="+mn-cs"/>
        </a:defRPr>
      </a:lvl8pPr>
      <a:lvl9pPr marL="4876435" algn="l" defTabSz="121911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cid:image002.png@01D10BE7.1B98E190" TargetMode="External"/><Relationship Id="rId2" Type="http://schemas.openxmlformats.org/officeDocument/2006/relationships/image" Target="../media/image4.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2" y="721257"/>
            <a:ext cx="7245433" cy="1734724"/>
          </a:xfrm>
        </p:spPr>
        <p:txBody>
          <a:bodyPr/>
          <a:lstStyle/>
          <a:p>
            <a:r>
              <a:rPr lang="en-US" dirty="0" smtClean="0"/>
              <a:t>Self-selector pathfinding</a:t>
            </a:r>
            <a:endParaRPr lang="en-US" dirty="0"/>
          </a:p>
        </p:txBody>
      </p:sp>
      <p:sp>
        <p:nvSpPr>
          <p:cNvPr id="3" name="Text Placeholder 2"/>
          <p:cNvSpPr>
            <a:spLocks noGrp="1"/>
          </p:cNvSpPr>
          <p:nvPr>
            <p:ph type="body" sz="quarter" idx="10"/>
          </p:nvPr>
        </p:nvSpPr>
        <p:spPr/>
        <p:txBody>
          <a:bodyPr/>
          <a:lstStyle/>
          <a:p>
            <a:r>
              <a:rPr lang="en-US" dirty="0" smtClean="0"/>
              <a:t>SOW</a:t>
            </a:r>
            <a:endParaRPr lang="en-US" dirty="0"/>
          </a:p>
        </p:txBody>
      </p:sp>
      <p:sp>
        <p:nvSpPr>
          <p:cNvPr id="6" name="Text Placeholder 5"/>
          <p:cNvSpPr>
            <a:spLocks noGrp="1"/>
          </p:cNvSpPr>
          <p:nvPr>
            <p:ph type="body" sz="quarter" idx="12"/>
          </p:nvPr>
        </p:nvSpPr>
        <p:spPr/>
        <p:txBody>
          <a:bodyPr/>
          <a:lstStyle/>
          <a:p>
            <a:r>
              <a:rPr lang="en-US" dirty="0"/>
              <a:t>f</a:t>
            </a:r>
            <a:r>
              <a:rPr lang="en-US" dirty="0" smtClean="0"/>
              <a:t>pellizz, apirovan</a:t>
            </a:r>
            <a:endParaRPr lang="en-US" dirty="0"/>
          </a:p>
        </p:txBody>
      </p:sp>
      <p:sp>
        <p:nvSpPr>
          <p:cNvPr id="8" name="Text Placeholder 7"/>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316546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306" y="1"/>
            <a:ext cx="10375902" cy="586854"/>
          </a:xfrm>
        </p:spPr>
        <p:txBody>
          <a:bodyPr/>
          <a:lstStyle/>
          <a:p>
            <a:r>
              <a:rPr lang="en-US" dirty="0" smtClean="0"/>
              <a:t>Reliability</a:t>
            </a:r>
            <a:endParaRPr lang="en-US" dirty="0"/>
          </a:p>
        </p:txBody>
      </p:sp>
      <p:sp>
        <p:nvSpPr>
          <p:cNvPr id="34" name="Date Placeholder 33"/>
          <p:cNvSpPr>
            <a:spLocks noGrp="1"/>
          </p:cNvSpPr>
          <p:nvPr>
            <p:ph type="dt" sz="half" idx="2"/>
          </p:nvPr>
        </p:nvSpPr>
        <p:spPr/>
        <p:txBody>
          <a:bodyPr/>
          <a:lstStyle/>
          <a:p>
            <a:r>
              <a:rPr lang="en-US" smtClean="0"/>
              <a:t>|  </a:t>
            </a:r>
            <a:fld id="{813B26B7-A279-4753-8A1A-AC4573FF378D}" type="datetime4">
              <a:rPr lang="en-US" smtClean="0"/>
              <a:pPr/>
              <a:t>January 13, 2016</a:t>
            </a:fld>
            <a:endParaRPr dirty="0"/>
          </a:p>
        </p:txBody>
      </p:sp>
      <p:sp>
        <p:nvSpPr>
          <p:cNvPr id="5" name="Slide Number Placeholder 4"/>
          <p:cNvSpPr>
            <a:spLocks noGrp="1"/>
          </p:cNvSpPr>
          <p:nvPr>
            <p:ph type="sldNum" sz="quarter" idx="4"/>
          </p:nvPr>
        </p:nvSpPr>
        <p:spPr/>
        <p:txBody>
          <a:bodyPr/>
          <a:lstStyle/>
          <a:p>
            <a:fld id="{0D904593-1668-4B95-BA96-EF3EF43EDF4E}" type="slidenum">
              <a:rPr lang="en-US" smtClean="0"/>
              <a:pPr/>
              <a:t>10</a:t>
            </a:fld>
            <a:endParaRPr lang="en-US" dirty="0"/>
          </a:p>
        </p:txBody>
      </p:sp>
      <p:sp>
        <p:nvSpPr>
          <p:cNvPr id="35" name="Footer Placeholder 34"/>
          <p:cNvSpPr>
            <a:spLocks noGrp="1"/>
          </p:cNvSpPr>
          <p:nvPr>
            <p:ph type="ftr" sz="quarter" idx="12"/>
          </p:nvPr>
        </p:nvSpPr>
        <p:spPr/>
        <p:txBody>
          <a:bodyPr/>
          <a:lstStyle/>
          <a:p>
            <a:r>
              <a:rPr lang="en-US" smtClean="0"/>
              <a:t>|  Micron Confidential</a:t>
            </a:r>
            <a:endParaRPr lang="en-US" dirty="0"/>
          </a:p>
        </p:txBody>
      </p:sp>
      <p:sp>
        <p:nvSpPr>
          <p:cNvPr id="10" name="Text Placeholder 9"/>
          <p:cNvSpPr>
            <a:spLocks noGrp="1"/>
          </p:cNvSpPr>
          <p:nvPr>
            <p:ph type="body" sz="quarter" idx="14"/>
          </p:nvPr>
        </p:nvSpPr>
        <p:spPr/>
        <p:txBody>
          <a:bodyPr/>
          <a:lstStyle/>
          <a:p>
            <a:endParaRPr lang="en-US"/>
          </a:p>
        </p:txBody>
      </p:sp>
      <p:sp>
        <p:nvSpPr>
          <p:cNvPr id="11" name="Content Placeholder 2"/>
          <p:cNvSpPr>
            <a:spLocks noGrp="1"/>
          </p:cNvSpPr>
          <p:nvPr>
            <p:ph idx="1"/>
          </p:nvPr>
        </p:nvSpPr>
        <p:spPr>
          <a:xfrm>
            <a:off x="7738281" y="479057"/>
            <a:ext cx="4189862" cy="5252687"/>
          </a:xfrm>
        </p:spPr>
        <p:txBody>
          <a:bodyPr/>
          <a:lstStyle/>
          <a:p>
            <a:r>
              <a:rPr lang="en-US" sz="1800" dirty="0" smtClean="0"/>
              <a:t>Comparable Drift for Set (same SD material) and better Drift for Reset (no additional Drift of reset PM).</a:t>
            </a:r>
          </a:p>
          <a:p>
            <a:r>
              <a:rPr lang="en-US" sz="1800" dirty="0" smtClean="0"/>
              <a:t>No Read Disturb on Set </a:t>
            </a:r>
          </a:p>
          <a:p>
            <a:r>
              <a:rPr lang="en-US" sz="1800" dirty="0" smtClean="0"/>
              <a:t>Read Disturb on Reset represents the only failure mode specifically related to the proposed approach </a:t>
            </a:r>
            <a:r>
              <a:rPr lang="en-US" sz="1800" dirty="0" smtClean="0">
                <a:sym typeface="Wingdings" panose="05000000000000000000" pitchFamily="2" charset="2"/>
              </a:rPr>
              <a:t> &gt; 10</a:t>
            </a:r>
            <a:r>
              <a:rPr lang="en-US" sz="1800" baseline="30000" dirty="0" smtClean="0">
                <a:sym typeface="Wingdings" panose="05000000000000000000" pitchFamily="2" charset="2"/>
              </a:rPr>
              <a:t>4</a:t>
            </a:r>
            <a:r>
              <a:rPr lang="en-US" sz="1800" dirty="0" smtClean="0">
                <a:sym typeface="Wingdings" panose="05000000000000000000" pitchFamily="2" charset="2"/>
              </a:rPr>
              <a:t> reads feasible up to 125C</a:t>
            </a:r>
            <a:endParaRPr lang="en-US" sz="1800" dirty="0" smtClean="0"/>
          </a:p>
          <a:p>
            <a:r>
              <a:rPr lang="en-US" sz="1800" dirty="0" smtClean="0"/>
              <a:t>No Proximity Thermal Disturb</a:t>
            </a:r>
            <a:r>
              <a:rPr lang="en-US" sz="1800" dirty="0"/>
              <a:t> </a:t>
            </a:r>
            <a:r>
              <a:rPr lang="en-US" sz="1800" dirty="0" smtClean="0"/>
              <a:t>(very low current and temperatures).</a:t>
            </a:r>
          </a:p>
          <a:p>
            <a:r>
              <a:rPr lang="en-US" sz="1800" dirty="0" smtClean="0"/>
              <a:t>Similar Write and Read Endurance.</a:t>
            </a:r>
          </a:p>
          <a:p>
            <a:r>
              <a:rPr lang="en-US" sz="1800" dirty="0" smtClean="0"/>
              <a:t>Good retention up to 125C, but activation energy still to be quantified (</a:t>
            </a:r>
            <a:r>
              <a:rPr lang="en-US" sz="1800" dirty="0" err="1" smtClean="0"/>
              <a:t>wip</a:t>
            </a:r>
            <a:r>
              <a:rPr lang="en-US" sz="1800" dirty="0" smtClean="0"/>
              <a:t>).</a:t>
            </a:r>
            <a:endParaRPr lang="en-US" sz="1400" dirty="0" smtClean="0"/>
          </a:p>
        </p:txBody>
      </p:sp>
      <p:grpSp>
        <p:nvGrpSpPr>
          <p:cNvPr id="8" name="Group 7"/>
          <p:cNvGrpSpPr/>
          <p:nvPr/>
        </p:nvGrpSpPr>
        <p:grpSpPr>
          <a:xfrm>
            <a:off x="518819" y="1082813"/>
            <a:ext cx="6833822" cy="4152973"/>
            <a:chOff x="518819" y="1082813"/>
            <a:chExt cx="6833822" cy="4152973"/>
          </a:xfrm>
        </p:grpSpPr>
        <p:pic>
          <p:nvPicPr>
            <p:cNvPr id="3" name="Picture 2"/>
            <p:cNvPicPr>
              <a:picLocks noChangeAspect="1"/>
            </p:cNvPicPr>
            <p:nvPr/>
          </p:nvPicPr>
          <p:blipFill>
            <a:blip r:embed="rId3"/>
            <a:stretch>
              <a:fillRect/>
            </a:stretch>
          </p:blipFill>
          <p:spPr>
            <a:xfrm>
              <a:off x="518819" y="1082813"/>
              <a:ext cx="6833822" cy="4152973"/>
            </a:xfrm>
            <a:prstGeom prst="rect">
              <a:avLst/>
            </a:prstGeom>
          </p:spPr>
        </p:pic>
        <p:sp>
          <p:nvSpPr>
            <p:cNvPr id="6" name="Rectangle 5"/>
            <p:cNvSpPr/>
            <p:nvPr/>
          </p:nvSpPr>
          <p:spPr>
            <a:xfrm>
              <a:off x="3517323" y="2821132"/>
              <a:ext cx="1023504" cy="2545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4" name="TextBox 3"/>
            <p:cNvSpPr txBox="1"/>
            <p:nvPr/>
          </p:nvSpPr>
          <p:spPr>
            <a:xfrm>
              <a:off x="3618211" y="2816331"/>
              <a:ext cx="817853" cy="253916"/>
            </a:xfrm>
            <a:prstGeom prst="rect">
              <a:avLst/>
            </a:prstGeom>
            <a:noFill/>
            <a:ln>
              <a:noFill/>
            </a:ln>
          </p:spPr>
          <p:txBody>
            <a:bodyPr wrap="none" rtlCol="0">
              <a:spAutoFit/>
            </a:bodyPr>
            <a:lstStyle/>
            <a:p>
              <a:r>
                <a:rPr lang="it-IT" sz="1050" dirty="0" smtClean="0">
                  <a:solidFill>
                    <a:schemeClr val="tx1">
                      <a:lumMod val="50000"/>
                    </a:schemeClr>
                  </a:solidFill>
                  <a:latin typeface="Calibri" panose="020F0502020204030204" pitchFamily="34" charset="0"/>
                  <a:cs typeface="Calibri" panose="020F0502020204030204" pitchFamily="34" charset="0"/>
                </a:rPr>
                <a:t>&gt; 1E4 reads</a:t>
              </a:r>
              <a:endParaRPr lang="en-US" sz="1600" dirty="0" err="1" smtClean="0">
                <a:solidFill>
                  <a:schemeClr val="tx1">
                    <a:lumMod val="50000"/>
                  </a:schemeClr>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894044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it-IT" dirty="0" smtClean="0"/>
              <a:t>Self-</a:t>
            </a:r>
            <a:r>
              <a:rPr lang="it-IT" dirty="0" err="1" smtClean="0"/>
              <a:t>selector</a:t>
            </a:r>
            <a:r>
              <a:rPr lang="it-IT" dirty="0" smtClean="0"/>
              <a:t> </a:t>
            </a:r>
            <a:r>
              <a:rPr lang="it-IT" dirty="0" err="1" smtClean="0"/>
              <a:t>concept</a:t>
            </a:r>
            <a:endParaRPr lang="en-US" dirty="0"/>
          </a:p>
        </p:txBody>
      </p:sp>
      <p:sp>
        <p:nvSpPr>
          <p:cNvPr id="10" name="Content Placeholder 9"/>
          <p:cNvSpPr>
            <a:spLocks noGrp="1"/>
          </p:cNvSpPr>
          <p:nvPr>
            <p:ph idx="1"/>
          </p:nvPr>
        </p:nvSpPr>
        <p:spPr>
          <a:xfrm>
            <a:off x="910983" y="4827164"/>
            <a:ext cx="10380225" cy="1276714"/>
          </a:xfrm>
        </p:spPr>
        <p:txBody>
          <a:bodyPr/>
          <a:lstStyle/>
          <a:p>
            <a:r>
              <a:rPr lang="it-IT" sz="1600" dirty="0" smtClean="0"/>
              <a:t>A </a:t>
            </a:r>
            <a:r>
              <a:rPr lang="it-IT" sz="1600" dirty="0" err="1" smtClean="0"/>
              <a:t>Vth</a:t>
            </a:r>
            <a:r>
              <a:rPr lang="it-IT" sz="1600" dirty="0" smtClean="0"/>
              <a:t> </a:t>
            </a:r>
            <a:r>
              <a:rPr lang="it-IT" sz="1600" dirty="0" err="1"/>
              <a:t>window</a:t>
            </a:r>
            <a:r>
              <a:rPr lang="it-IT" sz="1600" dirty="0"/>
              <a:t> </a:t>
            </a:r>
            <a:r>
              <a:rPr lang="it-IT" sz="1600" dirty="0" err="1"/>
              <a:t>has</a:t>
            </a:r>
            <a:r>
              <a:rPr lang="it-IT" sz="1600" dirty="0"/>
              <a:t> </a:t>
            </a:r>
            <a:r>
              <a:rPr lang="it-IT" sz="1600" dirty="0" err="1"/>
              <a:t>been</a:t>
            </a:r>
            <a:r>
              <a:rPr lang="it-IT" sz="1600" dirty="0"/>
              <a:t> </a:t>
            </a:r>
            <a:r>
              <a:rPr lang="it-IT" sz="1600" dirty="0" err="1"/>
              <a:t>observed</a:t>
            </a:r>
            <a:r>
              <a:rPr lang="it-IT" sz="1600" dirty="0"/>
              <a:t> by </a:t>
            </a:r>
            <a:r>
              <a:rPr lang="it-IT" sz="1600" dirty="0" err="1"/>
              <a:t>applying</a:t>
            </a:r>
            <a:r>
              <a:rPr lang="it-IT" sz="1600" dirty="0"/>
              <a:t> </a:t>
            </a:r>
            <a:r>
              <a:rPr lang="it-IT" sz="1600" dirty="0" err="1"/>
              <a:t>programming</a:t>
            </a:r>
            <a:r>
              <a:rPr lang="it-IT" sz="1600" dirty="0"/>
              <a:t> </a:t>
            </a:r>
            <a:r>
              <a:rPr lang="it-IT" sz="1600" dirty="0" err="1" smtClean="0"/>
              <a:t>pulses</a:t>
            </a:r>
            <a:r>
              <a:rPr lang="it-IT" sz="1600" dirty="0" smtClean="0"/>
              <a:t> </a:t>
            </a:r>
            <a:r>
              <a:rPr lang="it-IT" sz="1600" dirty="0"/>
              <a:t>to the SD </a:t>
            </a:r>
            <a:r>
              <a:rPr lang="it-IT" sz="1600" dirty="0" err="1"/>
              <a:t>device</a:t>
            </a:r>
            <a:r>
              <a:rPr lang="it-IT" sz="1600" dirty="0"/>
              <a:t> with opposite </a:t>
            </a:r>
            <a:r>
              <a:rPr lang="it-IT" sz="1600" dirty="0" err="1" smtClean="0"/>
              <a:t>polarity</a:t>
            </a:r>
            <a:endParaRPr lang="it-IT" sz="1600" dirty="0" smtClean="0"/>
          </a:p>
          <a:p>
            <a:r>
              <a:rPr lang="it-IT" sz="1600" dirty="0"/>
              <a:t>The mechanism underlying this effect is </a:t>
            </a:r>
            <a:r>
              <a:rPr lang="it-IT" sz="1600" dirty="0" smtClean="0"/>
              <a:t>unknown (atomic species electromigration is the leading candidate model), </a:t>
            </a:r>
            <a:r>
              <a:rPr lang="it-IT" sz="1600" dirty="0"/>
              <a:t>but the effect has been </a:t>
            </a:r>
            <a:r>
              <a:rPr lang="it-IT" sz="1600" dirty="0" smtClean="0"/>
              <a:t>experimentally observed </a:t>
            </a:r>
            <a:r>
              <a:rPr lang="it-IT" sz="1600" dirty="0"/>
              <a:t>on several vehicles (</a:t>
            </a:r>
            <a:r>
              <a:rPr lang="it-IT" sz="1600" dirty="0" smtClean="0"/>
              <a:t>PTX SD-only, </a:t>
            </a:r>
            <a:r>
              <a:rPr lang="it-IT" sz="1600" dirty="0"/>
              <a:t>S15 </a:t>
            </a:r>
            <a:r>
              <a:rPr lang="it-IT" sz="1600" dirty="0" smtClean="0"/>
              <a:t>SD-only, S15 FS) </a:t>
            </a:r>
            <a:r>
              <a:rPr lang="it-IT" sz="1600" dirty="0"/>
              <a:t>and for various SD </a:t>
            </a:r>
            <a:r>
              <a:rPr lang="it-IT" sz="1600" dirty="0" smtClean="0"/>
              <a:t>compositions (SD1 and several version of SD</a:t>
            </a:r>
            <a:r>
              <a:rPr lang="it-IT" sz="1600" dirty="0" smtClean="0">
                <a:latin typeface="Symbol" panose="05050102010706020507" pitchFamily="18" charset="2"/>
              </a:rPr>
              <a:t>d</a:t>
            </a:r>
            <a:r>
              <a:rPr lang="it-IT" sz="1600" dirty="0"/>
              <a:t>)</a:t>
            </a:r>
          </a:p>
          <a:p>
            <a:endParaRPr lang="it-IT" sz="1600" dirty="0" smtClean="0"/>
          </a:p>
          <a:p>
            <a:endParaRPr lang="it-IT" sz="1600" dirty="0"/>
          </a:p>
          <a:p>
            <a:endParaRPr lang="en-US" sz="1600" dirty="0"/>
          </a:p>
        </p:txBody>
      </p:sp>
      <p:sp>
        <p:nvSpPr>
          <p:cNvPr id="6" name="Date Placeholder 5"/>
          <p:cNvSpPr>
            <a:spLocks noGrp="1"/>
          </p:cNvSpPr>
          <p:nvPr>
            <p:ph type="dt" sz="half" idx="2"/>
          </p:nvPr>
        </p:nvSpPr>
        <p:spPr/>
        <p:txBody>
          <a:bodyPr/>
          <a:lstStyle/>
          <a:p>
            <a:r>
              <a:rPr lang="en-US" smtClean="0"/>
              <a:t>|  </a:t>
            </a:r>
            <a:fld id="{F55C824C-5440-421F-B1ED-9166A1D48D51}" type="datetime4">
              <a:rPr lang="en-US" smtClean="0"/>
              <a:pPr/>
              <a:t>January 13, 2016</a:t>
            </a:fld>
            <a:endParaRPr dirty="0"/>
          </a:p>
        </p:txBody>
      </p:sp>
      <p:sp>
        <p:nvSpPr>
          <p:cNvPr id="7" name="Slide Number Placeholder 6"/>
          <p:cNvSpPr>
            <a:spLocks noGrp="1"/>
          </p:cNvSpPr>
          <p:nvPr>
            <p:ph type="sldNum" sz="quarter" idx="4"/>
          </p:nvPr>
        </p:nvSpPr>
        <p:spPr/>
        <p:txBody>
          <a:bodyPr/>
          <a:lstStyle/>
          <a:p>
            <a:pPr algn="l"/>
            <a:fld id="{0D904593-1668-4B95-BA96-EF3EF43EDF4E}" type="slidenum">
              <a:rPr lang="en-US" smtClean="0"/>
              <a:pPr algn="l"/>
              <a:t>2</a:t>
            </a:fld>
            <a:endParaRPr lang="en-US" dirty="0"/>
          </a:p>
        </p:txBody>
      </p:sp>
      <p:sp>
        <p:nvSpPr>
          <p:cNvPr id="8" name="Footer Placeholder 7"/>
          <p:cNvSpPr>
            <a:spLocks noGrp="1"/>
          </p:cNvSpPr>
          <p:nvPr>
            <p:ph type="ftr" sz="quarter" idx="12"/>
          </p:nvPr>
        </p:nvSpPr>
        <p:spPr/>
        <p:txBody>
          <a:bodyPr/>
          <a:lstStyle/>
          <a:p>
            <a:r>
              <a:rPr lang="en-US" smtClean="0"/>
              <a:t>|  Micron Confidential</a:t>
            </a:r>
            <a:endParaRPr lang="en-US" dirty="0"/>
          </a:p>
        </p:txBody>
      </p:sp>
      <p:sp>
        <p:nvSpPr>
          <p:cNvPr id="11" name="Text Placeholder 10"/>
          <p:cNvSpPr>
            <a:spLocks noGrp="1"/>
          </p:cNvSpPr>
          <p:nvPr>
            <p:ph type="body" sz="quarter" idx="14"/>
          </p:nvPr>
        </p:nvSpPr>
        <p:spPr/>
        <p:txBody>
          <a:bodyPr/>
          <a:lstStyle/>
          <a:p>
            <a:endParaRPr lang="en-US"/>
          </a:p>
        </p:txBody>
      </p:sp>
      <p:cxnSp>
        <p:nvCxnSpPr>
          <p:cNvPr id="13" name="Straight Connector 12"/>
          <p:cNvCxnSpPr/>
          <p:nvPr/>
        </p:nvCxnSpPr>
        <p:spPr>
          <a:xfrm>
            <a:off x="6360485" y="2041308"/>
            <a:ext cx="342900"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7080575" y="2052738"/>
            <a:ext cx="2754630"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6714815" y="1401228"/>
            <a:ext cx="342900"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6714815" y="1412658"/>
            <a:ext cx="0" cy="62865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7072955" y="1416468"/>
            <a:ext cx="0" cy="62865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8528375" y="2052738"/>
            <a:ext cx="0" cy="350520"/>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9" name="Oval 18"/>
          <p:cNvSpPr/>
          <p:nvPr/>
        </p:nvSpPr>
        <p:spPr>
          <a:xfrm>
            <a:off x="8456375" y="2409621"/>
            <a:ext cx="144000" cy="1440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0" name="TextBox 19"/>
          <p:cNvSpPr txBox="1"/>
          <p:nvPr/>
        </p:nvSpPr>
        <p:spPr>
          <a:xfrm>
            <a:off x="6101095" y="1099603"/>
            <a:ext cx="1779783" cy="184666"/>
          </a:xfrm>
          <a:prstGeom prst="rect">
            <a:avLst/>
          </a:prstGeom>
          <a:noFill/>
        </p:spPr>
        <p:txBody>
          <a:bodyPr wrap="none" lIns="0" tIns="0" rIns="0" bIns="0" rtlCol="0">
            <a:spAutoFit/>
          </a:bodyPr>
          <a:lstStyle/>
          <a:p>
            <a:r>
              <a:rPr lang="it-IT" sz="1200" b="1" dirty="0">
                <a:latin typeface="Calibri"/>
                <a:cs typeface="Calibri"/>
              </a:rPr>
              <a:t>Positive programming pulse</a:t>
            </a:r>
            <a:endParaRPr lang="en-US" sz="1200" b="1" dirty="0">
              <a:latin typeface="Calibri"/>
              <a:cs typeface="Calibri"/>
            </a:endParaRPr>
          </a:p>
        </p:txBody>
      </p:sp>
      <p:sp>
        <p:nvSpPr>
          <p:cNvPr id="21" name="TextBox 20"/>
          <p:cNvSpPr txBox="1"/>
          <p:nvPr/>
        </p:nvSpPr>
        <p:spPr>
          <a:xfrm>
            <a:off x="8827982" y="2403258"/>
            <a:ext cx="3003707" cy="184666"/>
          </a:xfrm>
          <a:prstGeom prst="rect">
            <a:avLst/>
          </a:prstGeom>
          <a:noFill/>
        </p:spPr>
        <p:txBody>
          <a:bodyPr wrap="none" lIns="0" tIns="0" rIns="0" bIns="0" rtlCol="0">
            <a:spAutoFit/>
          </a:bodyPr>
          <a:lstStyle/>
          <a:p>
            <a:r>
              <a:rPr lang="it-IT" sz="1200" b="1" dirty="0" smtClean="0">
                <a:latin typeface="Calibri"/>
                <a:cs typeface="Calibri"/>
              </a:rPr>
              <a:t>Negative </a:t>
            </a:r>
            <a:r>
              <a:rPr lang="it-IT" sz="1200" b="1" dirty="0" err="1" smtClean="0">
                <a:latin typeface="Calibri"/>
                <a:cs typeface="Calibri"/>
              </a:rPr>
              <a:t>Vth</a:t>
            </a:r>
            <a:r>
              <a:rPr lang="it-IT" sz="1200" b="1" dirty="0" smtClean="0">
                <a:latin typeface="Calibri"/>
                <a:cs typeface="Calibri"/>
              </a:rPr>
              <a:t> </a:t>
            </a:r>
            <a:r>
              <a:rPr lang="it-IT" sz="1200" b="1" dirty="0">
                <a:latin typeface="Calibri"/>
                <a:cs typeface="Calibri"/>
              </a:rPr>
              <a:t>detection </a:t>
            </a:r>
            <a:r>
              <a:rPr lang="it-IT" sz="1200" b="1" dirty="0">
                <a:latin typeface="Calibri"/>
                <a:cs typeface="Calibri"/>
                <a:sym typeface="Wingdings" pitchFamily="2" charset="2"/>
              </a:rPr>
              <a:t> </a:t>
            </a:r>
            <a:r>
              <a:rPr lang="it-IT" sz="1200" b="1" dirty="0" err="1" smtClean="0">
                <a:latin typeface="Calibri"/>
                <a:cs typeface="Calibri"/>
                <a:sym typeface="Wingdings" pitchFamily="2" charset="2"/>
              </a:rPr>
              <a:t>Vth</a:t>
            </a:r>
            <a:r>
              <a:rPr lang="it-IT" sz="1200" b="1" dirty="0" smtClean="0">
                <a:latin typeface="Calibri"/>
                <a:cs typeface="Calibri"/>
                <a:sym typeface="Wingdings" pitchFamily="2" charset="2"/>
              </a:rPr>
              <a:t>=5.6V   </a:t>
            </a:r>
            <a:r>
              <a:rPr lang="it-IT" sz="1200" b="1" dirty="0" err="1" smtClean="0">
                <a:latin typeface="Calibri"/>
                <a:cs typeface="Calibri"/>
                <a:sym typeface="Wingdings" pitchFamily="2" charset="2"/>
              </a:rPr>
              <a:t>VTHigh</a:t>
            </a:r>
            <a:endParaRPr lang="en-US" sz="1200" b="1" dirty="0">
              <a:latin typeface="Calibri"/>
              <a:cs typeface="Calibri"/>
            </a:endParaRPr>
          </a:p>
        </p:txBody>
      </p:sp>
      <p:cxnSp>
        <p:nvCxnSpPr>
          <p:cNvPr id="22" name="Straight Connector 21"/>
          <p:cNvCxnSpPr/>
          <p:nvPr/>
        </p:nvCxnSpPr>
        <p:spPr>
          <a:xfrm>
            <a:off x="6358891" y="3131713"/>
            <a:ext cx="342900"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078981" y="3143143"/>
            <a:ext cx="2754630"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6713221" y="3777819"/>
            <a:ext cx="342900"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6697981" y="3138536"/>
            <a:ext cx="0" cy="62865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7056121" y="3142346"/>
            <a:ext cx="0" cy="62865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H="1">
            <a:off x="8526781" y="3143143"/>
            <a:ext cx="0" cy="350520"/>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28" name="Oval 27"/>
          <p:cNvSpPr/>
          <p:nvPr/>
        </p:nvSpPr>
        <p:spPr>
          <a:xfrm>
            <a:off x="8454781" y="3500026"/>
            <a:ext cx="144000" cy="1440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9" name="TextBox 28"/>
          <p:cNvSpPr txBox="1"/>
          <p:nvPr/>
        </p:nvSpPr>
        <p:spPr>
          <a:xfrm>
            <a:off x="6122361" y="2781708"/>
            <a:ext cx="1840760" cy="184666"/>
          </a:xfrm>
          <a:prstGeom prst="rect">
            <a:avLst/>
          </a:prstGeom>
          <a:noFill/>
        </p:spPr>
        <p:txBody>
          <a:bodyPr wrap="none" lIns="0" tIns="0" rIns="0" bIns="0" rtlCol="0">
            <a:spAutoFit/>
          </a:bodyPr>
          <a:lstStyle/>
          <a:p>
            <a:r>
              <a:rPr lang="it-IT" sz="1200" b="1" dirty="0" smtClean="0">
                <a:latin typeface="Calibri"/>
                <a:cs typeface="Calibri"/>
              </a:rPr>
              <a:t>Negative </a:t>
            </a:r>
            <a:r>
              <a:rPr lang="it-IT" sz="1200" b="1" dirty="0">
                <a:latin typeface="Calibri"/>
                <a:cs typeface="Calibri"/>
              </a:rPr>
              <a:t>programming pulse</a:t>
            </a:r>
            <a:endParaRPr lang="en-US" sz="1200" b="1" dirty="0">
              <a:latin typeface="Calibri"/>
              <a:cs typeface="Calibri"/>
            </a:endParaRPr>
          </a:p>
        </p:txBody>
      </p:sp>
      <p:sp>
        <p:nvSpPr>
          <p:cNvPr id="30" name="TextBox 29"/>
          <p:cNvSpPr txBox="1"/>
          <p:nvPr/>
        </p:nvSpPr>
        <p:spPr>
          <a:xfrm>
            <a:off x="8826388" y="3493663"/>
            <a:ext cx="2974532" cy="184666"/>
          </a:xfrm>
          <a:prstGeom prst="rect">
            <a:avLst/>
          </a:prstGeom>
          <a:noFill/>
        </p:spPr>
        <p:txBody>
          <a:bodyPr wrap="none" lIns="0" tIns="0" rIns="0" bIns="0" rtlCol="0">
            <a:spAutoFit/>
          </a:bodyPr>
          <a:lstStyle/>
          <a:p>
            <a:r>
              <a:rPr lang="it-IT" sz="1200" b="1" dirty="0" smtClean="0">
                <a:latin typeface="Calibri"/>
                <a:cs typeface="Calibri"/>
              </a:rPr>
              <a:t>Negative </a:t>
            </a:r>
            <a:r>
              <a:rPr lang="it-IT" sz="1200" b="1" dirty="0" err="1" smtClean="0">
                <a:latin typeface="Calibri"/>
                <a:cs typeface="Calibri"/>
              </a:rPr>
              <a:t>Vth</a:t>
            </a:r>
            <a:r>
              <a:rPr lang="it-IT" sz="1200" b="1" dirty="0" smtClean="0">
                <a:latin typeface="Calibri"/>
                <a:cs typeface="Calibri"/>
              </a:rPr>
              <a:t> </a:t>
            </a:r>
            <a:r>
              <a:rPr lang="it-IT" sz="1200" b="1" dirty="0">
                <a:latin typeface="Calibri"/>
                <a:cs typeface="Calibri"/>
              </a:rPr>
              <a:t>detection </a:t>
            </a:r>
            <a:r>
              <a:rPr lang="it-IT" sz="1200" b="1" dirty="0">
                <a:latin typeface="Calibri"/>
                <a:cs typeface="Calibri"/>
                <a:sym typeface="Wingdings" pitchFamily="2" charset="2"/>
              </a:rPr>
              <a:t> </a:t>
            </a:r>
            <a:r>
              <a:rPr lang="it-IT" sz="1200" b="1" dirty="0" err="1" smtClean="0">
                <a:latin typeface="Calibri"/>
                <a:cs typeface="Calibri"/>
                <a:sym typeface="Wingdings" pitchFamily="2" charset="2"/>
              </a:rPr>
              <a:t>Vth</a:t>
            </a:r>
            <a:r>
              <a:rPr lang="it-IT" sz="1200" b="1" dirty="0" smtClean="0">
                <a:latin typeface="Calibri"/>
                <a:cs typeface="Calibri"/>
                <a:sym typeface="Wingdings" pitchFamily="2" charset="2"/>
              </a:rPr>
              <a:t>=4.7V   </a:t>
            </a:r>
            <a:r>
              <a:rPr lang="it-IT" sz="1200" b="1" dirty="0" err="1" smtClean="0">
                <a:latin typeface="Calibri"/>
                <a:cs typeface="Calibri"/>
                <a:sym typeface="Wingdings" pitchFamily="2" charset="2"/>
              </a:rPr>
              <a:t>VTLow</a:t>
            </a:r>
            <a:endParaRPr lang="en-US" sz="1200" b="1" dirty="0">
              <a:latin typeface="Calibri"/>
              <a:cs typeface="Calibri"/>
            </a:endParaRPr>
          </a:p>
        </p:txBody>
      </p:sp>
      <p:sp>
        <p:nvSpPr>
          <p:cNvPr id="31" name="Left Arrow 30"/>
          <p:cNvSpPr/>
          <p:nvPr/>
        </p:nvSpPr>
        <p:spPr>
          <a:xfrm>
            <a:off x="5475767" y="3318403"/>
            <a:ext cx="625328" cy="325623"/>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2" name="Left Arrow 31"/>
          <p:cNvSpPr/>
          <p:nvPr/>
        </p:nvSpPr>
        <p:spPr>
          <a:xfrm>
            <a:off x="5475767" y="1874172"/>
            <a:ext cx="625328" cy="325623"/>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pic>
        <p:nvPicPr>
          <p:cNvPr id="33" name="Picture 32"/>
          <p:cNvPicPr>
            <a:picLocks noChangeAspect="1"/>
          </p:cNvPicPr>
          <p:nvPr/>
        </p:nvPicPr>
        <p:blipFill>
          <a:blip r:embed="rId2"/>
          <a:stretch>
            <a:fillRect/>
          </a:stretch>
        </p:blipFill>
        <p:spPr>
          <a:xfrm>
            <a:off x="376282" y="910544"/>
            <a:ext cx="4939993" cy="3843879"/>
          </a:xfrm>
          <a:prstGeom prst="rect">
            <a:avLst/>
          </a:prstGeom>
        </p:spPr>
      </p:pic>
      <p:sp>
        <p:nvSpPr>
          <p:cNvPr id="34" name="TextBox 33"/>
          <p:cNvSpPr txBox="1"/>
          <p:nvPr/>
        </p:nvSpPr>
        <p:spPr>
          <a:xfrm>
            <a:off x="2041451" y="1619149"/>
            <a:ext cx="615490" cy="369332"/>
          </a:xfrm>
          <a:prstGeom prst="rect">
            <a:avLst/>
          </a:prstGeom>
          <a:noFill/>
        </p:spPr>
        <p:txBody>
          <a:bodyPr wrap="none" rtlCol="0">
            <a:spAutoFit/>
          </a:bodyPr>
          <a:lstStyle/>
          <a:p>
            <a:r>
              <a:rPr lang="it-IT" dirty="0" smtClean="0">
                <a:latin typeface="Segoe UI" panose="020B0502040204020203" pitchFamily="34" charset="0"/>
                <a:cs typeface="Segoe UI" panose="020B0502040204020203" pitchFamily="34" charset="0"/>
              </a:rPr>
              <a:t>VTH</a:t>
            </a:r>
            <a:endParaRPr lang="en-US" dirty="0" err="1" smtClean="0">
              <a:latin typeface="Segoe UI" panose="020B0502040204020203" pitchFamily="34" charset="0"/>
              <a:cs typeface="Segoe UI" panose="020B0502040204020203" pitchFamily="34" charset="0"/>
            </a:endParaRPr>
          </a:p>
        </p:txBody>
      </p:sp>
      <p:sp>
        <p:nvSpPr>
          <p:cNvPr id="35" name="TextBox 34"/>
          <p:cNvSpPr txBox="1"/>
          <p:nvPr/>
        </p:nvSpPr>
        <p:spPr>
          <a:xfrm>
            <a:off x="2095954" y="3002120"/>
            <a:ext cx="560987" cy="369332"/>
          </a:xfrm>
          <a:prstGeom prst="rect">
            <a:avLst/>
          </a:prstGeom>
          <a:noFill/>
        </p:spPr>
        <p:txBody>
          <a:bodyPr wrap="none" rtlCol="0">
            <a:spAutoFit/>
          </a:bodyPr>
          <a:lstStyle/>
          <a:p>
            <a:r>
              <a:rPr lang="it-IT" dirty="0" smtClean="0">
                <a:latin typeface="Segoe UI" panose="020B0502040204020203" pitchFamily="34" charset="0"/>
                <a:cs typeface="Segoe UI" panose="020B0502040204020203" pitchFamily="34" charset="0"/>
              </a:rPr>
              <a:t>VTL</a:t>
            </a:r>
            <a:endParaRPr lang="en-US" dirty="0" err="1" smtClean="0">
              <a:latin typeface="Segoe UI" panose="020B0502040204020203" pitchFamily="34" charset="0"/>
              <a:cs typeface="Segoe UI" panose="020B0502040204020203" pitchFamily="34" charset="0"/>
            </a:endParaRPr>
          </a:p>
        </p:txBody>
      </p:sp>
      <p:sp>
        <p:nvSpPr>
          <p:cNvPr id="36" name="TextBox 35"/>
          <p:cNvSpPr txBox="1"/>
          <p:nvPr/>
        </p:nvSpPr>
        <p:spPr>
          <a:xfrm>
            <a:off x="1364798" y="1105261"/>
            <a:ext cx="3603551" cy="307777"/>
          </a:xfrm>
          <a:prstGeom prst="rect">
            <a:avLst/>
          </a:prstGeom>
          <a:noFill/>
        </p:spPr>
        <p:txBody>
          <a:bodyPr wrap="none" rtlCol="0">
            <a:spAutoFit/>
          </a:bodyPr>
          <a:lstStyle/>
          <a:p>
            <a:r>
              <a:rPr lang="it-IT" sz="1400" dirty="0" smtClean="0">
                <a:solidFill>
                  <a:schemeClr val="tx1">
                    <a:lumMod val="50000"/>
                  </a:schemeClr>
                </a:solidFill>
                <a:latin typeface="Segoe UI" panose="020B0502040204020203" pitchFamily="34" charset="0"/>
                <a:cs typeface="Segoe UI" panose="020B0502040204020203" pitchFamily="34" charset="0"/>
              </a:rPr>
              <a:t>S15B SD-</a:t>
            </a:r>
            <a:r>
              <a:rPr lang="it-IT" sz="1400" dirty="0" err="1" smtClean="0">
                <a:solidFill>
                  <a:schemeClr val="tx1">
                    <a:lumMod val="50000"/>
                  </a:schemeClr>
                </a:solidFill>
                <a:latin typeface="Segoe UI" panose="020B0502040204020203" pitchFamily="34" charset="0"/>
                <a:cs typeface="Segoe UI" panose="020B0502040204020203" pitchFamily="34" charset="0"/>
              </a:rPr>
              <a:t>only</a:t>
            </a:r>
            <a:r>
              <a:rPr lang="it-IT" sz="1400" dirty="0">
                <a:solidFill>
                  <a:schemeClr val="tx1">
                    <a:lumMod val="50000"/>
                  </a:schemeClr>
                </a:solidFill>
                <a:latin typeface="Segoe UI" panose="020B0502040204020203" pitchFamily="34" charset="0"/>
                <a:cs typeface="Segoe UI" panose="020B0502040204020203" pitchFamily="34" charset="0"/>
              </a:rPr>
              <a:t>, </a:t>
            </a:r>
            <a:r>
              <a:rPr lang="it-IT" sz="1400" dirty="0" err="1" smtClean="0">
                <a:solidFill>
                  <a:schemeClr val="tx1">
                    <a:lumMod val="50000"/>
                  </a:schemeClr>
                </a:solidFill>
                <a:latin typeface="Segoe UI" panose="020B0502040204020203" pitchFamily="34" charset="0"/>
                <a:cs typeface="Segoe UI" panose="020B0502040204020203" pitchFamily="34" charset="0"/>
              </a:rPr>
              <a:t>lot</a:t>
            </a:r>
            <a:r>
              <a:rPr lang="it-IT" sz="1400" dirty="0" smtClean="0">
                <a:solidFill>
                  <a:schemeClr val="tx1">
                    <a:lumMod val="50000"/>
                  </a:schemeClr>
                </a:solidFill>
                <a:latin typeface="Segoe UI" panose="020B0502040204020203" pitchFamily="34" charset="0"/>
                <a:cs typeface="Segoe UI" panose="020B0502040204020203" pitchFamily="34" charset="0"/>
              </a:rPr>
              <a:t> 8792062, 18nm </a:t>
            </a:r>
            <a:r>
              <a:rPr lang="it-IT" sz="1400" dirty="0" err="1" smtClean="0">
                <a:solidFill>
                  <a:schemeClr val="tx1">
                    <a:lumMod val="50000"/>
                  </a:schemeClr>
                </a:solidFill>
                <a:latin typeface="Segoe UI" panose="020B0502040204020203" pitchFamily="34" charset="0"/>
                <a:cs typeface="Segoe UI" panose="020B0502040204020203" pitchFamily="34" charset="0"/>
              </a:rPr>
              <a:t>SD</a:t>
            </a:r>
            <a:r>
              <a:rPr lang="it-IT" sz="1400" dirty="0" err="1" smtClean="0">
                <a:solidFill>
                  <a:schemeClr val="tx1">
                    <a:lumMod val="50000"/>
                  </a:schemeClr>
                </a:solidFill>
                <a:latin typeface="Symbol" panose="05050102010706020507" pitchFamily="18" charset="2"/>
                <a:cs typeface="Segoe UI" panose="020B0502040204020203" pitchFamily="34" charset="0"/>
              </a:rPr>
              <a:t>d</a:t>
            </a:r>
            <a:r>
              <a:rPr lang="it-IT" sz="1400" dirty="0" smtClean="0">
                <a:solidFill>
                  <a:schemeClr val="tx1">
                    <a:lumMod val="50000"/>
                  </a:schemeClr>
                </a:solidFill>
                <a:latin typeface="Segoe UI" panose="020B0502040204020203" pitchFamily="34" charset="0"/>
                <a:cs typeface="Segoe UI" panose="020B0502040204020203" pitchFamily="34" charset="0"/>
              </a:rPr>
              <a:t> ver 4</a:t>
            </a:r>
            <a:endParaRPr lang="en-US" sz="1400" dirty="0" err="1" smtClean="0">
              <a:solidFill>
                <a:schemeClr val="tx1">
                  <a:lumMod val="50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70664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smtClean="0"/>
              <a:t>Key</a:t>
            </a:r>
            <a:r>
              <a:rPr lang="it-IT" dirty="0" smtClean="0"/>
              <a:t> </a:t>
            </a:r>
            <a:r>
              <a:rPr lang="it-IT" dirty="0" err="1" smtClean="0"/>
              <a:t>features</a:t>
            </a:r>
            <a:endParaRPr lang="en-US" dirty="0"/>
          </a:p>
        </p:txBody>
      </p:sp>
      <p:sp>
        <p:nvSpPr>
          <p:cNvPr id="3" name="Content Placeholder 2"/>
          <p:cNvSpPr>
            <a:spLocks noGrp="1"/>
          </p:cNvSpPr>
          <p:nvPr>
            <p:ph idx="1"/>
          </p:nvPr>
        </p:nvSpPr>
        <p:spPr>
          <a:xfrm>
            <a:off x="6398329" y="932313"/>
            <a:ext cx="5007366" cy="4418635"/>
          </a:xfrm>
        </p:spPr>
        <p:txBody>
          <a:bodyPr/>
          <a:lstStyle/>
          <a:p>
            <a:r>
              <a:rPr lang="it-IT" dirty="0" err="1" smtClean="0"/>
              <a:t>Simpler</a:t>
            </a:r>
            <a:r>
              <a:rPr lang="it-IT" dirty="0" smtClean="0"/>
              <a:t> </a:t>
            </a:r>
            <a:r>
              <a:rPr lang="it-IT" dirty="0" err="1" smtClean="0"/>
              <a:t>process</a:t>
            </a:r>
            <a:r>
              <a:rPr lang="it-IT" dirty="0" smtClean="0"/>
              <a:t> </a:t>
            </a:r>
            <a:r>
              <a:rPr lang="it-IT" dirty="0" err="1" smtClean="0"/>
              <a:t>integration</a:t>
            </a:r>
            <a:r>
              <a:rPr lang="it-IT" dirty="0" smtClean="0"/>
              <a:t>, with </a:t>
            </a:r>
            <a:r>
              <a:rPr lang="it-IT" dirty="0" err="1" smtClean="0"/>
              <a:t>lower</a:t>
            </a:r>
            <a:r>
              <a:rPr lang="it-IT" dirty="0" smtClean="0"/>
              <a:t> </a:t>
            </a:r>
            <a:r>
              <a:rPr lang="it-IT" dirty="0" err="1" smtClean="0"/>
              <a:t>aspect</a:t>
            </a:r>
            <a:r>
              <a:rPr lang="it-IT" dirty="0" smtClean="0"/>
              <a:t> ratio and no cross-</a:t>
            </a:r>
            <a:r>
              <a:rPr lang="it-IT" dirty="0" err="1" smtClean="0"/>
              <a:t>contamination</a:t>
            </a:r>
            <a:endParaRPr lang="it-IT" dirty="0" smtClean="0"/>
          </a:p>
          <a:p>
            <a:r>
              <a:rPr lang="it-IT" dirty="0" err="1" smtClean="0"/>
              <a:t>Flat</a:t>
            </a:r>
            <a:r>
              <a:rPr lang="it-IT" dirty="0" smtClean="0"/>
              <a:t> VT-I with </a:t>
            </a:r>
            <a:r>
              <a:rPr lang="it-IT" dirty="0" err="1" smtClean="0"/>
              <a:t>programming</a:t>
            </a:r>
            <a:r>
              <a:rPr lang="it-IT" dirty="0" smtClean="0"/>
              <a:t> </a:t>
            </a:r>
            <a:r>
              <a:rPr lang="it-IT" dirty="0" err="1" smtClean="0"/>
              <a:t>currents</a:t>
            </a:r>
            <a:r>
              <a:rPr lang="it-IT" dirty="0" smtClean="0"/>
              <a:t> </a:t>
            </a:r>
            <a:r>
              <a:rPr lang="it-IT" dirty="0" err="1" smtClean="0"/>
              <a:t>as</a:t>
            </a:r>
            <a:r>
              <a:rPr lang="it-IT" dirty="0" smtClean="0"/>
              <a:t> </a:t>
            </a:r>
            <a:r>
              <a:rPr lang="it-IT" dirty="0" err="1" smtClean="0"/>
              <a:t>low</a:t>
            </a:r>
            <a:r>
              <a:rPr lang="it-IT" dirty="0" smtClean="0"/>
              <a:t> </a:t>
            </a:r>
            <a:r>
              <a:rPr lang="it-IT" dirty="0" err="1" smtClean="0"/>
              <a:t>as</a:t>
            </a:r>
            <a:r>
              <a:rPr lang="it-IT" dirty="0" smtClean="0"/>
              <a:t> </a:t>
            </a:r>
            <a:r>
              <a:rPr lang="it-IT" dirty="0" err="1" smtClean="0"/>
              <a:t>Ihold</a:t>
            </a:r>
            <a:r>
              <a:rPr lang="it-IT" dirty="0" smtClean="0"/>
              <a:t> (25uA)</a:t>
            </a:r>
          </a:p>
          <a:p>
            <a:r>
              <a:rPr lang="it-IT" dirty="0" smtClean="0"/>
              <a:t>Fast </a:t>
            </a:r>
            <a:r>
              <a:rPr lang="it-IT" dirty="0" err="1" smtClean="0"/>
              <a:t>program</a:t>
            </a:r>
            <a:r>
              <a:rPr lang="it-IT" dirty="0" smtClean="0"/>
              <a:t> (20ns </a:t>
            </a:r>
            <a:r>
              <a:rPr lang="it-IT" dirty="0" err="1" smtClean="0"/>
              <a:t>easily</a:t>
            </a:r>
            <a:r>
              <a:rPr lang="it-IT" dirty="0" smtClean="0"/>
              <a:t> </a:t>
            </a:r>
            <a:r>
              <a:rPr lang="it-IT" dirty="0" err="1" smtClean="0"/>
              <a:t>achieved</a:t>
            </a:r>
            <a:r>
              <a:rPr lang="it-IT" dirty="0" smtClean="0"/>
              <a:t>) and short delay </a:t>
            </a:r>
            <a:r>
              <a:rPr lang="it-IT" dirty="0" err="1" smtClean="0"/>
              <a:t>between</a:t>
            </a:r>
            <a:r>
              <a:rPr lang="it-IT" dirty="0" smtClean="0"/>
              <a:t> </a:t>
            </a:r>
            <a:r>
              <a:rPr lang="it-IT" dirty="0" err="1" smtClean="0"/>
              <a:t>program</a:t>
            </a:r>
            <a:r>
              <a:rPr lang="it-IT" dirty="0" smtClean="0"/>
              <a:t> and </a:t>
            </a:r>
            <a:r>
              <a:rPr lang="it-IT" dirty="0" err="1" smtClean="0"/>
              <a:t>read</a:t>
            </a:r>
            <a:r>
              <a:rPr lang="it-IT" dirty="0" smtClean="0"/>
              <a:t> (100ns </a:t>
            </a:r>
            <a:r>
              <a:rPr lang="it-IT" dirty="0" err="1" smtClean="0"/>
              <a:t>demonstrated</a:t>
            </a:r>
            <a:r>
              <a:rPr lang="it-IT" dirty="0" smtClean="0"/>
              <a:t>) </a:t>
            </a:r>
          </a:p>
          <a:p>
            <a:r>
              <a:rPr lang="it-IT" dirty="0" err="1" smtClean="0"/>
              <a:t>Vth</a:t>
            </a:r>
            <a:r>
              <a:rPr lang="it-IT" dirty="0" smtClean="0"/>
              <a:t> </a:t>
            </a:r>
            <a:r>
              <a:rPr lang="it-IT" dirty="0" err="1" smtClean="0"/>
              <a:t>window</a:t>
            </a:r>
            <a:r>
              <a:rPr lang="it-IT" dirty="0" smtClean="0"/>
              <a:t> </a:t>
            </a:r>
            <a:r>
              <a:rPr lang="it-IT" dirty="0" err="1" smtClean="0"/>
              <a:t>depends</a:t>
            </a:r>
            <a:r>
              <a:rPr lang="it-IT" dirty="0" smtClean="0"/>
              <a:t> on SD </a:t>
            </a:r>
            <a:r>
              <a:rPr lang="it-IT" dirty="0" err="1" smtClean="0"/>
              <a:t>thinckness</a:t>
            </a:r>
            <a:r>
              <a:rPr lang="it-IT" dirty="0" smtClean="0"/>
              <a:t> (70mV/nm </a:t>
            </a:r>
            <a:r>
              <a:rPr lang="it-IT" dirty="0" err="1" smtClean="0"/>
              <a:t>sensitivity</a:t>
            </a:r>
            <a:r>
              <a:rPr lang="it-IT" dirty="0" smtClean="0"/>
              <a:t> on </a:t>
            </a:r>
            <a:r>
              <a:rPr lang="it-IT" dirty="0" err="1" smtClean="0"/>
              <a:t>SD</a:t>
            </a:r>
            <a:r>
              <a:rPr lang="it-IT" dirty="0" err="1" smtClean="0">
                <a:latin typeface="Symbol" panose="05050102010706020507" pitchFamily="18" charset="2"/>
              </a:rPr>
              <a:t>d</a:t>
            </a:r>
            <a:r>
              <a:rPr lang="it-IT" dirty="0" smtClean="0"/>
              <a:t>)</a:t>
            </a:r>
            <a:endParaRPr lang="en-US" dirty="0"/>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January 13,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
        <p:nvSpPr>
          <p:cNvPr id="8" name="Rectangle 7"/>
          <p:cNvSpPr/>
          <p:nvPr/>
        </p:nvSpPr>
        <p:spPr>
          <a:xfrm>
            <a:off x="499727" y="2282456"/>
            <a:ext cx="1786269" cy="15948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1100" b="1" dirty="0" smtClean="0">
                <a:solidFill>
                  <a:schemeClr val="tx2"/>
                </a:solidFill>
                <a:latin typeface="Segoe UI" panose="020B0502040204020203" pitchFamily="34" charset="0"/>
                <a:cs typeface="Segoe UI" panose="020B0502040204020203" pitchFamily="34" charset="0"/>
              </a:rPr>
              <a:t>W WL</a:t>
            </a:r>
            <a:endParaRPr lang="en-US" sz="1100" b="1" dirty="0">
              <a:solidFill>
                <a:schemeClr val="tx2"/>
              </a:solidFill>
              <a:latin typeface="Segoe UI" panose="020B0502040204020203" pitchFamily="34" charset="0"/>
              <a:cs typeface="Segoe UI" panose="020B0502040204020203" pitchFamily="34" charset="0"/>
            </a:endParaRPr>
          </a:p>
        </p:txBody>
      </p:sp>
      <p:sp>
        <p:nvSpPr>
          <p:cNvPr id="9" name="Rectangle 8"/>
          <p:cNvSpPr/>
          <p:nvPr/>
        </p:nvSpPr>
        <p:spPr>
          <a:xfrm>
            <a:off x="1069802" y="2115879"/>
            <a:ext cx="641503" cy="166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900" b="1" dirty="0" smtClean="0">
                <a:solidFill>
                  <a:schemeClr val="tx2"/>
                </a:solidFill>
                <a:latin typeface="Segoe UI" panose="020B0502040204020203" pitchFamily="34" charset="0"/>
                <a:cs typeface="Segoe UI" panose="020B0502040204020203" pitchFamily="34" charset="0"/>
              </a:rPr>
              <a:t>Carbon</a:t>
            </a:r>
            <a:endParaRPr lang="en-US" sz="900" b="1" dirty="0">
              <a:solidFill>
                <a:schemeClr val="tx2"/>
              </a:solidFill>
              <a:latin typeface="Segoe UI" panose="020B0502040204020203" pitchFamily="34" charset="0"/>
              <a:cs typeface="Segoe UI" panose="020B0502040204020203" pitchFamily="34" charset="0"/>
            </a:endParaRPr>
          </a:p>
        </p:txBody>
      </p:sp>
      <p:sp>
        <p:nvSpPr>
          <p:cNvPr id="10" name="Rectangle 9"/>
          <p:cNvSpPr/>
          <p:nvPr/>
        </p:nvSpPr>
        <p:spPr>
          <a:xfrm>
            <a:off x="1069802" y="1961311"/>
            <a:ext cx="641503" cy="1630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1200" b="1" dirty="0" smtClean="0">
                <a:solidFill>
                  <a:schemeClr val="tx2"/>
                </a:solidFill>
                <a:latin typeface="Segoe UI" panose="020B0502040204020203" pitchFamily="34" charset="0"/>
                <a:cs typeface="Segoe UI" panose="020B0502040204020203" pitchFamily="34" charset="0"/>
              </a:rPr>
              <a:t>SD</a:t>
            </a:r>
            <a:endParaRPr lang="en-US" sz="1200" b="1" dirty="0">
              <a:solidFill>
                <a:schemeClr val="tx2"/>
              </a:solidFill>
              <a:latin typeface="Segoe UI" panose="020B0502040204020203" pitchFamily="34" charset="0"/>
              <a:cs typeface="Segoe UI" panose="020B0502040204020203" pitchFamily="34" charset="0"/>
            </a:endParaRPr>
          </a:p>
        </p:txBody>
      </p:sp>
      <p:sp>
        <p:nvSpPr>
          <p:cNvPr id="11" name="Rectangle 10"/>
          <p:cNvSpPr/>
          <p:nvPr/>
        </p:nvSpPr>
        <p:spPr>
          <a:xfrm>
            <a:off x="1069802" y="1796406"/>
            <a:ext cx="639198" cy="16763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900" b="1" dirty="0" smtClean="0">
                <a:solidFill>
                  <a:schemeClr val="tx2"/>
                </a:solidFill>
                <a:latin typeface="Segoe UI" panose="020B0502040204020203" pitchFamily="34" charset="0"/>
                <a:cs typeface="Segoe UI" panose="020B0502040204020203" pitchFamily="34" charset="0"/>
              </a:rPr>
              <a:t>Carbon</a:t>
            </a:r>
            <a:endParaRPr lang="en-US" sz="900" b="1" dirty="0">
              <a:solidFill>
                <a:schemeClr val="tx2"/>
              </a:solidFill>
              <a:latin typeface="Segoe UI" panose="020B0502040204020203" pitchFamily="34" charset="0"/>
              <a:cs typeface="Segoe UI" panose="020B0502040204020203" pitchFamily="34" charset="0"/>
            </a:endParaRPr>
          </a:p>
        </p:txBody>
      </p:sp>
      <p:sp>
        <p:nvSpPr>
          <p:cNvPr id="12" name="Rectangle 11"/>
          <p:cNvSpPr/>
          <p:nvPr/>
        </p:nvSpPr>
        <p:spPr>
          <a:xfrm>
            <a:off x="1069803" y="1623499"/>
            <a:ext cx="639197" cy="175101"/>
          </a:xfrm>
          <a:prstGeom prst="rect">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1200" b="1" dirty="0" smtClean="0">
                <a:solidFill>
                  <a:schemeClr val="tx2"/>
                </a:solidFill>
                <a:latin typeface="Segoe UI" panose="020B0502040204020203" pitchFamily="34" charset="0"/>
                <a:cs typeface="Segoe UI" panose="020B0502040204020203" pitchFamily="34" charset="0"/>
              </a:rPr>
              <a:t>W BL</a:t>
            </a:r>
            <a:endParaRPr lang="en-US" sz="1200" b="1" dirty="0">
              <a:solidFill>
                <a:schemeClr val="tx2"/>
              </a:solidFill>
              <a:latin typeface="Segoe UI" panose="020B0502040204020203" pitchFamily="34" charset="0"/>
              <a:cs typeface="Segoe UI" panose="020B0502040204020203" pitchFamily="34" charset="0"/>
            </a:endParaRPr>
          </a:p>
        </p:txBody>
      </p:sp>
      <p:sp>
        <p:nvSpPr>
          <p:cNvPr id="13" name="Rectangle 12"/>
          <p:cNvSpPr/>
          <p:nvPr/>
        </p:nvSpPr>
        <p:spPr>
          <a:xfrm>
            <a:off x="2886437" y="2282456"/>
            <a:ext cx="1786269" cy="15948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1100" b="1" dirty="0" smtClean="0">
                <a:solidFill>
                  <a:schemeClr val="tx2"/>
                </a:solidFill>
                <a:latin typeface="Segoe UI" panose="020B0502040204020203" pitchFamily="34" charset="0"/>
                <a:cs typeface="Segoe UI" panose="020B0502040204020203" pitchFamily="34" charset="0"/>
              </a:rPr>
              <a:t>W WL</a:t>
            </a:r>
            <a:endParaRPr lang="en-US" sz="1100" b="1" dirty="0">
              <a:solidFill>
                <a:schemeClr val="tx2"/>
              </a:solidFill>
              <a:latin typeface="Segoe UI" panose="020B0502040204020203" pitchFamily="34" charset="0"/>
              <a:cs typeface="Segoe UI" panose="020B0502040204020203" pitchFamily="34" charset="0"/>
            </a:endParaRPr>
          </a:p>
        </p:txBody>
      </p:sp>
      <p:sp>
        <p:nvSpPr>
          <p:cNvPr id="14" name="Rectangle 13"/>
          <p:cNvSpPr/>
          <p:nvPr/>
        </p:nvSpPr>
        <p:spPr>
          <a:xfrm>
            <a:off x="3456512" y="2115879"/>
            <a:ext cx="641503" cy="16657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900" b="1" dirty="0" smtClean="0">
                <a:solidFill>
                  <a:schemeClr val="tx2"/>
                </a:solidFill>
                <a:latin typeface="Segoe UI" panose="020B0502040204020203" pitchFamily="34" charset="0"/>
                <a:cs typeface="Segoe UI" panose="020B0502040204020203" pitchFamily="34" charset="0"/>
              </a:rPr>
              <a:t>Carbon</a:t>
            </a:r>
            <a:endParaRPr lang="en-US" sz="900" b="1" dirty="0">
              <a:solidFill>
                <a:schemeClr val="tx2"/>
              </a:solidFill>
              <a:latin typeface="Segoe UI" panose="020B0502040204020203" pitchFamily="34" charset="0"/>
              <a:cs typeface="Segoe UI" panose="020B0502040204020203" pitchFamily="34" charset="0"/>
            </a:endParaRPr>
          </a:p>
        </p:txBody>
      </p:sp>
      <p:sp>
        <p:nvSpPr>
          <p:cNvPr id="15" name="Rectangle 14"/>
          <p:cNvSpPr/>
          <p:nvPr/>
        </p:nvSpPr>
        <p:spPr>
          <a:xfrm>
            <a:off x="3456512" y="1961311"/>
            <a:ext cx="641503" cy="1630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1200" b="1" dirty="0" smtClean="0">
                <a:solidFill>
                  <a:schemeClr val="tx2"/>
                </a:solidFill>
                <a:latin typeface="Segoe UI" panose="020B0502040204020203" pitchFamily="34" charset="0"/>
                <a:cs typeface="Segoe UI" panose="020B0502040204020203" pitchFamily="34" charset="0"/>
              </a:rPr>
              <a:t>SD</a:t>
            </a:r>
            <a:endParaRPr lang="en-US" sz="1200" b="1" dirty="0">
              <a:solidFill>
                <a:schemeClr val="tx2"/>
              </a:solidFill>
              <a:latin typeface="Segoe UI" panose="020B0502040204020203" pitchFamily="34" charset="0"/>
              <a:cs typeface="Segoe UI" panose="020B0502040204020203" pitchFamily="34" charset="0"/>
            </a:endParaRPr>
          </a:p>
        </p:txBody>
      </p:sp>
      <p:sp>
        <p:nvSpPr>
          <p:cNvPr id="16" name="Rectangle 15"/>
          <p:cNvSpPr/>
          <p:nvPr/>
        </p:nvSpPr>
        <p:spPr>
          <a:xfrm>
            <a:off x="3456512" y="1796406"/>
            <a:ext cx="639198" cy="16763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900" b="1" dirty="0" smtClean="0">
                <a:solidFill>
                  <a:schemeClr val="tx2"/>
                </a:solidFill>
                <a:latin typeface="Segoe UI" panose="020B0502040204020203" pitchFamily="34" charset="0"/>
                <a:cs typeface="Segoe UI" panose="020B0502040204020203" pitchFamily="34" charset="0"/>
              </a:rPr>
              <a:t>Carbon</a:t>
            </a:r>
            <a:endParaRPr lang="en-US" sz="900" b="1" dirty="0">
              <a:solidFill>
                <a:schemeClr val="tx2"/>
              </a:solidFill>
              <a:latin typeface="Segoe UI" panose="020B0502040204020203" pitchFamily="34" charset="0"/>
              <a:cs typeface="Segoe UI" panose="020B0502040204020203" pitchFamily="34" charset="0"/>
            </a:endParaRPr>
          </a:p>
        </p:txBody>
      </p:sp>
      <p:sp>
        <p:nvSpPr>
          <p:cNvPr id="17" name="Rectangle 16"/>
          <p:cNvSpPr/>
          <p:nvPr/>
        </p:nvSpPr>
        <p:spPr>
          <a:xfrm>
            <a:off x="3456513" y="1482431"/>
            <a:ext cx="639197" cy="31616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1200" b="1" dirty="0" smtClean="0">
                <a:solidFill>
                  <a:schemeClr val="tx2"/>
                </a:solidFill>
                <a:latin typeface="Segoe UI" panose="020B0502040204020203" pitchFamily="34" charset="0"/>
                <a:cs typeface="Segoe UI" panose="020B0502040204020203" pitchFamily="34" charset="0"/>
              </a:rPr>
              <a:t>PM</a:t>
            </a:r>
            <a:endParaRPr lang="en-US" sz="1200" b="1" dirty="0">
              <a:solidFill>
                <a:schemeClr val="tx2"/>
              </a:solidFill>
              <a:latin typeface="Segoe UI" panose="020B0502040204020203" pitchFamily="34" charset="0"/>
              <a:cs typeface="Segoe UI" panose="020B0502040204020203" pitchFamily="34" charset="0"/>
            </a:endParaRPr>
          </a:p>
        </p:txBody>
      </p:sp>
      <p:sp>
        <p:nvSpPr>
          <p:cNvPr id="18" name="Rectangle 17"/>
          <p:cNvSpPr/>
          <p:nvPr/>
        </p:nvSpPr>
        <p:spPr>
          <a:xfrm>
            <a:off x="3456511" y="1318318"/>
            <a:ext cx="639198" cy="16763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900" b="1" dirty="0" smtClean="0">
                <a:solidFill>
                  <a:schemeClr val="tx2"/>
                </a:solidFill>
                <a:latin typeface="Segoe UI" panose="020B0502040204020203" pitchFamily="34" charset="0"/>
                <a:cs typeface="Segoe UI" panose="020B0502040204020203" pitchFamily="34" charset="0"/>
              </a:rPr>
              <a:t>Carbon</a:t>
            </a:r>
            <a:endParaRPr lang="en-US" sz="900" b="1" dirty="0">
              <a:solidFill>
                <a:schemeClr val="tx2"/>
              </a:solidFill>
              <a:latin typeface="Segoe UI" panose="020B0502040204020203" pitchFamily="34" charset="0"/>
              <a:cs typeface="Segoe UI" panose="020B0502040204020203" pitchFamily="34" charset="0"/>
            </a:endParaRPr>
          </a:p>
        </p:txBody>
      </p:sp>
      <p:sp>
        <p:nvSpPr>
          <p:cNvPr id="19" name="Rectangle 18"/>
          <p:cNvSpPr/>
          <p:nvPr/>
        </p:nvSpPr>
        <p:spPr>
          <a:xfrm>
            <a:off x="3456512" y="1149218"/>
            <a:ext cx="639197" cy="175101"/>
          </a:xfrm>
          <a:prstGeom prst="rect">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it-IT" sz="1200" b="1" dirty="0" smtClean="0">
                <a:solidFill>
                  <a:schemeClr val="tx2"/>
                </a:solidFill>
                <a:latin typeface="Segoe UI" panose="020B0502040204020203" pitchFamily="34" charset="0"/>
                <a:cs typeface="Segoe UI" panose="020B0502040204020203" pitchFamily="34" charset="0"/>
              </a:rPr>
              <a:t>W BL</a:t>
            </a:r>
            <a:endParaRPr lang="en-US" sz="1200" b="1" dirty="0">
              <a:solidFill>
                <a:schemeClr val="tx2"/>
              </a:solidFill>
              <a:latin typeface="Segoe UI" panose="020B0502040204020203" pitchFamily="34" charset="0"/>
              <a:cs typeface="Segoe UI" panose="020B0502040204020203" pitchFamily="34" charset="0"/>
            </a:endParaRPr>
          </a:p>
        </p:txBody>
      </p:sp>
      <p:sp>
        <p:nvSpPr>
          <p:cNvPr id="20" name="TextBox 19"/>
          <p:cNvSpPr txBox="1"/>
          <p:nvPr/>
        </p:nvSpPr>
        <p:spPr>
          <a:xfrm>
            <a:off x="647776" y="2508004"/>
            <a:ext cx="1535100" cy="369332"/>
          </a:xfrm>
          <a:prstGeom prst="rect">
            <a:avLst/>
          </a:prstGeom>
          <a:noFill/>
        </p:spPr>
        <p:txBody>
          <a:bodyPr wrap="none" rtlCol="0">
            <a:spAutoFit/>
          </a:bodyPr>
          <a:lstStyle/>
          <a:p>
            <a:r>
              <a:rPr lang="it-IT" b="1" dirty="0" smtClean="0">
                <a:latin typeface="Segoe UI" panose="020B0502040204020203" pitchFamily="34" charset="0"/>
                <a:cs typeface="Segoe UI" panose="020B0502040204020203" pitchFamily="34" charset="0"/>
              </a:rPr>
              <a:t>Self-</a:t>
            </a:r>
            <a:r>
              <a:rPr lang="it-IT" b="1" dirty="0" err="1" smtClean="0">
                <a:latin typeface="Segoe UI" panose="020B0502040204020203" pitchFamily="34" charset="0"/>
                <a:cs typeface="Segoe UI" panose="020B0502040204020203" pitchFamily="34" charset="0"/>
              </a:rPr>
              <a:t>selector</a:t>
            </a:r>
            <a:endParaRPr lang="en-US" b="1" dirty="0" err="1" smtClean="0">
              <a:latin typeface="Segoe UI" panose="020B0502040204020203" pitchFamily="34" charset="0"/>
              <a:cs typeface="Segoe UI" panose="020B0502040204020203" pitchFamily="34" charset="0"/>
            </a:endParaRPr>
          </a:p>
        </p:txBody>
      </p:sp>
      <p:sp>
        <p:nvSpPr>
          <p:cNvPr id="21" name="TextBox 20"/>
          <p:cNvSpPr txBox="1"/>
          <p:nvPr/>
        </p:nvSpPr>
        <p:spPr>
          <a:xfrm>
            <a:off x="3484203" y="2522743"/>
            <a:ext cx="583814" cy="369332"/>
          </a:xfrm>
          <a:prstGeom prst="rect">
            <a:avLst/>
          </a:prstGeom>
          <a:noFill/>
        </p:spPr>
        <p:txBody>
          <a:bodyPr wrap="none" rtlCol="0">
            <a:spAutoFit/>
          </a:bodyPr>
          <a:lstStyle/>
          <a:p>
            <a:r>
              <a:rPr lang="it-IT" b="1" dirty="0" err="1" smtClean="0">
                <a:latin typeface="Segoe UI" panose="020B0502040204020203" pitchFamily="34" charset="0"/>
                <a:cs typeface="Segoe UI" panose="020B0502040204020203" pitchFamily="34" charset="0"/>
              </a:rPr>
              <a:t>SxP</a:t>
            </a:r>
            <a:endParaRPr lang="en-US" b="1" dirty="0" err="1" smtClean="0">
              <a:latin typeface="Segoe UI" panose="020B0502040204020203" pitchFamily="34" charset="0"/>
              <a:cs typeface="Segoe UI" panose="020B0502040204020203" pitchFamily="34" charset="0"/>
            </a:endParaRPr>
          </a:p>
        </p:txBody>
      </p:sp>
      <p:grpSp>
        <p:nvGrpSpPr>
          <p:cNvPr id="25" name="Group 24"/>
          <p:cNvGrpSpPr/>
          <p:nvPr/>
        </p:nvGrpSpPr>
        <p:grpSpPr>
          <a:xfrm>
            <a:off x="253506" y="3590506"/>
            <a:ext cx="2632931" cy="2019653"/>
            <a:chOff x="253506" y="3590507"/>
            <a:chExt cx="2530231" cy="1977346"/>
          </a:xfrm>
        </p:grpSpPr>
        <p:pic>
          <p:nvPicPr>
            <p:cNvPr id="22" name="Picture 3" descr="cid:image002.png@01D10BE7.1B98E190"/>
            <p:cNvPicPr>
              <a:picLocks noChangeAspect="1" noChangeArrowheads="1"/>
            </p:cNvPicPr>
            <p:nvPr/>
          </p:nvPicPr>
          <p:blipFill rotWithShape="1">
            <a:blip r:embed="rId2" r:link="rId3" cstate="print"/>
            <a:srcRect l="4952" r="26064" b="8829"/>
            <a:stretch/>
          </p:blipFill>
          <p:spPr bwMode="auto">
            <a:xfrm>
              <a:off x="506668" y="3590507"/>
              <a:ext cx="2277069" cy="1753497"/>
            </a:xfrm>
            <a:prstGeom prst="rect">
              <a:avLst/>
            </a:prstGeom>
            <a:noFill/>
          </p:spPr>
        </p:pic>
        <p:sp>
          <p:nvSpPr>
            <p:cNvPr id="23" name="TextBox 22"/>
            <p:cNvSpPr txBox="1"/>
            <p:nvPr/>
          </p:nvSpPr>
          <p:spPr>
            <a:xfrm>
              <a:off x="1214869" y="5321632"/>
              <a:ext cx="1071127" cy="246221"/>
            </a:xfrm>
            <a:prstGeom prst="rect">
              <a:avLst/>
            </a:prstGeom>
            <a:noFill/>
          </p:spPr>
          <p:txBody>
            <a:bodyPr wrap="none" rtlCol="0">
              <a:spAutoFit/>
            </a:bodyPr>
            <a:lstStyle/>
            <a:p>
              <a:r>
                <a:rPr lang="it-IT" sz="1000" b="1" dirty="0" err="1" smtClean="0">
                  <a:solidFill>
                    <a:schemeClr val="tx2"/>
                  </a:solidFill>
                  <a:latin typeface="Segoe UI" panose="020B0502040204020203" pitchFamily="34" charset="0"/>
                  <a:cs typeface="Segoe UI" panose="020B0502040204020203" pitchFamily="34" charset="0"/>
                </a:rPr>
                <a:t>Pulse</a:t>
              </a:r>
              <a:r>
                <a:rPr lang="it-IT" sz="1000" b="1" dirty="0" smtClean="0">
                  <a:solidFill>
                    <a:schemeClr val="tx2"/>
                  </a:solidFill>
                  <a:latin typeface="Segoe UI" panose="020B0502040204020203" pitchFamily="34" charset="0"/>
                  <a:cs typeface="Segoe UI" panose="020B0502040204020203" pitchFamily="34" charset="0"/>
                </a:rPr>
                <a:t> </a:t>
              </a:r>
              <a:r>
                <a:rPr lang="it-IT" sz="1000" b="1" dirty="0" err="1" smtClean="0">
                  <a:solidFill>
                    <a:schemeClr val="tx2"/>
                  </a:solidFill>
                  <a:latin typeface="Segoe UI" panose="020B0502040204020203" pitchFamily="34" charset="0"/>
                  <a:cs typeface="Segoe UI" panose="020B0502040204020203" pitchFamily="34" charset="0"/>
                </a:rPr>
                <a:t>width</a:t>
              </a:r>
              <a:r>
                <a:rPr lang="it-IT" sz="1000" b="1" dirty="0" smtClean="0">
                  <a:solidFill>
                    <a:schemeClr val="tx2"/>
                  </a:solidFill>
                  <a:latin typeface="Segoe UI" panose="020B0502040204020203" pitchFamily="34" charset="0"/>
                  <a:cs typeface="Segoe UI" panose="020B0502040204020203" pitchFamily="34" charset="0"/>
                </a:rPr>
                <a:t> [s]</a:t>
              </a:r>
              <a:endParaRPr lang="en-US" sz="1000" b="1" dirty="0" err="1" smtClean="0">
                <a:solidFill>
                  <a:schemeClr val="tx2"/>
                </a:solidFill>
                <a:latin typeface="Segoe UI" panose="020B0502040204020203" pitchFamily="34" charset="0"/>
                <a:cs typeface="Segoe UI" panose="020B0502040204020203" pitchFamily="34" charset="0"/>
              </a:endParaRPr>
            </a:p>
          </p:txBody>
        </p:sp>
        <p:sp>
          <p:nvSpPr>
            <p:cNvPr id="24" name="TextBox 23"/>
            <p:cNvSpPr txBox="1"/>
            <p:nvPr/>
          </p:nvSpPr>
          <p:spPr>
            <a:xfrm rot="16200000">
              <a:off x="70283" y="4344145"/>
              <a:ext cx="612668" cy="246221"/>
            </a:xfrm>
            <a:prstGeom prst="rect">
              <a:avLst/>
            </a:prstGeom>
            <a:noFill/>
          </p:spPr>
          <p:txBody>
            <a:bodyPr wrap="none" rtlCol="0">
              <a:spAutoFit/>
            </a:bodyPr>
            <a:lstStyle/>
            <a:p>
              <a:r>
                <a:rPr lang="it-IT" sz="1000" b="1" dirty="0" err="1" smtClean="0">
                  <a:solidFill>
                    <a:schemeClr val="tx2"/>
                  </a:solidFill>
                  <a:latin typeface="Segoe UI" panose="020B0502040204020203" pitchFamily="34" charset="0"/>
                  <a:cs typeface="Segoe UI" panose="020B0502040204020203" pitchFamily="34" charset="0"/>
                </a:rPr>
                <a:t>Vth</a:t>
              </a:r>
              <a:r>
                <a:rPr lang="it-IT" sz="1000" b="1" dirty="0" smtClean="0">
                  <a:solidFill>
                    <a:schemeClr val="tx2"/>
                  </a:solidFill>
                  <a:latin typeface="Segoe UI" panose="020B0502040204020203" pitchFamily="34" charset="0"/>
                  <a:cs typeface="Segoe UI" panose="020B0502040204020203" pitchFamily="34" charset="0"/>
                </a:rPr>
                <a:t> [V]</a:t>
              </a:r>
              <a:endParaRPr lang="en-US" sz="1000" b="1" dirty="0" err="1" smtClean="0">
                <a:solidFill>
                  <a:schemeClr val="tx2"/>
                </a:solidFill>
                <a:latin typeface="Segoe UI" panose="020B0502040204020203" pitchFamily="34" charset="0"/>
                <a:cs typeface="Segoe UI" panose="020B0502040204020203" pitchFamily="34" charset="0"/>
              </a:endParaRPr>
            </a:p>
          </p:txBody>
        </p:sp>
      </p:grpSp>
      <p:grpSp>
        <p:nvGrpSpPr>
          <p:cNvPr id="32" name="Group 31"/>
          <p:cNvGrpSpPr/>
          <p:nvPr/>
        </p:nvGrpSpPr>
        <p:grpSpPr>
          <a:xfrm>
            <a:off x="3233221" y="3639378"/>
            <a:ext cx="2678695" cy="2128243"/>
            <a:chOff x="3456511" y="3639378"/>
            <a:chExt cx="2678695" cy="2128243"/>
          </a:xfrm>
        </p:grpSpPr>
        <p:pic>
          <p:nvPicPr>
            <p:cNvPr id="26" name="Picture 25"/>
            <p:cNvPicPr>
              <a:picLocks noChangeAspect="1"/>
            </p:cNvPicPr>
            <p:nvPr/>
          </p:nvPicPr>
          <p:blipFill rotWithShape="1">
            <a:blip r:embed="rId4"/>
            <a:srcRect t="6172"/>
            <a:stretch/>
          </p:blipFill>
          <p:spPr>
            <a:xfrm>
              <a:off x="3456511" y="3639378"/>
              <a:ext cx="2678695" cy="2128243"/>
            </a:xfrm>
            <a:prstGeom prst="rect">
              <a:avLst/>
            </a:prstGeom>
          </p:spPr>
        </p:pic>
        <p:sp>
          <p:nvSpPr>
            <p:cNvPr id="27" name="Rectangle 26"/>
            <p:cNvSpPr/>
            <p:nvPr/>
          </p:nvSpPr>
          <p:spPr>
            <a:xfrm>
              <a:off x="4819650" y="5372100"/>
              <a:ext cx="352425" cy="39552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900" dirty="0">
                <a:solidFill>
                  <a:schemeClr val="bg2"/>
                </a:solidFill>
                <a:latin typeface="Segoe UI" panose="020B0502040204020203" pitchFamily="34" charset="0"/>
                <a:cs typeface="Segoe UI" panose="020B0502040204020203" pitchFamily="34" charset="0"/>
              </a:endParaRPr>
            </a:p>
          </p:txBody>
        </p:sp>
        <p:sp>
          <p:nvSpPr>
            <p:cNvPr id="29" name="Rectangle 28"/>
            <p:cNvSpPr/>
            <p:nvPr/>
          </p:nvSpPr>
          <p:spPr>
            <a:xfrm>
              <a:off x="4672706" y="5119688"/>
              <a:ext cx="499369" cy="809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30" name="Rectangle 29"/>
            <p:cNvSpPr/>
            <p:nvPr/>
          </p:nvSpPr>
          <p:spPr>
            <a:xfrm>
              <a:off x="3557588" y="4089508"/>
              <a:ext cx="104775" cy="4971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28" name="TextBox 27"/>
            <p:cNvSpPr txBox="1"/>
            <p:nvPr/>
          </p:nvSpPr>
          <p:spPr>
            <a:xfrm>
              <a:off x="4430668" y="5041288"/>
              <a:ext cx="793807" cy="215444"/>
            </a:xfrm>
            <a:prstGeom prst="rect">
              <a:avLst/>
            </a:prstGeom>
            <a:noFill/>
          </p:spPr>
          <p:txBody>
            <a:bodyPr wrap="none" rtlCol="0">
              <a:spAutoFit/>
            </a:bodyPr>
            <a:lstStyle/>
            <a:p>
              <a:r>
                <a:rPr lang="it-IT" sz="800" b="1" dirty="0" smtClean="0">
                  <a:solidFill>
                    <a:schemeClr val="tx2"/>
                  </a:solidFill>
                  <a:latin typeface="Segoe UI" panose="020B0502040204020203" pitchFamily="34" charset="0"/>
                  <a:cs typeface="Segoe UI" panose="020B0502040204020203" pitchFamily="34" charset="0"/>
                </a:rPr>
                <a:t>SD </a:t>
              </a:r>
              <a:r>
                <a:rPr lang="it-IT" sz="800" b="1" dirty="0" err="1" smtClean="0">
                  <a:solidFill>
                    <a:schemeClr val="tx2"/>
                  </a:solidFill>
                  <a:latin typeface="Segoe UI" panose="020B0502040204020203" pitchFamily="34" charset="0"/>
                  <a:cs typeface="Segoe UI" panose="020B0502040204020203" pitchFamily="34" charset="0"/>
                </a:rPr>
                <a:t>thickness</a:t>
              </a:r>
              <a:endParaRPr lang="en-US" sz="800" b="1" dirty="0" err="1" smtClean="0">
                <a:solidFill>
                  <a:schemeClr val="tx2"/>
                </a:solidFill>
                <a:latin typeface="Segoe UI" panose="020B0502040204020203" pitchFamily="34" charset="0"/>
                <a:cs typeface="Segoe UI" panose="020B0502040204020203" pitchFamily="34" charset="0"/>
              </a:endParaRPr>
            </a:p>
          </p:txBody>
        </p:sp>
        <p:sp>
          <p:nvSpPr>
            <p:cNvPr id="31" name="TextBox 30"/>
            <p:cNvSpPr txBox="1"/>
            <p:nvPr/>
          </p:nvSpPr>
          <p:spPr>
            <a:xfrm rot="16200000">
              <a:off x="3092045" y="4230344"/>
              <a:ext cx="1035861" cy="215444"/>
            </a:xfrm>
            <a:prstGeom prst="rect">
              <a:avLst/>
            </a:prstGeom>
            <a:noFill/>
          </p:spPr>
          <p:txBody>
            <a:bodyPr wrap="none" rtlCol="0">
              <a:spAutoFit/>
            </a:bodyPr>
            <a:lstStyle/>
            <a:p>
              <a:r>
                <a:rPr lang="it-IT" sz="800" b="1" dirty="0" err="1" smtClean="0">
                  <a:solidFill>
                    <a:schemeClr val="tx2"/>
                  </a:solidFill>
                  <a:latin typeface="Segoe UI" panose="020B0502040204020203" pitchFamily="34" charset="0"/>
                  <a:cs typeface="Segoe UI" panose="020B0502040204020203" pitchFamily="34" charset="0"/>
                </a:rPr>
                <a:t>Vth</a:t>
              </a:r>
              <a:r>
                <a:rPr lang="it-IT" sz="800" b="1" dirty="0" smtClean="0">
                  <a:solidFill>
                    <a:schemeClr val="tx2"/>
                  </a:solidFill>
                  <a:latin typeface="Segoe UI" panose="020B0502040204020203" pitchFamily="34" charset="0"/>
                  <a:cs typeface="Segoe UI" panose="020B0502040204020203" pitchFamily="34" charset="0"/>
                </a:rPr>
                <a:t> </a:t>
              </a:r>
              <a:r>
                <a:rPr lang="it-IT" sz="800" b="1" dirty="0" err="1" smtClean="0">
                  <a:solidFill>
                    <a:schemeClr val="tx2"/>
                  </a:solidFill>
                  <a:latin typeface="Segoe UI" panose="020B0502040204020203" pitchFamily="34" charset="0"/>
                  <a:cs typeface="Segoe UI" panose="020B0502040204020203" pitchFamily="34" charset="0"/>
                </a:rPr>
                <a:t>window</a:t>
              </a:r>
              <a:r>
                <a:rPr lang="it-IT" sz="800" b="1" dirty="0" smtClean="0">
                  <a:solidFill>
                    <a:schemeClr val="tx2"/>
                  </a:solidFill>
                  <a:latin typeface="Segoe UI" panose="020B0502040204020203" pitchFamily="34" charset="0"/>
                  <a:cs typeface="Segoe UI" panose="020B0502040204020203" pitchFamily="34" charset="0"/>
                </a:rPr>
                <a:t> [</a:t>
              </a:r>
              <a:r>
                <a:rPr lang="it-IT" sz="800" b="1" dirty="0" err="1" smtClean="0">
                  <a:solidFill>
                    <a:schemeClr val="tx2"/>
                  </a:solidFill>
                  <a:latin typeface="Segoe UI" panose="020B0502040204020203" pitchFamily="34" charset="0"/>
                  <a:cs typeface="Segoe UI" panose="020B0502040204020203" pitchFamily="34" charset="0"/>
                </a:rPr>
                <a:t>mV</a:t>
              </a:r>
              <a:r>
                <a:rPr lang="it-IT" sz="800" b="1" dirty="0" smtClean="0">
                  <a:solidFill>
                    <a:schemeClr val="tx2"/>
                  </a:solidFill>
                  <a:latin typeface="Segoe UI" panose="020B0502040204020203" pitchFamily="34" charset="0"/>
                  <a:cs typeface="Segoe UI" panose="020B0502040204020203" pitchFamily="34" charset="0"/>
                </a:rPr>
                <a:t>]</a:t>
              </a:r>
              <a:endParaRPr lang="en-US" sz="800" b="1" dirty="0" err="1" smtClean="0">
                <a:solidFill>
                  <a:schemeClr val="tx2"/>
                </a:solidFill>
                <a:latin typeface="Segoe UI" panose="020B0502040204020203" pitchFamily="34" charset="0"/>
                <a:cs typeface="Segoe UI" panose="020B0502040204020203" pitchFamily="34" charset="0"/>
              </a:endParaRPr>
            </a:p>
          </p:txBody>
        </p:sp>
      </p:grpSp>
      <p:sp>
        <p:nvSpPr>
          <p:cNvPr id="33" name="TextBox 32"/>
          <p:cNvSpPr txBox="1"/>
          <p:nvPr/>
        </p:nvSpPr>
        <p:spPr>
          <a:xfrm>
            <a:off x="2291244" y="4046167"/>
            <a:ext cx="455574" cy="253916"/>
          </a:xfrm>
          <a:prstGeom prst="rect">
            <a:avLst/>
          </a:prstGeom>
          <a:noFill/>
        </p:spPr>
        <p:txBody>
          <a:bodyPr wrap="none" rtlCol="0">
            <a:spAutoFit/>
          </a:bodyPr>
          <a:lstStyle/>
          <a:p>
            <a:r>
              <a:rPr lang="it-IT" sz="1050" b="1" dirty="0" smtClean="0">
                <a:solidFill>
                  <a:schemeClr val="tx1">
                    <a:lumMod val="50000"/>
                  </a:schemeClr>
                </a:solidFill>
                <a:latin typeface="Segoe UI" panose="020B0502040204020203" pitchFamily="34" charset="0"/>
                <a:cs typeface="Segoe UI" panose="020B0502040204020203" pitchFamily="34" charset="0"/>
              </a:rPr>
              <a:t>VTH</a:t>
            </a:r>
            <a:endParaRPr lang="en-US" b="1" dirty="0" err="1" smtClean="0">
              <a:solidFill>
                <a:schemeClr val="tx1">
                  <a:lumMod val="50000"/>
                </a:schemeClr>
              </a:solidFill>
              <a:latin typeface="Segoe UI" panose="020B0502040204020203" pitchFamily="34" charset="0"/>
              <a:cs typeface="Segoe UI" panose="020B0502040204020203" pitchFamily="34" charset="0"/>
            </a:endParaRPr>
          </a:p>
        </p:txBody>
      </p:sp>
      <p:sp>
        <p:nvSpPr>
          <p:cNvPr id="34" name="TextBox 33"/>
          <p:cNvSpPr txBox="1"/>
          <p:nvPr/>
        </p:nvSpPr>
        <p:spPr>
          <a:xfrm>
            <a:off x="2285996" y="4544986"/>
            <a:ext cx="421910" cy="253916"/>
          </a:xfrm>
          <a:prstGeom prst="rect">
            <a:avLst/>
          </a:prstGeom>
          <a:noFill/>
        </p:spPr>
        <p:txBody>
          <a:bodyPr wrap="none" rtlCol="0">
            <a:spAutoFit/>
          </a:bodyPr>
          <a:lstStyle/>
          <a:p>
            <a:r>
              <a:rPr lang="it-IT" sz="1050" b="1" dirty="0" smtClean="0">
                <a:solidFill>
                  <a:schemeClr val="tx1">
                    <a:lumMod val="50000"/>
                  </a:schemeClr>
                </a:solidFill>
                <a:latin typeface="Segoe UI" panose="020B0502040204020203" pitchFamily="34" charset="0"/>
                <a:cs typeface="Segoe UI" panose="020B0502040204020203" pitchFamily="34" charset="0"/>
              </a:rPr>
              <a:t>VTL</a:t>
            </a:r>
            <a:endParaRPr lang="en-US" b="1" dirty="0" err="1" smtClean="0">
              <a:solidFill>
                <a:schemeClr val="tx1">
                  <a:lumMod val="50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310927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a:t>SD </a:t>
            </a:r>
            <a:r>
              <a:rPr lang="it-IT" dirty="0" err="1"/>
              <a:t>polarity</a:t>
            </a:r>
            <a:r>
              <a:rPr lang="it-IT" dirty="0"/>
              <a:t> </a:t>
            </a:r>
            <a:r>
              <a:rPr lang="it-IT" dirty="0" err="1"/>
              <a:t>effect</a:t>
            </a:r>
            <a:r>
              <a:rPr lang="it-IT" dirty="0"/>
              <a:t> </a:t>
            </a:r>
            <a:r>
              <a:rPr lang="it-IT" dirty="0" err="1"/>
              <a:t>exploitation</a:t>
            </a:r>
            <a:endParaRPr lang="en-US" dirty="0"/>
          </a:p>
        </p:txBody>
      </p:sp>
      <p:sp>
        <p:nvSpPr>
          <p:cNvPr id="3" name="Content Placeholder 2"/>
          <p:cNvSpPr>
            <a:spLocks noGrp="1"/>
          </p:cNvSpPr>
          <p:nvPr>
            <p:ph idx="1"/>
          </p:nvPr>
        </p:nvSpPr>
        <p:spPr>
          <a:xfrm>
            <a:off x="915305" y="1472606"/>
            <a:ext cx="10376472" cy="4418635"/>
          </a:xfrm>
        </p:spPr>
        <p:txBody>
          <a:bodyPr/>
          <a:lstStyle/>
          <a:p>
            <a:pPr marL="0" indent="0">
              <a:buNone/>
            </a:pPr>
            <a:r>
              <a:rPr lang="it-IT" dirty="0" smtClean="0"/>
              <a:t>SD </a:t>
            </a:r>
            <a:r>
              <a:rPr lang="it-IT" dirty="0" err="1" smtClean="0"/>
              <a:t>polarity</a:t>
            </a:r>
            <a:r>
              <a:rPr lang="it-IT" dirty="0" smtClean="0"/>
              <a:t> </a:t>
            </a:r>
            <a:r>
              <a:rPr lang="it-IT" dirty="0" err="1" smtClean="0"/>
              <a:t>effect</a:t>
            </a:r>
            <a:r>
              <a:rPr lang="it-IT" dirty="0" smtClean="0"/>
              <a:t> </a:t>
            </a:r>
            <a:r>
              <a:rPr lang="it-IT" dirty="0" err="1" smtClean="0"/>
              <a:t>may</a:t>
            </a:r>
            <a:r>
              <a:rPr lang="it-IT" dirty="0" smtClean="0"/>
              <a:t> be </a:t>
            </a:r>
            <a:r>
              <a:rPr lang="it-IT" dirty="0" err="1" smtClean="0"/>
              <a:t>exploited</a:t>
            </a:r>
            <a:r>
              <a:rPr lang="it-IT" dirty="0" smtClean="0"/>
              <a:t> for</a:t>
            </a:r>
          </a:p>
          <a:p>
            <a:r>
              <a:rPr lang="it-IT" dirty="0" smtClean="0"/>
              <a:t>Stand-alone self-</a:t>
            </a:r>
            <a:r>
              <a:rPr lang="it-IT" dirty="0" err="1" smtClean="0"/>
              <a:t>selecting</a:t>
            </a:r>
            <a:r>
              <a:rPr lang="it-IT" dirty="0" smtClean="0"/>
              <a:t> </a:t>
            </a:r>
            <a:r>
              <a:rPr lang="it-IT" dirty="0" err="1" smtClean="0"/>
              <a:t>memory</a:t>
            </a:r>
            <a:r>
              <a:rPr lang="it-IT" dirty="0" smtClean="0"/>
              <a:t> </a:t>
            </a:r>
            <a:r>
              <a:rPr lang="it-IT" dirty="0" err="1" smtClean="0"/>
              <a:t>device</a:t>
            </a:r>
            <a:r>
              <a:rPr lang="it-IT" dirty="0" smtClean="0"/>
              <a:t> with </a:t>
            </a:r>
          </a:p>
          <a:p>
            <a:pPr lvl="1"/>
            <a:r>
              <a:rPr lang="it-IT" dirty="0" err="1" smtClean="0"/>
              <a:t>Simpler</a:t>
            </a:r>
            <a:r>
              <a:rPr lang="it-IT" dirty="0" smtClean="0"/>
              <a:t> </a:t>
            </a:r>
            <a:r>
              <a:rPr lang="it-IT" dirty="0" err="1" smtClean="0"/>
              <a:t>process</a:t>
            </a:r>
            <a:r>
              <a:rPr lang="it-IT" dirty="0" smtClean="0"/>
              <a:t> </a:t>
            </a:r>
            <a:r>
              <a:rPr lang="it-IT" dirty="0" err="1" smtClean="0"/>
              <a:t>integration</a:t>
            </a:r>
            <a:endParaRPr lang="it-IT" dirty="0" smtClean="0"/>
          </a:p>
          <a:p>
            <a:pPr lvl="1"/>
            <a:r>
              <a:rPr lang="it-IT" dirty="0" smtClean="0"/>
              <a:t>Lower </a:t>
            </a:r>
            <a:r>
              <a:rPr lang="it-IT" dirty="0" err="1" smtClean="0"/>
              <a:t>programming</a:t>
            </a:r>
            <a:r>
              <a:rPr lang="it-IT" dirty="0" smtClean="0"/>
              <a:t> </a:t>
            </a:r>
            <a:r>
              <a:rPr lang="it-IT" dirty="0" err="1" smtClean="0"/>
              <a:t>current</a:t>
            </a:r>
            <a:endParaRPr lang="it-IT" dirty="0" smtClean="0"/>
          </a:p>
          <a:p>
            <a:pPr lvl="1"/>
            <a:r>
              <a:rPr lang="it-IT" dirty="0" err="1" smtClean="0"/>
              <a:t>Faster</a:t>
            </a:r>
            <a:r>
              <a:rPr lang="it-IT" dirty="0" smtClean="0"/>
              <a:t> </a:t>
            </a:r>
            <a:r>
              <a:rPr lang="it-IT" dirty="0" err="1" smtClean="0"/>
              <a:t>program</a:t>
            </a:r>
            <a:r>
              <a:rPr lang="it-IT" dirty="0" smtClean="0"/>
              <a:t> </a:t>
            </a:r>
            <a:r>
              <a:rPr lang="it-IT" dirty="0" err="1" smtClean="0"/>
              <a:t>speed</a:t>
            </a:r>
            <a:endParaRPr lang="it-IT" dirty="0" smtClean="0"/>
          </a:p>
          <a:p>
            <a:pPr lvl="1"/>
            <a:r>
              <a:rPr lang="it-IT" dirty="0" err="1" smtClean="0"/>
              <a:t>Less</a:t>
            </a:r>
            <a:r>
              <a:rPr lang="it-IT" dirty="0" smtClean="0"/>
              <a:t> reliability </a:t>
            </a:r>
            <a:r>
              <a:rPr lang="it-IT" dirty="0" err="1" smtClean="0"/>
              <a:t>issues</a:t>
            </a:r>
            <a:r>
              <a:rPr lang="it-IT" dirty="0" smtClean="0"/>
              <a:t> </a:t>
            </a:r>
          </a:p>
          <a:p>
            <a:r>
              <a:rPr lang="en-US" dirty="0" smtClean="0"/>
              <a:t>Enabling </a:t>
            </a:r>
            <a:r>
              <a:rPr lang="en-US" dirty="0" err="1"/>
              <a:t>eMLC</a:t>
            </a:r>
            <a:r>
              <a:rPr lang="en-US" dirty="0"/>
              <a:t> capability in the </a:t>
            </a:r>
            <a:r>
              <a:rPr lang="en-US" dirty="0" err="1"/>
              <a:t>SxP</a:t>
            </a:r>
            <a:r>
              <a:rPr lang="en-US" dirty="0"/>
              <a:t> </a:t>
            </a:r>
            <a:r>
              <a:rPr lang="en-US" dirty="0" smtClean="0"/>
              <a:t>configuration, with 3 and 4 level intrinsic feasibility demonstrated</a:t>
            </a:r>
          </a:p>
          <a:p>
            <a:r>
              <a:rPr lang="it-IT" dirty="0" err="1" smtClean="0"/>
              <a:t>Widening</a:t>
            </a:r>
            <a:r>
              <a:rPr lang="it-IT" dirty="0" smtClean="0"/>
              <a:t> the </a:t>
            </a:r>
            <a:r>
              <a:rPr lang="it-IT" dirty="0" err="1" smtClean="0"/>
              <a:t>Vt</a:t>
            </a:r>
            <a:r>
              <a:rPr lang="it-IT" dirty="0" smtClean="0"/>
              <a:t> </a:t>
            </a:r>
            <a:r>
              <a:rPr lang="it-IT" dirty="0" err="1" smtClean="0"/>
              <a:t>window</a:t>
            </a:r>
            <a:r>
              <a:rPr lang="it-IT" dirty="0" smtClean="0"/>
              <a:t> in the </a:t>
            </a:r>
            <a:r>
              <a:rPr lang="it-IT" dirty="0" err="1" smtClean="0"/>
              <a:t>SxP</a:t>
            </a:r>
            <a:r>
              <a:rPr lang="it-IT" dirty="0" smtClean="0"/>
              <a:t> </a:t>
            </a:r>
            <a:r>
              <a:rPr lang="it-IT" dirty="0" err="1" smtClean="0"/>
              <a:t>configuration</a:t>
            </a:r>
            <a:endParaRPr lang="en-US" dirty="0"/>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January 13,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1084927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dirty="0" err="1" smtClean="0"/>
              <a:t>Additional</a:t>
            </a:r>
            <a:r>
              <a:rPr lang="it-IT" dirty="0" smtClean="0"/>
              <a:t> test </a:t>
            </a:r>
            <a:r>
              <a:rPr lang="it-IT" dirty="0" err="1" smtClean="0"/>
              <a:t>structures</a:t>
            </a:r>
            <a:r>
              <a:rPr lang="it-IT" dirty="0" smtClean="0"/>
              <a:t> on S26A</a:t>
            </a:r>
            <a:endParaRPr lang="en-US" dirty="0"/>
          </a:p>
        </p:txBody>
      </p:sp>
      <p:sp>
        <p:nvSpPr>
          <p:cNvPr id="3" name="Content Placeholder 2"/>
          <p:cNvSpPr>
            <a:spLocks noGrp="1"/>
          </p:cNvSpPr>
          <p:nvPr>
            <p:ph idx="1"/>
          </p:nvPr>
        </p:nvSpPr>
        <p:spPr>
          <a:xfrm>
            <a:off x="915305" y="1121739"/>
            <a:ext cx="10375904" cy="4418635"/>
          </a:xfrm>
        </p:spPr>
        <p:txBody>
          <a:bodyPr/>
          <a:lstStyle/>
          <a:p>
            <a:r>
              <a:rPr lang="it-IT" dirty="0" smtClean="0"/>
              <a:t>On S15C the reverse polarity measurement capability is limited to the 2xCMOS test structure, but it is demonstrating very useful to investigate the behavior of second deck.</a:t>
            </a:r>
          </a:p>
          <a:p>
            <a:r>
              <a:rPr lang="it-IT" dirty="0" smtClean="0"/>
              <a:t>2xCMOS structure can provide intrinsic information, but no statistics and no info on ED variation impact.</a:t>
            </a:r>
          </a:p>
          <a:p>
            <a:r>
              <a:rPr lang="it-IT" dirty="0" smtClean="0"/>
              <a:t>Reverse polarity capability will be added to S26A test vehicles in order to support both the investigation on single deck wafer of the second deck behavior, and the reverse polarity effect on SD-only, in particular on:</a:t>
            </a:r>
          </a:p>
          <a:p>
            <a:pPr lvl="1"/>
            <a:r>
              <a:rPr lang="it-IT" dirty="0" smtClean="0"/>
              <a:t>A sub-set of </a:t>
            </a:r>
            <a:r>
              <a:rPr lang="it-IT" dirty="0" err="1" smtClean="0"/>
              <a:t>cells</a:t>
            </a:r>
            <a:r>
              <a:rPr lang="it-IT" dirty="0" smtClean="0"/>
              <a:t> in QTT </a:t>
            </a:r>
          </a:p>
          <a:p>
            <a:pPr lvl="1"/>
            <a:r>
              <a:rPr lang="it-IT" dirty="0" smtClean="0"/>
              <a:t>IG88</a:t>
            </a:r>
          </a:p>
          <a:p>
            <a:pPr lvl="1"/>
            <a:r>
              <a:rPr lang="it-IT" dirty="0" smtClean="0"/>
              <a:t>SR71 (new test vehicle added to the test pattern)</a:t>
            </a:r>
            <a:endParaRPr lang="en-US" dirty="0"/>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January 13,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686570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t>Pathfinding</a:t>
            </a:r>
            <a:r>
              <a:rPr lang="it-IT" dirty="0"/>
              <a:t> </a:t>
            </a:r>
            <a:r>
              <a:rPr lang="it-IT" dirty="0" err="1" smtClean="0"/>
              <a:t>activities</a:t>
            </a:r>
            <a:endParaRPr lang="en-US" dirty="0"/>
          </a:p>
        </p:txBody>
      </p:sp>
      <p:sp>
        <p:nvSpPr>
          <p:cNvPr id="3" name="Content Placeholder 2"/>
          <p:cNvSpPr>
            <a:spLocks noGrp="1"/>
          </p:cNvSpPr>
          <p:nvPr>
            <p:ph idx="1"/>
          </p:nvPr>
        </p:nvSpPr>
        <p:spPr/>
        <p:txBody>
          <a:bodyPr/>
          <a:lstStyle/>
          <a:p>
            <a:pPr lvl="0"/>
            <a:r>
              <a:rPr lang="en-US" dirty="0" smtClean="0"/>
              <a:t>~ </a:t>
            </a:r>
            <a:r>
              <a:rPr lang="en-US" dirty="0"/>
              <a:t>2-3 </a:t>
            </a:r>
            <a:r>
              <a:rPr lang="en-US" dirty="0" smtClean="0"/>
              <a:t>lots/month on </a:t>
            </a:r>
            <a:r>
              <a:rPr lang="en-US" dirty="0"/>
              <a:t>the </a:t>
            </a:r>
            <a:r>
              <a:rPr lang="en-US" dirty="0" smtClean="0"/>
              <a:t>SD-only vehicle will be devoted to </a:t>
            </a:r>
            <a:r>
              <a:rPr lang="en-US" dirty="0"/>
              <a:t>support the </a:t>
            </a:r>
            <a:r>
              <a:rPr lang="en-US" dirty="0" smtClean="0"/>
              <a:t>full assessment of the concept </a:t>
            </a:r>
            <a:r>
              <a:rPr lang="en-US" dirty="0"/>
              <a:t>  </a:t>
            </a:r>
            <a:endParaRPr lang="en-US" dirty="0" smtClean="0"/>
          </a:p>
          <a:p>
            <a:pPr lvl="0"/>
            <a:r>
              <a:rPr lang="en-US" dirty="0" smtClean="0"/>
              <a:t>Resources </a:t>
            </a:r>
            <a:r>
              <a:rPr lang="en-US" dirty="0"/>
              <a:t>will be used to troubleshoot and characterize the </a:t>
            </a:r>
            <a:r>
              <a:rPr lang="en-US" dirty="0" smtClean="0"/>
              <a:t>structures </a:t>
            </a:r>
            <a:r>
              <a:rPr lang="en-US" dirty="0"/>
              <a:t>on the </a:t>
            </a:r>
            <a:r>
              <a:rPr lang="en-US" dirty="0" smtClean="0"/>
              <a:t>S26A</a:t>
            </a:r>
          </a:p>
          <a:p>
            <a:pPr lvl="0"/>
            <a:r>
              <a:rPr lang="en-US" dirty="0" smtClean="0"/>
              <a:t>These activities </a:t>
            </a:r>
            <a:r>
              <a:rPr lang="en-US" dirty="0"/>
              <a:t>will be contained within the current JDP </a:t>
            </a:r>
            <a:r>
              <a:rPr lang="en-US" dirty="0" smtClean="0"/>
              <a:t>budget</a:t>
            </a:r>
            <a:endParaRPr lang="en-US" dirty="0"/>
          </a:p>
          <a:p>
            <a:endParaRPr lang="en-US" dirty="0"/>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January 13,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069282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14046" y="568332"/>
            <a:ext cx="10871135" cy="954107"/>
          </a:xfrm>
          <a:prstGeom prst="rect">
            <a:avLst/>
          </a:prstGeom>
          <a:noFill/>
        </p:spPr>
        <p:txBody>
          <a:bodyPr wrap="square" rtlCol="0">
            <a:spAutoFit/>
          </a:bodyPr>
          <a:lstStyle/>
          <a:p>
            <a:r>
              <a:rPr lang="en-US" sz="1400" dirty="0">
                <a:solidFill>
                  <a:schemeClr val="bg1"/>
                </a:solidFill>
                <a:latin typeface="Segoe UI" panose="020B0502040204020203" pitchFamily="34" charset="0"/>
                <a:cs typeface="Segoe UI" panose="020B0502040204020203" pitchFamily="34" charset="0"/>
              </a:rPr>
              <a:t>This SOW relates to a Micron innovation in the path-finding stage at Micron.  Micron and Intel agree that the product qualifies as a ‘Comparable Technology Product’ as such is defined in the JDPA, and hereby acknowledge that Intel has properly exercised its opt-in rights as set forth in Section 3.4(a) of the JDPA.  The Parties further agree that the Comparable Technology Product as defined in this SOW will be treated as a Designated Technology Device under the JDPA.</a:t>
            </a:r>
            <a:endParaRPr lang="en-US" sz="1400" dirty="0" smtClean="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830501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t-IT" dirty="0" smtClean="0"/>
              <a:t>Back-up </a:t>
            </a:r>
            <a:r>
              <a:rPr lang="it-IT" dirty="0" err="1" smtClean="0"/>
              <a:t>slides</a:t>
            </a:r>
            <a:endParaRPr lang="en-US" dirty="0"/>
          </a:p>
        </p:txBody>
      </p:sp>
      <p:sp>
        <p:nvSpPr>
          <p:cNvPr id="7" name="Text Placeholder 6"/>
          <p:cNvSpPr>
            <a:spLocks noGrp="1"/>
          </p:cNvSpPr>
          <p:nvPr>
            <p:ph type="body" sz="quarter" idx="14"/>
          </p:nvPr>
        </p:nvSpPr>
        <p:spPr/>
        <p:txBody>
          <a:bodyPr/>
          <a:lstStyle/>
          <a:p>
            <a:endParaRPr lang="en-US"/>
          </a:p>
        </p:txBody>
      </p:sp>
      <p:sp>
        <p:nvSpPr>
          <p:cNvPr id="3" name="Date Placeholder 2"/>
          <p:cNvSpPr>
            <a:spLocks noGrp="1"/>
          </p:cNvSpPr>
          <p:nvPr>
            <p:ph type="dt" sz="half" idx="2"/>
          </p:nvPr>
        </p:nvSpPr>
        <p:spPr/>
        <p:txBody>
          <a:bodyPr/>
          <a:lstStyle/>
          <a:p>
            <a:r>
              <a:rPr lang="en-US" smtClean="0"/>
              <a:t>|  </a:t>
            </a:r>
            <a:fld id="{F55C824C-5440-421F-B1ED-9166A1D48D51}" type="datetime4">
              <a:rPr lang="en-US" smtClean="0"/>
              <a:pPr/>
              <a:t>January 13, 2016</a:t>
            </a:fld>
            <a:endParaRPr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8</a:t>
            </a:fld>
            <a:endParaRPr lang="en-US" dirty="0"/>
          </a:p>
        </p:txBody>
      </p:sp>
      <p:sp>
        <p:nvSpPr>
          <p:cNvPr id="5" name="Footer Placeholder 4"/>
          <p:cNvSpPr>
            <a:spLocks noGrp="1"/>
          </p:cNvSpPr>
          <p:nvPr>
            <p:ph type="ftr" sz="quarter" idx="15"/>
          </p:nvPr>
        </p:nvSpPr>
        <p:spPr/>
        <p:txBody>
          <a:bodyPr/>
          <a:lstStyle/>
          <a:p>
            <a:r>
              <a:rPr lang="en-US" smtClean="0"/>
              <a:t>|  Micron Confidential</a:t>
            </a:r>
            <a:endParaRPr lang="en-US" dirty="0"/>
          </a:p>
        </p:txBody>
      </p:sp>
    </p:spTree>
    <p:extLst>
      <p:ext uri="{BB962C8B-B14F-4D97-AF65-F5344CB8AC3E}">
        <p14:creationId xmlns:p14="http://schemas.microsoft.com/office/powerpoint/2010/main" val="870993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5306" y="1"/>
            <a:ext cx="10375902" cy="586854"/>
          </a:xfrm>
        </p:spPr>
        <p:txBody>
          <a:bodyPr/>
          <a:lstStyle/>
          <a:p>
            <a:r>
              <a:rPr lang="en-US" dirty="0" smtClean="0"/>
              <a:t>Intrinsic Performance</a:t>
            </a:r>
            <a:endParaRPr lang="en-US" dirty="0"/>
          </a:p>
        </p:txBody>
      </p:sp>
      <p:sp>
        <p:nvSpPr>
          <p:cNvPr id="34" name="Date Placeholder 33"/>
          <p:cNvSpPr>
            <a:spLocks noGrp="1"/>
          </p:cNvSpPr>
          <p:nvPr>
            <p:ph type="dt" sz="half" idx="2"/>
          </p:nvPr>
        </p:nvSpPr>
        <p:spPr/>
        <p:txBody>
          <a:bodyPr/>
          <a:lstStyle/>
          <a:p>
            <a:r>
              <a:rPr lang="en-US" smtClean="0"/>
              <a:t>|  </a:t>
            </a:r>
            <a:fld id="{813B26B7-A279-4753-8A1A-AC4573FF378D}" type="datetime4">
              <a:rPr lang="en-US" smtClean="0"/>
              <a:pPr/>
              <a:t>January 13, 2016</a:t>
            </a:fld>
            <a:endParaRPr dirty="0"/>
          </a:p>
        </p:txBody>
      </p:sp>
      <p:sp>
        <p:nvSpPr>
          <p:cNvPr id="5" name="Slide Number Placeholder 4"/>
          <p:cNvSpPr>
            <a:spLocks noGrp="1"/>
          </p:cNvSpPr>
          <p:nvPr>
            <p:ph type="sldNum" sz="quarter" idx="4"/>
          </p:nvPr>
        </p:nvSpPr>
        <p:spPr/>
        <p:txBody>
          <a:bodyPr/>
          <a:lstStyle/>
          <a:p>
            <a:fld id="{0D904593-1668-4B95-BA96-EF3EF43EDF4E}" type="slidenum">
              <a:rPr lang="en-US" smtClean="0"/>
              <a:pPr/>
              <a:t>9</a:t>
            </a:fld>
            <a:endParaRPr lang="en-US" dirty="0"/>
          </a:p>
        </p:txBody>
      </p:sp>
      <p:sp>
        <p:nvSpPr>
          <p:cNvPr id="35" name="Footer Placeholder 34"/>
          <p:cNvSpPr>
            <a:spLocks noGrp="1"/>
          </p:cNvSpPr>
          <p:nvPr>
            <p:ph type="ftr" sz="quarter" idx="12"/>
          </p:nvPr>
        </p:nvSpPr>
        <p:spPr/>
        <p:txBody>
          <a:bodyPr/>
          <a:lstStyle/>
          <a:p>
            <a:r>
              <a:rPr lang="en-US" smtClean="0"/>
              <a:t>|  Micron Confidential</a:t>
            </a:r>
            <a:endParaRPr lang="en-US" dirty="0"/>
          </a:p>
        </p:txBody>
      </p:sp>
      <p:sp>
        <p:nvSpPr>
          <p:cNvPr id="10" name="Text Placeholder 9"/>
          <p:cNvSpPr>
            <a:spLocks noGrp="1"/>
          </p:cNvSpPr>
          <p:nvPr>
            <p:ph type="body" sz="quarter" idx="14"/>
          </p:nvPr>
        </p:nvSpPr>
        <p:spPr/>
        <p:txBody>
          <a:bodyPr/>
          <a:lstStyle/>
          <a:p>
            <a:endParaRPr lang="en-US"/>
          </a:p>
        </p:txBody>
      </p:sp>
      <p:pic>
        <p:nvPicPr>
          <p:cNvPr id="6" name="Picture 5"/>
          <p:cNvPicPr>
            <a:picLocks noChangeAspect="1"/>
          </p:cNvPicPr>
          <p:nvPr/>
        </p:nvPicPr>
        <p:blipFill>
          <a:blip r:embed="rId3"/>
          <a:stretch>
            <a:fillRect/>
          </a:stretch>
        </p:blipFill>
        <p:spPr>
          <a:xfrm>
            <a:off x="573202" y="766148"/>
            <a:ext cx="6833823" cy="5301989"/>
          </a:xfrm>
          <a:prstGeom prst="rect">
            <a:avLst/>
          </a:prstGeom>
        </p:spPr>
      </p:pic>
      <p:sp>
        <p:nvSpPr>
          <p:cNvPr id="11" name="Content Placeholder 2"/>
          <p:cNvSpPr>
            <a:spLocks noGrp="1"/>
          </p:cNvSpPr>
          <p:nvPr>
            <p:ph idx="1"/>
          </p:nvPr>
        </p:nvSpPr>
        <p:spPr>
          <a:xfrm>
            <a:off x="7571874" y="414339"/>
            <a:ext cx="4356269" cy="5252687"/>
          </a:xfrm>
        </p:spPr>
        <p:txBody>
          <a:bodyPr/>
          <a:lstStyle/>
          <a:p>
            <a:r>
              <a:rPr lang="en-US" sz="1800" dirty="0" smtClean="0"/>
              <a:t>Comparable leakage (same SD material).</a:t>
            </a:r>
          </a:p>
          <a:p>
            <a:r>
              <a:rPr lang="en-US" sz="1800" dirty="0" smtClean="0"/>
              <a:t>More flexible Read </a:t>
            </a:r>
            <a:r>
              <a:rPr lang="en-US" sz="1800" dirty="0" err="1" smtClean="0"/>
              <a:t>algo</a:t>
            </a:r>
            <a:r>
              <a:rPr lang="en-US" sz="1800" dirty="0" smtClean="0"/>
              <a:t> (no spurious reset of Set bit).</a:t>
            </a:r>
          </a:p>
          <a:p>
            <a:r>
              <a:rPr lang="en-US" sz="1800" dirty="0" smtClean="0"/>
              <a:t>Similar Set </a:t>
            </a:r>
            <a:r>
              <a:rPr lang="en-US" sz="1800" dirty="0" err="1" smtClean="0"/>
              <a:t>Vt</a:t>
            </a:r>
            <a:r>
              <a:rPr lang="en-US" sz="1800" dirty="0" smtClean="0"/>
              <a:t>, but much faster (~20ns demonstrated) and simple (no pulse shaping needed) and lower current Set operation.</a:t>
            </a:r>
          </a:p>
          <a:p>
            <a:r>
              <a:rPr lang="en-US" sz="1800" dirty="0" smtClean="0"/>
              <a:t>Similar </a:t>
            </a:r>
            <a:r>
              <a:rPr lang="en-US" sz="1800" dirty="0" err="1" smtClean="0">
                <a:latin typeface="Symbol" panose="05050102010706020507" pitchFamily="18" charset="2"/>
              </a:rPr>
              <a:t>D</a:t>
            </a:r>
            <a:r>
              <a:rPr lang="en-US" sz="1800" dirty="0" err="1" smtClean="0"/>
              <a:t>Vt</a:t>
            </a:r>
            <a:r>
              <a:rPr lang="en-US" sz="1800" dirty="0" smtClean="0"/>
              <a:t>, but much lower reset current (~1/3 of actual </a:t>
            </a:r>
            <a:r>
              <a:rPr lang="en-US" sz="1800" dirty="0" err="1" smtClean="0"/>
              <a:t>SxP</a:t>
            </a:r>
            <a:r>
              <a:rPr lang="en-US" sz="1800" dirty="0" smtClean="0"/>
              <a:t> current).</a:t>
            </a:r>
          </a:p>
          <a:p>
            <a:r>
              <a:rPr lang="en-US" sz="1800" dirty="0" smtClean="0"/>
              <a:t>Negative polarity needed for reset operation (added decoder complexity/area).</a:t>
            </a:r>
          </a:p>
          <a:p>
            <a:r>
              <a:rPr lang="it-IT" sz="1800" dirty="0" smtClean="0"/>
              <a:t>A thicker SD is preferable (better Vth window, leakage and drift), so higher voltages may be needed.</a:t>
            </a:r>
            <a:endParaRPr lang="en-US" sz="1400" dirty="0" smtClean="0"/>
          </a:p>
        </p:txBody>
      </p:sp>
    </p:spTree>
    <p:extLst>
      <p:ext uri="{BB962C8B-B14F-4D97-AF65-F5344CB8AC3E}">
        <p14:creationId xmlns:p14="http://schemas.microsoft.com/office/powerpoint/2010/main" val="5061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Corporate (16x9 aspect ratio).potx" id="{1E87929D-3B4D-4C68-B1D8-F2DF55D47466}" vid="{98D62B80-7A8C-47B1-BC07-BEFA0CD407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88D23F1C3E0654E8AD2F47853ACDB18" ma:contentTypeVersion="4" ma:contentTypeDescription="Create a new document." ma:contentTypeScope="" ma:versionID="b786abd9cd21e5eee447fbdd3d2bb444">
  <xsd:schema xmlns:xsd="http://www.w3.org/2001/XMLSchema" xmlns:xs="http://www.w3.org/2001/XMLSchema" xmlns:p="http://schemas.microsoft.com/office/2006/metadata/properties" xmlns:ns2="6004fe77-19cf-45f8-8d8d-e0ce7411fdb2" xmlns:ns3="http://schemas.microsoft.com/sharepoint/v4" targetNamespace="http://schemas.microsoft.com/office/2006/metadata/properties" ma:root="true" ma:fieldsID="f8f273edc37eb26b550dc5468173e3e7" ns2:_="" ns3:_="">
    <xsd:import namespace="6004fe77-19cf-45f8-8d8d-e0ce7411fdb2"/>
    <xsd:import namespace="http://schemas.microsoft.com/sharepoint/v4"/>
    <xsd:element name="properties">
      <xsd:complexType>
        <xsd:sequence>
          <xsd:element name="documentManagement">
            <xsd:complexType>
              <xsd:all>
                <xsd:element ref="ns2:Hide" minOccurs="0"/>
                <xsd:element ref="ns3:IconOverlay" minOccurs="0"/>
                <xsd:element ref="ns2:SortOrd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04fe77-19cf-45f8-8d8d-e0ce7411fdb2" elementFormDefault="qualified">
    <xsd:import namespace="http://schemas.microsoft.com/office/2006/documentManagement/types"/>
    <xsd:import namespace="http://schemas.microsoft.com/office/infopath/2007/PartnerControls"/>
    <xsd:element name="Hide" ma:index="8" nillable="true" ma:displayName="Hide" ma:default="0" ma:internalName="Hide">
      <xsd:simpleType>
        <xsd:restriction base="dms:Boolean"/>
      </xsd:simpleType>
    </xsd:element>
    <xsd:element name="SortOrder" ma:index="10" nillable="true" ma:displayName="SortOrder" ma:internalName="SortOrder">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9"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ortOrder xmlns="6004fe77-19cf-45f8-8d8d-e0ce7411fdb2">1</SortOrder>
    <IconOverlay xmlns="http://schemas.microsoft.com/sharepoint/v4" xsi:nil="true"/>
    <Hide xmlns="6004fe77-19cf-45f8-8d8d-e0ce7411fdb2">false</Hide>
  </documentManagement>
</p:properties>
</file>

<file path=customXml/itemProps1.xml><?xml version="1.0" encoding="utf-8"?>
<ds:datastoreItem xmlns:ds="http://schemas.openxmlformats.org/officeDocument/2006/customXml" ds:itemID="{3F111021-95F7-49B3-91EC-1B2CE36ACD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04fe77-19cf-45f8-8d8d-e0ce7411fdb2"/>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353EFF0-5EE5-402A-8A18-D99E2EBD11C7}">
  <ds:schemaRefs>
    <ds:schemaRef ds:uri="http://schemas.microsoft.com/sharepoint/v3/contenttype/forms"/>
  </ds:schemaRefs>
</ds:datastoreItem>
</file>

<file path=customXml/itemProps3.xml><?xml version="1.0" encoding="utf-8"?>
<ds:datastoreItem xmlns:ds="http://schemas.openxmlformats.org/officeDocument/2006/customXml" ds:itemID="{4E9C53BC-D0D5-4B1E-9C09-446190518569}">
  <ds:schemaRefs>
    <ds:schemaRef ds:uri="http://schemas.microsoft.com/sharepoint/v4"/>
    <ds:schemaRef ds:uri="http://schemas.microsoft.com/office/infopath/2007/PartnerControls"/>
    <ds:schemaRef ds:uri="http://purl.org/dc/elements/1.1/"/>
    <ds:schemaRef ds:uri="http://purl.org/dc/dcmitype/"/>
    <ds:schemaRef ds:uri="http://schemas.microsoft.com/office/2006/documentManagement/types"/>
    <ds:schemaRef ds:uri="http://schemas.openxmlformats.org/package/2006/metadata/core-properties"/>
    <ds:schemaRef ds:uri="http://purl.org/dc/terms/"/>
    <ds:schemaRef ds:uri="6004fe77-19cf-45f8-8d8d-e0ce7411fdb2"/>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Corporate (16x9 aspect ratio)</Template>
  <TotalTime>0</TotalTime>
  <Words>697</Words>
  <Application>Microsoft Office PowerPoint</Application>
  <PresentationFormat>Widescreen</PresentationFormat>
  <Paragraphs>103</Paragraphs>
  <Slides>10</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Segoe UI</vt:lpstr>
      <vt:lpstr>Segoe UI Semibold</vt:lpstr>
      <vt:lpstr>Symbol</vt:lpstr>
      <vt:lpstr>Wingdings</vt:lpstr>
      <vt:lpstr>Micron Nov-2015</vt:lpstr>
      <vt:lpstr>Self-selector pathfinding</vt:lpstr>
      <vt:lpstr>Self-selector concept</vt:lpstr>
      <vt:lpstr>Key features</vt:lpstr>
      <vt:lpstr>SD polarity effect exploitation</vt:lpstr>
      <vt:lpstr>Additional test structures on S26A</vt:lpstr>
      <vt:lpstr>Pathfinding activities</vt:lpstr>
      <vt:lpstr>PowerPoint Presentation</vt:lpstr>
      <vt:lpstr>Back-up slides</vt:lpstr>
      <vt:lpstr>Intrinsic Performance</vt:lpstr>
      <vt:lpstr>Reliability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2015-10-15T20:06:16Z</dcterms:created>
  <dcterms:modified xsi:type="dcterms:W3CDTF">2016-01-13T21:00:56Z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0x010100288D23F1C3E0654E8AD2F47853ACDB18</vt:lpwstr>
  </property>
</Properties>
</file>