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8" r:id="rId5"/>
    <p:sldId id="259" r:id="rId6"/>
    <p:sldId id="260" r:id="rId7"/>
    <p:sldId id="261" r:id="rId8"/>
    <p:sldId id="262" r:id="rId9"/>
    <p:sldId id="291" r:id="rId10"/>
    <p:sldId id="265" r:id="rId11"/>
    <p:sldId id="292" r:id="rId12"/>
    <p:sldId id="271" r:id="rId13"/>
    <p:sldId id="272" r:id="rId14"/>
    <p:sldId id="293" r:id="rId15"/>
    <p:sldId id="295" r:id="rId16"/>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BF"/>
    <a:srgbClr val="C00000"/>
    <a:srgbClr val="0064D2"/>
    <a:srgbClr val="0054B0"/>
    <a:srgbClr val="006FEA"/>
    <a:srgbClr val="0071EE"/>
    <a:srgbClr val="0150ED"/>
    <a:srgbClr val="0E5EFE"/>
    <a:srgbClr val="1E69FE"/>
    <a:srgbClr val="004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p:cViewPr varScale="1">
        <p:scale>
          <a:sx n="73" d="100"/>
          <a:sy n="73" d="100"/>
        </p:scale>
        <p:origin x="60" y="280"/>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1/23/2018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96472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smtClean="0"/>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smtClean="0"/>
              <a:t>Click to edit Master title style</a:t>
            </a:r>
            <a:endParaRPr lang="en-US"/>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smtClean="0"/>
              <a:t>Click icon to add picture</a:t>
            </a:r>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smtClean="0">
                <a:latin typeface="Calibri" pitchFamily="34" charset="0"/>
                <a:cs typeface="Calibri" pitchFamily="34" charset="0"/>
              </a:rPr>
              <a:t>Phases:</a:t>
            </a:r>
            <a:r>
              <a:rPr lang="en-US" sz="1454"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1-Assumption 2-Symptom 3-Speculation</a:t>
            </a:r>
            <a:r>
              <a:rPr lang="en-US" sz="1212"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smtClean="0"/>
              <a:t>(Enter Heading for Topic or Problem Statement)</a:t>
            </a:r>
            <a:endParaRPr lang="en-US" dirty="0"/>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smtClean="0">
                <a:latin typeface="Calibri" pitchFamily="34" charset="0"/>
                <a:cs typeface="Calibri" pitchFamily="34" charset="0"/>
              </a:rPr>
              <a:t>Risk:</a:t>
            </a:r>
            <a:r>
              <a:rPr lang="en-US" sz="1454" b="0" u="none" baseline="0" dirty="0" smtClean="0">
                <a:latin typeface="Calibri" pitchFamily="34" charset="0"/>
                <a:cs typeface="Calibri" pitchFamily="34" charset="0"/>
              </a:rPr>
              <a:t>       </a:t>
            </a:r>
            <a:r>
              <a:rPr lang="en-US" sz="1454" b="0" u="none" baseline="0" dirty="0" smtClean="0">
                <a:solidFill>
                  <a:srgbClr val="FF0000"/>
                </a:solidFill>
                <a:latin typeface="Calibri" pitchFamily="34" charset="0"/>
                <a:cs typeface="Calibri" pitchFamily="34" charset="0"/>
              </a:rPr>
              <a:t>           </a:t>
            </a:r>
            <a:r>
              <a:rPr lang="en-US" sz="1454" b="0" u="none" baseline="0"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1-Showstopper 1.5-High Risk/No Data 2-High Risk</a:t>
            </a:r>
            <a:r>
              <a:rPr lang="en-US" sz="1212" i="1" baseline="0" dirty="0" smtClean="0">
                <a:solidFill>
                  <a:schemeClr val="bg1">
                    <a:lumMod val="65000"/>
                  </a:schemeClr>
                </a:solidFill>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2.5-No Data 3-Med Risk 4-Low</a:t>
            </a:r>
            <a:r>
              <a:rPr lang="en-US" sz="1212" i="1" baseline="0" dirty="0" smtClean="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smtClean="0">
                <a:solidFill>
                  <a:srgbClr val="FF0000"/>
                </a:solidFill>
                <a:latin typeface="Neo Sans Intel Medium" pitchFamily="34" charset="0"/>
              </a:rPr>
              <a:t>Intel-Micron Confidential</a:t>
            </a:r>
          </a:p>
          <a:p>
            <a:pPr algn="r">
              <a:tabLst/>
            </a:pPr>
            <a:r>
              <a:rPr lang="en-US" sz="1454" dirty="0" err="1" smtClean="0">
                <a:solidFill>
                  <a:schemeClr val="accent2"/>
                </a:solidFill>
                <a:latin typeface="Neo Sans Intel Medium" pitchFamily="34" charset="0"/>
              </a:rPr>
              <a:t>SxP</a:t>
            </a:r>
            <a:r>
              <a:rPr lang="en-US" sz="1454"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smtClean="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smtClean="0">
                <a:solidFill>
                  <a:srgbClr val="0054B0"/>
                </a:solidFill>
                <a:latin typeface="Calibri" pitchFamily="34" charset="0"/>
                <a:cs typeface="Calibri" pitchFamily="34" charset="0"/>
              </a:rPr>
              <a:t>Confidential</a:t>
            </a:r>
            <a:endParaRPr lang="en-US" sz="1697"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8458200" y="6550223"/>
            <a:ext cx="3733800"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Calibri" panose="020F0502020204030204" pitchFamily="34" charset="0"/>
              </a:rPr>
              <a:t>Self-Select</a:t>
            </a:r>
            <a:r>
              <a:rPr lang="en-US" sz="1400" b="0" baseline="0" dirty="0" smtClean="0">
                <a:latin typeface="Calibri" panose="020F0502020204030204" pitchFamily="34" charset="0"/>
              </a:rPr>
              <a:t> Memory</a:t>
            </a:r>
            <a:r>
              <a:rPr lang="en-US" sz="1400" b="0" dirty="0" smtClean="0">
                <a:latin typeface="Calibri" panose="020F0502020204030204" pitchFamily="34" charset="0"/>
              </a:rPr>
              <a:t> SOW Version 2.0   </a:t>
            </a:r>
            <a:r>
              <a:rPr lang="en-US" sz="1400" baseline="0" dirty="0" smtClean="0">
                <a:latin typeface="Calibri" pitchFamily="34" charset="0"/>
                <a:cs typeface="Calibri" pitchFamily="34" charset="0"/>
              </a:rPr>
              <a:t>Jan/12/2018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IM JDP SOW </a:t>
            </a:r>
            <a:endParaRPr lang="en-US" dirty="0"/>
          </a:p>
        </p:txBody>
      </p:sp>
      <p:sp>
        <p:nvSpPr>
          <p:cNvPr id="6" name="Subtitle 5"/>
          <p:cNvSpPr>
            <a:spLocks noGrp="1"/>
          </p:cNvSpPr>
          <p:nvPr>
            <p:ph type="subTitle" idx="1"/>
          </p:nvPr>
        </p:nvSpPr>
        <p:spPr/>
        <p:txBody>
          <a:bodyPr/>
          <a:lstStyle/>
          <a:p>
            <a:r>
              <a:rPr lang="en-US" dirty="0" smtClean="0"/>
              <a:t>Version 2.0</a:t>
            </a:r>
          </a:p>
          <a:p>
            <a:r>
              <a:rPr lang="en-US" dirty="0" smtClean="0"/>
              <a:t>January </a:t>
            </a:r>
            <a:r>
              <a:rPr lang="en-US" dirty="0" smtClean="0"/>
              <a:t>31</a:t>
            </a:r>
            <a:r>
              <a:rPr lang="en-US" dirty="0" smtClean="0"/>
              <a:t>, </a:t>
            </a:r>
            <a:r>
              <a:rPr lang="en-US" dirty="0" smtClean="0"/>
              <a:t>2018</a:t>
            </a:r>
            <a:endParaRPr lang="en-US" dirty="0"/>
          </a:p>
        </p:txBody>
      </p:sp>
    </p:spTree>
    <p:extLst>
      <p:ext uri="{BB962C8B-B14F-4D97-AF65-F5344CB8AC3E}">
        <p14:creationId xmlns:p14="http://schemas.microsoft.com/office/powerpoint/2010/main" val="389540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smtClean="0"/>
              <a:t>Strategy Overview</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3641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609600"/>
          </a:xfrm>
        </p:spPr>
        <p:txBody>
          <a:bodyPr/>
          <a:lstStyle/>
          <a:p>
            <a:r>
              <a:rPr lang="en-US" sz="4000" dirty="0"/>
              <a:t>Plan for SOW: Strategy Overview</a:t>
            </a:r>
          </a:p>
        </p:txBody>
      </p:sp>
      <p:sp>
        <p:nvSpPr>
          <p:cNvPr id="4" name="Rounded Rectangle 3"/>
          <p:cNvSpPr/>
          <p:nvPr/>
        </p:nvSpPr>
        <p:spPr>
          <a:xfrm>
            <a:off x="345295" y="1227820"/>
            <a:ext cx="4024897" cy="1849948"/>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Bipolar Decoder </a:t>
            </a:r>
            <a:r>
              <a:rPr lang="en-US" sz="1600" b="1" u="sng" dirty="0">
                <a:latin typeface="Calibri" panose="020F0502020204030204" pitchFamily="34" charset="0"/>
              </a:rPr>
              <a:t>D</a:t>
            </a:r>
            <a:r>
              <a:rPr lang="en-US" sz="1600" b="1" u="sng" dirty="0" smtClean="0">
                <a:latin typeface="Calibri" panose="020F0502020204030204" pitchFamily="34" charset="0"/>
              </a:rPr>
              <a:t>esign</a:t>
            </a:r>
          </a:p>
          <a:p>
            <a:pPr marL="285750" indent="-285750">
              <a:buFont typeface="Arial" panose="020B0604020202020204" pitchFamily="34" charset="0"/>
              <a:buChar char="•"/>
            </a:pPr>
            <a:r>
              <a:rPr lang="en-US" sz="1400" dirty="0" smtClean="0">
                <a:latin typeface="Calibri" panose="020F0502020204030204" pitchFamily="34" charset="0"/>
              </a:rPr>
              <a:t>Fast implementation: based on S26A </a:t>
            </a:r>
            <a:r>
              <a:rPr lang="en-US" sz="1400" dirty="0">
                <a:latin typeface="Calibri" panose="020F0502020204030204" pitchFamily="34" charset="0"/>
              </a:rPr>
              <a:t>floor </a:t>
            </a:r>
            <a:r>
              <a:rPr lang="en-US" sz="1400" dirty="0" smtClean="0">
                <a:latin typeface="Calibri" panose="020F0502020204030204" pitchFamily="34" charset="0"/>
              </a:rPr>
              <a:t>plan</a:t>
            </a:r>
          </a:p>
          <a:p>
            <a:pPr marL="285750" indent="-285750">
              <a:buFont typeface="Arial" panose="020B0604020202020204" pitchFamily="34" charset="0"/>
              <a:buChar char="•"/>
            </a:pPr>
            <a:r>
              <a:rPr lang="en-US" sz="1400" dirty="0" smtClean="0">
                <a:latin typeface="Calibri" panose="020F0502020204030204" pitchFamily="34" charset="0"/>
              </a:rPr>
              <a:t>Low risk execution: based on S26A design collateral + </a:t>
            </a:r>
            <a:r>
              <a:rPr lang="en-US" sz="1400" dirty="0" err="1" smtClean="0">
                <a:latin typeface="Calibri" panose="020F0502020204030204" pitchFamily="34" charset="0"/>
              </a:rPr>
              <a:t>TGnMOST</a:t>
            </a:r>
            <a:r>
              <a:rPr lang="en-US" sz="1400" dirty="0" smtClean="0">
                <a:latin typeface="Calibri" panose="020F0502020204030204" pitchFamily="34" charset="0"/>
              </a:rPr>
              <a:t> development</a:t>
            </a:r>
          </a:p>
          <a:p>
            <a:pPr marL="285750" indent="-285750">
              <a:buFont typeface="Arial" panose="020B0604020202020204" pitchFamily="34" charset="0"/>
              <a:buChar char="•"/>
            </a:pPr>
            <a:r>
              <a:rPr lang="en-US" sz="1400" dirty="0" err="1" smtClean="0">
                <a:latin typeface="Calibri" panose="020F0502020204030204" pitchFamily="34" charset="0"/>
              </a:rPr>
              <a:t>Algo</a:t>
            </a:r>
            <a:r>
              <a:rPr lang="en-US" sz="1400" dirty="0" smtClean="0">
                <a:latin typeface="Calibri" panose="020F0502020204030204" pitchFamily="34" charset="0"/>
              </a:rPr>
              <a:t> </a:t>
            </a:r>
            <a:r>
              <a:rPr lang="en-US" sz="1400" dirty="0">
                <a:latin typeface="Calibri" panose="020F0502020204030204" pitchFamily="34" charset="0"/>
              </a:rPr>
              <a:t>development leverage by reusing S26 </a:t>
            </a:r>
            <a:r>
              <a:rPr lang="en-US" sz="1400" dirty="0" smtClean="0">
                <a:latin typeface="Calibri" panose="020F0502020204030204" pitchFamily="34" charset="0"/>
              </a:rPr>
              <a:t>test</a:t>
            </a:r>
          </a:p>
          <a:p>
            <a:pPr marL="285750" indent="-285750">
              <a:buFont typeface="Arial" panose="020B0604020202020204" pitchFamily="34" charset="0"/>
              <a:buChar char="•"/>
            </a:pPr>
            <a:r>
              <a:rPr lang="en-US" sz="1400" dirty="0" smtClean="0">
                <a:latin typeface="Calibri" panose="020F0502020204030204" pitchFamily="34" charset="0"/>
              </a:rPr>
              <a:t>Enable probe synergy with S26 PG1 specs with shorter write completion time</a:t>
            </a:r>
            <a:endParaRPr lang="en-US" sz="1400" dirty="0">
              <a:latin typeface="Calibri" panose="020F0502020204030204" pitchFamily="34" charset="0"/>
            </a:endParaRPr>
          </a:p>
        </p:txBody>
      </p:sp>
      <p:sp>
        <p:nvSpPr>
          <p:cNvPr id="5" name="Rounded Rectangle 4"/>
          <p:cNvSpPr/>
          <p:nvPr/>
        </p:nvSpPr>
        <p:spPr>
          <a:xfrm>
            <a:off x="428328" y="3920068"/>
            <a:ext cx="4003937" cy="1768800"/>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SSM </a:t>
            </a:r>
            <a:r>
              <a:rPr lang="en-US" sz="1600" b="1" u="sng" dirty="0">
                <a:latin typeface="Calibri" panose="020F0502020204030204" pitchFamily="34" charset="0"/>
              </a:rPr>
              <a:t>Switching P</a:t>
            </a:r>
            <a:r>
              <a:rPr lang="en-US" sz="1600" b="1" u="sng" dirty="0" smtClean="0">
                <a:latin typeface="Calibri" panose="020F0502020204030204" pitchFamily="34" charset="0"/>
              </a:rPr>
              <a:t>hysics w/ 20nm Cell</a:t>
            </a:r>
            <a:r>
              <a:rPr lang="en-US" sz="1600" b="1" dirty="0" smtClean="0">
                <a:latin typeface="Calibri" panose="020F0502020204030204" pitchFamily="34" charset="0"/>
              </a:rPr>
              <a:t> </a:t>
            </a:r>
          </a:p>
          <a:p>
            <a:pPr marL="285750" indent="-285750">
              <a:buFont typeface="Arial" panose="020B0604020202020204" pitchFamily="34" charset="0"/>
              <a:buChar char="•"/>
            </a:pPr>
            <a:r>
              <a:rPr lang="en-US" sz="1400" dirty="0" smtClean="0">
                <a:latin typeface="Calibri" panose="020F0502020204030204" pitchFamily="34" charset="0"/>
              </a:rPr>
              <a:t>Cell development (DTS/MTS) based </a:t>
            </a:r>
            <a:r>
              <a:rPr lang="en-US" sz="1400" dirty="0">
                <a:latin typeface="Calibri" panose="020F0502020204030204" pitchFamily="34" charset="0"/>
              </a:rPr>
              <a:t>on </a:t>
            </a:r>
            <a:r>
              <a:rPr lang="en-US" sz="1400" dirty="0" smtClean="0">
                <a:latin typeface="Calibri" panose="020F0502020204030204" pitchFamily="34" charset="0"/>
              </a:rPr>
              <a:t>S26A </a:t>
            </a:r>
            <a:r>
              <a:rPr lang="en-US" sz="1400" dirty="0">
                <a:latin typeface="Calibri" panose="020F0502020204030204" pitchFamily="34" charset="0"/>
              </a:rPr>
              <a:t>scribe </a:t>
            </a:r>
            <a:r>
              <a:rPr lang="en-US" sz="1400" dirty="0" smtClean="0">
                <a:latin typeface="Calibri" panose="020F0502020204030204" pitchFamily="34" charset="0"/>
              </a:rPr>
              <a:t>mini array and single cell structures (SR71, QTT, 2XCMOS)</a:t>
            </a:r>
          </a:p>
          <a:p>
            <a:pPr marL="285750" indent="-285750">
              <a:buFont typeface="Arial" panose="020B0604020202020204" pitchFamily="34" charset="0"/>
              <a:buChar char="•"/>
            </a:pPr>
            <a:r>
              <a:rPr lang="en-US" sz="1400" dirty="0">
                <a:latin typeface="Calibri" panose="020F0502020204030204" pitchFamily="34" charset="0"/>
              </a:rPr>
              <a:t>D</a:t>
            </a:r>
            <a:r>
              <a:rPr lang="en-US" sz="1400" dirty="0" smtClean="0">
                <a:latin typeface="Calibri" panose="020F0502020204030204" pitchFamily="34" charset="0"/>
              </a:rPr>
              <a:t>evelop </a:t>
            </a:r>
            <a:r>
              <a:rPr lang="en-US" sz="1400" dirty="0">
                <a:latin typeface="Calibri" panose="020F0502020204030204" pitchFamily="34" charset="0"/>
              </a:rPr>
              <a:t>fundamental understanding of switching </a:t>
            </a:r>
            <a:r>
              <a:rPr lang="en-US" sz="1400" dirty="0" smtClean="0">
                <a:latin typeface="Calibri" panose="020F0502020204030204" pitchFamily="34" charset="0"/>
              </a:rPr>
              <a:t>mechanism to tune window and reduce distribution</a:t>
            </a:r>
          </a:p>
        </p:txBody>
      </p:sp>
      <p:sp>
        <p:nvSpPr>
          <p:cNvPr id="6" name="Rounded Rectangle 5"/>
          <p:cNvSpPr/>
          <p:nvPr/>
        </p:nvSpPr>
        <p:spPr>
          <a:xfrm>
            <a:off x="4655189" y="5505154"/>
            <a:ext cx="4810545" cy="854968"/>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20nm SSM Structure Yield</a:t>
            </a:r>
            <a:endParaRPr lang="en-US" sz="1600" b="1" dirty="0" smtClean="0">
              <a:latin typeface="Calibri" panose="020F0502020204030204" pitchFamily="34" charset="0"/>
            </a:endParaRPr>
          </a:p>
          <a:p>
            <a:pPr marL="285750" indent="-285750">
              <a:buFont typeface="Arial" panose="020B0604020202020204" pitchFamily="34" charset="0"/>
              <a:buChar char="•"/>
            </a:pPr>
            <a:r>
              <a:rPr lang="en-US" sz="1400" dirty="0" smtClean="0">
                <a:latin typeface="Calibri" panose="020F0502020204030204" pitchFamily="34" charset="0"/>
              </a:rPr>
              <a:t>Establish S26A SSM-flow baseline and change control</a:t>
            </a:r>
          </a:p>
          <a:p>
            <a:pPr marL="285750" indent="-285750">
              <a:buFont typeface="Arial" panose="020B0604020202020204" pitchFamily="34" charset="0"/>
              <a:buChar char="•"/>
            </a:pPr>
            <a:r>
              <a:rPr lang="en-US" sz="1400" dirty="0" smtClean="0">
                <a:latin typeface="Calibri" panose="020F0502020204030204" pitchFamily="34" charset="0"/>
              </a:rPr>
              <a:t>Leverage with S26A </a:t>
            </a:r>
            <a:r>
              <a:rPr lang="en-US" sz="1400" dirty="0">
                <a:latin typeface="Calibri" panose="020F0502020204030204" pitchFamily="34" charset="0"/>
              </a:rPr>
              <a:t>y</a:t>
            </a:r>
            <a:r>
              <a:rPr lang="en-US" sz="1400" dirty="0" smtClean="0">
                <a:latin typeface="Calibri" panose="020F0502020204030204" pitchFamily="34" charset="0"/>
              </a:rPr>
              <a:t>ield improvement </a:t>
            </a:r>
          </a:p>
        </p:txBody>
      </p:sp>
      <p:sp>
        <p:nvSpPr>
          <p:cNvPr id="7" name="Rounded Rectangle 6"/>
          <p:cNvSpPr/>
          <p:nvPr/>
        </p:nvSpPr>
        <p:spPr>
          <a:xfrm>
            <a:off x="5714999" y="3591706"/>
            <a:ext cx="2971799" cy="1025426"/>
          </a:xfrm>
          <a:prstGeom prst="roundRect">
            <a:avLst/>
          </a:prstGeom>
          <a:solidFill>
            <a:srgbClr val="004DBF">
              <a:alpha val="89804"/>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20nm Startup Flow Defined</a:t>
            </a:r>
            <a:endParaRPr lang="en-US" sz="1600" b="1" dirty="0" smtClean="0">
              <a:latin typeface="Calibri" panose="020F0502020204030204" pitchFamily="34" charset="0"/>
            </a:endParaRPr>
          </a:p>
          <a:p>
            <a:pPr marL="285750" indent="-285750">
              <a:buFont typeface="Arial" panose="020B0604020202020204" pitchFamily="34" charset="0"/>
              <a:buChar char="•"/>
            </a:pPr>
            <a:r>
              <a:rPr lang="en-US" sz="1400" dirty="0">
                <a:latin typeface="Calibri" panose="020F0502020204030204" pitchFamily="34" charset="0"/>
              </a:rPr>
              <a:t>Structure </a:t>
            </a:r>
            <a:r>
              <a:rPr lang="en-US" sz="1400" dirty="0" smtClean="0">
                <a:latin typeface="Calibri" panose="020F0502020204030204" pitchFamily="34" charset="0"/>
              </a:rPr>
              <a:t>and RWB demonstrated</a:t>
            </a:r>
            <a:endParaRPr lang="en-US" sz="1400" dirty="0">
              <a:latin typeface="Calibri" panose="020F0502020204030204" pitchFamily="34" charset="0"/>
            </a:endParaRPr>
          </a:p>
          <a:p>
            <a:pPr marL="285750" indent="-285750">
              <a:buFont typeface="Arial" panose="020B0604020202020204" pitchFamily="34" charset="0"/>
              <a:buChar char="•"/>
            </a:pPr>
            <a:r>
              <a:rPr lang="en-US" sz="1400" dirty="0" smtClean="0">
                <a:latin typeface="Calibri" panose="020F0502020204030204" pitchFamily="34" charset="0"/>
              </a:rPr>
              <a:t>DTS/MTS/RWB are consistent</a:t>
            </a:r>
          </a:p>
        </p:txBody>
      </p:sp>
      <p:sp>
        <p:nvSpPr>
          <p:cNvPr id="8" name="Rounded Rectangle 7"/>
          <p:cNvSpPr/>
          <p:nvPr/>
        </p:nvSpPr>
        <p:spPr>
          <a:xfrm>
            <a:off x="5715000" y="1413796"/>
            <a:ext cx="2971799" cy="1289888"/>
          </a:xfrm>
          <a:prstGeom prst="roundRect">
            <a:avLst/>
          </a:prstGeom>
          <a:solidFill>
            <a:srgbClr val="004DBF">
              <a:alpha val="89804"/>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400" b="1" u="sng" dirty="0" smtClean="0">
                <a:latin typeface="Calibri" panose="020F0502020204030204" pitchFamily="34" charset="0"/>
              </a:rPr>
              <a:t>S26S Tapeout meeting S26A spec</a:t>
            </a:r>
            <a:endParaRPr lang="en-US" sz="1400" b="1" dirty="0" smtClean="0">
              <a:latin typeface="Calibri" panose="020F0502020204030204" pitchFamily="34" charset="0"/>
            </a:endParaRPr>
          </a:p>
          <a:p>
            <a:pPr marL="285750" indent="-285750">
              <a:buFont typeface="Arial" panose="020B0604020202020204" pitchFamily="34" charset="0"/>
              <a:buChar char="•"/>
            </a:pPr>
            <a:r>
              <a:rPr lang="en-US" sz="1400" dirty="0" smtClean="0">
                <a:latin typeface="Calibri" panose="020F0502020204030204" pitchFamily="34" charset="0"/>
              </a:rPr>
              <a:t>Product vehicle: 256Gb in 197mm</a:t>
            </a:r>
            <a:r>
              <a:rPr lang="en-US" sz="1400" baseline="30000" dirty="0" smtClean="0">
                <a:latin typeface="Calibri" panose="020F0502020204030204" pitchFamily="34" charset="0"/>
              </a:rPr>
              <a:t>2</a:t>
            </a:r>
            <a:endParaRPr lang="en-US" sz="1400" dirty="0" smtClean="0">
              <a:latin typeface="Calibri" panose="020F0502020204030204" pitchFamily="34" charset="0"/>
            </a:endParaRPr>
          </a:p>
          <a:p>
            <a:pPr marL="285750" indent="-285750">
              <a:buFont typeface="Arial" panose="020B0604020202020204" pitchFamily="34" charset="0"/>
              <a:buChar char="•"/>
            </a:pPr>
            <a:r>
              <a:rPr lang="en-US" sz="1400" dirty="0" smtClean="0">
                <a:latin typeface="Calibri" panose="020F0502020204030204" pitchFamily="34" charset="0"/>
              </a:rPr>
              <a:t>½ write completion time</a:t>
            </a:r>
          </a:p>
          <a:p>
            <a:pPr marL="285750" indent="-285750">
              <a:buFont typeface="Arial" panose="020B0604020202020204" pitchFamily="34" charset="0"/>
              <a:buChar char="•"/>
            </a:pPr>
            <a:r>
              <a:rPr lang="en-US" sz="1400" dirty="0" smtClean="0">
                <a:latin typeface="Calibri" panose="020F0502020204030204" pitchFamily="34" charset="0"/>
              </a:rPr>
              <a:t>Dual Deck compatible with S25A spec</a:t>
            </a:r>
          </a:p>
        </p:txBody>
      </p:sp>
      <p:sp>
        <p:nvSpPr>
          <p:cNvPr id="9" name="Notched Right Arrow 8"/>
          <p:cNvSpPr/>
          <p:nvPr/>
        </p:nvSpPr>
        <p:spPr>
          <a:xfrm>
            <a:off x="4596433" y="4007532"/>
            <a:ext cx="1067519" cy="609600"/>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0" name="Notched Right Arrow 9"/>
          <p:cNvSpPr/>
          <p:nvPr/>
        </p:nvSpPr>
        <p:spPr>
          <a:xfrm>
            <a:off x="4596433" y="1736812"/>
            <a:ext cx="1067519" cy="609600"/>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1" name="Notched Right Arrow 10"/>
          <p:cNvSpPr/>
          <p:nvPr/>
        </p:nvSpPr>
        <p:spPr>
          <a:xfrm rot="16200000" flipV="1">
            <a:off x="7156918" y="4734044"/>
            <a:ext cx="689092" cy="618893"/>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2" name="Rounded Rectangle 11"/>
          <p:cNvSpPr/>
          <p:nvPr/>
        </p:nvSpPr>
        <p:spPr>
          <a:xfrm>
            <a:off x="9838928" y="2886314"/>
            <a:ext cx="1828800" cy="513184"/>
          </a:xfrm>
          <a:prstGeom prst="roundRect">
            <a:avLst>
              <a:gd name="adj" fmla="val 9569"/>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Fail or Succeed</a:t>
            </a:r>
          </a:p>
        </p:txBody>
      </p:sp>
      <p:grpSp>
        <p:nvGrpSpPr>
          <p:cNvPr id="3" name="Group 2"/>
          <p:cNvGrpSpPr/>
          <p:nvPr/>
        </p:nvGrpSpPr>
        <p:grpSpPr>
          <a:xfrm>
            <a:off x="7315199" y="2772610"/>
            <a:ext cx="2412269" cy="748616"/>
            <a:chOff x="7315199" y="4122665"/>
            <a:chExt cx="2412269" cy="748616"/>
          </a:xfrm>
        </p:grpSpPr>
        <p:sp>
          <p:nvSpPr>
            <p:cNvPr id="13" name="Notched Right Arrow 12"/>
            <p:cNvSpPr/>
            <p:nvPr/>
          </p:nvSpPr>
          <p:spPr>
            <a:xfrm>
              <a:off x="8508268" y="4236368"/>
              <a:ext cx="1219200" cy="513184"/>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4" name="Bent Arrow 13"/>
            <p:cNvSpPr/>
            <p:nvPr/>
          </p:nvSpPr>
          <p:spPr>
            <a:xfrm>
              <a:off x="7315199" y="4363033"/>
              <a:ext cx="1371600" cy="508248"/>
            </a:xfrm>
            <a:prstGeom prst="bentArrow">
              <a:avLst>
                <a:gd name="adj1" fmla="val 50000"/>
                <a:gd name="adj2" fmla="val 25000"/>
                <a:gd name="adj3" fmla="val 25000"/>
                <a:gd name="adj4"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Bent Arrow 14"/>
            <p:cNvSpPr/>
            <p:nvPr/>
          </p:nvSpPr>
          <p:spPr>
            <a:xfrm flipV="1">
              <a:off x="7315199" y="4122665"/>
              <a:ext cx="1371600" cy="494927"/>
            </a:xfrm>
            <a:prstGeom prst="bentArrow">
              <a:avLst>
                <a:gd name="adj1" fmla="val 50000"/>
                <a:gd name="adj2" fmla="val 25000"/>
                <a:gd name="adj3" fmla="val 25000"/>
                <a:gd name="adj4"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6" name="Curved Up Arrow 15"/>
          <p:cNvSpPr/>
          <p:nvPr/>
        </p:nvSpPr>
        <p:spPr>
          <a:xfrm rot="2422979">
            <a:off x="4137840" y="5866075"/>
            <a:ext cx="493715" cy="254525"/>
          </a:xfrm>
          <a:prstGeom prst="curvedUp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Curved Up Arrow 16"/>
          <p:cNvSpPr/>
          <p:nvPr/>
        </p:nvSpPr>
        <p:spPr>
          <a:xfrm rot="2531748" flipH="1" flipV="1">
            <a:off x="4461432" y="5100011"/>
            <a:ext cx="424712" cy="250705"/>
          </a:xfrm>
          <a:prstGeom prst="curvedUp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urved Right Arrow 17"/>
          <p:cNvSpPr/>
          <p:nvPr/>
        </p:nvSpPr>
        <p:spPr>
          <a:xfrm flipH="1" flipV="1">
            <a:off x="4114205" y="3219562"/>
            <a:ext cx="226241" cy="545845"/>
          </a:xfrm>
          <a:prstGeom prst="curvedRight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Notched Right Arrow 18"/>
          <p:cNvSpPr/>
          <p:nvPr/>
        </p:nvSpPr>
        <p:spPr>
          <a:xfrm>
            <a:off x="8848165" y="3857315"/>
            <a:ext cx="879303" cy="494208"/>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21" name="Rounded Rectangle 20"/>
          <p:cNvSpPr/>
          <p:nvPr/>
        </p:nvSpPr>
        <p:spPr>
          <a:xfrm>
            <a:off x="9838928" y="3591707"/>
            <a:ext cx="1828800" cy="1025425"/>
          </a:xfrm>
          <a:prstGeom prst="roundRect">
            <a:avLst>
              <a:gd name="adj" fmla="val 9569"/>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600" b="1" u="sng" dirty="0" smtClean="0">
                <a:latin typeface="Calibri" panose="020F0502020204030204" pitchFamily="34" charset="0"/>
              </a:rPr>
              <a:t>Scaling Roadmap</a:t>
            </a:r>
          </a:p>
          <a:p>
            <a:pPr marL="174625" indent="-174625"/>
            <a:r>
              <a:rPr lang="en-US" sz="1400" dirty="0" smtClean="0">
                <a:latin typeface="Calibri" panose="020F0502020204030204" pitchFamily="34" charset="0"/>
              </a:rPr>
              <a:t>Process architecture</a:t>
            </a:r>
            <a:br>
              <a:rPr lang="en-US" sz="1400" dirty="0" smtClean="0">
                <a:latin typeface="Calibri" panose="020F0502020204030204" pitchFamily="34" charset="0"/>
              </a:rPr>
            </a:br>
            <a:r>
              <a:rPr lang="en-US" sz="1400" dirty="0" smtClean="0">
                <a:latin typeface="Calibri" panose="020F0502020204030204" pitchFamily="34" charset="0"/>
              </a:rPr>
              <a:t>Stack (S26A like) vs.</a:t>
            </a:r>
            <a:br>
              <a:rPr lang="en-US" sz="1400" dirty="0" smtClean="0">
                <a:latin typeface="Calibri" panose="020F0502020204030204" pitchFamily="34" charset="0"/>
              </a:rPr>
            </a:br>
            <a:r>
              <a:rPr lang="en-US" sz="1400" dirty="0" smtClean="0">
                <a:latin typeface="Calibri" panose="020F0502020204030204" pitchFamily="34" charset="0"/>
              </a:rPr>
              <a:t>Tier (3DNAND-like)</a:t>
            </a:r>
          </a:p>
        </p:txBody>
      </p:sp>
    </p:spTree>
    <p:extLst>
      <p:ext uri="{BB962C8B-B14F-4D97-AF65-F5344CB8AC3E}">
        <p14:creationId xmlns:p14="http://schemas.microsoft.com/office/powerpoint/2010/main" val="3656385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S26S </a:t>
            </a:r>
            <a:r>
              <a:rPr lang="en-US" sz="3600" dirty="0"/>
              <a:t>Design and </a:t>
            </a:r>
            <a:r>
              <a:rPr lang="en-US" sz="3600" dirty="0" err="1" smtClean="0"/>
              <a:t>TGnMOST</a:t>
            </a:r>
            <a:r>
              <a:rPr lang="en-US" sz="3600" dirty="0" smtClean="0"/>
              <a:t> Intercept</a:t>
            </a:r>
            <a:endParaRPr lang="en-US" sz="3600" dirty="0"/>
          </a:p>
        </p:txBody>
      </p:sp>
      <p:sp>
        <p:nvSpPr>
          <p:cNvPr id="5" name="Rounded Rectangle 4"/>
          <p:cNvSpPr/>
          <p:nvPr/>
        </p:nvSpPr>
        <p:spPr>
          <a:xfrm>
            <a:off x="533929" y="1638488"/>
            <a:ext cx="3406012" cy="313494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sz="2000" b="1" dirty="0" smtClean="0">
                <a:latin typeface="Calibri" panose="020F0502020204030204" pitchFamily="34" charset="0"/>
              </a:rPr>
              <a:t>S26S Design Start</a:t>
            </a:r>
            <a:endParaRPr lang="en-US" sz="1600" dirty="0" smtClean="0">
              <a:latin typeface="Calibri" panose="020F0502020204030204" pitchFamily="34" charset="0"/>
            </a:endParaRPr>
          </a:p>
          <a:p>
            <a:pPr marL="457200" indent="-225425"/>
            <a:r>
              <a:rPr lang="en-US" sz="1600" dirty="0" smtClean="0">
                <a:latin typeface="Calibri" panose="020F0502020204030204" pitchFamily="34" charset="0"/>
              </a:rPr>
              <a:t>100% S26A collateral</a:t>
            </a:r>
          </a:p>
          <a:p>
            <a:pPr marL="457200" indent="-225425"/>
            <a:r>
              <a:rPr lang="en-US" sz="1600" dirty="0" smtClean="0">
                <a:latin typeface="Calibri" panose="020F0502020204030204" pitchFamily="34" charset="0"/>
              </a:rPr>
              <a:t>CMOS Bipolar Decoder for placeholder (no HV Stress)</a:t>
            </a:r>
          </a:p>
          <a:p>
            <a:pPr marL="457200" indent="-225425"/>
            <a:r>
              <a:rPr lang="en-US" sz="1600" dirty="0" smtClean="0">
                <a:latin typeface="Calibri" panose="020F0502020204030204" pitchFamily="34" charset="0"/>
              </a:rPr>
              <a:t>20~50% high switching energy </a:t>
            </a:r>
          </a:p>
          <a:p>
            <a:pPr marL="457200" indent="-225425"/>
            <a:r>
              <a:rPr lang="en-US" sz="1600" dirty="0" smtClean="0">
                <a:latin typeface="Calibri" panose="020F0502020204030204" pitchFamily="34" charset="0"/>
              </a:rPr>
              <a:t>Wafer level testable for SSM functionality @ ½ of set time</a:t>
            </a:r>
          </a:p>
          <a:p>
            <a:pPr marL="457200" indent="-225425"/>
            <a:r>
              <a:rPr lang="en-US" sz="1600" dirty="0" smtClean="0">
                <a:latin typeface="Calibri" panose="020F0502020204030204" pitchFamily="34" charset="0"/>
              </a:rPr>
              <a:t>Power/thermal envelope prohibitive for full throttle component test</a:t>
            </a:r>
            <a:r>
              <a:rPr lang="en-US" sz="1600" dirty="0">
                <a:latin typeface="Calibri" panose="020F0502020204030204" pitchFamily="34" charset="0"/>
              </a:rPr>
              <a:t/>
            </a:r>
            <a:br>
              <a:rPr lang="en-US" sz="1600" dirty="0">
                <a:latin typeface="Calibri" panose="020F0502020204030204" pitchFamily="34" charset="0"/>
              </a:rPr>
            </a:br>
            <a:r>
              <a:rPr lang="en-US" sz="1600" dirty="0" smtClean="0">
                <a:latin typeface="Calibri" panose="020F0502020204030204" pitchFamily="34" charset="0"/>
              </a:rPr>
              <a:t>(system level validation)  </a:t>
            </a:r>
          </a:p>
        </p:txBody>
      </p:sp>
      <p:sp>
        <p:nvSpPr>
          <p:cNvPr id="6" name="Rounded Rectangle 5"/>
          <p:cNvSpPr/>
          <p:nvPr/>
        </p:nvSpPr>
        <p:spPr>
          <a:xfrm>
            <a:off x="4870503" y="990600"/>
            <a:ext cx="4046630" cy="68580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sz="2000" b="1" dirty="0" err="1" smtClean="0">
                <a:latin typeface="Calibri" panose="020F0502020204030204" pitchFamily="34" charset="0"/>
              </a:rPr>
              <a:t>TGnMOST</a:t>
            </a:r>
            <a:r>
              <a:rPr lang="en-US" sz="2000" b="1" dirty="0" smtClean="0">
                <a:latin typeface="Calibri" panose="020F0502020204030204" pitchFamily="34" charset="0"/>
              </a:rPr>
              <a:t> Collateral Development</a:t>
            </a:r>
          </a:p>
          <a:p>
            <a:pPr marL="457200" indent="-225425"/>
            <a:r>
              <a:rPr lang="en-US" sz="1600" dirty="0" smtClean="0">
                <a:latin typeface="Calibri" panose="020F0502020204030204" pitchFamily="34" charset="0"/>
              </a:rPr>
              <a:t>Silicon meeting </a:t>
            </a:r>
            <a:r>
              <a:rPr lang="en-US" sz="1600" dirty="0" err="1">
                <a:latin typeface="Calibri" panose="020F0502020204030204" pitchFamily="34" charset="0"/>
                <a:cs typeface="Calibri" panose="020F0502020204030204" pitchFamily="34" charset="0"/>
              </a:rPr>
              <a:t>Vt</a:t>
            </a:r>
            <a:r>
              <a:rPr lang="en-US" sz="1600" dirty="0">
                <a:latin typeface="Calibri" panose="020F0502020204030204" pitchFamily="34" charset="0"/>
                <a:cs typeface="Calibri" panose="020F0502020204030204" pitchFamily="34" charset="0"/>
              </a:rPr>
              <a:t>, leakage and </a:t>
            </a:r>
            <a:r>
              <a:rPr lang="en-US" sz="1600" dirty="0" err="1">
                <a:latin typeface="Calibri" panose="020F0502020204030204" pitchFamily="34" charset="0"/>
                <a:cs typeface="Calibri" panose="020F0502020204030204" pitchFamily="34" charset="0"/>
              </a:rPr>
              <a:t>Idlin</a:t>
            </a:r>
            <a:r>
              <a:rPr lang="en-US" sz="1600" dirty="0">
                <a:latin typeface="Calibri" panose="020F0502020204030204" pitchFamily="34" charset="0"/>
                <a:cs typeface="Calibri" panose="020F0502020204030204" pitchFamily="34" charset="0"/>
              </a:rPr>
              <a:t>/</a:t>
            </a:r>
            <a:r>
              <a:rPr lang="en-US" sz="1600" dirty="0" err="1">
                <a:latin typeface="Calibri" panose="020F0502020204030204" pitchFamily="34" charset="0"/>
                <a:cs typeface="Calibri" panose="020F0502020204030204" pitchFamily="34" charset="0"/>
              </a:rPr>
              <a:t>Idsat</a:t>
            </a:r>
            <a:r>
              <a:rPr lang="en-US" sz="1600" dirty="0">
                <a:latin typeface="Calibri" panose="020F0502020204030204" pitchFamily="34" charset="0"/>
                <a:cs typeface="Calibri" panose="020F0502020204030204" pitchFamily="34" charset="0"/>
              </a:rPr>
              <a:t> </a:t>
            </a:r>
            <a:endParaRPr lang="en-US" sz="1600" dirty="0" smtClean="0">
              <a:latin typeface="Calibri" panose="020F0502020204030204" pitchFamily="34" charset="0"/>
              <a:cs typeface="Calibri" panose="020F0502020204030204" pitchFamily="34" charset="0"/>
            </a:endParaRPr>
          </a:p>
        </p:txBody>
      </p:sp>
      <p:sp>
        <p:nvSpPr>
          <p:cNvPr id="7" name="Rounded Rectangle 6"/>
          <p:cNvSpPr/>
          <p:nvPr/>
        </p:nvSpPr>
        <p:spPr>
          <a:xfrm>
            <a:off x="5117324" y="4827311"/>
            <a:ext cx="3552987" cy="135296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36538" indent="-236538"/>
            <a:r>
              <a:rPr lang="en-US" sz="2000" dirty="0" smtClean="0">
                <a:latin typeface="Calibri" panose="020F0502020204030204" pitchFamily="34" charset="0"/>
              </a:rPr>
              <a:t>Change CMOS decoder scheme to </a:t>
            </a:r>
            <a:r>
              <a:rPr lang="en-US" sz="2000" dirty="0" err="1" smtClean="0">
                <a:latin typeface="Calibri" panose="020F0502020204030204" pitchFamily="34" charset="0"/>
              </a:rPr>
              <a:t>TGnMOST</a:t>
            </a:r>
            <a:r>
              <a:rPr lang="en-US" sz="2000" dirty="0" smtClean="0">
                <a:latin typeface="Calibri" panose="020F0502020204030204" pitchFamily="34" charset="0"/>
              </a:rPr>
              <a:t> decoder scheme</a:t>
            </a:r>
          </a:p>
          <a:p>
            <a:pPr marL="236538" indent="-236538"/>
            <a:r>
              <a:rPr lang="en-US" sz="2000" dirty="0" smtClean="0">
                <a:latin typeface="Calibri" panose="020F0502020204030204" pitchFamily="34" charset="0"/>
              </a:rPr>
              <a:t>Design to S26A full spec, compatible to S25A full spec</a:t>
            </a:r>
          </a:p>
        </p:txBody>
      </p:sp>
      <p:sp>
        <p:nvSpPr>
          <p:cNvPr id="9" name="Diamond 8"/>
          <p:cNvSpPr/>
          <p:nvPr/>
        </p:nvSpPr>
        <p:spPr>
          <a:xfrm>
            <a:off x="5412840" y="2469876"/>
            <a:ext cx="2990369" cy="1495839"/>
          </a:xfrm>
          <a:prstGeom prst="diamond">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libri" panose="020F0502020204030204" pitchFamily="34" charset="0"/>
              </a:rPr>
              <a:t>EoQ1 assessment for Q3 TO</a:t>
            </a:r>
            <a:endParaRPr lang="en-US" sz="2000" dirty="0">
              <a:latin typeface="Calibri" panose="020F0502020204030204" pitchFamily="34" charset="0"/>
            </a:endParaRPr>
          </a:p>
        </p:txBody>
      </p:sp>
      <p:sp>
        <p:nvSpPr>
          <p:cNvPr id="10" name="Down Arrow 9"/>
          <p:cNvSpPr/>
          <p:nvPr/>
        </p:nvSpPr>
        <p:spPr>
          <a:xfrm>
            <a:off x="6706930" y="4087778"/>
            <a:ext cx="373773" cy="6174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090936" y="3041374"/>
            <a:ext cx="1170909" cy="3528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8524389" y="3048828"/>
            <a:ext cx="1031157" cy="3453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9706540" y="2655980"/>
            <a:ext cx="1940437" cy="112362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231775" indent="-231775"/>
            <a:r>
              <a:rPr lang="en-US" sz="2000" b="1" dirty="0">
                <a:latin typeface="Calibri" panose="020F0502020204030204" pitchFamily="34" charset="0"/>
              </a:rPr>
              <a:t>First Stepping </a:t>
            </a:r>
            <a:endParaRPr lang="en-US" sz="2000" b="1" dirty="0" smtClean="0">
              <a:latin typeface="Calibri" panose="020F0502020204030204" pitchFamily="34" charset="0"/>
            </a:endParaRPr>
          </a:p>
          <a:p>
            <a:pPr marL="457200" indent="-225425"/>
            <a:r>
              <a:rPr lang="en-US" sz="1600" dirty="0" smtClean="0">
                <a:latin typeface="Calibri" panose="020F0502020204030204" pitchFamily="34" charset="0"/>
              </a:rPr>
              <a:t>w/o </a:t>
            </a:r>
            <a:r>
              <a:rPr lang="en-US" sz="1600" dirty="0" err="1" smtClean="0">
                <a:latin typeface="Calibri" panose="020F0502020204030204" pitchFamily="34" charset="0"/>
              </a:rPr>
              <a:t>TGnMOST</a:t>
            </a:r>
            <a:endParaRPr lang="en-US" sz="1600" dirty="0">
              <a:latin typeface="Calibri" panose="020F0502020204030204" pitchFamily="34" charset="0"/>
            </a:endParaRPr>
          </a:p>
          <a:p>
            <a:pPr marL="457200" indent="-225425"/>
            <a:r>
              <a:rPr lang="en-US" sz="1600" dirty="0" smtClean="0">
                <a:latin typeface="Calibri" panose="020F0502020204030204" pitchFamily="34" charset="0"/>
              </a:rPr>
              <a:t>system validation </a:t>
            </a:r>
            <a:r>
              <a:rPr lang="en-US" sz="1600" dirty="0">
                <a:latin typeface="Calibri" panose="020F0502020204030204" pitchFamily="34" charset="0"/>
              </a:rPr>
              <a:t>at lower </a:t>
            </a:r>
            <a:r>
              <a:rPr lang="en-US" sz="1600" dirty="0" smtClean="0">
                <a:latin typeface="Calibri" panose="020F0502020204030204" pitchFamily="34" charset="0"/>
              </a:rPr>
              <a:t>BW</a:t>
            </a:r>
            <a:endParaRPr lang="en-US" sz="1600" dirty="0">
              <a:latin typeface="Calibri" panose="020F0502020204030204" pitchFamily="34" charset="0"/>
            </a:endParaRPr>
          </a:p>
        </p:txBody>
      </p:sp>
      <p:sp>
        <p:nvSpPr>
          <p:cNvPr id="15" name="Rounded Rectangle 14"/>
          <p:cNvSpPr/>
          <p:nvPr/>
        </p:nvSpPr>
        <p:spPr>
          <a:xfrm>
            <a:off x="9706540" y="5020091"/>
            <a:ext cx="1940437" cy="1103243"/>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sz="2000" b="1" dirty="0">
                <a:latin typeface="Calibri" panose="020F0502020204030204" pitchFamily="34" charset="0"/>
              </a:rPr>
              <a:t>Spec-compliant S26S stepping </a:t>
            </a:r>
            <a:endParaRPr lang="en-US" sz="2000" b="1" dirty="0" smtClean="0">
              <a:latin typeface="Calibri" panose="020F0502020204030204" pitchFamily="34" charset="0"/>
            </a:endParaRPr>
          </a:p>
          <a:p>
            <a:pPr marL="231775"/>
            <a:r>
              <a:rPr lang="en-US" sz="1600" dirty="0" smtClean="0">
                <a:latin typeface="Calibri" panose="020F0502020204030204" pitchFamily="34" charset="0"/>
              </a:rPr>
              <a:t>w/ </a:t>
            </a:r>
            <a:r>
              <a:rPr lang="en-US" sz="1600" dirty="0" err="1" smtClean="0">
                <a:latin typeface="Calibri" panose="020F0502020204030204" pitchFamily="34" charset="0"/>
              </a:rPr>
              <a:t>TGnMOST</a:t>
            </a:r>
            <a:endParaRPr lang="en-US" sz="1200" dirty="0">
              <a:latin typeface="Calibri" panose="020F0502020204030204" pitchFamily="34" charset="0"/>
            </a:endParaRPr>
          </a:p>
        </p:txBody>
      </p:sp>
      <p:sp>
        <p:nvSpPr>
          <p:cNvPr id="17" name="Right Arrow 16"/>
          <p:cNvSpPr/>
          <p:nvPr/>
        </p:nvSpPr>
        <p:spPr>
          <a:xfrm>
            <a:off x="8802474" y="5378729"/>
            <a:ext cx="753071" cy="316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6718929" y="1781593"/>
            <a:ext cx="373773" cy="6174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969827" y="2467294"/>
            <a:ext cx="1851483" cy="1477328"/>
          </a:xfrm>
          <a:prstGeom prst="rect">
            <a:avLst/>
          </a:prstGeom>
          <a:noFill/>
        </p:spPr>
        <p:txBody>
          <a:bodyPr wrap="square" rtlCol="0">
            <a:spAutoFit/>
          </a:bodyPr>
          <a:lstStyle/>
          <a:p>
            <a:pPr algn="ctr"/>
            <a:r>
              <a:rPr lang="en-US" sz="1800" b="1" dirty="0" smtClean="0">
                <a:solidFill>
                  <a:srgbClr val="C00000"/>
                </a:solidFill>
                <a:latin typeface="Calibri" panose="020F0502020204030204" pitchFamily="34" charset="0"/>
              </a:rPr>
              <a:t>Favorable to</a:t>
            </a:r>
          </a:p>
          <a:p>
            <a:pPr algn="ctr"/>
            <a:r>
              <a:rPr lang="en-US" sz="1800" b="1" dirty="0" smtClean="0">
                <a:solidFill>
                  <a:srgbClr val="C00000"/>
                </a:solidFill>
                <a:latin typeface="Calibri" panose="020F0502020204030204" pitchFamily="34" charset="0"/>
              </a:rPr>
              <a:t>‘fast fail’</a:t>
            </a:r>
          </a:p>
          <a:p>
            <a:pPr algn="ctr"/>
            <a:endParaRPr lang="en-US" sz="1800" b="1" dirty="0" smtClean="0">
              <a:solidFill>
                <a:srgbClr val="C00000"/>
              </a:solidFill>
              <a:latin typeface="Calibri" panose="020F0502020204030204" pitchFamily="34" charset="0"/>
            </a:endParaRPr>
          </a:p>
          <a:p>
            <a:pPr algn="ctr"/>
            <a:r>
              <a:rPr lang="en-US" sz="1800" b="1" dirty="0" smtClean="0">
                <a:solidFill>
                  <a:srgbClr val="C00000"/>
                </a:solidFill>
                <a:latin typeface="Calibri" panose="020F0502020204030204" pitchFamily="34" charset="0"/>
              </a:rPr>
              <a:t>(Criteria </a:t>
            </a:r>
            <a:br>
              <a:rPr lang="en-US" sz="1800" b="1" dirty="0" smtClean="0">
                <a:solidFill>
                  <a:srgbClr val="C00000"/>
                </a:solidFill>
                <a:latin typeface="Calibri" panose="020F0502020204030204" pitchFamily="34" charset="0"/>
              </a:rPr>
            </a:br>
            <a:r>
              <a:rPr lang="en-US" sz="1800" b="1" dirty="0" smtClean="0">
                <a:solidFill>
                  <a:srgbClr val="C00000"/>
                </a:solidFill>
                <a:latin typeface="Calibri" panose="020F0502020204030204" pitchFamily="34" charset="0"/>
              </a:rPr>
              <a:t>to be developed)</a:t>
            </a:r>
            <a:endParaRPr lang="en-US" sz="1800" b="1" dirty="0">
              <a:solidFill>
                <a:srgbClr val="C00000"/>
              </a:solidFill>
              <a:latin typeface="Calibri" panose="020F0502020204030204" pitchFamily="34" charset="0"/>
            </a:endParaRPr>
          </a:p>
        </p:txBody>
      </p:sp>
      <p:sp>
        <p:nvSpPr>
          <p:cNvPr id="21" name="TextBox 20"/>
          <p:cNvSpPr txBox="1"/>
          <p:nvPr/>
        </p:nvSpPr>
        <p:spPr>
          <a:xfrm>
            <a:off x="6985922" y="3967813"/>
            <a:ext cx="1734193" cy="646331"/>
          </a:xfrm>
          <a:prstGeom prst="rect">
            <a:avLst/>
          </a:prstGeom>
          <a:noFill/>
        </p:spPr>
        <p:txBody>
          <a:bodyPr wrap="none" rtlCol="0">
            <a:spAutoFit/>
          </a:bodyPr>
          <a:lstStyle/>
          <a:p>
            <a:pPr algn="ctr"/>
            <a:r>
              <a:rPr lang="en-US" sz="1800" b="1" dirty="0" err="1" smtClean="0">
                <a:solidFill>
                  <a:srgbClr val="0070C0"/>
                </a:solidFill>
                <a:latin typeface="Calibri" panose="020F0502020204030204" pitchFamily="34" charset="0"/>
              </a:rPr>
              <a:t>TGnMOST</a:t>
            </a:r>
            <a:endParaRPr lang="en-US" sz="1800" b="1" dirty="0" smtClean="0">
              <a:solidFill>
                <a:srgbClr val="0070C0"/>
              </a:solidFill>
              <a:latin typeface="Calibri" panose="020F0502020204030204" pitchFamily="34" charset="0"/>
            </a:endParaRPr>
          </a:p>
          <a:p>
            <a:pPr algn="ctr"/>
            <a:r>
              <a:rPr lang="en-US" sz="1800" b="1" dirty="0" smtClean="0">
                <a:solidFill>
                  <a:srgbClr val="0070C0"/>
                </a:solidFill>
                <a:latin typeface="Calibri" panose="020F0502020204030204" pitchFamily="34" charset="0"/>
              </a:rPr>
              <a:t>Collateral Ready</a:t>
            </a:r>
            <a:endParaRPr lang="en-US" sz="1800" b="1" dirty="0">
              <a:solidFill>
                <a:srgbClr val="0070C0"/>
              </a:solidFill>
              <a:latin typeface="Calibri" panose="020F0502020204030204" pitchFamily="34" charset="0"/>
            </a:endParaRPr>
          </a:p>
        </p:txBody>
      </p:sp>
    </p:spTree>
    <p:extLst>
      <p:ext uri="{BB962C8B-B14F-4D97-AF65-F5344CB8AC3E}">
        <p14:creationId xmlns:p14="http://schemas.microsoft.com/office/powerpoint/2010/main" val="1969692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smtClean="0"/>
              <a:t>Signature Page</a:t>
            </a:r>
          </a:p>
        </p:txBody>
      </p:sp>
      <p:sp>
        <p:nvSpPr>
          <p:cNvPr id="67589" name="Rectangle 3"/>
          <p:cNvSpPr>
            <a:spLocks noChangeArrowheads="1"/>
          </p:cNvSpPr>
          <p:nvPr/>
        </p:nvSpPr>
        <p:spPr bwMode="auto">
          <a:xfrm>
            <a:off x="1639801" y="1321843"/>
            <a:ext cx="8912399" cy="2031325"/>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SOW”), having been approved by the JDP Committee is hereby approved by Intel and Micron respectively </a:t>
            </a:r>
            <a:r>
              <a:rPr lang="en-US" sz="1800" b="1" u="sng" dirty="0">
                <a:latin typeface="Lucida Sans Unicode" panose="020B0602030504020204" pitchFamily="34" charset="0"/>
                <a:cs typeface="Lucida Sans Unicode" panose="020B0602030504020204" pitchFamily="34" charset="0"/>
              </a:rPr>
              <a:t>effective as of </a:t>
            </a:r>
            <a:r>
              <a:rPr lang="en-US" sz="1800" b="1" u="sng" dirty="0">
                <a:solidFill>
                  <a:schemeClr val="bg1">
                    <a:lumMod val="75000"/>
                  </a:schemeClr>
                </a:solidFill>
                <a:latin typeface="Lucida Sans Unicode" panose="020B0602030504020204" pitchFamily="34" charset="0"/>
                <a:cs typeface="Lucida Sans Unicode" panose="020B0602030504020204" pitchFamily="34" charset="0"/>
              </a:rPr>
              <a:t>mmm </a:t>
            </a:r>
            <a:r>
              <a:rPr lang="en-US" sz="1800" b="1" u="sng" dirty="0" err="1">
                <a:solidFill>
                  <a:schemeClr val="bg1">
                    <a:lumMod val="75000"/>
                  </a:schemeClr>
                </a:solidFill>
                <a:latin typeface="Lucida Sans Unicode" panose="020B0602030504020204" pitchFamily="34" charset="0"/>
                <a:cs typeface="Lucida Sans Unicode" panose="020B0602030504020204" pitchFamily="34" charset="0"/>
              </a:rPr>
              <a:t>dd</a:t>
            </a:r>
            <a:r>
              <a:rPr lang="en-US" sz="1800" b="1" u="sng" dirty="0">
                <a:latin typeface="Lucida Sans Unicode" panose="020B0602030504020204" pitchFamily="34" charset="0"/>
                <a:cs typeface="Lucida Sans Unicode" panose="020B0602030504020204" pitchFamily="34" charset="0"/>
              </a:rPr>
              <a:t>, 2018</a:t>
            </a:r>
            <a:r>
              <a:rPr lang="en-US" sz="1800" b="1" dirty="0">
                <a:latin typeface="Lucida Sans Unicode" panose="020B0602030504020204" pitchFamily="34" charset="0"/>
                <a:cs typeface="Lucida Sans Unicode" panose="020B0602030504020204" pitchFamily="34" charset="0"/>
              </a:rPr>
              <a:t>, as signified by the signature of each company’s authorized representative below.  It is understood and agreed that this JDP SOW may be amended in due course in accordance with the procedures set forth in the  Joint Development Program Agreement.</a:t>
            </a:r>
          </a:p>
        </p:txBody>
      </p:sp>
      <p:graphicFrame>
        <p:nvGraphicFramePr>
          <p:cNvPr id="2" name="Table 1"/>
          <p:cNvGraphicFramePr>
            <a:graphicFrameLocks noGrp="1"/>
          </p:cNvGraphicFramePr>
          <p:nvPr>
            <p:extLst>
              <p:ext uri="{D42A27DB-BD31-4B8C-83A1-F6EECF244321}">
                <p14:modId xmlns:p14="http://schemas.microsoft.com/office/powerpoint/2010/main" val="2429597860"/>
              </p:ext>
            </p:extLst>
          </p:nvPr>
        </p:nvGraphicFramePr>
        <p:xfrm>
          <a:off x="1681772" y="3827945"/>
          <a:ext cx="8802569" cy="1662424"/>
        </p:xfrm>
        <a:graphic>
          <a:graphicData uri="http://schemas.openxmlformats.org/drawingml/2006/table">
            <a:tbl>
              <a:tblPr firstRow="1" bandRow="1">
                <a:tableStyleId>{5C22544A-7EE6-4342-B048-85BDC9FD1C3A}</a:tableStyleId>
              </a:tblPr>
              <a:tblGrid>
                <a:gridCol w="1114209"/>
                <a:gridCol w="3139851"/>
                <a:gridCol w="277013"/>
                <a:gridCol w="1114209"/>
                <a:gridCol w="3157287"/>
              </a:tblGrid>
              <a:tr h="158117">
                <a:tc gridSpan="2">
                  <a:txBody>
                    <a:bodyPr/>
                    <a:lstStyle/>
                    <a:p>
                      <a:pPr algn="ctr"/>
                      <a:r>
                        <a:rPr lang="en-US" sz="1800" dirty="0" smtClean="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smtClean="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tr>
              <a:tr h="154836">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r>
              <a:tr h="276265">
                <a:tc>
                  <a:txBody>
                    <a:bodyPr/>
                    <a:lstStyle/>
                    <a:p>
                      <a:r>
                        <a:rPr lang="en-US" sz="2000" dirty="0" smtClean="0"/>
                        <a:t>Name:</a:t>
                      </a:r>
                      <a:endParaRPr lang="en-US" sz="2000" dirty="0"/>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Name: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836">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3175448519"/>
              </p:ext>
            </p:extLst>
          </p:nvPr>
        </p:nvGraphicFramePr>
        <p:xfrm>
          <a:off x="740413" y="1311312"/>
          <a:ext cx="10308575" cy="3621598"/>
        </p:xfrm>
        <a:graphic>
          <a:graphicData uri="http://schemas.openxmlformats.org/drawingml/2006/table">
            <a:tbl>
              <a:tblPr/>
              <a:tblGrid>
                <a:gridCol w="1544613"/>
                <a:gridCol w="565057"/>
                <a:gridCol w="1587364"/>
                <a:gridCol w="1836435"/>
                <a:gridCol w="1838295"/>
                <a:gridCol w="2936811"/>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Initial Self-Select Memory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Jan-dd-2018</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SSM technology and product SOW</a:t>
                      </a: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09117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5763420"/>
              </p:ext>
            </p:extLst>
          </p:nvPr>
        </p:nvGraphicFramePr>
        <p:xfrm>
          <a:off x="915469" y="1219627"/>
          <a:ext cx="10514531" cy="4071430"/>
        </p:xfrm>
        <a:graphic>
          <a:graphicData uri="http://schemas.openxmlformats.org/drawingml/2006/table">
            <a:tbl>
              <a:tblPr firstRow="1" bandRow="1">
                <a:tableStyleId>{5C22544A-7EE6-4342-B048-85BDC9FD1C3A}</a:tableStyleId>
              </a:tblPr>
              <a:tblGrid>
                <a:gridCol w="2948283"/>
                <a:gridCol w="5889848"/>
                <a:gridCol w="1676400"/>
              </a:tblGrid>
              <a:tr h="513552">
                <a:tc>
                  <a:txBody>
                    <a:bodyPr/>
                    <a:lstStyle/>
                    <a:p>
                      <a:r>
                        <a:rPr lang="en-US" sz="2400" dirty="0" smtClean="0"/>
                        <a:t>Name</a:t>
                      </a:r>
                      <a:endParaRPr lang="en-US" sz="2400" dirty="0"/>
                    </a:p>
                  </a:txBody>
                  <a:tcPr marL="110805" marR="110805" marT="55403" marB="55403">
                    <a:solidFill>
                      <a:schemeClr val="accent2"/>
                    </a:solidFill>
                  </a:tcPr>
                </a:tc>
                <a:tc>
                  <a:txBody>
                    <a:bodyPr/>
                    <a:lstStyle/>
                    <a:p>
                      <a:r>
                        <a:rPr lang="en-US" sz="2400" dirty="0" smtClean="0"/>
                        <a:t>Function</a:t>
                      </a:r>
                      <a:endParaRPr lang="en-US" sz="2400" dirty="0"/>
                    </a:p>
                  </a:txBody>
                  <a:tcPr marL="110805" marR="110805" marT="55403" marB="55403">
                    <a:solidFill>
                      <a:schemeClr val="accent2"/>
                    </a:solidFill>
                  </a:tcPr>
                </a:tc>
                <a:tc>
                  <a:txBody>
                    <a:bodyPr/>
                    <a:lstStyle/>
                    <a:p>
                      <a:r>
                        <a:rPr lang="en-US" sz="2400" dirty="0" smtClean="0"/>
                        <a:t>Company</a:t>
                      </a:r>
                      <a:endParaRPr lang="en-US" sz="2400" dirty="0"/>
                    </a:p>
                  </a:txBody>
                  <a:tcPr marL="110805" marR="110805" marT="55403" marB="55403">
                    <a:solidFill>
                      <a:schemeClr val="accent2"/>
                    </a:solidFill>
                  </a:tcPr>
                </a:tc>
              </a:tr>
              <a:tr h="513552">
                <a:tc>
                  <a:txBody>
                    <a:bodyPr/>
                    <a:lstStyle/>
                    <a:p>
                      <a:r>
                        <a:rPr lang="en-US" sz="2400" dirty="0" smtClean="0"/>
                        <a:t>Russ Meyer</a:t>
                      </a:r>
                      <a:endParaRPr lang="en-US" sz="2400" dirty="0"/>
                    </a:p>
                  </a:txBody>
                  <a:tcPr marL="110805" marR="110805" marT="55403" marB="55403"/>
                </a:tc>
                <a:tc>
                  <a:txBody>
                    <a:bodyPr/>
                    <a:lstStyle/>
                    <a:p>
                      <a:r>
                        <a:rPr lang="en-US" sz="2400" dirty="0" smtClean="0"/>
                        <a:t>JDP co-manager</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Al</a:t>
                      </a:r>
                      <a:r>
                        <a:rPr lang="en-US" sz="2400" baseline="0" dirty="0" smtClean="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JDP co-manager</a:t>
                      </a:r>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baseline="0" dirty="0" smtClean="0"/>
                        <a:t>Mark Helm</a:t>
                      </a:r>
                      <a:endParaRPr lang="en-US" sz="2400"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u="none" dirty="0" smtClean="0"/>
                        <a:t>Matt Goldman</a:t>
                      </a:r>
                      <a:endParaRPr lang="en-US" sz="2400" u="none"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Geetha Jayaraman</a:t>
                      </a:r>
                      <a:endParaRPr lang="en-US" sz="2400" dirty="0"/>
                    </a:p>
                  </a:txBody>
                  <a:tcPr marL="110805" marR="110805" marT="55403" marB="55403"/>
                </a:tc>
                <a:tc>
                  <a:txBody>
                    <a:bodyPr/>
                    <a:lstStyle/>
                    <a:p>
                      <a:r>
                        <a:rPr lang="en-US" sz="2400" dirty="0" smtClean="0"/>
                        <a:t>Array</a:t>
                      </a:r>
                      <a:r>
                        <a:rPr lang="en-US" sz="2400" baseline="0" dirty="0" smtClean="0"/>
                        <a:t> </a:t>
                      </a:r>
                      <a:r>
                        <a:rPr lang="en-US" sz="2400" baseline="0" dirty="0" smtClean="0"/>
                        <a:t>Development and Product/Test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dirty="0" smtClean="0"/>
                        <a:t>Fabio Pellizzer</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DerChang Kau</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bl>
          </a:graphicData>
        </a:graphic>
      </p:graphicFrame>
    </p:spTree>
    <p:extLst>
      <p:ext uri="{BB962C8B-B14F-4D97-AF65-F5344CB8AC3E}">
        <p14:creationId xmlns:p14="http://schemas.microsoft.com/office/powerpoint/2010/main" val="444365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552450" indent="-552450">
              <a:lnSpc>
                <a:spcPct val="110000"/>
              </a:lnSpc>
              <a:buNone/>
            </a:pPr>
            <a:r>
              <a:rPr lang="en-US" sz="2000" cap="small" dirty="0" smtClean="0"/>
              <a:t>0.0 	Purpose</a:t>
            </a:r>
          </a:p>
          <a:p>
            <a:pPr marL="554035" indent="-554035">
              <a:lnSpc>
                <a:spcPct val="110000"/>
              </a:lnSpc>
              <a:buNone/>
            </a:pPr>
            <a:r>
              <a:rPr lang="en-US" sz="2000" cap="small" dirty="0" smtClean="0"/>
              <a:t>1.0 	</a:t>
            </a:r>
            <a:r>
              <a:rPr lang="en-US" sz="2000" cap="small" dirty="0" smtClean="0"/>
              <a:t>Introduction</a:t>
            </a:r>
            <a:endParaRPr lang="en-US" sz="2000" cap="small" dirty="0" smtClean="0"/>
          </a:p>
          <a:p>
            <a:pPr marL="1089025" indent="-514350">
              <a:lnSpc>
                <a:spcPct val="110000"/>
              </a:lnSpc>
              <a:spcBef>
                <a:spcPts val="0"/>
              </a:spcBef>
              <a:buNone/>
            </a:pPr>
            <a:r>
              <a:rPr lang="en-US" sz="2000" cap="small" dirty="0"/>
              <a:t>1.1 </a:t>
            </a:r>
            <a:r>
              <a:rPr lang="en-US" sz="2000" cap="small" dirty="0" smtClean="0"/>
              <a:t>Background</a:t>
            </a:r>
            <a:endParaRPr lang="en-US" sz="2000" cap="small" dirty="0" smtClean="0"/>
          </a:p>
          <a:p>
            <a:pPr marL="1089025" indent="-514350">
              <a:lnSpc>
                <a:spcPct val="110000"/>
              </a:lnSpc>
              <a:spcBef>
                <a:spcPts val="0"/>
              </a:spcBef>
              <a:buNone/>
            </a:pPr>
            <a:r>
              <a:rPr lang="en-US" sz="2000" cap="small" dirty="0" smtClean="0"/>
              <a:t>1.2 Mission and Scope</a:t>
            </a:r>
            <a:endParaRPr lang="en-US" sz="2000" cap="small" dirty="0"/>
          </a:p>
          <a:p>
            <a:pPr marL="554035" indent="-554035">
              <a:lnSpc>
                <a:spcPct val="110000"/>
              </a:lnSpc>
              <a:buNone/>
            </a:pPr>
            <a:r>
              <a:rPr lang="en-US" sz="2000" cap="small" dirty="0"/>
              <a:t>3</a:t>
            </a:r>
            <a:r>
              <a:rPr lang="en-US" sz="2000" cap="small" dirty="0" smtClean="0"/>
              <a:t>.0 </a:t>
            </a:r>
            <a:r>
              <a:rPr lang="en-US" sz="2000" cap="small" dirty="0" smtClean="0"/>
              <a:t>Strategy</a:t>
            </a:r>
            <a:endParaRPr lang="en-US" sz="2000" cap="small" dirty="0" smtClean="0"/>
          </a:p>
          <a:p>
            <a:pPr marL="1089025" indent="-514350">
              <a:lnSpc>
                <a:spcPct val="110000"/>
              </a:lnSpc>
              <a:spcBef>
                <a:spcPts val="0"/>
              </a:spcBef>
              <a:buNone/>
            </a:pPr>
            <a:r>
              <a:rPr lang="en-US" sz="2000" cap="small" dirty="0"/>
              <a:t>3</a:t>
            </a:r>
            <a:r>
              <a:rPr lang="en-US" sz="2000" cap="small" dirty="0" smtClean="0"/>
              <a:t>.1 </a:t>
            </a:r>
            <a:r>
              <a:rPr lang="en-US" sz="2000" cap="small" dirty="0" smtClean="0"/>
              <a:t>Overview</a:t>
            </a:r>
            <a:endParaRPr lang="en-US" sz="2000" cap="small" dirty="0" smtClean="0"/>
          </a:p>
          <a:p>
            <a:pPr marL="1089025" indent="-514350">
              <a:lnSpc>
                <a:spcPct val="110000"/>
              </a:lnSpc>
              <a:spcBef>
                <a:spcPts val="0"/>
              </a:spcBef>
              <a:buNone/>
            </a:pPr>
            <a:r>
              <a:rPr lang="en-US" sz="2000" cap="small" dirty="0" smtClean="0"/>
              <a:t>3.2 </a:t>
            </a:r>
            <a:r>
              <a:rPr lang="en-US" sz="2000" cap="small" dirty="0" smtClean="0"/>
              <a:t>Development Vehicle</a:t>
            </a:r>
            <a:endParaRPr lang="en-US" sz="2000" cap="small" dirty="0"/>
          </a:p>
          <a:p>
            <a:pPr marL="1089025" indent="-514350">
              <a:lnSpc>
                <a:spcPct val="110000"/>
              </a:lnSpc>
              <a:spcBef>
                <a:spcPts val="0"/>
              </a:spcBef>
              <a:buNone/>
            </a:pPr>
            <a:r>
              <a:rPr lang="en-US" sz="2000" cap="small" dirty="0" smtClean="0"/>
              <a:t>3.3 </a:t>
            </a:r>
            <a:r>
              <a:rPr lang="en-US" sz="2000" cap="small" dirty="0" smtClean="0"/>
              <a:t>Alpha Product</a:t>
            </a:r>
            <a:endParaRPr lang="en-US" sz="2000" cap="small" dirty="0"/>
          </a:p>
          <a:p>
            <a:pPr marL="1089025" indent="-514350">
              <a:lnSpc>
                <a:spcPct val="110000"/>
              </a:lnSpc>
              <a:spcBef>
                <a:spcPts val="0"/>
              </a:spcBef>
              <a:buNone/>
            </a:pPr>
            <a:r>
              <a:rPr lang="en-US" sz="2000" cap="small" dirty="0" smtClean="0"/>
              <a:t>3.4 </a:t>
            </a:r>
            <a:r>
              <a:rPr lang="en-US" sz="2000" cap="small" dirty="0" smtClean="0"/>
              <a:t>Scaling Roadmap</a:t>
            </a:r>
            <a:endParaRPr lang="en-US" sz="2000" cap="small" dirty="0" smtClean="0"/>
          </a:p>
          <a:p>
            <a:pPr marL="554035" indent="-554035">
              <a:lnSpc>
                <a:spcPct val="110000"/>
              </a:lnSpc>
              <a:buNone/>
            </a:pPr>
            <a:r>
              <a:rPr lang="en-US" sz="2000" cap="small" dirty="0" smtClean="0"/>
              <a:t>4.0 </a:t>
            </a:r>
            <a:r>
              <a:rPr lang="en-US" sz="2000" cap="small" dirty="0" smtClean="0"/>
              <a:t>Milestones &amp; Check points</a:t>
            </a:r>
          </a:p>
          <a:p>
            <a:pPr marL="554035" indent="-554035">
              <a:lnSpc>
                <a:spcPct val="110000"/>
              </a:lnSpc>
              <a:buNone/>
            </a:pPr>
            <a:r>
              <a:rPr lang="en-US" sz="2000" dirty="0"/>
              <a:t>5.0 Cost analysis</a:t>
            </a:r>
            <a:endParaRPr lang="en-US" sz="2000" cap="small" dirty="0"/>
          </a:p>
        </p:txBody>
      </p:sp>
      <p:sp>
        <p:nvSpPr>
          <p:cNvPr id="3" name="Content Placeholder 2"/>
          <p:cNvSpPr>
            <a:spLocks noGrp="1"/>
          </p:cNvSpPr>
          <p:nvPr>
            <p:ph sz="half" idx="2"/>
          </p:nvPr>
        </p:nvSpPr>
        <p:spPr/>
        <p:txBody>
          <a:bodyPr/>
          <a:lstStyle/>
          <a:p>
            <a:pPr marL="554035" indent="-554035">
              <a:lnSpc>
                <a:spcPct val="110000"/>
              </a:lnSpc>
              <a:buNone/>
            </a:pPr>
            <a:r>
              <a:rPr lang="en-US" sz="2000" dirty="0" smtClean="0"/>
              <a:t>6.0 Process Development</a:t>
            </a:r>
            <a:endParaRPr lang="en-US" sz="2000" cap="small" dirty="0"/>
          </a:p>
          <a:p>
            <a:pPr marL="1089025" indent="-514350">
              <a:lnSpc>
                <a:spcPct val="110000"/>
              </a:lnSpc>
              <a:spcBef>
                <a:spcPts val="0"/>
              </a:spcBef>
              <a:buNone/>
            </a:pPr>
            <a:r>
              <a:rPr lang="en-US" sz="2000" cap="small" dirty="0"/>
              <a:t>7</a:t>
            </a:r>
            <a:r>
              <a:rPr lang="en-US" sz="2000" cap="small" dirty="0" smtClean="0"/>
              <a:t>.1 </a:t>
            </a:r>
            <a:r>
              <a:rPr lang="en-US" sz="2000" cap="small" dirty="0" smtClean="0"/>
              <a:t>Cell Stack Definition</a:t>
            </a:r>
            <a:endParaRPr lang="en-US" sz="2000" cap="small" dirty="0"/>
          </a:p>
          <a:p>
            <a:pPr marL="1089025" indent="-514350">
              <a:lnSpc>
                <a:spcPct val="110000"/>
              </a:lnSpc>
              <a:spcBef>
                <a:spcPts val="0"/>
              </a:spcBef>
              <a:buNone/>
            </a:pPr>
            <a:r>
              <a:rPr lang="en-US" sz="2000" cap="small" dirty="0"/>
              <a:t>1.2 </a:t>
            </a:r>
            <a:r>
              <a:rPr lang="en-US" sz="2000" cap="small" dirty="0" smtClean="0"/>
              <a:t>Structure Yield</a:t>
            </a:r>
            <a:endParaRPr lang="en-US" sz="2000" dirty="0" smtClean="0"/>
          </a:p>
          <a:p>
            <a:pPr marL="554035" indent="-554035">
              <a:lnSpc>
                <a:spcPct val="110000"/>
              </a:lnSpc>
              <a:buNone/>
            </a:pPr>
            <a:r>
              <a:rPr lang="en-US" sz="2000" dirty="0"/>
              <a:t>7</a:t>
            </a:r>
            <a:r>
              <a:rPr lang="en-US" sz="2000" dirty="0" smtClean="0"/>
              <a:t>.0 </a:t>
            </a:r>
            <a:r>
              <a:rPr lang="en-US" sz="2000" dirty="0" smtClean="0"/>
              <a:t>Design SOW</a:t>
            </a:r>
            <a:br>
              <a:rPr lang="en-US" sz="2000" dirty="0" smtClean="0"/>
            </a:br>
            <a:r>
              <a:rPr lang="en-US" sz="2000" dirty="0" smtClean="0"/>
              <a:t>7.1 decoder</a:t>
            </a:r>
          </a:p>
          <a:p>
            <a:pPr marL="554035" indent="-554035">
              <a:lnSpc>
                <a:spcPct val="110000"/>
              </a:lnSpc>
              <a:buNone/>
            </a:pPr>
            <a:r>
              <a:rPr lang="en-US" sz="2000" dirty="0" smtClean="0"/>
              <a:t>8.0 Product Development SOW</a:t>
            </a:r>
            <a:endParaRPr lang="en-US" sz="2000" cap="small" dirty="0"/>
          </a:p>
          <a:p>
            <a:pPr marL="1089025" indent="-514350">
              <a:lnSpc>
                <a:spcPct val="110000"/>
              </a:lnSpc>
              <a:spcBef>
                <a:spcPts val="0"/>
              </a:spcBef>
              <a:buNone/>
            </a:pPr>
            <a:r>
              <a:rPr lang="en-US" sz="2000" cap="small" dirty="0" smtClean="0"/>
              <a:t>8.1</a:t>
            </a:r>
            <a:endParaRPr lang="en-US" sz="2000" dirty="0" smtClean="0"/>
          </a:p>
          <a:p>
            <a:pPr marL="554035" indent="-554035">
              <a:lnSpc>
                <a:spcPct val="110000"/>
              </a:lnSpc>
              <a:buNone/>
            </a:pPr>
            <a:r>
              <a:rPr lang="en-US" sz="2000" dirty="0"/>
              <a:t>9</a:t>
            </a:r>
            <a:r>
              <a:rPr lang="en-US" sz="2000" dirty="0" smtClean="0"/>
              <a:t>.0 Budget &amp; Assumptions</a:t>
            </a:r>
            <a:endParaRPr lang="en-US" sz="1600" dirty="0" smtClean="0"/>
          </a:p>
          <a:p>
            <a:pPr marL="554035" indent="-554035">
              <a:buNone/>
            </a:pPr>
            <a:r>
              <a:rPr lang="en-US" sz="2000" dirty="0" smtClean="0"/>
              <a:t>Backup </a:t>
            </a:r>
            <a:r>
              <a:rPr lang="en-US" sz="2000" dirty="0" smtClean="0"/>
              <a:t>(success </a:t>
            </a:r>
            <a:r>
              <a:rPr lang="en-US" sz="2000" dirty="0" smtClean="0"/>
              <a:t>criterial, spec and other </a:t>
            </a:r>
            <a:r>
              <a:rPr lang="en-US" sz="2000" dirty="0" smtClean="0"/>
              <a:t>placeholder)</a:t>
            </a:r>
            <a:endParaRPr lang="en-US" sz="2000" dirty="0"/>
          </a:p>
        </p:txBody>
      </p:sp>
    </p:spTree>
    <p:extLst>
      <p:ext uri="{BB962C8B-B14F-4D97-AF65-F5344CB8AC3E}">
        <p14:creationId xmlns:p14="http://schemas.microsoft.com/office/powerpoint/2010/main" val="2262030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0.0 </a:t>
            </a:r>
            <a:r>
              <a:rPr lang="en-US" dirty="0" smtClean="0"/>
              <a:t>Purpose</a:t>
            </a:r>
            <a:endParaRPr lang="en-US" dirty="0"/>
          </a:p>
        </p:txBody>
      </p:sp>
      <p:sp>
        <p:nvSpPr>
          <p:cNvPr id="3" name="Content Placeholder 2"/>
          <p:cNvSpPr>
            <a:spLocks noGrp="1"/>
          </p:cNvSpPr>
          <p:nvPr>
            <p:ph idx="1"/>
          </p:nvPr>
        </p:nvSpPr>
        <p:spPr/>
        <p:txBody>
          <a:bodyPr/>
          <a:lstStyle/>
          <a:p>
            <a:pPr marL="461963" indent="-461963">
              <a:buNone/>
            </a:pPr>
            <a:r>
              <a:rPr lang="en-US" sz="2000" dirty="0"/>
              <a:t>The goal of the work is to validate </a:t>
            </a:r>
            <a:r>
              <a:rPr lang="en-US" sz="2000" u="sng" dirty="0"/>
              <a:t>S</a:t>
            </a:r>
            <a:r>
              <a:rPr lang="en-US" sz="2000" dirty="0"/>
              <a:t>elf-</a:t>
            </a:r>
            <a:r>
              <a:rPr lang="en-US" sz="2000" u="sng" dirty="0"/>
              <a:t>S</a:t>
            </a:r>
            <a:r>
              <a:rPr lang="en-US" sz="2000" dirty="0"/>
              <a:t>elect </a:t>
            </a:r>
            <a:r>
              <a:rPr lang="en-US" sz="2000" u="sng" dirty="0"/>
              <a:t>M</a:t>
            </a:r>
            <a:r>
              <a:rPr lang="en-US" sz="2000" dirty="0"/>
              <a:t>emory, SSM, fundamentals for a Go/No-Go decision fast. </a:t>
            </a:r>
          </a:p>
          <a:p>
            <a:pPr marL="461963" indent="-461963">
              <a:buNone/>
            </a:pPr>
            <a:r>
              <a:rPr lang="en-US" sz="2000" dirty="0"/>
              <a:t>The  intent and purpose of the document are –  </a:t>
            </a:r>
          </a:p>
          <a:p>
            <a:pPr marL="1027113" indent="-552450">
              <a:buNone/>
            </a:pPr>
            <a:r>
              <a:rPr lang="en-US" sz="2000" dirty="0"/>
              <a:t>To introduce </a:t>
            </a:r>
            <a:r>
              <a:rPr lang="en-US" sz="2000" dirty="0" smtClean="0"/>
              <a:t>SSM</a:t>
            </a:r>
          </a:p>
          <a:p>
            <a:pPr marL="1027113" indent="-552450">
              <a:buNone/>
            </a:pPr>
            <a:r>
              <a:rPr lang="en-US" sz="2000" dirty="0" smtClean="0"/>
              <a:t>To illustrate the strategy for “fast fail or succeed” with an alpha product </a:t>
            </a:r>
          </a:p>
          <a:p>
            <a:pPr marL="1027113" indent="-552450">
              <a:buNone/>
            </a:pPr>
            <a:r>
              <a:rPr lang="en-US" sz="2000" dirty="0" smtClean="0"/>
              <a:t>To </a:t>
            </a:r>
            <a:r>
              <a:rPr lang="en-US" sz="2000" dirty="0"/>
              <a:t>establish </a:t>
            </a:r>
            <a:r>
              <a:rPr lang="en-US" sz="2000" dirty="0" smtClean="0"/>
              <a:t>incremental milestones based on the strategy</a:t>
            </a:r>
            <a:endParaRPr lang="en-US" sz="2000" dirty="0"/>
          </a:p>
          <a:p>
            <a:pPr marL="1027113" indent="-552450">
              <a:buNone/>
            </a:pPr>
            <a:r>
              <a:rPr lang="en-US" sz="2000" dirty="0"/>
              <a:t>To define key activities and deliverables through the milestones</a:t>
            </a:r>
          </a:p>
          <a:p>
            <a:pPr marL="1027113" indent="-552450">
              <a:buNone/>
            </a:pPr>
            <a:r>
              <a:rPr lang="en-US" sz="2000" dirty="0"/>
              <a:t>To define metrics and success criteria for progress tracking and decision making</a:t>
            </a:r>
          </a:p>
          <a:p>
            <a:pPr marL="1027113" indent="-552450">
              <a:buNone/>
            </a:pPr>
            <a:r>
              <a:rPr lang="en-US" sz="2000" dirty="0"/>
              <a:t>To define the resource 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Introduction </a:t>
            </a:r>
            <a:endParaRPr lang="en-US" cap="small" dirty="0"/>
          </a:p>
        </p:txBody>
      </p:sp>
      <p:sp>
        <p:nvSpPr>
          <p:cNvPr id="4" name="Text Placeholder 3"/>
          <p:cNvSpPr>
            <a:spLocks noGrp="1"/>
          </p:cNvSpPr>
          <p:nvPr>
            <p:ph type="body" idx="1"/>
          </p:nvPr>
        </p:nvSpPr>
        <p:spPr/>
        <p:txBody>
          <a:bodyPr/>
          <a:lstStyle/>
          <a:p>
            <a:r>
              <a:rPr lang="en-US" dirty="0" smtClean="0"/>
              <a:t>Background, Mission and Scope</a:t>
            </a:r>
            <a:endParaRPr lang="en-US" dirty="0"/>
          </a:p>
        </p:txBody>
      </p:sp>
    </p:spTree>
    <p:extLst>
      <p:ext uri="{BB962C8B-B14F-4D97-AF65-F5344CB8AC3E}">
        <p14:creationId xmlns:p14="http://schemas.microsoft.com/office/powerpoint/2010/main" val="3134814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p:txBody>
          <a:bodyPr/>
          <a:lstStyle/>
          <a:p>
            <a:r>
              <a:rPr lang="it-IT" sz="3200" dirty="0"/>
              <a:t>1.1 </a:t>
            </a:r>
            <a:r>
              <a:rPr lang="it-IT" sz="3200" dirty="0" smtClean="0"/>
              <a:t>Bakground</a:t>
            </a:r>
            <a:endParaRPr lang="en-US" sz="32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a:t>Fundametally, it is a 3DXP technology.</a:t>
            </a:r>
          </a:p>
          <a:p>
            <a:pPr lvl="1"/>
            <a:r>
              <a:rPr lang="it-IT" sz="1697" dirty="0"/>
              <a:t>Physical construction of SSM array is BEOL 3D stackable X-Y cross point comptatible with mainstream CMOS.</a:t>
            </a:r>
          </a:p>
          <a:p>
            <a:pPr lvl="1"/>
            <a:r>
              <a:rPr lang="it-IT" sz="1697" dirty="0"/>
              <a:t>Read/write is to threshold </a:t>
            </a:r>
            <a:r>
              <a:rPr lang="it-IT" sz="1697" dirty="0" smtClean="0"/>
              <a:t>a cell in a tile while the </a:t>
            </a:r>
            <a:r>
              <a:rPr lang="it-IT" sz="1697" dirty="0"/>
              <a:t>rest of </a:t>
            </a:r>
            <a:r>
              <a:rPr lang="it-IT" sz="1697" dirty="0" smtClean="0"/>
              <a:t>cells are inhibited in </a:t>
            </a:r>
            <a:r>
              <a:rPr lang="it-IT" sz="1697" dirty="0"/>
              <a:t>subthreshold </a:t>
            </a:r>
            <a:r>
              <a:rPr lang="it-IT" sz="1697" dirty="0" smtClean="0"/>
              <a:t>bias.</a:t>
            </a:r>
            <a:endParaRPr lang="it-IT" sz="1697" dirty="0"/>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r>
              <a:rPr lang="it-IT" sz="1697" dirty="0"/>
              <a:t/>
            </a:r>
            <a:br>
              <a:rPr lang="it-IT" sz="1697" dirty="0"/>
            </a:br>
            <a:r>
              <a:rPr lang="it-IT" sz="1697" dirty="0" smtClean="0"/>
              <a:t>The </a:t>
            </a:r>
            <a:r>
              <a:rPr lang="en-US" sz="1697" dirty="0"/>
              <a:t>best known ∆V</a:t>
            </a:r>
            <a:r>
              <a:rPr lang="en-US" sz="1697" baseline="-25000" dirty="0"/>
              <a:t>T</a:t>
            </a:r>
            <a:r>
              <a:rPr lang="en-US" sz="1697" dirty="0"/>
              <a:t> physics is an electrochemical potential </a:t>
            </a:r>
            <a:r>
              <a:rPr lang="en-US" sz="1697" dirty="0" smtClean="0"/>
              <a:t>modulation by </a:t>
            </a:r>
            <a:r>
              <a:rPr lang="en-US" sz="1697" dirty="0"/>
              <a:t>polarity.</a:t>
            </a:r>
          </a:p>
          <a:p>
            <a:pPr marL="896459" lvl="1" indent="-336654"/>
            <a:r>
              <a:rPr lang="en-US" sz="1697" dirty="0">
                <a:sym typeface="Wingdings" panose="05000000000000000000" pitchFamily="2" charset="2"/>
              </a:rPr>
              <a:t>Write </a:t>
            </a:r>
            <a:r>
              <a:rPr lang="en-US" sz="1697" dirty="0" smtClean="0">
                <a:sym typeface="Wingdings" panose="05000000000000000000" pitchFamily="2" charset="2"/>
              </a:rPr>
              <a:t>– Band </a:t>
            </a:r>
            <a:r>
              <a:rPr lang="en-US" sz="1697" dirty="0">
                <a:sym typeface="Wingdings" panose="05000000000000000000" pitchFamily="2" charset="2"/>
              </a:rPr>
              <a:t>offset switching subject to mass </a:t>
            </a:r>
            <a:r>
              <a:rPr lang="en-US" sz="1697" dirty="0" smtClean="0">
                <a:sym typeface="Wingdings" panose="05000000000000000000" pitchFamily="2" charset="2"/>
              </a:rPr>
              <a:t>transport (memory effects)</a:t>
            </a:r>
            <a:endParaRPr lang="en-US" sz="1697" dirty="0">
              <a:sym typeface="Wingdings" panose="05000000000000000000" pitchFamily="2" charset="2"/>
            </a:endParaRPr>
          </a:p>
          <a:p>
            <a:pPr marL="896459" lvl="1" indent="-336654"/>
            <a:r>
              <a:rPr lang="en-US" sz="1697" dirty="0">
                <a:sym typeface="Wingdings" panose="05000000000000000000" pitchFamily="2" charset="2"/>
              </a:rPr>
              <a:t>Read </a:t>
            </a:r>
            <a:r>
              <a:rPr lang="en-US" sz="1697" dirty="0" smtClean="0">
                <a:sym typeface="Wingdings" panose="05000000000000000000" pitchFamily="2" charset="2"/>
              </a:rPr>
              <a:t> – Space </a:t>
            </a:r>
            <a:r>
              <a:rPr lang="en-US" sz="1697" dirty="0">
                <a:sym typeface="Wingdings" panose="05000000000000000000" pitchFamily="2" charset="2"/>
              </a:rPr>
              <a:t>Charge modulation </a:t>
            </a:r>
            <a:r>
              <a:rPr lang="en-US" sz="1697" dirty="0" smtClean="0">
                <a:sym typeface="Wingdings" panose="05000000000000000000" pitchFamily="2" charset="2"/>
              </a:rPr>
              <a:t>resulting </a:t>
            </a:r>
            <a:r>
              <a:rPr lang="en-US" sz="1697" dirty="0">
                <a:sym typeface="Wingdings" panose="05000000000000000000" pitchFamily="2" charset="2"/>
              </a:rPr>
              <a:t>in voltage </a:t>
            </a:r>
            <a:r>
              <a:rPr lang="en-US" sz="1697" dirty="0" smtClean="0">
                <a:sym typeface="Wingdings" panose="05000000000000000000" pitchFamily="2" charset="2"/>
              </a:rPr>
              <a:t>shift (memory window)</a:t>
            </a:r>
            <a:endParaRPr lang="en-US" sz="1697" dirty="0">
              <a:sym typeface="Wingdings" panose="05000000000000000000" pitchFamily="2" charset="2"/>
            </a:endParaRP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endParaRPr lang="en-US" sz="1200" b="1" dirty="0" smtClean="0"/>
              </a:p>
              <a:p>
                <a:r>
                  <a:rPr lang="en-US" sz="1200" b="1" dirty="0" smtClean="0"/>
                  <a:t>Polarity</a:t>
                </a:r>
                <a:endParaRPr lang="en-US" sz="1200" b="1" dirty="0"/>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smtClean="0">
                  <a:latin typeface="Calibri" panose="020F0502020204030204" pitchFamily="34" charset="0"/>
                </a:rPr>
                <a:t>V</a:t>
              </a:r>
              <a:r>
                <a:rPr lang="en-US" sz="1200" baseline="-25000" dirty="0" smtClean="0">
                  <a:latin typeface="Calibri" panose="020F0502020204030204" pitchFamily="34" charset="0"/>
                </a:rPr>
                <a:t>TH</a:t>
              </a:r>
              <a:r>
                <a:rPr lang="en-US" sz="1200" dirty="0" smtClean="0">
                  <a:latin typeface="Calibri" panose="020F0502020204030204" pitchFamily="34" charset="0"/>
                </a:rPr>
                <a:t> [mV]</a:t>
              </a:r>
              <a:endParaRPr lang="en-US" sz="1200" dirty="0">
                <a:latin typeface="Calibri" panose="020F0502020204030204" pitchFamily="34" charset="0"/>
              </a:endParaRP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smtClean="0">
                  <a:latin typeface="Calibri" panose="020F0502020204030204" pitchFamily="34" charset="0"/>
                </a:rPr>
                <a:t> </a:t>
              </a:r>
              <a:r>
                <a:rPr lang="el-GR" sz="1200" dirty="0" smtClean="0">
                  <a:latin typeface="Cambria Math" panose="02040503050406030204" pitchFamily="18" charset="0"/>
                  <a:ea typeface="Cambria Math" panose="02040503050406030204" pitchFamily="18" charset="0"/>
                </a:rPr>
                <a:t>σ</a:t>
              </a:r>
              <a:r>
                <a:rPr lang="en-US" sz="1200" dirty="0" smtClean="0">
                  <a:latin typeface="Cambria Math" panose="02040503050406030204" pitchFamily="18" charset="0"/>
                  <a:ea typeface="Cambria Math" panose="02040503050406030204" pitchFamily="18" charset="0"/>
                </a:rPr>
                <a:t> </a:t>
              </a:r>
              <a:r>
                <a:rPr lang="en-US" sz="1200" dirty="0" smtClean="0">
                  <a:latin typeface="Calibri" panose="020F0502020204030204" pitchFamily="34" charset="0"/>
                </a:rPr>
                <a:t>of bit distribution</a:t>
              </a:r>
              <a:endParaRPr lang="en-US" sz="1200" dirty="0">
                <a:latin typeface="Calibri" panose="020F0502020204030204" pitchFamily="34" charset="0"/>
              </a:endParaRPr>
            </a:p>
          </p:txBody>
        </p:sp>
      </p:grpSp>
    </p:spTree>
    <p:extLst>
      <p:ext uri="{BB962C8B-B14F-4D97-AF65-F5344CB8AC3E}">
        <p14:creationId xmlns:p14="http://schemas.microsoft.com/office/powerpoint/2010/main" val="31408450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878" cap="small" dirty="0" smtClean="0"/>
              <a:t>1.2 Mission &amp; Scope</a:t>
            </a:r>
            <a:endParaRPr lang="en-US" sz="3878" cap="small" dirty="0"/>
          </a:p>
        </p:txBody>
      </p:sp>
      <p:sp>
        <p:nvSpPr>
          <p:cNvPr id="5" name="Content Placeholder 4"/>
          <p:cNvSpPr>
            <a:spLocks noGrp="1"/>
          </p:cNvSpPr>
          <p:nvPr>
            <p:ph idx="1"/>
          </p:nvPr>
        </p:nvSpPr>
        <p:spPr>
          <a:xfrm>
            <a:off x="623392" y="1397571"/>
            <a:ext cx="11089232" cy="4876800"/>
          </a:xfrm>
        </p:spPr>
        <p:txBody>
          <a:bodyPr/>
          <a:lstStyle/>
          <a:p>
            <a:pPr marL="0" indent="0">
              <a:buNone/>
            </a:pPr>
            <a:r>
              <a:rPr lang="en-US" sz="2181" u="sng" dirty="0" smtClean="0"/>
              <a:t>Mission</a:t>
            </a:r>
            <a:endParaRPr lang="en-US" sz="2181" dirty="0"/>
          </a:p>
          <a:p>
            <a:pPr marL="1108070" lvl="1" indent="-554035">
              <a:buNone/>
            </a:pPr>
            <a:r>
              <a:rPr lang="en-US" sz="2181" dirty="0"/>
              <a:t>Pathfinding of an alternative 3DXP technology for roadmap and scalability </a:t>
            </a:r>
            <a:r>
              <a:rPr lang="en-US" sz="2181" dirty="0" smtClean="0"/>
              <a:t>development</a:t>
            </a:r>
            <a:endParaRPr lang="en-US" sz="2181" u="sng" dirty="0" smtClean="0"/>
          </a:p>
          <a:p>
            <a:pPr marL="0" indent="0">
              <a:buNone/>
            </a:pPr>
            <a:r>
              <a:rPr lang="en-US" sz="2181" u="sng" dirty="0" smtClean="0"/>
              <a:t>Scope</a:t>
            </a:r>
            <a:endParaRPr lang="en-US" sz="2181" dirty="0"/>
          </a:p>
          <a:p>
            <a:pPr marL="1108070" lvl="1" indent="-554035">
              <a:buNone/>
            </a:pPr>
            <a:r>
              <a:rPr lang="en-US" sz="2181" dirty="0" smtClean="0"/>
              <a:t>Seek </a:t>
            </a:r>
            <a:r>
              <a:rPr lang="en-US" sz="2181" dirty="0"/>
              <a:t>for fundamental understanding of non-volatility of bipolar </a:t>
            </a:r>
            <a:r>
              <a:rPr lang="en-US" sz="2181" dirty="0" smtClean="0"/>
              <a:t>operation by demonstrating reliable Read Window Budget meeting storage class memory attributes.</a:t>
            </a:r>
          </a:p>
          <a:p>
            <a:pPr marL="1108070" lvl="1" indent="-554035">
              <a:buNone/>
            </a:pPr>
            <a:r>
              <a:rPr lang="en-US" sz="2181" dirty="0" smtClean="0"/>
              <a:t>Design a bipolar decoder and power supply scheme with a multi-deck product vehicle to demonstrate operating energy and read/write latency</a:t>
            </a:r>
          </a:p>
          <a:p>
            <a:pPr marL="1108070" lvl="1" indent="-554035">
              <a:buNone/>
            </a:pPr>
            <a:r>
              <a:rPr lang="en-US" sz="2181" dirty="0" smtClean="0"/>
              <a:t>Develop product roadmap based on SSM physics,  lost cost process </a:t>
            </a:r>
            <a:r>
              <a:rPr lang="en-US" sz="2181" dirty="0"/>
              <a:t>e</a:t>
            </a:r>
            <a:r>
              <a:rPr lang="en-US" sz="2181" dirty="0" smtClean="0"/>
              <a:t>nablers and high efficiency decoding scheme. </a:t>
            </a:r>
            <a:endParaRPr lang="en-US" sz="2181" dirty="0" smtClean="0"/>
          </a:p>
        </p:txBody>
      </p:sp>
    </p:spTree>
    <p:extLst>
      <p:ext uri="{BB962C8B-B14F-4D97-AF65-F5344CB8AC3E}">
        <p14:creationId xmlns:p14="http://schemas.microsoft.com/office/powerpoint/2010/main" val="1006944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genda xmlns="90b7a245-a7c3-4504-88b2-cf85318e6b78">SSM SOW 2018</Agenda>
    <Date xmlns="90b7a245-a7c3-4504-88b2-cf85318e6b78">2018-01-04T00:00:00-08:00</Date>
    <Presenter xmlns="90b7a245-a7c3-4504-88b2-cf85318e6b78">DerChang Kau</Presenter>
  </documentManagement>
</p:properties>
</file>

<file path=customXml/itemProps1.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3.xml><?xml version="1.0" encoding="utf-8"?>
<ds:datastoreItem xmlns:ds="http://schemas.openxmlformats.org/officeDocument/2006/customXml" ds:itemID="{7A9757D6-16EA-49DF-BF94-FEF25FAF8351}">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90b7a245-a7c3-4504-88b2-cf85318e6b78"/>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3DXP_V2</Template>
  <TotalTime>1380</TotalTime>
  <Words>732</Words>
  <Application>Microsoft Office PowerPoint</Application>
  <PresentationFormat>Widescreen</PresentationFormat>
  <Paragraphs>171</Paragraphs>
  <Slides>12</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Neo Sans Intel</vt:lpstr>
      <vt:lpstr>Neo Sans Intel Medium</vt:lpstr>
      <vt:lpstr>Arial</vt:lpstr>
      <vt:lpstr>Calibri</vt:lpstr>
      <vt:lpstr>Cambria Math</vt:lpstr>
      <vt:lpstr>Lucida Sans Unicode</vt:lpstr>
      <vt:lpstr>Segoe UI</vt:lpstr>
      <vt:lpstr>Symbol</vt:lpstr>
      <vt:lpstr>Times New Roman</vt:lpstr>
      <vt:lpstr>Wingdings</vt:lpstr>
      <vt:lpstr>blank</vt:lpstr>
      <vt:lpstr>Self-Select Memory IM JDP SOW </vt:lpstr>
      <vt:lpstr>Signature Page</vt:lpstr>
      <vt:lpstr>Revision Page</vt:lpstr>
      <vt:lpstr>SOW Contacts</vt:lpstr>
      <vt:lpstr>SOW Contents</vt:lpstr>
      <vt:lpstr>0.0 Purpose</vt:lpstr>
      <vt:lpstr>1.0 Introduction </vt:lpstr>
      <vt:lpstr>1.1 Bakground</vt:lpstr>
      <vt:lpstr>1.2 Mission &amp; Scope</vt:lpstr>
      <vt:lpstr>3.0 Strategy Overview</vt:lpstr>
      <vt:lpstr>Plan for SOW: Strategy Overview</vt:lpstr>
      <vt:lpstr>S26S Design and TGnMOST Intercept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lastModifiedBy>Kau, Derchang</cp:lastModifiedBy>
  <cp:revision>100</cp:revision>
  <dcterms:created xsi:type="dcterms:W3CDTF">2018-01-05T00:12:31Z</dcterms:created>
  <dcterms:modified xsi:type="dcterms:W3CDTF">2018-01-24T03:29:34Z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