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519" r:id="rId5"/>
    <p:sldId id="563" r:id="rId6"/>
    <p:sldId id="566" r:id="rId7"/>
    <p:sldId id="567" r:id="rId8"/>
    <p:sldId id="565" r:id="rId9"/>
    <p:sldId id="572" r:id="rId10"/>
    <p:sldId id="574" r:id="rId11"/>
    <p:sldId id="569" r:id="rId12"/>
    <p:sldId id="564" r:id="rId13"/>
    <p:sldId id="573" r:id="rId14"/>
    <p:sldId id="537" r:id="rId15"/>
    <p:sldId id="547" r:id="rId16"/>
    <p:sldId id="570" r:id="rId17"/>
    <p:sldId id="571" r:id="rId18"/>
    <p:sldId id="558" r:id="rId19"/>
    <p:sldId id="560" r:id="rId20"/>
    <p:sldId id="561" r:id="rId21"/>
    <p:sldId id="548" r:id="rId22"/>
  </p:sldIdLst>
  <p:sldSz cx="10058400" cy="5659438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3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CC"/>
    <a:srgbClr val="0150ED"/>
    <a:srgbClr val="FF9933"/>
    <a:srgbClr val="006FEA"/>
    <a:srgbClr val="0054B0"/>
    <a:srgbClr val="FFFFFF"/>
    <a:srgbClr val="C0C0C0"/>
    <a:srgbClr val="0064D2"/>
    <a:srgbClr val="007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29" autoAdjust="0"/>
  </p:normalViewPr>
  <p:slideViewPr>
    <p:cSldViewPr>
      <p:cViewPr varScale="1">
        <p:scale>
          <a:sx n="97" d="100"/>
          <a:sy n="97" d="100"/>
        </p:scale>
        <p:origin x="758" y="58"/>
      </p:cViewPr>
      <p:guideLst>
        <p:guide orient="horz" pos="1783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42" y="-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1288-B6D8-42A1-9281-C116002A412D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EE87F-4BB3-429B-B230-193A5E72C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8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8D4B527-A10E-4BB7-94A9-9B4C053C51D5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BF00E28-BEE0-488B-BEE0-9621A9C4B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0E28-BEE0-488B-BEE0-9621A9C4B3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6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0E28-BEE0-488B-BEE0-9621A9C4B3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7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0E28-BEE0-488B-BEE0-9621A9C4B3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0E28-BEE0-488B-BEE0-9621A9C4B3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0E28-BEE0-488B-BEE0-9621A9C4B3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0E28-BEE0-488B-BEE0-9621A9C4B3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0E28-BEE0-488B-BEE0-9621A9C4B3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0310"/>
            <a:ext cx="8549640" cy="83581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1131887"/>
            <a:ext cx="7040880" cy="440179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400" b="1"/>
            </a:lvl1pPr>
            <a:lvl2pPr marL="0" indent="0" algn="ctr">
              <a:buNone/>
              <a:defRPr sz="3200" baseline="30000"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54380" y="1760714"/>
            <a:ext cx="8549640" cy="3521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629400" y="5420519"/>
            <a:ext cx="1447800" cy="238919"/>
          </a:xfrm>
        </p:spPr>
        <p:txBody>
          <a:bodyPr/>
          <a:lstStyle>
            <a:lvl1pPr>
              <a:buNone/>
              <a:defRPr sz="1100" baseline="0"/>
            </a:lvl1pPr>
          </a:lstStyle>
          <a:p>
            <a:pPr lvl="0"/>
            <a:r>
              <a:rPr lang="en-US" dirty="0"/>
              <a:t>Sanjay Rangan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225329"/>
            <a:ext cx="3309144" cy="9589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25332"/>
            <a:ext cx="5622925" cy="48301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4" y="1184293"/>
            <a:ext cx="3309144" cy="3871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3961607"/>
            <a:ext cx="6035040" cy="4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05681"/>
            <a:ext cx="6035040" cy="339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4429298"/>
            <a:ext cx="6035040" cy="6641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125765"/>
            <a:ext cx="2137410" cy="4904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25765"/>
            <a:ext cx="6244590" cy="4904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99060" y="640652"/>
            <a:ext cx="89687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51765"/>
            <a:ext cx="8153400" cy="377296"/>
          </a:xfrm>
        </p:spPr>
        <p:txBody>
          <a:bodyPr/>
          <a:lstStyle>
            <a:lvl1pPr algn="l">
              <a:defRPr sz="2800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99060" y="429061"/>
            <a:ext cx="704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200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200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00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624840" y="467519"/>
            <a:ext cx="670560" cy="197888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200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200" baseline="30000"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24840" y="640652"/>
            <a:ext cx="670560" cy="201977"/>
          </a:xfrm>
        </p:spPr>
        <p:txBody>
          <a:bodyPr anchor="t" anchorCtr="0"/>
          <a:lstStyle>
            <a:lvl1pPr marL="0" indent="0" algn="l">
              <a:buNone/>
              <a:defRPr sz="1200" b="1" baseline="0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62900" y="473408"/>
            <a:ext cx="2009215" cy="232651"/>
          </a:xfrm>
        </p:spPr>
        <p:txBody>
          <a:bodyPr anchor="b"/>
          <a:lstStyle>
            <a:lvl1pPr marL="0" indent="0" algn="r">
              <a:buNone/>
              <a:defRPr sz="1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924800" y="1031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200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200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8839200" y="696119"/>
            <a:ext cx="1028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3657600" algn="ctr"/>
                <a:tab pos="8120063" algn="r"/>
              </a:tabLst>
            </a:pPr>
            <a:r>
              <a:rPr lang="en-US" sz="12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200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3657600" algn="ctr"/>
                  <a:tab pos="8120063" algn="r"/>
                </a:tabLst>
              </a:pPr>
              <a:t>‹#›</a:t>
            </a:fld>
            <a:endParaRPr lang="en-US" sz="1200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6200" y="5334000"/>
            <a:ext cx="9906000" cy="315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67640" y="1103068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436620" y="1103068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705600" y="1103068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167640" y="3499310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3436620" y="3499310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6705600" y="3499310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80358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733800" y="880358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7010400" y="880358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010400" y="3286919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733800" y="3276600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57200" y="3276600"/>
            <a:ext cx="2590800" cy="21898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5420519"/>
            <a:ext cx="1447800" cy="238919"/>
          </a:xfrm>
        </p:spPr>
        <p:txBody>
          <a:bodyPr/>
          <a:lstStyle>
            <a:lvl1pPr>
              <a:buNone/>
              <a:defRPr sz="1100" baseline="0"/>
            </a:lvl1pPr>
          </a:lstStyle>
          <a:p>
            <a:pPr lvl="0"/>
            <a:r>
              <a:rPr lang="en-US" dirty="0"/>
              <a:t>Sanjay Rangan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58095"/>
            <a:ext cx="8549640" cy="121311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207015"/>
            <a:ext cx="7040880" cy="1446301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3636715"/>
            <a:ext cx="8549640" cy="11240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398711"/>
            <a:ext cx="8549640" cy="123800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006122"/>
            <a:ext cx="4191000" cy="40244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006122"/>
            <a:ext cx="4191000" cy="40244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5420519"/>
            <a:ext cx="1447800" cy="238919"/>
          </a:xfrm>
        </p:spPr>
        <p:txBody>
          <a:bodyPr/>
          <a:lstStyle>
            <a:lvl1pPr>
              <a:buNone/>
              <a:defRPr sz="1100" baseline="0"/>
            </a:lvl1pPr>
          </a:lstStyle>
          <a:p>
            <a:pPr lvl="0"/>
            <a:r>
              <a:rPr lang="en-US" dirty="0"/>
              <a:t>Sanjay Rangan</a:t>
            </a:r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6641"/>
            <a:ext cx="9052560" cy="9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66824"/>
            <a:ext cx="4444207" cy="527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1794775"/>
            <a:ext cx="4444207" cy="32607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266824"/>
            <a:ext cx="4445953" cy="527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1794775"/>
            <a:ext cx="4445953" cy="32607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125765"/>
            <a:ext cx="8549640" cy="69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006122"/>
            <a:ext cx="8549640" cy="40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191000" y="5507046"/>
            <a:ext cx="17602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657600" algn="ctr"/>
                <a:tab pos="8120063" algn="r"/>
              </a:tabLst>
            </a:pPr>
            <a:fld id="{3CBE715E-4167-445E-8F25-69DFD044E05F}" type="slidenum">
              <a:rPr lang="en-US" sz="1200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3657600" algn="ctr"/>
                  <a:tab pos="8120063" algn="r"/>
                </a:tabLst>
              </a:pPr>
              <a:t>‹#›</a:t>
            </a:fld>
            <a:endParaRPr lang="en-US" sz="1200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6380" y="5405453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err="1">
                <a:latin typeface="Calibri" pitchFamily="34" charset="0"/>
                <a:cs typeface="Calibri" pitchFamily="34" charset="0"/>
              </a:rPr>
              <a:t>SxP</a:t>
            </a:r>
            <a:r>
              <a:rPr lang="en-US" sz="1200" baseline="0" dirty="0">
                <a:latin typeface="Calibri" pitchFamily="34" charset="0"/>
                <a:cs typeface="Calibri" pitchFamily="34" charset="0"/>
              </a:rPr>
              <a:t> JDP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65860" y="5340700"/>
            <a:ext cx="142494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print"/>
          <a:srcRect l="6194" b="19231"/>
          <a:stretch>
            <a:fillRect/>
          </a:stretch>
        </p:blipFill>
        <p:spPr>
          <a:xfrm>
            <a:off x="659130" y="5392520"/>
            <a:ext cx="712470" cy="154397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5345027"/>
            <a:ext cx="570156" cy="27286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6629400" y="5420519"/>
            <a:ext cx="2506980" cy="271193"/>
          </a:xfrm>
          <a:prstGeom prst="rect">
            <a:avLst/>
          </a:prstGeom>
        </p:spPr>
        <p:txBody>
          <a:bodyPr/>
          <a:lstStyle>
            <a:lvl1pPr>
              <a:buNone/>
              <a:defRPr sz="1100" baseline="0"/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SSM ad hoc discussions, 2018, ww15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32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web.micron.com/sites/sxp/10s/Intrinsic%20team%20for%20Qual/Forms/AllItems.aspx?RootFolder=/sites/sxp/10s/Intrinsic%20team%20for%20Qual/SSM/WW12-20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ntelweb.micron.com/sites/sxp/design/Shared%20Documents/Projects/30s%20TD-DE/SSM/ww07_18/E4%20Reduction%20and%20DTS%20Change%20Proposal.pptx" TargetMode="External"/><Relationship Id="rId4" Type="http://schemas.openxmlformats.org/officeDocument/2006/relationships/hyperlink" Target="https://intelweb.micron.com/sites/sxp/design/Shared%20Documents/Projects/30s%20TD-DE/SSM/DTS/SSM_DTS%20ver%200p3.xls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web.micron.com/sites/sxp/design/Shared%20Documents/Projects/30s%20TD-DE/SSM/DTS/SSM_DTS%20ver%200p3.xls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ntelweb.micron.com/sites/sxp/10s/Intrinsic%20team%20for%20Qual/SSM/WW12-2018/SSM_RWB_Metrics_WW12.2.xls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ntelweb.micron.com/sites/sxp/10s/Intrinsic%20team%20for%20Qual/SSM/WW12-2018/SSM_RWB_Metrics_WW12.2.xls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web.micron.com/sites/sxp/10s/Intrinsic%20team%20for%20Qual/SSM/WW12-2018/SSM_RWB_Metrics_WW12.2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SSM RWB cell roadmap</a:t>
            </a:r>
            <a:br>
              <a:rPr lang="en-US" dirty="0" smtClean="0"/>
            </a:br>
            <a:r>
              <a:rPr lang="en-US" dirty="0" smtClean="0"/>
              <a:t>- r5.3-based SDk1/SDk2 status 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Fuga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4176262"/>
            <a:ext cx="3696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smtClean="0">
                <a:solidFill>
                  <a:schemeClr val="bg1">
                    <a:lumMod val="50000"/>
                  </a:schemeClr>
                </a:solidFill>
              </a:rPr>
              <a:t>ww15.1 </a:t>
            </a:r>
            <a:r>
              <a:rPr lang="en-US" sz="1400" b="1" i="1" smtClean="0">
                <a:solidFill>
                  <a:schemeClr val="bg1">
                    <a:lumMod val="50000"/>
                  </a:schemeClr>
                </a:solidFill>
              </a:rPr>
              <a:t>v1</a:t>
            </a:r>
            <a:endParaRPr lang="en-US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Presentation folder: </a:t>
            </a: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</a:rPr>
              <a:t>TBD</a:t>
            </a:r>
            <a:endParaRPr lang="en-US" sz="1400" b="1" i="1" dirty="0">
              <a:solidFill>
                <a:schemeClr val="bg1">
                  <a:lumMod val="50000"/>
                </a:schemeClr>
              </a:solidFill>
              <a:hlinkClick r:id="rId3"/>
            </a:endParaRPr>
          </a:p>
          <a:p>
            <a:endParaRPr lang="en-US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Link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DTS0.3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(and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DTS0.4 pre-discussion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15" y="204077"/>
            <a:ext cx="9829800" cy="691709"/>
          </a:xfrm>
        </p:spPr>
        <p:txBody>
          <a:bodyPr/>
          <a:lstStyle/>
          <a:p>
            <a:r>
              <a:rPr lang="en-US" dirty="0" smtClean="0"/>
              <a:t>Structural and periphery yield (</a:t>
            </a:r>
            <a:r>
              <a:rPr lang="en-US" dirty="0" err="1" smtClean="0"/>
              <a:t>SDk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7119"/>
            <a:ext cx="6697663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396" y="16222"/>
            <a:ext cx="684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Kyle R.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4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MATERIAL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DTS0.3: Read related goals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026" y="5060349"/>
            <a:ext cx="5217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DTS reported here is a placeholder (further details being worked out)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0" y="817474"/>
            <a:ext cx="8339149" cy="4222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090" y="3389586"/>
            <a:ext cx="8412480" cy="2557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090" y="4461451"/>
            <a:ext cx="8412480" cy="2743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345"/>
            <a:ext cx="1430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Link to DTS0.3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95" y="125765"/>
            <a:ext cx="9075420" cy="691709"/>
          </a:xfrm>
        </p:spPr>
        <p:txBody>
          <a:bodyPr/>
          <a:lstStyle/>
          <a:p>
            <a:r>
              <a:rPr lang="en-US" dirty="0"/>
              <a:t>SSM </a:t>
            </a:r>
            <a:r>
              <a:rPr lang="en-US" dirty="0" smtClean="0"/>
              <a:t>RWB Pareto Methodology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795" y="1083"/>
            <a:ext cx="917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ww12.2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60519" y="928827"/>
          <a:ext cx="9745481" cy="1526543"/>
        </p:xfrm>
        <a:graphic>
          <a:graphicData uri="http://schemas.openxmlformats.org/drawingml/2006/table">
            <a:tbl>
              <a:tblPr/>
              <a:tblGrid>
                <a:gridCol w="1188213"/>
                <a:gridCol w="533400"/>
                <a:gridCol w="3657600"/>
                <a:gridCol w="381000"/>
                <a:gridCol w="3985268"/>
              </a:tblGrid>
              <a:tr h="369574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RWB measurement (3.54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RBER goal; 135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write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ipd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en-US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DTS0.3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r5.3 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Comments / Follow-ups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130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RWB (E3-E2)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E3(@3.54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1us, 10k FW, 5k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- E2(@3.54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,10s)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&gt; success criterion (sum of items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below);</a:t>
                      </a:r>
                    </a:p>
                    <a:p>
                      <a:pPr algn="l" fontAlgn="b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Vdm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collected and extraction at RBER of interest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needed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&lt;230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Vdm2 Margin Loss + BD (50 Hz,1E5 s) + Cross Tile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criterion, w/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breakdown as below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Vdm2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 Loss</a:t>
                      </a:r>
                    </a:p>
                  </a:txBody>
                  <a:tcPr marL="65461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E2_drift(@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,10s-48h*,1 FW) - </a:t>
                      </a:r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E3_drift(@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1us-3s*,10k FW)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Projection from 3h (10s) for E2 (E3)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BD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 Hz,1E5 s)</a:t>
                      </a:r>
                    </a:p>
                  </a:txBody>
                  <a:tcPr marL="65461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release to intercept PR4(?): Methodology </a:t>
                      </a:r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dev. to be aligned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Cross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</a:t>
                      </a:r>
                    </a:p>
                  </a:txBody>
                  <a:tcPr marL="65461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release to intercept PR4(?)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0519" y="2672066"/>
            <a:ext cx="53608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Methodology: Rev0 RWB Measurement and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areto released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Measured RWB to include worst-case E3/E2 @RBER goal (3.54</a:t>
            </a:r>
            <a:r>
              <a:rPr lang="en-US" sz="1400" dirty="0" smtClean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w/ E3 to include WE &amp; RD GB @1</a:t>
            </a:r>
            <a:r>
              <a:rPr lang="en-US" sz="1400" dirty="0" smtClean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wait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while E2 being @10s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Measured RWB success criterion set by Vdm2 GB needed, as determined by UD/BD Vdm2 margin loss and cross-tile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Recommendation: Metrology and Analysis gap closure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PR3 (&amp; PR4) release to include missing elements to drive RWB opt.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SWR analysis alignment to Rev0 methodology (line trend included)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RWB gap Pareto in r5.3 and rev5.3</a:t>
            </a:r>
            <a:r>
              <a:rPr lang="en-US" sz="1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projections to drive roadmap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Draft in next slides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968" r="26746"/>
          <a:stretch/>
        </p:blipFill>
        <p:spPr>
          <a:xfrm>
            <a:off x="5943600" y="2682166"/>
            <a:ext cx="3886200" cy="26769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135070" y="4521073"/>
            <a:ext cx="496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150E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2866" y="2711823"/>
            <a:ext cx="729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Success </a:t>
            </a:r>
          </a:p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criterion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400800" y="4514002"/>
            <a:ext cx="1066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477000" y="3110870"/>
            <a:ext cx="0" cy="141732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48992" y="3231101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525796" y="3110032"/>
            <a:ext cx="1066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686800" y="3394652"/>
            <a:ext cx="228600" cy="140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334" y="3417604"/>
            <a:ext cx="114300" cy="133350"/>
          </a:xfrm>
          <a:prstGeom prst="rect">
            <a:avLst/>
          </a:prstGeom>
        </p:spPr>
      </p:pic>
      <p:sp>
        <p:nvSpPr>
          <p:cNvPr id="40" name="Left Brace 39"/>
          <p:cNvSpPr/>
          <p:nvPr/>
        </p:nvSpPr>
        <p:spPr>
          <a:xfrm rot="16200000" flipV="1">
            <a:off x="8698479" y="3052478"/>
            <a:ext cx="184147" cy="1371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312531" y="3774771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success criterion</a:t>
            </a:r>
          </a:p>
          <a:p>
            <a:pPr algn="ctr"/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(break-down)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411954" y="4277519"/>
            <a:ext cx="640080" cy="323161"/>
            <a:chOff x="8411954" y="4277519"/>
            <a:chExt cx="640080" cy="323161"/>
          </a:xfrm>
        </p:grpSpPr>
        <p:sp>
          <p:nvSpPr>
            <p:cNvPr id="28" name="Rectangle 27"/>
            <p:cNvSpPr/>
            <p:nvPr/>
          </p:nvSpPr>
          <p:spPr>
            <a:xfrm>
              <a:off x="8411954" y="4493095"/>
              <a:ext cx="640080" cy="107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60233" y="4277519"/>
              <a:ext cx="331518" cy="204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576" y="4247324"/>
            <a:ext cx="1233595" cy="9885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453982" y="2655707"/>
            <a:ext cx="4780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r5.3</a:t>
            </a:r>
            <a:endParaRPr lang="en-US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95" y="125765"/>
            <a:ext cx="9075420" cy="691709"/>
          </a:xfrm>
        </p:spPr>
        <p:txBody>
          <a:bodyPr/>
          <a:lstStyle/>
          <a:p>
            <a:r>
              <a:rPr lang="en-US" dirty="0"/>
              <a:t>SSM RWB </a:t>
            </a:r>
            <a:r>
              <a:rPr lang="en-US" dirty="0" smtClean="0"/>
              <a:t>breakdown (Dual-</a:t>
            </a:r>
            <a:r>
              <a:rPr lang="en-US" dirty="0" err="1" smtClean="0"/>
              <a:t>Vdm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795" y="1083"/>
            <a:ext cx="917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ww12.2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60519" y="928827"/>
          <a:ext cx="9745481" cy="1526543"/>
        </p:xfrm>
        <a:graphic>
          <a:graphicData uri="http://schemas.openxmlformats.org/drawingml/2006/table">
            <a:tbl>
              <a:tblPr/>
              <a:tblGrid>
                <a:gridCol w="1188213"/>
                <a:gridCol w="533400"/>
                <a:gridCol w="3657600"/>
                <a:gridCol w="381000"/>
                <a:gridCol w="3985268"/>
              </a:tblGrid>
              <a:tr h="369574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RWB measurement (3.54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RBER goal; 135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write </a:t>
                      </a:r>
                      <a:r>
                        <a:rPr lang="en-US" sz="105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ipd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en-US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DTS0.3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r5.3 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Comments / Follow-ups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130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RWB (E3-E2)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E3(@3.54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1us, 10k FW, 5k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- E2(@3.54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,10s)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&gt; success criterion (sum of items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below);</a:t>
                      </a:r>
                    </a:p>
                    <a:p>
                      <a:pPr algn="l" fontAlgn="b"/>
                      <a:r>
                        <a:rPr 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Vdm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collected and extraction at RBER of interest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needed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&lt;230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Vdm2 Margin Loss + BD (50 Hz,1E5 s) + Cross Tile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criterion, w/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breakdown as below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Vdm2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 Loss</a:t>
                      </a:r>
                    </a:p>
                  </a:txBody>
                  <a:tcPr marL="65461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E2_drift(@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,10s-48h*,1 FW) - </a:t>
                      </a:r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E3_drift(@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1us-3s*,10k FW)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Projection from 3h (10s) for E2 (E3)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BD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 Hz,1E5 s)</a:t>
                      </a:r>
                    </a:p>
                  </a:txBody>
                  <a:tcPr marL="65461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release to intercept PR4(?): Methodology </a:t>
                      </a:r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dev. to be aligned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Cross 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</a:t>
                      </a:r>
                    </a:p>
                  </a:txBody>
                  <a:tcPr marL="65461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release to intercept PR4(?)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521380" y="2524919"/>
            <a:ext cx="4416213" cy="2964538"/>
            <a:chOff x="5105400" y="2532181"/>
            <a:chExt cx="4679793" cy="2964538"/>
          </a:xfrm>
        </p:grpSpPr>
        <p:grpSp>
          <p:nvGrpSpPr>
            <p:cNvPr id="35" name="Group 34"/>
            <p:cNvGrpSpPr/>
            <p:nvPr/>
          </p:nvGrpSpPr>
          <p:grpSpPr>
            <a:xfrm>
              <a:off x="5105400" y="2537628"/>
              <a:ext cx="4038600" cy="2959091"/>
              <a:chOff x="5105400" y="2537628"/>
              <a:chExt cx="4038600" cy="295909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105400" y="2537628"/>
                <a:ext cx="4038600" cy="2959091"/>
                <a:chOff x="5105400" y="2537628"/>
                <a:chExt cx="4038600" cy="2959091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27693" b="2511"/>
                <a:stretch/>
              </p:blipFill>
              <p:spPr>
                <a:xfrm>
                  <a:off x="5105400" y="2537628"/>
                  <a:ext cx="3581400" cy="2959091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7848600" y="4970072"/>
                  <a:ext cx="609600" cy="98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7552996" y="3036676"/>
                  <a:ext cx="381000" cy="106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8686800" y="2930443"/>
                  <a:ext cx="457200" cy="1141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650014" y="4398388"/>
                  <a:ext cx="493985" cy="1681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Left Brace 17"/>
                <p:cNvSpPr/>
                <p:nvPr/>
              </p:nvSpPr>
              <p:spPr>
                <a:xfrm rot="5400000">
                  <a:off x="6088536" y="3514887"/>
                  <a:ext cx="184147" cy="118872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Left Brace 18"/>
                <p:cNvSpPr/>
                <p:nvPr/>
              </p:nvSpPr>
              <p:spPr>
                <a:xfrm rot="5400000">
                  <a:off x="7812759" y="3850165"/>
                  <a:ext cx="184147" cy="128016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Left Brace 19"/>
                <p:cNvSpPr/>
                <p:nvPr/>
              </p:nvSpPr>
              <p:spPr>
                <a:xfrm rot="16200000" flipV="1">
                  <a:off x="7654049" y="2640678"/>
                  <a:ext cx="184147" cy="137160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209364" y="3395735"/>
                  <a:ext cx="10695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Success criterion</a:t>
                  </a:r>
                </a:p>
                <a:p>
                  <a:pPr algn="ctr"/>
                  <a:r>
                    <a:rPr lang="en-US" sz="10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(break-down)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234738" y="2551798"/>
                  <a:ext cx="1613862" cy="1075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148554" y="3507357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150E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RWB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20222" y="2565076"/>
                <a:ext cx="6383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Success </a:t>
                </a:r>
              </a:p>
              <a:p>
                <a:pPr algn="ctr"/>
                <a:r>
                  <a:rPr lang="en-US" sz="1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criterion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5687596" y="2898144"/>
                <a:ext cx="10668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5638800" y="2891099"/>
                <a:ext cx="0" cy="82296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584382" y="2931389"/>
                <a:ext cx="4122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GAP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6660931" y="2797027"/>
              <a:ext cx="465083" cy="159007"/>
            </a:xfrm>
            <a:custGeom>
              <a:avLst/>
              <a:gdLst>
                <a:gd name="connsiteX0" fmla="*/ 0 w 465083"/>
                <a:gd name="connsiteY0" fmla="*/ 159007 h 159007"/>
                <a:gd name="connsiteX1" fmla="*/ 220717 w 465083"/>
                <a:gd name="connsiteY1" fmla="*/ 1352 h 159007"/>
                <a:gd name="connsiteX2" fmla="*/ 465083 w 465083"/>
                <a:gd name="connsiteY2" fmla="*/ 95945 h 15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083" h="159007">
                  <a:moveTo>
                    <a:pt x="0" y="159007"/>
                  </a:moveTo>
                  <a:cubicBezTo>
                    <a:pt x="71601" y="85434"/>
                    <a:pt x="143203" y="11862"/>
                    <a:pt x="220717" y="1352"/>
                  </a:cubicBezTo>
                  <a:cubicBezTo>
                    <a:pt x="298231" y="-9158"/>
                    <a:pt x="381657" y="43393"/>
                    <a:pt x="465083" y="95945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463862" y="3657601"/>
              <a:ext cx="190261" cy="370490"/>
            </a:xfrm>
            <a:custGeom>
              <a:avLst/>
              <a:gdLst>
                <a:gd name="connsiteX0" fmla="*/ 63062 w 190261"/>
                <a:gd name="connsiteY0" fmla="*/ 0 h 370490"/>
                <a:gd name="connsiteX1" fmla="*/ 189186 w 190261"/>
                <a:gd name="connsiteY1" fmla="*/ 149773 h 370490"/>
                <a:gd name="connsiteX2" fmla="*/ 0 w 190261"/>
                <a:gd name="connsiteY2" fmla="*/ 370490 h 37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261" h="370490">
                  <a:moveTo>
                    <a:pt x="63062" y="0"/>
                  </a:moveTo>
                  <a:cubicBezTo>
                    <a:pt x="131379" y="44012"/>
                    <a:pt x="199696" y="88025"/>
                    <a:pt x="189186" y="149773"/>
                  </a:cubicBezTo>
                  <a:cubicBezTo>
                    <a:pt x="178676" y="211521"/>
                    <a:pt x="0" y="370490"/>
                    <a:pt x="0" y="37049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63962" y="4502929"/>
              <a:ext cx="7152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cross-tile</a:t>
              </a:r>
              <a:endParaRPr lang="en-US" sz="1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02717" y="2532181"/>
              <a:ext cx="1182476" cy="2952750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7395725" y="4146721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Vdm2 Margin related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0519" y="2672066"/>
            <a:ext cx="53608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Methodology: Rev0 RWB Measurement and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areto released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Measured RWB to include worst-case E3/E2 @RBER goal (3.54</a:t>
            </a:r>
            <a:r>
              <a:rPr lang="en-US" sz="1400" dirty="0" smtClean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w/ E3 to include WE &amp; RD GB @1</a:t>
            </a:r>
            <a:r>
              <a:rPr lang="en-US" sz="1400" dirty="0" smtClean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wait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while E2 being @10s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Measured RWB success criterion set by Vdm2 GB needed, as determined by UD/BD Vdm2 margin loss and cross-tile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Recommendation: Metrology and Analysis gap closure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PR3 (&amp; PR4) release to include missing elements to drive RWB opt.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SWR analysis alignment to Rev0 methodology (line trend included)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RWB gap Pareto in r5.3 and rev5.3</a:t>
            </a:r>
            <a:r>
              <a:rPr lang="en-US" sz="1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projections to drive roadmap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Draft in next slides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89154" y="5099051"/>
            <a:ext cx="4780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r5.3</a:t>
            </a:r>
            <a:endParaRPr lang="en-US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95" y="125765"/>
            <a:ext cx="9075420" cy="691709"/>
          </a:xfrm>
        </p:spPr>
        <p:txBody>
          <a:bodyPr/>
          <a:lstStyle/>
          <a:p>
            <a:r>
              <a:rPr lang="en-US" dirty="0"/>
              <a:t>SSM RWB </a:t>
            </a:r>
            <a:r>
              <a:rPr lang="en-US" dirty="0" smtClean="0"/>
              <a:t>Pareto (</a:t>
            </a:r>
            <a:r>
              <a:rPr lang="en-US" dirty="0" err="1" smtClean="0"/>
              <a:t>calc’s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964" y="763083"/>
            <a:ext cx="9329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Objective: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Establish RWB model &amp; tracking, including POR/Pre-POR/Idea-phase overall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methodology: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95" y="1083"/>
            <a:ext cx="917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ww12.4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927211"/>
            <a:ext cx="8794364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* If not noted, everything assumed @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3.54</a:t>
            </a:r>
            <a:r>
              <a:rPr lang="en-US" sz="900" dirty="0" smtClean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write/read </a:t>
            </a:r>
            <a:r>
              <a:rPr lang="en-US" sz="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ipd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@135</a:t>
            </a:r>
            <a:r>
              <a:rPr lang="en-US" sz="900" dirty="0" smtClean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** When sampling limits sigma visibility, data used @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3.0</a:t>
            </a:r>
            <a:r>
              <a:rPr lang="en-US" sz="900" dirty="0" smtClean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and extrapolated @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3.54</a:t>
            </a:r>
            <a:r>
              <a:rPr lang="en-US" sz="900" dirty="0" smtClean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w/ normal assumption; Use 10S E3 read, if no 3s read </a:t>
            </a:r>
            <a:r>
              <a:rPr 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^ In grey elements for segmentation or w/ metrology to be developed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88308"/>
            <a:ext cx="9525000" cy="38891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795" y="279724"/>
            <a:ext cx="126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Link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excel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95" y="125765"/>
            <a:ext cx="9075420" cy="691709"/>
          </a:xfrm>
        </p:spPr>
        <p:txBody>
          <a:bodyPr/>
          <a:lstStyle/>
          <a:p>
            <a:r>
              <a:rPr lang="en-US" dirty="0"/>
              <a:t>SSM RWB </a:t>
            </a:r>
            <a:r>
              <a:rPr lang="en-US" dirty="0" smtClean="0"/>
              <a:t>Pareto (r5.3)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795" y="1083"/>
            <a:ext cx="917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ww12.4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864" y="3896519"/>
            <a:ext cx="9821681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True Window: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 limiter is &lt;</a:t>
            </a:r>
            <a:r>
              <a:rPr lang="en-US" sz="1400" dirty="0" smtClean="0">
                <a:latin typeface="Symbol" panose="05050102010706020507" pitchFamily="18" charset="2"/>
                <a:cs typeface="Calibri" panose="020F0502020204030204" pitchFamily="34" charset="0"/>
              </a:rPr>
              <a:t>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VT&gt;, w/ focus on K* campaign wave#2-3 learning harvesting (ww12-13), opportunities in </a:t>
            </a:r>
            <a:r>
              <a:rPr lang="en-US" sz="14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(VT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TBD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SDk1 (mono-target) not meeting expectations; SDk2 ordered (alloy#14 – decision reviewed?)</a:t>
            </a: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E3 Guard-bands: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and RD VT shift need dedicated char. to enable robust accounting &amp; algo-knobs identification</a:t>
            </a: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Cross-tile: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Strategy to be defined towards S24S actual scenario based on ad hoc char. plan / results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Vdm2 Margin Loss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Directions to be set based on K* campaign data synthesis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Risk Assessment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Accelerate enablement of S26A-PRB to SR71B die level correlations to enable dataset expansion &amp; roadmap robustness (only 3 dice tested in SR71)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32335"/>
          <a:stretch/>
        </p:blipFill>
        <p:spPr>
          <a:xfrm>
            <a:off x="126374" y="931583"/>
            <a:ext cx="9609894" cy="28504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795" y="279724"/>
            <a:ext cx="126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Link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excel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95" y="125765"/>
            <a:ext cx="9075420" cy="691709"/>
          </a:xfrm>
        </p:spPr>
        <p:txBody>
          <a:bodyPr/>
          <a:lstStyle/>
          <a:p>
            <a:r>
              <a:rPr lang="en-US" dirty="0"/>
              <a:t>SSM RWB </a:t>
            </a:r>
            <a:r>
              <a:rPr lang="en-US" dirty="0" smtClean="0"/>
              <a:t>Pareto (r5.3)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795" y="1083"/>
            <a:ext cx="917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ww12.4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864" y="3896519"/>
            <a:ext cx="982168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True Window: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 limiter is &lt;</a:t>
            </a:r>
            <a:r>
              <a:rPr lang="en-US" sz="1400" dirty="0" smtClean="0">
                <a:latin typeface="Symbol" panose="05050102010706020507" pitchFamily="18" charset="2"/>
                <a:cs typeface="Calibri" panose="020F0502020204030204" pitchFamily="34" charset="0"/>
              </a:rPr>
              <a:t>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VT&gt;, w/ focus on K* campaign wave#2-3 learning harvesting (ww12-13), opportunities in </a:t>
            </a:r>
            <a:r>
              <a:rPr lang="en-US" sz="1400" dirty="0"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(VT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TBD </a:t>
            </a: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E3 Guard-bands: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and RD VT shift need dedicated char. to enable robust accounting &amp; algo-knobs identification</a:t>
            </a: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Cross-tile: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Strategy to be defined towards S24S actual scenario based on ad hoc char. plan / results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Vdm2 Margin Loss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Directions to be set based on K* campaign data synthesis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Risk Assessment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Accelerate enablement of S26A-PRB to SR71B die level correlations to enable dataset expansion &amp; roadmap robustness (only 3 dice tested in SR71)</a:t>
            </a:r>
          </a:p>
        </p:txBody>
      </p:sp>
      <p:sp>
        <p:nvSpPr>
          <p:cNvPr id="8" name="Rectangle 7"/>
          <p:cNvSpPr/>
          <p:nvPr/>
        </p:nvSpPr>
        <p:spPr>
          <a:xfrm>
            <a:off x="-2795" y="279724"/>
            <a:ext cx="1264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Link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excel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374" y="931583"/>
            <a:ext cx="9617777" cy="1736032"/>
            <a:chOff x="126374" y="931583"/>
            <a:chExt cx="9617777" cy="17360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66764" b="676"/>
            <a:stretch/>
          </p:blipFill>
          <p:spPr>
            <a:xfrm>
              <a:off x="134257" y="1296015"/>
              <a:ext cx="9609894" cy="1371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90955"/>
            <a:stretch/>
          </p:blipFill>
          <p:spPr>
            <a:xfrm>
              <a:off x="126374" y="931583"/>
              <a:ext cx="9609894" cy="3810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5668" y="1625895"/>
              <a:ext cx="880110" cy="11525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8909539" y="1625889"/>
            <a:ext cx="654875" cy="118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E3 RD: 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283" y="861048"/>
            <a:ext cx="960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E3 RD GB: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Iterated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eads induce RST RD, manifested as E3 V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tail formation trending w/ log(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#)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 loss is function of the margin (bits w/ higher VT will show less disturb)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Margin loss after few 10</a:t>
            </a:r>
            <a:r>
              <a:rPr lang="en-US" sz="1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reads is recovered w/ single FW pulse (not shown; full char. Vs.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# to be completed 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5D8C922-730A-42E1-B9BB-D26DB5C0B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4" t="14316" r="9658" b="1364"/>
          <a:stretch/>
        </p:blipFill>
        <p:spPr>
          <a:xfrm>
            <a:off x="108284" y="2414080"/>
            <a:ext cx="4844905" cy="2854039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922998" y="2516517"/>
            <a:ext cx="1394157" cy="1097966"/>
            <a:chOff x="5372100" y="1386847"/>
            <a:chExt cx="1394157" cy="1097966"/>
          </a:xfrm>
        </p:grpSpPr>
        <p:grpSp>
          <p:nvGrpSpPr>
            <p:cNvPr id="30" name="Group 29"/>
            <p:cNvGrpSpPr/>
            <p:nvPr/>
          </p:nvGrpSpPr>
          <p:grpSpPr>
            <a:xfrm>
              <a:off x="5372100" y="1762919"/>
              <a:ext cx="342900" cy="389095"/>
              <a:chOff x="5372100" y="1932716"/>
              <a:chExt cx="342900" cy="219298"/>
            </a:xfrm>
          </p:grpSpPr>
          <p:cxnSp>
            <p:nvCxnSpPr>
              <p:cNvPr id="27" name="Elbow Connector 26"/>
              <p:cNvCxnSpPr/>
              <p:nvPr/>
            </p:nvCxnSpPr>
            <p:spPr>
              <a:xfrm rot="10800000">
                <a:off x="5486400" y="1932716"/>
                <a:ext cx="228600" cy="219298"/>
              </a:xfrm>
              <a:prstGeom prst="bentConnector3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/>
              <p:nvPr/>
            </p:nvCxnSpPr>
            <p:spPr>
              <a:xfrm rot="10800000" flipV="1">
                <a:off x="5372100" y="1932716"/>
                <a:ext cx="228600" cy="219298"/>
              </a:xfrm>
              <a:prstGeom prst="bentConnector3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/>
            <p:nvPr/>
          </p:nvCxnSpPr>
          <p:spPr>
            <a:xfrm flipV="1">
              <a:off x="6031230" y="1853260"/>
              <a:ext cx="0" cy="31112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873115" y="1854086"/>
              <a:ext cx="0" cy="31112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993130" y="1969900"/>
              <a:ext cx="293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6391275" y="1853260"/>
              <a:ext cx="0" cy="31112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6233160" y="1854086"/>
              <a:ext cx="0" cy="31112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600700" y="1686719"/>
              <a:ext cx="272415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856921" y="2263667"/>
              <a:ext cx="54864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588469" y="1386847"/>
              <a:ext cx="2968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300" b="1" baseline="-250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300" b="1" baseline="-25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14088" y="2192425"/>
              <a:ext cx="2968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300" b="1" baseline="-250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300" b="1" baseline="-25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6477000" y="2008822"/>
              <a:ext cx="27432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469381" y="1705362"/>
              <a:ext cx="2968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300" b="1" baseline="-250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300" b="1" baseline="-25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6031230" y="1782626"/>
              <a:ext cx="18288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064264" y="1517298"/>
              <a:ext cx="40588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err="1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ipd</a:t>
              </a:r>
              <a:endParaRPr lang="en-US" sz="1300" b="1" baseline="-25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33359" y="3546042"/>
            <a:ext cx="81464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85C</a:t>
            </a: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300" b="1" baseline="-25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1us</a:t>
            </a:r>
          </a:p>
          <a:p>
            <a:r>
              <a:rPr lang="en-US" sz="13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ipd</a:t>
            </a:r>
            <a:r>
              <a:rPr lang="en-US" sz="1300" b="1" baseline="-25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1us</a:t>
            </a: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300" b="1" baseline="-25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1us</a:t>
            </a: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r5.3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6A4E715-7BD1-4FDC-8128-F28D769BAB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" t="14229" r="558" b="1872"/>
          <a:stretch/>
        </p:blipFill>
        <p:spPr>
          <a:xfrm>
            <a:off x="4668336" y="2363812"/>
            <a:ext cx="5041147" cy="2841265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5471498" y="2363812"/>
            <a:ext cx="1394157" cy="1097966"/>
            <a:chOff x="5372100" y="1386847"/>
            <a:chExt cx="1394157" cy="1097966"/>
          </a:xfrm>
        </p:grpSpPr>
        <p:grpSp>
          <p:nvGrpSpPr>
            <p:cNvPr id="59" name="Group 58"/>
            <p:cNvGrpSpPr/>
            <p:nvPr/>
          </p:nvGrpSpPr>
          <p:grpSpPr>
            <a:xfrm>
              <a:off x="5372100" y="1762919"/>
              <a:ext cx="342900" cy="389095"/>
              <a:chOff x="5372100" y="1932716"/>
              <a:chExt cx="342900" cy="219298"/>
            </a:xfrm>
          </p:grpSpPr>
          <p:cxnSp>
            <p:nvCxnSpPr>
              <p:cNvPr id="73" name="Elbow Connector 72"/>
              <p:cNvCxnSpPr/>
              <p:nvPr/>
            </p:nvCxnSpPr>
            <p:spPr>
              <a:xfrm rot="10800000">
                <a:off x="5486400" y="1932716"/>
                <a:ext cx="228600" cy="219298"/>
              </a:xfrm>
              <a:prstGeom prst="bentConnector3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73"/>
              <p:cNvCxnSpPr/>
              <p:nvPr/>
            </p:nvCxnSpPr>
            <p:spPr>
              <a:xfrm rot="10800000" flipV="1">
                <a:off x="5372100" y="1932716"/>
                <a:ext cx="228600" cy="219298"/>
              </a:xfrm>
              <a:prstGeom prst="bentConnector3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/>
            <p:cNvCxnSpPr/>
            <p:nvPr/>
          </p:nvCxnSpPr>
          <p:spPr>
            <a:xfrm flipV="1">
              <a:off x="6031230" y="1853260"/>
              <a:ext cx="0" cy="31112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5873115" y="1854086"/>
              <a:ext cx="0" cy="31112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993130" y="1969900"/>
              <a:ext cx="293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6391275" y="1853260"/>
              <a:ext cx="0" cy="31112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6233160" y="1854086"/>
              <a:ext cx="0" cy="31112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5600700" y="1686719"/>
              <a:ext cx="272415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56921" y="2263667"/>
              <a:ext cx="54864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588469" y="1386847"/>
              <a:ext cx="2968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300" b="1" baseline="-250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300" b="1" baseline="-25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14088" y="2192425"/>
              <a:ext cx="2968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300" b="1" baseline="-250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300" b="1" baseline="-25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6477000" y="2008822"/>
              <a:ext cx="27432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469381" y="1705362"/>
              <a:ext cx="2968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300" b="1" baseline="-250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300" b="1" baseline="-25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6031230" y="1782626"/>
              <a:ext cx="18288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064264" y="1517298"/>
              <a:ext cx="40588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err="1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ipd</a:t>
              </a:r>
              <a:endParaRPr lang="en-US" sz="1300" b="1" baseline="-25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391597" y="3536783"/>
            <a:ext cx="128592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= 85C</a:t>
            </a: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300" b="1" baseline="-25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1us, </a:t>
            </a:r>
            <a:r>
              <a:rPr lang="en-US" sz="1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10s</a:t>
            </a:r>
          </a:p>
          <a:p>
            <a:r>
              <a:rPr lang="en-US" sz="13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ipd</a:t>
            </a:r>
            <a:r>
              <a:rPr lang="en-US" sz="1300" b="1" baseline="-25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1us, </a:t>
            </a:r>
            <a:r>
              <a:rPr lang="en-US" sz="1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135us</a:t>
            </a: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300" b="1" baseline="-25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1us, </a:t>
            </a:r>
            <a:r>
              <a:rPr lang="en-US" sz="13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2s</a:t>
            </a: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r5.3, r5.3**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63783" y="2207238"/>
            <a:ext cx="1879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@3.54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(extrapolated)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543800" y="2207238"/>
            <a:ext cx="1879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@3.54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(extrapolated)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782" y="4890720"/>
            <a:ext cx="917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 T.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45574" y="4884543"/>
            <a:ext cx="917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 T.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861655"/>
            <a:ext cx="9829800" cy="46012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Q2 key milestone is demonstrate dual-deck SSM operation, including assessment of cell/structural d2d gaps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(if any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and closure path definition towards effective S24S ramp-up (Q3)</a:t>
            </a:r>
          </a:p>
          <a:p>
            <a:endParaRPr lang="en-US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Status: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Cell assessment based on SR71B w/ limited statistics shows ~ -400 mV (-25 mV) for SD.k1 (SDk-Alloy14)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Structural (periphery) yield for r5.3 SDk1 is ~30% (&lt;70%), projected ~ &lt;10% (&lt;40%) for SDk-Alloy14 (aka SD.k2)</a:t>
            </a:r>
          </a:p>
          <a:p>
            <a:endParaRPr lang="en-US" sz="7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Recommendation for PI/Cell strategy: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r5.3 SD.k1 as POR for dual-deck demonstration and related cell/structural work towards S24S start-up</a:t>
            </a:r>
          </a:p>
          <a:p>
            <a:pPr marL="742950" lvl="2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SWRs in view of dual-deck mismatch segmentation to be planned in advance (DE,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/ME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etc.)</a:t>
            </a:r>
          </a:p>
          <a:p>
            <a:pPr marL="285750" lvl="1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SD.k2 to be promoted to pre-POR based on confidence path on structural/morphology yield gap closure </a:t>
            </a:r>
          </a:p>
          <a:p>
            <a:pPr marL="742950" lvl="2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is our current estimation for timeline to address cell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morphology /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interaction w/ alloy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composition?</a:t>
            </a:r>
          </a:p>
          <a:p>
            <a:pPr marL="742950" lvl="2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from Campaign E*,G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* to allow further alloy tuning, while PI centering trials on SDk2 carried out</a:t>
            </a:r>
          </a:p>
          <a:p>
            <a:pPr marL="285750" lvl="1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Fingerprint cell fundamentals and process related interactions based on above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Areas which need further analysis to provide solid projection for main array operation (S26A, S24S):</a:t>
            </a:r>
          </a:p>
          <a:p>
            <a:pPr marL="285750" lvl="1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 vertical leakage w.r.t. compositional directions and comparison w/ S24S: Any known gap?</a:t>
            </a:r>
          </a:p>
          <a:p>
            <a:pPr marL="285750" lvl="1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Parametric R, C: Are the trends w/ cell parameter an artifact from test-structure or need cell roadmap follow-up?</a:t>
            </a:r>
          </a:p>
          <a:p>
            <a:pPr marL="285750" lvl="1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Enablement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S26A-PRB to SR71B die level correlations to enable dataset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confidence: Started?</a:t>
            </a:r>
          </a:p>
          <a:p>
            <a:pPr marL="285750" lvl="1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BD and E3 WE/RD GB projections: consolidation needed in terms of both metrology and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prediction estimates.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9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154469"/>
              </p:ext>
            </p:extLst>
          </p:nvPr>
        </p:nvGraphicFramePr>
        <p:xfrm>
          <a:off x="264833" y="817474"/>
          <a:ext cx="9556499" cy="2662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7733"/>
                <a:gridCol w="508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446"/>
                <a:gridCol w="622198"/>
                <a:gridCol w="462165"/>
                <a:gridCol w="794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68394"/>
              </a:tblGrid>
              <a:tr h="664087">
                <a:tc gridSpan="2"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 SR71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1D0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PG4</a:t>
                      </a:r>
                      <a:r>
                        <a:rPr lang="en-US" sz="1000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aseline="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  <a:r>
                        <a:rPr lang="en-US" sz="10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RWB</a:t>
                      </a:r>
                      <a:endParaRPr lang="en-US" sz="1000" baseline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effectLst/>
                          <a:latin typeface="Calibri" panose="020F0502020204030204" pitchFamily="34" charset="0"/>
                        </a:rPr>
                        <a:t>(Piecewise</a:t>
                      </a:r>
                      <a:r>
                        <a:rPr lang="en-US" sz="10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aseline="0" dirty="0">
                          <a:effectLst/>
                          <a:latin typeface="Calibri" panose="020F0502020204030204" pitchFamily="34" charset="0"/>
                        </a:rPr>
                        <a:t>Built)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S26A1 silicon (</a:t>
                      </a:r>
                      <a:r>
                        <a:rPr lang="en-US" sz="1000" baseline="0" dirty="0" err="1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Neg</a:t>
                      </a:r>
                      <a:r>
                        <a:rPr lang="en-US" sz="1000" baseline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Read)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DTS0.3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DTS0.4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SDk-A06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  <a:br>
                        <a:rPr lang="en-US" sz="10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85C</a:t>
                      </a:r>
                      <a:br>
                        <a:rPr lang="en-US" sz="10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SD.k1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  <a:br>
                        <a:rPr lang="en-US" sz="10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85C</a:t>
                      </a:r>
                      <a:br>
                        <a:rPr lang="en-US" sz="10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SDk-A14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CR5.3-based</a:t>
                      </a:r>
                      <a:b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85C</a:t>
                      </a:r>
                      <a:b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[mV]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Comments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Yield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&gt;70%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0%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Largest toggle in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SDk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alloys campaign: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In,Ge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 Vs. As role still to be decoupled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Periphery</a:t>
                      </a:r>
                      <a:r>
                        <a:rPr lang="en-US" sz="1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Yield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&gt;70%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</a:tr>
              <a:tr h="148913">
                <a:tc rowSpan="6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Vdm1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(1 </a:t>
                      </a: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935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915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1340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Largest toggle in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SDk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alloys campaign: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In,Ge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 Vs. As role still to be decoupled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</a:tr>
              <a:tr h="155887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92</a:t>
                      </a:r>
                      <a:endParaRPr lang="en-US" sz="1000" b="1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Clear modulation observed w/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SDk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alloys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&amp; beyond VT normalization: Understanding/containment path needed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RST 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Vt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000" b="1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887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drift (1 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s-10 s)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280</a:t>
                      </a:r>
                      <a:endParaRPr lang="en-US" sz="1000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Limited toggles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observed: any metrology impact?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913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E3 GB WE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Item high in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pareto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ranking, resulting from limited focus on VT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evol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. (array pre-conditioning)</a:t>
                      </a:r>
                    </a:p>
                  </a:txBody>
                  <a:tcPr marL="56579" marR="5657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876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E3 GB RD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380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Eng. segmentation to ratify/refine DTS assumptions (Vdm1-2, FW# depend.)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</a:tr>
              <a:tr h="490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Gap to goal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-420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-435*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-25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chemeClr val="bg1"/>
                    </a:solidFill>
                  </a:tcPr>
                </a:tc>
              </a:tr>
              <a:tr h="15087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Vmd2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56579" marR="5657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Rst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drift (1 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s-3 s)</a:t>
                      </a: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</a:rPr>
                        <a:t>245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620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Large toggle in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SDk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alloys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campaign: Need assessment on reliability (see post cycles)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</a:tr>
              <a:tr h="150876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Set drift (10 s-48 h)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x+200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x+200</a:t>
                      </a:r>
                      <a:endParaRPr lang="en-US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320</a:t>
                      </a:r>
                      <a:endParaRPr 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Assess BD component, currently assumed negligible (any data?) -&gt; release metrology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/>
                </a:tc>
              </a:tr>
              <a:tr h="377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noFill/>
                  </a:tcPr>
                </a:tc>
              </a:tr>
              <a:tr h="1146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11080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Gap to 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goal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6579" marR="56579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-495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-495*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+275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r5.3 RWB estimations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6634" y="3363119"/>
            <a:ext cx="9745132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True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Window: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SDk-A14 alloy composition promising for expansion, mainly thanks to &lt;DVT&gt; &amp; RST drift expansion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VT sigma toggle is partially counterbalancing the expansion from median window: Need root-causing (PI Vs. device)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toggles from E3 RD GB need to be understood for reliable assumptions going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fwd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PI strategy: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our current estimation for timeline to address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/2</a:t>
            </a:r>
            <a:r>
              <a:rPr lang="en-US" sz="1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cut cell morphology and structural yield for SDk1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(mono-target)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SDk2 (mono-target available from ww16 emulating A14)?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Understanding for process integration artifacts Vs. actual compositions toggles needed in the risk assessment</a:t>
            </a:r>
          </a:p>
          <a:p>
            <a:endParaRPr lang="en-US" sz="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methodology: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while monitors update in SR71 to address RWB component breakdown, strategy in view of S24S needs discussion (see VT evolution and ‘seasoning’ as key topics)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E3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Guard-bands: WE and RD VT shift need dedicated char. to enable robust accounting &amp; algo-knobs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39819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RWB breakdown                       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9" y="237005"/>
            <a:ext cx="6172199" cy="1397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9" y="1648786"/>
            <a:ext cx="6172199" cy="3819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1915319"/>
            <a:ext cx="350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Full calculations, including x-tile (more robust estimation needed)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 If not noted, everything assumed @3.54s and write/read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ipd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@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135ms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** When sampling limits sigma visibility, data used @3.0s and extrapolated @3.54s w/ normal assumption; Use 10S E3 read, if no 3s read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grey elements for segmentation or w/ metrology to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</a:p>
          <a:p>
            <a:r>
              <a:rPr lang="en-US" sz="1400" dirty="0" smtClean="0">
                <a:solidFill>
                  <a:srgbClr val="FF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light pink numbers to be validated for consistency w/ proper extrapolation method</a:t>
            </a:r>
            <a:endParaRPr lang="en-US" sz="1400" dirty="0">
              <a:solidFill>
                <a:srgbClr val="FF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3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74" y="125765"/>
            <a:ext cx="9754226" cy="691709"/>
          </a:xfrm>
        </p:spPr>
        <p:txBody>
          <a:bodyPr/>
          <a:lstStyle/>
          <a:p>
            <a:r>
              <a:rPr lang="en-US" sz="3800" dirty="0" smtClean="0"/>
              <a:t>&lt;</a:t>
            </a:r>
            <a:r>
              <a:rPr lang="en-US" sz="3800" dirty="0" smtClean="0">
                <a:latin typeface="Symbol" panose="05050102010706020507" pitchFamily="18" charset="2"/>
              </a:rPr>
              <a:t>D</a:t>
            </a:r>
            <a:r>
              <a:rPr lang="en-US" sz="3800" dirty="0" smtClean="0"/>
              <a:t>V</a:t>
            </a:r>
            <a:r>
              <a:rPr lang="en-US" sz="3800" baseline="-25000" dirty="0" smtClean="0"/>
              <a:t>T</a:t>
            </a:r>
            <a:r>
              <a:rPr lang="en-US" sz="3800" dirty="0" smtClean="0"/>
              <a:t>&gt; Vs. </a:t>
            </a:r>
            <a:r>
              <a:rPr lang="en-US" sz="3800" dirty="0" err="1" smtClean="0"/>
              <a:t>SDk</a:t>
            </a:r>
            <a:r>
              <a:rPr lang="en-US" sz="3800" dirty="0" smtClean="0"/>
              <a:t> alloy &amp; rev (test, process)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85" r="31860" b="44339"/>
          <a:stretch/>
        </p:blipFill>
        <p:spPr>
          <a:xfrm>
            <a:off x="599868" y="1062184"/>
            <a:ext cx="3200401" cy="21336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15" r="2022" b="2593"/>
          <a:stretch/>
        </p:blipFill>
        <p:spPr>
          <a:xfrm>
            <a:off x="5333999" y="1000919"/>
            <a:ext cx="4648201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1549573"/>
            <a:ext cx="510584" cy="36655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315827" y="2128984"/>
            <a:ext cx="0" cy="30686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86600" y="195405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4279" y="212898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315200" y="1885570"/>
            <a:ext cx="0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37321" y="1130785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4567" y="1549573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A1 + r5.3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18469" y="1458119"/>
            <a:ext cx="134913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25313" y="1381919"/>
            <a:ext cx="1508939" cy="10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08458" y="2143919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r3.2-&gt;r3.3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8914" y="1760262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r3.3 -&gt; 5.3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18469" y="1163190"/>
            <a:ext cx="1490469" cy="1038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4719211" y="1875678"/>
            <a:ext cx="1143646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&lt;DVT&gt; [mV]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58466" y="1875678"/>
            <a:ext cx="1143646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&lt;DVT&gt; [mV]</a:t>
            </a: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984" y="977270"/>
            <a:ext cx="3294215" cy="12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46558" y="909153"/>
            <a:ext cx="4663440" cy="12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81020" t="2378" r="6303" b="81719"/>
          <a:stretch/>
        </p:blipFill>
        <p:spPr>
          <a:xfrm>
            <a:off x="2691945" y="1252196"/>
            <a:ext cx="609600" cy="609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00962" y="3726218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same alloy selected: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PI [r3.3 Vs. r3.2]: ~ -150 mV (decrease)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PI [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r5.3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r3.3]: ~ +50 mV (increase)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PE [A1 Vs. A0]: ~ + 150 mV (increase)</a:t>
            </a:r>
          </a:p>
        </p:txBody>
      </p:sp>
    </p:spTree>
    <p:extLst>
      <p:ext uri="{BB962C8B-B14F-4D97-AF65-F5344CB8AC3E}">
        <p14:creationId xmlns:p14="http://schemas.microsoft.com/office/powerpoint/2010/main" val="109054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SDk</a:t>
            </a:r>
            <a:r>
              <a:rPr lang="en-US" dirty="0" smtClean="0"/>
              <a:t> campaign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77119"/>
            <a:ext cx="9706303" cy="37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SDk</a:t>
            </a:r>
            <a:r>
              <a:rPr lang="en-US" dirty="0" smtClean="0"/>
              <a:t> campaign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119"/>
            <a:ext cx="4916835" cy="3414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35" y="1077119"/>
            <a:ext cx="4916835" cy="34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Alloy Vs. effective CD</a:t>
            </a:r>
            <a:endParaRPr lang="en-US" dirty="0"/>
          </a:p>
        </p:txBody>
      </p:sp>
      <p:pic>
        <p:nvPicPr>
          <p:cNvPr id="5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13" y="889106"/>
            <a:ext cx="404482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22804"/>
              </p:ext>
            </p:extLst>
          </p:nvPr>
        </p:nvGraphicFramePr>
        <p:xfrm>
          <a:off x="99849" y="940293"/>
          <a:ext cx="5790398" cy="431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Worksheet" r:id="rId4" imgW="7368485" imgH="5494106" progId="Excel.Sheet.12">
                  <p:embed/>
                </p:oleObj>
              </mc:Choice>
              <mc:Fallback>
                <p:oleObj name="Worksheet" r:id="rId4" imgW="7368485" imgH="54941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849" y="940293"/>
                        <a:ext cx="5790398" cy="4317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97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EF6237-957C-44C5-90D2-53C6B9A0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44" t="10867" r="201" b="63435"/>
          <a:stretch/>
        </p:blipFill>
        <p:spPr>
          <a:xfrm>
            <a:off x="5140288" y="1077119"/>
            <a:ext cx="2992358" cy="1721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SDk</a:t>
            </a:r>
            <a:r>
              <a:rPr lang="en-US" dirty="0" smtClean="0"/>
              <a:t> Campaign: Structural health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EFC3298-21E6-488C-A298-D892DA171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54" t="26560" r="-3420"/>
          <a:stretch/>
        </p:blipFill>
        <p:spPr>
          <a:xfrm>
            <a:off x="1349052" y="1077119"/>
            <a:ext cx="3336168" cy="1807698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6D5044-B072-4926-A176-E1C23F6EC63E}"/>
              </a:ext>
            </a:extLst>
          </p:cNvPr>
          <p:cNvSpPr txBox="1"/>
          <p:nvPr/>
        </p:nvSpPr>
        <p:spPr>
          <a:xfrm>
            <a:off x="1295400" y="1236527"/>
            <a:ext cx="14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Alloy 6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64F412-F31C-428E-B719-DE93060306AA}"/>
              </a:ext>
            </a:extLst>
          </p:cNvPr>
          <p:cNvSpPr txBox="1"/>
          <p:nvPr/>
        </p:nvSpPr>
        <p:spPr>
          <a:xfrm>
            <a:off x="122968" y="1817046"/>
            <a:ext cx="106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Along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Bitline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0757B5-F347-4391-8A89-007C7138AC06}"/>
              </a:ext>
            </a:extLst>
          </p:cNvPr>
          <p:cNvSpPr txBox="1"/>
          <p:nvPr/>
        </p:nvSpPr>
        <p:spPr>
          <a:xfrm>
            <a:off x="122968" y="3956424"/>
            <a:ext cx="126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Along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Wordline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EBD11847-CF3F-4EE7-87CD-5AC4CBB7D7FB}"/>
              </a:ext>
            </a:extLst>
          </p:cNvPr>
          <p:cNvSpPr txBox="1"/>
          <p:nvPr/>
        </p:nvSpPr>
        <p:spPr>
          <a:xfrm>
            <a:off x="5086636" y="1236363"/>
            <a:ext cx="129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Alloy 14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FF6CF2-7E72-4CD8-832F-803E1EA3E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153"/>
          <a:stretch/>
        </p:blipFill>
        <p:spPr>
          <a:xfrm>
            <a:off x="1349052" y="3132546"/>
            <a:ext cx="3147878" cy="1845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F0C13B-2741-412C-AEAE-904C506015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622"/>
          <a:stretch/>
        </p:blipFill>
        <p:spPr>
          <a:xfrm>
            <a:off x="5159052" y="3128665"/>
            <a:ext cx="3103056" cy="1762092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00E212-4B8C-4807-8AB4-418220C0D42A}"/>
              </a:ext>
            </a:extLst>
          </p:cNvPr>
          <p:cNvSpPr txBox="1"/>
          <p:nvPr/>
        </p:nvSpPr>
        <p:spPr>
          <a:xfrm>
            <a:off x="1349052" y="3169656"/>
            <a:ext cx="1717034" cy="369332"/>
          </a:xfrm>
          <a:prstGeom prst="rect">
            <a:avLst/>
          </a:prstGeom>
          <a:solidFill>
            <a:srgbClr val="F2F2F2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 etch = 27s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E14671-004D-4136-A11B-3E344A77FFE8}"/>
              </a:ext>
            </a:extLst>
          </p:cNvPr>
          <p:cNvSpPr txBox="1"/>
          <p:nvPr/>
        </p:nvSpPr>
        <p:spPr>
          <a:xfrm>
            <a:off x="5235252" y="3150947"/>
            <a:ext cx="2106858" cy="369332"/>
          </a:xfrm>
          <a:prstGeom prst="rect">
            <a:avLst/>
          </a:prstGeom>
          <a:solidFill>
            <a:srgbClr val="F2F2F2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 etch = 33s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1396" y="16222"/>
            <a:ext cx="244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Kyle R. (PI Alignment meeting)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677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nalog Elements Learning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10 Series Documents" ma:contentTypeID="0x0101006FF2AFC2669BE544ABDBC9272D7E8CD800D9C3B4A25F3C1046893EF16D0CFED9EC" ma:contentTypeVersion="3" ma:contentTypeDescription="" ma:contentTypeScope="" ma:versionID="c5a74ae75d76c2cc48590da5f4a9f2e7">
  <xsd:schema xmlns:xsd="http://www.w3.org/2001/XMLSchema" xmlns:xs="http://www.w3.org/2001/XMLSchema" xmlns:p="http://schemas.microsoft.com/office/2006/metadata/properties" xmlns:ns2="470f668d-8261-4ab2-9257-0fb5e77b4895" targetNamespace="http://schemas.microsoft.com/office/2006/metadata/properties" ma:root="true" ma:fieldsID="c4d176ad70db51291a0bc566f044250b" ns2:_="">
    <xsd:import namespace="470f668d-8261-4ab2-9257-0fb5e77b4895"/>
    <xsd:element name="properties">
      <xsd:complexType>
        <xsd:sequence>
          <xsd:element name="documentManagement">
            <xsd:complexType>
              <xsd:all>
                <xsd:element ref="ns2:Workweek" minOccurs="0"/>
                <xsd:element ref="ns2:Work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f668d-8261-4ab2-9257-0fb5e77b4895" elementFormDefault="qualified">
    <xsd:import namespace="http://schemas.microsoft.com/office/2006/documentManagement/types"/>
    <xsd:import namespace="http://schemas.microsoft.com/office/infopath/2007/PartnerControls"/>
    <xsd:element name="Workweek" ma:index="8" nillable="true" ma:displayName="Workweek" ma:format="Dropdown" ma:internalName="Workweek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  <xsd:enumeration value="32"/>
          <xsd:enumeration value="33"/>
          <xsd:enumeration value="34"/>
          <xsd:enumeration value="35"/>
          <xsd:enumeration value="36"/>
          <xsd:enumeration value="37"/>
          <xsd:enumeration value="38"/>
          <xsd:enumeration value="39"/>
          <xsd:enumeration value="40"/>
          <xsd:enumeration value="41"/>
          <xsd:enumeration value="42"/>
          <xsd:enumeration value="43"/>
          <xsd:enumeration value="44"/>
          <xsd:enumeration value="45"/>
          <xsd:enumeration value="46"/>
          <xsd:enumeration value="47"/>
          <xsd:enumeration value="48"/>
          <xsd:enumeration value="49"/>
          <xsd:enumeration value="50"/>
          <xsd:enumeration value="51"/>
          <xsd:enumeration value="52"/>
          <xsd:enumeration value="53"/>
        </xsd:restriction>
      </xsd:simpleType>
    </xsd:element>
    <xsd:element name="Workyear" ma:index="9" nillable="true" ma:displayName="Workyear" ma:default="2012" ma:format="Dropdown" ma:internalName="Work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year xmlns="470f668d-8261-4ab2-9257-0fb5e77b4895">2018</Workyear>
    <Workweek xmlns="470f668d-8261-4ab2-9257-0fb5e77b4895">15</Workwee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2DD2AB-B5CF-420D-A590-271587BF7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0f668d-8261-4ab2-9257-0fb5e77b4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2AB577-64DF-4A5B-B704-D9D18FE8EB0C}">
  <ds:schemaRefs>
    <ds:schemaRef ds:uri="http://purl.org/dc/terms/"/>
    <ds:schemaRef ds:uri="http://schemas.openxmlformats.org/package/2006/metadata/core-properties"/>
    <ds:schemaRef ds:uri="470f668d-8261-4ab2-9257-0fb5e77b489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A4AA03-5987-4B55-830C-F55FE5C966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140348</TotalTime>
  <Words>1927</Words>
  <Application>Microsoft Office PowerPoint</Application>
  <PresentationFormat>Custom</PresentationFormat>
  <Paragraphs>323</Paragraphs>
  <Slides>18</Slides>
  <Notes>8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Neo Sans Intel</vt:lpstr>
      <vt:lpstr>Neo Sans Intel Medium</vt:lpstr>
      <vt:lpstr>PMingLiU</vt:lpstr>
      <vt:lpstr>Symbol</vt:lpstr>
      <vt:lpstr>Times New Roman</vt:lpstr>
      <vt:lpstr>blank</vt:lpstr>
      <vt:lpstr>Worksheet</vt:lpstr>
      <vt:lpstr>SSM RWB cell roadmap - r5.3-based SDk1/SDk2 status -</vt:lpstr>
      <vt:lpstr>Summary</vt:lpstr>
      <vt:lpstr>r5.3 RWB estimations</vt:lpstr>
      <vt:lpstr>RWB breakdown                        </vt:lpstr>
      <vt:lpstr>&lt;DVT&gt; Vs. SDk alloy &amp; rev (test, process)</vt:lpstr>
      <vt:lpstr>SDk campaign</vt:lpstr>
      <vt:lpstr>SDk campaign</vt:lpstr>
      <vt:lpstr>Alloy Vs. effective CD</vt:lpstr>
      <vt:lpstr>SDk Campaign: Structural health</vt:lpstr>
      <vt:lpstr>Structural and periphery yield (SDk)</vt:lpstr>
      <vt:lpstr>SUPPORTING MATERIAL</vt:lpstr>
      <vt:lpstr>DTS0.3: Read related goals</vt:lpstr>
      <vt:lpstr>SSM RWB Pareto Methodology</vt:lpstr>
      <vt:lpstr>SSM RWB breakdown (Dual-Vdm)</vt:lpstr>
      <vt:lpstr>SSM RWB Pareto (calc’s)</vt:lpstr>
      <vt:lpstr>SSM RWB Pareto (r5.3)</vt:lpstr>
      <vt:lpstr>SSM RWB Pareto (r5.3)</vt:lpstr>
      <vt:lpstr>E3 RD: Introduction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Read Window Budget and PI discussion</dc:title>
  <dc:creator>Fugazza, Davide</dc:creator>
  <cp:keywords>CTPClassification=CTP_NT</cp:keywords>
  <cp:lastModifiedBy>Fugazza, Davide</cp:lastModifiedBy>
  <cp:revision>609</cp:revision>
  <cp:lastPrinted>2016-10-06T02:50:55Z</cp:lastPrinted>
  <dcterms:created xsi:type="dcterms:W3CDTF">2014-09-24T21:10:00Z</dcterms:created>
  <dcterms:modified xsi:type="dcterms:W3CDTF">2018-04-09T20:27:54Z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0x0101006FF2AFC2669BE544ABDBC9272D7E8CD800D9C3B4A25F3C1046893EF16D0CFED9EC</vt:lpwstr>
  </property>
  <property fmtid="{D5CDD505-2E9C-101B-9397-08002B2CF9AE}" pid="3" name="TitusGUID">
    <vt:lpwstr>293e0ec4-6306-42f1-bac6-b2de351c103b</vt:lpwstr>
  </property>
  <property fmtid="{D5CDD505-2E9C-101B-9397-08002B2CF9AE}" pid="4" name="CTP_TimeStamp">
    <vt:lpwstr>2018-04-09 20:27:53Z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