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18"/>
  </p:notesMasterIdLst>
  <p:sldIdLst>
    <p:sldId id="300" r:id="rId2"/>
    <p:sldId id="319" r:id="rId3"/>
    <p:sldId id="262" r:id="rId4"/>
    <p:sldId id="311" r:id="rId5"/>
    <p:sldId id="308" r:id="rId6"/>
    <p:sldId id="310" r:id="rId7"/>
    <p:sldId id="312" r:id="rId8"/>
    <p:sldId id="318" r:id="rId9"/>
    <p:sldId id="313" r:id="rId10"/>
    <p:sldId id="309" r:id="rId11"/>
    <p:sldId id="317" r:id="rId12"/>
    <p:sldId id="314" r:id="rId13"/>
    <p:sldId id="315" r:id="rId14"/>
    <p:sldId id="316" r:id="rId15"/>
    <p:sldId id="320" r:id="rId16"/>
    <p:sldId id="289"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81" autoAdjust="0"/>
  </p:normalViewPr>
  <p:slideViewPr>
    <p:cSldViewPr snapToGrid="0">
      <p:cViewPr varScale="1">
        <p:scale>
          <a:sx n="76" d="100"/>
          <a:sy n="76" d="100"/>
        </p:scale>
        <p:origin x="198" y="768"/>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11/9/2016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3</a:t>
            </a:fld>
            <a:endParaRPr lang="en-US"/>
          </a:p>
        </p:txBody>
      </p:sp>
    </p:spTree>
    <p:extLst>
      <p:ext uri="{BB962C8B-B14F-4D97-AF65-F5344CB8AC3E}">
        <p14:creationId xmlns:p14="http://schemas.microsoft.com/office/powerpoint/2010/main" val="201603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11</a:t>
            </a:fld>
            <a:endParaRPr lang="en-US"/>
          </a:p>
        </p:txBody>
      </p:sp>
    </p:spTree>
    <p:extLst>
      <p:ext uri="{BB962C8B-B14F-4D97-AF65-F5344CB8AC3E}">
        <p14:creationId xmlns:p14="http://schemas.microsoft.com/office/powerpoint/2010/main" val="57816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9, 2016</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9,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9, 2016</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9, 2016</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9, 2016</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9, 2016</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9, 2016</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3206752" y="6465888"/>
            <a:ext cx="8985249"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sz="1800" dirty="0">
              <a:ea typeface="+mn-ea"/>
            </a:endParaRPr>
          </a:p>
        </p:txBody>
      </p:sp>
      <p:sp>
        <p:nvSpPr>
          <p:cNvPr id="5" name="Rectangle 4"/>
          <p:cNvSpPr>
            <a:spLocks noChangeArrowheads="1"/>
          </p:cNvSpPr>
          <p:nvPr/>
        </p:nvSpPr>
        <p:spPr bwMode="auto">
          <a:xfrm>
            <a:off x="1" y="6465888"/>
            <a:ext cx="3206751"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sz="1800" dirty="0">
              <a:ea typeface="+mn-ea"/>
            </a:endParaRPr>
          </a:p>
        </p:txBody>
      </p:sp>
      <p:pic>
        <p:nvPicPr>
          <p:cNvPr id="6" name="Picture 6" descr="White Micron color logo [Conver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218" y="6532564"/>
            <a:ext cx="121496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txBox="1">
            <a:spLocks noChangeArrowheads="1"/>
          </p:cNvSpPr>
          <p:nvPr/>
        </p:nvSpPr>
        <p:spPr>
          <a:xfrm>
            <a:off x="11381317" y="6557964"/>
            <a:ext cx="668867" cy="249237"/>
          </a:xfrm>
          <a:prstGeom prst="rect">
            <a:avLst/>
          </a:prstGeom>
        </p:spPr>
        <p:txBody>
          <a:bodyPr/>
          <a:lstStyle>
            <a:lvl1pPr eaLnBrk="0" hangingPunct="0">
              <a:defRPr sz="1200">
                <a:solidFill>
                  <a:schemeClr val="tx1"/>
                </a:solidFill>
                <a:latin typeface="Tahoma" panose="020B0604030504040204" pitchFamily="34" charset="0"/>
                <a:ea typeface="MS PGothic" panose="020B0600070205080204" pitchFamily="34" charset="-128"/>
              </a:defRPr>
            </a:lvl1pPr>
            <a:lvl2pPr marL="742950" indent="-285750" eaLnBrk="0" hangingPunct="0">
              <a:defRPr sz="1200">
                <a:solidFill>
                  <a:schemeClr val="tx1"/>
                </a:solidFill>
                <a:latin typeface="Tahoma" panose="020B0604030504040204" pitchFamily="34" charset="0"/>
                <a:ea typeface="MS PGothic" panose="020B0600070205080204" pitchFamily="34" charset="-128"/>
              </a:defRPr>
            </a:lvl2pPr>
            <a:lvl3pPr marL="1143000" indent="-228600" eaLnBrk="0" hangingPunct="0">
              <a:defRPr sz="1200">
                <a:solidFill>
                  <a:schemeClr val="tx1"/>
                </a:solidFill>
                <a:latin typeface="Tahoma" panose="020B0604030504040204" pitchFamily="34" charset="0"/>
                <a:ea typeface="MS PGothic" panose="020B0600070205080204" pitchFamily="34" charset="-128"/>
              </a:defRPr>
            </a:lvl3pPr>
            <a:lvl4pPr marL="1600200" indent="-228600" eaLnBrk="0" hangingPunct="0">
              <a:defRPr sz="1200">
                <a:solidFill>
                  <a:schemeClr val="tx1"/>
                </a:solidFill>
                <a:latin typeface="Tahoma" panose="020B0604030504040204" pitchFamily="34" charset="0"/>
                <a:ea typeface="MS PGothic" panose="020B0600070205080204" pitchFamily="34" charset="-128"/>
              </a:defRPr>
            </a:lvl4pPr>
            <a:lvl5pPr marL="2057400" indent="-228600" eaLnBrk="0" hangingPunct="0">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ahoma" panose="020B0604030504040204" pitchFamily="34" charset="0"/>
                <a:ea typeface="MS PGothic" panose="020B0600070205080204" pitchFamily="34" charset="-128"/>
              </a:defRPr>
            </a:lvl9pPr>
          </a:lstStyle>
          <a:p>
            <a:pPr algn="ctr"/>
            <a:fld id="{40C54161-9FC8-42A2-9C13-1E422A7699AC}" type="slidenum">
              <a:rPr lang="en-US" altLang="en-US" sz="800" b="1"/>
              <a:pPr algn="ctr"/>
              <a:t>‹#›</a:t>
            </a:fld>
            <a:endParaRPr lang="en-US" altLang="en-US" sz="800" b="1" dirty="0"/>
          </a:p>
        </p:txBody>
      </p:sp>
      <p:sp>
        <p:nvSpPr>
          <p:cNvPr id="9" name="Text Box 8"/>
          <p:cNvSpPr txBox="1">
            <a:spLocks noChangeArrowheads="1"/>
          </p:cNvSpPr>
          <p:nvPr/>
        </p:nvSpPr>
        <p:spPr bwMode="auto">
          <a:xfrm>
            <a:off x="7425267" y="6553200"/>
            <a:ext cx="4116917"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353484" y="1236663"/>
            <a:ext cx="11250083"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1"/>
          </p:nvPr>
        </p:nvSpPr>
        <p:spPr>
          <a:xfrm>
            <a:off x="3600451" y="6607175"/>
            <a:ext cx="2495549"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69127EFB-B34F-4A7C-BFD4-C387A3C4948F}" type="datetime4">
              <a:rPr lang="en-US"/>
              <a:pPr>
                <a:defRPr/>
              </a:pPr>
              <a:t>November 9, 2016</a:t>
            </a:fld>
            <a:endParaRPr lang="en-US" dirty="0"/>
          </a:p>
        </p:txBody>
      </p:sp>
    </p:spTree>
    <p:extLst>
      <p:ext uri="{BB962C8B-B14F-4D97-AF65-F5344CB8AC3E}">
        <p14:creationId xmlns:p14="http://schemas.microsoft.com/office/powerpoint/2010/main" val="37570263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B09BE-7092-4B31-A75F-E9408282B404}" type="datetimeFigureOut">
              <a:rPr lang="en-US" smtClean="0"/>
              <a:t>11/9/2016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6E8814B-B58B-46D8-ADB6-92B305F4EBE8}" type="slidenum">
              <a:rPr lang="en-US" smtClean="0"/>
              <a:t>‹#›</a:t>
            </a:fld>
            <a:endParaRPr lang="en-US"/>
          </a:p>
        </p:txBody>
      </p:sp>
    </p:spTree>
    <p:extLst>
      <p:ext uri="{BB962C8B-B14F-4D97-AF65-F5344CB8AC3E}">
        <p14:creationId xmlns:p14="http://schemas.microsoft.com/office/powerpoint/2010/main" val="365674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9, 2016</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9, 2016</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9, 2016</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9, 2016</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9, 2016</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9, 2016</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9, 2016</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9,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November 9, 2016</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 id="2147483728" r:id="rId16"/>
    <p:sldLayoutId id="2147483729" r:id="rId17"/>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slide" Target="slide4.xml"/><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11076698" cy="1734724"/>
          </a:xfrm>
        </p:spPr>
        <p:txBody>
          <a:bodyPr>
            <a:normAutofit/>
          </a:bodyPr>
          <a:lstStyle/>
          <a:p>
            <a:r>
              <a:rPr lang="en-US" dirty="0" smtClean="0"/>
              <a:t>SSM process development update</a:t>
            </a:r>
            <a:endParaRPr lang="en-US" dirty="0"/>
          </a:p>
        </p:txBody>
      </p:sp>
      <p:sp>
        <p:nvSpPr>
          <p:cNvPr id="4" name="Text Placeholder 3"/>
          <p:cNvSpPr>
            <a:spLocks noGrp="1"/>
          </p:cNvSpPr>
          <p:nvPr>
            <p:ph type="body" sz="quarter" idx="10"/>
          </p:nvPr>
        </p:nvSpPr>
        <p:spPr/>
        <p:txBody>
          <a:bodyPr/>
          <a:lstStyle/>
          <a:p>
            <a:r>
              <a:rPr lang="en-US" dirty="0" smtClean="0"/>
              <a:t>ww1646</a:t>
            </a:r>
            <a:endParaRPr lang="en-US" dirty="0"/>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readiness Gantt chart</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November 9,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10" name="TextBox 9"/>
          <p:cNvSpPr txBox="1"/>
          <p:nvPr/>
        </p:nvSpPr>
        <p:spPr>
          <a:xfrm>
            <a:off x="5961918" y="4665571"/>
            <a:ext cx="5668411" cy="1323439"/>
          </a:xfrm>
          <a:prstGeom prst="rect">
            <a:avLst/>
          </a:prstGeom>
          <a:noFill/>
        </p:spPr>
        <p:txBody>
          <a:bodyPr wrap="none" rtlCol="0">
            <a:spAutoFit/>
          </a:bodyPr>
          <a:lstStyle/>
          <a:p>
            <a:r>
              <a:rPr lang="en-US" sz="1600" dirty="0" smtClean="0">
                <a:latin typeface="Segoe UI" panose="020B0502040204020203" pitchFamily="34" charset="0"/>
                <a:cs typeface="Segoe UI" panose="020B0502040204020203" pitchFamily="34" charset="0"/>
              </a:rPr>
              <a:t>PROD lot # 2 start is being pushed out by lot#1 delay; </a:t>
            </a:r>
          </a:p>
          <a:p>
            <a:r>
              <a:rPr lang="en-US" sz="1600" dirty="0" smtClean="0">
                <a:latin typeface="Segoe UI" panose="020B0502040204020203" pitchFamily="34" charset="0"/>
                <a:cs typeface="Segoe UI" panose="020B0502040204020203" pitchFamily="34" charset="0"/>
              </a:rPr>
              <a:t>Cumulative delay so far is ~4-5 weeks from original schedule</a:t>
            </a:r>
          </a:p>
          <a:p>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65 CMP line down (at 52 Nitride/Oxide cap) – 2wk</a:t>
            </a:r>
          </a:p>
          <a:p>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C1 CMP tools downtime – 1wk</a:t>
            </a:r>
          </a:p>
          <a:p>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52 mask -1-1.5wk</a:t>
            </a:r>
          </a:p>
        </p:txBody>
      </p:sp>
      <p:sp>
        <p:nvSpPr>
          <p:cNvPr id="9" name="TextBox 8"/>
          <p:cNvSpPr txBox="1"/>
          <p:nvPr/>
        </p:nvSpPr>
        <p:spPr>
          <a:xfrm>
            <a:off x="100568" y="4651276"/>
            <a:ext cx="5734350" cy="1569660"/>
          </a:xfrm>
          <a:prstGeom prst="rect">
            <a:avLst/>
          </a:prstGeom>
          <a:noFill/>
        </p:spPr>
        <p:txBody>
          <a:bodyPr wrap="square" rtlCol="0">
            <a:spAutoFit/>
          </a:bodyPr>
          <a:lstStyle/>
          <a:p>
            <a:r>
              <a:rPr lang="en-US" sz="1600" dirty="0"/>
              <a:t>S26AC1AK3B-1 is the C1 mask for SSM mini array </a:t>
            </a:r>
            <a:r>
              <a:rPr lang="en-US" sz="1600" dirty="0" smtClean="0"/>
              <a:t>fix (expected </a:t>
            </a:r>
            <a:r>
              <a:rPr lang="en-US" sz="1600" dirty="0"/>
              <a:t>in F4 by </a:t>
            </a:r>
            <a:r>
              <a:rPr lang="en-US" sz="1600" dirty="0" smtClean="0"/>
              <a:t>~11/24) </a:t>
            </a:r>
            <a:r>
              <a:rPr lang="en-US" sz="1600" dirty="0"/>
              <a:t>– will </a:t>
            </a:r>
            <a:r>
              <a:rPr lang="en-US" sz="1600" dirty="0" smtClean="0"/>
              <a:t>intercept </a:t>
            </a:r>
            <a:r>
              <a:rPr lang="en-US" sz="1600" dirty="0"/>
              <a:t>SSM PROD lot#2; </a:t>
            </a:r>
            <a:endParaRPr lang="en-US" sz="1600" dirty="0" smtClean="0"/>
          </a:p>
          <a:p>
            <a:endParaRPr lang="en-US" sz="1600" dirty="0" smtClean="0"/>
          </a:p>
          <a:p>
            <a:r>
              <a:rPr lang="en-US" sz="1600" dirty="0" smtClean="0"/>
              <a:t>S26A52AA2B-1 </a:t>
            </a:r>
            <a:r>
              <a:rPr lang="en-US" sz="1600" dirty="0"/>
              <a:t>is the 52 mask to fix the WL chop </a:t>
            </a:r>
            <a:r>
              <a:rPr lang="en-US" sz="1600" dirty="0" smtClean="0"/>
              <a:t>out (expected in F4 by 11/12 - </a:t>
            </a:r>
            <a:r>
              <a:rPr lang="en-US" sz="1600" dirty="0"/>
              <a:t>will intercept SSM PROD </a:t>
            </a:r>
            <a:r>
              <a:rPr lang="en-US" sz="1600" dirty="0" smtClean="0"/>
              <a:t>lot#1; and lot#1BU</a:t>
            </a:r>
            <a:endParaRPr lang="en-US" sz="1600" dirty="0"/>
          </a:p>
        </p:txBody>
      </p:sp>
      <p:pic>
        <p:nvPicPr>
          <p:cNvPr id="12" name="Picture 11"/>
          <p:cNvPicPr>
            <a:picLocks noChangeAspect="1"/>
          </p:cNvPicPr>
          <p:nvPr/>
        </p:nvPicPr>
        <p:blipFill>
          <a:blip r:embed="rId2"/>
          <a:stretch>
            <a:fillRect/>
          </a:stretch>
        </p:blipFill>
        <p:spPr>
          <a:xfrm>
            <a:off x="100568" y="932313"/>
            <a:ext cx="11733333" cy="3076190"/>
          </a:xfrm>
          <a:prstGeom prst="rect">
            <a:avLst/>
          </a:prstGeom>
        </p:spPr>
      </p:pic>
      <p:sp>
        <p:nvSpPr>
          <p:cNvPr id="3" name="Rectangle 2"/>
          <p:cNvSpPr/>
          <p:nvPr/>
        </p:nvSpPr>
        <p:spPr>
          <a:xfrm>
            <a:off x="6197600" y="932313"/>
            <a:ext cx="457200" cy="196328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935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PROD lots status</a:t>
            </a:r>
            <a:endParaRPr lang="en-US" dirty="0"/>
          </a:p>
        </p:txBody>
      </p:sp>
      <p:sp>
        <p:nvSpPr>
          <p:cNvPr id="9" name="Text Placeholder 8"/>
          <p:cNvSpPr>
            <a:spLocks noGrp="1"/>
          </p:cNvSpPr>
          <p:nvPr>
            <p:ph idx="1"/>
          </p:nvPr>
        </p:nvSpPr>
        <p:spPr>
          <a:xfrm>
            <a:off x="915305" y="1600200"/>
            <a:ext cx="3999595" cy="4418635"/>
          </a:xfrm>
        </p:spPr>
        <p:txBody>
          <a:bodyPr/>
          <a:lstStyle/>
          <a:p>
            <a:r>
              <a:rPr lang="en-US" dirty="0"/>
              <a:t>PROD </a:t>
            </a:r>
            <a:r>
              <a:rPr lang="en-US" dirty="0" smtClean="0"/>
              <a:t>lot #1 9673132.003 status update</a:t>
            </a:r>
            <a:endParaRPr lang="en-US" dirty="0"/>
          </a:p>
          <a:p>
            <a:endParaRPr lang="en-US" dirty="0"/>
          </a:p>
          <a:p>
            <a:endParaRPr lang="en-US" dirty="0" smtClean="0"/>
          </a:p>
          <a:p>
            <a:r>
              <a:rPr lang="en-US" dirty="0" smtClean="0"/>
              <a:t>PROD </a:t>
            </a:r>
            <a:r>
              <a:rPr lang="en-US" dirty="0"/>
              <a:t>lot #1 </a:t>
            </a:r>
            <a:r>
              <a:rPr lang="en-US" dirty="0" smtClean="0"/>
              <a:t>9768252.013 status </a:t>
            </a:r>
            <a:r>
              <a:rPr lang="en-US" dirty="0"/>
              <a:t>update</a:t>
            </a:r>
          </a:p>
        </p:txBody>
      </p:sp>
      <p:sp>
        <p:nvSpPr>
          <p:cNvPr id="20" name="Slide Number Placeholder 19"/>
          <p:cNvSpPr>
            <a:spLocks noGrp="1"/>
          </p:cNvSpPr>
          <p:nvPr>
            <p:ph type="sldNum" sz="quarter" idx="4"/>
          </p:nvPr>
        </p:nvSpPr>
        <p:spPr/>
        <p:txBody>
          <a:bodyPr/>
          <a:lstStyle/>
          <a:p>
            <a:fld id="{0D904593-1668-4B95-BA96-EF3EF43EDF4E}" type="slidenum">
              <a:rPr lang="en-US" smtClean="0"/>
              <a:pPr/>
              <a:t>11</a:t>
            </a:fld>
            <a:endParaRPr lang="en-US" dirty="0"/>
          </a:p>
        </p:txBody>
      </p:sp>
      <p:sp>
        <p:nvSpPr>
          <p:cNvPr id="12" name="Text Placeholder 11"/>
          <p:cNvSpPr>
            <a:spLocks noGrp="1"/>
          </p:cNvSpPr>
          <p:nvPr>
            <p:ph idx="13"/>
          </p:nvPr>
        </p:nvSpPr>
        <p:spPr>
          <a:xfrm>
            <a:off x="5372100" y="1600201"/>
            <a:ext cx="6642100" cy="4418634"/>
          </a:xfrm>
        </p:spPr>
        <p:txBody>
          <a:bodyPr/>
          <a:lstStyle/>
          <a:p>
            <a:r>
              <a:rPr lang="en-US" dirty="0" smtClean="0"/>
              <a:t>At 52 Nitride dep2 (</a:t>
            </a:r>
            <a:r>
              <a:rPr lang="en-US" dirty="0"/>
              <a:t>waiting for </a:t>
            </a:r>
            <a:r>
              <a:rPr lang="en-US" dirty="0" smtClean="0"/>
              <a:t>52AA3B mask); </a:t>
            </a:r>
          </a:p>
          <a:p>
            <a:r>
              <a:rPr lang="en-US" dirty="0" smtClean="0"/>
              <a:t>The lot ran with Oxide cap flow. Via health and impact on </a:t>
            </a:r>
            <a:r>
              <a:rPr lang="en-US" dirty="0" err="1" smtClean="0"/>
              <a:t>Param</a:t>
            </a:r>
            <a:r>
              <a:rPr lang="en-US" dirty="0" smtClean="0"/>
              <a:t> structures is unclear.</a:t>
            </a:r>
            <a:endParaRPr lang="en-US" dirty="0"/>
          </a:p>
          <a:p>
            <a:endParaRPr lang="en-US" dirty="0" smtClean="0"/>
          </a:p>
          <a:p>
            <a:r>
              <a:rPr lang="en-US" dirty="0" smtClean="0"/>
              <a:t>Lot#1 BU lot was launched this week from 64 level; Will run with Nitride cap.</a:t>
            </a:r>
            <a:endParaRPr lang="en-US" dirty="0"/>
          </a:p>
        </p:txBody>
      </p:sp>
      <p:sp>
        <p:nvSpPr>
          <p:cNvPr id="10" name="Text Placeholder 9"/>
          <p:cNvSpPr>
            <a:spLocks noGrp="1"/>
          </p:cNvSpPr>
          <p:nvPr>
            <p:ph type="body" sz="quarter" idx="14"/>
          </p:nvPr>
        </p:nvSpPr>
        <p:spPr/>
        <p:txBody>
          <a:bodyPr/>
          <a:lstStyle/>
          <a:p>
            <a:endParaRPr lang="en-US"/>
          </a:p>
        </p:txBody>
      </p:sp>
      <p:sp>
        <p:nvSpPr>
          <p:cNvPr id="21" name="Date Placeholder 20"/>
          <p:cNvSpPr>
            <a:spLocks noGrp="1"/>
          </p:cNvSpPr>
          <p:nvPr>
            <p:ph type="dt" sz="half" idx="2"/>
          </p:nvPr>
        </p:nvSpPr>
        <p:spPr/>
        <p:txBody>
          <a:bodyPr/>
          <a:lstStyle/>
          <a:p>
            <a:fld id="{E2B1C7AF-A5A2-4549-9F97-8DAEF5A9619D}" type="datetime4">
              <a:rPr lang="en-US" smtClean="0"/>
              <a:pPr/>
              <a:t>November 9, 2016</a:t>
            </a:fld>
            <a:endParaRPr dirty="0"/>
          </a:p>
        </p:txBody>
      </p:sp>
      <p:sp>
        <p:nvSpPr>
          <p:cNvPr id="11" name="Footer Placeholder 10"/>
          <p:cNvSpPr>
            <a:spLocks noGrp="1"/>
          </p:cNvSpPr>
          <p:nvPr>
            <p:ph type="ftr" sz="quarter" idx="12"/>
          </p:nvPr>
        </p:nvSpPr>
        <p:spPr/>
        <p:txBody>
          <a:bodyPr/>
          <a:lstStyle/>
          <a:p>
            <a:r>
              <a:rPr lang="en-US"/>
              <a:t>|  Micron Confidential</a:t>
            </a:r>
            <a:endParaRPr lang="en-US" dirty="0"/>
          </a:p>
        </p:txBody>
      </p:sp>
    </p:spTree>
    <p:extLst>
      <p:ext uri="{BB962C8B-B14F-4D97-AF65-F5344CB8AC3E}">
        <p14:creationId xmlns:p14="http://schemas.microsoft.com/office/powerpoint/2010/main" val="293352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4065" y="1405326"/>
            <a:ext cx="7386745" cy="4409780"/>
          </a:xfrm>
          <a:prstGeom prst="rect">
            <a:avLst/>
          </a:prstGeom>
        </p:spPr>
      </p:pic>
      <p:sp>
        <p:nvSpPr>
          <p:cNvPr id="2" name="Title 1"/>
          <p:cNvSpPr>
            <a:spLocks noGrp="1"/>
          </p:cNvSpPr>
          <p:nvPr>
            <p:ph type="title"/>
          </p:nvPr>
        </p:nvSpPr>
        <p:spPr>
          <a:xfrm>
            <a:off x="377996" y="187286"/>
            <a:ext cx="3533228" cy="842773"/>
          </a:xfrm>
        </p:spPr>
        <p:txBody>
          <a:bodyPr>
            <a:normAutofit fontScale="90000"/>
          </a:bodyPr>
          <a:lstStyle/>
          <a:p>
            <a:r>
              <a:rPr lang="en-US" dirty="0" smtClean="0"/>
              <a:t>65 NCMP Opens/Shorts lot#1</a:t>
            </a:r>
            <a:endParaRPr lang="en-US" dirty="0"/>
          </a:p>
        </p:txBody>
      </p:sp>
      <p:sp>
        <p:nvSpPr>
          <p:cNvPr id="4" name="Date Placeholder 3"/>
          <p:cNvSpPr>
            <a:spLocks noGrp="1"/>
          </p:cNvSpPr>
          <p:nvPr>
            <p:ph type="dt" sz="half" idx="11"/>
          </p:nvPr>
        </p:nvSpPr>
        <p:spPr/>
        <p:txBody>
          <a:bodyPr/>
          <a:lstStyle/>
          <a:p>
            <a:pPr>
              <a:defRPr/>
            </a:pPr>
            <a:fld id="{69127EFB-B34F-4A7C-BFD4-C387A3C4948F}" type="datetime4">
              <a:rPr lang="en-US" smtClean="0"/>
              <a:pPr>
                <a:defRPr/>
              </a:pPr>
              <a:t>November 9, 2016</a:t>
            </a:fld>
            <a:endParaRPr lang="en-US" dirty="0"/>
          </a:p>
        </p:txBody>
      </p:sp>
      <p:pic>
        <p:nvPicPr>
          <p:cNvPr id="8" name="Picture 7"/>
          <p:cNvPicPr>
            <a:picLocks noChangeAspect="1"/>
          </p:cNvPicPr>
          <p:nvPr/>
        </p:nvPicPr>
        <p:blipFill>
          <a:blip r:embed="rId3"/>
          <a:stretch>
            <a:fillRect/>
          </a:stretch>
        </p:blipFill>
        <p:spPr>
          <a:xfrm>
            <a:off x="3710077" y="81722"/>
            <a:ext cx="8481923" cy="1053900"/>
          </a:xfrm>
          <a:prstGeom prst="rect">
            <a:avLst/>
          </a:prstGeom>
        </p:spPr>
      </p:pic>
      <p:pic>
        <p:nvPicPr>
          <p:cNvPr id="18" name="Picture 17"/>
          <p:cNvPicPr>
            <a:picLocks noChangeAspect="1"/>
          </p:cNvPicPr>
          <p:nvPr/>
        </p:nvPicPr>
        <p:blipFill>
          <a:blip r:embed="rId4"/>
          <a:stretch>
            <a:fillRect/>
          </a:stretch>
        </p:blipFill>
        <p:spPr>
          <a:xfrm>
            <a:off x="8240850" y="5092419"/>
            <a:ext cx="1231174" cy="1037593"/>
          </a:xfrm>
          <a:prstGeom prst="rect">
            <a:avLst/>
          </a:prstGeom>
        </p:spPr>
      </p:pic>
      <p:sp>
        <p:nvSpPr>
          <p:cNvPr id="20" name="TextBox 19"/>
          <p:cNvSpPr txBox="1"/>
          <p:nvPr/>
        </p:nvSpPr>
        <p:spPr>
          <a:xfrm>
            <a:off x="8155644" y="4899794"/>
            <a:ext cx="2415396" cy="261610"/>
          </a:xfrm>
          <a:prstGeom prst="rect">
            <a:avLst/>
          </a:prstGeom>
          <a:noFill/>
        </p:spPr>
        <p:txBody>
          <a:bodyPr wrap="square" rtlCol="0">
            <a:spAutoFit/>
          </a:bodyPr>
          <a:lstStyle/>
          <a:p>
            <a:r>
              <a:rPr lang="en-US" sz="1100" dirty="0" smtClean="0">
                <a:latin typeface="Segoe UI" panose="020B0502040204020203" pitchFamily="34" charset="0"/>
                <a:cs typeface="Segoe UI" panose="020B0502040204020203" pitchFamily="34" charset="0"/>
              </a:rPr>
              <a:t>WL Opens/Shorts</a:t>
            </a:r>
          </a:p>
        </p:txBody>
      </p:sp>
      <p:sp>
        <p:nvSpPr>
          <p:cNvPr id="22" name="TextBox 21"/>
          <p:cNvSpPr txBox="1"/>
          <p:nvPr/>
        </p:nvSpPr>
        <p:spPr>
          <a:xfrm>
            <a:off x="8240850" y="1475726"/>
            <a:ext cx="4061604" cy="3293209"/>
          </a:xfrm>
          <a:prstGeom prst="rect">
            <a:avLst/>
          </a:prstGeom>
          <a:noFill/>
        </p:spPr>
        <p:txBody>
          <a:bodyPr wrap="square" rtlCol="0">
            <a:spAutoFit/>
          </a:bodyPr>
          <a:lstStyle/>
          <a:p>
            <a:r>
              <a:rPr lang="en-US" sz="1600" dirty="0" smtClean="0">
                <a:latin typeface="Segoe UI" panose="020B0502040204020203" pitchFamily="34" charset="0"/>
                <a:cs typeface="Segoe UI" panose="020B0502040204020203" pitchFamily="34" charset="0"/>
              </a:rPr>
              <a:t>All groups are primarily driven by opens defects.</a:t>
            </a:r>
          </a:p>
          <a:p>
            <a:endParaRPr lang="en-US" sz="1600" dirty="0">
              <a:latin typeface="Segoe UI" panose="020B0502040204020203" pitchFamily="34" charset="0"/>
              <a:cs typeface="Segoe UI" panose="020B0502040204020203" pitchFamily="34" charset="0"/>
            </a:endParaRPr>
          </a:p>
          <a:p>
            <a:r>
              <a:rPr lang="en-US" sz="1600" dirty="0" smtClean="0">
                <a:latin typeface="Segoe UI" panose="020B0502040204020203" pitchFamily="34" charset="0"/>
                <a:cs typeface="Segoe UI" panose="020B0502040204020203" pitchFamily="34" charset="0"/>
              </a:rPr>
              <a:t>Shorting counts for groups 1E, 2E, and 3E are lower than what is seen on full stack POR.</a:t>
            </a:r>
          </a:p>
          <a:p>
            <a:endParaRPr lang="en-US" sz="1600" dirty="0">
              <a:latin typeface="Segoe UI" panose="020B0502040204020203" pitchFamily="34" charset="0"/>
              <a:cs typeface="Segoe UI" panose="020B0502040204020203" pitchFamily="34" charset="0"/>
            </a:endParaRPr>
          </a:p>
          <a:p>
            <a:r>
              <a:rPr lang="en-US" sz="1600" dirty="0" smtClean="0">
                <a:latin typeface="Segoe UI" panose="020B0502040204020203" pitchFamily="34" charset="0"/>
                <a:cs typeface="Segoe UI" panose="020B0502040204020203" pitchFamily="34" charset="0"/>
              </a:rPr>
              <a:t>Single line glow defects are neither an open or a short rather they appear to be a resistance issue that causes WLs that are intact to appear brighter when charged.</a:t>
            </a:r>
          </a:p>
          <a:p>
            <a:endParaRPr lang="en-US" sz="1600" dirty="0">
              <a:latin typeface="Segoe UI" panose="020B0502040204020203" pitchFamily="34" charset="0"/>
              <a:cs typeface="Segoe UI" panose="020B0502040204020203" pitchFamily="34" charset="0"/>
            </a:endParaRPr>
          </a:p>
          <a:p>
            <a:endParaRPr lang="en-US" sz="1600" dirty="0" smtClean="0">
              <a:latin typeface="Segoe UI" panose="020B0502040204020203" pitchFamily="34" charset="0"/>
              <a:cs typeface="Segoe UI" panose="020B0502040204020203" pitchFamily="34" charset="0"/>
            </a:endParaRPr>
          </a:p>
        </p:txBody>
      </p:sp>
      <p:sp>
        <p:nvSpPr>
          <p:cNvPr id="5" name="TextBox 4"/>
          <p:cNvSpPr txBox="1"/>
          <p:nvPr/>
        </p:nvSpPr>
        <p:spPr>
          <a:xfrm>
            <a:off x="0" y="2014335"/>
            <a:ext cx="1312985" cy="307777"/>
          </a:xfrm>
          <a:prstGeom prst="rect">
            <a:avLst/>
          </a:prstGeom>
          <a:noFill/>
        </p:spPr>
        <p:txBody>
          <a:bodyPr wrap="square" rtlCol="0">
            <a:spAutoFit/>
          </a:bodyPr>
          <a:lstStyle/>
          <a:p>
            <a:r>
              <a:rPr lang="en-US" sz="1400" dirty="0" smtClean="0">
                <a:latin typeface="Segoe UI" panose="020B0502040204020203" pitchFamily="34" charset="0"/>
                <a:cs typeface="Segoe UI" panose="020B0502040204020203" pitchFamily="34" charset="0"/>
              </a:rPr>
              <a:t>Opens</a:t>
            </a:r>
          </a:p>
        </p:txBody>
      </p:sp>
      <p:sp>
        <p:nvSpPr>
          <p:cNvPr id="23" name="TextBox 22"/>
          <p:cNvSpPr txBox="1"/>
          <p:nvPr/>
        </p:nvSpPr>
        <p:spPr>
          <a:xfrm>
            <a:off x="13273" y="3490114"/>
            <a:ext cx="1312985" cy="307777"/>
          </a:xfrm>
          <a:prstGeom prst="rect">
            <a:avLst/>
          </a:prstGeom>
          <a:noFill/>
        </p:spPr>
        <p:txBody>
          <a:bodyPr wrap="square" rtlCol="0">
            <a:spAutoFit/>
          </a:bodyPr>
          <a:lstStyle/>
          <a:p>
            <a:r>
              <a:rPr lang="en-US" sz="1400" dirty="0" smtClean="0">
                <a:latin typeface="Segoe UI" panose="020B0502040204020203" pitchFamily="34" charset="0"/>
                <a:cs typeface="Segoe UI" panose="020B0502040204020203" pitchFamily="34" charset="0"/>
              </a:rPr>
              <a:t>Shorts</a:t>
            </a:r>
          </a:p>
        </p:txBody>
      </p:sp>
      <p:sp>
        <p:nvSpPr>
          <p:cNvPr id="24" name="TextBox 23"/>
          <p:cNvSpPr txBox="1"/>
          <p:nvPr/>
        </p:nvSpPr>
        <p:spPr>
          <a:xfrm>
            <a:off x="13273" y="4893060"/>
            <a:ext cx="1312985" cy="307777"/>
          </a:xfrm>
          <a:prstGeom prst="rect">
            <a:avLst/>
          </a:prstGeom>
          <a:noFill/>
        </p:spPr>
        <p:txBody>
          <a:bodyPr wrap="square" rtlCol="0">
            <a:spAutoFit/>
          </a:bodyPr>
          <a:lstStyle/>
          <a:p>
            <a:r>
              <a:rPr lang="en-US" sz="1400" dirty="0" smtClean="0">
                <a:latin typeface="Segoe UI" panose="020B0502040204020203" pitchFamily="34" charset="0"/>
                <a:cs typeface="Segoe UI" panose="020B0502040204020203" pitchFamily="34" charset="0"/>
              </a:rPr>
              <a:t>Glow</a:t>
            </a:r>
          </a:p>
        </p:txBody>
      </p:sp>
    </p:spTree>
    <p:extLst>
      <p:ext uri="{BB962C8B-B14F-4D97-AF65-F5344CB8AC3E}">
        <p14:creationId xmlns:p14="http://schemas.microsoft.com/office/powerpoint/2010/main" val="12247675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753599" y="1133132"/>
            <a:ext cx="2180663" cy="450657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smtClean="0"/>
              <a:t>Current PROD SWRs setup</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November 9,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910984" y="1133132"/>
            <a:ext cx="7886700" cy="2514600"/>
          </a:xfrm>
          <a:prstGeom prst="rect">
            <a:avLst/>
          </a:prstGeom>
        </p:spPr>
      </p:pic>
      <p:pic>
        <p:nvPicPr>
          <p:cNvPr id="9" name="Picture 8"/>
          <p:cNvPicPr>
            <a:picLocks noChangeAspect="1"/>
          </p:cNvPicPr>
          <p:nvPr/>
        </p:nvPicPr>
        <p:blipFill>
          <a:blip r:embed="rId3"/>
          <a:stretch>
            <a:fillRect/>
          </a:stretch>
        </p:blipFill>
        <p:spPr>
          <a:xfrm>
            <a:off x="910984" y="3849002"/>
            <a:ext cx="8724900" cy="1790700"/>
          </a:xfrm>
          <a:prstGeom prst="rect">
            <a:avLst/>
          </a:prstGeom>
        </p:spPr>
      </p:pic>
      <p:sp>
        <p:nvSpPr>
          <p:cNvPr id="10" name="TextBox 9"/>
          <p:cNvSpPr txBox="1"/>
          <p:nvPr/>
        </p:nvSpPr>
        <p:spPr>
          <a:xfrm>
            <a:off x="9899472" y="2034476"/>
            <a:ext cx="1888915"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Lot#1 @ 52 level</a:t>
            </a:r>
          </a:p>
        </p:txBody>
      </p:sp>
      <p:sp>
        <p:nvSpPr>
          <p:cNvPr id="11" name="TextBox 10"/>
          <p:cNvSpPr txBox="1"/>
          <p:nvPr/>
        </p:nvSpPr>
        <p:spPr>
          <a:xfrm>
            <a:off x="9753600" y="4281704"/>
            <a:ext cx="2180662"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Lot#1BU @ 64 level</a:t>
            </a:r>
          </a:p>
        </p:txBody>
      </p:sp>
      <p:sp>
        <p:nvSpPr>
          <p:cNvPr id="13" name="TextBox 12"/>
          <p:cNvSpPr txBox="1"/>
          <p:nvPr/>
        </p:nvSpPr>
        <p:spPr>
          <a:xfrm>
            <a:off x="10442729" y="747647"/>
            <a:ext cx="802399"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Status</a:t>
            </a:r>
          </a:p>
        </p:txBody>
      </p:sp>
    </p:spTree>
    <p:extLst>
      <p:ext uri="{BB962C8B-B14F-4D97-AF65-F5344CB8AC3E}">
        <p14:creationId xmlns:p14="http://schemas.microsoft.com/office/powerpoint/2010/main" val="387196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L1D work priority for Q1’17</a:t>
            </a:r>
          </a:p>
          <a:p>
            <a:pPr lvl="1"/>
            <a:r>
              <a:rPr lang="en-US" dirty="0" smtClean="0"/>
              <a:t>Addressing structural issues based on the end of line feedback from first prod lots</a:t>
            </a:r>
          </a:p>
          <a:p>
            <a:pPr lvl="1"/>
            <a:r>
              <a:rPr lang="en-US" dirty="0" smtClean="0"/>
              <a:t>SD thickness increase towards 25nm</a:t>
            </a:r>
          </a:p>
          <a:p>
            <a:pPr lvl="1"/>
            <a:r>
              <a:rPr lang="en-US" dirty="0" smtClean="0"/>
              <a:t>2-step 1</a:t>
            </a:r>
            <a:r>
              <a:rPr lang="en-US" baseline="30000" dirty="0" smtClean="0"/>
              <a:t>st</a:t>
            </a:r>
            <a:r>
              <a:rPr lang="en-US" dirty="0" smtClean="0"/>
              <a:t> cut etch (isolating SD from W etch with exsitu liner post BEC etch)</a:t>
            </a:r>
          </a:p>
          <a:p>
            <a:r>
              <a:rPr lang="en-US" dirty="0" smtClean="0"/>
              <a:t>PROD SWRs preliminary outlook for Q1’17:</a:t>
            </a:r>
          </a:p>
          <a:p>
            <a:pPr lvl="1"/>
            <a:r>
              <a:rPr lang="en-US" dirty="0" smtClean="0"/>
              <a:t>Structural improvements based on initial end of line testing feedbacks</a:t>
            </a:r>
          </a:p>
          <a:p>
            <a:pPr lvl="1"/>
            <a:r>
              <a:rPr lang="en-US" dirty="0" smtClean="0"/>
              <a:t>SD thickness / composition skew</a:t>
            </a:r>
          </a:p>
          <a:p>
            <a:pPr lvl="1"/>
            <a:r>
              <a:rPr lang="en-US" dirty="0" smtClean="0"/>
              <a:t>1-step vs 2-step 51 etch with SD etch chemistry alternatives</a:t>
            </a:r>
          </a:p>
          <a:p>
            <a:pPr lvl="1"/>
            <a:r>
              <a:rPr lang="en-US" dirty="0" smtClean="0"/>
              <a:t>Seal conditions skew</a:t>
            </a:r>
          </a:p>
          <a:p>
            <a:pPr lvl="1"/>
            <a:r>
              <a:rPr lang="en-US" dirty="0" smtClean="0"/>
              <a:t>Electrodes skew</a:t>
            </a:r>
            <a:endParaRPr lang="en-US" dirty="0"/>
          </a:p>
          <a:p>
            <a:endParaRPr lang="en-US" dirty="0" smtClean="0"/>
          </a:p>
          <a:p>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November 9,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14</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3287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5681833"/>
              </p:ext>
            </p:extLst>
          </p:nvPr>
        </p:nvGraphicFramePr>
        <p:xfrm>
          <a:off x="7619283" y="798867"/>
          <a:ext cx="2646152" cy="1608816"/>
        </p:xfrm>
        <a:graphic>
          <a:graphicData uri="http://schemas.openxmlformats.org/drawingml/2006/table">
            <a:tbl>
              <a:tblPr firstRow="1" bandRow="1">
                <a:tableStyleId>{5C22544A-7EE6-4342-B048-85BDC9FD1C3A}</a:tableStyleId>
              </a:tblPr>
              <a:tblGrid>
                <a:gridCol w="1344126"/>
                <a:gridCol w="647569"/>
                <a:gridCol w="654457"/>
              </a:tblGrid>
              <a:tr h="369533">
                <a:tc>
                  <a:txBody>
                    <a:bodyPr/>
                    <a:lstStyle/>
                    <a:p>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000" dirty="0" smtClean="0">
                          <a:solidFill>
                            <a:schemeClr val="tx1"/>
                          </a:solidFill>
                        </a:rPr>
                        <a:t>Wafer 20</a:t>
                      </a:r>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Wafer 21</a:t>
                      </a: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31471">
                <a:tc>
                  <a:txBody>
                    <a:bodyPr/>
                    <a:lstStyle/>
                    <a:p>
                      <a:r>
                        <a:rPr lang="en-US" sz="1000" b="1" dirty="0" smtClean="0">
                          <a:solidFill>
                            <a:schemeClr val="tx1"/>
                          </a:solidFill>
                        </a:rPr>
                        <a:t>Mean +3sigma</a:t>
                      </a:r>
                      <a:r>
                        <a:rPr lang="en-US" sz="1000" b="1" baseline="0" dirty="0" smtClean="0">
                          <a:solidFill>
                            <a:schemeClr val="tx1"/>
                          </a:solidFill>
                        </a:rPr>
                        <a:t> Reg X</a:t>
                      </a:r>
                      <a:endParaRPr lang="en-US" sz="1000" b="1"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000" dirty="0" smtClean="0">
                          <a:solidFill>
                            <a:schemeClr val="tx1"/>
                          </a:solidFill>
                        </a:rPr>
                        <a:t>14.23/20</a:t>
                      </a:r>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17.09/20</a:t>
                      </a:r>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14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Mean +3sigma</a:t>
                      </a:r>
                      <a:r>
                        <a:rPr lang="en-US" sz="1000" b="1" baseline="0" dirty="0" smtClean="0">
                          <a:solidFill>
                            <a:schemeClr val="tx1"/>
                          </a:solidFill>
                        </a:rPr>
                        <a:t> Reg Y</a:t>
                      </a:r>
                      <a:endParaRPr lang="en-US" sz="1000" b="1"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000" dirty="0" smtClean="0">
                          <a:solidFill>
                            <a:schemeClr val="tx1"/>
                          </a:solidFill>
                        </a:rPr>
                        <a:t>36.86/10</a:t>
                      </a:r>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37.78/10</a:t>
                      </a:r>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1471">
                <a:tc>
                  <a:txBody>
                    <a:bodyPr/>
                    <a:lstStyle/>
                    <a:p>
                      <a:r>
                        <a:rPr lang="en-US" sz="1000" b="1" dirty="0" smtClean="0">
                          <a:solidFill>
                            <a:schemeClr val="tx1"/>
                          </a:solidFill>
                        </a:rPr>
                        <a:t>Residual</a:t>
                      </a:r>
                      <a:r>
                        <a:rPr lang="en-US" sz="1000" b="1" baseline="0" dirty="0" smtClean="0">
                          <a:solidFill>
                            <a:schemeClr val="tx1"/>
                          </a:solidFill>
                        </a:rPr>
                        <a:t> Error X</a:t>
                      </a:r>
                      <a:endParaRPr lang="en-US" sz="1000" b="1"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000" dirty="0" smtClean="0">
                          <a:solidFill>
                            <a:schemeClr val="tx1"/>
                          </a:solidFill>
                        </a:rPr>
                        <a:t>3.45</a:t>
                      </a:r>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3.71</a:t>
                      </a:r>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14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Residual</a:t>
                      </a:r>
                      <a:r>
                        <a:rPr lang="en-US" sz="1000" b="1" baseline="0" dirty="0" smtClean="0">
                          <a:solidFill>
                            <a:schemeClr val="tx1"/>
                          </a:solidFill>
                        </a:rPr>
                        <a:t> Error Y</a:t>
                      </a:r>
                      <a:endParaRPr lang="en-US" sz="1000" b="1" dirty="0" smtClean="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000" dirty="0" smtClean="0">
                          <a:solidFill>
                            <a:schemeClr val="tx1"/>
                          </a:solidFill>
                        </a:rPr>
                        <a:t>4.42</a:t>
                      </a:r>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4.62</a:t>
                      </a:r>
                      <a:endParaRPr lang="en-US" sz="1000" dirty="0">
                        <a:solidFill>
                          <a:schemeClr val="tx1"/>
                        </a:solidFill>
                      </a:endParaRPr>
                    </a:p>
                  </a:txBody>
                  <a:tcPr marL="77157" marR="77157" marT="38579" marB="38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Picture 4"/>
          <p:cNvPicPr>
            <a:picLocks noChangeAspect="1"/>
          </p:cNvPicPr>
          <p:nvPr/>
        </p:nvPicPr>
        <p:blipFill>
          <a:blip r:embed="rId2"/>
          <a:stretch>
            <a:fillRect/>
          </a:stretch>
        </p:blipFill>
        <p:spPr>
          <a:xfrm>
            <a:off x="7594792" y="1995963"/>
            <a:ext cx="2646153" cy="226813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9948792" y="1995964"/>
            <a:ext cx="2243207" cy="2268131"/>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371545" y="823211"/>
            <a:ext cx="2239250" cy="2242658"/>
          </a:xfrm>
          <a:prstGeom prst="rect">
            <a:avLst/>
          </a:prstGeom>
        </p:spPr>
      </p:pic>
      <p:pic>
        <p:nvPicPr>
          <p:cNvPr id="9" name="Picture 8"/>
          <p:cNvPicPr>
            <a:picLocks noChangeAspect="1"/>
          </p:cNvPicPr>
          <p:nvPr/>
        </p:nvPicPr>
        <p:blipFill>
          <a:blip r:embed="rId5"/>
          <a:stretch>
            <a:fillRect/>
          </a:stretch>
        </p:blipFill>
        <p:spPr>
          <a:xfrm>
            <a:off x="2673586" y="819403"/>
            <a:ext cx="2243065" cy="2243065"/>
          </a:xfrm>
          <a:prstGeom prst="rect">
            <a:avLst/>
          </a:prstGeom>
        </p:spPr>
      </p:pic>
      <p:pic>
        <p:nvPicPr>
          <p:cNvPr id="10" name="Picture 9"/>
          <p:cNvPicPr>
            <a:picLocks noChangeAspect="1"/>
          </p:cNvPicPr>
          <p:nvPr/>
        </p:nvPicPr>
        <p:blipFill>
          <a:blip r:embed="rId6"/>
          <a:stretch>
            <a:fillRect/>
          </a:stretch>
        </p:blipFill>
        <p:spPr>
          <a:xfrm>
            <a:off x="7619282" y="0"/>
            <a:ext cx="4572717" cy="759125"/>
          </a:xfrm>
          <a:prstGeom prst="rect">
            <a:avLst/>
          </a:prstGeom>
        </p:spPr>
      </p:pic>
      <p:pic>
        <p:nvPicPr>
          <p:cNvPr id="12" name="Picture 11"/>
          <p:cNvPicPr>
            <a:picLocks noChangeAspect="1"/>
          </p:cNvPicPr>
          <p:nvPr/>
        </p:nvPicPr>
        <p:blipFill>
          <a:blip r:embed="rId7"/>
          <a:stretch>
            <a:fillRect/>
          </a:stretch>
        </p:blipFill>
        <p:spPr>
          <a:xfrm>
            <a:off x="4979442" y="819403"/>
            <a:ext cx="2249901" cy="2246466"/>
          </a:xfrm>
          <a:prstGeom prst="rect">
            <a:avLst/>
          </a:prstGeom>
        </p:spPr>
      </p:pic>
      <p:sp>
        <p:nvSpPr>
          <p:cNvPr id="13" name="TextBox 12"/>
          <p:cNvSpPr txBox="1"/>
          <p:nvPr/>
        </p:nvSpPr>
        <p:spPr>
          <a:xfrm rot="16200000">
            <a:off x="-940282" y="1752854"/>
            <a:ext cx="2249897" cy="369332"/>
          </a:xfrm>
          <a:prstGeom prst="rect">
            <a:avLst/>
          </a:prstGeom>
          <a:noFill/>
        </p:spPr>
        <p:txBody>
          <a:bodyPr wrap="square" rtlCol="0">
            <a:spAutoFit/>
          </a:bodyPr>
          <a:lstStyle/>
          <a:p>
            <a:pPr algn="ctr"/>
            <a:r>
              <a:rPr lang="en-US" b="1" dirty="0" smtClean="0"/>
              <a:t>Wafer 20</a:t>
            </a:r>
            <a:endParaRPr lang="en-US" b="1" dirty="0"/>
          </a:p>
        </p:txBody>
      </p:sp>
      <p:sp>
        <p:nvSpPr>
          <p:cNvPr id="15" name="TextBox 14"/>
          <p:cNvSpPr txBox="1"/>
          <p:nvPr/>
        </p:nvSpPr>
        <p:spPr>
          <a:xfrm>
            <a:off x="371544" y="450071"/>
            <a:ext cx="2239251" cy="369332"/>
          </a:xfrm>
          <a:prstGeom prst="rect">
            <a:avLst/>
          </a:prstGeom>
          <a:noFill/>
        </p:spPr>
        <p:txBody>
          <a:bodyPr wrap="square" rtlCol="0">
            <a:spAutoFit/>
          </a:bodyPr>
          <a:lstStyle/>
          <a:p>
            <a:pPr algn="ctr"/>
            <a:r>
              <a:rPr lang="en-US" b="1" dirty="0"/>
              <a:t> </a:t>
            </a:r>
            <a:r>
              <a:rPr lang="en-US" b="1" dirty="0" err="1" smtClean="0"/>
              <a:t>CoW</a:t>
            </a:r>
            <a:endParaRPr lang="en-US" b="1" dirty="0"/>
          </a:p>
        </p:txBody>
      </p:sp>
      <p:sp>
        <p:nvSpPr>
          <p:cNvPr id="16" name="TextBox 15"/>
          <p:cNvSpPr txBox="1"/>
          <p:nvPr/>
        </p:nvSpPr>
        <p:spPr>
          <a:xfrm>
            <a:off x="2677400" y="443239"/>
            <a:ext cx="2239251" cy="369332"/>
          </a:xfrm>
          <a:prstGeom prst="rect">
            <a:avLst/>
          </a:prstGeom>
          <a:noFill/>
        </p:spPr>
        <p:txBody>
          <a:bodyPr wrap="square" rtlCol="0">
            <a:spAutoFit/>
          </a:bodyPr>
          <a:lstStyle/>
          <a:p>
            <a:pPr algn="ctr"/>
            <a:r>
              <a:rPr lang="en-US" b="1" dirty="0"/>
              <a:t> </a:t>
            </a:r>
            <a:r>
              <a:rPr lang="en-US" b="1" dirty="0" err="1"/>
              <a:t>M</a:t>
            </a:r>
            <a:r>
              <a:rPr lang="en-US" b="1" dirty="0" err="1" smtClean="0"/>
              <a:t>oW</a:t>
            </a:r>
            <a:endParaRPr lang="en-US" b="1" dirty="0"/>
          </a:p>
        </p:txBody>
      </p:sp>
      <p:sp>
        <p:nvSpPr>
          <p:cNvPr id="17" name="TextBox 16"/>
          <p:cNvSpPr txBox="1"/>
          <p:nvPr/>
        </p:nvSpPr>
        <p:spPr>
          <a:xfrm>
            <a:off x="4979442" y="450071"/>
            <a:ext cx="2239251" cy="369332"/>
          </a:xfrm>
          <a:prstGeom prst="rect">
            <a:avLst/>
          </a:prstGeom>
          <a:noFill/>
        </p:spPr>
        <p:txBody>
          <a:bodyPr wrap="square" rtlCol="0">
            <a:spAutoFit/>
          </a:bodyPr>
          <a:lstStyle/>
          <a:p>
            <a:pPr algn="ctr"/>
            <a:r>
              <a:rPr lang="en-US" b="1" dirty="0"/>
              <a:t> </a:t>
            </a:r>
            <a:r>
              <a:rPr lang="en-US" b="1" dirty="0" err="1" smtClean="0"/>
              <a:t>EoW</a:t>
            </a:r>
            <a:endParaRPr lang="en-US" b="1" dirty="0"/>
          </a:p>
        </p:txBody>
      </p:sp>
      <p:pic>
        <p:nvPicPr>
          <p:cNvPr id="18" name="Picture 17"/>
          <p:cNvPicPr>
            <a:picLocks noChangeAspect="1"/>
          </p:cNvPicPr>
          <p:nvPr/>
        </p:nvPicPr>
        <p:blipFill>
          <a:blip r:embed="rId8"/>
          <a:stretch>
            <a:fillRect/>
          </a:stretch>
        </p:blipFill>
        <p:spPr>
          <a:xfrm>
            <a:off x="366376" y="3012876"/>
            <a:ext cx="2244419" cy="2251272"/>
          </a:xfrm>
          <a:prstGeom prst="rect">
            <a:avLst/>
          </a:prstGeom>
        </p:spPr>
      </p:pic>
      <p:sp>
        <p:nvSpPr>
          <p:cNvPr id="19" name="TextBox 18"/>
          <p:cNvSpPr txBox="1"/>
          <p:nvPr/>
        </p:nvSpPr>
        <p:spPr>
          <a:xfrm rot="16200000">
            <a:off x="-931461" y="3956559"/>
            <a:ext cx="2249897" cy="369332"/>
          </a:xfrm>
          <a:prstGeom prst="rect">
            <a:avLst/>
          </a:prstGeom>
          <a:noFill/>
        </p:spPr>
        <p:txBody>
          <a:bodyPr wrap="square" rtlCol="0">
            <a:spAutoFit/>
          </a:bodyPr>
          <a:lstStyle/>
          <a:p>
            <a:pPr algn="ctr"/>
            <a:r>
              <a:rPr lang="en-US" b="1" dirty="0" smtClean="0"/>
              <a:t>Wafer 21</a:t>
            </a:r>
            <a:endParaRPr lang="en-US" b="1" dirty="0"/>
          </a:p>
        </p:txBody>
      </p:sp>
      <p:pic>
        <p:nvPicPr>
          <p:cNvPr id="20" name="Picture 19"/>
          <p:cNvPicPr>
            <a:picLocks noChangeAspect="1"/>
          </p:cNvPicPr>
          <p:nvPr/>
        </p:nvPicPr>
        <p:blipFill>
          <a:blip r:embed="rId9"/>
          <a:stretch>
            <a:fillRect/>
          </a:stretch>
        </p:blipFill>
        <p:spPr>
          <a:xfrm>
            <a:off x="2673586" y="3012877"/>
            <a:ext cx="2247840" cy="2251272"/>
          </a:xfrm>
          <a:prstGeom prst="rect">
            <a:avLst/>
          </a:prstGeom>
        </p:spPr>
      </p:pic>
      <p:pic>
        <p:nvPicPr>
          <p:cNvPr id="21" name="Picture 20"/>
          <p:cNvPicPr>
            <a:picLocks noChangeAspect="1"/>
          </p:cNvPicPr>
          <p:nvPr/>
        </p:nvPicPr>
        <p:blipFill>
          <a:blip r:embed="rId10"/>
          <a:stretch>
            <a:fillRect/>
          </a:stretch>
        </p:blipFill>
        <p:spPr>
          <a:xfrm>
            <a:off x="4979442" y="3012876"/>
            <a:ext cx="2249901" cy="2249901"/>
          </a:xfrm>
          <a:prstGeom prst="rect">
            <a:avLst/>
          </a:prstGeom>
        </p:spPr>
      </p:pic>
      <p:sp>
        <p:nvSpPr>
          <p:cNvPr id="28" name="TextBox 27"/>
          <p:cNvSpPr txBox="1"/>
          <p:nvPr/>
        </p:nvSpPr>
        <p:spPr>
          <a:xfrm>
            <a:off x="1380226" y="96399"/>
            <a:ext cx="5218981" cy="400110"/>
          </a:xfrm>
          <a:prstGeom prst="rect">
            <a:avLst/>
          </a:prstGeom>
          <a:noFill/>
        </p:spPr>
        <p:txBody>
          <a:bodyPr wrap="square" rtlCol="0">
            <a:spAutoFit/>
          </a:bodyPr>
          <a:lstStyle/>
          <a:p>
            <a:pPr algn="ctr"/>
            <a:r>
              <a:rPr lang="en-US" sz="2000" b="1" dirty="0" smtClean="0"/>
              <a:t>3356163.0Q3 (SSM E2 etch skew)</a:t>
            </a:r>
            <a:endParaRPr lang="en-US" sz="2000" b="1" dirty="0"/>
          </a:p>
        </p:txBody>
      </p:sp>
      <p:pic>
        <p:nvPicPr>
          <p:cNvPr id="2050" name="Picture 2" descr="image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99207" y="4691520"/>
            <a:ext cx="5429968" cy="164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45374" y="4264095"/>
            <a:ext cx="4234814" cy="523220"/>
          </a:xfrm>
          <a:prstGeom prst="rect">
            <a:avLst/>
          </a:prstGeom>
          <a:noFill/>
        </p:spPr>
        <p:txBody>
          <a:bodyPr wrap="none" rtlCol="0">
            <a:spAutoFit/>
          </a:bodyPr>
          <a:lstStyle/>
          <a:p>
            <a:r>
              <a:rPr lang="en-US" sz="1400" dirty="0" smtClean="0"/>
              <a:t>S26A baseline is </a:t>
            </a:r>
            <a:r>
              <a:rPr lang="en-US" sz="1400" dirty="0"/>
              <a:t>8 nm for </a:t>
            </a:r>
            <a:r>
              <a:rPr lang="en-US" sz="1400" dirty="0" err="1"/>
              <a:t>Reg</a:t>
            </a:r>
            <a:r>
              <a:rPr lang="en-US" sz="1400" dirty="0"/>
              <a:t> X and 6nm for </a:t>
            </a:r>
            <a:r>
              <a:rPr lang="en-US" sz="1400" dirty="0" err="1"/>
              <a:t>Reg</a:t>
            </a:r>
            <a:r>
              <a:rPr lang="en-US" sz="1400" dirty="0"/>
              <a:t> Y.</a:t>
            </a:r>
          </a:p>
          <a:p>
            <a:endParaRPr lang="en-US" sz="1400" dirty="0" err="1" smtClean="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12"/>
          <a:stretch>
            <a:fillRect/>
          </a:stretch>
        </p:blipFill>
        <p:spPr>
          <a:xfrm>
            <a:off x="345171" y="5003800"/>
            <a:ext cx="2292585" cy="1650536"/>
          </a:xfrm>
          <a:prstGeom prst="rect">
            <a:avLst/>
          </a:prstGeom>
        </p:spPr>
      </p:pic>
      <p:pic>
        <p:nvPicPr>
          <p:cNvPr id="7" name="Picture 6"/>
          <p:cNvPicPr>
            <a:picLocks noChangeAspect="1"/>
          </p:cNvPicPr>
          <p:nvPr/>
        </p:nvPicPr>
        <p:blipFill>
          <a:blip r:embed="rId13"/>
          <a:stretch>
            <a:fillRect/>
          </a:stretch>
        </p:blipFill>
        <p:spPr>
          <a:xfrm>
            <a:off x="4979442" y="4977851"/>
            <a:ext cx="2326163" cy="1676485"/>
          </a:xfrm>
          <a:prstGeom prst="rect">
            <a:avLst/>
          </a:prstGeom>
        </p:spPr>
      </p:pic>
      <p:pic>
        <p:nvPicPr>
          <p:cNvPr id="11" name="Picture 10"/>
          <p:cNvPicPr>
            <a:picLocks noChangeAspect="1"/>
          </p:cNvPicPr>
          <p:nvPr/>
        </p:nvPicPr>
        <p:blipFill>
          <a:blip r:embed="rId14"/>
          <a:stretch>
            <a:fillRect/>
          </a:stretch>
        </p:blipFill>
        <p:spPr>
          <a:xfrm>
            <a:off x="2656033" y="5003800"/>
            <a:ext cx="2281847" cy="1634338"/>
          </a:xfrm>
          <a:prstGeom prst="rect">
            <a:avLst/>
          </a:prstGeom>
        </p:spPr>
      </p:pic>
      <p:sp>
        <p:nvSpPr>
          <p:cNvPr id="14" name="Action Button: Home 13">
            <a:hlinkClick r:id="rId15" action="ppaction://hlinksldjump" highlightClick="1"/>
          </p:cNvPr>
          <p:cNvSpPr/>
          <p:nvPr/>
        </p:nvSpPr>
        <p:spPr>
          <a:xfrm>
            <a:off x="190500" y="96399"/>
            <a:ext cx="393700" cy="346840"/>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7625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Acknowledgments</a:t>
            </a:r>
            <a:endParaRPr lang="en-US" dirty="0"/>
          </a:p>
        </p:txBody>
      </p:sp>
      <p:sp>
        <p:nvSpPr>
          <p:cNvPr id="10" name="Content Placeholder 9"/>
          <p:cNvSpPr>
            <a:spLocks noGrp="1"/>
          </p:cNvSpPr>
          <p:nvPr>
            <p:ph idx="1"/>
          </p:nvPr>
        </p:nvSpPr>
        <p:spPr>
          <a:xfrm>
            <a:off x="915305" y="1758504"/>
            <a:ext cx="4808487" cy="3587231"/>
          </a:xfrm>
        </p:spPr>
        <p:txBody>
          <a:bodyPr vert="horz" lIns="137160" tIns="228600" rIns="0" bIns="0" rtlCol="0">
            <a:noAutofit/>
          </a:bodyPr>
          <a:lstStyle/>
          <a:p>
            <a:r>
              <a:rPr lang="en-US" dirty="0"/>
              <a:t>DE</a:t>
            </a:r>
            <a:r>
              <a:rPr lang="en-US" dirty="0" smtClean="0"/>
              <a:t>:</a:t>
            </a:r>
          </a:p>
          <a:p>
            <a:r>
              <a:rPr lang="en-US" dirty="0" smtClean="0"/>
              <a:t>Photo</a:t>
            </a:r>
            <a:endParaRPr lang="en-US" dirty="0"/>
          </a:p>
          <a:p>
            <a:r>
              <a:rPr lang="en-US" dirty="0"/>
              <a:t>PVD</a:t>
            </a:r>
          </a:p>
          <a:p>
            <a:r>
              <a:rPr lang="en-US" dirty="0" smtClean="0"/>
              <a:t>CVD</a:t>
            </a:r>
          </a:p>
          <a:p>
            <a:r>
              <a:rPr lang="en-US" dirty="0" smtClean="0"/>
              <a:t>CMP</a:t>
            </a:r>
          </a:p>
          <a:p>
            <a:r>
              <a:rPr lang="en-US" dirty="0" smtClean="0"/>
              <a:t>RDA</a:t>
            </a:r>
          </a:p>
          <a:p>
            <a:r>
              <a:rPr lang="en-US" dirty="0" smtClean="0"/>
              <a:t>PI</a:t>
            </a:r>
            <a:endParaRPr lang="en-US" dirty="0"/>
          </a:p>
        </p:txBody>
      </p:sp>
      <p:sp>
        <p:nvSpPr>
          <p:cNvPr id="7" name="Slide Number Placeholder 6"/>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15" name="Text Placeholder 14"/>
          <p:cNvSpPr>
            <a:spLocks noGrp="1"/>
          </p:cNvSpPr>
          <p:nvPr>
            <p:ph type="body" sz="quarter" idx="15"/>
          </p:nvPr>
        </p:nvSpPr>
        <p:spPr>
          <a:xfrm>
            <a:off x="910984" y="1086130"/>
            <a:ext cx="1629016" cy="572536"/>
          </a:xfrm>
        </p:spPr>
        <p:txBody>
          <a:bodyPr/>
          <a:lstStyle/>
          <a:p>
            <a:r>
              <a:rPr lang="en-US" dirty="0" smtClean="0"/>
              <a:t>Area</a:t>
            </a:r>
            <a:endParaRPr lang="en-US" dirty="0"/>
          </a:p>
        </p:txBody>
      </p:sp>
      <p:sp>
        <p:nvSpPr>
          <p:cNvPr id="16" name="Content Placeholder 15"/>
          <p:cNvSpPr>
            <a:spLocks noGrp="1"/>
          </p:cNvSpPr>
          <p:nvPr>
            <p:ph idx="16"/>
          </p:nvPr>
        </p:nvSpPr>
        <p:spPr>
          <a:xfrm>
            <a:off x="3687523" y="1758503"/>
            <a:ext cx="7603686" cy="3587231"/>
          </a:xfrm>
        </p:spPr>
        <p:txBody>
          <a:bodyPr/>
          <a:lstStyle/>
          <a:p>
            <a:r>
              <a:rPr lang="en-US" dirty="0" smtClean="0"/>
              <a:t>mhonjo; yuezhao; teallen; jfisher; jkeen</a:t>
            </a:r>
          </a:p>
          <a:p>
            <a:r>
              <a:rPr lang="en-US" dirty="0" smtClean="0"/>
              <a:t>tgawai</a:t>
            </a:r>
          </a:p>
          <a:p>
            <a:r>
              <a:rPr lang="en-US" smtClean="0"/>
              <a:t>pyzheng</a:t>
            </a:r>
            <a:r>
              <a:rPr lang="en-US" dirty="0"/>
              <a:t>; dreconomy</a:t>
            </a:r>
            <a:endParaRPr lang="en-US" dirty="0" smtClean="0"/>
          </a:p>
          <a:p>
            <a:r>
              <a:rPr lang="en-US" dirty="0" smtClean="0"/>
              <a:t>asaxler</a:t>
            </a:r>
          </a:p>
          <a:p>
            <a:r>
              <a:rPr lang="en-US" dirty="0" smtClean="0"/>
              <a:t>lhongqi; jjebarajjohn; skorkmaz</a:t>
            </a:r>
          </a:p>
          <a:p>
            <a:r>
              <a:rPr lang="en-US" dirty="0"/>
              <a:t>a</a:t>
            </a:r>
            <a:r>
              <a:rPr lang="en-US" dirty="0" smtClean="0"/>
              <a:t>majumdar; pwhite, twood</a:t>
            </a:r>
          </a:p>
          <a:p>
            <a:r>
              <a:rPr lang="en-US" dirty="0" smtClean="0"/>
              <a:t>ccasella, kyastreb, 20s PI team support, layout team</a:t>
            </a:r>
            <a:endParaRPr lang="en-US" dirty="0"/>
          </a:p>
          <a:p>
            <a:endParaRPr lang="en-US" dirty="0" smtClean="0"/>
          </a:p>
          <a:p>
            <a:endParaRPr lang="en-US" dirty="0"/>
          </a:p>
          <a:p>
            <a:endParaRPr lang="en-US" dirty="0"/>
          </a:p>
          <a:p>
            <a:endParaRPr lang="en-US" dirty="0"/>
          </a:p>
        </p:txBody>
      </p:sp>
      <p:sp>
        <p:nvSpPr>
          <p:cNvPr id="17" name="Text Placeholder 16"/>
          <p:cNvSpPr>
            <a:spLocks noGrp="1"/>
          </p:cNvSpPr>
          <p:nvPr>
            <p:ph type="body" sz="quarter" idx="17"/>
          </p:nvPr>
        </p:nvSpPr>
        <p:spPr>
          <a:xfrm>
            <a:off x="3687522" y="1086129"/>
            <a:ext cx="7603686" cy="572536"/>
          </a:xfrm>
        </p:spPr>
        <p:txBody>
          <a:bodyPr/>
          <a:lstStyle/>
          <a:p>
            <a:r>
              <a:rPr lang="en-US" dirty="0" smtClean="0"/>
              <a:t>SSM development owners</a:t>
            </a:r>
            <a:endParaRPr lang="en-US" dirty="0"/>
          </a:p>
        </p:txBody>
      </p:sp>
      <p:sp>
        <p:nvSpPr>
          <p:cNvPr id="14" name="Text Placeholder 13"/>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r>
              <a:rPr lang="en-US" dirty="0" smtClean="0"/>
              <a:t>|  </a:t>
            </a:r>
            <a:fld id="{F55C824C-5440-421F-B1ED-9166A1D48D51}" type="datetime4">
              <a:rPr lang="en-US" smtClean="0"/>
              <a:pPr/>
              <a:t>November 9, 2016</a:t>
            </a:fld>
            <a:endParaRPr dirty="0"/>
          </a:p>
        </p:txBody>
      </p:sp>
      <p:sp>
        <p:nvSpPr>
          <p:cNvPr id="8" name="Footer Placeholder 7"/>
          <p:cNvSpPr>
            <a:spLocks noGrp="1"/>
          </p:cNvSpPr>
          <p:nvPr>
            <p:ph type="ftr" sz="quarter" idx="12"/>
          </p:nvPr>
        </p:nvSpPr>
        <p:spPr/>
        <p:txBody>
          <a:bodyPr/>
          <a:lstStyle/>
          <a:p>
            <a:r>
              <a:rPr lang="en-US" smtClean="0"/>
              <a:t>|  Micron Confidential</a:t>
            </a:r>
            <a:endParaRPr lang="en-US" dirty="0"/>
          </a:p>
        </p:txBody>
      </p:sp>
    </p:spTree>
    <p:extLst>
      <p:ext uri="{BB962C8B-B14F-4D97-AF65-F5344CB8AC3E}">
        <p14:creationId xmlns:p14="http://schemas.microsoft.com/office/powerpoint/2010/main" val="314866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Outline</a:t>
            </a:r>
            <a:endParaRPr lang="en-US" dirty="0"/>
          </a:p>
        </p:txBody>
      </p:sp>
      <p:sp>
        <p:nvSpPr>
          <p:cNvPr id="9" name="Text Placeholder 8"/>
          <p:cNvSpPr>
            <a:spLocks noGrp="1"/>
          </p:cNvSpPr>
          <p:nvPr>
            <p:ph idx="1"/>
          </p:nvPr>
        </p:nvSpPr>
        <p:spPr>
          <a:xfrm>
            <a:off x="915304" y="1600200"/>
            <a:ext cx="10171795" cy="4418635"/>
          </a:xfrm>
        </p:spPr>
        <p:txBody>
          <a:bodyPr/>
          <a:lstStyle/>
          <a:p>
            <a:r>
              <a:rPr lang="en-US" dirty="0"/>
              <a:t>Process deviations </a:t>
            </a:r>
            <a:r>
              <a:rPr lang="en-US" dirty="0" smtClean="0"/>
              <a:t>from POR stack flow</a:t>
            </a:r>
          </a:p>
          <a:p>
            <a:r>
              <a:rPr lang="en-US" dirty="0" smtClean="0"/>
              <a:t>WL</a:t>
            </a:r>
            <a:r>
              <a:rPr lang="en-US" dirty="0"/>
              <a:t>, BL </a:t>
            </a:r>
            <a:r>
              <a:rPr lang="en-US" dirty="0" smtClean="0"/>
              <a:t>specs, current structural issues</a:t>
            </a:r>
            <a:endParaRPr lang="en-US" dirty="0"/>
          </a:p>
          <a:p>
            <a:r>
              <a:rPr lang="en-US" dirty="0" smtClean="0"/>
              <a:t>PROD SWRs status update</a:t>
            </a:r>
            <a:endParaRPr lang="en-US" dirty="0"/>
          </a:p>
          <a:p>
            <a:r>
              <a:rPr lang="en-US" dirty="0" smtClean="0"/>
              <a:t>Gantt chart</a:t>
            </a:r>
          </a:p>
          <a:p>
            <a:r>
              <a:rPr lang="en-US" dirty="0" smtClean="0"/>
              <a:t>Next steps</a:t>
            </a:r>
            <a:endParaRPr lang="en-US" dirty="0"/>
          </a:p>
        </p:txBody>
      </p:sp>
      <p:sp>
        <p:nvSpPr>
          <p:cNvPr id="20" name="Slide Number Placeholder 19"/>
          <p:cNvSpPr>
            <a:spLocks noGrp="1"/>
          </p:cNvSpPr>
          <p:nvPr>
            <p:ph type="sldNum" sz="quarter" idx="4"/>
          </p:nvPr>
        </p:nvSpPr>
        <p:spPr/>
        <p:txBody>
          <a:bodyPr/>
          <a:lstStyle/>
          <a:p>
            <a:fld id="{0D904593-1668-4B95-BA96-EF3EF43EDF4E}" type="slidenum">
              <a:rPr lang="en-US" smtClean="0"/>
              <a:pPr/>
              <a:t>3</a:t>
            </a:fld>
            <a:endParaRPr lang="en-US" dirty="0"/>
          </a:p>
        </p:txBody>
      </p:sp>
      <p:sp>
        <p:nvSpPr>
          <p:cNvPr id="10" name="Text Placeholder 9"/>
          <p:cNvSpPr>
            <a:spLocks noGrp="1"/>
          </p:cNvSpPr>
          <p:nvPr>
            <p:ph type="body" sz="quarter" idx="14"/>
          </p:nvPr>
        </p:nvSpPr>
        <p:spPr/>
        <p:txBody>
          <a:bodyPr/>
          <a:lstStyle/>
          <a:p>
            <a:endParaRPr lang="en-US"/>
          </a:p>
        </p:txBody>
      </p:sp>
      <p:sp>
        <p:nvSpPr>
          <p:cNvPr id="21" name="Date Placeholder 20"/>
          <p:cNvSpPr>
            <a:spLocks noGrp="1"/>
          </p:cNvSpPr>
          <p:nvPr>
            <p:ph type="dt" sz="half" idx="2"/>
          </p:nvPr>
        </p:nvSpPr>
        <p:spPr/>
        <p:txBody>
          <a:bodyPr/>
          <a:lstStyle/>
          <a:p>
            <a:fld id="{E2B1C7AF-A5A2-4549-9F97-8DAEF5A9619D}" type="datetime4">
              <a:rPr lang="en-US" smtClean="0"/>
              <a:pPr/>
              <a:t>November 9, 2016</a:t>
            </a:fld>
            <a:endParaRPr dirty="0"/>
          </a:p>
        </p:txBody>
      </p:sp>
      <p:sp>
        <p:nvSpPr>
          <p:cNvPr id="11" name="Footer Placeholder 10"/>
          <p:cNvSpPr>
            <a:spLocks noGrp="1"/>
          </p:cNvSpPr>
          <p:nvPr>
            <p:ph type="ftr" sz="quarter" idx="12"/>
          </p:nvPr>
        </p:nvSpPr>
        <p:spPr/>
        <p:txBody>
          <a:bodyPr/>
          <a:lstStyle/>
          <a:p>
            <a:r>
              <a:rPr lang="en-US"/>
              <a:t>|  Micron Confidential</a:t>
            </a:r>
            <a:endParaRPr lang="en-US" dirty="0"/>
          </a:p>
        </p:txBody>
      </p:sp>
    </p:spTree>
    <p:extLst>
      <p:ext uri="{BB962C8B-B14F-4D97-AF65-F5344CB8AC3E}">
        <p14:creationId xmlns:p14="http://schemas.microsoft.com/office/powerpoint/2010/main" val="108768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10985" y="932313"/>
            <a:ext cx="6301904" cy="5290687"/>
          </a:xfrm>
          <a:prstGeom prst="rect">
            <a:avLst/>
          </a:prstGeom>
        </p:spPr>
      </p:pic>
      <p:sp>
        <p:nvSpPr>
          <p:cNvPr id="2" name="Title 1"/>
          <p:cNvSpPr>
            <a:spLocks noGrp="1"/>
          </p:cNvSpPr>
          <p:nvPr>
            <p:ph type="title"/>
          </p:nvPr>
        </p:nvSpPr>
        <p:spPr/>
        <p:txBody>
          <a:bodyPr>
            <a:normAutofit fontScale="90000"/>
          </a:bodyPr>
          <a:lstStyle/>
          <a:p>
            <a:r>
              <a:rPr lang="en-US" dirty="0" smtClean="0"/>
              <a:t>List of </a:t>
            </a:r>
            <a:r>
              <a:rPr lang="en-US" dirty="0"/>
              <a:t>exceptions for </a:t>
            </a:r>
            <a:r>
              <a:rPr lang="en-US" dirty="0" smtClean="0"/>
              <a:t>ZPIDMLMFSSMFLOW single deck S26A</a:t>
            </a:r>
            <a:endParaRPr lang="en-US" dirty="0"/>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Text Placeholder 5"/>
          <p:cNvSpPr>
            <a:spLocks noGrp="1"/>
          </p:cNvSpPr>
          <p:nvPr>
            <p:ph type="body" sz="quarter" idx="14"/>
          </p:nvPr>
        </p:nvSpPr>
        <p:spPr/>
        <p:txBody>
          <a:bodyPr/>
          <a:lstStyle/>
          <a:p>
            <a:endParaRPr lang="en-US"/>
          </a:p>
        </p:txBody>
      </p:sp>
      <p:sp>
        <p:nvSpPr>
          <p:cNvPr id="7" name="Date Placeholder 6"/>
          <p:cNvSpPr>
            <a:spLocks noGrp="1"/>
          </p:cNvSpPr>
          <p:nvPr>
            <p:ph type="dt" sz="half" idx="2"/>
          </p:nvPr>
        </p:nvSpPr>
        <p:spPr/>
        <p:txBody>
          <a:bodyPr/>
          <a:lstStyle/>
          <a:p>
            <a:fld id="{DD0B5AFB-117C-46EA-B643-5FA810A8A3CB}" type="datetime4">
              <a:rPr lang="en-US" smtClean="0"/>
              <a:pPr/>
              <a:t>November 9, 2016</a:t>
            </a:fld>
            <a:endParaRPr lang="en-US" dirty="0"/>
          </a:p>
        </p:txBody>
      </p:sp>
      <p:sp>
        <p:nvSpPr>
          <p:cNvPr id="8" name="Footer Placeholder 7"/>
          <p:cNvSpPr>
            <a:spLocks noGrp="1"/>
          </p:cNvSpPr>
          <p:nvPr>
            <p:ph type="ftr" sz="quarter" idx="12"/>
          </p:nvPr>
        </p:nvSpPr>
        <p:spPr/>
        <p:txBody>
          <a:bodyPr/>
          <a:lstStyle/>
          <a:p>
            <a:r>
              <a:rPr lang="en-US" smtClean="0"/>
              <a:t>|  Micron Confidential</a:t>
            </a:r>
            <a:endParaRPr lang="en-US" dirty="0"/>
          </a:p>
        </p:txBody>
      </p:sp>
      <p:sp>
        <p:nvSpPr>
          <p:cNvPr id="10" name="Rectangle 9"/>
          <p:cNvSpPr/>
          <p:nvPr/>
        </p:nvSpPr>
        <p:spPr>
          <a:xfrm>
            <a:off x="910984" y="932313"/>
            <a:ext cx="7953616" cy="5138287"/>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1" name="TextBox 10"/>
          <p:cNvSpPr txBox="1"/>
          <p:nvPr/>
        </p:nvSpPr>
        <p:spPr>
          <a:xfrm>
            <a:off x="7475481" y="1106340"/>
            <a:ext cx="1126527"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Validated</a:t>
            </a:r>
          </a:p>
        </p:txBody>
      </p:sp>
      <p:sp>
        <p:nvSpPr>
          <p:cNvPr id="5" name="TextBox 4"/>
          <p:cNvSpPr txBox="1"/>
          <p:nvPr/>
        </p:nvSpPr>
        <p:spPr>
          <a:xfrm>
            <a:off x="6928960" y="2198032"/>
            <a:ext cx="5093303"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Segoe UI" panose="020B0502040204020203" pitchFamily="34" charset="0"/>
                <a:cs typeface="Segoe UI" panose="020B0502040204020203" pitchFamily="34" charset="0"/>
              </a:rPr>
              <a:t>Major changes:</a:t>
            </a:r>
          </a:p>
          <a:p>
            <a:r>
              <a:rPr lang="en-US" dirty="0">
                <a:latin typeface="Segoe UI" panose="020B0502040204020203" pitchFamily="34" charset="0"/>
                <a:cs typeface="Segoe UI" panose="020B0502040204020203" pitchFamily="34" charset="0"/>
              </a:rPr>
              <a:t>	</a:t>
            </a:r>
            <a:r>
              <a:rPr lang="en-US" dirty="0" smtClean="0">
                <a:latin typeface="Segoe UI" panose="020B0502040204020203" pitchFamily="34" charset="0"/>
                <a:cs typeface="Segoe UI" panose="020B0502040204020203" pitchFamily="34" charset="0"/>
              </a:rPr>
              <a:t>Single step 1</a:t>
            </a:r>
            <a:r>
              <a:rPr lang="en-US" baseline="30000" dirty="0" smtClean="0">
                <a:latin typeface="Segoe UI" panose="020B0502040204020203" pitchFamily="34" charset="0"/>
                <a:cs typeface="Segoe UI" panose="020B0502040204020203" pitchFamily="34" charset="0"/>
              </a:rPr>
              <a:t>st</a:t>
            </a:r>
            <a:r>
              <a:rPr lang="en-US" dirty="0" smtClean="0">
                <a:latin typeface="Segoe UI" panose="020B0502040204020203" pitchFamily="34" charset="0"/>
                <a:cs typeface="Segoe UI" panose="020B0502040204020203" pitchFamily="34" charset="0"/>
              </a:rPr>
              <a:t> cut and 2</a:t>
            </a:r>
            <a:r>
              <a:rPr lang="en-US" baseline="30000" dirty="0" smtClean="0">
                <a:latin typeface="Segoe UI" panose="020B0502040204020203" pitchFamily="34" charset="0"/>
                <a:cs typeface="Segoe UI" panose="020B0502040204020203" pitchFamily="34" charset="0"/>
              </a:rPr>
              <a:t>nd</a:t>
            </a:r>
            <a:r>
              <a:rPr lang="en-US" dirty="0" smtClean="0">
                <a:latin typeface="Segoe UI" panose="020B0502040204020203" pitchFamily="34" charset="0"/>
                <a:cs typeface="Segoe UI" panose="020B0502040204020203" pitchFamily="34" charset="0"/>
              </a:rPr>
              <a:t> cut etch</a:t>
            </a:r>
          </a:p>
          <a:p>
            <a:r>
              <a:rPr lang="en-US" dirty="0">
                <a:latin typeface="Segoe UI" panose="020B0502040204020203" pitchFamily="34" charset="0"/>
                <a:cs typeface="Segoe UI" panose="020B0502040204020203" pitchFamily="34" charset="0"/>
              </a:rPr>
              <a:t>	</a:t>
            </a:r>
            <a:r>
              <a:rPr lang="en-US" dirty="0" smtClean="0">
                <a:latin typeface="Segoe UI" panose="020B0502040204020203" pitchFamily="34" charset="0"/>
                <a:cs typeface="Segoe UI" panose="020B0502040204020203" pitchFamily="34" charset="0"/>
              </a:rPr>
              <a:t>Adjusted to the stack E1,E2, C1,C2 etch</a:t>
            </a:r>
          </a:p>
          <a:p>
            <a:r>
              <a:rPr lang="en-US" dirty="0">
                <a:latin typeface="Segoe UI" panose="020B0502040204020203" pitchFamily="34" charset="0"/>
                <a:cs typeface="Segoe UI" panose="020B0502040204020203" pitchFamily="34" charset="0"/>
              </a:rPr>
              <a:t>	</a:t>
            </a:r>
            <a:r>
              <a:rPr lang="en-US" dirty="0" smtClean="0">
                <a:latin typeface="Segoe UI" panose="020B0502040204020203" pitchFamily="34" charset="0"/>
                <a:cs typeface="Segoe UI" panose="020B0502040204020203" pitchFamily="34" charset="0"/>
              </a:rPr>
              <a:t>CMP steps running similar to POR</a:t>
            </a:r>
          </a:p>
          <a:p>
            <a:r>
              <a:rPr lang="en-US" dirty="0">
                <a:latin typeface="Segoe UI" panose="020B0502040204020203" pitchFamily="34" charset="0"/>
                <a:cs typeface="Segoe UI" panose="020B0502040204020203" pitchFamily="34" charset="0"/>
              </a:rPr>
              <a:t>	</a:t>
            </a:r>
            <a:r>
              <a:rPr lang="en-US" dirty="0" smtClean="0">
                <a:latin typeface="Segoe UI" panose="020B0502040204020203" pitchFamily="34" charset="0"/>
                <a:cs typeface="Segoe UI" panose="020B0502040204020203" pitchFamily="34" charset="0"/>
                <a:hlinkClick r:id="rId3" action="ppaction://hlinksldjump"/>
              </a:rPr>
              <a:t>52 </a:t>
            </a:r>
            <a:r>
              <a:rPr lang="en-US" dirty="0" err="1" smtClean="0">
                <a:latin typeface="Segoe UI" panose="020B0502040204020203" pitchFamily="34" charset="0"/>
                <a:cs typeface="Segoe UI" panose="020B0502040204020203" pitchFamily="34" charset="0"/>
                <a:hlinkClick r:id="rId3" action="ppaction://hlinksldjump"/>
              </a:rPr>
              <a:t>Reg</a:t>
            </a:r>
            <a:r>
              <a:rPr lang="en-US" dirty="0" smtClean="0">
                <a:latin typeface="Segoe UI" panose="020B0502040204020203" pitchFamily="34" charset="0"/>
                <a:cs typeface="Segoe UI" panose="020B0502040204020203" pitchFamily="34" charset="0"/>
                <a:hlinkClick r:id="rId3" action="ppaction://hlinksldjump"/>
              </a:rPr>
              <a:t> tuning </a:t>
            </a:r>
            <a:r>
              <a:rPr lang="en-US" dirty="0" smtClean="0">
                <a:latin typeface="Segoe UI" panose="020B0502040204020203" pitchFamily="34" charset="0"/>
                <a:cs typeface="Segoe UI" panose="020B0502040204020203" pitchFamily="34" charset="0"/>
              </a:rPr>
              <a:t>is required to meet specs</a:t>
            </a:r>
          </a:p>
          <a:p>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SD thickness increase </a:t>
            </a:r>
          </a:p>
          <a:p>
            <a:r>
              <a:rPr lang="en-US" dirty="0">
                <a:latin typeface="Segoe UI" panose="020B0502040204020203" pitchFamily="34" charset="0"/>
                <a:cs typeface="Segoe UI" panose="020B0502040204020203" pitchFamily="34" charset="0"/>
              </a:rPr>
              <a:t>	</a:t>
            </a:r>
            <a:r>
              <a:rPr lang="en-US" dirty="0" smtClean="0">
                <a:latin typeface="Segoe UI" panose="020B0502040204020203" pitchFamily="34" charset="0"/>
                <a:cs typeface="Segoe UI" panose="020B0502040204020203" pitchFamily="34" charset="0"/>
              </a:rPr>
              <a:t>Will require all etch steps to be retuned</a:t>
            </a:r>
          </a:p>
          <a:p>
            <a:endParaRPr lang="en-US" dirty="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Attribute based exceptions to be set up based on lot1/1BU demonstrated health at testing;</a:t>
            </a:r>
          </a:p>
          <a:p>
            <a:r>
              <a:rPr lang="en-US" dirty="0" smtClean="0">
                <a:latin typeface="Segoe UI" panose="020B0502040204020203" pitchFamily="34" charset="0"/>
                <a:cs typeface="Segoe UI" panose="020B0502040204020203" pitchFamily="34" charset="0"/>
              </a:rPr>
              <a:t>Metrology setup will be required then (Scatter)</a:t>
            </a:r>
          </a:p>
        </p:txBody>
      </p:sp>
    </p:spTree>
    <p:extLst>
      <p:ext uri="{BB962C8B-B14F-4D97-AF65-F5344CB8AC3E}">
        <p14:creationId xmlns:p14="http://schemas.microsoft.com/office/powerpoint/2010/main" val="138092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1</a:t>
            </a:r>
            <a:r>
              <a:rPr lang="en-US" baseline="30000" dirty="0" smtClean="0"/>
              <a:t>st</a:t>
            </a:r>
            <a:r>
              <a:rPr lang="en-US" dirty="0" smtClean="0"/>
              <a:t> cut (51 WL) MTS tables</a:t>
            </a:r>
            <a:endParaRPr lang="en-US" dirty="0"/>
          </a:p>
        </p:txBody>
      </p:sp>
      <p:sp>
        <p:nvSpPr>
          <p:cNvPr id="7" name="Date Placeholder 6"/>
          <p:cNvSpPr>
            <a:spLocks noGrp="1"/>
          </p:cNvSpPr>
          <p:nvPr>
            <p:ph type="dt" sz="half" idx="2"/>
          </p:nvPr>
        </p:nvSpPr>
        <p:spPr/>
        <p:txBody>
          <a:bodyPr/>
          <a:lstStyle/>
          <a:p>
            <a:fld id="{DD0B5AFB-117C-46EA-B643-5FA810A8A3CB}" type="datetime4">
              <a:rPr lang="en-US" smtClean="0"/>
              <a:pPr/>
              <a:t>November 9, 2016</a:t>
            </a:fld>
            <a:endParaRPr lang="en-US" dirty="0"/>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8" name="Footer Placeholder 7"/>
          <p:cNvSpPr>
            <a:spLocks noGrp="1"/>
          </p:cNvSpPr>
          <p:nvPr>
            <p:ph type="ftr" sz="quarter" idx="12"/>
          </p:nvPr>
        </p:nvSpPr>
        <p:spPr/>
        <p:txBody>
          <a:bodyPr/>
          <a:lstStyle/>
          <a:p>
            <a:r>
              <a:rPr lang="en-US" smtClean="0"/>
              <a:t>|  Micron Confidential</a:t>
            </a:r>
            <a:endParaRPr lang="en-US" dirty="0"/>
          </a:p>
        </p:txBody>
      </p:sp>
      <p:sp>
        <p:nvSpPr>
          <p:cNvPr id="11" name="Text Placeholder 10"/>
          <p:cNvSpPr>
            <a:spLocks noGrp="1"/>
          </p:cNvSpPr>
          <p:nvPr>
            <p:ph type="body" sz="quarter" idx="14"/>
          </p:nvPr>
        </p:nvSpPr>
        <p:spPr/>
        <p:txBody>
          <a:bodyPr/>
          <a:lstStyle/>
          <a:p>
            <a:endParaRPr lang="en-US"/>
          </a:p>
        </p:txBody>
      </p:sp>
      <p:pic>
        <p:nvPicPr>
          <p:cNvPr id="12" name="Picture 11"/>
          <p:cNvPicPr>
            <a:picLocks noChangeAspect="1"/>
          </p:cNvPicPr>
          <p:nvPr/>
        </p:nvPicPr>
        <p:blipFill>
          <a:blip r:embed="rId2"/>
          <a:stretch>
            <a:fillRect/>
          </a:stretch>
        </p:blipFill>
        <p:spPr>
          <a:xfrm>
            <a:off x="837653" y="932313"/>
            <a:ext cx="4751633" cy="5201787"/>
          </a:xfrm>
          <a:prstGeom prst="rect">
            <a:avLst/>
          </a:prstGeom>
        </p:spPr>
      </p:pic>
      <p:pic>
        <p:nvPicPr>
          <p:cNvPr id="14" name="Picture 13"/>
          <p:cNvPicPr>
            <a:picLocks noChangeAspect="1"/>
          </p:cNvPicPr>
          <p:nvPr/>
        </p:nvPicPr>
        <p:blipFill>
          <a:blip r:embed="rId3"/>
          <a:stretch>
            <a:fillRect/>
          </a:stretch>
        </p:blipFill>
        <p:spPr>
          <a:xfrm>
            <a:off x="6227025" y="932313"/>
            <a:ext cx="4972050" cy="2933700"/>
          </a:xfrm>
          <a:prstGeom prst="rect">
            <a:avLst/>
          </a:prstGeom>
        </p:spPr>
      </p:pic>
      <p:sp>
        <p:nvSpPr>
          <p:cNvPr id="15" name="TextBox 14"/>
          <p:cNvSpPr txBox="1"/>
          <p:nvPr/>
        </p:nvSpPr>
        <p:spPr>
          <a:xfrm>
            <a:off x="5905500" y="4381500"/>
            <a:ext cx="4321055" cy="923330"/>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W spacing spec to be validated by probe</a:t>
            </a:r>
          </a:p>
          <a:p>
            <a:r>
              <a:rPr lang="en-US" dirty="0" smtClean="0">
                <a:latin typeface="Segoe UI" panose="020B0502040204020203" pitchFamily="34" charset="0"/>
                <a:cs typeface="Segoe UI" panose="020B0502040204020203" pitchFamily="34" charset="0"/>
              </a:rPr>
              <a:t>SD width is ~155-175A</a:t>
            </a:r>
          </a:p>
          <a:p>
            <a:r>
              <a:rPr lang="en-US" dirty="0" smtClean="0">
                <a:latin typeface="Segoe UI" panose="020B0502040204020203" pitchFamily="34" charset="0"/>
                <a:cs typeface="Segoe UI" panose="020B0502040204020203" pitchFamily="34" charset="0"/>
              </a:rPr>
              <a:t>TEM was not submitted</a:t>
            </a:r>
          </a:p>
        </p:txBody>
      </p:sp>
    </p:spTree>
    <p:extLst>
      <p:ext uri="{BB962C8B-B14F-4D97-AF65-F5344CB8AC3E}">
        <p14:creationId xmlns:p14="http://schemas.microsoft.com/office/powerpoint/2010/main" val="119728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2</a:t>
            </a:r>
            <a:r>
              <a:rPr lang="en-US" baseline="30000" dirty="0" smtClean="0"/>
              <a:t>nd</a:t>
            </a:r>
            <a:r>
              <a:rPr lang="en-US" dirty="0" smtClean="0"/>
              <a:t> cut (52 BL) MTS tables</a:t>
            </a:r>
            <a:endParaRPr lang="en-US" dirty="0"/>
          </a:p>
        </p:txBody>
      </p:sp>
      <p:sp>
        <p:nvSpPr>
          <p:cNvPr id="7" name="Date Placeholder 6"/>
          <p:cNvSpPr>
            <a:spLocks noGrp="1"/>
          </p:cNvSpPr>
          <p:nvPr>
            <p:ph type="dt" sz="half" idx="2"/>
          </p:nvPr>
        </p:nvSpPr>
        <p:spPr/>
        <p:txBody>
          <a:bodyPr/>
          <a:lstStyle/>
          <a:p>
            <a:fld id="{DD0B5AFB-117C-46EA-B643-5FA810A8A3CB}" type="datetime4">
              <a:rPr lang="en-US" smtClean="0"/>
              <a:pPr/>
              <a:t>November 9, 2016</a:t>
            </a:fld>
            <a:endParaRPr lang="en-US" dirty="0"/>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8" name="Footer Placeholder 7"/>
          <p:cNvSpPr>
            <a:spLocks noGrp="1"/>
          </p:cNvSpPr>
          <p:nvPr>
            <p:ph type="ftr" sz="quarter" idx="12"/>
          </p:nvPr>
        </p:nvSpPr>
        <p:spPr/>
        <p:txBody>
          <a:bodyPr/>
          <a:lstStyle/>
          <a:p>
            <a:r>
              <a:rPr lang="en-US" smtClean="0"/>
              <a:t>|  Micron Confidential</a:t>
            </a:r>
            <a:endParaRPr lang="en-US" dirty="0"/>
          </a:p>
        </p:txBody>
      </p:sp>
      <p:sp>
        <p:nvSpPr>
          <p:cNvPr id="11" name="Text Placeholder 10"/>
          <p:cNvSpPr>
            <a:spLocks noGrp="1"/>
          </p:cNvSpPr>
          <p:nvPr>
            <p:ph type="body" sz="quarter" idx="14"/>
          </p:nvPr>
        </p:nvSpPr>
        <p:spPr/>
        <p:txBody>
          <a:bodyPr/>
          <a:lstStyle/>
          <a:p>
            <a:endParaRPr lang="en-US"/>
          </a:p>
        </p:txBody>
      </p:sp>
      <p:sp>
        <p:nvSpPr>
          <p:cNvPr id="10" name="TextBox 9"/>
          <p:cNvSpPr txBox="1"/>
          <p:nvPr/>
        </p:nvSpPr>
        <p:spPr>
          <a:xfrm>
            <a:off x="5818902" y="4826000"/>
            <a:ext cx="5841151" cy="923330"/>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Overall satisfactory 2</a:t>
            </a:r>
            <a:r>
              <a:rPr lang="en-US" baseline="30000" dirty="0" smtClean="0">
                <a:latin typeface="Segoe UI" panose="020B0502040204020203" pitchFamily="34" charset="0"/>
                <a:cs typeface="Segoe UI" panose="020B0502040204020203" pitchFamily="34" charset="0"/>
              </a:rPr>
              <a:t>nd</a:t>
            </a:r>
            <a:r>
              <a:rPr lang="en-US" dirty="0" smtClean="0">
                <a:latin typeface="Segoe UI" panose="020B0502040204020203" pitchFamily="34" charset="0"/>
                <a:cs typeface="Segoe UI" panose="020B0502040204020203" pitchFamily="34" charset="0"/>
              </a:rPr>
              <a:t> cut profile.</a:t>
            </a:r>
          </a:p>
          <a:p>
            <a:r>
              <a:rPr lang="en-US" dirty="0" smtClean="0">
                <a:latin typeface="Segoe UI" panose="020B0502040204020203" pitchFamily="34" charset="0"/>
                <a:cs typeface="Segoe UI" panose="020B0502040204020203" pitchFamily="34" charset="0"/>
              </a:rPr>
              <a:t>Further targets introduced CDU improvement and W EP</a:t>
            </a:r>
          </a:p>
          <a:p>
            <a:r>
              <a:rPr lang="en-US" dirty="0" smtClean="0">
                <a:latin typeface="Segoe UI" panose="020B0502040204020203" pitchFamily="34" charset="0"/>
                <a:cs typeface="Segoe UI" panose="020B0502040204020203" pitchFamily="34" charset="0"/>
              </a:rPr>
              <a:t>Prod lot#1 will have W OE and CD+ skew</a:t>
            </a:r>
          </a:p>
        </p:txBody>
      </p:sp>
      <p:pic>
        <p:nvPicPr>
          <p:cNvPr id="3" name="Picture 2"/>
          <p:cNvPicPr>
            <a:picLocks noChangeAspect="1"/>
          </p:cNvPicPr>
          <p:nvPr/>
        </p:nvPicPr>
        <p:blipFill>
          <a:blip r:embed="rId2"/>
          <a:stretch>
            <a:fillRect/>
          </a:stretch>
        </p:blipFill>
        <p:spPr>
          <a:xfrm>
            <a:off x="6034884" y="932313"/>
            <a:ext cx="4991100" cy="3781425"/>
          </a:xfrm>
          <a:prstGeom prst="rect">
            <a:avLst/>
          </a:prstGeom>
        </p:spPr>
      </p:pic>
      <p:pic>
        <p:nvPicPr>
          <p:cNvPr id="12" name="Picture 11"/>
          <p:cNvPicPr>
            <a:picLocks noChangeAspect="1"/>
          </p:cNvPicPr>
          <p:nvPr/>
        </p:nvPicPr>
        <p:blipFill>
          <a:blip r:embed="rId3"/>
          <a:stretch>
            <a:fillRect/>
          </a:stretch>
        </p:blipFill>
        <p:spPr>
          <a:xfrm>
            <a:off x="725720" y="932313"/>
            <a:ext cx="4813147" cy="5203825"/>
          </a:xfrm>
          <a:prstGeom prst="rect">
            <a:avLst/>
          </a:prstGeom>
        </p:spPr>
      </p:pic>
    </p:spTree>
    <p:extLst>
      <p:ext uri="{BB962C8B-B14F-4D97-AF65-F5344CB8AC3E}">
        <p14:creationId xmlns:p14="http://schemas.microsoft.com/office/powerpoint/2010/main" val="329105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 chop layout on main array vs scribe mini-arrays</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November 9,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1026" name="Picture 3" descr="image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59" y="1719263"/>
            <a:ext cx="5495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image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831" y="1719263"/>
            <a:ext cx="510988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16251" y="1349931"/>
            <a:ext cx="5687006"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10s style chop and 51 fill – edge of tile issue is present</a:t>
            </a:r>
          </a:p>
        </p:txBody>
      </p:sp>
      <p:sp>
        <p:nvSpPr>
          <p:cNvPr id="11" name="TextBox 10"/>
          <p:cNvSpPr txBox="1"/>
          <p:nvPr/>
        </p:nvSpPr>
        <p:spPr>
          <a:xfrm>
            <a:off x="6321751" y="1373228"/>
            <a:ext cx="507286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a:t>
            </a:r>
            <a:r>
              <a:rPr lang="en-US" dirty="0" smtClean="0">
                <a:latin typeface="Segoe UI" panose="020B0502040204020203" pitchFamily="34" charset="0"/>
                <a:cs typeface="Segoe UI" panose="020B0502040204020203" pitchFamily="34" charset="0"/>
              </a:rPr>
              <a:t>0s style chop and 51 fill – no edge of tile issues</a:t>
            </a:r>
          </a:p>
        </p:txBody>
      </p:sp>
      <p:sp>
        <p:nvSpPr>
          <p:cNvPr id="9" name="TextBox 8"/>
          <p:cNvSpPr txBox="1"/>
          <p:nvPr/>
        </p:nvSpPr>
        <p:spPr>
          <a:xfrm>
            <a:off x="6321751" y="1019630"/>
            <a:ext cx="780983"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In-die</a:t>
            </a:r>
          </a:p>
        </p:txBody>
      </p:sp>
      <p:sp>
        <p:nvSpPr>
          <p:cNvPr id="13" name="TextBox 12"/>
          <p:cNvSpPr txBox="1"/>
          <p:nvPr/>
        </p:nvSpPr>
        <p:spPr>
          <a:xfrm>
            <a:off x="416251" y="1016495"/>
            <a:ext cx="808235"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Scribe</a:t>
            </a:r>
          </a:p>
        </p:txBody>
      </p:sp>
      <p:pic>
        <p:nvPicPr>
          <p:cNvPr id="1028" name="Picture 5" descr="image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86" y="3708400"/>
            <a:ext cx="3704332" cy="252775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603500" y="2443895"/>
            <a:ext cx="825500" cy="1104168"/>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TextBox 15"/>
          <p:cNvSpPr txBox="1"/>
          <p:nvPr/>
        </p:nvSpPr>
        <p:spPr>
          <a:xfrm>
            <a:off x="4353018" y="5589820"/>
            <a:ext cx="2749716" cy="64633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W residue on the tile edge – shorting potential</a:t>
            </a:r>
          </a:p>
        </p:txBody>
      </p:sp>
      <p:sp>
        <p:nvSpPr>
          <p:cNvPr id="3" name="TextBox 2"/>
          <p:cNvSpPr txBox="1"/>
          <p:nvPr/>
        </p:nvSpPr>
        <p:spPr>
          <a:xfrm>
            <a:off x="7217334" y="5560598"/>
            <a:ext cx="4911166" cy="646331"/>
          </a:xfrm>
          <a:prstGeom prst="rect">
            <a:avLst/>
          </a:prstGeom>
          <a:noFill/>
        </p:spPr>
        <p:txBody>
          <a:bodyPr wrap="square" rtlCol="0">
            <a:spAutoFit/>
          </a:bodyPr>
          <a:lstStyle/>
          <a:p>
            <a:r>
              <a:rPr lang="en-US" dirty="0" smtClean="0"/>
              <a:t>S26AC1AK3B-1 is expected to fix scribe layout</a:t>
            </a:r>
          </a:p>
          <a:p>
            <a:r>
              <a:rPr lang="en-US" dirty="0" smtClean="0"/>
              <a:t>Expected to </a:t>
            </a:r>
            <a:r>
              <a:rPr lang="en-US" dirty="0" err="1" smtClean="0"/>
              <a:t>tapeout</a:t>
            </a:r>
            <a:r>
              <a:rPr lang="en-US" dirty="0" smtClean="0"/>
              <a:t> ww47 </a:t>
            </a:r>
            <a:endParaRPr lang="en-US"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8980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 mask edits to apply edge of tile 51 lines chop</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November 9,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84" y="1164656"/>
            <a:ext cx="8697198" cy="496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005322" y="1164656"/>
            <a:ext cx="1731756" cy="369332"/>
          </a:xfrm>
          <a:prstGeom prst="rect">
            <a:avLst/>
          </a:prstGeom>
        </p:spPr>
        <p:txBody>
          <a:bodyPr wrap="none">
            <a:spAutoFit/>
          </a:bodyPr>
          <a:lstStyle/>
          <a:p>
            <a:r>
              <a:rPr lang="en-US" dirty="0"/>
              <a:t>S26AC1AK3B-1</a:t>
            </a:r>
          </a:p>
        </p:txBody>
      </p:sp>
      <p:pic>
        <p:nvPicPr>
          <p:cNvPr id="10" name="Picture 5"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766" y="4064000"/>
            <a:ext cx="3028834" cy="206680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8674100" y="4064000"/>
            <a:ext cx="38100" cy="2066807"/>
          </a:xfrm>
          <a:prstGeom prst="line">
            <a:avLst/>
          </a:prstGeom>
          <a:ln w="381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036300" y="4102100"/>
            <a:ext cx="38100" cy="2066807"/>
          </a:xfrm>
          <a:prstGeom prst="line">
            <a:avLst/>
          </a:prstGeom>
          <a:ln w="381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Left Arrow 11"/>
          <p:cNvSpPr/>
          <p:nvPr/>
        </p:nvSpPr>
        <p:spPr>
          <a:xfrm>
            <a:off x="8880533" y="4102100"/>
            <a:ext cx="2019300" cy="563575"/>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bg1"/>
                </a:solidFill>
                <a:latin typeface="Segoe UI" panose="020B0502040204020203" pitchFamily="34" charset="0"/>
                <a:cs typeface="Segoe UI" panose="020B0502040204020203" pitchFamily="34" charset="0"/>
              </a:rPr>
              <a:t>C1 chop edge</a:t>
            </a:r>
            <a:endParaRPr lang="en-US" sz="14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5262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1175094" cy="932313"/>
          </a:xfrm>
        </p:spPr>
        <p:txBody>
          <a:bodyPr>
            <a:normAutofit fontScale="90000"/>
          </a:bodyPr>
          <a:lstStyle/>
          <a:p>
            <a:r>
              <a:rPr lang="en-US" dirty="0" smtClean="0"/>
              <a:t>52 mask fix to prevent C2 etch over 51uncovered by 52 pattern</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November 9,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1156944"/>
            <a:ext cx="888682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172200" y="1204296"/>
            <a:ext cx="5584029" cy="1200329"/>
          </a:xfrm>
          <a:prstGeom prst="rect">
            <a:avLst/>
          </a:prstGeom>
          <a:noFill/>
        </p:spPr>
        <p:txBody>
          <a:bodyPr wrap="none" rtlCol="0">
            <a:spAutoFit/>
          </a:bodyPr>
          <a:lstStyle/>
          <a:p>
            <a:r>
              <a:rPr lang="en-US" dirty="0"/>
              <a:t>S26A52AA3B-1 </a:t>
            </a:r>
            <a:r>
              <a:rPr lang="en-US" dirty="0" smtClean="0"/>
              <a:t>– mask with the fix in 52 frame layout</a:t>
            </a:r>
          </a:p>
          <a:p>
            <a:r>
              <a:rPr lang="en-US" dirty="0" smtClean="0">
                <a:latin typeface="Segoe UI" panose="020B0502040204020203" pitchFamily="34" charset="0"/>
                <a:cs typeface="Segoe UI" panose="020B0502040204020203" pitchFamily="34" charset="0"/>
              </a:rPr>
              <a:t>The plan is to intercept prod lot#1</a:t>
            </a:r>
          </a:p>
          <a:p>
            <a:endParaRPr lang="en-US" dirty="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The mask is expected in Fab4 by 11/12</a:t>
            </a:r>
          </a:p>
        </p:txBody>
      </p:sp>
    </p:spTree>
    <p:extLst>
      <p:ext uri="{BB962C8B-B14F-4D97-AF65-F5344CB8AC3E}">
        <p14:creationId xmlns:p14="http://schemas.microsoft.com/office/powerpoint/2010/main" val="1548109008"/>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WorkflowRoute xmlns="9da2a8c5-e2e9-492f-892b-673e1ab35ec9" xsi:nil="true"/>
    <MicronRecord xmlns="9da2a8c5-e2e9-492f-892b-673e1ab35ec9">No</MicronRecord>
    <EmCategory xmlns="9da2a8c5-e2e9-492f-892b-673e1ab35ec9" xsi:nil="true"/>
    <WorkflowNotification xmlns="9da2a8c5-e2e9-492f-892b-673e1ab35ec9">
      <UserInfo>
        <DisplayName/>
        <AccountId xsi:nil="true"/>
        <AccountType/>
      </UserInfo>
    </WorkflowNotification>
    <i_chronicle_id xmlns="9da2a8c5-e2e9-492f-892b-673e1ab35ec9" xsi:nil="true"/>
    <r_object_id xmlns="9da2a8c5-e2e9-492f-892b-673e1ab35ec9" xsi:nil="true"/>
    <r_version_label xmlns="9da2a8c5-e2e9-492f-892b-673e1ab35ec9" xsi:nil="true"/>
    <DocType xmlns="9da2a8c5-e2e9-492f-892b-673e1ab35ec9" xsi:nil="true"/>
    <EDC_MfgStatus xmlns="9da2a8c5-e2e9-492f-892b-673e1ab35ec9" xsi:nil="true"/>
    <EDC_MfgArea xmlns="9da2a8c5-e2e9-492f-892b-673e1ab35ec9" xsi:nil="true"/>
    <MTKeywords xmlns="9da2a8c5-e2e9-492f-892b-673e1ab35ec9" xsi:nil="true"/>
    <EDC_ControlPlanDocument xmlns="9da2a8c5-e2e9-492f-892b-673e1ab35ec9" xsi:nil="true"/>
    <EmAttachment xmlns="9da2a8c5-e2e9-492f-892b-673e1ab35ec9">No</EmAttachment>
    <DocumentComment xmlns="9da2a8c5-e2e9-492f-892b-673e1ab35ec9" xsi:nil="true"/>
    <EDC_MfgFacility xmlns="9da2a8c5-e2e9-492f-892b-673e1ab35ec9" xsi:nil="true"/>
    <EmFrom xmlns="9da2a8c5-e2e9-492f-892b-673e1ab35ec9" xsi:nil="true"/>
    <object_name xmlns="9da2a8c5-e2e9-492f-892b-673e1ab35ec9" xsi:nil="true"/>
    <EDC_DocumentType xmlns="9da2a8c5-e2e9-492f-892b-673e1ab35ec9" xsi:nil="true"/>
    <EmFolder xmlns="9da2a8c5-e2e9-492f-892b-673e1ab35ec9" xsi:nil="true"/>
    <EDC_DesignID xmlns="9da2a8c5-e2e9-492f-892b-673e1ab35ec9" xsi:nil="true"/>
    <EDC_EquipmentTechnology xmlns="9da2a8c5-e2e9-492f-892b-673e1ab35ec9" xsi:nil="true"/>
    <EmConversationID xmlns="9da2a8c5-e2e9-492f-892b-673e1ab35ec9" xsi:nil="true"/>
    <EDC_MfgDepartment xmlns="9da2a8c5-e2e9-492f-892b-673e1ab35ec9" xsi:nil="true"/>
    <EDC_MfgProcess xmlns="9da2a8c5-e2e9-492f-892b-673e1ab35ec9" xsi:nil="true"/>
    <WorkflowType xmlns="9da2a8c5-e2e9-492f-892b-673e1ab35ec9">Circular</WorkflowType>
    <EDC_ManufacturingGroup xmlns="9da2a8c5-e2e9-492f-892b-673e1ab35ec9" xsi:nil="true"/>
    <EmReceivedDate xmlns="9da2a8c5-e2e9-492f-892b-673e1ab35ec9" xsi:nil="true"/>
    <EDC_FabModule xmlns="9da2a8c5-e2e9-492f-892b-673e1ab35ec9" xsi:nil="true"/>
    <EmSubject xmlns="9da2a8c5-e2e9-492f-892b-673e1ab35ec9" xsi:nil="true"/>
    <_dlc_DocId xmlns="e47c270e-6fb3-45b7-8d70-5df634123cf4">QXQHHZQ4VNW2-1813172478-8</_dlc_DocId>
    <_dlc_DocIdUrl xmlns="e47c270e-6fb3-45b7-8d70-5df634123cf4">
      <Url>http://edcfab4.micron.com/fab4/RXP011/_layouts/15/DocIdRedir.aspx?ID=QXQHHZQ4VNW2-1813172478-8</Url>
      <Description>QXQHHZQ4VNW2-1813172478-8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RND - Design and Development" ma:contentTypeID="0x010100CD6E6A531DF33E4DA07FC6A59B083B63120100B6FEC265E4742341AB6DE2CA44835AB4" ma:contentTypeVersion="41" ma:contentTypeDescription="New" ma:contentTypeScope="" ma:versionID="bde1cafc57d69e4e30ee6a716f809b06">
  <xsd:schema xmlns:xsd="http://www.w3.org/2001/XMLSchema" xmlns:xs="http://www.w3.org/2001/XMLSchema" xmlns:p="http://schemas.microsoft.com/office/2006/metadata/properties" xmlns:ns1="http://schemas.microsoft.com/sharepoint/v3" xmlns:ns2="9da2a8c5-e2e9-492f-892b-673e1ab35ec9" xmlns:ns3="http://schemas.microsoft.com/sharepoint/v3/fields" xmlns:ns4="e47c270e-6fb3-45b7-8d70-5df634123cf4" targetNamespace="http://schemas.microsoft.com/office/2006/metadata/properties" ma:root="true" ma:fieldsID="996f1cacfff51b942a5e29fbbe89a91d" ns1:_="" ns2:_="" ns3:_="" ns4:_="">
    <xsd:import namespace="http://schemas.microsoft.com/sharepoint/v3"/>
    <xsd:import namespace="9da2a8c5-e2e9-492f-892b-673e1ab35ec9"/>
    <xsd:import namespace="http://schemas.microsoft.com/sharepoint/v3/fields"/>
    <xsd:import namespace="e47c270e-6fb3-45b7-8d70-5df634123cf4"/>
    <xsd:element name="properties">
      <xsd:complexType>
        <xsd:sequence>
          <xsd:element name="documentManagement">
            <xsd:complexType>
              <xsd:all>
                <xsd:element ref="ns2:r_object_id" minOccurs="0"/>
                <xsd:element ref="ns2:i_chronicle_id" minOccurs="0"/>
                <xsd:element ref="ns2:r_version_label" minOccurs="0"/>
                <xsd:element ref="ns2:DocType" minOccurs="0"/>
                <xsd:element ref="ns2:object_name" minOccurs="0"/>
                <xsd:element ref="ns2:MTKeywords" minOccurs="0"/>
                <xsd:element ref="ns2:WorkflowRoute" minOccurs="0"/>
                <xsd:element ref="ns2:WorkflowNotification" minOccurs="0"/>
                <xsd:element ref="ns2:WorkflowType" minOccurs="0"/>
                <xsd:element ref="ns3:Description" minOccurs="0"/>
                <xsd:element ref="ns1:Name" minOccurs="0"/>
                <xsd:element ref="ns2:MicronRecord" minOccurs="0"/>
                <xsd:element ref="ns2:EDC_MfgArea" minOccurs="0"/>
                <xsd:element ref="ns2:EDC_ControlPlanDocument" minOccurs="0"/>
                <xsd:element ref="ns2:EDC_MfgDepartment" minOccurs="0"/>
                <xsd:element ref="ns2:EDC_DesignID" minOccurs="0"/>
                <xsd:element ref="ns2:EDC_DocumentType" minOccurs="0"/>
                <xsd:element ref="ns2:EDC_EquipmentTechnology" minOccurs="0"/>
                <xsd:element ref="ns2:EDC_FabModule" minOccurs="0"/>
                <xsd:element ref="ns2:EDC_MfgFacility" minOccurs="0"/>
                <xsd:element ref="ns2:EDC_ManufacturingGroup" minOccurs="0"/>
                <xsd:element ref="ns2:EDC_MfgProcess" minOccurs="0"/>
                <xsd:element ref="ns2:EDC_MfgStatus" minOccurs="0"/>
                <xsd:element ref="ns2:DocumentComment" minOccurs="0"/>
                <xsd:element ref="ns4:_dlc_DocId" minOccurs="0"/>
                <xsd:element ref="ns4:_dlc_DocIdUrl" minOccurs="0"/>
                <xsd:element ref="ns4:_dlc_DocIdPersistId" minOccurs="0"/>
                <xsd:element ref="ns2:EmFrom" minOccurs="0"/>
                <xsd:element ref="ns2:EmSubject" minOccurs="0"/>
                <xsd:element ref="ns2:EmReceivedDate" minOccurs="0"/>
                <xsd:element ref="ns2:EmCategory" minOccurs="0"/>
                <xsd:element ref="ns2:EmAttachment" minOccurs="0"/>
                <xsd:element ref="ns2:EmConversationID" minOccurs="0"/>
                <xsd:element ref="ns2:Em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ame" ma:index="18" nillable="true" ma:displayName="Account" ma:internalName="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2a8c5-e2e9-492f-892b-673e1ab35ec9" elementFormDefault="qualified">
    <xsd:import namespace="http://schemas.microsoft.com/office/2006/documentManagement/types"/>
    <xsd:import namespace="http://schemas.microsoft.com/office/infopath/2007/PartnerControls"/>
    <xsd:element name="r_object_id" ma:index="8" nillable="true" ma:displayName="r_object_id" ma:internalName="r_object_id">
      <xsd:simpleType>
        <xsd:restriction base="dms:Text"/>
      </xsd:simpleType>
    </xsd:element>
    <xsd:element name="i_chronicle_id" ma:index="9" nillable="true" ma:displayName="i_chronicle_id" ma:internalName="i_chronicle_id">
      <xsd:simpleType>
        <xsd:restriction base="dms:Text"/>
      </xsd:simpleType>
    </xsd:element>
    <xsd:element name="r_version_label" ma:index="10" nillable="true" ma:displayName="r_version_label" ma:internalName="r_version_label">
      <xsd:simpleType>
        <xsd:restriction base="dms:Text"/>
      </xsd:simpleType>
    </xsd:element>
    <xsd:element name="DocType" ma:index="11" nillable="true" ma:displayName="DocType" ma:internalName="DocType">
      <xsd:simpleType>
        <xsd:restriction base="dms:Text"/>
      </xsd:simpleType>
    </xsd:element>
    <xsd:element name="object_name" ma:index="12" nillable="true" ma:displayName="object_name" ma:internalName="object_name">
      <xsd:simpleType>
        <xsd:restriction base="dms:Note">
          <xsd:maxLength value="255"/>
        </xsd:restriction>
      </xsd:simpleType>
    </xsd:element>
    <xsd:element name="MTKeywords" ma:index="13" nillable="true" ma:displayName="MT Keywords" ma:internalName="MTKeywords">
      <xsd:simpleType>
        <xsd:restriction base="dms:Text"/>
      </xsd:simpleType>
    </xsd:element>
    <xsd:element name="WorkflowRoute" ma:index="14" nillable="true" ma:displayName="Workflow Route" ma:list="9e8b6c41-0b2f-4971-8175-fb68b3d745cd" ma:internalName="WorkflowRoute" ma:showField="Title" ma:web="62ec9b0c-9afc-4c8e-82ce-ba05a70616bc">
      <xsd:simpleType>
        <xsd:restriction base="dms:Lookup"/>
      </xsd:simpleType>
    </xsd:element>
    <xsd:element name="WorkflowNotification" ma:index="15" nillable="true" ma:displayName="Workflow Notification" ma:internalName="WorkflowNotification">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orkflowType" ma:index="16" nillable="true" ma:displayName="Workflow Type" ma:default="Circular" ma:internalName="WorkflowType">
      <xsd:simpleType>
        <xsd:union memberTypes="dms:Text">
          <xsd:simpleType>
            <xsd:restriction base="dms:Choice">
              <xsd:enumeration value="Circular"/>
              <xsd:enumeration value=" Linear with Release"/>
              <xsd:enumeration value=" Linear with Reroute"/>
            </xsd:restriction>
          </xsd:simpleType>
        </xsd:union>
      </xsd:simpleType>
    </xsd:element>
    <xsd:element name="MicronRecord" ma:index="19" nillable="true" ma:displayName="Micron Record" ma:default="No" ma:internalName="MicronRecord">
      <xsd:simpleType>
        <xsd:union memberTypes="dms:Text">
          <xsd:simpleType>
            <xsd:restriction base="dms:Choice">
              <xsd:enumeration value="No"/>
              <xsd:enumeration value=" Yes"/>
            </xsd:restriction>
          </xsd:simpleType>
        </xsd:union>
      </xsd:simpleType>
    </xsd:element>
    <xsd:element name="EDC_MfgArea" ma:index="20" nillable="true" ma:displayName="Mfg Area" ma:internalName="EDC_MfgArea">
      <xsd:simpleType>
        <xsd:union memberTypes="dms:Text">
          <xsd:simpleType>
            <xsd:restriction base="dms:Choice">
              <xsd:enumeration value="8INCH"/>
              <xsd:enumeration value="AMHS"/>
              <xsd:enumeration value="ASSM ADHESIVE PRINT"/>
              <xsd:enumeration value="ASSM APE"/>
              <xsd:enumeration value="ASSM BALL ATTACH"/>
              <xsd:enumeration value="ASSM BOND DIAGRAM"/>
              <xsd:enumeration value="ASSM CIRCUIT BOARD"/>
              <xsd:enumeration value="ASSM CLEANROOM"/>
              <xsd:enumeration value="ASSM CSAM"/>
              <xsd:enumeration value="ASSM DESIGN AND DRAFTING"/>
              <xsd:enumeration value="ASSM DICING"/>
              <xsd:enumeration value="ASSM DIE ATTACH"/>
              <xsd:enumeration value="ASSM DIE BUMP"/>
              <xsd:enumeration value="ASSM ENCAP"/>
              <xsd:enumeration value="ASSM ETCH"/>
              <xsd:enumeration value="ASSM EXTERNAL PROGRAM"/>
              <xsd:enumeration value="ASSM FA"/>
              <xsd:enumeration value="ASSM GENERAL"/>
              <xsd:enumeration value="ASSM IMAGING"/>
              <xsd:enumeration value="ASSM LC"/>
              <xsd:enumeration value="ASSM LEAD FINISH"/>
              <xsd:enumeration value="ASSM LEADFRAME"/>
              <xsd:enumeration value="ASSM LEADFRAME MATERIALS"/>
              <xsd:enumeration value="ASSM MATERIALS"/>
              <xsd:enumeration value="ASSM MFGSYS"/>
              <xsd:enumeration value="ASSM MISC"/>
              <xsd:enumeration value="ASSM MST MECH LAB"/>
              <xsd:enumeration value="ASSM PACKAGES"/>
              <xsd:enumeration value="ASSM PHOTO"/>
              <xsd:enumeration value="ASSM PLANNING"/>
              <xsd:enumeration value="ASSM PRIME RECONSTRUCT"/>
              <xsd:enumeration value="ASSM PROTOTYPE"/>
              <xsd:enumeration value="ASSM PVD"/>
              <xsd:enumeration value="ASSM QC"/>
              <xsd:enumeration value="ASSM RDL"/>
              <xsd:enumeration value="ASSM SAFETY"/>
              <xsd:enumeration value="ASSM SINGULATION"/>
              <xsd:enumeration value="ASSM THINNING"/>
              <xsd:enumeration value="ASSM TRAINING"/>
              <xsd:enumeration value="ASSM TRIM AND FORM"/>
              <xsd:enumeration value="ASSM WAFER BUMP"/>
              <xsd:enumeration value="ASSM WAFER FINISH"/>
              <xsd:enumeration value="ASSM WAFER INSPECTION"/>
              <xsd:enumeration value="ASSM WAFER LAYOUT"/>
              <xsd:enumeration value="ASSM WAFER PLATE"/>
              <xsd:enumeration value="ASSM WAFER SCRIBE"/>
              <xsd:enumeration value="ASSM WIRE BOND"/>
              <xsd:enumeration value="BACKGRIND"/>
              <xsd:enumeration value="BALL ATTACH"/>
              <xsd:enumeration value="BENCH"/>
              <xsd:enumeration value="BOARD PRODUCTION"/>
              <xsd:enumeration value="BOARD PRODUCTION TEST"/>
              <xsd:enumeration value="BOND DIAGRAM"/>
              <xsd:enumeration value="BRIEF"/>
              <xsd:enumeration value="BURN-IN"/>
              <xsd:enumeration value="C/R SUPPORT"/>
              <xsd:enumeration value="CENTRAL MASK"/>
              <xsd:enumeration value="CFA"/>
              <xsd:enumeration value="CHANGE MANAGEMENT"/>
              <xsd:enumeration value="CHAR"/>
              <xsd:enumeration value="CIRCUIT BOARD"/>
              <xsd:enumeration value="CIRCUIT BOARD SUBSTRATES"/>
              <xsd:enumeration value="CLEANROOM"/>
              <xsd:enumeration value="CMP"/>
              <xsd:enumeration value="COMPANYWIDE"/>
              <xsd:enumeration value="COMPONENT AQL TESTING"/>
              <xsd:enumeration value="CONTAMINATION CONTRL"/>
              <xsd:enumeration value="CONTAMINATION CONTROL"/>
              <xsd:enumeration value="CORPORATE PURCHASING"/>
              <xsd:enumeration value="CVD"/>
              <xsd:enumeration value="DESIGN"/>
              <xsd:enumeration value="DESIGN AND DRAFTING"/>
              <xsd:enumeration value="DICING"/>
              <xsd:enumeration value="DIE ATTACH"/>
              <xsd:enumeration value="DIE COAT"/>
              <xsd:enumeration value="DIE/WAFER SALES"/>
              <xsd:enumeration value="DIFFUSION"/>
              <xsd:enumeration value="DIFFUSION-APPLIED"/>
              <xsd:enumeration value="DIFFUSION-CVD"/>
              <xsd:enumeration value="DIFFUSION-FURNACE"/>
              <xsd:enumeration value="DRY ETCH"/>
              <xsd:enumeration value="EPI"/>
              <xsd:enumeration value="ENCAP"/>
              <xsd:enumeration value="ENGINEERING SECTION 1"/>
              <xsd:enumeration value="ENGINEERING SECTION 2"/>
              <xsd:enumeration value="ENVIRONMENTAL TESTING"/>
              <xsd:enumeration value="EQUIPMENT SUPPORT"/>
              <xsd:enumeration value="ETCH"/>
              <xsd:enumeration value="F0 BENCH"/>
              <xsd:enumeration value="F0 CMP"/>
              <xsd:enumeration value="F0 CVD"/>
              <xsd:enumeration value="F0 DIFFUSION"/>
              <xsd:enumeration value="F0 DRY ETCH"/>
              <xsd:enumeration value="F0 General"/>
              <xsd:enumeration value="F0 IMPLANT"/>
              <xsd:enumeration value="F0 METALS"/>
              <xsd:enumeration value="F0 METROLOGY"/>
              <xsd:enumeration value="F0 PHOTO"/>
              <xsd:enumeration value="F0 PROBE"/>
              <xsd:enumeration value="F0 RDA"/>
              <xsd:enumeration value="F0 THIN FILM"/>
              <xsd:enumeration value="F0 WET"/>
              <xsd:enumeration value="F1 BENCH CVD"/>
              <xsd:enumeration value="F1 BENCH DIFFUSION"/>
              <xsd:enumeration value="F1 BENCH DRY ETCH"/>
              <xsd:enumeration value="F1 BENCH EIPS"/>
              <xsd:enumeration value="F1 BENCH ETCH"/>
              <xsd:enumeration value="F1 BENCH GENERAL"/>
              <xsd:enumeration value="F1 BENCH MFC"/>
              <xsd:enumeration value="F1 BENCH MFG SUPPORT"/>
              <xsd:enumeration value="F1 BENCH OPTICAL"/>
              <xsd:enumeration value="F1 BENCH PHOTO"/>
              <xsd:enumeration value="F1 BENCH ROBOT-RF"/>
              <xsd:enumeration value="F1 BENCH WET PROCESS"/>
              <xsd:enumeration value="F1 CONTAM CONTROL"/>
              <xsd:enumeration value="F1 CVD"/>
              <xsd:enumeration value="F1 DIFFUSION"/>
              <xsd:enumeration value="F1 DIFFUSION APPLIED"/>
              <xsd:enumeration value="F1 DIFFUSION FURNACE"/>
              <xsd:enumeration value="F1 DRY ETCH"/>
              <xsd:enumeration value="F1 GENERAL"/>
              <xsd:enumeration value="F1 LOT TRANSPORT"/>
              <xsd:enumeration value="F1 MASK"/>
              <xsd:enumeration value="F1 PC"/>
              <xsd:enumeration value="F1 PHOTO"/>
              <xsd:enumeration value="F1 PROCESS ENGINEER"/>
              <xsd:enumeration value="F1 RDA"/>
              <xsd:enumeration value="F1 TRAINING"/>
              <xsd:enumeration value="F1 WET ETCH"/>
              <xsd:enumeration value="F1 YE-PARAM"/>
              <xsd:enumeration value="F1 YIELD ANALYSIS"/>
              <xsd:enumeration value="F2 IQC"/>
              <xsd:enumeration value="F3 BENCH CVD"/>
              <xsd:enumeration value="F3 BENCH DIFFUSION"/>
              <xsd:enumeration value="F3 BENCH DIFF_SEMI"/>
              <xsd:enumeration value="F3 BENCH DRY ETCH"/>
              <xsd:enumeration value="F3 BENCH EIPS"/>
              <xsd:enumeration value="F3 BENCH ETCH"/>
              <xsd:enumeration value="F3 BENCH ETCH_OPTICL"/>
              <xsd:enumeration value="F3 BENCH GENERAL"/>
              <xsd:enumeration value="F3 BENCH PHOTO"/>
              <xsd:enumeration value="F3 BENCH PHOTO_PST"/>
              <xsd:enumeration value="F3 BENCH ROBOT-RF"/>
              <xsd:enumeration value="F3 BENCH WET PROCESS"/>
              <xsd:enumeration value="F3 CENTRAL MASK"/>
              <xsd:enumeration value="F3 CVD"/>
              <xsd:enumeration value="F3 DIFFUSION"/>
              <xsd:enumeration value="F3 DRY ETCH"/>
              <xsd:enumeration value="F3 GENERAL"/>
              <xsd:enumeration value="F3 METROLOGY"/>
              <xsd:enumeration value="F3 PARAMETRICS"/>
              <xsd:enumeration value="F3 PC"/>
              <xsd:enumeration value="F3 PHOTO"/>
              <xsd:enumeration value="F3 PLANNING"/>
              <xsd:enumeration value="F3 RDA"/>
              <xsd:enumeration value="F3 TRAINING"/>
              <xsd:enumeration value="F3 WET PROCESS"/>
              <xsd:enumeration value="F3 YIELD ENHANCEMENT"/>
              <xsd:enumeration value="F4 ASSEMBLY"/>
              <xsd:enumeration value="F4 BENCH"/>
              <xsd:enumeration value="F4 CMP"/>
              <xsd:enumeration value="F4 CVD"/>
              <xsd:enumeration value="F4 DIFFUSION"/>
              <xsd:enumeration value="F4 DRY ETCH"/>
              <xsd:enumeration value="F4 GENERAL"/>
              <xsd:enumeration value="F4 IMPLANT"/>
              <xsd:enumeration value="F4 MASK"/>
              <xsd:enumeration value="F4 METROLOGY"/>
              <xsd:enumeration value="F4 PARAM"/>
              <xsd:enumeration value="F4 PC TEST WAFERS"/>
              <xsd:enumeration value="F4 PHOTO"/>
              <xsd:enumeration value="F4 PHOTO METRO"/>
              <xsd:enumeration value="F4 PHOTO PARTS"/>
              <xsd:enumeration value="F4 PHOTO STEPPERS"/>
              <xsd:enumeration value="F4 PHOTO TRACKS"/>
              <xsd:enumeration value="F4 PVD CMP"/>
              <xsd:enumeration value="F4 PVD/PLATING"/>
              <xsd:enumeration value="F4 PVD/PLATING EQUIP"/>
              <xsd:enumeration value="F4 PVD/PLATING PLATE"/>
              <xsd:enumeration value="F4 PVD/PLATING PVD"/>
              <xsd:enumeration value="F4 QUALITY SYSTEMS"/>
              <xsd:enumeration value="F4 RDA"/>
              <xsd:enumeration value="F4 TRAINING"/>
              <xsd:enumeration value="F4 WET ETCH"/>
              <xsd:enumeration value="F4 WET PROCESS"/>
              <xsd:enumeration value="F4 WFR LVL PACKAGING"/>
              <xsd:enumeration value="F4 WORLDWIDE TRANSFER"/>
              <xsd:enumeration value="F4 YA_YE"/>
              <xsd:enumeration value="F6 Bench"/>
              <xsd:enumeration value="F6 CMP"/>
              <xsd:enumeration value="F6 CVD"/>
              <xsd:enumeration value="F6 Diffusion"/>
              <xsd:enumeration value="F6 General"/>
              <xsd:enumeration value="F6 PC"/>
              <xsd:enumeration value="F6 PROCESS CONTROL"/>
              <xsd:enumeration value="F6 Photo"/>
              <xsd:enumeration value="F6 R&amp;D"/>
              <xsd:enumeration value="F6 RDA"/>
              <xsd:enumeration value="F6 Safety"/>
              <xsd:enumeration value="F6 Training"/>
              <xsd:enumeration value="F6 Wet Process"/>
              <xsd:enumeration value="F8 BACKEND"/>
              <xsd:enumeration value="F8 CENTRAL MASK"/>
              <xsd:enumeration value="F8 EQUIPMENT SUPPORT"/>
              <xsd:enumeration value="F8 FRONTEND"/>
              <xsd:enumeration value="F8 GENERAL"/>
              <xsd:enumeration value="F8 LITHOGRAPHY"/>
              <xsd:enumeration value="F8 METROLOGY"/>
              <xsd:enumeration value="F8 PROCESS"/>
              <xsd:enumeration value="F8 SAFETY"/>
              <xsd:enumeration value="F9 ADMINISTRATION"/>
              <xsd:enumeration value="F9 ANALYTICAL CHEMISTRY LAB"/>
              <xsd:enumeration value="F9 CFA"/>
              <xsd:enumeration value="F9 CMP"/>
              <xsd:enumeration value="F9 CONSTRUCTION SPEC"/>
              <xsd:enumeration value="F9 CONTAMINATION CTRL"/>
              <xsd:enumeration value="F9 CORPORATE AFFAIRS"/>
              <xsd:enumeration value="F9 CVD"/>
              <xsd:enumeration value="F9 DESIGN STANDARD"/>
              <xsd:enumeration value="F9 DIFFUSION"/>
              <xsd:enumeration value="F9 DIFFUSION/CVD"/>
              <xsd:enumeration value="F9 DOC CTRL"/>
              <xsd:enumeration value="F9 DOC INTEGRATION"/>
              <xsd:enumeration value="F9 DRY ETCH"/>
              <xsd:enumeration value="F9 ENGINEERING"/>
              <xsd:enumeration value="F9 EQUIPMENT BENCH"/>
              <xsd:enumeration value="F9 EQUIPMENT CALIBRATION LAB"/>
              <xsd:enumeration value="F9 EQUIPMENT METROLOGY"/>
              <xsd:enumeration value="F9 EQUIPMENT PUMP"/>
              <xsd:enumeration value="F9 EQUIPMENT PUMP SIST. ABBATTIMENTO"/>
              <xsd:enumeration value="F9 EQUIPMENT PUMP SIST. SCAMBIO"/>
              <xsd:enumeration value="F9 EQUIPMENT PUMP SIST. VUOTO"/>
              <xsd:enumeration value="F9 EQUIPMENT SUPPORT"/>
              <xsd:enumeration value="F9 EQUIPMENT TRADE-SHOP"/>
              <xsd:enumeration value="F9 ESHS"/>
              <xsd:enumeration value="F9 FAB"/>
              <xsd:enumeration value="F9 FACILITIES"/>
              <xsd:enumeration value="F9 FACILITIES CONSTRUCTION"/>
              <xsd:enumeration value="F9 FACILITIES ENGINEERING"/>
              <xsd:enumeration value="F9 FACILITIES MAINTENANCE"/>
              <xsd:enumeration value="F9 FACILITIES OPERATIONS"/>
              <xsd:enumeration value="F9 FACILITIES OPERATIONS CHEM"/>
              <xsd:enumeration value="F9 FACILITIES OPERATIONS COGEN"/>
              <xsd:enumeration value="F9 FACILITIES OPERATIONS ELECT"/>
              <xsd:enumeration value="F9 FACILITIES OPERATIONS MECH"/>
              <xsd:enumeration value="F9 FACILITIES OPERATIONS PLENUM"/>
              <xsd:enumeration value="F9 FACILITIES OPERATIONS WWT"/>
              <xsd:enumeration value="F9 FACILITIES SPECIAL SERVICES"/>
              <xsd:enumeration value="F9 FAILURE ANALYSIS"/>
              <xsd:enumeration value="F9 FINANCE"/>
              <xsd:enumeration value="F9 GENERAL"/>
              <xsd:enumeration value="F9 HUMAN RESOURCES"/>
              <xsd:enumeration value="F9 IMPLANT"/>
              <xsd:enumeration value="F9 IMPLANT/SPUTTER"/>
              <xsd:enumeration value="F9 INTEGR/PARAM"/>
              <xsd:enumeration value="F9 INTEGRATION"/>
              <xsd:enumeration value="F9 LEGAL"/>
              <xsd:enumeration value="F9 MAT CHARACT"/>
              <xsd:enumeration value="F9 MATERIAL ANALYSIS"/>
              <xsd:enumeration value="F9 METROLOGY"/>
              <xsd:enumeration value="F9 PARAMETRIC"/>
              <xsd:enumeration value="F9 PHOTO"/>
              <xsd:enumeration value="F9 PHOTO MASK"/>
              <xsd:enumeration value="F9 PRO/PROC LAB"/>
              <xsd:enumeration value="F9 PROBE"/>
              <xsd:enumeration value="F9 PROC CONTROL"/>
              <xsd:enumeration value="F9 PRODUCT ENGINEERING"/>
              <xsd:enumeration value="F9 PRODUCTION"/>
              <xsd:enumeration value="F9 PRODUCTION CONTROL"/>
              <xsd:enumeration value="F9 PURCHASING"/>
              <xsd:enumeration value="F9 PVD"/>
              <xsd:enumeration value="F9 QRA"/>
              <xsd:enumeration value="F9 QUALITY SYSTEM"/>
              <xsd:enumeration value="F9 RD"/>
              <xsd:enumeration value="F9 RDA"/>
              <xsd:enumeration value="F9 RETICLE"/>
              <xsd:enumeration value="F9 SALES MKTG"/>
              <xsd:enumeration value="F9 SITE WIDE"/>
              <xsd:enumeration value="F9 SURF ANAL AND WAFER CHAR. LABS"/>
              <xsd:enumeration value="F9 TRAINING"/>
              <xsd:enumeration value="F9 WET"/>
              <xsd:enumeration value="F9 YIELD ANALYSIS"/>
              <xsd:enumeration value="FAB C RDA"/>
              <xsd:enumeration value="FAB SUPPORT"/>
              <xsd:enumeration value="FAB WIDE GENERAL"/>
              <xsd:enumeration value="FABS-BOISE GENERAL"/>
              <xsd:enumeration value="FABS-GLOBAL"/>
              <xsd:enumeration value="FAILURE ANALYSIS"/>
              <xsd:enumeration value="FC BENCH"/>
              <xsd:enumeration value="FC CMP"/>
              <xsd:enumeration value="FC EIPS AND BASICS"/>
              <xsd:enumeration value="FC GENERAL"/>
              <xsd:enumeration value="FC IMPLANT"/>
              <xsd:enumeration value="FC IMPLANT-METALS"/>
              <xsd:enumeration value="FC IMPLANT/METALS"/>
              <xsd:enumeration value="FC METALS"/>
              <xsd:enumeration value="FC PC"/>
              <xsd:enumeration value="FC PLANNING"/>
              <xsd:enumeration value="FC RDA"/>
              <xsd:enumeration value="FC SAFETY"/>
              <xsd:enumeration value="FC TRAINING"/>
              <xsd:enumeration value="FC WET PROCESS"/>
              <xsd:enumeration value="FF ASSEMBLY"/>
              <xsd:enumeration value="FF CMP"/>
              <xsd:enumeration value="FF CVD"/>
              <xsd:enumeration value="FF DIFFUSION"/>
              <xsd:enumeration value="FF DRY ETCH"/>
              <xsd:enumeration value="FF FAB SUPPORT"/>
              <xsd:enumeration value="FF GENERAL"/>
              <xsd:enumeration value="FF IMPLANT"/>
              <xsd:enumeration value="FF METROLOGY"/>
              <xsd:enumeration value="FF PARAM"/>
              <xsd:enumeration value="FF PC TEST WAFERS"/>
              <xsd:enumeration value="FF PHOTO"/>
              <xsd:enumeration value="FF PROCESS CONTROL"/>
              <xsd:enumeration value="FF PVD"/>
              <xsd:enumeration value="FF RDA"/>
              <xsd:enumeration value="FF WET PROCESS"/>
              <xsd:enumeration value="FF YA_YE"/>
              <xsd:enumeration value="FINANCE"/>
              <xsd:enumeration value="FINISHED GOODS"/>
              <xsd:enumeration value="FO METALS"/>
              <xsd:enumeration value="GAS SUPPORT"/>
              <xsd:enumeration value="GAS SUPPORT GROUP"/>
              <xsd:enumeration value="GENERAL"/>
              <xsd:enumeration value="IMPLANT"/>
              <xsd:enumeration value="IMPLANT/METALS"/>
              <xsd:enumeration value="INDUSTRIAL ENGINEERING"/>
              <xsd:enumeration value="INLINE"/>
              <xsd:enumeration value="INLINE PARAM"/>
              <xsd:enumeration value="INTEGRATION"/>
              <xsd:enumeration value="KGD"/>
              <xsd:enumeration value="LEAD FINISH"/>
              <xsd:enumeration value="LEADFRAME"/>
              <xsd:enumeration value="LEADFRAME MATERIALS"/>
              <xsd:enumeration value="MANUFACTURING SYSTEMS"/>
              <xsd:enumeration value="MARKING AND VISUAL"/>
              <xsd:enumeration value="MASK"/>
              <xsd:enumeration value="MASSIVE PARALLEL TESTING"/>
              <xsd:enumeration value="MATERIAL ANALYSIS"/>
              <xsd:enumeration value="MATERIALS"/>
              <xsd:enumeration value="MECHANICAL ASSEMBLY"/>
              <xsd:enumeration value="METALS"/>
              <xsd:enumeration value="METROLOGY"/>
              <xsd:enumeration value="MISC"/>
              <xsd:enumeration value="MODULE AQL REF"/>
              <xsd:enumeration value="MODULE AQL TESTING (SIG)"/>
              <xsd:enumeration value="MODULE ASSEMBLY"/>
              <xsd:enumeration value="MODULE RELIABILITY TESTING"/>
              <xsd:enumeration value="MSA MODULE ASSEMBLY"/>
              <xsd:enumeration value="Multiple"/>
              <xsd:enumeration value="NEW PARTS"/>
              <xsd:enumeration value="OVEN"/>
              <xsd:enumeration value="PACKAGE RELIABILITY TESTING"/>
              <xsd:enumeration value="PACKAGES"/>
              <xsd:enumeration value="PACKAGING"/>
              <xsd:enumeration value="PARAM"/>
              <xsd:enumeration value="PARAMETRIC"/>
              <xsd:enumeration value="PATTERNING"/>
              <xsd:enumeration value="PC"/>
              <xsd:enumeration value="PC SYSTEM LEVEL TEST"/>
              <xsd:enumeration value="PESOFT"/>
              <xsd:enumeration value="PHOTO"/>
              <xsd:enumeration value="PLANNING"/>
              <xsd:enumeration value="PLANT OPERATIONS"/>
              <xsd:enumeration value="POST ELECTRICAL"/>
              <xsd:enumeration value="PROBE"/>
              <xsd:enumeration value="PROBE ENGINEERING"/>
              <xsd:enumeration value="PROBE EQUIPMENT ENG"/>
              <xsd:enumeration value="PROBE PRODUCTIONS"/>
              <xsd:enumeration value="PROCESS INTEGRATION"/>
              <xsd:enumeration value="PRODUCT ENGINEERING"/>
              <xsd:enumeration value="PRODUCTION CONTROL"/>
              <xsd:enumeration value="PROJECT OFFICE"/>
              <xsd:enumeration value="PROTOTYPE"/>
              <xsd:enumeration value="PUMP SHOP"/>
              <xsd:enumeration value="PUMP SUPPORT"/>
              <xsd:enumeration value="PURCHASING/LOGISTIC"/>
              <xsd:enumeration value="PVD"/>
              <xsd:enumeration value="QA"/>
              <xsd:enumeration value="QA MODULE LAB"/>
              <xsd:enumeration value="QRA"/>
              <xsd:enumeration value="QRA ENGINEERING"/>
              <xsd:enumeration value="QUALITY SYSTEMS"/>
              <xsd:enumeration value="RDA"/>
              <xsd:enumeration value="RDL"/>
              <xsd:enumeration value="SAFETY"/>
              <xsd:enumeration value="SAMPLING AND DISPO"/>
              <xsd:enumeration value="SAW"/>
              <xsd:enumeration value="SIG FIELD SERVICE"/>
              <xsd:enumeration value="SINGULATION"/>
              <xsd:enumeration value="SYS COMP LAB"/>
              <xsd:enumeration value="TERADYNE"/>
              <xsd:enumeration value="TEST"/>
              <xsd:enumeration value="TEST FLOOR"/>
              <xsd:enumeration value="THINNING"/>
              <xsd:enumeration value="TRAINING"/>
              <xsd:enumeration value="TRIM AND FORM"/>
              <xsd:enumeration value="WAFER BUMPING"/>
              <xsd:enumeration value="WAFER LAYOUT"/>
              <xsd:enumeration value="WET PROCESS"/>
              <xsd:enumeration value="WFR CHARACTERIZATION"/>
              <xsd:enumeration value="WIRE BOND"/>
              <xsd:enumeration value="YA"/>
              <xsd:enumeration value="YE"/>
              <xsd:enumeration value="YE/YA"/>
              <xsd:enumeration value="YIELD ANALYSIS"/>
            </xsd:restriction>
          </xsd:simpleType>
        </xsd:union>
      </xsd:simpleType>
    </xsd:element>
    <xsd:element name="EDC_ControlPlanDocument" ma:index="21" nillable="true" ma:displayName="Control Plan Document" ma:internalName="EDC_ControlPlanDocument">
      <xsd:simpleType>
        <xsd:union memberTypes="dms:Text">
          <xsd:simpleType>
            <xsd:restriction base="dms:Choice">
              <xsd:enumeration value="Metrology Capability"/>
              <xsd:enumeration value="Reaction Mechanism"/>
            </xsd:restriction>
          </xsd:simpleType>
        </xsd:union>
      </xsd:simpleType>
    </xsd:element>
    <xsd:element name="EDC_MfgDepartment" ma:index="22" nillable="true" ma:displayName="Mfg Department" ma:internalName="EDC_MfgDepartment">
      <xsd:simpleType>
        <xsd:union memberTypes="dms:Text">
          <xsd:simpleType>
            <xsd:restriction base="dms:Choice">
              <xsd:enumeration value="Assembly"/>
              <xsd:enumeration value="F0 EM"/>
              <xsd:enumeration value="F9 FAB"/>
              <xsd:enumeration value="Finance"/>
              <xsd:enumeration value="Flash"/>
              <xsd:enumeration value="Human Resources"/>
              <xsd:enumeration value="Information Technology"/>
              <xsd:enumeration value="Module"/>
              <xsd:enumeration value="Planning"/>
              <xsd:enumeration value="QRA"/>
              <xsd:enumeration value="Site Services"/>
              <xsd:enumeration value="Test"/>
            </xsd:restriction>
          </xsd:simpleType>
        </xsd:union>
      </xsd:simpleType>
    </xsd:element>
    <xsd:element name="EDC_DesignID" ma:index="23" nillable="true" ma:displayName="Design ID" ma:internalName="EDC_DesignID">
      <xsd:simpleType>
        <xsd:union memberTypes="dms:Text">
          <xsd:simpleType>
            <xsd:restriction base="dms:Choice">
              <xsd:enumeration value="BO1A"/>
              <xsd:enumeration value="C12A/MI-366"/>
              <xsd:enumeration value="C13A/MI-350"/>
              <xsd:enumeration value="C14L/MI-1310"/>
              <xsd:enumeration value="C15L/MI-2010"/>
              <xsd:enumeration value="C42B/MI-0343"/>
              <xsd:enumeration value="C16A/MI-3200"/>
              <xsd:enumeration value="C17A/MI-4100"/>
              <xsd:enumeration value="C30C/GILO3"/>
              <xsd:enumeration value="C46A/MV-02"/>
              <xsd:enumeration value="C44A/MV-13"/>
              <xsd:enumeration value="C44A/MV-13 E-type"/>
              <xsd:enumeration value="C44B/MV-13HS"/>
              <xsd:enumeration value="C47B/MV-40"/>
              <xsd:enumeration value="C62A/MV-03"/>
              <xsd:enumeration value="C80A/GILO4"/>
              <xsd:enumeration value="C82A/MI-0360"/>
              <xsd:enumeration value="C82S/MI-0370"/>
              <xsd:enumeration value="C84A"/>
              <xsd:enumeration value="C84A/MI-1300"/>
              <xsd:enumeration value="C85A/MI-2000"/>
              <xsd:enumeration value="D22"/>
              <xsd:enumeration value="D22/D24/D30"/>
              <xsd:enumeration value="D22/D30"/>
              <xsd:enumeration value="D22/D30/D32"/>
              <xsd:enumeration value="D24"/>
              <xsd:enumeration value="D24/D28"/>
              <xsd:enumeration value="D24/D28/D30/D32/D42"/>
              <xsd:enumeration value="D24/D28/D37"/>
              <xsd:enumeration value="D24/D28/D42"/>
              <xsd:enumeration value="D24/D30"/>
              <xsd:enumeration value="D24/D30/D32"/>
              <xsd:enumeration value="D24/D37"/>
              <xsd:enumeration value="D28"/>
              <xsd:enumeration value="D28/D30"/>
              <xsd:enumeration value="D28/D30/D32"/>
              <xsd:enumeration value="D28/D30/D37/D42"/>
              <xsd:enumeration value="D28/D37"/>
              <xsd:enumeration value="D28/D37/D42"/>
              <xsd:enumeration value="D28/D42"/>
              <xsd:enumeration value="D28/D52"/>
              <xsd:enumeration value="D28M/D42S"/>
              <xsd:enumeration value="D28M/D42S/D37M"/>
              <xsd:enumeration value="D30"/>
              <xsd:enumeration value="D30A"/>
              <xsd:enumeration value="D30C"/>
              <xsd:enumeration value="D30/D24"/>
              <xsd:enumeration value="D30/D32"/>
              <xsd:enumeration value="D30/D37"/>
              <xsd:enumeration value="D30/D42"/>
              <xsd:enumeration value="D32"/>
              <xsd:enumeration value="D32A"/>
              <xsd:enumeration value="D37"/>
              <xsd:enumeration value="D37M"/>
              <xsd:enumeration value="D37/D40"/>
              <xsd:enumeration value="D37/D40/G41"/>
              <xsd:enumeration value="D37/D40/D41/D42/D52"/>
              <xsd:enumeration value="D37/D40/D41/D42/D52/D54"/>
              <xsd:enumeration value="D37/D40/D42"/>
              <xsd:enumeration value="D37/D42"/>
              <xsd:enumeration value="D37/D42/Q03"/>
              <xsd:enumeration value="D37/G41"/>
              <xsd:enumeration value="D40"/>
              <xsd:enumeration value="D40/G41"/>
              <xsd:enumeration value="D42"/>
              <xsd:enumeration value="D42/D28"/>
              <xsd:enumeration value="D42S/D28M"/>
              <xsd:enumeration value="D42S/D28M/D37M"/>
              <xsd:enumeration value="D42/D52"/>
              <xsd:enumeration value="D42/D52/QO3C"/>
              <xsd:enumeration value="D50"/>
              <xsd:enumeration value="D52"/>
              <xsd:enumeration value="D52D/D52Z/Y52D/Y52G/Y52Z/Y64A"/>
              <xsd:enumeration value="D52/Q03C"/>
              <xsd:enumeration value="D52/Y52"/>
              <xsd:enumeration value="D52/Y52/Y64"/>
              <xsd:enumeration value="D50/D70"/>
              <xsd:enumeration value="D50/D70/D80"/>
              <xsd:enumeration value="D50/D80"/>
              <xsd:enumeration value="D62A"/>
              <xsd:enumeration value="D70"/>
              <xsd:enumeration value="D72"/>
              <xsd:enumeration value="D72G"/>
              <xsd:enumeration value="D74"/>
              <xsd:enumeration value="D74A"/>
              <xsd:enumeration value="D70/D80"/>
              <xsd:enumeration value="D70/D80/D90"/>
              <xsd:enumeration value="D70/D90"/>
              <xsd:enumeration value="D80"/>
              <xsd:enumeration value="D80/D90"/>
              <xsd:enumeration value="D84A"/>
              <xsd:enumeration value="D84B"/>
              <xsd:enumeration value="D90"/>
              <xsd:enumeration value="D90/D100"/>
              <xsd:enumeration value="D94A"/>
              <xsd:enumeration value="D94B"/>
              <xsd:enumeration value="D100"/>
              <xsd:enumeration value="E85A"/>
              <xsd:enumeration value="F26A"/>
              <xsd:enumeration value="F37Z"/>
              <xsd:enumeration value="Flash .15"/>
              <xsd:enumeration value="Flash .22"/>
              <xsd:enumeration value="Flash .22/Flash .30"/>
              <xsd:enumeration value="Flash .30"/>
              <xsd:enumeration value="G41"/>
              <xsd:enumeration value="G72"/>
              <xsd:enumeration value="G72R"/>
              <xsd:enumeration value="GOM"/>
              <xsd:enumeration value="H96A"/>
              <xsd:enumeration value="K41A/MI-SOC133"/>
              <xsd:enumeration value="K42B/MI-SOC343"/>
              <xsd:enumeration value="K12B/MI-SOC366"/>
              <xsd:enumeration value="K82A/MI-SOC360"/>
              <xsd:enumeration value="K14L/MI-SOC1310"/>
              <xsd:enumeration value="K15L"/>
              <xsd:enumeration value="K15L/MI-SOC2010"/>
              <xsd:enumeration value="K41B"/>
              <xsd:enumeration value="L94A"/>
              <xsd:enumeration value="M01"/>
              <xsd:enumeration value="M02"/>
              <xsd:enumeration value="M01A"/>
              <xsd:enumeration value="M02A"/>
              <xsd:enumeration value="M01C"/>
              <xsd:enumeration value="M29"/>
              <xsd:enumeration value="M32A"/>
              <xsd:enumeration value="M48A"/>
              <xsd:enumeration value="M49A"/>
              <xsd:enumeration value="Multiple"/>
              <xsd:enumeration value="NP"/>
              <xsd:enumeration value="P25A"/>
              <xsd:enumeration value="P24A"/>
              <xsd:enumeration value="P26Z"/>
              <xsd:enumeration value="QII"/>
              <xsd:enumeration value="Q03B"/>
              <xsd:enumeration value="Q03B/D24"/>
              <xsd:enumeration value="Q03B/Q04A"/>
              <xsd:enumeration value="Q03C"/>
              <xsd:enumeration value="Q03C/Q04A"/>
              <xsd:enumeration value="Q03C/Q07A"/>
              <xsd:enumeration value="Q04A"/>
              <xsd:enumeration value="Q04B"/>
              <xsd:enumeration value="QO4/QO7"/>
              <xsd:enumeration value="QO4/QO7/Q10"/>
              <xsd:enumeration value="Q04/Q10"/>
              <xsd:enumeration value="Q07A"/>
              <xsd:enumeration value="Q10"/>
              <xsd:enumeration value="Q10A"/>
              <xsd:enumeration value="Q10B"/>
              <xsd:enumeration value="Q11"/>
              <xsd:enumeration value="Q11A"/>
              <xsd:enumeration value="Q12"/>
              <xsd:enumeration value="Q12A"/>
              <xsd:enumeration value="Q16J"/>
              <xsd:enumeration value="Q17"/>
              <xsd:enumeration value="Q17A"/>
              <xsd:enumeration value="Q45A"/>
              <xsd:enumeration value="Q47A"/>
              <xsd:enumeration value="R85"/>
              <xsd:enumeration value="R85A"/>
              <xsd:enumeration value="R85C"/>
              <xsd:enumeration value="R85D"/>
              <xsd:enumeration value="R95A"/>
              <xsd:enumeration value="R96A"/>
              <xsd:enumeration value="RB/4N/Z3"/>
              <xsd:enumeration value="S10W"/>
              <xsd:enumeration value="S14W"/>
              <xsd:enumeration value="S16W"/>
              <xsd:enumeration value="S25"/>
              <xsd:enumeration value="S91A"/>
              <xsd:enumeration value="S19W"/>
              <xsd:enumeration value="S97A"/>
              <xsd:enumeration value="S92A"/>
              <xsd:enumeration value="T16A"/>
              <xsd:enumeration value="T17A"/>
              <xsd:enumeration value="T25W"/>
              <xsd:enumeration value="T26A"/>
              <xsd:enumeration value="T26M"/>
              <xsd:enumeration value="T26Z"/>
              <xsd:enumeration value="T27B"/>
              <xsd:enumeration value="T27L"/>
              <xsd:enumeration value="T27Z"/>
              <xsd:enumeration value="T28A"/>
              <xsd:enumeration value="T37Z"/>
              <xsd:enumeration value="T38A"/>
              <xsd:enumeration value="T84"/>
              <xsd:enumeration value="T84A"/>
              <xsd:enumeration value="T84W"/>
              <xsd:enumeration value="T85A"/>
              <xsd:enumeration value="T94W"/>
              <xsd:enumeration value="T95A"/>
              <xsd:enumeration value="T95W"/>
              <xsd:enumeration value="T96A"/>
              <xsd:enumeration value="T96B"/>
              <xsd:enumeration value="T96W"/>
              <xsd:enumeration value="TW"/>
              <xsd:enumeration value="U26A"/>
              <xsd:enumeration value="U26W"/>
              <xsd:enumeration value="U27A"/>
              <xsd:enumeration value="U27Y"/>
              <xsd:enumeration value="U27Z"/>
              <xsd:enumeration value="U28A"/>
              <xsd:enumeration value="U37A"/>
              <xsd:enumeration value="U37Y"/>
              <xsd:enumeration value="U37Z"/>
              <xsd:enumeration value="V84A"/>
              <xsd:enumeration value="V96A"/>
              <xsd:enumeration value="W31A"/>
              <xsd:enumeration value="W32A"/>
              <xsd:enumeration value="W33A"/>
              <xsd:enumeration value="W36A"/>
              <xsd:enumeration value="W37A"/>
              <xsd:enumeration value="W42A"/>
              <xsd:enumeration value="W46A"/>
              <xsd:enumeration value="W48A"/>
              <xsd:enumeration value="W56A"/>
              <xsd:enumeration value="X59A"/>
              <xsd:enumeration value="X68"/>
              <xsd:enumeration value="X68A"/>
              <xsd:enumeration value="X97A"/>
              <xsd:enumeration value="XC3D"/>
              <xsd:enumeration value="Y15A"/>
              <xsd:enumeration value="Y15B"/>
              <xsd:enumeration value="Y15W"/>
              <xsd:enumeration value="Y16A"/>
              <xsd:enumeration value="Y16Y"/>
              <xsd:enumeration value="Y17A"/>
              <xsd:enumeration value="Y25L"/>
              <xsd:enumeration value="Y25W"/>
              <xsd:enumeration value="Y26A"/>
              <xsd:enumeration value="Y26W"/>
              <xsd:enumeration value="Y27B"/>
              <xsd:enumeration value="Y42"/>
              <xsd:enumeration value="Y52"/>
              <xsd:enumeration value="Y52/Y64"/>
              <xsd:enumeration value="Y64"/>
              <xsd:enumeration value="Y72G"/>
              <xsd:enumeration value="Y74"/>
              <xsd:enumeration value="Y84"/>
              <xsd:enumeration value="Y84B"/>
              <xsd:enumeration value="Y84L"/>
              <xsd:enumeration value="Y84W"/>
              <xsd:enumeration value="Y85"/>
              <xsd:enumeration value="Y85A"/>
              <xsd:enumeration value="Y85B"/>
              <xsd:enumeration value="Y85Z"/>
              <xsd:enumeration value="Y86A"/>
              <xsd:enumeration value="Y94W"/>
              <xsd:enumeration value="Y95A"/>
              <xsd:enumeration value="Y95B"/>
              <xsd:enumeration value="Y95C"/>
              <xsd:enumeration value="Y95L"/>
              <xsd:enumeration value="Y95W"/>
              <xsd:enumeration value="Y96A"/>
              <xsd:enumeration value="Y96L"/>
              <xsd:enumeration value="Y96W"/>
              <xsd:enumeration value="Y97A"/>
            </xsd:restriction>
          </xsd:simpleType>
        </xsd:union>
      </xsd:simpleType>
    </xsd:element>
    <xsd:element name="EDC_DocumentType" ma:index="24" nillable="true" ma:displayName="Document Type" ma:internalName="EDC_DocumentType">
      <xsd:simpleType>
        <xsd:restriction base="dms:Text"/>
      </xsd:simpleType>
    </xsd:element>
    <xsd:element name="EDC_EquipmentTechnology" ma:index="25" nillable="true" ma:displayName="Equipment Technology" ma:internalName="EDC_EquipmentTechnology">
      <xsd:simpleType>
        <xsd:union memberTypes="dms:Text">
          <xsd:simpleType>
            <xsd:restriction base="dms:Choice">
              <xsd:enumeration value="ASSOCIATED PM"/>
              <xsd:enumeration value=" Carpenter"/>
              <xsd:enumeration value=" COOKBOOK"/>
              <xsd:enumeration value=" HVAC"/>
              <xsd:enumeration value=" MACTRONIX"/>
              <xsd:enumeration value=" Plumbing &amp; Uhp Plumbing"/>
              <xsd:enumeration value=" Hook Up"/>
              <xsd:enumeration value=" Budget"/>
              <xsd:enumeration value=" PCS"/>
              <xsd:enumeration value=" WO"/>
              <xsd:enumeration value=" QCQA"/>
              <xsd:enumeration value=" SMANTELLAMENTI"/>
              <xsd:enumeration value=" SIZE"/>
              <xsd:enumeration value=" Manutenzione"/>
              <xsd:enumeration value=" General"/>
              <xsd:enumeration value=" Cmp"/>
              <xsd:enumeration value=" Cvd"/>
              <xsd:enumeration value=" Etch"/>
              <xsd:enumeration value=" Diffusion"/>
              <xsd:enumeration value=" Eips"/>
              <xsd:enumeration value=" Implant"/>
              <xsd:enumeration value=" Pvd"/>
              <xsd:enumeration value=" Photo"/>
              <xsd:enumeration value=" Pumps"/>
              <xsd:enumeration value=" Wet"/>
              <xsd:enumeration value=" Electronics"/>
              <xsd:enumeration value=" Mfc"/>
              <xsd:enumeration value=" Abbattimento"/>
              <xsd:enumeration value=" Scambio"/>
              <xsd:enumeration value=" Vuoto"/>
              <xsd:enumeration value=" High Energy"/>
              <xsd:enumeration value=" High Current"/>
              <xsd:enumeration value=" Medium Current"/>
              <xsd:enumeration value=" Rapid Anneal"/>
              <xsd:enumeration value=" Wafer Marker"/>
              <xsd:enumeration value=" Laser Marker"/>
              <xsd:enumeration value=" Endura"/>
              <xsd:enumeration value=" Centura"/>
              <xsd:enumeration value=" DEWARD"/>
              <xsd:enumeration value=" EDX"/>
              <xsd:enumeration value=" EFA"/>
              <xsd:enumeration value=" GOLD SPUTTER"/>
              <xsd:enumeration value=" PLASMA ETCHER"/>
              <xsd:enumeration value=" MICRO CLEVEAGE"/>
              <xsd:enumeration value=" CONFOCAL MICROSCOPE"/>
              <xsd:enumeration value=" HOTSPOT"/>
              <xsd:enumeration value=" FIB"/>
              <xsd:enumeration value=" SEM"/>
              <xsd:enumeration value=" TEM"/>
              <xsd:enumeration value=" PRODUCER"/>
              <xsd:enumeration value=" P5000"/>
              <xsd:enumeration value=" CENTURA"/>
              <xsd:enumeration value=" MBB"/>
              <xsd:enumeration value=" WJ"/>
              <xsd:enumeration value=" AG"/>
              <xsd:enumeration value=" PROCESS"/>
              <xsd:enumeration value=" EQUIPMENT"/>
              <xsd:enumeration value=" KLA 8xxx"/>
              <xsd:enumeration value=" KLA 5xxx"/>
              <xsd:enumeration value=" CANON"/>
              <xsd:enumeration value=" ASML"/>
              <xsd:enumeration value=" MARK8"/>
              <xsd:enumeration value=" ACT8"/>
              <xsd:enumeration value=" BARC COATER"/>
              <xsd:enumeration value=" PIX COATER/DEVELOPER"/>
              <xsd:enumeration value=" INSPECTION TOOLS"/>
              <xsd:enumeration value=" REVIEW TOOLS"/>
              <xsd:enumeration value=" PROCEDURE"/>
              <xsd:enumeration value=" DATABASE"/>
              <xsd:enumeration value=" HANDLING"/>
              <xsd:enumeration value=" CONCENTRATION"/>
              <xsd:enumeration value=" CONTRACTOR"/>
              <xsd:enumeration value=" DEFECTS"/>
              <xsd:enumeration value=" LOTO"/>
              <xsd:enumeration value=" MATERIAL-ANALYSIS"/>
              <xsd:enumeration value=" PROFILE"/>
              <xsd:enumeration value=" RESISTIVITY"/>
              <xsd:enumeration value=" THICKNESS"/>
              <xsd:enumeration value=" 160 GRADI"/>
              <xsd:enumeration value=" 85 GRADI"/>
              <xsd:enumeration value=" ANALISI"/>
              <xsd:enumeration value=" BIOLOGICO"/>
              <xsd:enumeration value=" CALDAIE"/>
              <xsd:enumeration value=" CHEMICAL"/>
              <xsd:enumeration value=" CHEMICAL DISTRIBUTION"/>
              <xsd:enumeration value=" CHILLER"/>
              <xsd:enumeration value=" CMP"/>
              <xsd:enumeration value=" COGEN"/>
              <xsd:enumeration value=" COMUNICAZIONI"/>
              <xsd:enumeration value=" DCA"/>
              <xsd:enumeration value=" DIW"/>
              <xsd:enumeration value=" ELECTRICAL"/>
              <xsd:enumeration value=" EQ. TECH."/>
              <xsd:enumeration value=" EXHAUST"/>
              <xsd:enumeration value=" FORM"/>
              <xsd:enumeration value=" GAS DISTRIBUTION"/>
              <xsd:enumeration value=" HOLD TIME"/>
              <xsd:enumeration value=" HOVAL"/>
              <xsd:enumeration value=" INDUSTRIAL WATER"/>
              <xsd:enumeration value=" MAINTENANCE"/>
              <xsd:enumeration value=" MAINT-COGEN"/>
              <xsd:enumeration value=" MAINT-ELECTRICAL"/>
              <xsd:enumeration value=" MAINT-MECHANICAL"/>
              <xsd:enumeration value=" MAINT-INSTRUMENT"/>
              <xsd:enumeration value=" MAINT-SITE MAINT"/>
              <xsd:enumeration value=" MAKE UP"/>
              <xsd:enumeration value=" PCW"/>
              <xsd:enumeration value=" PLENUM"/>
              <xsd:enumeration value=" PRODUCER/P5000"/>
              <xsd:enumeration value=" PV"/>
              <xsd:enumeration value=" SAFETY"/>
              <xsd:enumeration value=" SCRUBBER"/>
              <xsd:enumeration value=" STEAM GENERATOR"/>
              <xsd:enumeration value=" TWR"/>
              <xsd:enumeration value=" VARIE"/>
              <xsd:enumeration value=" VLF"/>
              <xsd:enumeration value=" WASTE COLLECTION"/>
              <xsd:enumeration value=" WWT"/>
              <xsd:enumeration value=" JOB"/>
              <xsd:enumeration value=" SCRUB"/>
              <xsd:enumeration value=" MIRRA"/>
              <xsd:enumeration value=" JOB SCRUB"/>
              <xsd:enumeration value=" PRO"/>
              <xsd:enumeration value=" NOVA"/>
              <xsd:enumeration value=" EIPS"/>
              <xsd:enumeration value=" BOAT"/>
              <xsd:enumeration value=" BPSG"/>
              <xsd:enumeration value=" STI"/>
              <xsd:enumeration value=" ILD"/>
              <xsd:enumeration value=" TUNGSTEN"/>
              <xsd:enumeration value=" CONTAINER"/>
              <xsd:enumeration value=" GENERAL"/>
              <xsd:enumeration value=" WET STAGE"/>
              <xsd:enumeration value=" TEST WAFER"/>
              <xsd:enumeration value=" CENTURA IPS"/>
              <xsd:enumeration value=" DPS2"/>
              <xsd:enumeration value=" HITACHI"/>
              <xsd:enumeration value=" LAM 2300"/>
              <xsd:enumeration value=" LAM 4420"/>
              <xsd:enumeration value=" LAM 4520"/>
              <xsd:enumeration value=" LAM 9400 ALLIANCE"/>
              <xsd:enumeration value=" LAM 9600"/>
              <xsd:enumeration value=" LAM 9600 ALLIANCE"/>
              <xsd:enumeration value=" P5000 NIT"/>
              <xsd:enumeration value=" P5000 OXIDE"/>
              <xsd:enumeration value=" P5000 POLY"/>
              <xsd:enumeration value=" TEL 8500"/>
              <xsd:enumeration value=" TEL DRM"/>
              <xsd:enumeration value=" TEL SCCM"/>
              <xsd:enumeration value=" ASHER"/>
              <xsd:enumeration value=" NVLS"/>
              <xsd:enumeration value=" NOVELLUS"/>
              <xsd:enumeration value=" MATTSON HOODS"/>
              <xsd:enumeration value=" STEAG RETICLE CLEANER"/>
              <xsd:enumeration value=" ENTEGRIS BOAT WASHER"/>
              <xsd:enumeration value=" SEMITOOL HOODS"/>
              <xsd:enumeration value=" DNS HOODS"/>
              <xsd:enumeration value=" TOHO HOODS"/>
              <xsd:enumeration value=" DNS SCRUBBERS"/>
              <xsd:enumeration value=" MICRON COMBI ETCHERS"/>
              <xsd:enumeration value=" MATTSON ASHERS"/>
              <xsd:enumeration value=" FUSION"/>
              <xsd:enumeration value=" GASONICS"/>
              <xsd:enumeration value=" DUMPER"/>
              <xsd:enumeration value=" BULK &amp; PROCESS GASES"/>
              <xsd:enumeration value=" MECHANICAL"/>
              <xsd:enumeration value=" CONTROLS"/>
              <xsd:enumeration value=" STRUCTURAL"/>
              <xsd:enumeration value=" Data-Analysis"/>
            </xsd:restriction>
          </xsd:simpleType>
        </xsd:union>
      </xsd:simpleType>
    </xsd:element>
    <xsd:element name="EDC_FabModule" ma:index="26" nillable="true" ma:displayName="Fab Module" ma:format="Dropdown" ma:internalName="EDC_FabModule">
      <xsd:simpleType>
        <xsd:union memberTypes="dms:Text">
          <xsd:simpleType>
            <xsd:restriction base="dms:Choice">
              <xsd:enumeration value="BEOL"/>
              <xsd:enumeration value="Cell"/>
              <xsd:enumeration value="CFA"/>
              <xsd:enumeration value="Device"/>
              <xsd:enumeration value="FEOL"/>
              <xsd:enumeration value="General"/>
              <xsd:enumeration value="MOL"/>
              <xsd:enumeration value="Multiple"/>
              <xsd:enumeration value="Plug"/>
              <xsd:enumeration value="Product"/>
              <xsd:enumeration value="Transistor"/>
            </xsd:restriction>
          </xsd:simpleType>
        </xsd:union>
      </xsd:simpleType>
    </xsd:element>
    <xsd:element name="EDC_MfgFacility" ma:index="27" nillable="true" ma:displayName="Mfg Facility" ma:format="Dropdown" ma:internalName="EDC_MfgFacility">
      <xsd:simpleType>
        <xsd:union memberTypes="dms:Text">
          <xsd:simpleType>
            <xsd:restriction base="dms:Choice">
              <xsd:enumeration value="Assembly"/>
              <xsd:enumeration value="BOISE FACILITIES"/>
              <xsd:enumeration value="COMPANY WIDE"/>
              <xsd:enumeration value="CONTAMINATION CONTRL"/>
              <xsd:enumeration value="CORP LABS"/>
              <xsd:enumeration value="CORPORATE FACILITIES"/>
              <xsd:enumeration value="CORPORATE EHS"/>
              <xsd:enumeration value="Fab 0"/>
              <xsd:enumeration value="Fab 1"/>
              <xsd:enumeration value="Fab 2"/>
              <xsd:enumeration value="Fab 4"/>
              <xsd:enumeration value="Fab 6"/>
              <xsd:enumeration value="Fab 9"/>
              <xsd:enumeration value="Fab 9 (MIT)"/>
              <xsd:enumeration value="Fab 10"/>
              <xsd:enumeration value="Fab 15"/>
              <xsd:enumeration value="Fab 16"/>
              <xsd:enumeration value="Fab F"/>
              <xsd:enumeration value="Fab Wide"/>
              <xsd:enumeration value="FABS-BOISE"/>
              <xsd:enumeration value="Flash"/>
              <xsd:enumeration value="GAS SUPPORT"/>
              <xsd:enumeration value="GLOBAL FAB"/>
              <xsd:enumeration value="IMF"/>
              <xsd:enumeration value="MFG Administration"/>
              <xsd:enumeration value="MFG Planning"/>
              <xsd:enumeration value="MFG SUPPORT"/>
              <xsd:enumeration value="MICRON"/>
              <xsd:enumeration value="MSA"/>
              <xsd:enumeration value="MTC (MASK)"/>
              <xsd:enumeration value="Micron Display"/>
              <xsd:enumeration value="Micron Technology"/>
              <xsd:enumeration value="OCT"/>
              <xsd:enumeration value="Offshore Fabs"/>
              <xsd:enumeration value="PUMP SUPPORT"/>
              <xsd:enumeration value="Probe"/>
              <xsd:enumeration value="QA"/>
              <xsd:enumeration value="R&amp;D"/>
              <xsd:enumeration value="RDA"/>
              <xsd:enumeration value="Systems Integration"/>
              <xsd:enumeration value="Test"/>
            </xsd:restriction>
          </xsd:simpleType>
        </xsd:union>
      </xsd:simpleType>
    </xsd:element>
    <xsd:element name="EDC_ManufacturingGroup" ma:index="28" nillable="true" ma:displayName="Manufacturing Group" ma:internalName="EDC_ManufacturingGroup">
      <xsd:simpleType>
        <xsd:union memberTypes="dms:Text">
          <xsd:simpleType>
            <xsd:restriction base="dms:Choice">
              <xsd:enumeration value="Dept Wide"/>
              <xsd:enumeration value="Fab Wide"/>
              <xsd:enumeration value="Engineering"/>
              <xsd:enumeration value="Mfg Training"/>
              <xsd:enumeration value="Operative"/>
              <xsd:enumeration value="Production"/>
            </xsd:restriction>
          </xsd:simpleType>
        </xsd:union>
      </xsd:simpleType>
    </xsd:element>
    <xsd:element name="EDC_MfgProcess" ma:index="29" nillable="true" ma:displayName="Mfg Process" ma:internalName="EDC_MfgProcess">
      <xsd:simpleType>
        <xsd:union memberTypes="dms:Text">
          <xsd:simpleType>
            <xsd:restriction base="dms:Choice">
              <xsd:enumeration value=".35 CIF/SOC CMOS Imager"/>
              <xsd:enumeration value=".11 CMOS Imager"/>
              <xsd:enumeration value=".18 CMOS Imager"/>
              <xsd:enumeration value=".35 CMOS Imager"/>
              <xsd:enumeration value=".50 CMOS Imager"/>
              <xsd:enumeration value=".11 DDR"/>
              <xsd:enumeration value=".11 SDRAM"/>
              <xsd:enumeration value=".13 DDR"/>
              <xsd:enumeration value=".15 DDR"/>
              <xsd:enumeration value=".15 DRAM"/>
              <xsd:enumeration value=".18 DRAM"/>
              <xsd:enumeration value=".21 DRAM"/>
              <xsd:enumeration value=".25 DRAM"/>
              <xsd:enumeration value=".30 DRAM"/>
              <xsd:enumeration value=".35 DRAM"/>
              <xsd:enumeration value=".43 DRAM"/>
              <xsd:enumeration value=".35 Mach. Vis. CMOS Imager"/>
              <xsd:enumeration value=".11 SOC CMOS Imager"/>
              <xsd:enumeration value=".135 SDRAM"/>
              <xsd:enumeration value=".15 SDRAM"/>
              <xsd:enumeration value=".18 SDRAM"/>
              <xsd:enumeration value=".12um FLASH"/>
              <xsd:enumeration value=".15um FLASH"/>
              <xsd:enumeration value=".18um FLASH"/>
              <xsd:enumeration value=".25um FLASH"/>
              <xsd:enumeration value=".3um FLASH"/>
              <xsd:enumeration value=".43 FLASH"/>
              <xsd:enumeration value=".11 DDR2"/>
              <xsd:enumeration value=".11µm NCDRAM"/>
              <xsd:enumeration value=".11 PSRAM"/>
              <xsd:enumeration value=".13 SDRAM"/>
              <xsd:enumeration value=".085 DDR2"/>
              <xsd:enumeration value=".095 DDR"/>
              <xsd:enumeration value=".095 DDR2"/>
              <xsd:enumeration value=".095µm RLDRAM"/>
              <xsd:enumeration value=".11µm RLDRAM"/>
              <xsd:enumeration value="6INCH"/>
              <xsd:enumeration value="8INCH"/>
              <xsd:enumeration value="ALL"/>
              <xsd:enumeration value=".15 SRAM"/>
              <xsd:enumeration value="DDR"/>
              <xsd:enumeration value="DDR2"/>
              <xsd:enumeration value="DRAM 40-Series"/>
              <xsd:enumeration value="DRAM 50-Series"/>
              <xsd:enumeration value="DRAM 60-Series"/>
              <xsd:enumeration value="DRAM 70-Series"/>
              <xsd:enumeration value="EDRAM"/>
              <xsd:enumeration value="IMAGER"/>
              <xsd:enumeration value="IMAGER 10 Series"/>
              <xsd:enumeration value="IMAGER 10 Ext Series"/>
              <xsd:enumeration value="IMAGER 80 Series"/>
              <xsd:enumeration value="IMAGER 20 Series"/>
              <xsd:enumeration value="IMAGING"/>
              <xsd:enumeration value="Multiple"/>
              <xsd:enumeration value="RLDRAM"/>
              <xsd:enumeration value="SDRAM"/>
              <xsd:enumeration value="SRAM"/>
              <xsd:enumeration value=".11 VGA CMOS Imager"/>
              <xsd:enumeration value=".18 VGA CMOS Imager"/>
              <xsd:enumeration value=".22 VGA CMOS Imager"/>
              <xsd:enumeration value=".11 VGA/SOC CMOS Imager"/>
              <xsd:enumeration value=".25 VGA Mach. Vis. CMOS Imager"/>
            </xsd:restriction>
          </xsd:simpleType>
        </xsd:union>
      </xsd:simpleType>
    </xsd:element>
    <xsd:element name="EDC_MfgStatus" ma:index="30" nillable="true" ma:displayName="Mfg Status" ma:format="Dropdown" ma:internalName="EDC_MfgStatus">
      <xsd:simpleType>
        <xsd:union memberTypes="dms:Text">
          <xsd:simpleType>
            <xsd:restriction base="dms:Choice">
              <xsd:enumeration value="ACTIVE"/>
              <xsd:enumeration value="CANCELLED"/>
              <xsd:enumeration value="CLOSED"/>
              <xsd:enumeration value="COMPLETED"/>
              <xsd:enumeration value="DRAFT"/>
              <xsd:enumeration value="GENERATING REPORTS"/>
              <xsd:enumeration value="IN PROGRESS"/>
              <xsd:enumeration value="INACTIVE"/>
              <xsd:enumeration value="NOT STARTED"/>
              <xsd:enumeration value="OBSOLETE"/>
              <xsd:enumeration value="ONGOING"/>
              <xsd:enumeration value="PENDING APPROVAL"/>
              <xsd:enumeration value="Phase 0"/>
              <xsd:enumeration value="Phase 1"/>
              <xsd:enumeration value="Phase 2"/>
              <xsd:enumeration value="Phase 3"/>
              <xsd:enumeration value="Phase 4"/>
              <xsd:enumeration value="Phase 5"/>
              <xsd:enumeration value="Phase 6"/>
              <xsd:enumeration value="Phase 7"/>
              <xsd:enumeration value="Phase 8"/>
              <xsd:enumeration value="RELEASED"/>
              <xsd:enumeration value="REJECTED"/>
              <xsd:enumeration value="REVIEW"/>
              <xsd:enumeration value="TEST"/>
              <xsd:enumeration value="UNASSIGNED"/>
              <xsd:enumeration value="WORKING DOCUMENT"/>
            </xsd:restriction>
          </xsd:simpleType>
        </xsd:union>
      </xsd:simpleType>
    </xsd:element>
    <xsd:element name="DocumentComment" ma:index="31" nillable="true" ma:displayName="Document Comment" ma:internalName="DocumentComment">
      <xsd:simpleType>
        <xsd:restriction base="dms:Text"/>
      </xsd:simpleType>
    </xsd:element>
    <xsd:element name="EmFrom" ma:index="35" nillable="true" ma:displayName="EmFrom" ma:internalName="EmFrom">
      <xsd:simpleType>
        <xsd:restriction base="dms:Text">
          <xsd:maxLength value="255"/>
        </xsd:restriction>
      </xsd:simpleType>
    </xsd:element>
    <xsd:element name="EmSubject" ma:index="36" nillable="true" ma:displayName="EmSubject" ma:internalName="EmSubject">
      <xsd:simpleType>
        <xsd:restriction base="dms:Text">
          <xsd:maxLength value="255"/>
        </xsd:restriction>
      </xsd:simpleType>
    </xsd:element>
    <xsd:element name="EmReceivedDate" ma:index="37" nillable="true" ma:displayName="EmReceivedDate" ma:format="DateTime" ma:internalName="EmReceivedDate">
      <xsd:simpleType>
        <xsd:restriction base="dms:DateTime"/>
      </xsd:simpleType>
    </xsd:element>
    <xsd:element name="EmCategory" ma:index="38" nillable="true" ma:displayName="EmCategory" ma:internalName="EmCategory">
      <xsd:simpleType>
        <xsd:restriction base="dms:Text">
          <xsd:maxLength value="255"/>
        </xsd:restriction>
      </xsd:simpleType>
    </xsd:element>
    <xsd:element name="EmAttachment" ma:index="39" nillable="true" ma:displayName="EmAttachment" ma:default="No" ma:format="Dropdown" ma:internalName="EmAttachment">
      <xsd:simpleType>
        <xsd:restriction base="dms:Choice">
          <xsd:enumeration value="No"/>
          <xsd:enumeration value="Yes"/>
        </xsd:restriction>
      </xsd:simpleType>
    </xsd:element>
    <xsd:element name="EmConversationID" ma:index="40" nillable="true" ma:displayName="EmConversationID" ma:internalName="EmConversationID">
      <xsd:simpleType>
        <xsd:restriction base="dms:Text">
          <xsd:maxLength value="255"/>
        </xsd:restriction>
      </xsd:simpleType>
    </xsd:element>
    <xsd:element name="EmFolder" ma:index="41" nillable="true" ma:displayName="EmFolder" ma:internalName="EmFold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escription" ma:index="17" nillable="true" ma:displayName="Description" ma:internalName="Description"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c270e-6fb3-45b7-8d70-5df634123cf4" elementFormDefault="qualified">
    <xsd:import namespace="http://schemas.microsoft.com/office/2006/documentManagement/types"/>
    <xsd:import namespace="http://schemas.microsoft.com/office/infopath/2007/PartnerControls"/>
    <xsd:element name="_dlc_DocId" ma:index="32" nillable="true" ma:displayName="Document ID Value" ma:description="The value of the document ID assigned to this item." ma:internalName="_dlc_DocId" ma:readOnly="true">
      <xsd:simpleType>
        <xsd:restriction base="dms:Text"/>
      </xsd:simpleType>
    </xsd:element>
    <xsd:element name="_dlc_DocIdUrl" ma:index="3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FAB8C8-3B18-476A-BA42-32265BFF12E7}"/>
</file>

<file path=customXml/itemProps2.xml><?xml version="1.0" encoding="utf-8"?>
<ds:datastoreItem xmlns:ds="http://schemas.openxmlformats.org/officeDocument/2006/customXml" ds:itemID="{E24DDD34-36F8-4860-B9EA-C279BBB19EBA}"/>
</file>

<file path=customXml/itemProps3.xml><?xml version="1.0" encoding="utf-8"?>
<ds:datastoreItem xmlns:ds="http://schemas.openxmlformats.org/officeDocument/2006/customXml" ds:itemID="{27FAB8C8-3B18-476A-BA42-32265BFF12E7}"/>
</file>

<file path=customXml/itemProps4.xml><?xml version="1.0" encoding="utf-8"?>
<ds:datastoreItem xmlns:ds="http://schemas.openxmlformats.org/officeDocument/2006/customXml" ds:itemID="{B9BD5290-ABEF-402D-B700-AFC45BA8BF81}"/>
</file>

<file path=customXml/itemProps5.xml><?xml version="1.0" encoding="utf-8"?>
<ds:datastoreItem xmlns:ds="http://schemas.openxmlformats.org/officeDocument/2006/customXml" ds:itemID="{9BB4774E-0728-4603-AAD3-4EF9092C43C6}"/>
</file>

<file path=docProps/app.xml><?xml version="1.0" encoding="utf-8"?>
<Properties xmlns="http://schemas.openxmlformats.org/officeDocument/2006/extended-properties" xmlns:vt="http://schemas.openxmlformats.org/officeDocument/2006/docPropsVTypes">
  <Template>blank</Template>
  <TotalTime>0</TotalTime>
  <Words>680</Words>
  <Application>Microsoft Office PowerPoint</Application>
  <PresentationFormat>Widescreen</PresentationFormat>
  <Paragraphs>167</Paragraphs>
  <Slides>16</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PGothic</vt:lpstr>
      <vt:lpstr>Arial</vt:lpstr>
      <vt:lpstr>Calibri</vt:lpstr>
      <vt:lpstr>Segoe UI</vt:lpstr>
      <vt:lpstr>Segoe UI Semibold</vt:lpstr>
      <vt:lpstr>Tahoma</vt:lpstr>
      <vt:lpstr>Wingdings</vt:lpstr>
      <vt:lpstr>Micron Nov-2015</vt:lpstr>
      <vt:lpstr>SSM process development update</vt:lpstr>
      <vt:lpstr>Acknowledgments</vt:lpstr>
      <vt:lpstr>Outline</vt:lpstr>
      <vt:lpstr>List of exceptions for ZPIDMLMFSSMFLOW single deck S26A</vt:lpstr>
      <vt:lpstr>1st cut (51 WL) MTS tables</vt:lpstr>
      <vt:lpstr>2nd cut (52 BL) MTS tables</vt:lpstr>
      <vt:lpstr>C1 chop layout on main array vs scribe mini-arrays</vt:lpstr>
      <vt:lpstr>C1 mask edits to apply edge of tile 51 lines chop</vt:lpstr>
      <vt:lpstr>52 mask fix to prevent C2 etch over 51uncovered by 52 pattern</vt:lpstr>
      <vt:lpstr>Si readiness Gantt chart</vt:lpstr>
      <vt:lpstr>PROD lots status</vt:lpstr>
      <vt:lpstr>65 NCMP Opens/Shorts lot#1</vt:lpstr>
      <vt:lpstr>Current PROD SWRs setup</vt:lpstr>
      <vt:lpstr>Next steps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2016-10-07T19:30:32Z</dcterms:created>
  <dcterms:modified xsi:type="dcterms:W3CDTF">2016-11-10T03:36:17Z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08d181fd-de44-4d04-aaf5-6466c6676a98</vt:lpwstr>
  </property>
  <property fmtid="{D5CDD505-2E9C-101B-9397-08002B2CF9AE}" pid="6" name="Order">
    <vt:r8>200</vt:r8>
  </property>
  <property fmtid="{D5CDD505-2E9C-101B-9397-08002B2CF9AE}" pid="7" name="EDC_DateTime">
    <vt:lpwstr/>
  </property>
  <property fmtid="{D5CDD505-2E9C-101B-9397-08002B2CF9AE}" pid="8" name="Micron Approval Workflow">
    <vt:lpwstr/>
  </property>
  <property fmtid="{D5CDD505-2E9C-101B-9397-08002B2CF9AE}" pid="10" name="EDC_Project">
    <vt:lpwstr/>
  </property>
  <property fmtid="{D5CDD505-2E9C-101B-9397-08002B2CF9AE}" pid="11" name="xd_ProgID">
    <vt:lpwstr/>
  </property>
  <property fmtid="{D5CDD505-2E9C-101B-9397-08002B2CF9AE}" pid="12" name="EDC_PartType">
    <vt:lpwstr/>
  </property>
  <property fmtid="{D5CDD505-2E9C-101B-9397-08002B2CF9AE}" pid="13" name="_SourceUrl">
    <vt:lpwstr/>
  </property>
  <property fmtid="{D5CDD505-2E9C-101B-9397-08002B2CF9AE}" pid="14" name="_SharedFileIndex">
    <vt:lpwstr/>
  </property>
  <property fmtid="{D5CDD505-2E9C-101B-9397-08002B2CF9AE}" pid="15" name="EDC_System">
    <vt:lpwstr/>
  </property>
  <property fmtid="{D5CDD505-2E9C-101B-9397-08002B2CF9AE}" pid="16" name="EDC_WaferNumber">
    <vt:lpwstr/>
  </property>
  <property fmtid="{D5CDD505-2E9C-101B-9397-08002B2CF9AE}" pid="17" name="TemplateUrl">
    <vt:lpwstr/>
  </property>
  <property fmtid="{D5CDD505-2E9C-101B-9397-08002B2CF9AE}" pid="18" name="EDC_Facility">
    <vt:lpwstr/>
  </property>
  <property fmtid="{D5CDD505-2E9C-101B-9397-08002B2CF9AE}" pid="19" name="EDC_Tool">
    <vt:lpwstr/>
  </property>
  <property fmtid="{D5CDD505-2E9C-101B-9397-08002B2CF9AE}" pid="20" name="EDC_AdminArea">
    <vt:lpwstr/>
  </property>
  <property fmtid="{D5CDD505-2E9C-101B-9397-08002B2CF9AE}" pid="21" name="EDC_Category">
    <vt:lpwstr/>
  </property>
  <property fmtid="{D5CDD505-2E9C-101B-9397-08002B2CF9AE}" pid="22" name="EDC_Status">
    <vt:lpwstr/>
  </property>
  <property fmtid="{D5CDD505-2E9C-101B-9397-08002B2CF9AE}" pid="24" name="EDC_LotNumber">
    <vt:lpwstr/>
  </property>
  <property fmtid="{D5CDD505-2E9C-101B-9397-08002B2CF9AE}" pid="25" name="EDC_Level">
    <vt:lpwstr/>
  </property>
</Properties>
</file>