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60" r:id="rId7"/>
    <p:sldId id="261" r:id="rId8"/>
    <p:sldId id="259" r:id="rId9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9" autoAdjust="0"/>
    <p:restoredTop sz="94660"/>
  </p:normalViewPr>
  <p:slideViewPr>
    <p:cSldViewPr>
      <p:cViewPr varScale="1">
        <p:scale>
          <a:sx n="75" d="100"/>
          <a:sy n="75" d="100"/>
        </p:scale>
        <p:origin x="60" y="23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5306" y="1"/>
            <a:ext cx="10375903" cy="932313"/>
          </a:xfrm>
        </p:spPr>
        <p:txBody>
          <a:bodyPr bIns="45720" anchor="b">
            <a:normAutofit/>
          </a:bodyPr>
          <a:lstStyle>
            <a:lvl1pPr algn="l" defTabSz="914333" rtl="0" eaLnBrk="1" latinLnBrk="0" hangingPunct="1">
              <a:spcBef>
                <a:spcPct val="0"/>
              </a:spcBef>
              <a:buNone/>
              <a:defRPr lang="en-US" sz="2400" kern="1200" dirty="0">
                <a:solidFill>
                  <a:schemeClr val="tx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305" y="1600202"/>
            <a:ext cx="10375904" cy="4418635"/>
          </a:xfrm>
        </p:spPr>
        <p:txBody>
          <a:bodyPr>
            <a:noAutofit/>
          </a:bodyPr>
          <a:lstStyle>
            <a:lvl1pPr marL="171450" indent="-171450">
              <a:spcBef>
                <a:spcPts val="1200"/>
              </a:spcBef>
              <a:spcAft>
                <a:spcPts val="600"/>
              </a:spcAft>
              <a:tabLst/>
              <a:defRPr sz="1800">
                <a:solidFill>
                  <a:schemeClr val="tx1"/>
                </a:solidFill>
              </a:defRPr>
            </a:lvl1pPr>
            <a:lvl2pPr marL="428625" indent="-196454">
              <a:spcBef>
                <a:spcPts val="0"/>
              </a:spcBef>
              <a:spcAft>
                <a:spcPts val="600"/>
              </a:spcAft>
              <a:defRPr sz="1500">
                <a:solidFill>
                  <a:schemeClr val="tx1"/>
                </a:solidFill>
              </a:defRPr>
            </a:lvl2pPr>
            <a:lvl3pPr marL="600075" indent="-171450">
              <a:spcBef>
                <a:spcPts val="0"/>
              </a:spcBef>
              <a:spcAft>
                <a:spcPts val="600"/>
              </a:spcAft>
              <a:defRPr sz="135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defRPr sz="135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defRPr sz="13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3287395" y="6363151"/>
            <a:ext cx="1348740" cy="2286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lang="en-US" sz="825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fld id="{DD0B5AFB-117C-46EA-B643-5FA810A8A3CB}" type="datetime4">
              <a:rPr lang="en-US" smtClean="0"/>
              <a:pPr/>
              <a:t>October 16, 2017</a:t>
            </a:fld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0984" y="6363151"/>
            <a:ext cx="274320" cy="228600"/>
          </a:xfrm>
          <a:prstGeom prst="rect">
            <a:avLst/>
          </a:prstGeom>
          <a:noFill/>
        </p:spPr>
        <p:txBody>
          <a:bodyPr/>
          <a:lstStyle>
            <a:lvl1pPr algn="ctr">
              <a:defRPr lang="en-US" sz="825" b="1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algn="l"/>
            <a:fld id="{0D904593-1668-4B95-BA96-EF3EF43EDF4E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7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37884" y="6363151"/>
            <a:ext cx="1397000" cy="2286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825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|  Micron Confidential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1676399" y="6165504"/>
            <a:ext cx="1440460" cy="69249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US" sz="9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Title and Content</a:t>
            </a:r>
          </a:p>
          <a:p>
            <a:pPr algn="r"/>
            <a:r>
              <a:rPr lang="en-US" sz="900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primary layout used</a:t>
            </a:r>
            <a:r>
              <a:rPr lang="en-US" sz="900" baseline="0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for standard slides. The placeholder can be used to create text, tables, or charts.</a:t>
            </a:r>
            <a:endParaRPr lang="en-US" sz="900" dirty="0">
              <a:solidFill>
                <a:schemeClr val="tx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-1676400" y="3"/>
            <a:ext cx="1439863" cy="2777923"/>
          </a:xfrm>
        </p:spPr>
        <p:txBody>
          <a:bodyPr>
            <a:noAutofit/>
          </a:bodyPr>
          <a:lstStyle>
            <a:lvl1pPr marL="0" indent="0">
              <a:buNone/>
              <a:defRPr sz="825" b="1">
                <a:solidFill>
                  <a:schemeClr val="accent1"/>
                </a:solidFill>
              </a:defRPr>
            </a:lvl1pPr>
            <a:lvl2pPr marL="173831" indent="-173831" algn="l">
              <a:buFont typeface="+mj-lt"/>
              <a:buAutoNum type="arabicPeriod"/>
              <a:defRPr sz="825">
                <a:solidFill>
                  <a:schemeClr val="accent1"/>
                </a:solidFill>
              </a:defRPr>
            </a:lvl2pPr>
          </a:lstStyle>
          <a:p>
            <a:pPr lvl="0"/>
            <a:r>
              <a:rPr lang="en-US" dirty="0"/>
              <a:t>Slide Notes</a:t>
            </a:r>
          </a:p>
          <a:p>
            <a:pPr lvl="1"/>
            <a:r>
              <a:rPr lang="en-US" dirty="0"/>
              <a:t>Numbered steps</a:t>
            </a:r>
          </a:p>
        </p:txBody>
      </p:sp>
    </p:spTree>
    <p:extLst>
      <p:ext uri="{BB962C8B-B14F-4D97-AF65-F5344CB8AC3E}">
        <p14:creationId xmlns:p14="http://schemas.microsoft.com/office/powerpoint/2010/main" val="1562275165"/>
      </p:ext>
    </p:extLst>
  </p:cSld>
  <p:clrMapOvr>
    <a:masterClrMapping/>
  </p:clrMapOvr>
  <p:hf hdr="0"/>
  <p:extLst mod="1">
    <p:ext uri="{DCECCB84-F9BA-43D5-87BE-67443E8EF086}">
      <p15:sldGuideLst xmlns:p15="http://schemas.microsoft.com/office/powerpoint/2012/main">
        <p15:guide id="4294967295" orient="horz" pos="1008">
          <p15:clr>
            <a:srgbClr val="FBAE40"/>
          </p15:clr>
        </p15:guide>
        <p15:guide id="4294967295" pos="2040">
          <p15:clr>
            <a:srgbClr val="FBAE40"/>
          </p15:clr>
        </p15:guide>
        <p15:guide id="4294967295" pos="290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6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7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9.jpeg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emf"/><Relationship Id="rId7" Type="http://schemas.openxmlformats.org/officeDocument/2006/relationships/image" Target="../media/image27.png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011598"/>
              </p:ext>
            </p:extLst>
          </p:nvPr>
        </p:nvGraphicFramePr>
        <p:xfrm>
          <a:off x="2057400" y="1981200"/>
          <a:ext cx="8229601" cy="3390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918"/>
                <a:gridCol w="1794128"/>
                <a:gridCol w="5988555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Lot 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Purpose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9819882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SD thickness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9839232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Top/Bottom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Electrodes (C</a:t>
                      </a:r>
                      <a:r>
                        <a:rPr lang="en-US" sz="1800" baseline="0" dirty="0" smtClean="0"/>
                        <a:t> vs. </a:t>
                      </a:r>
                      <a:r>
                        <a:rPr lang="en-US" sz="1800" baseline="0" dirty="0" err="1" smtClean="0"/>
                        <a:t>CNx</a:t>
                      </a:r>
                      <a:r>
                        <a:rPr lang="en-US" sz="1800" baseline="0" dirty="0" smtClean="0"/>
                        <a:t>)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0" dirty="0" smtClean="0"/>
                        <a:t>9917082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0" dirty="0" err="1" smtClean="0"/>
                        <a:t>AlOx</a:t>
                      </a:r>
                      <a:r>
                        <a:rPr lang="en-US" sz="1800" kern="0" dirty="0" smtClean="0"/>
                        <a:t> lamina 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0" dirty="0" smtClean="0"/>
                        <a:t>9876602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AlOx</a:t>
                      </a:r>
                      <a:r>
                        <a:rPr lang="en-US" sz="1800" baseline="0" dirty="0" smtClean="0"/>
                        <a:t> co-sputter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0" dirty="0" smtClean="0"/>
                        <a:t>9897002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0" dirty="0" smtClean="0"/>
                        <a:t>In doping 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0" dirty="0" smtClean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0" dirty="0" smtClean="0"/>
                        <a:t>9883972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0" dirty="0" smtClean="0"/>
                        <a:t>O2 flash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0" dirty="0" smtClean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0" dirty="0" smtClean="0"/>
                        <a:t>9763612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On </a:t>
                      </a:r>
                      <a:r>
                        <a:rPr lang="en-US" sz="1800" dirty="0" err="1" smtClean="0"/>
                        <a:t>Vt</a:t>
                      </a:r>
                      <a:r>
                        <a:rPr lang="en-US" sz="1800" baseline="0" dirty="0" smtClean="0"/>
                        <a:t> Sigma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0" dirty="0" smtClean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0" dirty="0" smtClean="0"/>
                        <a:t>9809752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On </a:t>
                      </a:r>
                      <a:r>
                        <a:rPr lang="en-US" sz="1800" dirty="0" err="1" smtClean="0"/>
                        <a:t>Vt</a:t>
                      </a:r>
                      <a:r>
                        <a:rPr lang="en-US" sz="1800" dirty="0" smtClean="0"/>
                        <a:t> distribution and cycling (wit</a:t>
                      </a:r>
                      <a:r>
                        <a:rPr lang="en-US" sz="1800" baseline="0" dirty="0" smtClean="0"/>
                        <a:t>h electrode DOE)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066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7" r="6771"/>
          <a:stretch/>
        </p:blipFill>
        <p:spPr>
          <a:xfrm>
            <a:off x="3505200" y="3505200"/>
            <a:ext cx="4091949" cy="3045234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6170613" cy="457200"/>
          </a:xfrm>
        </p:spPr>
        <p:txBody>
          <a:bodyPr>
            <a:noAutofit/>
          </a:bodyPr>
          <a:lstStyle/>
          <a:p>
            <a:pPr algn="l" defTabSz="914310"/>
            <a:r>
              <a:rPr lang="en-US" sz="2400" dirty="0"/>
              <a:t>9819882 2xCMOS results </a:t>
            </a:r>
            <a:r>
              <a:rPr lang="en-US" sz="2400" dirty="0" smtClean="0"/>
              <a:t>on SD Thickness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57200"/>
            <a:ext cx="4116584" cy="21822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600" y="457200"/>
            <a:ext cx="3149399" cy="2182213"/>
          </a:xfrm>
          <a:prstGeom prst="rect">
            <a:avLst/>
          </a:prstGeom>
        </p:spPr>
      </p:pic>
      <p:pic>
        <p:nvPicPr>
          <p:cNvPr id="8" name="Picture 1" descr="image001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6" r="66283" b="8103"/>
          <a:stretch/>
        </p:blipFill>
        <p:spPr bwMode="auto">
          <a:xfrm>
            <a:off x="7620000" y="228600"/>
            <a:ext cx="4343400" cy="1624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3"/>
          <p:cNvSpPr txBox="1">
            <a:spLocks/>
          </p:cNvSpPr>
          <p:nvPr/>
        </p:nvSpPr>
        <p:spPr bwMode="auto">
          <a:xfrm>
            <a:off x="0" y="3048000"/>
            <a:ext cx="6171294" cy="457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5720" numCol="1" anchor="b" anchorCtr="0" compatLnSpc="1">
            <a:prstTxWarp prst="textNoShape">
              <a:avLst/>
            </a:prstTxWarp>
            <a:normAutofit fontScale="97500"/>
          </a:bodyPr>
          <a:lstStyle>
            <a:lvl1pPr algn="l" defTabSz="914333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  <a:defRPr lang="en-US" sz="2400" b="1" kern="1200" dirty="0">
                <a:solidFill>
                  <a:schemeClr val="tx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310"/>
            <a:r>
              <a:rPr lang="en-US" dirty="0" smtClean="0">
                <a:solidFill>
                  <a:schemeClr val="accent2"/>
                </a:solidFill>
              </a:rPr>
              <a:t>9839232 </a:t>
            </a:r>
            <a:r>
              <a:rPr lang="en-US" dirty="0">
                <a:solidFill>
                  <a:schemeClr val="accent2"/>
                </a:solidFill>
              </a:rPr>
              <a:t>SR71 </a:t>
            </a:r>
            <a:r>
              <a:rPr lang="en-US" dirty="0" smtClean="0">
                <a:solidFill>
                  <a:schemeClr val="accent2"/>
                </a:solidFill>
              </a:rPr>
              <a:t>results on Electrode </a:t>
            </a:r>
            <a:endParaRPr lang="en-US" dirty="0">
              <a:solidFill>
                <a:schemeClr val="accent2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8" t="6242" r="9474"/>
          <a:stretch/>
        </p:blipFill>
        <p:spPr>
          <a:xfrm>
            <a:off x="0" y="3429000"/>
            <a:ext cx="3784600" cy="307095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4146" y="3574504"/>
            <a:ext cx="1144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en-US" sz="180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Reset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38600" y="4267200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Window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8" t="8206" r="8022" b="4999"/>
          <a:stretch/>
        </p:blipFill>
        <p:spPr>
          <a:xfrm>
            <a:off x="7984066" y="3386666"/>
            <a:ext cx="4072467" cy="312420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305800" y="4267200"/>
            <a:ext cx="1217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r>
              <a:rPr lang="en-U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en-US" sz="18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Reset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594276"/>
              </p:ext>
            </p:extLst>
          </p:nvPr>
        </p:nvGraphicFramePr>
        <p:xfrm>
          <a:off x="7467600" y="1981200"/>
          <a:ext cx="4571706" cy="1440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8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15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766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689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957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057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Trial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SD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BE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TE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err="1"/>
                        <a:t>Wf</a:t>
                      </a:r>
                      <a:endParaRPr lang="en-US" sz="9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17nm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POR (30A/70A HUC/</a:t>
                      </a:r>
                      <a:r>
                        <a:rPr lang="en-US" sz="900" dirty="0" err="1"/>
                        <a:t>CNx</a:t>
                      </a:r>
                      <a:r>
                        <a:rPr lang="en-US" sz="900" dirty="0"/>
                        <a:t>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POR (150A C)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2,5,</a:t>
                      </a: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20</a:t>
                      </a:r>
                      <a:r>
                        <a:rPr lang="en-US" sz="900" dirty="0"/>
                        <a:t>,24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2E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23nm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en-US" sz="900" dirty="0"/>
                        <a:t>,13,</a:t>
                      </a: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15</a:t>
                      </a:r>
                      <a:r>
                        <a:rPr lang="en-US" sz="900" dirty="0"/>
                        <a:t>,16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3E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25nm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en-US" sz="900" dirty="0"/>
                        <a:t>,9,17,</a:t>
                      </a: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18,21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4E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25nm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100A HUC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3,11,14,</a:t>
                      </a: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23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5E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25nm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POR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100A/80A </a:t>
                      </a:r>
                      <a:r>
                        <a:rPr lang="en-US" sz="900" dirty="0" err="1"/>
                        <a:t>CNx</a:t>
                      </a:r>
                      <a:r>
                        <a:rPr lang="en-US" sz="900" dirty="0"/>
                        <a:t>/HUC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1,7,12</a:t>
                      </a:r>
                      <a:r>
                        <a:rPr lang="en-US" sz="900" dirty="0"/>
                        <a:t>,19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6E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25nm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POR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70A/80A </a:t>
                      </a:r>
                      <a:r>
                        <a:rPr lang="en-US" sz="900" dirty="0" err="1"/>
                        <a:t>CNx</a:t>
                      </a:r>
                      <a:r>
                        <a:rPr lang="en-US" sz="900" dirty="0"/>
                        <a:t>/HUC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8</a:t>
                      </a:r>
                      <a:r>
                        <a:rPr lang="en-US" sz="900" dirty="0"/>
                        <a:t>,10,22,</a:t>
                      </a: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25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7239000" y="1981200"/>
            <a:ext cx="4800600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52400" y="2895600"/>
            <a:ext cx="7162800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315200" y="1981200"/>
            <a:ext cx="0" cy="91440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171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28971" y="191579"/>
            <a:ext cx="6704920" cy="533399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algn="l" defTabSz="914400"/>
            <a:r>
              <a:rPr lang="en-US" sz="2400" kern="0" dirty="0" smtClean="0"/>
              <a:t>9917082.003 </a:t>
            </a:r>
            <a:r>
              <a:rPr lang="en-US" sz="2400" kern="0" dirty="0" err="1" smtClean="0"/>
              <a:t>AlOx</a:t>
            </a:r>
            <a:r>
              <a:rPr lang="en-US" sz="2400" kern="0" dirty="0" smtClean="0"/>
              <a:t> lamina  2XCMOS</a:t>
            </a:r>
            <a:endParaRPr lang="en-US" sz="2400" kern="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616459"/>
              </p:ext>
            </p:extLst>
          </p:nvPr>
        </p:nvGraphicFramePr>
        <p:xfrm>
          <a:off x="152400" y="609600"/>
          <a:ext cx="4750434" cy="236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6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562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13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8012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19822">
                  <a:extLst>
                    <a:ext uri="{9D8B030D-6E8A-4147-A177-3AD203B41FA5}">
                      <a16:colId xmlns:a16="http://schemas.microsoft.com/office/drawing/2014/main" xmlns="" val="3663493795"/>
                    </a:ext>
                  </a:extLst>
                </a:gridCol>
                <a:gridCol w="71818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SD </a:t>
                      </a:r>
                      <a:r>
                        <a:rPr lang="en-US" sz="1100" dirty="0" err="1"/>
                        <a:t>thk</a:t>
                      </a:r>
                      <a:r>
                        <a:rPr lang="en-US" sz="1100" dirty="0"/>
                        <a:t>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SD Version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/>
                        <a:t>AlOx</a:t>
                      </a:r>
                      <a:r>
                        <a:rPr lang="en-US" sz="1100" dirty="0"/>
                        <a:t> lamina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51 WL W </a:t>
                      </a:r>
                      <a:r>
                        <a:rPr lang="it-IT" sz="1100" dirty="0" err="1"/>
                        <a:t>etch</a:t>
                      </a:r>
                      <a:r>
                        <a:rPr lang="it-IT" sz="1100" dirty="0"/>
                        <a:t> 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/>
                        <a:t>Wf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Ver12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None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15/20s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5,20,24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None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15/20s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1,16,23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17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5Å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15/22s 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3,8,14</a:t>
                      </a:r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17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5Å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15/24s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10,25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5E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17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Ver4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10Å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18/25s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13,18,19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6E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Ver4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None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15/24s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2,7,17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7E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Ver4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5Å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15/26s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6,22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8E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Ver4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5Å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18/25s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4,11,21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9E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25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Ver4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/>
                        <a:t>10Å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22/26s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9,12,15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469641259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990600"/>
            <a:ext cx="2665911" cy="188867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4941" y="1061258"/>
            <a:ext cx="2732404" cy="18916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5407" y="323412"/>
            <a:ext cx="1459577" cy="101133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364983" y="450891"/>
            <a:ext cx="2582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 err="1">
                <a:latin typeface="Segoe UI" panose="020B0502040204020203" pitchFamily="34" charset="0"/>
                <a:cs typeface="Segoe UI" panose="020B0502040204020203" pitchFamily="34" charset="0"/>
              </a:rPr>
              <a:t>SDd</a:t>
            </a:r>
            <a:r>
              <a:rPr lang="it-IT" sz="900" dirty="0">
                <a:latin typeface="Segoe UI" panose="020B0502040204020203" pitchFamily="34" charset="0"/>
                <a:cs typeface="Segoe UI" panose="020B0502040204020203" pitchFamily="34" charset="0"/>
              </a:rPr>
              <a:t> ver4 </a:t>
            </a:r>
            <a:r>
              <a:rPr lang="it-IT" sz="900" dirty="0" err="1">
                <a:latin typeface="Segoe UI" panose="020B0502040204020203" pitchFamily="34" charset="0"/>
                <a:cs typeface="Segoe UI" panose="020B0502040204020203" pitchFamily="34" charset="0"/>
              </a:rPr>
              <a:t>increases</a:t>
            </a:r>
            <a:r>
              <a:rPr lang="it-IT" sz="900" dirty="0">
                <a:latin typeface="Segoe UI" panose="020B0502040204020203" pitchFamily="34" charset="0"/>
                <a:cs typeface="Segoe UI" panose="020B0502040204020203" pitchFamily="34" charset="0"/>
              </a:rPr>
              <a:t> the </a:t>
            </a:r>
            <a:r>
              <a:rPr lang="it-IT" sz="900" dirty="0" err="1">
                <a:latin typeface="Segoe UI" panose="020B0502040204020203" pitchFamily="34" charset="0"/>
                <a:cs typeface="Segoe UI" panose="020B0502040204020203" pitchFamily="34" charset="0"/>
              </a:rPr>
              <a:t>Vth</a:t>
            </a:r>
            <a:r>
              <a:rPr lang="it-IT" sz="9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900" dirty="0" err="1">
                <a:latin typeface="Segoe UI" panose="020B0502040204020203" pitchFamily="34" charset="0"/>
                <a:cs typeface="Segoe UI" panose="020B0502040204020203" pitchFamily="34" charset="0"/>
              </a:rPr>
              <a:t>window</a:t>
            </a:r>
            <a:r>
              <a:rPr lang="it-IT" sz="9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900" dirty="0" err="1">
                <a:latin typeface="Segoe UI" panose="020B0502040204020203" pitchFamily="34" charset="0"/>
                <a:cs typeface="Segoe UI" panose="020B0502040204020203" pitchFamily="34" charset="0"/>
              </a:rPr>
              <a:t>as</a:t>
            </a:r>
            <a:r>
              <a:rPr lang="it-IT" sz="900" dirty="0">
                <a:latin typeface="Segoe UI" panose="020B0502040204020203" pitchFamily="34" charset="0"/>
                <a:cs typeface="Segoe UI" panose="020B0502040204020203" pitchFamily="34" charset="0"/>
              </a:rPr>
              <a:t> for </a:t>
            </a:r>
            <a:r>
              <a:rPr lang="it-IT" sz="900" dirty="0" err="1">
                <a:latin typeface="Segoe UI" panose="020B0502040204020203" pitchFamily="34" charset="0"/>
                <a:cs typeface="Segoe UI" panose="020B0502040204020203" pitchFamily="34" charset="0"/>
              </a:rPr>
              <a:t>old</a:t>
            </a:r>
            <a:r>
              <a:rPr lang="it-IT" sz="900" dirty="0">
                <a:latin typeface="Segoe UI" panose="020B0502040204020203" pitchFamily="34" charset="0"/>
                <a:cs typeface="Segoe UI" panose="020B0502040204020203" pitchFamily="34" charset="0"/>
              </a:rPr>
              <a:t> SD-</a:t>
            </a:r>
            <a:r>
              <a:rPr lang="it-IT" sz="900" dirty="0" err="1">
                <a:latin typeface="Segoe UI" panose="020B0502040204020203" pitchFamily="34" charset="0"/>
                <a:cs typeface="Segoe UI" panose="020B0502040204020203" pitchFamily="34" charset="0"/>
              </a:rPr>
              <a:t>only</a:t>
            </a:r>
            <a:r>
              <a:rPr lang="it-IT" sz="9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900" dirty="0" err="1">
                <a:latin typeface="Segoe UI" panose="020B0502040204020203" pitchFamily="34" charset="0"/>
                <a:cs typeface="Segoe UI" panose="020B0502040204020203" pitchFamily="34" charset="0"/>
              </a:rPr>
              <a:t>lots</a:t>
            </a:r>
            <a:r>
              <a:rPr lang="it-IT" sz="9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it-IT" sz="900" dirty="0" err="1">
                <a:latin typeface="Segoe UI" panose="020B0502040204020203" pitchFamily="34" charset="0"/>
                <a:cs typeface="Segoe UI" panose="020B0502040204020203" pitchFamily="34" charset="0"/>
              </a:rPr>
              <a:t>but</a:t>
            </a:r>
            <a:r>
              <a:rPr lang="it-IT" sz="900" dirty="0">
                <a:latin typeface="Segoe UI" panose="020B0502040204020203" pitchFamily="34" charset="0"/>
                <a:cs typeface="Segoe UI" panose="020B0502040204020203" pitchFamily="34" charset="0"/>
              </a:rPr>
              <a:t> the </a:t>
            </a:r>
            <a:r>
              <a:rPr lang="it-IT" sz="900" dirty="0" err="1">
                <a:latin typeface="Segoe UI" panose="020B0502040204020203" pitchFamily="34" charset="0"/>
                <a:cs typeface="Segoe UI" panose="020B0502040204020203" pitchFamily="34" charset="0"/>
              </a:rPr>
              <a:t>lower</a:t>
            </a:r>
            <a:r>
              <a:rPr lang="it-IT" sz="900" dirty="0">
                <a:latin typeface="Segoe UI" panose="020B0502040204020203" pitchFamily="34" charset="0"/>
                <a:cs typeface="Segoe UI" panose="020B0502040204020203" pitchFamily="34" charset="0"/>
              </a:rPr>
              <a:t> FF </a:t>
            </a:r>
            <a:r>
              <a:rPr lang="it-IT" sz="900" dirty="0" err="1">
                <a:latin typeface="Segoe UI" panose="020B0502040204020203" pitchFamily="34" charset="0"/>
                <a:cs typeface="Segoe UI" panose="020B0502040204020203" pitchFamily="34" charset="0"/>
              </a:rPr>
              <a:t>is</a:t>
            </a:r>
            <a:r>
              <a:rPr lang="it-IT" sz="9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900" dirty="0" err="1">
                <a:latin typeface="Segoe UI" panose="020B0502040204020203" pitchFamily="34" charset="0"/>
                <a:cs typeface="Segoe UI" panose="020B0502040204020203" pitchFamily="34" charset="0"/>
              </a:rPr>
              <a:t>not</a:t>
            </a:r>
            <a:r>
              <a:rPr lang="it-IT" sz="9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900" dirty="0" err="1">
                <a:latin typeface="Segoe UI" panose="020B0502040204020203" pitchFamily="34" charset="0"/>
                <a:cs typeface="Segoe UI" panose="020B0502040204020203" pitchFamily="34" charset="0"/>
              </a:rPr>
              <a:t>confirmed</a:t>
            </a:r>
            <a:endParaRPr lang="en-US" sz="900" dirty="0" err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52400" y="3276600"/>
            <a:ext cx="6704920" cy="533399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algn="l" defTabSz="914400"/>
            <a:r>
              <a:rPr lang="en-US" sz="2400" kern="0" dirty="0" smtClean="0"/>
              <a:t>9876602.003 </a:t>
            </a:r>
            <a:r>
              <a:rPr lang="en-US" sz="2400" kern="0" dirty="0" err="1" smtClean="0"/>
              <a:t>AlOx</a:t>
            </a:r>
            <a:r>
              <a:rPr lang="en-US" sz="2400" kern="0" dirty="0" smtClean="0"/>
              <a:t> co-sputter  No </a:t>
            </a:r>
            <a:r>
              <a:rPr lang="en-US" sz="2400" kern="0" dirty="0" err="1" smtClean="0"/>
              <a:t>Vt</a:t>
            </a:r>
            <a:r>
              <a:rPr lang="en-US" sz="2400" kern="0" dirty="0" smtClean="0"/>
              <a:t> data….</a:t>
            </a:r>
            <a:endParaRPr lang="en-US" sz="2400" kern="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/>
          <a:srcRect r="74454"/>
          <a:stretch/>
        </p:blipFill>
        <p:spPr>
          <a:xfrm>
            <a:off x="609600" y="4267200"/>
            <a:ext cx="1981200" cy="126117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4038600"/>
            <a:ext cx="4446718" cy="17845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726"/>
          <a:stretch/>
        </p:blipFill>
        <p:spPr>
          <a:xfrm>
            <a:off x="7620000" y="3962400"/>
            <a:ext cx="3769427" cy="2147932"/>
          </a:xfrm>
          <a:prstGeom prst="rect">
            <a:avLst/>
          </a:prstGeom>
        </p:spPr>
      </p:pic>
      <p:sp>
        <p:nvSpPr>
          <p:cNvPr id="12" name="Content Placeholder 4"/>
          <p:cNvSpPr txBox="1">
            <a:spLocks/>
          </p:cNvSpPr>
          <p:nvPr/>
        </p:nvSpPr>
        <p:spPr>
          <a:xfrm>
            <a:off x="2743200" y="5867400"/>
            <a:ext cx="8209854" cy="65101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539" indent="-228539" algn="l" defTabSz="1219080" rtl="0" eaLnBrk="1" latinLnBrk="0" hangingPunct="1">
              <a:spcBef>
                <a:spcPts val="1600"/>
              </a:spcBef>
              <a:spcAft>
                <a:spcPts val="8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lang="en-US" sz="2399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571349" indent="-261869" algn="l" defTabSz="1219080" rtl="0" eaLnBrk="1" latinLnBrk="0" hangingPunct="1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lang="en-US" sz="1999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799889" indent="-228539" algn="l" defTabSz="1219080" rtl="0" eaLnBrk="1" latinLnBrk="0" hangingPunct="1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1293156" algn="l"/>
              </a:tabLst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546148" indent="-292086" algn="l" defTabSz="1219080" rtl="0" eaLnBrk="1" latinLnBrk="0" hangingPunct="1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1828709" indent="-227002" algn="l" defTabSz="1219080" rtl="0" eaLnBrk="1" latinLnBrk="0" hangingPunct="1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3352464" indent="-304768" algn="l" defTabSz="121908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005" indent="-304768" algn="l" defTabSz="121908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544" indent="-304768" algn="l" defTabSz="121908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082" indent="-304768" algn="l" defTabSz="121908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r>
              <a:rPr lang="en-US" sz="1400" dirty="0"/>
              <a:t>17nm SD groups show working cells with reasonable FF and I-V</a:t>
            </a:r>
          </a:p>
          <a:p>
            <a:pPr lvl="1">
              <a:spcAft>
                <a:spcPts val="0"/>
              </a:spcAft>
            </a:pPr>
            <a:r>
              <a:rPr lang="en-US" sz="1400" dirty="0" err="1"/>
              <a:t>AlOx</a:t>
            </a:r>
            <a:r>
              <a:rPr lang="en-US" sz="1400" dirty="0"/>
              <a:t> </a:t>
            </a:r>
            <a:r>
              <a:rPr lang="en-US" sz="1400" dirty="0" err="1"/>
              <a:t>cosputter</a:t>
            </a:r>
            <a:r>
              <a:rPr lang="en-US" sz="1400" dirty="0"/>
              <a:t> trials show a reduced FF (and probably slightly lower </a:t>
            </a:r>
            <a:r>
              <a:rPr lang="en-US" sz="1400" dirty="0" smtClean="0"/>
              <a:t>Vths)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25nm </a:t>
            </a:r>
            <a:r>
              <a:rPr lang="en-US" sz="1400" dirty="0"/>
              <a:t>SD testing limited by the high FF</a:t>
            </a:r>
          </a:p>
        </p:txBody>
      </p:sp>
    </p:spTree>
    <p:extLst>
      <p:ext uri="{BB962C8B-B14F-4D97-AF65-F5344CB8AC3E}">
        <p14:creationId xmlns:p14="http://schemas.microsoft.com/office/powerpoint/2010/main" val="4144108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5400" y="0"/>
            <a:ext cx="6704920" cy="533399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algn="l" defTabSz="914400"/>
            <a:r>
              <a:rPr lang="en-US" sz="2400" kern="0" dirty="0" smtClean="0"/>
              <a:t>9897002.003 In doping partial 2XCMOS</a:t>
            </a:r>
            <a:endParaRPr lang="en-US" sz="2400" kern="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r="82331" b="5306"/>
          <a:stretch/>
        </p:blipFill>
        <p:spPr>
          <a:xfrm>
            <a:off x="228600" y="533400"/>
            <a:ext cx="1769533" cy="18783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304800"/>
            <a:ext cx="3582488" cy="226366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0410" y="304800"/>
            <a:ext cx="3464657" cy="2275223"/>
          </a:xfrm>
          <a:prstGeom prst="rect">
            <a:avLst/>
          </a:prstGeom>
        </p:spPr>
      </p:pic>
      <p:sp>
        <p:nvSpPr>
          <p:cNvPr id="4" name="Content Placeholder 4"/>
          <p:cNvSpPr txBox="1">
            <a:spLocks/>
          </p:cNvSpPr>
          <p:nvPr/>
        </p:nvSpPr>
        <p:spPr>
          <a:xfrm>
            <a:off x="2286000" y="533400"/>
            <a:ext cx="3276600" cy="1981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539" indent="-228539" algn="l" defTabSz="1219080" rtl="0" eaLnBrk="1" latinLnBrk="0" hangingPunct="1">
              <a:spcBef>
                <a:spcPts val="1600"/>
              </a:spcBef>
              <a:spcAft>
                <a:spcPts val="8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lang="en-US" sz="2399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571349" indent="-261869" algn="l" defTabSz="1219080" rtl="0" eaLnBrk="1" latinLnBrk="0" hangingPunct="1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lang="en-US" sz="1999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799889" indent="-228539" algn="l" defTabSz="1219080" rtl="0" eaLnBrk="1" latinLnBrk="0" hangingPunct="1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1293156" algn="l"/>
              </a:tabLst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546148" indent="-292086" algn="l" defTabSz="1219080" rtl="0" eaLnBrk="1" latinLnBrk="0" hangingPunct="1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1828709" indent="-227002" algn="l" defTabSz="1219080" rtl="0" eaLnBrk="1" latinLnBrk="0" hangingPunct="1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3352464" indent="-304768" algn="l" defTabSz="121908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005" indent="-304768" algn="l" defTabSz="121908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544" indent="-304768" algn="l" defTabSz="121908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082" indent="-304768" algn="l" defTabSz="121908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17nm SD groups show working cells with reasonable FF and I-V</a:t>
            </a:r>
          </a:p>
          <a:p>
            <a:pPr lvl="1">
              <a:spcAft>
                <a:spcPts val="0"/>
              </a:spcAft>
            </a:pPr>
            <a:r>
              <a:rPr lang="en-US" sz="1050" dirty="0"/>
              <a:t>In-doped SD groups have 1V less of FF</a:t>
            </a:r>
          </a:p>
          <a:p>
            <a:pPr lvl="1">
              <a:spcAft>
                <a:spcPts val="0"/>
              </a:spcAft>
            </a:pPr>
            <a:r>
              <a:rPr lang="en-US" sz="1050" dirty="0"/>
              <a:t>IV for In-doped SD show more leakage at 0V but a different slope of the IV-curve (overall leakage worsening is not so bad)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25nm SD testing limited by the high FF</a:t>
            </a:r>
          </a:p>
          <a:p>
            <a:pPr lvl="1">
              <a:spcAft>
                <a:spcPts val="0"/>
              </a:spcAft>
            </a:pPr>
            <a:r>
              <a:rPr lang="en-US" sz="900" dirty="0"/>
              <a:t>In-doped SD trials look working (FF is probably low enough for </a:t>
            </a:r>
            <a:r>
              <a:rPr lang="en-US" sz="900" dirty="0" err="1"/>
              <a:t>param</a:t>
            </a:r>
            <a:r>
              <a:rPr lang="en-US" sz="900" dirty="0"/>
              <a:t> testing)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/>
          <a:srcRect r="74161"/>
          <a:stretch/>
        </p:blipFill>
        <p:spPr>
          <a:xfrm>
            <a:off x="152400" y="3352800"/>
            <a:ext cx="2827867" cy="2403649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3867" y="2895600"/>
            <a:ext cx="6704920" cy="533399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algn="l" defTabSz="914400"/>
            <a:r>
              <a:rPr lang="en-US" sz="2400" kern="0" dirty="0" smtClean="0"/>
              <a:t>9883972.003 O2 flash </a:t>
            </a:r>
            <a:endParaRPr lang="en-US" sz="2400" kern="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4200" y="2590800"/>
            <a:ext cx="3434715" cy="206311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24200" y="4724400"/>
            <a:ext cx="3434715" cy="20574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81800" y="3657600"/>
            <a:ext cx="432054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258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 txBox="1">
            <a:spLocks/>
          </p:cNvSpPr>
          <p:nvPr/>
        </p:nvSpPr>
        <p:spPr bwMode="auto">
          <a:xfrm>
            <a:off x="0" y="0"/>
            <a:ext cx="6170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  <a:no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algn="l" defTabSz="914310"/>
            <a:r>
              <a:rPr lang="en-US" sz="2400" kern="0" dirty="0" smtClean="0">
                <a:solidFill>
                  <a:schemeClr val="tx1"/>
                </a:solidFill>
              </a:rPr>
              <a:t>Set Sigma on 9763612</a:t>
            </a:r>
            <a:endParaRPr lang="en-US" sz="2400" kern="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4786" y="1"/>
            <a:ext cx="2581298" cy="22098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7543800" y="76200"/>
            <a:ext cx="2369507" cy="2192867"/>
            <a:chOff x="6774493" y="702733"/>
            <a:chExt cx="3436307" cy="326357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3"/>
            <a:srcRect t="4517" b="23192"/>
            <a:stretch/>
          </p:blipFill>
          <p:spPr>
            <a:xfrm>
              <a:off x="6774493" y="702733"/>
              <a:ext cx="3436307" cy="1490134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4"/>
            <a:srcRect l="3694" t="14377" r="2463" b="410"/>
            <a:stretch/>
          </p:blipFill>
          <p:spPr>
            <a:xfrm>
              <a:off x="6849532" y="2209800"/>
              <a:ext cx="3285068" cy="1756503"/>
            </a:xfrm>
            <a:prstGeom prst="rect">
              <a:avLst/>
            </a:prstGeom>
          </p:spPr>
        </p:pic>
      </p:grpSp>
      <p:sp>
        <p:nvSpPr>
          <p:cNvPr id="6" name="TextBox 5"/>
          <p:cNvSpPr txBox="1"/>
          <p:nvPr/>
        </p:nvSpPr>
        <p:spPr>
          <a:xfrm>
            <a:off x="16933" y="381000"/>
            <a:ext cx="419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>
                <a:latin typeface="Segoe UI" panose="020B0502040204020203" pitchFamily="34" charset="0"/>
                <a:cs typeface="Segoe UI" panose="020B0502040204020203" pitchFamily="34" charset="0"/>
              </a:rPr>
              <a:t>Flow: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First fire;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128k set/reset cycles with the highest set PA used in the experiment;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Interlaced set distribution with variable clamp current;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Interlaced reset distribution</a:t>
            </a:r>
          </a:p>
        </p:txBody>
      </p:sp>
      <p:sp>
        <p:nvSpPr>
          <p:cNvPr id="8" name="Title 3"/>
          <p:cNvSpPr txBox="1">
            <a:spLocks/>
          </p:cNvSpPr>
          <p:nvPr/>
        </p:nvSpPr>
        <p:spPr bwMode="auto">
          <a:xfrm>
            <a:off x="76200" y="3276600"/>
            <a:ext cx="6170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  <a:no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algn="l" defTabSz="914310"/>
            <a:r>
              <a:rPr lang="en-US" sz="2400" kern="0" dirty="0" err="1" smtClean="0">
                <a:solidFill>
                  <a:schemeClr val="tx1"/>
                </a:solidFill>
              </a:rPr>
              <a:t>Vt</a:t>
            </a:r>
            <a:r>
              <a:rPr lang="en-US" sz="2400" kern="0" dirty="0" smtClean="0">
                <a:solidFill>
                  <a:schemeClr val="tx1"/>
                </a:solidFill>
              </a:rPr>
              <a:t> distribution of 9809752</a:t>
            </a:r>
            <a:endParaRPr lang="en-US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406786"/>
              </p:ext>
            </p:extLst>
          </p:nvPr>
        </p:nvGraphicFramePr>
        <p:xfrm>
          <a:off x="152400" y="1524000"/>
          <a:ext cx="3320120" cy="1830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3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830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87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2883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Trial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BE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TE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883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POR (30A/70A HUC/</a:t>
                      </a:r>
                      <a:r>
                        <a:rPr lang="en-US" sz="900" dirty="0" err="1"/>
                        <a:t>CNx</a:t>
                      </a:r>
                      <a:r>
                        <a:rPr lang="en-US" sz="900" dirty="0"/>
                        <a:t>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POR (150A C)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883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2E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70A/80A </a:t>
                      </a:r>
                      <a:r>
                        <a:rPr lang="en-US" sz="900" dirty="0" err="1"/>
                        <a:t>CNx</a:t>
                      </a:r>
                      <a:r>
                        <a:rPr lang="en-US" sz="900" dirty="0"/>
                        <a:t>/HUC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883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3E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100A/80A </a:t>
                      </a:r>
                      <a:r>
                        <a:rPr lang="en-US" sz="900" dirty="0" err="1"/>
                        <a:t>CNx</a:t>
                      </a:r>
                      <a:r>
                        <a:rPr lang="en-US" sz="900" dirty="0"/>
                        <a:t>/HUC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883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4E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120A/80A </a:t>
                      </a:r>
                      <a:r>
                        <a:rPr lang="en-US" sz="900" dirty="0" err="1"/>
                        <a:t>CNx</a:t>
                      </a:r>
                      <a:r>
                        <a:rPr lang="en-US" sz="900" dirty="0"/>
                        <a:t>/HUC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883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5E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30A/96A HUC/</a:t>
                      </a:r>
                      <a:r>
                        <a:rPr lang="en-US" sz="900" dirty="0" err="1"/>
                        <a:t>CNx</a:t>
                      </a:r>
                      <a:endParaRPr lang="en-US" sz="9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100A/80A </a:t>
                      </a:r>
                      <a:r>
                        <a:rPr lang="en-US" sz="900" dirty="0" err="1"/>
                        <a:t>CNx</a:t>
                      </a:r>
                      <a:r>
                        <a:rPr lang="en-US" sz="900" dirty="0"/>
                        <a:t>/HUC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2883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6E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100A HUC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POR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2883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8E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POR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POR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6" t="9269" r="9144" b="5429"/>
          <a:stretch/>
        </p:blipFill>
        <p:spPr>
          <a:xfrm>
            <a:off x="567267" y="3860800"/>
            <a:ext cx="3649134" cy="2794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52" t="7500" r="9529" b="5687"/>
          <a:stretch/>
        </p:blipFill>
        <p:spPr>
          <a:xfrm>
            <a:off x="4343400" y="3810000"/>
            <a:ext cx="3674534" cy="284344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38200" y="3657600"/>
            <a:ext cx="28696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Blue/Red: 1k cycles </a:t>
            </a:r>
            <a:r>
              <a:rPr lang="en-US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 Cyan/Magenta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: 128k cycles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3657600"/>
            <a:ext cx="21691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Green: 1k cycles --- Yellow: 128k cycles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0" y="1524000"/>
            <a:ext cx="3810000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10000" y="2362200"/>
            <a:ext cx="7848600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810000" y="1524000"/>
            <a:ext cx="0" cy="83820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03"/>
          <a:stretch/>
        </p:blipFill>
        <p:spPr>
          <a:xfrm>
            <a:off x="8153400" y="2438400"/>
            <a:ext cx="3334951" cy="2306954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8991600" y="26670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SET sigma</a:t>
            </a:r>
            <a:endParaRPr lang="en-US" sz="1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03"/>
          <a:stretch/>
        </p:blipFill>
        <p:spPr>
          <a:xfrm>
            <a:off x="8153400" y="4673600"/>
            <a:ext cx="3157786" cy="218440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8763000" y="4724400"/>
            <a:ext cx="5982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RESET sigma</a:t>
            </a:r>
            <a:endParaRPr lang="en-US" sz="11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72209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/>
    <Date xmlns="90b7a245-a7c3-4504-88b2-cf85318e6b78"/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90b7a245-a7c3-4504-88b2-cf85318e6b78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84</TotalTime>
  <Words>409</Words>
  <Application>Microsoft Office PowerPoint</Application>
  <PresentationFormat>Widescreen</PresentationFormat>
  <Paragraphs>173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Neo Sans Intel</vt:lpstr>
      <vt:lpstr>Neo Sans Intel Medium</vt:lpstr>
      <vt:lpstr>Arial</vt:lpstr>
      <vt:lpstr>Calibri</vt:lpstr>
      <vt:lpstr>Segoe UI</vt:lpstr>
      <vt:lpstr>Segoe UI Semibold</vt:lpstr>
      <vt:lpstr>Wingdings</vt:lpstr>
      <vt:lpstr>blank</vt:lpstr>
      <vt:lpstr>PowerPoint Presentation</vt:lpstr>
      <vt:lpstr>9819882 2xCMOS results on SD Thickness</vt:lpstr>
      <vt:lpstr>PowerPoint Presentation</vt:lpstr>
      <vt:lpstr>PowerPoint Presentation</vt:lpstr>
      <vt:lpstr>PowerPoint Presentation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17</cp:revision>
  <dcterms:created xsi:type="dcterms:W3CDTF">2017-10-16T23:08:27Z</dcterms:created>
  <dcterms:modified xsi:type="dcterms:W3CDTF">2017-10-17T00:32:30Z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