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674" r:id="rId6"/>
  </p:sldMasterIdLst>
  <p:notesMasterIdLst>
    <p:notesMasterId r:id="rId33"/>
  </p:notesMasterIdLst>
  <p:handoutMasterIdLst>
    <p:handoutMasterId r:id="rId34"/>
  </p:handoutMasterIdLst>
  <p:sldIdLst>
    <p:sldId id="256" r:id="rId7"/>
    <p:sldId id="414" r:id="rId8"/>
    <p:sldId id="415" r:id="rId9"/>
    <p:sldId id="416" r:id="rId10"/>
    <p:sldId id="417" r:id="rId11"/>
    <p:sldId id="418" r:id="rId12"/>
    <p:sldId id="419" r:id="rId13"/>
    <p:sldId id="420" r:id="rId14"/>
    <p:sldId id="421" r:id="rId15"/>
    <p:sldId id="422" r:id="rId16"/>
    <p:sldId id="423" r:id="rId17"/>
    <p:sldId id="432" r:id="rId18"/>
    <p:sldId id="424" r:id="rId19"/>
    <p:sldId id="425" r:id="rId20"/>
    <p:sldId id="426" r:id="rId21"/>
    <p:sldId id="427" r:id="rId22"/>
    <p:sldId id="428" r:id="rId23"/>
    <p:sldId id="429" r:id="rId24"/>
    <p:sldId id="431" r:id="rId25"/>
    <p:sldId id="404" r:id="rId26"/>
    <p:sldId id="413" r:id="rId27"/>
    <p:sldId id="433" r:id="rId28"/>
    <p:sldId id="434" r:id="rId29"/>
    <p:sldId id="436" r:id="rId30"/>
    <p:sldId id="437" r:id="rId31"/>
    <p:sldId id="443" r:id="rId32"/>
  </p:sldIdLst>
  <p:sldSz cx="10058400" cy="56594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3">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ostino Pirovano (apirovan)" initials="AP(" lastIdx="2" clrIdx="0">
    <p:extLst>
      <p:ext uri="{19B8F6BF-5375-455C-9EA6-DF929625EA0E}">
        <p15:presenceInfo xmlns:p15="http://schemas.microsoft.com/office/powerpoint/2012/main" userId="S-1-5-21-20920562-2040232336-316619961-1270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B0"/>
    <a:srgbClr val="D9D9D9"/>
    <a:srgbClr val="0E5EFE"/>
    <a:srgbClr val="006FEA"/>
    <a:srgbClr val="0064D2"/>
    <a:srgbClr val="0071EE"/>
    <a:srgbClr val="0150ED"/>
    <a:srgbClr val="1E69FE"/>
    <a:srgbClr val="004FEE"/>
    <a:srgbClr val="005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4" autoAdjust="0"/>
    <p:restoredTop sz="94660"/>
  </p:normalViewPr>
  <p:slideViewPr>
    <p:cSldViewPr>
      <p:cViewPr varScale="1">
        <p:scale>
          <a:sx n="105" d="100"/>
          <a:sy n="105" d="100"/>
        </p:scale>
        <p:origin x="120" y="330"/>
      </p:cViewPr>
      <p:guideLst>
        <p:guide orient="horz" pos="1783"/>
        <p:guide pos="3168"/>
      </p:guideLst>
    </p:cSldViewPr>
  </p:slideViewPr>
  <p:notesTextViewPr>
    <p:cViewPr>
      <p:scale>
        <a:sx n="1" d="1"/>
        <a:sy n="1" d="1"/>
      </p:scale>
      <p:origin x="0" y="0"/>
    </p:cViewPr>
  </p:notesTextViewPr>
  <p:sorterViewPr>
    <p:cViewPr varScale="1">
      <p:scale>
        <a:sx n="1" d="1"/>
        <a:sy n="1" d="1"/>
      </p:scale>
      <p:origin x="0" y="-2964"/>
    </p:cViewPr>
  </p:sorterViewPr>
  <p:notesViewPr>
    <p:cSldViewPr>
      <p:cViewPr varScale="1">
        <p:scale>
          <a:sx n="74" d="100"/>
          <a:sy n="74" d="100"/>
        </p:scale>
        <p:origin x="161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110C93-94DA-40E5-91F6-0D8FFC1FE1B2}" type="datetimeFigureOut">
              <a:rPr lang="en-US" smtClean="0"/>
              <a:t>11-Apr-17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56A74-6C88-40C8-8A40-700A4037B8C6}" type="slidenum">
              <a:rPr lang="en-US" smtClean="0"/>
              <a:t>‹#›</a:t>
            </a:fld>
            <a:endParaRPr lang="en-US" dirty="0"/>
          </a:p>
        </p:txBody>
      </p:sp>
    </p:spTree>
    <p:extLst>
      <p:ext uri="{BB962C8B-B14F-4D97-AF65-F5344CB8AC3E}">
        <p14:creationId xmlns:p14="http://schemas.microsoft.com/office/powerpoint/2010/main" val="17857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9FFAD-AB41-438E-9AE0-6C51A89417D1}" type="datetimeFigureOut">
              <a:rPr lang="en-US" smtClean="0"/>
              <a:t>11-Apr-17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265E0-54C1-43AB-83C9-049A171EAF34}" type="slidenum">
              <a:rPr lang="en-US" smtClean="0"/>
              <a:t>‹#›</a:t>
            </a:fld>
            <a:endParaRPr lang="en-US"/>
          </a:p>
        </p:txBody>
      </p:sp>
    </p:spTree>
    <p:extLst>
      <p:ext uri="{BB962C8B-B14F-4D97-AF65-F5344CB8AC3E}">
        <p14:creationId xmlns:p14="http://schemas.microsoft.com/office/powerpoint/2010/main" val="239698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70310"/>
            <a:ext cx="8549640" cy="835815"/>
          </a:xfrm>
        </p:spPr>
        <p:txBody>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508760" y="1131887"/>
            <a:ext cx="7040880" cy="440179"/>
          </a:xfrm>
        </p:spPr>
        <p:txBody>
          <a:bodyPr/>
          <a:lstStyle>
            <a:lvl1pPr marL="0" indent="0" algn="ctr">
              <a:buFont typeface="Arial" pitchFamily="34" charset="0"/>
              <a:buNone/>
              <a:defRPr sz="2400" b="1"/>
            </a:lvl1pPr>
            <a:lvl2pPr marL="0" indent="0" algn="ctr">
              <a:buNone/>
              <a:defRPr sz="3200" baseline="30000"/>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smtClean="0"/>
              <a:t>Click to edit Master subtitle style</a:t>
            </a:r>
            <a:endParaRPr lang="en-US" dirty="0"/>
          </a:p>
        </p:txBody>
      </p:sp>
      <p:sp>
        <p:nvSpPr>
          <p:cNvPr id="4" name="Content Placeholder 2"/>
          <p:cNvSpPr>
            <a:spLocks noGrp="1"/>
          </p:cNvSpPr>
          <p:nvPr>
            <p:ph idx="10"/>
          </p:nvPr>
        </p:nvSpPr>
        <p:spPr>
          <a:xfrm>
            <a:off x="754380" y="1760714"/>
            <a:ext cx="8549640" cy="35214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4" y="225329"/>
            <a:ext cx="3309144" cy="95896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5" y="225332"/>
            <a:ext cx="5622925" cy="48301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4" y="1184293"/>
            <a:ext cx="3309144" cy="38712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3961607"/>
            <a:ext cx="6035040" cy="467691"/>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71517" y="505681"/>
            <a:ext cx="6035040" cy="3395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71517" y="4429298"/>
            <a:ext cx="6035040" cy="6641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610" y="125765"/>
            <a:ext cx="2137410" cy="49048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380" y="125765"/>
            <a:ext cx="6244590" cy="49048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755127" y="1320536"/>
            <a:ext cx="8560121" cy="3646397"/>
          </a:xfrm>
        </p:spPr>
        <p:txBody>
          <a:bodyPr>
            <a:noAutofit/>
          </a:bodyPr>
          <a:lstStyle>
            <a:lvl1pPr marL="188595" indent="-188595">
              <a:spcBef>
                <a:spcPts val="1320"/>
              </a:spcBef>
              <a:spcAft>
                <a:spcPts val="660"/>
              </a:spcAft>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April 11, 2017</a:t>
            </a:fld>
            <a:endParaRPr dirty="0"/>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383030" y="4592992"/>
            <a:ext cx="1188380" cy="1066446"/>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and Content</a:t>
            </a:r>
          </a:p>
          <a:p>
            <a:pPr algn="r"/>
            <a:r>
              <a:rPr lang="en-US" sz="990" dirty="0" smtClean="0">
                <a:solidFill>
                  <a:schemeClr val="tx2"/>
                </a:solidFill>
                <a:latin typeface="Segoe UI" panose="020B0502040204020203" pitchFamily="34" charset="0"/>
                <a:cs typeface="Segoe UI" panose="020B0502040204020203" pitchFamily="34" charset="0"/>
              </a:rPr>
              <a:t>The primary layout used</a:t>
            </a:r>
            <a:r>
              <a:rPr lang="en-US" sz="99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1798066237"/>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755127" y="1320536"/>
            <a:ext cx="8560121" cy="3646397"/>
          </a:xfrm>
        </p:spPr>
        <p:txBody>
          <a:bodyPr>
            <a:noAutofit/>
          </a:bodyPr>
          <a:lstStyle>
            <a:lvl1pPr marL="188595" indent="-188595">
              <a:spcBef>
                <a:spcPts val="1320"/>
              </a:spcBef>
              <a:spcAft>
                <a:spcPts val="660"/>
              </a:spcAft>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April 11, 2017</a:t>
            </a:fld>
            <a:endParaRPr dirty="0"/>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383030" y="4592992"/>
            <a:ext cx="1188380" cy="1066446"/>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and Content</a:t>
            </a:r>
          </a:p>
          <a:p>
            <a:pPr algn="r"/>
            <a:r>
              <a:rPr lang="en-US" sz="990" dirty="0" smtClean="0">
                <a:solidFill>
                  <a:schemeClr val="tx2"/>
                </a:solidFill>
                <a:latin typeface="Segoe UI" panose="020B0502040204020203" pitchFamily="34" charset="0"/>
                <a:cs typeface="Segoe UI" panose="020B0502040204020203" pitchFamily="34" charset="0"/>
              </a:rPr>
              <a:t>The primary layout used</a:t>
            </a:r>
            <a:r>
              <a:rPr lang="en-US" sz="99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3798963436"/>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755127" y="1320536"/>
            <a:ext cx="8560121" cy="3646397"/>
          </a:xfrm>
        </p:spPr>
        <p:txBody>
          <a:bodyPr>
            <a:noAutofit/>
          </a:bodyPr>
          <a:lstStyle>
            <a:lvl1pPr marL="188595" indent="-188595">
              <a:spcBef>
                <a:spcPts val="1320"/>
              </a:spcBef>
              <a:spcAft>
                <a:spcPts val="660"/>
              </a:spcAft>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April 11, 2017</a:t>
            </a:fld>
            <a:endParaRPr dirty="0"/>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383030" y="4592992"/>
            <a:ext cx="1188380" cy="1066446"/>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and Content</a:t>
            </a:r>
          </a:p>
          <a:p>
            <a:pPr algn="r"/>
            <a:r>
              <a:rPr lang="en-US" sz="990" dirty="0" smtClean="0">
                <a:solidFill>
                  <a:schemeClr val="tx2"/>
                </a:solidFill>
                <a:latin typeface="Segoe UI" panose="020B0502040204020203" pitchFamily="34" charset="0"/>
                <a:cs typeface="Segoe UI" panose="020B0502040204020203" pitchFamily="34" charset="0"/>
              </a:rPr>
              <a:t>The primary layout used</a:t>
            </a:r>
            <a:r>
              <a:rPr lang="en-US" sz="99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429698708"/>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755127" y="1320536"/>
            <a:ext cx="8560121" cy="3646397"/>
          </a:xfrm>
        </p:spPr>
        <p:txBody>
          <a:bodyPr>
            <a:noAutofit/>
          </a:bodyPr>
          <a:lstStyle>
            <a:lvl1pPr marL="188595" indent="-188595">
              <a:spcBef>
                <a:spcPts val="1320"/>
              </a:spcBef>
              <a:spcAft>
                <a:spcPts val="660"/>
              </a:spcAft>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April 11, 2017</a:t>
            </a:fld>
            <a:endParaRPr dirty="0"/>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383030" y="4592992"/>
            <a:ext cx="1188380" cy="1066446"/>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and Content</a:t>
            </a:r>
          </a:p>
          <a:p>
            <a:pPr algn="r"/>
            <a:r>
              <a:rPr lang="en-US" sz="990" dirty="0" smtClean="0">
                <a:solidFill>
                  <a:schemeClr val="tx2"/>
                </a:solidFill>
                <a:latin typeface="Segoe UI" panose="020B0502040204020203" pitchFamily="34" charset="0"/>
                <a:cs typeface="Segoe UI" panose="020B0502040204020203" pitchFamily="34" charset="0"/>
              </a:rPr>
              <a:t>The primary layout used</a:t>
            </a:r>
            <a:r>
              <a:rPr lang="en-US" sz="99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1539978104"/>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755127" y="1320536"/>
            <a:ext cx="8560121" cy="3646397"/>
          </a:xfrm>
        </p:spPr>
        <p:txBody>
          <a:bodyPr>
            <a:noAutofit/>
          </a:bodyPr>
          <a:lstStyle>
            <a:lvl1pPr marL="188595" indent="-188595">
              <a:spcBef>
                <a:spcPts val="1320"/>
              </a:spcBef>
              <a:spcAft>
                <a:spcPts val="660"/>
              </a:spcAft>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April 11, 2017</a:t>
            </a:fld>
            <a:endParaRPr dirty="0"/>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383030" y="4592992"/>
            <a:ext cx="1188380" cy="1066446"/>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and Content</a:t>
            </a:r>
          </a:p>
          <a:p>
            <a:pPr algn="r"/>
            <a:r>
              <a:rPr lang="en-US" sz="990" dirty="0" smtClean="0">
                <a:solidFill>
                  <a:schemeClr val="tx2"/>
                </a:solidFill>
                <a:latin typeface="Segoe UI" panose="020B0502040204020203" pitchFamily="34" charset="0"/>
                <a:cs typeface="Segoe UI" panose="020B0502040204020203" pitchFamily="34" charset="0"/>
              </a:rPr>
              <a:t>The primary layout used</a:t>
            </a:r>
            <a:r>
              <a:rPr lang="en-US" sz="99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3432059567"/>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755127" y="1320536"/>
            <a:ext cx="8560121" cy="3646397"/>
          </a:xfrm>
        </p:spPr>
        <p:txBody>
          <a:bodyPr>
            <a:noAutofit/>
          </a:bodyPr>
          <a:lstStyle>
            <a:lvl1pPr marL="188595" indent="-188595">
              <a:spcBef>
                <a:spcPts val="1320"/>
              </a:spcBef>
              <a:spcAft>
                <a:spcPts val="660"/>
              </a:spcAft>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April 11, 2017</a:t>
            </a:fld>
            <a:endParaRPr dirty="0"/>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383030" y="4592992"/>
            <a:ext cx="1188380" cy="1066446"/>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and Content</a:t>
            </a:r>
          </a:p>
          <a:p>
            <a:pPr algn="r"/>
            <a:r>
              <a:rPr lang="en-US" sz="990" dirty="0" smtClean="0">
                <a:solidFill>
                  <a:schemeClr val="tx2"/>
                </a:solidFill>
                <a:latin typeface="Segoe UI" panose="020B0502040204020203" pitchFamily="34" charset="0"/>
                <a:cs typeface="Segoe UI" panose="020B0502040204020203" pitchFamily="34" charset="0"/>
              </a:rPr>
              <a:t>The primary layout used</a:t>
            </a:r>
            <a:r>
              <a:rPr lang="en-US" sz="99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1289238415"/>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755127" y="1320536"/>
            <a:ext cx="8560121" cy="3646397"/>
          </a:xfrm>
        </p:spPr>
        <p:txBody>
          <a:bodyPr>
            <a:noAutofit/>
          </a:bodyPr>
          <a:lstStyle>
            <a:lvl1pPr marL="188595" indent="-188595">
              <a:spcBef>
                <a:spcPts val="1320"/>
              </a:spcBef>
              <a:spcAft>
                <a:spcPts val="660"/>
              </a:spcAft>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April 11, 2017</a:t>
            </a:fld>
            <a:endParaRPr dirty="0"/>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383030" y="4592992"/>
            <a:ext cx="1188380" cy="1066446"/>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and Content</a:t>
            </a:r>
          </a:p>
          <a:p>
            <a:pPr algn="r"/>
            <a:r>
              <a:rPr lang="en-US" sz="990" dirty="0" smtClean="0">
                <a:solidFill>
                  <a:schemeClr val="tx2"/>
                </a:solidFill>
                <a:latin typeface="Segoe UI" panose="020B0502040204020203" pitchFamily="34" charset="0"/>
                <a:cs typeface="Segoe UI" panose="020B0502040204020203" pitchFamily="34" charset="0"/>
              </a:rPr>
              <a:t>The primary layout used</a:t>
            </a:r>
            <a:r>
              <a:rPr lang="en-US" sz="99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4294237271"/>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755127" y="1320536"/>
            <a:ext cx="8560121" cy="3646397"/>
          </a:xfrm>
        </p:spPr>
        <p:txBody>
          <a:bodyPr>
            <a:noAutofit/>
          </a:bodyPr>
          <a:lstStyle>
            <a:lvl1pPr marL="188595" indent="-188595">
              <a:spcBef>
                <a:spcPts val="1320"/>
              </a:spcBef>
              <a:spcAft>
                <a:spcPts val="660"/>
              </a:spcAft>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April 11, 2017</a:t>
            </a:fld>
            <a:endParaRPr dirty="0"/>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383030" y="4592992"/>
            <a:ext cx="1188380" cy="1066446"/>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and Content</a:t>
            </a:r>
          </a:p>
          <a:p>
            <a:pPr algn="r"/>
            <a:r>
              <a:rPr lang="en-US" sz="990" dirty="0" smtClean="0">
                <a:solidFill>
                  <a:schemeClr val="tx2"/>
                </a:solidFill>
                <a:latin typeface="Segoe UI" panose="020B0502040204020203" pitchFamily="34" charset="0"/>
                <a:cs typeface="Segoe UI" panose="020B0502040204020203" pitchFamily="34" charset="0"/>
              </a:rPr>
              <a:t>The primary layout used</a:t>
            </a:r>
            <a:r>
              <a:rPr lang="en-US" sz="99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3380064120"/>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755127" y="1320536"/>
            <a:ext cx="8560121" cy="3646397"/>
          </a:xfrm>
        </p:spPr>
        <p:txBody>
          <a:bodyPr>
            <a:noAutofit/>
          </a:bodyPr>
          <a:lstStyle>
            <a:lvl1pPr marL="188595" indent="-188595">
              <a:spcBef>
                <a:spcPts val="1320"/>
              </a:spcBef>
              <a:spcAft>
                <a:spcPts val="660"/>
              </a:spcAft>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April 11, 2017</a:t>
            </a:fld>
            <a:endParaRPr dirty="0"/>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383030" y="4592992"/>
            <a:ext cx="1188380" cy="1066446"/>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and Content</a:t>
            </a:r>
          </a:p>
          <a:p>
            <a:pPr algn="r"/>
            <a:r>
              <a:rPr lang="en-US" sz="990" dirty="0" smtClean="0">
                <a:solidFill>
                  <a:schemeClr val="tx2"/>
                </a:solidFill>
                <a:latin typeface="Segoe UI" panose="020B0502040204020203" pitchFamily="34" charset="0"/>
                <a:cs typeface="Segoe UI" panose="020B0502040204020203" pitchFamily="34" charset="0"/>
              </a:rPr>
              <a:t>The primary layout used</a:t>
            </a:r>
            <a:r>
              <a:rPr lang="en-US" sz="99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2422885517"/>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30" y="1"/>
            <a:ext cx="8560120" cy="769374"/>
          </a:xfrm>
        </p:spPr>
        <p:txBody>
          <a:bodyPr bIns="45720" anchor="b">
            <a:normAutofit/>
          </a:bodyPr>
          <a:lstStyle>
            <a:lvl1pPr algn="l" defTabSz="1005741"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5" name="Text Placeholder 18"/>
          <p:cNvSpPr>
            <a:spLocks noGrp="1"/>
          </p:cNvSpPr>
          <p:nvPr>
            <p:ph type="body" sz="quarter" idx="11" hasCustomPrompt="1"/>
          </p:nvPr>
        </p:nvSpPr>
        <p:spPr>
          <a:xfrm>
            <a:off x="755130" y="719351"/>
            <a:ext cx="8560120" cy="493406"/>
          </a:xfrm>
        </p:spPr>
        <p:txBody>
          <a:bodyPr tIns="45720">
            <a:noAutofit/>
          </a:bodyPr>
          <a:lstStyle>
            <a:lvl1pPr marL="0" indent="0" algn="l" defTabSz="1005741" rtl="0" eaLnBrk="1" latinLnBrk="0" hangingPunct="1">
              <a:buNone/>
              <a:defRPr lang="en-US" sz="165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7" name="TextBox 6"/>
          <p:cNvSpPr txBox="1"/>
          <p:nvPr userDrawn="1"/>
        </p:nvSpPr>
        <p:spPr>
          <a:xfrm>
            <a:off x="-1721861" y="4897692"/>
            <a:ext cx="1527213" cy="761747"/>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Only</a:t>
            </a:r>
          </a:p>
          <a:p>
            <a:pPr algn="r"/>
            <a:r>
              <a:rPr lang="en-US" sz="990" dirty="0" smtClean="0">
                <a:solidFill>
                  <a:schemeClr val="tx2"/>
                </a:solidFill>
                <a:latin typeface="Segoe UI" panose="020B0502040204020203" pitchFamily="34" charset="0"/>
                <a:cs typeface="Segoe UI" panose="020B0502040204020203" pitchFamily="34" charset="0"/>
              </a:rPr>
              <a:t>Includes only the title and subtitle, with a large open</a:t>
            </a:r>
            <a:r>
              <a:rPr lang="en-US" sz="990" baseline="0" dirty="0" smtClean="0">
                <a:solidFill>
                  <a:schemeClr val="tx2"/>
                </a:solidFill>
                <a:latin typeface="Segoe UI" panose="020B0502040204020203" pitchFamily="34" charset="0"/>
                <a:cs typeface="Segoe UI" panose="020B0502040204020203" pitchFamily="34" charset="0"/>
              </a:rPr>
              <a:t> space in the middle of the slide.</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721861" y="6"/>
            <a:ext cx="1526719" cy="2292430"/>
          </a:xfrm>
        </p:spPr>
        <p:txBody>
          <a:bodyPr>
            <a:noAutofit/>
          </a:bodyPr>
          <a:lstStyle>
            <a:lvl1pPr marL="0" indent="0">
              <a:buNone/>
              <a:defRPr sz="907" b="1">
                <a:solidFill>
                  <a:schemeClr val="accent1"/>
                </a:solidFill>
              </a:defRPr>
            </a:lvl1pPr>
            <a:lvl2pPr marL="191209" indent="-191209"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
        <p:nvSpPr>
          <p:cNvPr id="11" name="Date Placeholder 3"/>
          <p:cNvSpPr>
            <a:spLocks noGrp="1"/>
          </p:cNvSpPr>
          <p:nvPr>
            <p:ph type="dt" sz="half" idx="2"/>
          </p:nvPr>
        </p:nvSpPr>
        <p:spPr>
          <a:xfrm>
            <a:off x="3364152" y="5249108"/>
            <a:ext cx="1483614" cy="188648"/>
          </a:xfrm>
          <a:prstGeom prst="rect">
            <a:avLst/>
          </a:prstGeom>
        </p:spPr>
        <p:txBody>
          <a:bodyPr lIns="0" tIns="0" rIns="0" bIns="0"/>
          <a:lstStyle>
            <a:lvl1pPr algn="ctr">
              <a:defRPr lang="en-US" sz="907"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April 11, 2017</a:t>
            </a:fld>
            <a:endParaRPr lang="en-US" dirty="0"/>
          </a:p>
        </p:txBody>
      </p:sp>
      <p:sp>
        <p:nvSpPr>
          <p:cNvPr id="13" name="Footer Placeholder 3"/>
          <p:cNvSpPr>
            <a:spLocks noGrp="1"/>
          </p:cNvSpPr>
          <p:nvPr>
            <p:ph type="ftr" sz="quarter" idx="12"/>
          </p:nvPr>
        </p:nvSpPr>
        <p:spPr>
          <a:xfrm>
            <a:off x="4849690" y="5249108"/>
            <a:ext cx="1536700"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14" name="Slide Number Placeholder 5"/>
          <p:cNvSpPr txBox="1">
            <a:spLocks/>
          </p:cNvSpPr>
          <p:nvPr userDrawn="1"/>
        </p:nvSpPr>
        <p:spPr>
          <a:xfrm>
            <a:off x="754380" y="5259637"/>
            <a:ext cx="301752" cy="188648"/>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907" smtClean="0"/>
              <a:pPr/>
              <a:t>‹#›</a:t>
            </a:fld>
            <a:endParaRPr lang="en-US" sz="907" dirty="0"/>
          </a:p>
        </p:txBody>
      </p:sp>
    </p:spTree>
    <p:extLst>
      <p:ext uri="{BB962C8B-B14F-4D97-AF65-F5344CB8AC3E}">
        <p14:creationId xmlns:p14="http://schemas.microsoft.com/office/powerpoint/2010/main" val="1237487523"/>
      </p:ext>
    </p:extLst>
  </p:cSld>
  <p:clrMapOvr>
    <a:masterClrMapping/>
  </p:clrMapOvr>
  <p:hf hdr="0"/>
  <p:extLst mod="1">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30" y="1"/>
            <a:ext cx="8560120" cy="769374"/>
          </a:xfrm>
        </p:spPr>
        <p:txBody>
          <a:bodyPr bIns="45720" anchor="b">
            <a:normAutofit/>
          </a:bodyPr>
          <a:lstStyle>
            <a:lvl1pPr algn="l" defTabSz="1005741"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5" name="Text Placeholder 18"/>
          <p:cNvSpPr>
            <a:spLocks noGrp="1"/>
          </p:cNvSpPr>
          <p:nvPr>
            <p:ph type="body" sz="quarter" idx="11" hasCustomPrompt="1"/>
          </p:nvPr>
        </p:nvSpPr>
        <p:spPr>
          <a:xfrm>
            <a:off x="755130" y="719351"/>
            <a:ext cx="8560120" cy="493406"/>
          </a:xfrm>
        </p:spPr>
        <p:txBody>
          <a:bodyPr tIns="45720">
            <a:noAutofit/>
          </a:bodyPr>
          <a:lstStyle>
            <a:lvl1pPr marL="0" indent="0" algn="l" defTabSz="1005741" rtl="0" eaLnBrk="1" latinLnBrk="0" hangingPunct="1">
              <a:buNone/>
              <a:defRPr lang="en-US" sz="165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7" name="TextBox 6"/>
          <p:cNvSpPr txBox="1"/>
          <p:nvPr userDrawn="1"/>
        </p:nvSpPr>
        <p:spPr>
          <a:xfrm>
            <a:off x="-1721861" y="4897692"/>
            <a:ext cx="1527213" cy="761747"/>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Only</a:t>
            </a:r>
          </a:p>
          <a:p>
            <a:pPr algn="r"/>
            <a:r>
              <a:rPr lang="en-US" sz="990" dirty="0" smtClean="0">
                <a:solidFill>
                  <a:schemeClr val="tx2"/>
                </a:solidFill>
                <a:latin typeface="Segoe UI" panose="020B0502040204020203" pitchFamily="34" charset="0"/>
                <a:cs typeface="Segoe UI" panose="020B0502040204020203" pitchFamily="34" charset="0"/>
              </a:rPr>
              <a:t>Includes only the title and subtitle, with a large open</a:t>
            </a:r>
            <a:r>
              <a:rPr lang="en-US" sz="990" baseline="0" dirty="0" smtClean="0">
                <a:solidFill>
                  <a:schemeClr val="tx2"/>
                </a:solidFill>
                <a:latin typeface="Segoe UI" panose="020B0502040204020203" pitchFamily="34" charset="0"/>
                <a:cs typeface="Segoe UI" panose="020B0502040204020203" pitchFamily="34" charset="0"/>
              </a:rPr>
              <a:t> space in the middle of the slide.</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721861" y="6"/>
            <a:ext cx="1526719" cy="2292430"/>
          </a:xfrm>
        </p:spPr>
        <p:txBody>
          <a:bodyPr>
            <a:noAutofit/>
          </a:bodyPr>
          <a:lstStyle>
            <a:lvl1pPr marL="0" indent="0">
              <a:buNone/>
              <a:defRPr sz="907" b="1">
                <a:solidFill>
                  <a:schemeClr val="accent1"/>
                </a:solidFill>
              </a:defRPr>
            </a:lvl1pPr>
            <a:lvl2pPr marL="191209" indent="-191209"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
        <p:nvSpPr>
          <p:cNvPr id="11" name="Date Placeholder 3"/>
          <p:cNvSpPr>
            <a:spLocks noGrp="1"/>
          </p:cNvSpPr>
          <p:nvPr>
            <p:ph type="dt" sz="half" idx="2"/>
          </p:nvPr>
        </p:nvSpPr>
        <p:spPr>
          <a:xfrm>
            <a:off x="3364152" y="5249108"/>
            <a:ext cx="1483614" cy="188648"/>
          </a:xfrm>
          <a:prstGeom prst="rect">
            <a:avLst/>
          </a:prstGeom>
        </p:spPr>
        <p:txBody>
          <a:bodyPr lIns="0" tIns="0" rIns="0" bIns="0"/>
          <a:lstStyle>
            <a:lvl1pPr algn="ctr">
              <a:defRPr lang="en-US" sz="907"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April 11, 2017</a:t>
            </a:fld>
            <a:endParaRPr lang="en-US" dirty="0"/>
          </a:p>
        </p:txBody>
      </p:sp>
      <p:sp>
        <p:nvSpPr>
          <p:cNvPr id="13" name="Footer Placeholder 3"/>
          <p:cNvSpPr>
            <a:spLocks noGrp="1"/>
          </p:cNvSpPr>
          <p:nvPr>
            <p:ph type="ftr" sz="quarter" idx="12"/>
          </p:nvPr>
        </p:nvSpPr>
        <p:spPr>
          <a:xfrm>
            <a:off x="4849690" y="5249108"/>
            <a:ext cx="1536700"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14" name="Slide Number Placeholder 5"/>
          <p:cNvSpPr txBox="1">
            <a:spLocks/>
          </p:cNvSpPr>
          <p:nvPr userDrawn="1"/>
        </p:nvSpPr>
        <p:spPr>
          <a:xfrm>
            <a:off x="754380" y="5259637"/>
            <a:ext cx="301752" cy="188648"/>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907" smtClean="0"/>
              <a:pPr/>
              <a:t>‹#›</a:t>
            </a:fld>
            <a:endParaRPr lang="en-US" sz="907" dirty="0"/>
          </a:p>
        </p:txBody>
      </p:sp>
    </p:spTree>
    <p:extLst>
      <p:ext uri="{BB962C8B-B14F-4D97-AF65-F5344CB8AC3E}">
        <p14:creationId xmlns:p14="http://schemas.microsoft.com/office/powerpoint/2010/main" val="3173904310"/>
      </p:ext>
    </p:extLst>
  </p:cSld>
  <p:clrMapOvr>
    <a:masterClrMapping/>
  </p:clrMapOvr>
  <p:hf hdr="0"/>
  <p:extLst mod="1">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30" y="1"/>
            <a:ext cx="8560120" cy="769374"/>
          </a:xfrm>
        </p:spPr>
        <p:txBody>
          <a:bodyPr bIns="45720" anchor="b">
            <a:normAutofit/>
          </a:bodyPr>
          <a:lstStyle>
            <a:lvl1pPr algn="l" defTabSz="1005741"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5" name="Text Placeholder 18"/>
          <p:cNvSpPr>
            <a:spLocks noGrp="1"/>
          </p:cNvSpPr>
          <p:nvPr>
            <p:ph type="body" sz="quarter" idx="11" hasCustomPrompt="1"/>
          </p:nvPr>
        </p:nvSpPr>
        <p:spPr>
          <a:xfrm>
            <a:off x="755130" y="719351"/>
            <a:ext cx="8560120" cy="493406"/>
          </a:xfrm>
        </p:spPr>
        <p:txBody>
          <a:bodyPr tIns="45720">
            <a:noAutofit/>
          </a:bodyPr>
          <a:lstStyle>
            <a:lvl1pPr marL="0" indent="0" algn="l" defTabSz="1005741" rtl="0" eaLnBrk="1" latinLnBrk="0" hangingPunct="1">
              <a:buNone/>
              <a:defRPr lang="en-US" sz="165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7" name="TextBox 6"/>
          <p:cNvSpPr txBox="1"/>
          <p:nvPr userDrawn="1"/>
        </p:nvSpPr>
        <p:spPr>
          <a:xfrm>
            <a:off x="-1721861" y="4897692"/>
            <a:ext cx="1527213" cy="761747"/>
          </a:xfrm>
          <a:prstGeom prst="rect">
            <a:avLst/>
          </a:prstGeom>
          <a:noFill/>
        </p:spPr>
        <p:txBody>
          <a:bodyPr wrap="square" lIns="0" tIns="0" rIns="0" bIns="0" rtlCol="0" anchor="b" anchorCtr="0">
            <a:spAutoFit/>
          </a:bodyPr>
          <a:lstStyle/>
          <a:p>
            <a:pPr algn="r"/>
            <a:r>
              <a:rPr lang="en-US" sz="990" b="1" dirty="0" smtClean="0">
                <a:solidFill>
                  <a:schemeClr val="tx2"/>
                </a:solidFill>
                <a:latin typeface="Segoe UI" panose="020B0502040204020203" pitchFamily="34" charset="0"/>
                <a:cs typeface="Segoe UI" panose="020B0502040204020203" pitchFamily="34" charset="0"/>
              </a:rPr>
              <a:t>Title Only</a:t>
            </a:r>
          </a:p>
          <a:p>
            <a:pPr algn="r"/>
            <a:r>
              <a:rPr lang="en-US" sz="990" dirty="0" smtClean="0">
                <a:solidFill>
                  <a:schemeClr val="tx2"/>
                </a:solidFill>
                <a:latin typeface="Segoe UI" panose="020B0502040204020203" pitchFamily="34" charset="0"/>
                <a:cs typeface="Segoe UI" panose="020B0502040204020203" pitchFamily="34" charset="0"/>
              </a:rPr>
              <a:t>Includes only the title and subtitle, with a large open</a:t>
            </a:r>
            <a:r>
              <a:rPr lang="en-US" sz="990" baseline="0" dirty="0" smtClean="0">
                <a:solidFill>
                  <a:schemeClr val="tx2"/>
                </a:solidFill>
                <a:latin typeface="Segoe UI" panose="020B0502040204020203" pitchFamily="34" charset="0"/>
                <a:cs typeface="Segoe UI" panose="020B0502040204020203" pitchFamily="34" charset="0"/>
              </a:rPr>
              <a:t> space in the middle of the slide.</a:t>
            </a:r>
            <a:endParaRPr lang="en-US" sz="990" dirty="0" smtClean="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721861" y="6"/>
            <a:ext cx="1526719" cy="2292430"/>
          </a:xfrm>
        </p:spPr>
        <p:txBody>
          <a:bodyPr>
            <a:noAutofit/>
          </a:bodyPr>
          <a:lstStyle>
            <a:lvl1pPr marL="0" indent="0">
              <a:buNone/>
              <a:defRPr sz="907" b="1">
                <a:solidFill>
                  <a:schemeClr val="accent1"/>
                </a:solidFill>
              </a:defRPr>
            </a:lvl1pPr>
            <a:lvl2pPr marL="191209" indent="-191209"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
        <p:nvSpPr>
          <p:cNvPr id="11" name="Date Placeholder 3"/>
          <p:cNvSpPr>
            <a:spLocks noGrp="1"/>
          </p:cNvSpPr>
          <p:nvPr>
            <p:ph type="dt" sz="half" idx="2"/>
          </p:nvPr>
        </p:nvSpPr>
        <p:spPr>
          <a:xfrm>
            <a:off x="3364152" y="5249108"/>
            <a:ext cx="1483614" cy="188648"/>
          </a:xfrm>
          <a:prstGeom prst="rect">
            <a:avLst/>
          </a:prstGeom>
        </p:spPr>
        <p:txBody>
          <a:bodyPr lIns="0" tIns="0" rIns="0" bIns="0"/>
          <a:lstStyle>
            <a:lvl1pPr algn="ctr">
              <a:defRPr lang="en-US" sz="907"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April 11, 2017</a:t>
            </a:fld>
            <a:endParaRPr lang="en-US" dirty="0"/>
          </a:p>
        </p:txBody>
      </p:sp>
      <p:sp>
        <p:nvSpPr>
          <p:cNvPr id="13" name="Footer Placeholder 3"/>
          <p:cNvSpPr>
            <a:spLocks noGrp="1"/>
          </p:cNvSpPr>
          <p:nvPr>
            <p:ph type="ftr" sz="quarter" idx="12"/>
          </p:nvPr>
        </p:nvSpPr>
        <p:spPr>
          <a:xfrm>
            <a:off x="4849690" y="5249108"/>
            <a:ext cx="1536700"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14" name="Slide Number Placeholder 5"/>
          <p:cNvSpPr txBox="1">
            <a:spLocks/>
          </p:cNvSpPr>
          <p:nvPr userDrawn="1"/>
        </p:nvSpPr>
        <p:spPr>
          <a:xfrm>
            <a:off x="754380" y="5259637"/>
            <a:ext cx="301752" cy="188648"/>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907" smtClean="0"/>
              <a:pPr/>
              <a:t>‹#›</a:t>
            </a:fld>
            <a:endParaRPr lang="en-US" sz="907" dirty="0"/>
          </a:p>
        </p:txBody>
      </p:sp>
    </p:spTree>
    <p:extLst>
      <p:ext uri="{BB962C8B-B14F-4D97-AF65-F5344CB8AC3E}">
        <p14:creationId xmlns:p14="http://schemas.microsoft.com/office/powerpoint/2010/main" val="674841178"/>
      </p:ext>
    </p:extLst>
  </p:cSld>
  <p:clrMapOvr>
    <a:masterClrMapping/>
  </p:clrMapOvr>
  <p:hf hdr="0"/>
  <p:extLst mod="1">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B0C4EA-0CB8-430A-911D-3E76A4FA458B}" type="datetimeFigureOut">
              <a:rPr lang="en-US" smtClean="0"/>
              <a:t>11-Apr-17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BD872-46C5-49B0-9E2C-C79AF91907EA}" type="slidenum">
              <a:rPr lang="en-US" smtClean="0"/>
              <a:t>‹#›</a:t>
            </a:fld>
            <a:endParaRPr lang="en-US"/>
          </a:p>
        </p:txBody>
      </p:sp>
    </p:spTree>
    <p:extLst>
      <p:ext uri="{BB962C8B-B14F-4D97-AF65-F5344CB8AC3E}">
        <p14:creationId xmlns:p14="http://schemas.microsoft.com/office/powerpoint/2010/main" val="1373766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0C4EA-0CB8-430A-911D-3E76A4FA458B}" type="datetimeFigureOut">
              <a:rPr lang="en-US" smtClean="0"/>
              <a:t>11-Apr-17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BD872-46C5-49B0-9E2C-C79AF91907EA}" type="slidenum">
              <a:rPr lang="en-US" smtClean="0"/>
              <a:t>‹#›</a:t>
            </a:fld>
            <a:endParaRPr lang="en-US"/>
          </a:p>
        </p:txBody>
      </p:sp>
    </p:spTree>
    <p:extLst>
      <p:ext uri="{BB962C8B-B14F-4D97-AF65-F5344CB8AC3E}">
        <p14:creationId xmlns:p14="http://schemas.microsoft.com/office/powerpoint/2010/main" val="2521435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5800" y="3787775"/>
            <a:ext cx="8675688" cy="1238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B0C4EA-0CB8-430A-911D-3E76A4FA458B}" type="datetimeFigureOut">
              <a:rPr lang="en-US" smtClean="0"/>
              <a:t>11-Apr-17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BD872-46C5-49B0-9E2C-C79AF91907EA}" type="slidenum">
              <a:rPr lang="en-US" smtClean="0"/>
              <a:t>‹#›</a:t>
            </a:fld>
            <a:endParaRPr lang="en-US"/>
          </a:p>
        </p:txBody>
      </p:sp>
    </p:spTree>
    <p:extLst>
      <p:ext uri="{BB962C8B-B14F-4D97-AF65-F5344CB8AC3E}">
        <p14:creationId xmlns:p14="http://schemas.microsoft.com/office/powerpoint/2010/main" val="792913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2150" y="1506538"/>
            <a:ext cx="4260850" cy="359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06538"/>
            <a:ext cx="4260850" cy="359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0C4EA-0CB8-430A-911D-3E76A4FA458B}" type="datetimeFigureOut">
              <a:rPr lang="en-US" smtClean="0"/>
              <a:t>11-Apr-17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BD872-46C5-49B0-9E2C-C79AF91907EA}" type="slidenum">
              <a:rPr lang="en-US" smtClean="0"/>
              <a:t>‹#›</a:t>
            </a:fld>
            <a:endParaRPr lang="en-US"/>
          </a:p>
        </p:txBody>
      </p:sp>
    </p:spTree>
    <p:extLst>
      <p:ext uri="{BB962C8B-B14F-4D97-AF65-F5344CB8AC3E}">
        <p14:creationId xmlns:p14="http://schemas.microsoft.com/office/powerpoint/2010/main" val="167119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99060" y="640652"/>
            <a:ext cx="8968740" cy="276999"/>
          </a:xfrm>
          <a:prstGeom prst="rect">
            <a:avLst/>
          </a:prstGeom>
        </p:spPr>
        <p:txBody>
          <a:bodyPr wrap="square">
            <a:spAutoFit/>
          </a:bodyPr>
          <a:lstStyle/>
          <a:p>
            <a:pPr fontAlgn="t"/>
            <a:r>
              <a:rPr lang="en-US" sz="1200" b="1" u="sng" dirty="0" smtClean="0">
                <a:latin typeface="Calibri" pitchFamily="34" charset="0"/>
                <a:cs typeface="Calibri" pitchFamily="34" charset="0"/>
              </a:rPr>
              <a:t>Phases:</a:t>
            </a:r>
            <a:r>
              <a:rPr lang="en-US" sz="1200" dirty="0" smtClean="0">
                <a:latin typeface="Calibri" pitchFamily="34" charset="0"/>
                <a:cs typeface="Calibri" pitchFamily="34" charset="0"/>
              </a:rPr>
              <a:t>                        </a:t>
            </a:r>
            <a:r>
              <a:rPr lang="en-US" sz="1000" i="1" dirty="0" smtClean="0">
                <a:solidFill>
                  <a:schemeClr val="bg1">
                    <a:lumMod val="65000"/>
                  </a:schemeClr>
                </a:solidFill>
                <a:latin typeface="Calibri" pitchFamily="34" charset="0"/>
                <a:cs typeface="Calibri" pitchFamily="34" charset="0"/>
              </a:rPr>
              <a:t>1-Assumption 2-Symptom 3-Speculation</a:t>
            </a:r>
            <a:r>
              <a:rPr lang="en-US" sz="1000" i="1" baseline="0" dirty="0" smtClean="0">
                <a:solidFill>
                  <a:schemeClr val="bg1">
                    <a:lumMod val="65000"/>
                  </a:schemeClr>
                </a:solidFill>
                <a:latin typeface="Calibri" pitchFamily="34" charset="0"/>
                <a:cs typeface="Calibri" pitchFamily="34" charset="0"/>
              </a:rPr>
              <a:t> with limited data 4-Segmentation 5-ID’d 6-Containment deployed 7-Root cause validated</a:t>
            </a:r>
            <a:endParaRPr lang="en-US" sz="1200" dirty="0">
              <a:latin typeface="Calibri" pitchFamily="34" charset="0"/>
              <a:cs typeface="Calibri" pitchFamily="34" charset="0"/>
            </a:endParaRPr>
          </a:p>
        </p:txBody>
      </p:sp>
      <p:sp>
        <p:nvSpPr>
          <p:cNvPr id="2" name="Title 1"/>
          <p:cNvSpPr>
            <a:spLocks noGrp="1"/>
          </p:cNvSpPr>
          <p:nvPr>
            <p:ph type="title" hasCustomPrompt="1"/>
          </p:nvPr>
        </p:nvSpPr>
        <p:spPr>
          <a:xfrm>
            <a:off x="76200" y="51765"/>
            <a:ext cx="8153400" cy="377296"/>
          </a:xfrm>
        </p:spPr>
        <p:txBody>
          <a:bodyPr/>
          <a:lstStyle>
            <a:lvl1pPr algn="l">
              <a:defRPr sz="2800" baseline="0"/>
            </a:lvl1pPr>
          </a:lstStyle>
          <a:p>
            <a:r>
              <a:rPr lang="en-US" dirty="0" smtClean="0"/>
              <a:t>(Enter Heading for Topic or Problem Statement)</a:t>
            </a:r>
            <a:endParaRPr lang="en-US" dirty="0"/>
          </a:p>
        </p:txBody>
      </p:sp>
      <p:sp>
        <p:nvSpPr>
          <p:cNvPr id="20" name="Rectangle 19"/>
          <p:cNvSpPr/>
          <p:nvPr userDrawn="1"/>
        </p:nvSpPr>
        <p:spPr>
          <a:xfrm>
            <a:off x="99060" y="429061"/>
            <a:ext cx="7040880" cy="276999"/>
          </a:xfrm>
          <a:prstGeom prst="rect">
            <a:avLst/>
          </a:prstGeom>
        </p:spPr>
        <p:txBody>
          <a:bodyPr wrap="square">
            <a:spAutoFit/>
          </a:bodyPr>
          <a:lstStyle/>
          <a:p>
            <a:pPr fontAlgn="t"/>
            <a:r>
              <a:rPr lang="en-US" sz="1200" b="1" u="sng" dirty="0" smtClean="0">
                <a:latin typeface="Calibri" pitchFamily="34" charset="0"/>
                <a:cs typeface="Calibri" pitchFamily="34" charset="0"/>
              </a:rPr>
              <a:t>Risk:</a:t>
            </a:r>
            <a:r>
              <a:rPr lang="en-US" sz="1200" b="0" u="none" baseline="0" dirty="0" smtClean="0">
                <a:latin typeface="Calibri" pitchFamily="34" charset="0"/>
                <a:cs typeface="Calibri" pitchFamily="34" charset="0"/>
              </a:rPr>
              <a:t>       </a:t>
            </a:r>
            <a:r>
              <a:rPr lang="en-US" sz="1200" b="0" u="none" baseline="0" dirty="0" smtClean="0">
                <a:solidFill>
                  <a:srgbClr val="FF0000"/>
                </a:solidFill>
                <a:latin typeface="Calibri" pitchFamily="34" charset="0"/>
                <a:cs typeface="Calibri" pitchFamily="34" charset="0"/>
              </a:rPr>
              <a:t>           </a:t>
            </a:r>
            <a:r>
              <a:rPr lang="en-US" sz="1200" b="0" u="none" baseline="0" dirty="0" smtClean="0">
                <a:latin typeface="Calibri" pitchFamily="34" charset="0"/>
                <a:cs typeface="Calibri" pitchFamily="34" charset="0"/>
              </a:rPr>
              <a:t>           </a:t>
            </a:r>
            <a:r>
              <a:rPr lang="en-US" sz="1000" i="1" dirty="0" smtClean="0">
                <a:solidFill>
                  <a:schemeClr val="bg1">
                    <a:lumMod val="65000"/>
                  </a:schemeClr>
                </a:solidFill>
                <a:latin typeface="Calibri" pitchFamily="34" charset="0"/>
                <a:cs typeface="Calibri" pitchFamily="34" charset="0"/>
              </a:rPr>
              <a:t>1-Showstopper 1.5-High Risk/No Data 2-High Risk</a:t>
            </a:r>
            <a:r>
              <a:rPr lang="en-US" sz="1000" i="1" baseline="0" dirty="0" smtClean="0">
                <a:solidFill>
                  <a:schemeClr val="bg1">
                    <a:lumMod val="65000"/>
                  </a:schemeClr>
                </a:solidFill>
                <a:latin typeface="Calibri" pitchFamily="34" charset="0"/>
                <a:cs typeface="Calibri" pitchFamily="34" charset="0"/>
              </a:rPr>
              <a:t> </a:t>
            </a:r>
            <a:r>
              <a:rPr lang="en-US" sz="1000" i="1" dirty="0" smtClean="0">
                <a:solidFill>
                  <a:schemeClr val="bg1">
                    <a:lumMod val="65000"/>
                  </a:schemeClr>
                </a:solidFill>
                <a:latin typeface="Calibri" pitchFamily="34" charset="0"/>
                <a:cs typeface="Calibri" pitchFamily="34" charset="0"/>
              </a:rPr>
              <a:t>2.5-No Data 3-Med Risk 4-Low</a:t>
            </a:r>
            <a:r>
              <a:rPr lang="en-US" sz="1000" i="1" baseline="0" dirty="0" smtClean="0">
                <a:solidFill>
                  <a:schemeClr val="bg1">
                    <a:lumMod val="65000"/>
                  </a:schemeClr>
                </a:solidFill>
                <a:latin typeface="Calibri" pitchFamily="34" charset="0"/>
                <a:cs typeface="Calibri" pitchFamily="34" charset="0"/>
              </a:rPr>
              <a:t> risk 5-cert.</a:t>
            </a:r>
            <a:endParaRPr lang="en-US" sz="1200" dirty="0">
              <a:latin typeface="Calibri" pitchFamily="34" charset="0"/>
              <a:cs typeface="Calibri" pitchFamily="34" charset="0"/>
            </a:endParaRPr>
          </a:p>
        </p:txBody>
      </p:sp>
      <p:sp>
        <p:nvSpPr>
          <p:cNvPr id="22" name="Subtitle 2"/>
          <p:cNvSpPr>
            <a:spLocks noGrp="1"/>
          </p:cNvSpPr>
          <p:nvPr>
            <p:ph type="subTitle" idx="20" hasCustomPrompt="1"/>
          </p:nvPr>
        </p:nvSpPr>
        <p:spPr>
          <a:xfrm>
            <a:off x="624840" y="467519"/>
            <a:ext cx="670560" cy="197888"/>
          </a:xfrm>
        </p:spPr>
        <p:txBody>
          <a:bodyPr anchor="ctr" anchorCtr="0"/>
          <a:lstStyle>
            <a:lvl1pPr marL="0" indent="0" algn="l">
              <a:buFont typeface="Arial" pitchFamily="34" charset="0"/>
              <a:buNone/>
              <a:defRPr sz="1200" b="1" baseline="0">
                <a:solidFill>
                  <a:srgbClr val="FF0000"/>
                </a:solidFill>
              </a:defRPr>
            </a:lvl1pPr>
            <a:lvl2pPr marL="0" indent="0" algn="ctr">
              <a:buNone/>
              <a:defRPr sz="3200" baseline="30000"/>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dirty="0" smtClean="0"/>
              <a:t>Level</a:t>
            </a:r>
            <a:endParaRPr lang="en-US" dirty="0"/>
          </a:p>
        </p:txBody>
      </p:sp>
      <p:sp>
        <p:nvSpPr>
          <p:cNvPr id="21" name="Text Placeholder 2"/>
          <p:cNvSpPr>
            <a:spLocks noGrp="1"/>
          </p:cNvSpPr>
          <p:nvPr>
            <p:ph type="body" idx="21" hasCustomPrompt="1"/>
          </p:nvPr>
        </p:nvSpPr>
        <p:spPr>
          <a:xfrm>
            <a:off x="624840" y="640652"/>
            <a:ext cx="670560" cy="201977"/>
          </a:xfrm>
        </p:spPr>
        <p:txBody>
          <a:bodyPr anchor="t" anchorCtr="0"/>
          <a:lstStyle>
            <a:lvl1pPr marL="0" indent="0" algn="l">
              <a:buNone/>
              <a:defRPr sz="1200" b="1" baseline="0">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Stage</a:t>
            </a:r>
          </a:p>
        </p:txBody>
      </p:sp>
      <p:sp>
        <p:nvSpPr>
          <p:cNvPr id="23" name="Text Placeholder 2"/>
          <p:cNvSpPr>
            <a:spLocks noGrp="1"/>
          </p:cNvSpPr>
          <p:nvPr>
            <p:ph type="body" idx="22" hasCustomPrompt="1"/>
          </p:nvPr>
        </p:nvSpPr>
        <p:spPr>
          <a:xfrm>
            <a:off x="7962900" y="473408"/>
            <a:ext cx="2009215" cy="232651"/>
          </a:xfrm>
        </p:spPr>
        <p:txBody>
          <a:bodyPr anchor="b"/>
          <a:lstStyle>
            <a:lvl1pPr marL="0" indent="0" algn="r">
              <a:buNone/>
              <a:defRPr sz="12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Date </a:t>
            </a:r>
          </a:p>
        </p:txBody>
      </p:sp>
      <p:sp>
        <p:nvSpPr>
          <p:cNvPr id="3" name="TextBox 2"/>
          <p:cNvSpPr txBox="1"/>
          <p:nvPr userDrawn="1"/>
        </p:nvSpPr>
        <p:spPr>
          <a:xfrm>
            <a:off x="7924800" y="10319"/>
            <a:ext cx="2057400" cy="461665"/>
          </a:xfrm>
          <a:prstGeom prst="rect">
            <a:avLst/>
          </a:prstGeom>
          <a:noFill/>
        </p:spPr>
        <p:txBody>
          <a:bodyPr wrap="square" rtlCol="0">
            <a:spAutoFit/>
          </a:bodyPr>
          <a:lstStyle/>
          <a:p>
            <a:pPr algn="r"/>
            <a:r>
              <a:rPr lang="en-US" sz="1200" dirty="0" smtClean="0">
                <a:solidFill>
                  <a:srgbClr val="FF0000"/>
                </a:solidFill>
                <a:latin typeface="Neo Sans Intel Medium" pitchFamily="34" charset="0"/>
              </a:rPr>
              <a:t>Intel-Micron Confidential</a:t>
            </a:r>
          </a:p>
          <a:p>
            <a:pPr algn="r">
              <a:tabLst/>
            </a:pPr>
            <a:r>
              <a:rPr lang="en-US" sz="1200" dirty="0" err="1" smtClean="0">
                <a:solidFill>
                  <a:schemeClr val="accent2"/>
                </a:solidFill>
                <a:latin typeface="Neo Sans Intel Medium" pitchFamily="34" charset="0"/>
              </a:rPr>
              <a:t>SxP</a:t>
            </a:r>
            <a:r>
              <a:rPr lang="en-US" sz="1200" dirty="0" smtClean="0">
                <a:solidFill>
                  <a:schemeClr val="accent2"/>
                </a:solidFill>
                <a:latin typeface="Neo Sans Intel Medium" pitchFamily="34" charset="0"/>
              </a:rPr>
              <a:t> JDP</a:t>
            </a:r>
          </a:p>
        </p:txBody>
      </p:sp>
      <p:sp>
        <p:nvSpPr>
          <p:cNvPr id="28" name="Rectangle 5"/>
          <p:cNvSpPr>
            <a:spLocks noChangeArrowheads="1"/>
          </p:cNvSpPr>
          <p:nvPr userDrawn="1"/>
        </p:nvSpPr>
        <p:spPr bwMode="auto">
          <a:xfrm>
            <a:off x="8839200" y="696119"/>
            <a:ext cx="1028700" cy="184666"/>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3657600" algn="ctr"/>
                <a:tab pos="8120063" algn="r"/>
              </a:tabLst>
            </a:pPr>
            <a:r>
              <a:rPr lang="en-US" sz="1200" b="1" dirty="0" smtClean="0">
                <a:solidFill>
                  <a:schemeClr val="accent2"/>
                </a:solidFill>
                <a:latin typeface="Calibri" pitchFamily="34" charset="0"/>
                <a:cs typeface="Calibri" pitchFamily="34" charset="0"/>
              </a:rPr>
              <a:t>Slide </a:t>
            </a:r>
            <a:fld id="{3CBE715E-4167-445E-8F25-69DFD044E05F}" type="slidenum">
              <a:rPr lang="en-US" sz="1200" b="1" smtClean="0">
                <a:solidFill>
                  <a:schemeClr val="accent2"/>
                </a:solidFill>
                <a:latin typeface="Calibri" pitchFamily="34" charset="0"/>
                <a:cs typeface="Calibri" pitchFamily="34" charset="0"/>
              </a:rPr>
              <a:pPr algn="r" eaLnBrk="0" hangingPunct="0">
                <a:spcBef>
                  <a:spcPct val="50000"/>
                </a:spcBef>
                <a:tabLst>
                  <a:tab pos="3657600" algn="ctr"/>
                  <a:tab pos="8120063" algn="r"/>
                </a:tabLst>
              </a:pPr>
              <a:t>‹#›</a:t>
            </a:fld>
            <a:endParaRPr lang="en-US" sz="1200" b="1" dirty="0">
              <a:solidFill>
                <a:schemeClr val="accent2"/>
              </a:solidFill>
              <a:latin typeface="Neo Sans Intel" pitchFamily="34" charset="0"/>
            </a:endParaRPr>
          </a:p>
        </p:txBody>
      </p:sp>
      <p:sp>
        <p:nvSpPr>
          <p:cNvPr id="5" name="Rectangle 4"/>
          <p:cNvSpPr/>
          <p:nvPr userDrawn="1"/>
        </p:nvSpPr>
        <p:spPr>
          <a:xfrm>
            <a:off x="76200" y="5334000"/>
            <a:ext cx="9906000" cy="315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a:spLocks noGrp="1"/>
          </p:cNvSpPr>
          <p:nvPr>
            <p:ph sz="half" idx="2"/>
          </p:nvPr>
        </p:nvSpPr>
        <p:spPr>
          <a:xfrm>
            <a:off x="167640" y="1103068"/>
            <a:ext cx="3185160" cy="2129875"/>
          </a:xfrm>
          <a:ln>
            <a:solidFill>
              <a:schemeClr val="bg1">
                <a:lumMod val="50000"/>
              </a:schemeClr>
            </a:solidFill>
          </a:ln>
        </p:spPr>
        <p:txBody>
          <a:bodyPr/>
          <a:lstStyle>
            <a:lvl1pPr marL="115888" indent="-115888">
              <a:defRPr sz="1200"/>
            </a:lvl1pPr>
            <a:lvl2pPr marL="233363" indent="-117475">
              <a:defRPr sz="1200"/>
            </a:lvl2pPr>
            <a:lvl3pPr marL="341313" indent="-107950">
              <a:defRPr sz="1200"/>
            </a:lvl3pPr>
            <a:lvl4pPr marL="457200" indent="-115888">
              <a:defRPr sz="1200"/>
            </a:lvl4pPr>
            <a:lvl5pPr marL="573088" indent="-115888">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1"/>
          </p:nvPr>
        </p:nvSpPr>
        <p:spPr>
          <a:xfrm>
            <a:off x="3436620" y="1103068"/>
            <a:ext cx="3185160" cy="2129875"/>
          </a:xfrm>
          <a:ln>
            <a:solidFill>
              <a:schemeClr val="bg1">
                <a:lumMod val="50000"/>
              </a:schemeClr>
            </a:solidFill>
          </a:ln>
        </p:spPr>
        <p:txBody>
          <a:bodyPr/>
          <a:lstStyle>
            <a:lvl1pPr marL="115888" indent="-115888">
              <a:defRPr sz="1200"/>
            </a:lvl1pPr>
            <a:lvl2pPr marL="233363" indent="-117475">
              <a:defRPr sz="1200"/>
            </a:lvl2pPr>
            <a:lvl3pPr marL="341313" indent="-107950">
              <a:defRPr sz="1200"/>
            </a:lvl3pPr>
            <a:lvl4pPr marL="457200" indent="-115888">
              <a:defRPr sz="1200"/>
            </a:lvl4pPr>
            <a:lvl5pPr marL="573088" indent="-115888">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3"/>
          </p:nvPr>
        </p:nvSpPr>
        <p:spPr>
          <a:xfrm>
            <a:off x="6705600" y="1103068"/>
            <a:ext cx="3185160" cy="2129875"/>
          </a:xfrm>
          <a:ln>
            <a:solidFill>
              <a:schemeClr val="bg1">
                <a:lumMod val="50000"/>
              </a:schemeClr>
            </a:solidFill>
          </a:ln>
        </p:spPr>
        <p:txBody>
          <a:bodyPr/>
          <a:lstStyle>
            <a:lvl1pPr marL="115888" indent="-115888">
              <a:defRPr sz="1200"/>
            </a:lvl1pPr>
            <a:lvl2pPr marL="233363" indent="-117475">
              <a:defRPr sz="1200"/>
            </a:lvl2pPr>
            <a:lvl3pPr marL="341313" indent="-107950">
              <a:defRPr sz="1200"/>
            </a:lvl3pPr>
            <a:lvl4pPr marL="457200" indent="-115888">
              <a:defRPr sz="1200"/>
            </a:lvl4pPr>
            <a:lvl5pPr marL="573088" indent="-115888">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5"/>
          </p:nvPr>
        </p:nvSpPr>
        <p:spPr>
          <a:xfrm>
            <a:off x="167640" y="3499310"/>
            <a:ext cx="3185160" cy="2129875"/>
          </a:xfrm>
          <a:ln>
            <a:solidFill>
              <a:schemeClr val="bg1">
                <a:lumMod val="50000"/>
              </a:schemeClr>
            </a:solidFill>
          </a:ln>
        </p:spPr>
        <p:txBody>
          <a:bodyPr/>
          <a:lstStyle>
            <a:lvl1pPr marL="115888" indent="-115888">
              <a:defRPr sz="1200"/>
            </a:lvl1pPr>
            <a:lvl2pPr marL="233363" indent="-117475">
              <a:defRPr sz="1200"/>
            </a:lvl2pPr>
            <a:lvl3pPr marL="341313" indent="-107950">
              <a:defRPr sz="1200"/>
            </a:lvl3pPr>
            <a:lvl4pPr marL="457200" indent="-115888">
              <a:defRPr sz="1200"/>
            </a:lvl4pPr>
            <a:lvl5pPr marL="573088" indent="-115888">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7"/>
          </p:nvPr>
        </p:nvSpPr>
        <p:spPr>
          <a:xfrm>
            <a:off x="3436620" y="3499310"/>
            <a:ext cx="3185160" cy="2129875"/>
          </a:xfrm>
          <a:ln>
            <a:solidFill>
              <a:schemeClr val="bg1">
                <a:lumMod val="50000"/>
              </a:schemeClr>
            </a:solidFill>
          </a:ln>
        </p:spPr>
        <p:txBody>
          <a:bodyPr/>
          <a:lstStyle>
            <a:lvl1pPr marL="115888" indent="-115888">
              <a:defRPr sz="1200"/>
            </a:lvl1pPr>
            <a:lvl2pPr marL="233363" indent="-117475">
              <a:defRPr sz="1200"/>
            </a:lvl2pPr>
            <a:lvl3pPr marL="341313" indent="-107950">
              <a:defRPr sz="1200"/>
            </a:lvl3pPr>
            <a:lvl4pPr marL="457200" indent="-115888">
              <a:defRPr sz="1200"/>
            </a:lvl4pPr>
            <a:lvl5pPr marL="573088" indent="-115888">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9"/>
          </p:nvPr>
        </p:nvSpPr>
        <p:spPr>
          <a:xfrm>
            <a:off x="6705600" y="3499310"/>
            <a:ext cx="3185160" cy="2129875"/>
          </a:xfrm>
          <a:ln>
            <a:solidFill>
              <a:schemeClr val="bg1">
                <a:lumMod val="50000"/>
              </a:schemeClr>
            </a:solidFill>
          </a:ln>
        </p:spPr>
        <p:txBody>
          <a:bodyPr/>
          <a:lstStyle>
            <a:lvl1pPr marL="115888" indent="-115888">
              <a:defRPr sz="1200"/>
            </a:lvl1pPr>
            <a:lvl2pPr marL="233363" indent="-117475">
              <a:defRPr sz="1200"/>
            </a:lvl2pPr>
            <a:lvl3pPr marL="341313" indent="-107950">
              <a:defRPr sz="1200"/>
            </a:lvl3pPr>
            <a:lvl4pPr marL="457200" indent="-115888">
              <a:defRPr sz="1200"/>
            </a:lvl4pPr>
            <a:lvl5pPr marL="573088" indent="-115888">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2"/>
          <p:cNvSpPr>
            <a:spLocks noGrp="1"/>
          </p:cNvSpPr>
          <p:nvPr>
            <p:ph type="body" idx="1" hasCustomPrompt="1"/>
          </p:nvPr>
        </p:nvSpPr>
        <p:spPr>
          <a:xfrm>
            <a:off x="457200" y="880358"/>
            <a:ext cx="2590800" cy="222710"/>
          </a:xfrm>
          <a:solidFill>
            <a:schemeClr val="bg1">
              <a:lumMod val="50000"/>
            </a:schemeClr>
          </a:solidFill>
        </p:spPr>
        <p:txBody>
          <a:bodyPr anchor="b"/>
          <a:lstStyle>
            <a:lvl1pPr marL="0" indent="0" algn="ctr">
              <a:buNone/>
              <a:defRPr sz="1200" b="1" u="sng"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Goal vs. Gap)</a:t>
            </a:r>
          </a:p>
        </p:txBody>
      </p:sp>
      <p:sp>
        <p:nvSpPr>
          <p:cNvPr id="25" name="Text Placeholder 2"/>
          <p:cNvSpPr>
            <a:spLocks noGrp="1"/>
          </p:cNvSpPr>
          <p:nvPr>
            <p:ph type="body" idx="23" hasCustomPrompt="1"/>
          </p:nvPr>
        </p:nvSpPr>
        <p:spPr>
          <a:xfrm>
            <a:off x="3733800" y="880358"/>
            <a:ext cx="2590800" cy="222710"/>
          </a:xfrm>
          <a:solidFill>
            <a:schemeClr val="bg1">
              <a:lumMod val="50000"/>
            </a:schemeClr>
          </a:solidFill>
        </p:spPr>
        <p:txBody>
          <a:bodyPr anchor="b"/>
          <a:lstStyle>
            <a:lvl1pPr marL="0" indent="0" algn="ctr">
              <a:buNone/>
              <a:defRPr sz="1200" b="1" u="sng"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Model)</a:t>
            </a:r>
          </a:p>
        </p:txBody>
      </p:sp>
      <p:sp>
        <p:nvSpPr>
          <p:cNvPr id="32" name="Text Placeholder 2"/>
          <p:cNvSpPr>
            <a:spLocks noGrp="1"/>
          </p:cNvSpPr>
          <p:nvPr>
            <p:ph type="body" idx="24" hasCustomPrompt="1"/>
          </p:nvPr>
        </p:nvSpPr>
        <p:spPr>
          <a:xfrm>
            <a:off x="7010400" y="880358"/>
            <a:ext cx="2590800" cy="222710"/>
          </a:xfrm>
          <a:solidFill>
            <a:schemeClr val="bg1">
              <a:lumMod val="50000"/>
            </a:schemeClr>
          </a:solidFill>
        </p:spPr>
        <p:txBody>
          <a:bodyPr anchor="b"/>
          <a:lstStyle>
            <a:lvl1pPr marL="0" indent="0" algn="ctr">
              <a:buNone/>
              <a:defRPr sz="1200" b="1" u="sng"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Supporting Results)</a:t>
            </a:r>
          </a:p>
        </p:txBody>
      </p:sp>
      <p:sp>
        <p:nvSpPr>
          <p:cNvPr id="33" name="Text Placeholder 2"/>
          <p:cNvSpPr>
            <a:spLocks noGrp="1"/>
          </p:cNvSpPr>
          <p:nvPr>
            <p:ph type="body" idx="25" hasCustomPrompt="1"/>
          </p:nvPr>
        </p:nvSpPr>
        <p:spPr>
          <a:xfrm>
            <a:off x="7010400" y="3286919"/>
            <a:ext cx="2590800" cy="222710"/>
          </a:xfrm>
          <a:solidFill>
            <a:schemeClr val="bg1">
              <a:lumMod val="50000"/>
            </a:schemeClr>
          </a:solidFill>
        </p:spPr>
        <p:txBody>
          <a:bodyPr anchor="b"/>
          <a:lstStyle>
            <a:lvl1pPr marL="0" indent="0" algn="ctr">
              <a:buNone/>
              <a:defRPr sz="1200" b="1" u="sng"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Plan and Projection)</a:t>
            </a:r>
          </a:p>
        </p:txBody>
      </p:sp>
      <p:sp>
        <p:nvSpPr>
          <p:cNvPr id="34" name="Text Placeholder 2"/>
          <p:cNvSpPr>
            <a:spLocks noGrp="1"/>
          </p:cNvSpPr>
          <p:nvPr>
            <p:ph type="body" idx="26" hasCustomPrompt="1"/>
          </p:nvPr>
        </p:nvSpPr>
        <p:spPr>
          <a:xfrm>
            <a:off x="3733800" y="3276600"/>
            <a:ext cx="2590800" cy="222710"/>
          </a:xfrm>
          <a:solidFill>
            <a:schemeClr val="bg1">
              <a:lumMod val="50000"/>
            </a:schemeClr>
          </a:solidFill>
        </p:spPr>
        <p:txBody>
          <a:bodyPr anchor="b"/>
          <a:lstStyle>
            <a:lvl1pPr marL="0" indent="0" algn="ctr">
              <a:buNone/>
              <a:defRPr sz="1200" b="1" u="sng"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Strategy)</a:t>
            </a:r>
          </a:p>
        </p:txBody>
      </p:sp>
      <p:sp>
        <p:nvSpPr>
          <p:cNvPr id="35" name="Text Placeholder 2"/>
          <p:cNvSpPr>
            <a:spLocks noGrp="1"/>
          </p:cNvSpPr>
          <p:nvPr>
            <p:ph type="body" idx="27" hasCustomPrompt="1"/>
          </p:nvPr>
        </p:nvSpPr>
        <p:spPr>
          <a:xfrm>
            <a:off x="457200" y="3276600"/>
            <a:ext cx="2590800" cy="218986"/>
          </a:xfrm>
          <a:solidFill>
            <a:schemeClr val="bg1">
              <a:lumMod val="50000"/>
            </a:schemeClr>
          </a:solidFill>
        </p:spPr>
        <p:txBody>
          <a:bodyPr anchor="b"/>
          <a:lstStyle>
            <a:lvl1pPr marL="0" indent="0" algn="ctr">
              <a:buNone/>
              <a:defRPr sz="1200" b="1" u="sng"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B0C4EA-0CB8-430A-911D-3E76A4FA458B}" type="datetimeFigureOut">
              <a:rPr lang="en-US" smtClean="0"/>
              <a:t>11-Apr-17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BD872-46C5-49B0-9E2C-C79AF91907EA}" type="slidenum">
              <a:rPr lang="en-US" smtClean="0"/>
              <a:t>‹#›</a:t>
            </a:fld>
            <a:endParaRPr lang="en-US"/>
          </a:p>
        </p:txBody>
      </p:sp>
    </p:spTree>
    <p:extLst>
      <p:ext uri="{BB962C8B-B14F-4D97-AF65-F5344CB8AC3E}">
        <p14:creationId xmlns:p14="http://schemas.microsoft.com/office/powerpoint/2010/main" val="2498701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B0C4EA-0CB8-430A-911D-3E76A4FA458B}" type="datetimeFigureOut">
              <a:rPr lang="en-US" smtClean="0"/>
              <a:t>11-Apr-17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BD872-46C5-49B0-9E2C-C79AF91907EA}" type="slidenum">
              <a:rPr lang="en-US" smtClean="0"/>
              <a:t>‹#›</a:t>
            </a:fld>
            <a:endParaRPr lang="en-US"/>
          </a:p>
        </p:txBody>
      </p:sp>
    </p:spTree>
    <p:extLst>
      <p:ext uri="{BB962C8B-B14F-4D97-AF65-F5344CB8AC3E}">
        <p14:creationId xmlns:p14="http://schemas.microsoft.com/office/powerpoint/2010/main" val="1230932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0C4EA-0CB8-430A-911D-3E76A4FA458B}" type="datetimeFigureOut">
              <a:rPr lang="en-US" smtClean="0"/>
              <a:t>11-Apr-17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BD872-46C5-49B0-9E2C-C79AF91907EA}" type="slidenum">
              <a:rPr lang="en-US" smtClean="0"/>
              <a:t>‹#›</a:t>
            </a:fld>
            <a:endParaRPr lang="en-US"/>
          </a:p>
        </p:txBody>
      </p:sp>
    </p:spTree>
    <p:extLst>
      <p:ext uri="{BB962C8B-B14F-4D97-AF65-F5344CB8AC3E}">
        <p14:creationId xmlns:p14="http://schemas.microsoft.com/office/powerpoint/2010/main" val="3267052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0C4EA-0CB8-430A-911D-3E76A4FA458B}" type="datetimeFigureOut">
              <a:rPr lang="en-US" smtClean="0"/>
              <a:t>11-Apr-17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BD872-46C5-49B0-9E2C-C79AF91907EA}" type="slidenum">
              <a:rPr lang="en-US" smtClean="0"/>
              <a:t>‹#›</a:t>
            </a:fld>
            <a:endParaRPr lang="en-US"/>
          </a:p>
        </p:txBody>
      </p:sp>
    </p:spTree>
    <p:extLst>
      <p:ext uri="{BB962C8B-B14F-4D97-AF65-F5344CB8AC3E}">
        <p14:creationId xmlns:p14="http://schemas.microsoft.com/office/powerpoint/2010/main" val="192393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0C4EA-0CB8-430A-911D-3E76A4FA458B}" type="datetimeFigureOut">
              <a:rPr lang="en-US" smtClean="0"/>
              <a:t>11-Apr-17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BD872-46C5-49B0-9E2C-C79AF91907EA}" type="slidenum">
              <a:rPr lang="en-US" smtClean="0"/>
              <a:t>‹#›</a:t>
            </a:fld>
            <a:endParaRPr lang="en-US"/>
          </a:p>
        </p:txBody>
      </p:sp>
    </p:spTree>
    <p:extLst>
      <p:ext uri="{BB962C8B-B14F-4D97-AF65-F5344CB8AC3E}">
        <p14:creationId xmlns:p14="http://schemas.microsoft.com/office/powerpoint/2010/main" val="1276621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0C4EA-0CB8-430A-911D-3E76A4FA458B}" type="datetimeFigureOut">
              <a:rPr lang="en-US" smtClean="0"/>
              <a:t>11-Apr-17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BD872-46C5-49B0-9E2C-C79AF91907EA}" type="slidenum">
              <a:rPr lang="en-US" smtClean="0"/>
              <a:t>‹#›</a:t>
            </a:fld>
            <a:endParaRPr lang="en-US"/>
          </a:p>
        </p:txBody>
      </p:sp>
    </p:spTree>
    <p:extLst>
      <p:ext uri="{BB962C8B-B14F-4D97-AF65-F5344CB8AC3E}">
        <p14:creationId xmlns:p14="http://schemas.microsoft.com/office/powerpoint/2010/main" val="532426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01625"/>
            <a:ext cx="2168525" cy="4795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2150" y="301625"/>
            <a:ext cx="6353175" cy="4795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0C4EA-0CB8-430A-911D-3E76A4FA458B}" type="datetimeFigureOut">
              <a:rPr lang="en-US" smtClean="0"/>
              <a:t>11-Apr-17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BD872-46C5-49B0-9E2C-C79AF91907EA}" type="slidenum">
              <a:rPr lang="en-US" smtClean="0"/>
              <a:t>‹#›</a:t>
            </a:fld>
            <a:endParaRPr lang="en-US"/>
          </a:p>
        </p:txBody>
      </p:sp>
    </p:spTree>
    <p:extLst>
      <p:ext uri="{BB962C8B-B14F-4D97-AF65-F5344CB8AC3E}">
        <p14:creationId xmlns:p14="http://schemas.microsoft.com/office/powerpoint/2010/main" val="3986718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4394" y="595204"/>
            <a:ext cx="5522807" cy="1431549"/>
          </a:xfrm>
        </p:spPr>
        <p:txBody>
          <a:bodyPr>
            <a:normAutofit/>
          </a:bodyPr>
          <a:lstStyle>
            <a:lvl1pPr algn="l">
              <a:defRPr lang="en-US" sz="396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smtClean="0"/>
              <a:t>Title of Presentation:</a:t>
            </a:r>
            <a:br>
              <a:rPr lang="en-US" dirty="0" smtClean="0"/>
            </a:br>
            <a:r>
              <a:rPr lang="en-US" dirty="0" smtClean="0"/>
              <a:t>Should fill two lines</a:t>
            </a:r>
            <a:endParaRPr lang="en-US" dirty="0"/>
          </a:p>
        </p:txBody>
      </p:sp>
      <p:sp>
        <p:nvSpPr>
          <p:cNvPr id="32" name="Text Placeholder 17"/>
          <p:cNvSpPr>
            <a:spLocks noGrp="1"/>
          </p:cNvSpPr>
          <p:nvPr>
            <p:ph type="body" sz="quarter" idx="10" hasCustomPrompt="1"/>
          </p:nvPr>
        </p:nvSpPr>
        <p:spPr>
          <a:xfrm>
            <a:off x="794394" y="2384368"/>
            <a:ext cx="5522807" cy="628826"/>
          </a:xfrm>
        </p:spPr>
        <p:txBody>
          <a:bodyPr>
            <a:normAutofit/>
          </a:bodyPr>
          <a:lstStyle>
            <a:lvl1pPr marL="0" indent="0" algn="l">
              <a:buNone/>
              <a:defRPr lang="en-US" sz="297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smtClean="0"/>
              <a:t>Subtitle, only one line</a:t>
            </a:r>
            <a:endParaRPr lang="en-US" dirty="0"/>
          </a:p>
        </p:txBody>
      </p:sp>
      <p:sp>
        <p:nvSpPr>
          <p:cNvPr id="33" name="Text Placeholder 16"/>
          <p:cNvSpPr>
            <a:spLocks noGrp="1"/>
          </p:cNvSpPr>
          <p:nvPr>
            <p:ph type="body" sz="quarter" idx="12" hasCustomPrompt="1"/>
          </p:nvPr>
        </p:nvSpPr>
        <p:spPr>
          <a:xfrm>
            <a:off x="794394" y="3013195"/>
            <a:ext cx="5522807" cy="911730"/>
          </a:xfrm>
        </p:spPr>
        <p:txBody>
          <a:bodyPr/>
          <a:lstStyle>
            <a:lvl1pPr marL="0" indent="0" algn="l">
              <a:buNone/>
              <a:defRPr i="1">
                <a:solidFill>
                  <a:schemeClr val="bg1"/>
                </a:solidFill>
              </a:defRPr>
            </a:lvl1pPr>
          </a:lstStyle>
          <a:p>
            <a:pPr lvl="0"/>
            <a:r>
              <a:rPr lang="en-US" dirty="0" smtClean="0"/>
              <a:t>Speaker name</a:t>
            </a:r>
            <a:br>
              <a:rPr lang="en-US" dirty="0" smtClean="0"/>
            </a:br>
            <a:r>
              <a:rPr lang="en-US" dirty="0" smtClean="0"/>
              <a:t>and title</a:t>
            </a:r>
          </a:p>
        </p:txBody>
      </p:sp>
      <p:sp>
        <p:nvSpPr>
          <p:cNvPr id="41" name="TextBox 40"/>
          <p:cNvSpPr txBox="1"/>
          <p:nvPr/>
        </p:nvSpPr>
        <p:spPr bwMode="gray">
          <a:xfrm>
            <a:off x="800535" y="4749508"/>
            <a:ext cx="4079062" cy="609398"/>
          </a:xfrm>
          <a:prstGeom prst="rect">
            <a:avLst/>
          </a:prstGeom>
          <a:noFill/>
        </p:spPr>
        <p:txBody>
          <a:bodyPr wrap="square" lIns="0" tIns="0" rIns="0" bIns="0" rtlCol="0" anchor="b" anchorCtr="0">
            <a:spAutoFit/>
          </a:bodyPr>
          <a:lstStyle/>
          <a:p>
            <a:pPr defTabSz="1005766"/>
            <a:r>
              <a:rPr lang="en-US" sz="660" dirty="0" smtClean="0">
                <a:solidFill>
                  <a:srgbClr val="FFFFFF"/>
                </a:solidFill>
                <a:cs typeface="Segoe UI" panose="020B0502040204020203" pitchFamily="34" charset="0"/>
              </a:rPr>
              <a:t>©2015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endParaRPr lang="en-US" sz="660" dirty="0">
              <a:solidFill>
                <a:srgbClr val="FFFFFF"/>
              </a:solidFill>
              <a:cs typeface="Segoe UI" panose="020B0502040204020203" pitchFamily="34" charset="0"/>
            </a:endParaRPr>
          </a:p>
        </p:txBody>
      </p:sp>
      <p:grpSp>
        <p:nvGrpSpPr>
          <p:cNvPr id="42" name="Group 41"/>
          <p:cNvGrpSpPr/>
          <p:nvPr/>
        </p:nvGrpSpPr>
        <p:grpSpPr>
          <a:xfrm>
            <a:off x="6261198" y="4546657"/>
            <a:ext cx="3416750" cy="954891"/>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grpSp>
        <p:nvGrpSpPr>
          <p:cNvPr id="19" name="Group 5"/>
          <p:cNvGrpSpPr>
            <a:grpSpLocks noChangeAspect="1"/>
          </p:cNvGrpSpPr>
          <p:nvPr userDrawn="1"/>
        </p:nvGrpSpPr>
        <p:grpSpPr bwMode="auto">
          <a:xfrm>
            <a:off x="800535" y="2180313"/>
            <a:ext cx="9307513" cy="33188"/>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80">
                <a:solidFill>
                  <a:srgbClr val="9A9B9D"/>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80">
                <a:solidFill>
                  <a:srgbClr val="9A9B9D"/>
                </a:solidFill>
              </a:endParaRPr>
            </a:p>
          </p:txBody>
        </p:sp>
      </p:grpSp>
      <p:sp>
        <p:nvSpPr>
          <p:cNvPr id="18" name="TextBox 17"/>
          <p:cNvSpPr txBox="1"/>
          <p:nvPr userDrawn="1"/>
        </p:nvSpPr>
        <p:spPr>
          <a:xfrm>
            <a:off x="-1198626" y="5050040"/>
            <a:ext cx="1003976" cy="609398"/>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Title Slide</a:t>
            </a:r>
          </a:p>
          <a:p>
            <a:pPr algn="r"/>
            <a:r>
              <a:rPr lang="en-US" sz="990" dirty="0" smtClean="0">
                <a:solidFill>
                  <a:srgbClr val="2C2C2E"/>
                </a:solidFill>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endParaRPr lang="en-US" dirty="0"/>
          </a:p>
        </p:txBody>
      </p:sp>
      <p:sp>
        <p:nvSpPr>
          <p:cNvPr id="23" name="Date Placeholder 3"/>
          <p:cNvSpPr>
            <a:spLocks noGrp="1"/>
          </p:cNvSpPr>
          <p:nvPr>
            <p:ph type="dt" sz="half" idx="2"/>
          </p:nvPr>
        </p:nvSpPr>
        <p:spPr>
          <a:xfrm>
            <a:off x="10383002" y="4830310"/>
            <a:ext cx="226314" cy="188648"/>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24" name="Slide Number Placeholder 5"/>
          <p:cNvSpPr>
            <a:spLocks noGrp="1"/>
          </p:cNvSpPr>
          <p:nvPr>
            <p:ph type="sldNum" sz="quarter" idx="4"/>
          </p:nvPr>
        </p:nvSpPr>
        <p:spPr>
          <a:xfrm>
            <a:off x="10383002" y="5470790"/>
            <a:ext cx="226314" cy="188648"/>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5" name="Footer Placeholder 3"/>
          <p:cNvSpPr>
            <a:spLocks noGrp="1"/>
          </p:cNvSpPr>
          <p:nvPr>
            <p:ph type="ftr" sz="quarter" idx="15"/>
          </p:nvPr>
        </p:nvSpPr>
        <p:spPr>
          <a:xfrm>
            <a:off x="10383002" y="5124935"/>
            <a:ext cx="226314" cy="188648"/>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5054931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4394" y="595204"/>
            <a:ext cx="5522807" cy="1431549"/>
          </a:xfrm>
        </p:spPr>
        <p:txBody>
          <a:bodyPr>
            <a:normAutofit/>
          </a:bodyPr>
          <a:lstStyle>
            <a:lvl1pPr algn="l">
              <a:defRPr lang="en-US" sz="396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smtClean="0"/>
              <a:t>Title of Presentation:</a:t>
            </a:r>
            <a:br>
              <a:rPr lang="en-US" dirty="0" smtClean="0"/>
            </a:br>
            <a:r>
              <a:rPr lang="en-US" dirty="0" smtClean="0"/>
              <a:t>Should fill two lines</a:t>
            </a:r>
            <a:endParaRPr lang="en-US" dirty="0"/>
          </a:p>
        </p:txBody>
      </p:sp>
      <p:sp>
        <p:nvSpPr>
          <p:cNvPr id="32" name="Text Placeholder 17"/>
          <p:cNvSpPr>
            <a:spLocks noGrp="1"/>
          </p:cNvSpPr>
          <p:nvPr>
            <p:ph type="body" sz="quarter" idx="10" hasCustomPrompt="1"/>
          </p:nvPr>
        </p:nvSpPr>
        <p:spPr>
          <a:xfrm>
            <a:off x="794394" y="2384368"/>
            <a:ext cx="5522807" cy="628826"/>
          </a:xfrm>
        </p:spPr>
        <p:txBody>
          <a:bodyPr>
            <a:normAutofit/>
          </a:bodyPr>
          <a:lstStyle>
            <a:lvl1pPr marL="0" indent="0" algn="l">
              <a:buNone/>
              <a:defRPr lang="en-US" sz="297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smtClean="0"/>
              <a:t>Subtitle, only one lines</a:t>
            </a:r>
            <a:endParaRPr lang="en-US" dirty="0"/>
          </a:p>
        </p:txBody>
      </p:sp>
      <p:sp>
        <p:nvSpPr>
          <p:cNvPr id="33" name="Text Placeholder 16"/>
          <p:cNvSpPr>
            <a:spLocks noGrp="1"/>
          </p:cNvSpPr>
          <p:nvPr>
            <p:ph type="body" sz="quarter" idx="12" hasCustomPrompt="1"/>
          </p:nvPr>
        </p:nvSpPr>
        <p:spPr>
          <a:xfrm>
            <a:off x="794394" y="3013195"/>
            <a:ext cx="5522807" cy="911730"/>
          </a:xfrm>
        </p:spPr>
        <p:txBody>
          <a:bodyPr/>
          <a:lstStyle>
            <a:lvl1pPr marL="0" indent="0" algn="l">
              <a:buNone/>
              <a:defRPr i="1">
                <a:solidFill>
                  <a:schemeClr val="tx1"/>
                </a:solidFill>
              </a:defRPr>
            </a:lvl1pPr>
          </a:lstStyle>
          <a:p>
            <a:pPr lvl="0"/>
            <a:r>
              <a:rPr lang="en-US" dirty="0" smtClean="0"/>
              <a:t>Speaker name</a:t>
            </a:r>
            <a:br>
              <a:rPr lang="en-US" dirty="0" smtClean="0"/>
            </a:br>
            <a:r>
              <a:rPr lang="en-US" dirty="0" smtClean="0"/>
              <a:t>and title</a:t>
            </a:r>
          </a:p>
        </p:txBody>
      </p:sp>
      <p:grpSp>
        <p:nvGrpSpPr>
          <p:cNvPr id="19" name="Group 5"/>
          <p:cNvGrpSpPr>
            <a:grpSpLocks noChangeAspect="1"/>
          </p:cNvGrpSpPr>
          <p:nvPr userDrawn="1"/>
        </p:nvGrpSpPr>
        <p:grpSpPr bwMode="auto">
          <a:xfrm>
            <a:off x="800535" y="2180313"/>
            <a:ext cx="9307513" cy="33188"/>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sp>
        <p:nvSpPr>
          <p:cNvPr id="18" name="TextBox 17"/>
          <p:cNvSpPr txBox="1"/>
          <p:nvPr userDrawn="1"/>
        </p:nvSpPr>
        <p:spPr>
          <a:xfrm>
            <a:off x="-1282446" y="5050040"/>
            <a:ext cx="1087796" cy="609398"/>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Title Slide - White</a:t>
            </a:r>
          </a:p>
          <a:p>
            <a:pPr algn="r"/>
            <a:r>
              <a:rPr lang="en-US" sz="990" dirty="0" smtClean="0">
                <a:solidFill>
                  <a:srgbClr val="2C2C2E"/>
                </a:solidFill>
                <a:cs typeface="Segoe UI" panose="020B0502040204020203" pitchFamily="34" charset="0"/>
              </a:rPr>
              <a:t>Alternate layout </a:t>
            </a:r>
            <a:br>
              <a:rPr lang="en-US" sz="990" dirty="0" smtClean="0">
                <a:solidFill>
                  <a:srgbClr val="2C2C2E"/>
                </a:solidFill>
                <a:cs typeface="Segoe UI" panose="020B0502040204020203" pitchFamily="34" charset="0"/>
              </a:rPr>
            </a:br>
            <a:r>
              <a:rPr lang="en-US" sz="990" dirty="0" smtClean="0">
                <a:solidFill>
                  <a:srgbClr val="2C2C2E"/>
                </a:solidFill>
                <a:cs typeface="Segoe UI" panose="020B0502040204020203" pitchFamily="34" charset="0"/>
              </a:rPr>
              <a:t>for first slide </a:t>
            </a:r>
            <a:br>
              <a:rPr lang="en-US" sz="990" dirty="0" smtClean="0">
                <a:solidFill>
                  <a:srgbClr val="2C2C2E"/>
                </a:solidFill>
                <a:cs typeface="Segoe UI" panose="020B0502040204020203" pitchFamily="34" charset="0"/>
              </a:rPr>
            </a:br>
            <a:r>
              <a:rPr lang="en-US" sz="990" dirty="0" smtClean="0">
                <a:solidFill>
                  <a:srgbClr val="2C2C2E"/>
                </a:solidFill>
                <a:cs typeface="Segoe UI" panose="020B0502040204020203" pitchFamily="34" charset="0"/>
              </a:rPr>
              <a:t>in the deck.</a:t>
            </a:r>
          </a:p>
        </p:txBody>
      </p:sp>
      <p:sp>
        <p:nvSpPr>
          <p:cNvPr id="23" name="TextBox 22"/>
          <p:cNvSpPr txBox="1"/>
          <p:nvPr userDrawn="1"/>
        </p:nvSpPr>
        <p:spPr bwMode="gray">
          <a:xfrm>
            <a:off x="800535" y="4749508"/>
            <a:ext cx="4079062" cy="609398"/>
          </a:xfrm>
          <a:prstGeom prst="rect">
            <a:avLst/>
          </a:prstGeom>
          <a:noFill/>
        </p:spPr>
        <p:txBody>
          <a:bodyPr wrap="square" lIns="0" tIns="0" rIns="0" bIns="0" rtlCol="0" anchor="b" anchorCtr="0">
            <a:spAutoFit/>
          </a:bodyPr>
          <a:lstStyle/>
          <a:p>
            <a:pPr defTabSz="1005766"/>
            <a:r>
              <a:rPr lang="en-US" sz="660" dirty="0" smtClean="0">
                <a:solidFill>
                  <a:srgbClr val="58595B"/>
                </a:solidFill>
                <a:cs typeface="Segoe UI" panose="020B0502040204020203" pitchFamily="34" charset="0"/>
              </a:rPr>
              <a:t>©2015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endParaRPr lang="en-US" sz="660" dirty="0">
              <a:solidFill>
                <a:srgbClr val="58595B"/>
              </a:solidFill>
              <a:cs typeface="Segoe UI" panose="020B0502040204020203" pitchFamily="34" charset="0"/>
            </a:endParaRPr>
          </a:p>
        </p:txBody>
      </p:sp>
      <p:grpSp>
        <p:nvGrpSpPr>
          <p:cNvPr id="24" name="Group 23"/>
          <p:cNvGrpSpPr/>
          <p:nvPr userDrawn="1"/>
        </p:nvGrpSpPr>
        <p:grpSpPr>
          <a:xfrm>
            <a:off x="6261198" y="4546657"/>
            <a:ext cx="3416750" cy="954891"/>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sp>
        <p:nvSpPr>
          <p:cNvPr id="37"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endParaRPr lang="en-US" dirty="0"/>
          </a:p>
        </p:txBody>
      </p:sp>
      <p:sp>
        <p:nvSpPr>
          <p:cNvPr id="20" name="Date Placeholder 3"/>
          <p:cNvSpPr>
            <a:spLocks noGrp="1"/>
          </p:cNvSpPr>
          <p:nvPr>
            <p:ph type="dt" sz="half" idx="2"/>
          </p:nvPr>
        </p:nvSpPr>
        <p:spPr>
          <a:xfrm>
            <a:off x="10383002" y="4830310"/>
            <a:ext cx="226314" cy="188648"/>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35" name="Slide Number Placeholder 5"/>
          <p:cNvSpPr>
            <a:spLocks noGrp="1"/>
          </p:cNvSpPr>
          <p:nvPr>
            <p:ph type="sldNum" sz="quarter" idx="4"/>
          </p:nvPr>
        </p:nvSpPr>
        <p:spPr>
          <a:xfrm>
            <a:off x="10383002" y="5470790"/>
            <a:ext cx="226314" cy="188648"/>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6" name="Footer Placeholder 3"/>
          <p:cNvSpPr>
            <a:spLocks noGrp="1"/>
          </p:cNvSpPr>
          <p:nvPr>
            <p:ph type="ftr" sz="quarter" idx="15"/>
          </p:nvPr>
        </p:nvSpPr>
        <p:spPr>
          <a:xfrm>
            <a:off x="10383002" y="5124935"/>
            <a:ext cx="226314" cy="188648"/>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41569287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755127" y="1320536"/>
            <a:ext cx="8560121" cy="3646397"/>
          </a:xfrm>
        </p:spPr>
        <p:txBody>
          <a:bodyPr>
            <a:noAutofit/>
          </a:bodyPr>
          <a:lstStyle>
            <a:lvl1pPr marL="188595" indent="-188595">
              <a:spcBef>
                <a:spcPts val="1320"/>
              </a:spcBef>
              <a:spcAft>
                <a:spcPts val="660"/>
              </a:spcAft>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solidFill>
                  <a:srgbClr val="58595B"/>
                </a:solidFill>
              </a:rPr>
              <a:t>|  Micron Confidential</a:t>
            </a:r>
            <a:endParaRPr lang="en-US" dirty="0">
              <a:solidFill>
                <a:srgbClr val="58595B"/>
              </a:solidFill>
            </a:endParaRPr>
          </a:p>
        </p:txBody>
      </p:sp>
      <p:sp>
        <p:nvSpPr>
          <p:cNvPr id="4" name="TextBox 3"/>
          <p:cNvSpPr txBox="1"/>
          <p:nvPr userDrawn="1"/>
        </p:nvSpPr>
        <p:spPr>
          <a:xfrm>
            <a:off x="-1383030" y="4592992"/>
            <a:ext cx="1188380" cy="1066446"/>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Title and Content</a:t>
            </a:r>
          </a:p>
          <a:p>
            <a:pPr algn="r"/>
            <a:r>
              <a:rPr lang="en-US" sz="990" dirty="0" smtClean="0">
                <a:solidFill>
                  <a:srgbClr val="2C2C2E"/>
                </a:solidFill>
                <a:cs typeface="Segoe UI" panose="020B0502040204020203" pitchFamily="34" charset="0"/>
              </a:rPr>
              <a:t>The primary layout used for standard slides. The placeholder can be used to create text, tables, or charts.</a:t>
            </a:r>
          </a:p>
        </p:txBody>
      </p:sp>
      <p:sp>
        <p:nvSpPr>
          <p:cNvPr id="1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2578033573"/>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758095"/>
            <a:ext cx="8549640" cy="1213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3207015"/>
            <a:ext cx="7040880" cy="144630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5127" y="1537354"/>
            <a:ext cx="8560121" cy="3429579"/>
          </a:xfrm>
        </p:spPr>
        <p:txBody>
          <a:bodyPr>
            <a:noAutofit/>
          </a:bodyPr>
          <a:lstStyle>
            <a:lvl1pPr marL="188595" indent="-188595">
              <a:spcBef>
                <a:spcPts val="1320"/>
              </a:spcBef>
              <a:spcAft>
                <a:spcPts val="660"/>
              </a:spcAft>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18"/>
          <p:cNvSpPr>
            <a:spLocks noGrp="1"/>
          </p:cNvSpPr>
          <p:nvPr>
            <p:ph type="body" sz="quarter" idx="11" hasCustomPrompt="1"/>
          </p:nvPr>
        </p:nvSpPr>
        <p:spPr>
          <a:xfrm>
            <a:off x="755127" y="719351"/>
            <a:ext cx="8560120" cy="493406"/>
          </a:xfrm>
        </p:spPr>
        <p:txBody>
          <a:bodyPr tIns="45720">
            <a:noAutofit/>
          </a:bodyPr>
          <a:lstStyle>
            <a:lvl1pPr marL="0" indent="0" algn="l" defTabSz="1005766" rtl="0" eaLnBrk="1" latinLnBrk="0" hangingPunct="1">
              <a:buNone/>
              <a:defRPr lang="en-US" sz="165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solidFill>
                  <a:srgbClr val="58595B"/>
                </a:solidFill>
              </a:rPr>
              <a:t>|  Micron Confidential</a:t>
            </a:r>
            <a:endParaRPr lang="en-US" dirty="0">
              <a:solidFill>
                <a:srgbClr val="58595B"/>
              </a:solidFill>
            </a:endParaRPr>
          </a:p>
        </p:txBody>
      </p:sp>
      <p:sp>
        <p:nvSpPr>
          <p:cNvPr id="9" name="TextBox 8"/>
          <p:cNvSpPr txBox="1"/>
          <p:nvPr userDrawn="1"/>
        </p:nvSpPr>
        <p:spPr>
          <a:xfrm>
            <a:off x="-1349502" y="4592992"/>
            <a:ext cx="1154852" cy="1066446"/>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Title/Subtitle </a:t>
            </a:r>
            <a:br>
              <a:rPr lang="en-US" sz="990" b="1" dirty="0" smtClean="0">
                <a:solidFill>
                  <a:srgbClr val="2C2C2E"/>
                </a:solidFill>
                <a:cs typeface="Segoe UI" panose="020B0502040204020203" pitchFamily="34" charset="0"/>
              </a:rPr>
            </a:br>
            <a:r>
              <a:rPr lang="en-US" sz="990" b="1" dirty="0" smtClean="0">
                <a:solidFill>
                  <a:srgbClr val="2C2C2E"/>
                </a:solidFill>
                <a:cs typeface="Segoe UI" panose="020B0502040204020203" pitchFamily="34" charset="0"/>
              </a:rPr>
              <a:t>and Content</a:t>
            </a:r>
          </a:p>
          <a:p>
            <a:pPr algn="r"/>
            <a:r>
              <a:rPr lang="en-US" sz="990" dirty="0" smtClean="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2925364915"/>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Master title style</a:t>
            </a:r>
            <a:endParaRPr lang="en-US" dirty="0"/>
          </a:p>
        </p:txBody>
      </p:sp>
      <p:sp>
        <p:nvSpPr>
          <p:cNvPr id="5" name="Text Placeholder 18"/>
          <p:cNvSpPr>
            <a:spLocks noGrp="1"/>
          </p:cNvSpPr>
          <p:nvPr>
            <p:ph type="body" sz="quarter" idx="11" hasCustomPrompt="1"/>
          </p:nvPr>
        </p:nvSpPr>
        <p:spPr>
          <a:xfrm>
            <a:off x="755127" y="719351"/>
            <a:ext cx="8560120" cy="493406"/>
          </a:xfrm>
        </p:spPr>
        <p:txBody>
          <a:bodyPr tIns="45720">
            <a:noAutofit/>
          </a:bodyPr>
          <a:lstStyle>
            <a:lvl1pPr marL="0" indent="0" algn="l" defTabSz="1005766" rtl="0" eaLnBrk="1" latinLnBrk="0" hangingPunct="1">
              <a:buNone/>
              <a:defRPr lang="en-US" sz="165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solidFill>
                  <a:srgbClr val="58595B"/>
                </a:solidFill>
              </a:rPr>
              <a:t>|  Micron Confidential</a:t>
            </a:r>
            <a:endParaRPr lang="en-US" dirty="0">
              <a:solidFill>
                <a:srgbClr val="58595B"/>
              </a:solidFill>
            </a:endParaRPr>
          </a:p>
        </p:txBody>
      </p:sp>
      <p:sp>
        <p:nvSpPr>
          <p:cNvPr id="7" name="TextBox 6"/>
          <p:cNvSpPr txBox="1"/>
          <p:nvPr userDrawn="1"/>
        </p:nvSpPr>
        <p:spPr>
          <a:xfrm>
            <a:off x="-1324356" y="4745343"/>
            <a:ext cx="1129706" cy="914096"/>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Title Only</a:t>
            </a:r>
          </a:p>
          <a:p>
            <a:pPr algn="r"/>
            <a:r>
              <a:rPr lang="en-US" sz="990" dirty="0" smtClean="0">
                <a:solidFill>
                  <a:srgbClr val="2C2C2E"/>
                </a:solidFill>
                <a:cs typeface="Segoe UI" panose="020B0502040204020203" pitchFamily="34" charset="0"/>
              </a:rPr>
              <a:t>Includes only the title and subtitle, with a large open space in the middle of the slide.</a:t>
            </a:r>
          </a:p>
        </p:txBody>
      </p:sp>
      <p:sp>
        <p:nvSpPr>
          <p:cNvPr id="12"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3804269396"/>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Enter Agenda Title</a:t>
            </a:r>
            <a:endParaRPr lang="en-US" dirty="0"/>
          </a:p>
        </p:txBody>
      </p:sp>
      <p:sp>
        <p:nvSpPr>
          <p:cNvPr id="3" name="Content Placeholder 2"/>
          <p:cNvSpPr>
            <a:spLocks noGrp="1"/>
          </p:cNvSpPr>
          <p:nvPr>
            <p:ph idx="1" hasCustomPrompt="1"/>
          </p:nvPr>
        </p:nvSpPr>
        <p:spPr>
          <a:xfrm>
            <a:off x="755127" y="1320536"/>
            <a:ext cx="3394710" cy="3646397"/>
          </a:xfrm>
        </p:spPr>
        <p:txBody>
          <a:bodyPr>
            <a:noAutofit/>
          </a:bodyPr>
          <a:lstStyle>
            <a:lvl1pPr marL="285512" indent="-285512">
              <a:spcBef>
                <a:spcPts val="1320"/>
              </a:spcBef>
              <a:spcAft>
                <a:spcPts val="660"/>
              </a:spcAft>
              <a:buFont typeface="Wingdings" panose="05000000000000000000" pitchFamily="2" charset="2"/>
              <a:buChar char="§"/>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dirty="0" smtClean="0"/>
              <a:t>Agenda Items</a:t>
            </a:r>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solidFill>
                  <a:srgbClr val="58595B"/>
                </a:solidFill>
              </a:rPr>
              <a:t>|  Micron Confidential</a:t>
            </a:r>
            <a:endParaRPr lang="en-US" dirty="0">
              <a:solidFill>
                <a:srgbClr val="58595B"/>
              </a:solidFill>
            </a:endParaRPr>
          </a:p>
        </p:txBody>
      </p:sp>
      <p:sp>
        <p:nvSpPr>
          <p:cNvPr id="9" name="Content Placeholder 2"/>
          <p:cNvSpPr>
            <a:spLocks noGrp="1"/>
          </p:cNvSpPr>
          <p:nvPr>
            <p:ph idx="13" hasCustomPrompt="1"/>
          </p:nvPr>
        </p:nvSpPr>
        <p:spPr>
          <a:xfrm>
            <a:off x="4738936" y="1320536"/>
            <a:ext cx="3394710" cy="3646396"/>
          </a:xfrm>
        </p:spPr>
        <p:txBody>
          <a:bodyPr>
            <a:noAutofit/>
          </a:bodyPr>
          <a:lstStyle>
            <a:lvl1pPr marL="285512" indent="-285512">
              <a:spcBef>
                <a:spcPts val="1320"/>
              </a:spcBef>
              <a:spcAft>
                <a:spcPts val="660"/>
              </a:spcAft>
              <a:buFont typeface="Wingdings" panose="05000000000000000000" pitchFamily="2" charset="2"/>
              <a:buChar char="§"/>
              <a:tabLst/>
              <a:defRPr sz="1980">
                <a:solidFill>
                  <a:schemeClr val="tx1"/>
                </a:solidFill>
              </a:defRPr>
            </a:lvl1pPr>
            <a:lvl2pPr marL="471488" indent="-216099">
              <a:spcBef>
                <a:spcPts val="0"/>
              </a:spcBef>
              <a:spcAft>
                <a:spcPts val="660"/>
              </a:spcAft>
              <a:defRPr sz="1650">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dirty="0" smtClean="0"/>
              <a:t>Agenda Items</a:t>
            </a:r>
            <a:endParaRPr lang="en-US" dirty="0"/>
          </a:p>
        </p:txBody>
      </p:sp>
      <p:sp>
        <p:nvSpPr>
          <p:cNvPr id="12" name="TextBox 11"/>
          <p:cNvSpPr txBox="1"/>
          <p:nvPr userDrawn="1"/>
        </p:nvSpPr>
        <p:spPr>
          <a:xfrm>
            <a:off x="-1349502" y="5050041"/>
            <a:ext cx="1154852" cy="609398"/>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Agenda</a:t>
            </a:r>
          </a:p>
          <a:p>
            <a:pPr algn="r"/>
            <a:r>
              <a:rPr lang="en-US" sz="990" dirty="0" smtClean="0">
                <a:solidFill>
                  <a:srgbClr val="2C2C2E"/>
                </a:solidFill>
                <a:cs typeface="Segoe UI" panose="020B0502040204020203" pitchFamily="34" charset="0"/>
              </a:rPr>
              <a:t>Two-column layout, to be used with any number of items.</a:t>
            </a:r>
          </a:p>
        </p:txBody>
      </p:sp>
      <p:sp>
        <p:nvSpPr>
          <p:cNvPr id="15"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424995053"/>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5127" y="2006637"/>
            <a:ext cx="3967002" cy="2960296"/>
          </a:xfrm>
        </p:spPr>
        <p:txBody>
          <a:bodyPr lIns="137160" tIns="228600">
            <a:noAutofit/>
          </a:bodyPr>
          <a:lstStyle>
            <a:lvl1pPr marL="188595" indent="-188595">
              <a:spcBef>
                <a:spcPts val="1320"/>
              </a:spcBef>
              <a:spcAft>
                <a:spcPts val="0"/>
              </a:spcAft>
              <a:tabLst/>
              <a:defRPr sz="1650">
                <a:solidFill>
                  <a:schemeClr val="tx1"/>
                </a:solidFill>
              </a:defRPr>
            </a:lvl1pPr>
            <a:lvl2pPr marL="471488" indent="-216099">
              <a:spcBef>
                <a:spcPts val="0"/>
              </a:spcBef>
              <a:spcAft>
                <a:spcPts val="165"/>
              </a:spcAft>
              <a:defRPr sz="1485">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dirty="0" smtClean="0"/>
              <a:t>Click to edit Master text styles</a:t>
            </a:r>
          </a:p>
          <a:p>
            <a:pPr lvl="1"/>
            <a:r>
              <a:rPr lang="en-US" dirty="0" smtClean="0"/>
              <a:t>Second level</a:t>
            </a:r>
            <a:endParaRPr lang="en-US" dirty="0"/>
          </a:p>
        </p:txBody>
      </p:sp>
      <p:sp>
        <p:nvSpPr>
          <p:cNvPr id="5" name="Text Placeholder 18"/>
          <p:cNvSpPr>
            <a:spLocks noGrp="1"/>
          </p:cNvSpPr>
          <p:nvPr>
            <p:ph type="body" sz="quarter" idx="11" hasCustomPrompt="1"/>
          </p:nvPr>
        </p:nvSpPr>
        <p:spPr>
          <a:xfrm>
            <a:off x="755127" y="719351"/>
            <a:ext cx="8560120" cy="493406"/>
          </a:xfrm>
        </p:spPr>
        <p:txBody>
          <a:bodyPr tIns="45720">
            <a:noAutofit/>
          </a:bodyPr>
          <a:lstStyle>
            <a:lvl1pPr marL="0" indent="0" algn="l" defTabSz="1005766" rtl="0" eaLnBrk="1" latinLnBrk="0" hangingPunct="1">
              <a:buNone/>
              <a:defRPr lang="en-US" sz="165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solidFill>
                  <a:srgbClr val="58595B"/>
                </a:solidFill>
              </a:rPr>
              <a:t>|  Micron Confidential</a:t>
            </a:r>
            <a:endParaRPr lang="en-US" dirty="0">
              <a:solidFill>
                <a:srgbClr val="58595B"/>
              </a:solidFill>
            </a:endParaRPr>
          </a:p>
        </p:txBody>
      </p:sp>
      <p:sp>
        <p:nvSpPr>
          <p:cNvPr id="9" name="Text Placeholder 8"/>
          <p:cNvSpPr>
            <a:spLocks noGrp="1"/>
          </p:cNvSpPr>
          <p:nvPr>
            <p:ph type="body" sz="quarter" idx="15" hasCustomPrompt="1"/>
          </p:nvPr>
        </p:nvSpPr>
        <p:spPr>
          <a:xfrm>
            <a:off x="751562" y="1534162"/>
            <a:ext cx="3970567" cy="472475"/>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0" name="Content Placeholder 2"/>
          <p:cNvSpPr>
            <a:spLocks noGrp="1"/>
          </p:cNvSpPr>
          <p:nvPr>
            <p:ph idx="16"/>
          </p:nvPr>
        </p:nvSpPr>
        <p:spPr>
          <a:xfrm>
            <a:off x="5348245" y="2006636"/>
            <a:ext cx="3967002" cy="2960296"/>
          </a:xfrm>
        </p:spPr>
        <p:txBody>
          <a:bodyPr lIns="137160" tIns="228600">
            <a:noAutofit/>
          </a:bodyPr>
          <a:lstStyle>
            <a:lvl1pPr marL="188595" indent="-188595">
              <a:spcBef>
                <a:spcPts val="1320"/>
              </a:spcBef>
              <a:spcAft>
                <a:spcPts val="0"/>
              </a:spcAft>
              <a:tabLst/>
              <a:defRPr sz="1650">
                <a:solidFill>
                  <a:schemeClr val="tx1"/>
                </a:solidFill>
              </a:defRPr>
            </a:lvl1pPr>
            <a:lvl2pPr marL="471488" indent="-216099">
              <a:spcBef>
                <a:spcPts val="0"/>
              </a:spcBef>
              <a:spcAft>
                <a:spcPts val="165"/>
              </a:spcAft>
              <a:defRPr sz="1485">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dirty="0" smtClean="0"/>
              <a:t>Click to edit Master text styles</a:t>
            </a:r>
          </a:p>
          <a:p>
            <a:pPr lvl="1"/>
            <a:r>
              <a:rPr lang="en-US" dirty="0" smtClean="0"/>
              <a:t>Second level</a:t>
            </a:r>
            <a:endParaRPr lang="en-US" dirty="0"/>
          </a:p>
        </p:txBody>
      </p:sp>
      <p:sp>
        <p:nvSpPr>
          <p:cNvPr id="11" name="Text Placeholder 8"/>
          <p:cNvSpPr>
            <a:spLocks noGrp="1"/>
          </p:cNvSpPr>
          <p:nvPr>
            <p:ph type="body" sz="quarter" idx="17" hasCustomPrompt="1"/>
          </p:nvPr>
        </p:nvSpPr>
        <p:spPr>
          <a:xfrm>
            <a:off x="5344680" y="1534161"/>
            <a:ext cx="3970567" cy="472475"/>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4" name="TextBox 13"/>
          <p:cNvSpPr txBox="1"/>
          <p:nvPr userDrawn="1"/>
        </p:nvSpPr>
        <p:spPr>
          <a:xfrm>
            <a:off x="-1349502" y="5050041"/>
            <a:ext cx="1154852" cy="609398"/>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Two-Column Content</a:t>
            </a:r>
          </a:p>
          <a:p>
            <a:pPr algn="r"/>
            <a:r>
              <a:rPr lang="en-US" sz="990" dirty="0" smtClean="0">
                <a:solidFill>
                  <a:srgbClr val="2C2C2E"/>
                </a:solidFill>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1963660165"/>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755128" y="0"/>
            <a:ext cx="8560119" cy="769374"/>
          </a:xfrm>
        </p:spPr>
        <p:txBody>
          <a:bodyPr bIns="45720" anchor="b">
            <a:normAutofit/>
          </a:bodyPr>
          <a:lst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5127" y="2006637"/>
            <a:ext cx="2640330" cy="2960296"/>
          </a:xfrm>
        </p:spPr>
        <p:txBody>
          <a:bodyPr lIns="137160" tIns="228600">
            <a:noAutofit/>
          </a:bodyPr>
          <a:lstStyle>
            <a:lvl1pPr marL="188595" indent="-188595">
              <a:spcBef>
                <a:spcPts val="1320"/>
              </a:spcBef>
              <a:spcAft>
                <a:spcPts val="0"/>
              </a:spcAft>
              <a:tabLst/>
              <a:defRPr sz="1650">
                <a:solidFill>
                  <a:schemeClr val="tx1"/>
                </a:solidFill>
              </a:defRPr>
            </a:lvl1pPr>
            <a:lvl2pPr marL="471488" indent="-216099">
              <a:spcBef>
                <a:spcPts val="0"/>
              </a:spcBef>
              <a:spcAft>
                <a:spcPts val="165"/>
              </a:spcAft>
              <a:defRPr sz="1485">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dirty="0" smtClean="0"/>
              <a:t>Click to edit Master text styles</a:t>
            </a:r>
          </a:p>
          <a:p>
            <a:pPr lvl="1"/>
            <a:r>
              <a:rPr lang="en-US" dirty="0" smtClean="0"/>
              <a:t>Second level</a:t>
            </a:r>
            <a:endParaRPr lang="en-US" dirty="0"/>
          </a:p>
        </p:txBody>
      </p:sp>
      <p:sp>
        <p:nvSpPr>
          <p:cNvPr id="5" name="Text Placeholder 18"/>
          <p:cNvSpPr>
            <a:spLocks noGrp="1"/>
          </p:cNvSpPr>
          <p:nvPr>
            <p:ph type="body" sz="quarter" idx="11" hasCustomPrompt="1"/>
          </p:nvPr>
        </p:nvSpPr>
        <p:spPr>
          <a:xfrm>
            <a:off x="755127" y="719351"/>
            <a:ext cx="8560120" cy="493406"/>
          </a:xfrm>
        </p:spPr>
        <p:txBody>
          <a:bodyPr tIns="45720">
            <a:noAutofit/>
          </a:bodyPr>
          <a:lstStyle>
            <a:lvl1pPr marL="0" indent="0" algn="l" defTabSz="1005766" rtl="0" eaLnBrk="1" latinLnBrk="0" hangingPunct="1">
              <a:buNone/>
              <a:defRPr lang="en-US" sz="165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3832669" y="5251073"/>
            <a:ext cx="1112711" cy="188648"/>
          </a:xfrm>
          <a:prstGeom prst="rect">
            <a:avLst/>
          </a:prstGeom>
        </p:spPr>
        <p:txBody>
          <a:bodyPr lIns="0" tIns="0" rIns="0" bIns="0"/>
          <a:lstStyle>
            <a:lvl1pPr>
              <a:defRPr lang="en-US" sz="90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16" name="Slide Number Placeholder 5"/>
          <p:cNvSpPr>
            <a:spLocks noGrp="1"/>
          </p:cNvSpPr>
          <p:nvPr>
            <p:ph type="sldNum" sz="quarter" idx="4"/>
          </p:nvPr>
        </p:nvSpPr>
        <p:spPr>
          <a:xfrm>
            <a:off x="751562" y="5251073"/>
            <a:ext cx="226314" cy="188648"/>
          </a:xfrm>
          <a:prstGeom prst="rect">
            <a:avLst/>
          </a:prstGeom>
          <a:noFill/>
        </p:spPr>
        <p:txBody>
          <a:bodyPr/>
          <a:lstStyle>
            <a:lvl1pPr algn="ctr">
              <a:defRPr lang="en-US" sz="907"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2670715" y="5251073"/>
            <a:ext cx="1152525" cy="188648"/>
          </a:xfrm>
          <a:prstGeom prst="rect">
            <a:avLst/>
          </a:prstGeom>
        </p:spPr>
        <p:txBody>
          <a:bodyPr lIns="0" tIns="0" rIns="0" bIns="0" anchor="ctr" anchorCtr="0"/>
          <a:lstStyle>
            <a:lvl1pPr>
              <a:defRPr sz="907">
                <a:latin typeface="Segoe UI" panose="020B0502040204020203" pitchFamily="34" charset="0"/>
                <a:cs typeface="Segoe UI" panose="020B0502040204020203" pitchFamily="34" charset="0"/>
              </a:defRPr>
            </a:lvl1pPr>
          </a:lstStyle>
          <a:p>
            <a:r>
              <a:rPr lang="en-US" dirty="0" smtClean="0">
                <a:solidFill>
                  <a:srgbClr val="58595B"/>
                </a:solidFill>
              </a:rPr>
              <a:t>|  Micron Confidential</a:t>
            </a:r>
            <a:endParaRPr lang="en-US" dirty="0">
              <a:solidFill>
                <a:srgbClr val="58595B"/>
              </a:solidFill>
            </a:endParaRPr>
          </a:p>
        </p:txBody>
      </p:sp>
      <p:sp>
        <p:nvSpPr>
          <p:cNvPr id="9" name="Text Placeholder 8"/>
          <p:cNvSpPr>
            <a:spLocks noGrp="1"/>
          </p:cNvSpPr>
          <p:nvPr>
            <p:ph type="body" sz="quarter" idx="15" hasCustomPrompt="1"/>
          </p:nvPr>
        </p:nvSpPr>
        <p:spPr>
          <a:xfrm>
            <a:off x="751562" y="1525584"/>
            <a:ext cx="2640330" cy="472475"/>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0" name="Content Placeholder 2"/>
          <p:cNvSpPr>
            <a:spLocks noGrp="1"/>
          </p:cNvSpPr>
          <p:nvPr>
            <p:ph idx="16"/>
          </p:nvPr>
        </p:nvSpPr>
        <p:spPr>
          <a:xfrm>
            <a:off x="3715021" y="1998060"/>
            <a:ext cx="2640330" cy="2968873"/>
          </a:xfrm>
        </p:spPr>
        <p:txBody>
          <a:bodyPr lIns="137160" tIns="228600">
            <a:noAutofit/>
          </a:bodyPr>
          <a:lstStyle>
            <a:lvl1pPr marL="188595" indent="-188595">
              <a:spcBef>
                <a:spcPts val="1320"/>
              </a:spcBef>
              <a:spcAft>
                <a:spcPts val="0"/>
              </a:spcAft>
              <a:tabLst/>
              <a:defRPr sz="1650">
                <a:solidFill>
                  <a:schemeClr val="tx1"/>
                </a:solidFill>
              </a:defRPr>
            </a:lvl1pPr>
            <a:lvl2pPr marL="471488" indent="-216099">
              <a:spcBef>
                <a:spcPts val="0"/>
              </a:spcBef>
              <a:spcAft>
                <a:spcPts val="165"/>
              </a:spcAft>
              <a:defRPr sz="1485">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dirty="0" smtClean="0"/>
              <a:t>Click to edit Master text styles</a:t>
            </a:r>
          </a:p>
          <a:p>
            <a:pPr lvl="1"/>
            <a:r>
              <a:rPr lang="en-US" dirty="0" smtClean="0"/>
              <a:t>Second level</a:t>
            </a:r>
            <a:endParaRPr lang="en-US" dirty="0"/>
          </a:p>
        </p:txBody>
      </p:sp>
      <p:sp>
        <p:nvSpPr>
          <p:cNvPr id="11" name="Text Placeholder 8"/>
          <p:cNvSpPr>
            <a:spLocks noGrp="1"/>
          </p:cNvSpPr>
          <p:nvPr>
            <p:ph type="body" sz="quarter" idx="17" hasCustomPrompt="1"/>
          </p:nvPr>
        </p:nvSpPr>
        <p:spPr>
          <a:xfrm>
            <a:off x="3713239" y="1525584"/>
            <a:ext cx="2640330" cy="472475"/>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2" name="Text Placeholder 8"/>
          <p:cNvSpPr>
            <a:spLocks noGrp="1"/>
          </p:cNvSpPr>
          <p:nvPr>
            <p:ph type="body" sz="quarter" idx="18" hasCustomPrompt="1"/>
          </p:nvPr>
        </p:nvSpPr>
        <p:spPr>
          <a:xfrm>
            <a:off x="6674917" y="1525584"/>
            <a:ext cx="2640330" cy="472475"/>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3" name="Content Placeholder 2"/>
          <p:cNvSpPr>
            <a:spLocks noGrp="1"/>
          </p:cNvSpPr>
          <p:nvPr>
            <p:ph idx="19"/>
          </p:nvPr>
        </p:nvSpPr>
        <p:spPr>
          <a:xfrm>
            <a:off x="6674917" y="2006637"/>
            <a:ext cx="2640330" cy="2951719"/>
          </a:xfrm>
        </p:spPr>
        <p:txBody>
          <a:bodyPr lIns="137160" tIns="228600">
            <a:noAutofit/>
          </a:bodyPr>
          <a:lstStyle>
            <a:lvl1pPr marL="188595" indent="-188595">
              <a:spcBef>
                <a:spcPts val="1320"/>
              </a:spcBef>
              <a:spcAft>
                <a:spcPts val="0"/>
              </a:spcAft>
              <a:tabLst/>
              <a:defRPr sz="1650">
                <a:solidFill>
                  <a:schemeClr val="tx1"/>
                </a:solidFill>
              </a:defRPr>
            </a:lvl1pPr>
            <a:lvl2pPr marL="471488" indent="-216099">
              <a:spcBef>
                <a:spcPts val="0"/>
              </a:spcBef>
              <a:spcAft>
                <a:spcPts val="165"/>
              </a:spcAft>
              <a:defRPr sz="1485">
                <a:solidFill>
                  <a:schemeClr val="tx1"/>
                </a:solidFill>
              </a:defRPr>
            </a:lvl2pPr>
            <a:lvl3pPr marL="660083" indent="-188595">
              <a:spcBef>
                <a:spcPts val="0"/>
              </a:spcBef>
              <a:spcAft>
                <a:spcPts val="660"/>
              </a:spcAft>
              <a:defRPr sz="1485">
                <a:solidFill>
                  <a:schemeClr val="tx1"/>
                </a:solidFill>
              </a:defRPr>
            </a:lvl3pPr>
            <a:lvl4pPr>
              <a:spcBef>
                <a:spcPts val="0"/>
              </a:spcBef>
              <a:spcAft>
                <a:spcPts val="660"/>
              </a:spcAft>
              <a:buClr>
                <a:schemeClr val="accent1"/>
              </a:buClr>
              <a:defRPr sz="1485">
                <a:solidFill>
                  <a:schemeClr val="tx1"/>
                </a:solidFill>
              </a:defRPr>
            </a:lvl4pPr>
            <a:lvl5pPr>
              <a:spcBef>
                <a:spcPts val="0"/>
              </a:spcBef>
              <a:spcAft>
                <a:spcPts val="660"/>
              </a:spcAft>
              <a:buClr>
                <a:schemeClr val="accent1"/>
              </a:buClr>
              <a:defRPr sz="1485">
                <a:solidFill>
                  <a:schemeClr val="tx1"/>
                </a:solidFill>
              </a:defRPr>
            </a:lvl5pPr>
          </a:lstStyle>
          <a:p>
            <a:pPr lvl="0"/>
            <a:r>
              <a:rPr lang="en-US" dirty="0" smtClean="0"/>
              <a:t>Click to edit Master text styles</a:t>
            </a:r>
          </a:p>
          <a:p>
            <a:pPr lvl="1"/>
            <a:r>
              <a:rPr lang="en-US" dirty="0" smtClean="0"/>
              <a:t>Second level</a:t>
            </a:r>
            <a:endParaRPr lang="en-US" dirty="0"/>
          </a:p>
        </p:txBody>
      </p:sp>
      <p:sp>
        <p:nvSpPr>
          <p:cNvPr id="18" name="TextBox 17"/>
          <p:cNvSpPr txBox="1"/>
          <p:nvPr userDrawn="1"/>
        </p:nvSpPr>
        <p:spPr>
          <a:xfrm>
            <a:off x="-1349502" y="5050041"/>
            <a:ext cx="1154852" cy="609398"/>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Three-Column Content</a:t>
            </a:r>
          </a:p>
          <a:p>
            <a:pPr algn="r"/>
            <a:r>
              <a:rPr lang="en-US" sz="990" dirty="0" smtClean="0">
                <a:solidFill>
                  <a:srgbClr val="2C2C2E"/>
                </a:solidFill>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2561825637"/>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5783580" cy="5659438"/>
          </a:xfrm>
          <a:gradFill>
            <a:gsLst>
              <a:gs pos="20000">
                <a:schemeClr val="tx2"/>
              </a:gs>
              <a:gs pos="100000">
                <a:schemeClr val="tx2">
                  <a:alpha val="0"/>
                </a:schemeClr>
              </a:gs>
            </a:gsLst>
            <a:lin ang="0" scaled="0"/>
          </a:gradFill>
        </p:spPr>
        <p:txBody>
          <a:bodyPr lIns="914400" tIns="914400"/>
          <a:lstStyle>
            <a:lvl1pPr marL="0" indent="0">
              <a:spcBef>
                <a:spcPts val="1980"/>
              </a:spcBef>
              <a:spcAft>
                <a:spcPts val="0"/>
              </a:spcAft>
              <a:buNone/>
              <a:defRPr b="1">
                <a:solidFill>
                  <a:schemeClr val="bg1"/>
                </a:solidFill>
              </a:defRPr>
            </a:lvl1pPr>
          </a:lstStyle>
          <a:p>
            <a:pPr lvl="0"/>
            <a:r>
              <a:rPr lang="en-US" dirty="0" smtClean="0"/>
              <a:t>Simple text over photo</a:t>
            </a:r>
            <a:endParaRPr lang="en-US" dirty="0"/>
          </a:p>
        </p:txBody>
      </p:sp>
      <p:sp>
        <p:nvSpPr>
          <p:cNvPr id="6" name="TextBox 5"/>
          <p:cNvSpPr txBox="1"/>
          <p:nvPr userDrawn="1"/>
        </p:nvSpPr>
        <p:spPr>
          <a:xfrm>
            <a:off x="-1349502" y="5050041"/>
            <a:ext cx="1154852" cy="609398"/>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Full Photo </a:t>
            </a:r>
            <a:br>
              <a:rPr lang="en-US" sz="990" b="1" dirty="0" smtClean="0">
                <a:solidFill>
                  <a:srgbClr val="2C2C2E"/>
                </a:solidFill>
                <a:cs typeface="Segoe UI" panose="020B0502040204020203" pitchFamily="34" charset="0"/>
              </a:rPr>
            </a:br>
            <a:r>
              <a:rPr lang="en-US" sz="990" b="1" dirty="0" smtClean="0">
                <a:solidFill>
                  <a:srgbClr val="2C2C2E"/>
                </a:solidFill>
                <a:cs typeface="Segoe UI" panose="020B0502040204020203" pitchFamily="34" charset="0"/>
              </a:rPr>
              <a:t>with Left Text</a:t>
            </a:r>
          </a:p>
          <a:p>
            <a:pPr algn="r"/>
            <a:r>
              <a:rPr lang="en-US" sz="990" dirty="0" smtClean="0">
                <a:solidFill>
                  <a:srgbClr val="2C2C2E"/>
                </a:solidFill>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
        <p:nvSpPr>
          <p:cNvPr id="5" name="Date Placeholder 3"/>
          <p:cNvSpPr>
            <a:spLocks noGrp="1"/>
          </p:cNvSpPr>
          <p:nvPr>
            <p:ph type="dt" sz="half" idx="2"/>
          </p:nvPr>
        </p:nvSpPr>
        <p:spPr>
          <a:xfrm>
            <a:off x="10383002" y="4830310"/>
            <a:ext cx="226314" cy="188648"/>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7" name="Slide Number Placeholder 5"/>
          <p:cNvSpPr>
            <a:spLocks noGrp="1"/>
          </p:cNvSpPr>
          <p:nvPr>
            <p:ph type="sldNum" sz="quarter" idx="4"/>
          </p:nvPr>
        </p:nvSpPr>
        <p:spPr>
          <a:xfrm>
            <a:off x="10383002" y="5470790"/>
            <a:ext cx="226314" cy="188648"/>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0383002" y="5124935"/>
            <a:ext cx="226314" cy="188648"/>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06162782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274820" y="0"/>
            <a:ext cx="5783580" cy="5659438"/>
          </a:xfrm>
          <a:gradFill>
            <a:gsLst>
              <a:gs pos="20000">
                <a:schemeClr val="tx2"/>
              </a:gs>
              <a:gs pos="100000">
                <a:schemeClr val="tx2">
                  <a:alpha val="0"/>
                </a:schemeClr>
              </a:gs>
            </a:gsLst>
            <a:lin ang="10800000" scaled="0"/>
          </a:gradFill>
        </p:spPr>
        <p:txBody>
          <a:bodyPr lIns="0" tIns="914400" rIns="914400"/>
          <a:lstStyle>
            <a:lvl1pPr marL="0" indent="0" algn="r">
              <a:spcBef>
                <a:spcPts val="1980"/>
              </a:spcBef>
              <a:spcAft>
                <a:spcPts val="0"/>
              </a:spcAft>
              <a:buNone/>
              <a:defRPr b="1">
                <a:solidFill>
                  <a:schemeClr val="bg1"/>
                </a:solidFill>
              </a:defRPr>
            </a:lvl1pPr>
          </a:lstStyle>
          <a:p>
            <a:pPr lvl="0"/>
            <a:r>
              <a:rPr lang="en-US" dirty="0" smtClean="0"/>
              <a:t>Simple text over photo</a:t>
            </a:r>
            <a:endParaRPr lang="en-US" dirty="0"/>
          </a:p>
        </p:txBody>
      </p:sp>
      <p:sp>
        <p:nvSpPr>
          <p:cNvPr id="6" name="TextBox 5"/>
          <p:cNvSpPr txBox="1"/>
          <p:nvPr userDrawn="1"/>
        </p:nvSpPr>
        <p:spPr>
          <a:xfrm>
            <a:off x="-1349502" y="4897691"/>
            <a:ext cx="1154852" cy="761747"/>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Full Photo </a:t>
            </a:r>
            <a:br>
              <a:rPr lang="en-US" sz="990" b="1" dirty="0" smtClean="0">
                <a:solidFill>
                  <a:srgbClr val="2C2C2E"/>
                </a:solidFill>
                <a:cs typeface="Segoe UI" panose="020B0502040204020203" pitchFamily="34" charset="0"/>
              </a:rPr>
            </a:br>
            <a:r>
              <a:rPr lang="en-US" sz="990" b="1" dirty="0" smtClean="0">
                <a:solidFill>
                  <a:srgbClr val="2C2C2E"/>
                </a:solidFill>
                <a:cs typeface="Segoe UI" panose="020B0502040204020203" pitchFamily="34" charset="0"/>
              </a:rPr>
              <a:t>with Right Text</a:t>
            </a:r>
          </a:p>
          <a:p>
            <a:pPr algn="r"/>
            <a:r>
              <a:rPr lang="en-US" sz="990" dirty="0" smtClean="0">
                <a:solidFill>
                  <a:srgbClr val="2C2C2E"/>
                </a:solidFill>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
        <p:nvSpPr>
          <p:cNvPr id="5" name="Date Placeholder 3"/>
          <p:cNvSpPr>
            <a:spLocks noGrp="1"/>
          </p:cNvSpPr>
          <p:nvPr>
            <p:ph type="dt" sz="half" idx="2"/>
          </p:nvPr>
        </p:nvSpPr>
        <p:spPr>
          <a:xfrm>
            <a:off x="10383002" y="4830310"/>
            <a:ext cx="226314" cy="188648"/>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7" name="Slide Number Placeholder 5"/>
          <p:cNvSpPr>
            <a:spLocks noGrp="1"/>
          </p:cNvSpPr>
          <p:nvPr>
            <p:ph type="sldNum" sz="quarter" idx="4"/>
          </p:nvPr>
        </p:nvSpPr>
        <p:spPr>
          <a:xfrm>
            <a:off x="10383002" y="5470790"/>
            <a:ext cx="226314" cy="188648"/>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0383002" y="5124935"/>
            <a:ext cx="226314" cy="188648"/>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73719492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764862" y="1687352"/>
            <a:ext cx="8897302" cy="1463489"/>
          </a:xfrm>
        </p:spPr>
        <p:txBody>
          <a:bodyPr>
            <a:normAutofit/>
          </a:bodyPr>
          <a:lstStyle>
            <a:lvl1pPr>
              <a:defRPr lang="en-US" sz="396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smtClean="0"/>
              <a:t>Click to Edit Segue Title</a:t>
            </a:r>
            <a:endParaRPr lang="en-US" dirty="0"/>
          </a:p>
        </p:txBody>
      </p:sp>
      <p:grpSp>
        <p:nvGrpSpPr>
          <p:cNvPr id="19" name="Group 5"/>
          <p:cNvGrpSpPr>
            <a:grpSpLocks noChangeAspect="1"/>
          </p:cNvGrpSpPr>
          <p:nvPr userDrawn="1"/>
        </p:nvGrpSpPr>
        <p:grpSpPr bwMode="auto">
          <a:xfrm>
            <a:off x="424441" y="3331349"/>
            <a:ext cx="9634062" cy="33188"/>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sp>
        <p:nvSpPr>
          <p:cNvPr id="27" name="AutoShape 3"/>
          <p:cNvSpPr>
            <a:spLocks noChangeAspect="1" noChangeArrowheads="1" noTextEdit="1"/>
          </p:cNvSpPr>
          <p:nvPr userDrawn="1"/>
        </p:nvSpPr>
        <p:spPr bwMode="auto">
          <a:xfrm>
            <a:off x="8714662" y="5250701"/>
            <a:ext cx="962621" cy="26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438" tIns="37719" rIns="75438" bIns="37719" numCol="1" anchor="t" anchorCtr="0" compatLnSpc="1">
            <a:prstTxWarp prst="textNoShape">
              <a:avLst/>
            </a:prstTxWarp>
          </a:bodyPr>
          <a:lstStyle/>
          <a:p>
            <a:endParaRPr lang="en-US" sz="1485">
              <a:solidFill>
                <a:srgbClr val="58595B"/>
              </a:solidFill>
            </a:endParaRPr>
          </a:p>
        </p:txBody>
      </p:sp>
      <p:grpSp>
        <p:nvGrpSpPr>
          <p:cNvPr id="28" name="Group 27"/>
          <p:cNvGrpSpPr/>
          <p:nvPr userDrawn="1"/>
        </p:nvGrpSpPr>
        <p:grpSpPr>
          <a:xfrm>
            <a:off x="8704184" y="5241532"/>
            <a:ext cx="973098" cy="272492"/>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grpSp>
      <p:sp>
        <p:nvSpPr>
          <p:cNvPr id="24" name="TextBox 23"/>
          <p:cNvSpPr txBox="1"/>
          <p:nvPr userDrawn="1"/>
        </p:nvSpPr>
        <p:spPr>
          <a:xfrm>
            <a:off x="-1349502" y="5507089"/>
            <a:ext cx="1154852" cy="152349"/>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Blue Segue </a:t>
            </a:r>
          </a:p>
        </p:txBody>
      </p:sp>
      <p:sp>
        <p:nvSpPr>
          <p:cNvPr id="38"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
        <p:nvSpPr>
          <p:cNvPr id="20" name="Date Placeholder 3"/>
          <p:cNvSpPr>
            <a:spLocks noGrp="1"/>
          </p:cNvSpPr>
          <p:nvPr>
            <p:ph type="dt" sz="half" idx="2"/>
          </p:nvPr>
        </p:nvSpPr>
        <p:spPr>
          <a:xfrm>
            <a:off x="10383002" y="4830310"/>
            <a:ext cx="226314" cy="188648"/>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22" name="Slide Number Placeholder 5"/>
          <p:cNvSpPr>
            <a:spLocks noGrp="1"/>
          </p:cNvSpPr>
          <p:nvPr>
            <p:ph type="sldNum" sz="quarter" idx="4"/>
          </p:nvPr>
        </p:nvSpPr>
        <p:spPr>
          <a:xfrm>
            <a:off x="10383002" y="5470790"/>
            <a:ext cx="226314" cy="188648"/>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3" name="Footer Placeholder 3"/>
          <p:cNvSpPr>
            <a:spLocks noGrp="1"/>
          </p:cNvSpPr>
          <p:nvPr>
            <p:ph type="ftr" sz="quarter" idx="15"/>
          </p:nvPr>
        </p:nvSpPr>
        <p:spPr>
          <a:xfrm>
            <a:off x="10383002" y="5124935"/>
            <a:ext cx="226314" cy="188648"/>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419135990"/>
      </p:ext>
    </p:extLst>
  </p:cSld>
  <p:clrMapOvr>
    <a:masterClrMapping/>
  </p:clrMapOvr>
  <p:timing>
    <p:tnLst>
      <p:par>
        <p:cTn id="1" dur="indefinite" restart="never" nodeType="tmRoot"/>
      </p:par>
    </p:tnLst>
  </p:timing>
  <p:hf hd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862" y="1687352"/>
            <a:ext cx="8897302" cy="1463489"/>
          </a:xfrm>
        </p:spPr>
        <p:txBody>
          <a:bodyPr>
            <a:normAutofit/>
          </a:bodyPr>
          <a:lstStyle>
            <a:lvl1pPr>
              <a:defRPr lang="en-US" sz="396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smtClean="0"/>
              <a:t>Click to Edit Segue Title</a:t>
            </a:r>
            <a:endParaRPr lang="en-US" dirty="0"/>
          </a:p>
        </p:txBody>
      </p:sp>
      <p:grpSp>
        <p:nvGrpSpPr>
          <p:cNvPr id="22" name="Group 5"/>
          <p:cNvGrpSpPr>
            <a:grpSpLocks noChangeAspect="1"/>
          </p:cNvGrpSpPr>
          <p:nvPr/>
        </p:nvGrpSpPr>
        <p:grpSpPr bwMode="auto">
          <a:xfrm>
            <a:off x="424441" y="3331333"/>
            <a:ext cx="9634062" cy="36681"/>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sp>
        <p:nvSpPr>
          <p:cNvPr id="5" name="AutoShape 3"/>
          <p:cNvSpPr>
            <a:spLocks noChangeAspect="1" noChangeArrowheads="1" noTextEdit="1"/>
          </p:cNvSpPr>
          <p:nvPr userDrawn="1"/>
        </p:nvSpPr>
        <p:spPr bwMode="auto">
          <a:xfrm>
            <a:off x="8714662" y="5250701"/>
            <a:ext cx="962621" cy="26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438" tIns="37719" rIns="75438" bIns="37719" numCol="1" anchor="t" anchorCtr="0" compatLnSpc="1">
            <a:prstTxWarp prst="textNoShape">
              <a:avLst/>
            </a:prstTxWarp>
          </a:bodyPr>
          <a:lstStyle/>
          <a:p>
            <a:endParaRPr lang="en-US" sz="1485">
              <a:solidFill>
                <a:srgbClr val="58595B"/>
              </a:solidFill>
            </a:endParaRPr>
          </a:p>
        </p:txBody>
      </p:sp>
      <p:grpSp>
        <p:nvGrpSpPr>
          <p:cNvPr id="15" name="Group 14"/>
          <p:cNvGrpSpPr/>
          <p:nvPr userDrawn="1"/>
        </p:nvGrpSpPr>
        <p:grpSpPr>
          <a:xfrm>
            <a:off x="8704184" y="5241532"/>
            <a:ext cx="973098" cy="272492"/>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485">
                <a:solidFill>
                  <a:srgbClr val="58595B"/>
                </a:solidFill>
              </a:endParaRPr>
            </a:p>
          </p:txBody>
        </p:sp>
      </p:grpSp>
      <p:sp>
        <p:nvSpPr>
          <p:cNvPr id="20" name="TextBox 19"/>
          <p:cNvSpPr txBox="1"/>
          <p:nvPr userDrawn="1"/>
        </p:nvSpPr>
        <p:spPr>
          <a:xfrm>
            <a:off x="-1349502" y="5507089"/>
            <a:ext cx="1154852" cy="152349"/>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White Segue</a:t>
            </a:r>
            <a:endParaRPr lang="en-US" sz="990" dirty="0" smtClean="0">
              <a:solidFill>
                <a:srgbClr val="2C2C2E"/>
              </a:solidFill>
              <a:cs typeface="Segoe UI" panose="020B0502040204020203" pitchFamily="34" charset="0"/>
            </a:endParaRPr>
          </a:p>
        </p:txBody>
      </p:sp>
      <p:sp>
        <p:nvSpPr>
          <p:cNvPr id="27"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
        <p:nvSpPr>
          <p:cNvPr id="19" name="Date Placeholder 3"/>
          <p:cNvSpPr>
            <a:spLocks noGrp="1"/>
          </p:cNvSpPr>
          <p:nvPr>
            <p:ph type="dt" sz="half" idx="2"/>
          </p:nvPr>
        </p:nvSpPr>
        <p:spPr>
          <a:xfrm>
            <a:off x="10383002" y="4830310"/>
            <a:ext cx="226314" cy="188648"/>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21" name="Slide Number Placeholder 5"/>
          <p:cNvSpPr>
            <a:spLocks noGrp="1"/>
          </p:cNvSpPr>
          <p:nvPr>
            <p:ph type="sldNum" sz="quarter" idx="4"/>
          </p:nvPr>
        </p:nvSpPr>
        <p:spPr>
          <a:xfrm>
            <a:off x="10383002" y="5470790"/>
            <a:ext cx="226314" cy="188648"/>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6" name="Footer Placeholder 3"/>
          <p:cNvSpPr>
            <a:spLocks noGrp="1"/>
          </p:cNvSpPr>
          <p:nvPr>
            <p:ph type="ftr" sz="quarter" idx="15"/>
          </p:nvPr>
        </p:nvSpPr>
        <p:spPr>
          <a:xfrm>
            <a:off x="10383002" y="5124935"/>
            <a:ext cx="226314" cy="188648"/>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76134074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366036" y="3021164"/>
            <a:ext cx="1894682" cy="33188"/>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288" y="2118781"/>
            <a:ext cx="5610828" cy="153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7813907" y="3021139"/>
            <a:ext cx="1894682" cy="33188"/>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sp>
        <p:nvSpPr>
          <p:cNvPr id="14" name="TextBox 13"/>
          <p:cNvSpPr txBox="1"/>
          <p:nvPr userDrawn="1"/>
        </p:nvSpPr>
        <p:spPr>
          <a:xfrm>
            <a:off x="-1349502" y="5507089"/>
            <a:ext cx="1154852" cy="152349"/>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White Ending Slide</a:t>
            </a:r>
            <a:endParaRPr lang="en-US" sz="990" dirty="0" smtClean="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
        <p:nvSpPr>
          <p:cNvPr id="11" name="Date Placeholder 3"/>
          <p:cNvSpPr>
            <a:spLocks noGrp="1"/>
          </p:cNvSpPr>
          <p:nvPr>
            <p:ph type="dt" sz="half" idx="2"/>
          </p:nvPr>
        </p:nvSpPr>
        <p:spPr>
          <a:xfrm>
            <a:off x="10383002" y="4830310"/>
            <a:ext cx="226314" cy="188648"/>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12" name="Slide Number Placeholder 5"/>
          <p:cNvSpPr>
            <a:spLocks noGrp="1"/>
          </p:cNvSpPr>
          <p:nvPr>
            <p:ph type="sldNum" sz="quarter" idx="4"/>
          </p:nvPr>
        </p:nvSpPr>
        <p:spPr>
          <a:xfrm>
            <a:off x="10383002" y="5470790"/>
            <a:ext cx="226314" cy="188648"/>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0383002" y="5124935"/>
            <a:ext cx="226314" cy="188648"/>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044226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3636715"/>
            <a:ext cx="8549640" cy="112402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2398711"/>
            <a:ext cx="8549640" cy="123800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366036" y="3021164"/>
            <a:ext cx="1894682" cy="33188"/>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grpSp>
        <p:nvGrpSpPr>
          <p:cNvPr id="16" name="Group 15"/>
          <p:cNvGrpSpPr>
            <a:grpSpLocks noChangeAspect="1"/>
          </p:cNvGrpSpPr>
          <p:nvPr/>
        </p:nvGrpSpPr>
        <p:grpSpPr bwMode="auto">
          <a:xfrm flipH="1">
            <a:off x="7813907" y="3021139"/>
            <a:ext cx="1894682" cy="33188"/>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grpSp>
        <p:nvGrpSpPr>
          <p:cNvPr id="19" name="Group 18"/>
          <p:cNvGrpSpPr/>
          <p:nvPr/>
        </p:nvGrpSpPr>
        <p:grpSpPr>
          <a:xfrm>
            <a:off x="2195035" y="2062904"/>
            <a:ext cx="5675314" cy="1586040"/>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sp>
        <p:nvSpPr>
          <p:cNvPr id="30" name="TextBox 29"/>
          <p:cNvSpPr txBox="1"/>
          <p:nvPr userDrawn="1"/>
        </p:nvSpPr>
        <p:spPr>
          <a:xfrm>
            <a:off x="-1349502" y="5507089"/>
            <a:ext cx="1154852" cy="152349"/>
          </a:xfrm>
          <a:prstGeom prst="rect">
            <a:avLst/>
          </a:prstGeom>
          <a:noFill/>
        </p:spPr>
        <p:txBody>
          <a:bodyPr wrap="square" lIns="0" tIns="0" rIns="0" bIns="0" rtlCol="0" anchor="b" anchorCtr="0">
            <a:spAutoFit/>
          </a:bodyPr>
          <a:lstStyle/>
          <a:p>
            <a:pPr algn="r"/>
            <a:r>
              <a:rPr lang="en-US" sz="990" b="1" dirty="0" smtClean="0">
                <a:solidFill>
                  <a:srgbClr val="2C2C2E"/>
                </a:solidFill>
                <a:cs typeface="Segoe UI" panose="020B0502040204020203" pitchFamily="34" charset="0"/>
              </a:rPr>
              <a:t>Blue Ending Slide</a:t>
            </a:r>
            <a:endParaRPr lang="en-US" sz="990" dirty="0" smtClean="0">
              <a:solidFill>
                <a:srgbClr val="2C2C2E"/>
              </a:solidFill>
              <a:cs typeface="Segoe UI" panose="020B0502040204020203" pitchFamily="34" charset="0"/>
            </a:endParaRPr>
          </a:p>
        </p:txBody>
      </p:sp>
      <p:sp>
        <p:nvSpPr>
          <p:cNvPr id="33" name="Text Placeholder 8"/>
          <p:cNvSpPr>
            <a:spLocks noGrp="1"/>
          </p:cNvSpPr>
          <p:nvPr>
            <p:ph type="body" sz="quarter" idx="14" hasCustomPrompt="1"/>
          </p:nvPr>
        </p:nvSpPr>
        <p:spPr>
          <a:xfrm>
            <a:off x="-1383030" y="1"/>
            <a:ext cx="1187886" cy="2292430"/>
          </a:xfrm>
        </p:spPr>
        <p:txBody>
          <a:bodyPr>
            <a:noAutofit/>
          </a:bodyPr>
          <a:lstStyle>
            <a:lvl1pPr marL="0" indent="0">
              <a:buNone/>
              <a:defRPr sz="907" b="1">
                <a:solidFill>
                  <a:schemeClr val="accent1"/>
                </a:solidFill>
              </a:defRPr>
            </a:lvl1pPr>
            <a:lvl2pPr marL="191214" indent="-191214" algn="l">
              <a:buFont typeface="+mj-lt"/>
              <a:buAutoNum type="arabicPeriod"/>
              <a:defRPr sz="907">
                <a:solidFill>
                  <a:schemeClr val="accent1"/>
                </a:solidFill>
              </a:defRPr>
            </a:lvl2pPr>
          </a:lstStyle>
          <a:p>
            <a:pPr lvl="0"/>
            <a:r>
              <a:rPr lang="en-US" dirty="0" smtClean="0"/>
              <a:t>Slide Notes</a:t>
            </a:r>
          </a:p>
          <a:p>
            <a:pPr lvl="1"/>
            <a:r>
              <a:rPr lang="en-US" dirty="0" smtClean="0"/>
              <a:t>Numbered steps</a:t>
            </a:r>
            <a:endParaRPr lang="en-US" dirty="0"/>
          </a:p>
        </p:txBody>
      </p:sp>
      <p:sp>
        <p:nvSpPr>
          <p:cNvPr id="28" name="Date Placeholder 3"/>
          <p:cNvSpPr>
            <a:spLocks noGrp="1"/>
          </p:cNvSpPr>
          <p:nvPr>
            <p:ph type="dt" sz="half" idx="2"/>
          </p:nvPr>
        </p:nvSpPr>
        <p:spPr>
          <a:xfrm>
            <a:off x="10383002" y="4830310"/>
            <a:ext cx="226314" cy="188648"/>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April 11, 2017</a:t>
            </a:fld>
            <a:endParaRPr dirty="0">
              <a:solidFill>
                <a:srgbClr val="58595B"/>
              </a:solidFill>
            </a:endParaRPr>
          </a:p>
        </p:txBody>
      </p:sp>
      <p:sp>
        <p:nvSpPr>
          <p:cNvPr id="29" name="Slide Number Placeholder 5"/>
          <p:cNvSpPr>
            <a:spLocks noGrp="1"/>
          </p:cNvSpPr>
          <p:nvPr>
            <p:ph type="sldNum" sz="quarter" idx="4"/>
          </p:nvPr>
        </p:nvSpPr>
        <p:spPr>
          <a:xfrm>
            <a:off x="10383002" y="5470790"/>
            <a:ext cx="226314" cy="188648"/>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1" name="Footer Placeholder 3"/>
          <p:cNvSpPr>
            <a:spLocks noGrp="1"/>
          </p:cNvSpPr>
          <p:nvPr>
            <p:ph type="ftr" sz="quarter" idx="15"/>
          </p:nvPr>
        </p:nvSpPr>
        <p:spPr>
          <a:xfrm>
            <a:off x="10383002" y="5124935"/>
            <a:ext cx="226314" cy="188648"/>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02903976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2014 Confidential - Title and Content">
    <p:spTree>
      <p:nvGrpSpPr>
        <p:cNvPr id="1" name=""/>
        <p:cNvGrpSpPr/>
        <p:nvPr/>
      </p:nvGrpSpPr>
      <p:grpSpPr>
        <a:xfrm>
          <a:off x="0" y="0"/>
          <a:ext cx="0" cy="0"/>
          <a:chOff x="0" y="0"/>
          <a:chExt cx="0" cy="0"/>
        </a:xfrm>
      </p:grpSpPr>
      <p:sp>
        <p:nvSpPr>
          <p:cNvPr id="4" name="Freeform 3"/>
          <p:cNvSpPr>
            <a:spLocks/>
          </p:cNvSpPr>
          <p:nvPr/>
        </p:nvSpPr>
        <p:spPr bwMode="auto">
          <a:xfrm>
            <a:off x="5402898" y="5237602"/>
            <a:ext cx="4669473" cy="428388"/>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75962" tIns="37981" rIns="75962" bIns="37981" anchor="ctr"/>
          <a:lstStyle/>
          <a:p>
            <a:endParaRPr lang="en-US" sz="1485">
              <a:solidFill>
                <a:srgbClr val="58595B"/>
              </a:solidFill>
            </a:endParaRPr>
          </a:p>
        </p:txBody>
      </p:sp>
      <p:sp>
        <p:nvSpPr>
          <p:cNvPr id="5" name="Rectangle 9"/>
          <p:cNvSpPr txBox="1">
            <a:spLocks noChangeArrowheads="1"/>
          </p:cNvSpPr>
          <p:nvPr/>
        </p:nvSpPr>
        <p:spPr>
          <a:xfrm>
            <a:off x="24448" y="5409219"/>
            <a:ext cx="551815" cy="205678"/>
          </a:xfrm>
          <a:prstGeom prst="rect">
            <a:avLst/>
          </a:prstGeom>
        </p:spPr>
        <p:txBody>
          <a:bodyPr/>
          <a:lstStyle/>
          <a:p>
            <a:pPr algn="ctr" eaLnBrk="0" hangingPunct="0"/>
            <a:fld id="{B8DCDBD3-B7F9-4D21-BD68-0574EE810EB4}" type="slidenum">
              <a:rPr lang="en-US" sz="660" b="1">
                <a:solidFill>
                  <a:srgbClr val="1F54A5"/>
                </a:solidFill>
                <a:latin typeface="Calibri" pitchFamily="34" charset="0"/>
                <a:cs typeface="Calibri" pitchFamily="34" charset="0"/>
              </a:rPr>
              <a:pPr algn="ctr" eaLnBrk="0" hangingPunct="0"/>
              <a:t>‹#›</a:t>
            </a:fld>
            <a:endParaRPr lang="en-US" sz="660" b="1">
              <a:solidFill>
                <a:srgbClr val="1F54A5"/>
              </a:solidFill>
              <a:latin typeface="Calibri" pitchFamily="34" charset="0"/>
              <a:cs typeface="Calibri" pitchFamily="34" charset="0"/>
            </a:endParaRPr>
          </a:p>
        </p:txBody>
      </p:sp>
      <p:sp>
        <p:nvSpPr>
          <p:cNvPr id="6" name="Text Box 8"/>
          <p:cNvSpPr txBox="1">
            <a:spLocks noChangeArrowheads="1"/>
          </p:cNvSpPr>
          <p:nvPr/>
        </p:nvSpPr>
        <p:spPr bwMode="auto">
          <a:xfrm>
            <a:off x="1662430" y="5407908"/>
            <a:ext cx="3396457" cy="178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5962" tIns="37981" rIns="75962" bIns="37981">
            <a:spAutoFit/>
          </a:bodyPr>
          <a:lstStyle/>
          <a:p>
            <a:pPr eaLnBrk="0" hangingPunct="0"/>
            <a:r>
              <a:rPr lang="en-US" sz="660">
                <a:solidFill>
                  <a:srgbClr val="00A4FF"/>
                </a:solidFill>
                <a:latin typeface="Calibri" pitchFamily="34" charset="0"/>
                <a:cs typeface="Calibri" pitchFamily="34" charset="0"/>
              </a:rPr>
              <a:t>|</a:t>
            </a:r>
            <a:r>
              <a:rPr lang="en-US" sz="660">
                <a:solidFill>
                  <a:srgbClr val="1F54A5"/>
                </a:solidFill>
                <a:latin typeface="Calibri" pitchFamily="34" charset="0"/>
                <a:cs typeface="Calibri" pitchFamily="34" charset="0"/>
              </a:rPr>
              <a:t>     ©2014 Micron Technology, Inc.     </a:t>
            </a:r>
            <a:r>
              <a:rPr lang="en-US" sz="660">
                <a:solidFill>
                  <a:srgbClr val="00A4FF"/>
                </a:solidFill>
                <a:latin typeface="Calibri" pitchFamily="34" charset="0"/>
                <a:cs typeface="Calibri" pitchFamily="34" charset="0"/>
              </a:rPr>
              <a:t>|</a:t>
            </a:r>
            <a:r>
              <a:rPr lang="en-US" sz="660">
                <a:solidFill>
                  <a:srgbClr val="1F54A5"/>
                </a:solidFill>
                <a:latin typeface="Calibri" pitchFamily="34" charset="0"/>
                <a:cs typeface="Calibri" pitchFamily="34" charset="0"/>
              </a:rPr>
              <a:t>    Micron Confidential </a:t>
            </a:r>
          </a:p>
        </p:txBody>
      </p:sp>
      <p:pic>
        <p:nvPicPr>
          <p:cNvPr id="7" name="Picture 6" descr="Micron logo_white.eps"/>
          <p:cNvPicPr>
            <a:picLocks noChangeAspect="1"/>
          </p:cNvPicPr>
          <p:nvPr/>
        </p:nvPicPr>
        <p:blipFill>
          <a:blip r:embed="rId2" cstate="print"/>
          <a:srcRect/>
          <a:stretch>
            <a:fillRect/>
          </a:stretch>
        </p:blipFill>
        <p:spPr bwMode="auto">
          <a:xfrm>
            <a:off x="8415179" y="5330616"/>
            <a:ext cx="1311433" cy="26856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644368" y="5443279"/>
            <a:ext cx="962183" cy="98254"/>
          </a:xfrm>
          <a:prstGeom prst="rect">
            <a:avLst/>
          </a:prstGeom>
        </p:spPr>
        <p:txBody>
          <a:bodyPr vert="horz" wrap="none" lIns="0" tIns="0" rIns="0" bIns="0" numCol="1" anchor="ctr" anchorCtr="0" compatLnSpc="1">
            <a:prstTxWarp prst="textNoShape">
              <a:avLst/>
            </a:prstTxWarp>
          </a:bodyPr>
          <a:lstStyle>
            <a:lvl1pPr algn="r">
              <a:defRPr sz="660">
                <a:solidFill>
                  <a:srgbClr val="1F54A5"/>
                </a:solidFill>
                <a:latin typeface="Calibri" pitchFamily="34" charset="0"/>
              </a:defRPr>
            </a:lvl1pPr>
          </a:lstStyle>
          <a:p>
            <a:fld id="{343F5EC8-7C68-4589-AD62-5099CF474EE9}" type="datetime4">
              <a:rPr lang="en-US"/>
              <a:pPr/>
              <a:t>April 11, 2017</a:t>
            </a:fld>
            <a:endParaRPr/>
          </a:p>
        </p:txBody>
      </p:sp>
    </p:spTree>
    <p:extLst>
      <p:ext uri="{BB962C8B-B14F-4D97-AF65-F5344CB8AC3E}">
        <p14:creationId xmlns:p14="http://schemas.microsoft.com/office/powerpoint/2010/main" val="365266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380" y="1006122"/>
            <a:ext cx="4191000" cy="40244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006122"/>
            <a:ext cx="4191000" cy="40244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26641"/>
            <a:ext cx="9052560" cy="9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266824"/>
            <a:ext cx="4444207" cy="527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0" y="1794775"/>
            <a:ext cx="4444207" cy="32607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1" y="1266824"/>
            <a:ext cx="4445953" cy="527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31" y="1794775"/>
            <a:ext cx="4445953" cy="32607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emf"/><Relationship Id="rId2"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54380" y="125765"/>
            <a:ext cx="8549640" cy="691709"/>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754380" y="1006122"/>
            <a:ext cx="8549640" cy="402448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Rectangle 4"/>
          <p:cNvSpPr>
            <a:spLocks noChangeArrowheads="1"/>
          </p:cNvSpPr>
          <p:nvPr/>
        </p:nvSpPr>
        <p:spPr bwMode="auto">
          <a:xfrm>
            <a:off x="1165860" y="5340700"/>
            <a:ext cx="1424940" cy="308419"/>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400" b="1" dirty="0" smtClean="0">
                <a:solidFill>
                  <a:srgbClr val="0054B0"/>
                </a:solidFill>
                <a:latin typeface="Calibri" pitchFamily="34" charset="0"/>
                <a:cs typeface="Calibri" pitchFamily="34" charset="0"/>
              </a:rPr>
              <a:t>Confidential</a:t>
            </a:r>
            <a:endParaRPr lang="en-US" sz="1400" b="1" dirty="0">
              <a:solidFill>
                <a:srgbClr val="0054B0"/>
              </a:solidFill>
              <a:latin typeface="Calibri" pitchFamily="34" charset="0"/>
              <a:cs typeface="Calibri" pitchFamily="34" charset="0"/>
            </a:endParaRPr>
          </a:p>
        </p:txBody>
      </p:sp>
      <p:pic>
        <p:nvPicPr>
          <p:cNvPr id="11" name="Picture 10" descr="logo_micron.gif"/>
          <p:cNvPicPr>
            <a:picLocks noChangeAspect="1"/>
          </p:cNvPicPr>
          <p:nvPr/>
        </p:nvPicPr>
        <p:blipFill>
          <a:blip r:embed="rId27" cstate="screen"/>
          <a:srcRect l="6194" b="19231"/>
          <a:stretch>
            <a:fillRect/>
          </a:stretch>
        </p:blipFill>
        <p:spPr>
          <a:xfrm>
            <a:off x="659130" y="5392520"/>
            <a:ext cx="712470" cy="154397"/>
          </a:xfrm>
          <a:prstGeom prst="rect">
            <a:avLst/>
          </a:prstGeom>
        </p:spPr>
      </p:pic>
      <p:pic>
        <p:nvPicPr>
          <p:cNvPr id="12" name="Picture 6"/>
          <p:cNvPicPr>
            <a:picLocks noChangeAspect="1" noChangeArrowheads="1"/>
          </p:cNvPicPr>
          <p:nvPr/>
        </p:nvPicPr>
        <p:blipFill>
          <a:blip r:embed="rId28" cstate="screen"/>
          <a:srcRect/>
          <a:stretch>
            <a:fillRect/>
          </a:stretch>
        </p:blipFill>
        <p:spPr bwMode="auto">
          <a:xfrm>
            <a:off x="76200" y="5345027"/>
            <a:ext cx="570156" cy="272867"/>
          </a:xfrm>
          <a:prstGeom prst="rect">
            <a:avLst/>
          </a:prstGeom>
          <a:noFill/>
          <a:ln w="1">
            <a:noFill/>
            <a:miter lim="800000"/>
            <a:headEnd/>
            <a:tailEnd/>
          </a:ln>
        </p:spPr>
      </p:pic>
      <p:sp>
        <p:nvSpPr>
          <p:cNvPr id="13" name="Rectangle 5"/>
          <p:cNvSpPr>
            <a:spLocks noChangeArrowheads="1"/>
          </p:cNvSpPr>
          <p:nvPr userDrawn="1"/>
        </p:nvSpPr>
        <p:spPr bwMode="auto">
          <a:xfrm>
            <a:off x="4149090" y="5464453"/>
            <a:ext cx="1760220" cy="184666"/>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3657600" algn="ctr"/>
                <a:tab pos="8120063" algn="r"/>
              </a:tabLst>
            </a:pPr>
            <a:fld id="{3CBE715E-4167-445E-8F25-69DFD044E05F}" type="slidenum">
              <a:rPr lang="en-US" sz="1200" b="0" smtClean="0">
                <a:latin typeface="Calibri" pitchFamily="34" charset="0"/>
                <a:cs typeface="Calibri" pitchFamily="34" charset="0"/>
              </a:rPr>
              <a:pPr algn="ctr" eaLnBrk="0" hangingPunct="0">
                <a:spcBef>
                  <a:spcPct val="50000"/>
                </a:spcBef>
                <a:tabLst>
                  <a:tab pos="3657600" algn="ctr"/>
                  <a:tab pos="8120063" algn="r"/>
                </a:tabLst>
              </a:pPr>
              <a:t>‹#›</a:t>
            </a:fld>
            <a:endParaRPr lang="en-US" sz="1200" b="1" dirty="0">
              <a:latin typeface="Neo Sans Inte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3" r:id="rId22"/>
    <p:sldLayoutId id="2147483714" r:id="rId23"/>
    <p:sldLayoutId id="2147483715" r:id="rId24"/>
    <p:sldLayoutId id="2147483716" r:id="rId25"/>
  </p:sldLayoutIdLst>
  <p:txStyles>
    <p:titleStyle>
      <a:lvl1pPr algn="ctr" rtl="0" eaLnBrk="1" fontAlgn="base" hangingPunct="1">
        <a:spcBef>
          <a:spcPct val="0"/>
        </a:spcBef>
        <a:spcAft>
          <a:spcPct val="0"/>
        </a:spcAft>
        <a:defRPr sz="4000"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000" b="1">
          <a:solidFill>
            <a:schemeClr val="accent2"/>
          </a:solidFill>
          <a:latin typeface="Neo Sans Intel Medium" pitchFamily="34" charset="0"/>
        </a:defRPr>
      </a:lvl2pPr>
      <a:lvl3pPr algn="ctr" rtl="0" eaLnBrk="1" fontAlgn="base" hangingPunct="1">
        <a:spcBef>
          <a:spcPct val="0"/>
        </a:spcBef>
        <a:spcAft>
          <a:spcPct val="0"/>
        </a:spcAft>
        <a:defRPr sz="4000" b="1">
          <a:solidFill>
            <a:schemeClr val="accent2"/>
          </a:solidFill>
          <a:latin typeface="Neo Sans Intel Medium" pitchFamily="34" charset="0"/>
        </a:defRPr>
      </a:lvl3pPr>
      <a:lvl4pPr algn="ctr" rtl="0" eaLnBrk="1" fontAlgn="base" hangingPunct="1">
        <a:spcBef>
          <a:spcPct val="0"/>
        </a:spcBef>
        <a:spcAft>
          <a:spcPct val="0"/>
        </a:spcAft>
        <a:defRPr sz="4000" b="1">
          <a:solidFill>
            <a:schemeClr val="accent2"/>
          </a:solidFill>
          <a:latin typeface="Neo Sans Intel Medium" pitchFamily="34" charset="0"/>
        </a:defRPr>
      </a:lvl4pPr>
      <a:lvl5pPr algn="ctr" rtl="0" eaLnBrk="1" fontAlgn="base" hangingPunct="1">
        <a:spcBef>
          <a:spcPct val="0"/>
        </a:spcBef>
        <a:spcAft>
          <a:spcPct val="0"/>
        </a:spcAft>
        <a:defRPr sz="4000" b="1">
          <a:solidFill>
            <a:schemeClr val="accent2"/>
          </a:solidFill>
          <a:latin typeface="Neo Sans Intel Medium" pitchFamily="34" charset="0"/>
        </a:defRPr>
      </a:lvl5pPr>
      <a:lvl6pPr marL="457200" algn="ctr" rtl="0" eaLnBrk="1" fontAlgn="base" hangingPunct="1">
        <a:spcBef>
          <a:spcPct val="0"/>
        </a:spcBef>
        <a:spcAft>
          <a:spcPct val="0"/>
        </a:spcAft>
        <a:defRPr sz="4000" b="1">
          <a:solidFill>
            <a:schemeClr val="accent2"/>
          </a:solidFill>
          <a:latin typeface="Neo Sans Intel Medium" pitchFamily="34" charset="0"/>
        </a:defRPr>
      </a:lvl6pPr>
      <a:lvl7pPr marL="914400" algn="ctr" rtl="0" eaLnBrk="1" fontAlgn="base" hangingPunct="1">
        <a:spcBef>
          <a:spcPct val="0"/>
        </a:spcBef>
        <a:spcAft>
          <a:spcPct val="0"/>
        </a:spcAft>
        <a:defRPr sz="4000" b="1">
          <a:solidFill>
            <a:schemeClr val="accent2"/>
          </a:solidFill>
          <a:latin typeface="Neo Sans Intel Medium" pitchFamily="34" charset="0"/>
        </a:defRPr>
      </a:lvl7pPr>
      <a:lvl8pPr marL="1371600" algn="ctr" rtl="0" eaLnBrk="1" fontAlgn="base" hangingPunct="1">
        <a:spcBef>
          <a:spcPct val="0"/>
        </a:spcBef>
        <a:spcAft>
          <a:spcPct val="0"/>
        </a:spcAft>
        <a:defRPr sz="4000" b="1">
          <a:solidFill>
            <a:schemeClr val="accent2"/>
          </a:solidFill>
          <a:latin typeface="Neo Sans Intel Medium" pitchFamily="34" charset="0"/>
        </a:defRPr>
      </a:lvl8pPr>
      <a:lvl9pPr marL="1828800" algn="ctr" rtl="0" eaLnBrk="1" fontAlgn="base" hangingPunct="1">
        <a:spcBef>
          <a:spcPct val="0"/>
        </a:spcBef>
        <a:spcAft>
          <a:spcPct val="0"/>
        </a:spcAft>
        <a:defRPr sz="4000" b="1">
          <a:solidFill>
            <a:schemeClr val="accent2"/>
          </a:solidFill>
          <a:latin typeface="Neo Sans Intel Medium" pitchFamily="34" charset="0"/>
        </a:defRPr>
      </a:lvl9pPr>
    </p:titleStyle>
    <p:bodyStyle>
      <a:lvl1pPr marL="342900" indent="-342900" algn="l" rtl="0" eaLnBrk="1" fontAlgn="base" hangingPunct="1">
        <a:spcBef>
          <a:spcPct val="50000"/>
        </a:spcBef>
        <a:spcAft>
          <a:spcPct val="0"/>
        </a:spcAft>
        <a:buClr>
          <a:schemeClr val="accent2"/>
        </a:buClr>
        <a:buChar char="•"/>
        <a:defRPr sz="3200" b="1">
          <a:solidFill>
            <a:schemeClr val="tx1"/>
          </a:solidFill>
          <a:latin typeface="Calibri" pitchFamily="34" charset="0"/>
          <a:ea typeface="+mn-ea"/>
          <a:cs typeface="Calibri" pitchFamily="34" charset="0"/>
        </a:defRPr>
      </a:lvl1pPr>
      <a:lvl2pPr marL="742950" indent="-285750" algn="l" rtl="0" eaLnBrk="1" fontAlgn="base" hangingPunct="1">
        <a:spcBef>
          <a:spcPct val="50000"/>
        </a:spcBef>
        <a:spcAft>
          <a:spcPct val="0"/>
        </a:spcAft>
        <a:buClr>
          <a:schemeClr val="accent2"/>
        </a:buClr>
        <a:buChar char="–"/>
        <a:defRPr sz="3200">
          <a:solidFill>
            <a:schemeClr val="tx1"/>
          </a:solidFill>
          <a:latin typeface="Calibri" pitchFamily="34" charset="0"/>
          <a:cs typeface="Calibri" pitchFamily="34" charset="0"/>
        </a:defRPr>
      </a:lvl2pPr>
      <a:lvl3pPr marL="1143000" indent="-228600" algn="l" rtl="0" eaLnBrk="1" fontAlgn="base" hangingPunct="1">
        <a:spcBef>
          <a:spcPct val="50000"/>
        </a:spcBef>
        <a:spcAft>
          <a:spcPct val="0"/>
        </a:spcAft>
        <a:buClr>
          <a:schemeClr val="accent2"/>
        </a:buClr>
        <a:buChar char="•"/>
        <a:defRPr sz="2800">
          <a:solidFill>
            <a:schemeClr val="tx1"/>
          </a:solidFill>
          <a:latin typeface="Calibri" pitchFamily="34" charset="0"/>
          <a:cs typeface="Calibri" pitchFamily="34" charset="0"/>
        </a:defRPr>
      </a:lvl3pPr>
      <a:lvl4pPr marL="1600200" indent="-228600" algn="l" rtl="0" eaLnBrk="1" fontAlgn="base" hangingPunct="1">
        <a:spcBef>
          <a:spcPct val="50000"/>
        </a:spcBef>
        <a:spcAft>
          <a:spcPct val="0"/>
        </a:spcAft>
        <a:buClr>
          <a:schemeClr val="accent2"/>
        </a:buClr>
        <a:buChar char="–"/>
        <a:defRPr sz="2400">
          <a:solidFill>
            <a:schemeClr val="tx1"/>
          </a:solidFill>
          <a:latin typeface="Calibri" pitchFamily="34" charset="0"/>
          <a:cs typeface="Calibri" pitchFamily="34" charset="0"/>
        </a:defRPr>
      </a:lvl4pPr>
      <a:lvl5pPr marL="2057400" indent="-228600" algn="l" rtl="0" eaLnBrk="1" fontAlgn="base" hangingPunct="1">
        <a:spcBef>
          <a:spcPct val="50000"/>
        </a:spcBef>
        <a:spcAft>
          <a:spcPct val="0"/>
        </a:spcAft>
        <a:buClr>
          <a:schemeClr val="accent2"/>
        </a:buClr>
        <a:buChar char="»"/>
        <a:defRPr sz="2400">
          <a:solidFill>
            <a:schemeClr val="tx1"/>
          </a:solidFill>
          <a:latin typeface="Calibri" pitchFamily="34" charset="0"/>
          <a:cs typeface="Calibri" pitchFamily="34" charset="0"/>
        </a:defRPr>
      </a:lvl5pPr>
      <a:lvl6pPr marL="2514600" indent="-228600" algn="l" rtl="0" eaLnBrk="1" fontAlgn="base" hangingPunct="1">
        <a:spcBef>
          <a:spcPct val="50000"/>
        </a:spcBef>
        <a:spcAft>
          <a:spcPct val="0"/>
        </a:spcAft>
        <a:buClr>
          <a:schemeClr val="accent2"/>
        </a:buClr>
        <a:buChar char="»"/>
        <a:defRPr sz="2400">
          <a:solidFill>
            <a:schemeClr val="tx1"/>
          </a:solidFill>
          <a:latin typeface="+mn-lt"/>
        </a:defRPr>
      </a:lvl6pPr>
      <a:lvl7pPr marL="2971800" indent="-228600" algn="l" rtl="0" eaLnBrk="1" fontAlgn="base" hangingPunct="1">
        <a:spcBef>
          <a:spcPct val="50000"/>
        </a:spcBef>
        <a:spcAft>
          <a:spcPct val="0"/>
        </a:spcAft>
        <a:buClr>
          <a:schemeClr val="accent2"/>
        </a:buClr>
        <a:buChar char="»"/>
        <a:defRPr sz="2400">
          <a:solidFill>
            <a:schemeClr val="tx1"/>
          </a:solidFill>
          <a:latin typeface="+mn-lt"/>
        </a:defRPr>
      </a:lvl7pPr>
      <a:lvl8pPr marL="3429000" indent="-228600" algn="l" rtl="0" eaLnBrk="1" fontAlgn="base" hangingPunct="1">
        <a:spcBef>
          <a:spcPct val="50000"/>
        </a:spcBef>
        <a:spcAft>
          <a:spcPct val="0"/>
        </a:spcAft>
        <a:buClr>
          <a:schemeClr val="accent2"/>
        </a:buClr>
        <a:buChar char="»"/>
        <a:defRPr sz="2400">
          <a:solidFill>
            <a:schemeClr val="tx1"/>
          </a:solidFill>
          <a:latin typeface="+mn-lt"/>
        </a:defRPr>
      </a:lvl8pPr>
      <a:lvl9pPr marL="3886200" indent="-228600" algn="l" rtl="0" eaLnBrk="1" fontAlgn="base" hangingPunct="1">
        <a:spcBef>
          <a:spcPct val="50000"/>
        </a:spcBef>
        <a:spcAft>
          <a:spcPct val="0"/>
        </a:spcAft>
        <a:buClr>
          <a:schemeClr val="accent2"/>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01625"/>
            <a:ext cx="8674100" cy="109378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2150" y="1506538"/>
            <a:ext cx="8674100" cy="35909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2150" y="5245100"/>
            <a:ext cx="2262188"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0C4EA-0CB8-430A-911D-3E76A4FA458B}" type="datetimeFigureOut">
              <a:rPr lang="en-US" smtClean="0"/>
              <a:t>11-Apr-17</a:t>
            </a:fld>
            <a:endParaRPr lang="en-US"/>
          </a:p>
        </p:txBody>
      </p:sp>
      <p:sp>
        <p:nvSpPr>
          <p:cNvPr id="5" name="Footer Placeholder 4"/>
          <p:cNvSpPr>
            <a:spLocks noGrp="1"/>
          </p:cNvSpPr>
          <p:nvPr>
            <p:ph type="ftr" sz="quarter" idx="3"/>
          </p:nvPr>
        </p:nvSpPr>
        <p:spPr>
          <a:xfrm>
            <a:off x="3332163" y="5245100"/>
            <a:ext cx="3394075"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063" y="5245100"/>
            <a:ext cx="2262187"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BD872-46C5-49B0-9E2C-C79AF91907EA}" type="slidenum">
              <a:rPr lang="en-US" smtClean="0"/>
              <a:t>‹#›</a:t>
            </a:fld>
            <a:endParaRPr lang="en-US"/>
          </a:p>
        </p:txBody>
      </p:sp>
    </p:spTree>
    <p:extLst>
      <p:ext uri="{BB962C8B-B14F-4D97-AF65-F5344CB8AC3E}">
        <p14:creationId xmlns:p14="http://schemas.microsoft.com/office/powerpoint/2010/main" val="23565001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0"/>
            <a:ext cx="8549640" cy="695483"/>
          </a:xfrm>
          <a:prstGeom prst="rect">
            <a:avLst/>
          </a:prstGeom>
        </p:spPr>
        <p:txBody>
          <a:bodyPr vert="horz" lIns="0" tIns="0" rIns="0" bIns="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4380" y="1447400"/>
            <a:ext cx="8549640" cy="360810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17113" y="5251250"/>
            <a:ext cx="962183" cy="2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3997865" y="5251250"/>
            <a:ext cx="2174519" cy="237027"/>
          </a:xfrm>
          <a:prstGeom prst="rect">
            <a:avLst/>
          </a:prstGeom>
        </p:spPr>
        <p:txBody>
          <a:bodyPr anchor="ctr" anchorCtr="0"/>
          <a:lstStyle>
            <a:lvl1pPr>
              <a:defRPr lang="en-US" sz="88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solidFill>
                  <a:srgbClr val="58595B"/>
                </a:solidFill>
              </a:rPr>
              <a:t>|  </a:t>
            </a:r>
            <a:fld id="{E311BC51-49BC-45F0-B90C-E6310C708CCC}" type="datetime4">
              <a:rPr lang="en-US" sz="907" smtClean="0">
                <a:solidFill>
                  <a:srgbClr val="58595B"/>
                </a:solidFill>
              </a:rPr>
              <a:pPr/>
              <a:t>April 11, 2017</a:t>
            </a:fld>
            <a:endParaRPr sz="907" dirty="0">
              <a:solidFill>
                <a:srgbClr val="58595B"/>
              </a:solidFill>
            </a:endParaRPr>
          </a:p>
        </p:txBody>
      </p:sp>
      <p:sp>
        <p:nvSpPr>
          <p:cNvPr id="16" name="Slide Number Placeholder 5"/>
          <p:cNvSpPr>
            <a:spLocks noGrp="1"/>
          </p:cNvSpPr>
          <p:nvPr>
            <p:ph type="sldNum" sz="quarter" idx="4"/>
          </p:nvPr>
        </p:nvSpPr>
        <p:spPr>
          <a:xfrm>
            <a:off x="754380" y="5251250"/>
            <a:ext cx="226314" cy="188648"/>
          </a:xfrm>
          <a:prstGeom prst="rect">
            <a:avLst/>
          </a:prstGeom>
          <a:noFill/>
          <a:ln>
            <a:noFill/>
          </a:ln>
        </p:spPr>
        <p:txBody>
          <a:bodyPr wrap="none" lIns="0" tIns="0" rIns="0" bIns="0" anchor="ctr" anchorCtr="0"/>
          <a:lstStyle>
            <a:lvl1pPr algn="l">
              <a:defRPr lang="en-US" sz="907"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a:solidFill>
                  <a:srgbClr val="58595B"/>
                </a:solidFill>
              </a:rPr>
              <a:pPr/>
              <a:t>‹#›</a:t>
            </a:fld>
            <a:endParaRPr dirty="0">
              <a:solidFill>
                <a:srgbClr val="58595B"/>
              </a:solidFill>
            </a:endParaRPr>
          </a:p>
        </p:txBody>
      </p:sp>
      <p:grpSp>
        <p:nvGrpSpPr>
          <p:cNvPr id="20" name="Group 19"/>
          <p:cNvGrpSpPr/>
          <p:nvPr userDrawn="1"/>
        </p:nvGrpSpPr>
        <p:grpSpPr>
          <a:xfrm rot="10800000">
            <a:off x="757547" y="5165962"/>
            <a:ext cx="8560119" cy="33188"/>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sp>
        <p:nvSpPr>
          <p:cNvPr id="11" name="TextBox 10"/>
          <p:cNvSpPr txBox="1"/>
          <p:nvPr userDrawn="1"/>
        </p:nvSpPr>
        <p:spPr>
          <a:xfrm>
            <a:off x="980694" y="5251250"/>
            <a:ext cx="1778033" cy="188648"/>
          </a:xfrm>
          <a:prstGeom prst="rect">
            <a:avLst/>
          </a:prstGeom>
          <a:noFill/>
        </p:spPr>
        <p:txBody>
          <a:bodyPr wrap="none" lIns="0" tIns="0" rIns="0" bIns="0" rtlCol="0" anchor="ctr" anchorCtr="0">
            <a:noAutofit/>
          </a:bodyPr>
          <a:lstStyle/>
          <a:p>
            <a:r>
              <a:rPr lang="en-US" sz="907" dirty="0" smtClean="0">
                <a:solidFill>
                  <a:srgbClr val="58595B"/>
                </a:solidFill>
                <a:cs typeface="Segoe UI" panose="020B0502040204020203" pitchFamily="34" charset="0"/>
              </a:rPr>
              <a:t>© 2015 Micron Technology, Inc.</a:t>
            </a:r>
            <a:endParaRPr lang="en-US" sz="907" dirty="0">
              <a:solidFill>
                <a:srgbClr val="58595B"/>
              </a:solidFill>
            </a:endParaRPr>
          </a:p>
        </p:txBody>
      </p:sp>
      <p:grpSp>
        <p:nvGrpSpPr>
          <p:cNvPr id="28" name="Top Circuit Line (Hidden)" hidden="1"/>
          <p:cNvGrpSpPr/>
          <p:nvPr userDrawn="1"/>
        </p:nvGrpSpPr>
        <p:grpSpPr>
          <a:xfrm>
            <a:off x="755128" y="752083"/>
            <a:ext cx="8560119" cy="33188"/>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80">
                <a:solidFill>
                  <a:srgbClr val="58595B"/>
                </a:solidFill>
              </a:endParaRPr>
            </a:p>
          </p:txBody>
        </p:sp>
      </p:grpSp>
    </p:spTree>
    <p:extLst>
      <p:ext uri="{BB962C8B-B14F-4D97-AF65-F5344CB8AC3E}">
        <p14:creationId xmlns:p14="http://schemas.microsoft.com/office/powerpoint/2010/main" val="38989054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iming>
    <p:tnLst>
      <p:par>
        <p:cTn id="1" dur="indefinite" restart="never" nodeType="tmRoot"/>
      </p:par>
    </p:tnLst>
  </p:timing>
  <p:hf hdr="0"/>
  <p:txStyles>
    <p:titleStyle>
      <a:lvl1pPr algn="l" defTabSz="1005766" rtl="0" eaLnBrk="1" latinLnBrk="0" hangingPunct="1">
        <a:spcBef>
          <a:spcPct val="0"/>
        </a:spcBef>
        <a:buNone/>
        <a:defRPr lang="en-US" sz="264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254934" indent="-254934" algn="l" defTabSz="1005766" rtl="0" eaLnBrk="1" latinLnBrk="0" hangingPunct="1">
        <a:spcBef>
          <a:spcPct val="20000"/>
        </a:spcBef>
        <a:spcAft>
          <a:spcPts val="660"/>
        </a:spcAft>
        <a:buClr>
          <a:schemeClr val="accent1"/>
        </a:buClr>
        <a:buFont typeface="Wingdings" panose="05000000000000000000" pitchFamily="2" charset="2"/>
        <a:buChar char="§"/>
        <a:tabLst>
          <a:tab pos="61115" algn="l"/>
        </a:tabLst>
        <a:defRPr lang="en-US" sz="1980" kern="1200" dirty="0" smtClean="0">
          <a:solidFill>
            <a:schemeClr val="tx1"/>
          </a:solidFill>
          <a:latin typeface="Segoe UI" panose="020B0502040204020203" pitchFamily="34" charset="0"/>
          <a:ea typeface="+mn-ea"/>
          <a:cs typeface="Segoe UI" panose="020B0502040204020203" pitchFamily="34" charset="0"/>
        </a:defRPr>
      </a:lvl1pPr>
      <a:lvl2pPr marL="626858" indent="-371922" algn="l" defTabSz="1005766" rtl="0" eaLnBrk="1" latinLnBrk="0" hangingPunct="1">
        <a:spcBef>
          <a:spcPct val="20000"/>
        </a:spcBef>
        <a:spcAft>
          <a:spcPts val="660"/>
        </a:spcAft>
        <a:buClr>
          <a:schemeClr val="accent1"/>
        </a:buClr>
        <a:buFont typeface="Arial" panose="020B0604020202020204" pitchFamily="34" charset="0"/>
        <a:buChar char="–"/>
        <a:defRPr lang="en-US" sz="1650" kern="1200" dirty="0" smtClean="0">
          <a:solidFill>
            <a:schemeClr val="tx1"/>
          </a:solidFill>
          <a:latin typeface="Segoe UI" panose="020B0502040204020203" pitchFamily="34" charset="0"/>
          <a:ea typeface="+mn-ea"/>
          <a:cs typeface="Segoe UI" panose="020B0502040204020203" pitchFamily="34" charset="0"/>
        </a:defRPr>
      </a:lvl2pPr>
      <a:lvl3pPr marL="1005766" indent="-317794" algn="l" defTabSz="1005766" rtl="0" eaLnBrk="1" latinLnBrk="0" hangingPunct="1">
        <a:spcBef>
          <a:spcPts val="0"/>
        </a:spcBef>
        <a:spcAft>
          <a:spcPts val="660"/>
        </a:spcAft>
        <a:buClr>
          <a:schemeClr val="accent1"/>
        </a:buClr>
        <a:buFont typeface="Wingdings" panose="05000000000000000000" pitchFamily="2" charset="2"/>
        <a:buChar char="§"/>
        <a:tabLst>
          <a:tab pos="1066880" algn="l"/>
        </a:tabLst>
        <a:defRPr sz="1485" kern="1200">
          <a:solidFill>
            <a:schemeClr val="tx1"/>
          </a:solidFill>
          <a:latin typeface="Segoe UI" panose="020B0502040204020203" pitchFamily="34" charset="0"/>
          <a:ea typeface="+mn-ea"/>
          <a:cs typeface="Segoe UI" panose="020B0502040204020203" pitchFamily="34" charset="0"/>
        </a:defRPr>
      </a:lvl3pPr>
      <a:lvl4pPr marL="1275604" indent="-240977" algn="l" defTabSz="1005766" rtl="0" eaLnBrk="1" latinLnBrk="0" hangingPunct="1">
        <a:spcBef>
          <a:spcPts val="0"/>
        </a:spcBef>
        <a:spcAft>
          <a:spcPts val="660"/>
        </a:spcAft>
        <a:buClr>
          <a:schemeClr val="accent1"/>
        </a:buClr>
        <a:buFont typeface="Arial" panose="020B0604020202020204" pitchFamily="34" charset="0"/>
        <a:buChar char="–"/>
        <a:defRPr sz="1485" kern="1200">
          <a:solidFill>
            <a:schemeClr val="tx1"/>
          </a:solidFill>
          <a:latin typeface="Segoe UI" panose="020B0502040204020203" pitchFamily="34" charset="0"/>
          <a:ea typeface="+mn-ea"/>
          <a:cs typeface="Segoe UI" panose="020B0502040204020203" pitchFamily="34" charset="0"/>
        </a:defRPr>
      </a:lvl4pPr>
      <a:lvl5pPr marL="1508722" indent="-187282" algn="l" defTabSz="1005766" rtl="0" eaLnBrk="1" latinLnBrk="0" hangingPunct="1">
        <a:spcBef>
          <a:spcPts val="0"/>
        </a:spcBef>
        <a:spcAft>
          <a:spcPts val="660"/>
        </a:spcAft>
        <a:buClr>
          <a:schemeClr val="accent1"/>
        </a:buClr>
        <a:buFont typeface="Arial" panose="020B0604020202020204" pitchFamily="34" charset="0"/>
        <a:buChar char="»"/>
        <a:defRPr sz="1485" kern="1200">
          <a:solidFill>
            <a:schemeClr val="tx1"/>
          </a:solidFill>
          <a:latin typeface="Segoe UI" panose="020B0502040204020203" pitchFamily="34" charset="0"/>
          <a:ea typeface="+mn-ea"/>
          <a:cs typeface="Segoe UI" panose="020B0502040204020203" pitchFamily="34" charset="0"/>
        </a:defRPr>
      </a:lvl5pPr>
      <a:lvl6pPr marL="2765852" indent="-251440" algn="l" defTabSz="100576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68736" indent="-251440" algn="l" defTabSz="100576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1618" indent="-251440" algn="l" defTabSz="100576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4500" indent="-251440" algn="l" defTabSz="100576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5766" rtl="0" eaLnBrk="1" latinLnBrk="0" hangingPunct="1">
        <a:defRPr sz="1980" kern="1200">
          <a:solidFill>
            <a:schemeClr val="tx1"/>
          </a:solidFill>
          <a:latin typeface="+mn-lt"/>
          <a:ea typeface="+mn-ea"/>
          <a:cs typeface="+mn-cs"/>
        </a:defRPr>
      </a:lvl1pPr>
      <a:lvl2pPr marL="502883" algn="l" defTabSz="1005766" rtl="0" eaLnBrk="1" latinLnBrk="0" hangingPunct="1">
        <a:defRPr sz="1980" kern="1200">
          <a:solidFill>
            <a:schemeClr val="tx1"/>
          </a:solidFill>
          <a:latin typeface="+mn-lt"/>
          <a:ea typeface="+mn-ea"/>
          <a:cs typeface="+mn-cs"/>
        </a:defRPr>
      </a:lvl2pPr>
      <a:lvl3pPr marL="1005766" algn="l" defTabSz="1005766" rtl="0" eaLnBrk="1" latinLnBrk="0" hangingPunct="1">
        <a:defRPr sz="1980" kern="1200">
          <a:solidFill>
            <a:schemeClr val="tx1"/>
          </a:solidFill>
          <a:latin typeface="+mn-lt"/>
          <a:ea typeface="+mn-ea"/>
          <a:cs typeface="+mn-cs"/>
        </a:defRPr>
      </a:lvl3pPr>
      <a:lvl4pPr marL="1508648" algn="l" defTabSz="1005766" rtl="0" eaLnBrk="1" latinLnBrk="0" hangingPunct="1">
        <a:defRPr sz="1980" kern="1200">
          <a:solidFill>
            <a:schemeClr val="tx1"/>
          </a:solidFill>
          <a:latin typeface="+mn-lt"/>
          <a:ea typeface="+mn-ea"/>
          <a:cs typeface="+mn-cs"/>
        </a:defRPr>
      </a:lvl4pPr>
      <a:lvl5pPr marL="2011530" algn="l" defTabSz="1005766" rtl="0" eaLnBrk="1" latinLnBrk="0" hangingPunct="1">
        <a:defRPr sz="1980" kern="1200">
          <a:solidFill>
            <a:schemeClr val="tx1"/>
          </a:solidFill>
          <a:latin typeface="+mn-lt"/>
          <a:ea typeface="+mn-ea"/>
          <a:cs typeface="+mn-cs"/>
        </a:defRPr>
      </a:lvl5pPr>
      <a:lvl6pPr marL="2514412" algn="l" defTabSz="1005766" rtl="0" eaLnBrk="1" latinLnBrk="0" hangingPunct="1">
        <a:defRPr sz="1980" kern="1200">
          <a:solidFill>
            <a:schemeClr val="tx1"/>
          </a:solidFill>
          <a:latin typeface="+mn-lt"/>
          <a:ea typeface="+mn-ea"/>
          <a:cs typeface="+mn-cs"/>
        </a:defRPr>
      </a:lvl6pPr>
      <a:lvl7pPr marL="3017295" algn="l" defTabSz="1005766" rtl="0" eaLnBrk="1" latinLnBrk="0" hangingPunct="1">
        <a:defRPr sz="1980" kern="1200">
          <a:solidFill>
            <a:schemeClr val="tx1"/>
          </a:solidFill>
          <a:latin typeface="+mn-lt"/>
          <a:ea typeface="+mn-ea"/>
          <a:cs typeface="+mn-cs"/>
        </a:defRPr>
      </a:lvl7pPr>
      <a:lvl8pPr marL="3520176" algn="l" defTabSz="1005766" rtl="0" eaLnBrk="1" latinLnBrk="0" hangingPunct="1">
        <a:defRPr sz="1980" kern="1200">
          <a:solidFill>
            <a:schemeClr val="tx1"/>
          </a:solidFill>
          <a:latin typeface="+mn-lt"/>
          <a:ea typeface="+mn-ea"/>
          <a:cs typeface="+mn-cs"/>
        </a:defRPr>
      </a:lvl8pPr>
      <a:lvl9pPr marL="4023059" algn="l" defTabSz="1005766"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SD polarity effect and </a:t>
            </a:r>
            <a:r>
              <a:rPr lang="en-US" u="sng" dirty="0" smtClean="0"/>
              <a:t>S</a:t>
            </a:r>
            <a:r>
              <a:rPr lang="en-US" dirty="0" smtClean="0"/>
              <a:t>elf-</a:t>
            </a:r>
            <a:r>
              <a:rPr lang="en-US" u="sng" dirty="0" smtClean="0"/>
              <a:t>S</a:t>
            </a:r>
            <a:r>
              <a:rPr lang="en-US" dirty="0" smtClean="0"/>
              <a:t>elect </a:t>
            </a:r>
            <a:r>
              <a:rPr lang="en-US" u="sng" dirty="0" smtClean="0"/>
              <a:t>M</a:t>
            </a:r>
            <a:r>
              <a:rPr lang="en-US" dirty="0" smtClean="0"/>
              <a:t>emory (SSM) Research Update</a:t>
            </a:r>
            <a:br>
              <a:rPr lang="en-US" dirty="0" smtClean="0"/>
            </a:br>
            <a:endParaRPr lang="en-US" dirty="0"/>
          </a:p>
        </p:txBody>
      </p:sp>
      <p:sp>
        <p:nvSpPr>
          <p:cNvPr id="6" name="Subtitle 5"/>
          <p:cNvSpPr>
            <a:spLocks noGrp="1"/>
          </p:cNvSpPr>
          <p:nvPr>
            <p:ph type="subTitle" idx="1"/>
          </p:nvPr>
        </p:nvSpPr>
        <p:spPr/>
        <p:txBody>
          <a:bodyPr/>
          <a:lstStyle/>
          <a:p>
            <a:r>
              <a:rPr lang="en-US" dirty="0" smtClean="0"/>
              <a:t>12-04-2017</a:t>
            </a:r>
          </a:p>
          <a:p>
            <a:endParaRPr lang="en-US" dirty="0"/>
          </a:p>
          <a:p>
            <a:endParaRPr lang="en-US" dirty="0"/>
          </a:p>
        </p:txBody>
      </p:sp>
    </p:spTree>
    <p:extLst>
      <p:ext uri="{BB962C8B-B14F-4D97-AF65-F5344CB8AC3E}">
        <p14:creationId xmlns:p14="http://schemas.microsoft.com/office/powerpoint/2010/main" val="1261201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SSM reliability – Program disturb</a:t>
            </a:r>
            <a:endParaRPr lang="en-US" sz="3200" dirty="0"/>
          </a:p>
        </p:txBody>
      </p:sp>
      <p:sp>
        <p:nvSpPr>
          <p:cNvPr id="3" name="Content Placeholder 2"/>
          <p:cNvSpPr>
            <a:spLocks noGrp="1"/>
          </p:cNvSpPr>
          <p:nvPr>
            <p:ph idx="1"/>
          </p:nvPr>
        </p:nvSpPr>
        <p:spPr>
          <a:xfrm>
            <a:off x="754379" y="1030421"/>
            <a:ext cx="5538487" cy="2169327"/>
          </a:xfrm>
        </p:spPr>
        <p:txBody>
          <a:bodyPr>
            <a:normAutofit fontScale="77500" lnSpcReduction="20000"/>
          </a:bodyPr>
          <a:lstStyle/>
          <a:p>
            <a:r>
              <a:rPr lang="en-US" sz="1695" dirty="0"/>
              <a:t>No thermal disturb in SSM</a:t>
            </a:r>
          </a:p>
          <a:p>
            <a:pPr lvl="1"/>
            <a:r>
              <a:rPr lang="en-US" sz="1365" dirty="0"/>
              <a:t>Due to the low programming current and the closer thermal boundaries, the temperature rise during program operation is much lower than in </a:t>
            </a:r>
            <a:r>
              <a:rPr lang="en-US" sz="1365" dirty="0" err="1"/>
              <a:t>SxP</a:t>
            </a:r>
            <a:r>
              <a:rPr lang="en-US" sz="1365" dirty="0"/>
              <a:t> </a:t>
            </a:r>
            <a:r>
              <a:rPr lang="en-US" sz="1365" dirty="0">
                <a:sym typeface="Wingdings" panose="05000000000000000000" pitchFamily="2" charset="2"/>
              </a:rPr>
              <a:t> simulated victim temperature is in the range 90-125C</a:t>
            </a:r>
            <a:endParaRPr lang="en-US" sz="1365" dirty="0"/>
          </a:p>
          <a:p>
            <a:pPr lvl="1"/>
            <a:r>
              <a:rPr lang="en-US" sz="1365" dirty="0"/>
              <a:t>SD-polarity effect shows almost no temperature dependence</a:t>
            </a:r>
          </a:p>
          <a:p>
            <a:pPr lvl="1"/>
            <a:r>
              <a:rPr lang="en-US" sz="1365" dirty="0"/>
              <a:t>Main impact of the temperature increase is related to drift acceleration, but the contribution looks negligible compared to the drift requirements (stress time in the range of few seconds considering the endurance capability of the aggressor)</a:t>
            </a:r>
          </a:p>
          <a:p>
            <a:pPr lvl="1"/>
            <a:r>
              <a:rPr lang="en-US" sz="1365" dirty="0"/>
              <a:t>No impact (apart bias drift) measured up to 512kcycles for the aggressors</a:t>
            </a:r>
          </a:p>
          <a:p>
            <a:pPr lvl="1"/>
            <a:r>
              <a:rPr lang="en-US" sz="1485" dirty="0" err="1"/>
              <a:t>SxP</a:t>
            </a:r>
            <a:r>
              <a:rPr lang="en-US" sz="1485" dirty="0"/>
              <a:t> PG1 specs is 2048 Normal Write operations</a:t>
            </a:r>
            <a:endParaRPr lang="en-US" sz="1365" dirty="0"/>
          </a:p>
        </p:txBody>
      </p:sp>
      <p:grpSp>
        <p:nvGrpSpPr>
          <p:cNvPr id="9" name="Group 8"/>
          <p:cNvGrpSpPr/>
          <p:nvPr/>
        </p:nvGrpSpPr>
        <p:grpSpPr>
          <a:xfrm>
            <a:off x="7162138" y="696087"/>
            <a:ext cx="2760692" cy="2085557"/>
            <a:chOff x="8172093" y="3625085"/>
            <a:chExt cx="3346293" cy="2527948"/>
          </a:xfrm>
        </p:grpSpPr>
        <p:pic>
          <p:nvPicPr>
            <p:cNvPr id="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2595" y="3994417"/>
              <a:ext cx="2477100" cy="2158616"/>
            </a:xfrm>
            <a:prstGeom prst="rect">
              <a:avLst/>
            </a:prstGeom>
          </p:spPr>
        </p:pic>
        <p:sp>
          <p:nvSpPr>
            <p:cNvPr id="6" name="TextBox 5"/>
            <p:cNvSpPr txBox="1"/>
            <p:nvPr/>
          </p:nvSpPr>
          <p:spPr>
            <a:xfrm>
              <a:off x="8172093" y="3625085"/>
              <a:ext cx="3346293" cy="327362"/>
            </a:xfrm>
            <a:prstGeom prst="rect">
              <a:avLst/>
            </a:prstGeom>
            <a:noFill/>
          </p:spPr>
          <p:txBody>
            <a:bodyPr wrap="none" rtlCol="0">
              <a:spAutoFit/>
            </a:bodyPr>
            <a:lstStyle/>
            <a:p>
              <a:r>
                <a:rPr lang="en-US" sz="1155" b="1" dirty="0">
                  <a:latin typeface="Segoe UI" panose="020B0502040204020203" pitchFamily="34" charset="0"/>
                  <a:cs typeface="Segoe UI" panose="020B0502040204020203" pitchFamily="34" charset="0"/>
                </a:rPr>
                <a:t>Simulated temperature on victim cell</a:t>
              </a:r>
            </a:p>
          </p:txBody>
        </p:sp>
        <p:sp>
          <p:nvSpPr>
            <p:cNvPr id="7" name="Oval 6"/>
            <p:cNvSpPr/>
            <p:nvPr/>
          </p:nvSpPr>
          <p:spPr>
            <a:xfrm>
              <a:off x="9169052" y="4722312"/>
              <a:ext cx="864296" cy="901874"/>
            </a:xfrm>
            <a:prstGeom prst="ellipse">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dirty="0">
                <a:solidFill>
                  <a:schemeClr val="bg2"/>
                </a:solidFill>
                <a:latin typeface="Segoe UI" panose="020B0502040204020203" pitchFamily="34" charset="0"/>
                <a:cs typeface="Segoe UI" panose="020B0502040204020203" pitchFamily="34" charset="0"/>
              </a:endParaRPr>
            </a:p>
          </p:txBody>
        </p:sp>
        <p:sp>
          <p:nvSpPr>
            <p:cNvPr id="8" name="TextBox 7"/>
            <p:cNvSpPr txBox="1"/>
            <p:nvPr/>
          </p:nvSpPr>
          <p:spPr>
            <a:xfrm>
              <a:off x="9068844" y="5594433"/>
              <a:ext cx="1760778" cy="296584"/>
            </a:xfrm>
            <a:prstGeom prst="rect">
              <a:avLst/>
            </a:prstGeom>
            <a:noFill/>
          </p:spPr>
          <p:txBody>
            <a:bodyPr wrap="none" rtlCol="0">
              <a:spAutoFit/>
            </a:bodyPr>
            <a:lstStyle/>
            <a:p>
              <a:r>
                <a:rPr lang="en-US" sz="990" b="1" dirty="0">
                  <a:solidFill>
                    <a:srgbClr val="92D050"/>
                  </a:solidFill>
                  <a:latin typeface="Segoe UI" panose="020B0502040204020203" pitchFamily="34" charset="0"/>
                  <a:cs typeface="Segoe UI" panose="020B0502040204020203" pitchFamily="34" charset="0"/>
                </a:rPr>
                <a:t>Operating conditions</a:t>
              </a:r>
            </a:p>
          </p:txBody>
        </p:sp>
      </p:grpSp>
      <p:grpSp>
        <p:nvGrpSpPr>
          <p:cNvPr id="18" name="Group 17"/>
          <p:cNvGrpSpPr/>
          <p:nvPr/>
        </p:nvGrpSpPr>
        <p:grpSpPr>
          <a:xfrm>
            <a:off x="1333027" y="3132905"/>
            <a:ext cx="2663706" cy="2065591"/>
            <a:chOff x="1615789" y="3796497"/>
            <a:chExt cx="3228735" cy="2503746"/>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0160" t="5392"/>
            <a:stretch/>
          </p:blipFill>
          <p:spPr>
            <a:xfrm>
              <a:off x="1615789" y="3796497"/>
              <a:ext cx="3228735" cy="2402687"/>
            </a:xfrm>
            <a:prstGeom prst="rect">
              <a:avLst/>
            </a:prstGeom>
          </p:spPr>
        </p:pic>
        <p:sp>
          <p:nvSpPr>
            <p:cNvPr id="13" name="TextBox 12"/>
            <p:cNvSpPr txBox="1"/>
            <p:nvPr/>
          </p:nvSpPr>
          <p:spPr>
            <a:xfrm>
              <a:off x="2012206" y="4006375"/>
              <a:ext cx="567755" cy="388918"/>
            </a:xfrm>
            <a:prstGeom prst="rect">
              <a:avLst/>
            </a:prstGeom>
            <a:noFill/>
          </p:spPr>
          <p:txBody>
            <a:bodyPr wrap="none" rtlCol="0">
              <a:spAutoFit/>
            </a:bodyPr>
            <a:lstStyle/>
            <a:p>
              <a:r>
                <a:rPr lang="en-US" sz="1485" b="1" dirty="0">
                  <a:latin typeface="Segoe UI" panose="020B0502040204020203" pitchFamily="34" charset="0"/>
                  <a:cs typeface="Segoe UI" panose="020B0502040204020203" pitchFamily="34" charset="0"/>
                </a:rPr>
                <a:t>Set</a:t>
              </a:r>
            </a:p>
          </p:txBody>
        </p:sp>
        <p:sp>
          <p:nvSpPr>
            <p:cNvPr id="15" name="TextBox 14"/>
            <p:cNvSpPr txBox="1"/>
            <p:nvPr/>
          </p:nvSpPr>
          <p:spPr>
            <a:xfrm>
              <a:off x="2738289" y="6019124"/>
              <a:ext cx="651306" cy="281119"/>
            </a:xfrm>
            <a:prstGeom prst="rect">
              <a:avLst/>
            </a:prstGeom>
            <a:noFill/>
          </p:spPr>
          <p:txBody>
            <a:bodyPr wrap="none" rtlCol="0">
              <a:spAutoFit/>
            </a:bodyPr>
            <a:lstStyle/>
            <a:p>
              <a:r>
                <a:rPr lang="en-US" sz="907" dirty="0">
                  <a:latin typeface="Segoe UI" panose="020B0502040204020203" pitchFamily="34" charset="0"/>
                  <a:cs typeface="Segoe UI" panose="020B0502040204020203" pitchFamily="34" charset="0"/>
                </a:rPr>
                <a:t>Vth [V]</a:t>
              </a:r>
            </a:p>
          </p:txBody>
        </p:sp>
      </p:grpSp>
      <p:grpSp>
        <p:nvGrpSpPr>
          <p:cNvPr id="17" name="Group 16"/>
          <p:cNvGrpSpPr/>
          <p:nvPr/>
        </p:nvGrpSpPr>
        <p:grpSpPr>
          <a:xfrm>
            <a:off x="3848294" y="3008295"/>
            <a:ext cx="2812074" cy="2191792"/>
            <a:chOff x="4664598" y="3645454"/>
            <a:chExt cx="3408575" cy="2656717"/>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50417"/>
            <a:stretch/>
          </p:blipFill>
          <p:spPr>
            <a:xfrm>
              <a:off x="4664598" y="3645454"/>
              <a:ext cx="3408575" cy="2586089"/>
            </a:xfrm>
            <a:prstGeom prst="rect">
              <a:avLst/>
            </a:prstGeom>
          </p:spPr>
        </p:pic>
        <p:sp>
          <p:nvSpPr>
            <p:cNvPr id="14" name="TextBox 13"/>
            <p:cNvSpPr txBox="1"/>
            <p:nvPr/>
          </p:nvSpPr>
          <p:spPr>
            <a:xfrm>
              <a:off x="5080514" y="4006374"/>
              <a:ext cx="808769" cy="388918"/>
            </a:xfrm>
            <a:prstGeom prst="rect">
              <a:avLst/>
            </a:prstGeom>
            <a:noFill/>
          </p:spPr>
          <p:txBody>
            <a:bodyPr wrap="none" rtlCol="0">
              <a:spAutoFit/>
            </a:bodyPr>
            <a:lstStyle/>
            <a:p>
              <a:r>
                <a:rPr lang="en-US" sz="1485" b="1" dirty="0">
                  <a:latin typeface="Segoe UI" panose="020B0502040204020203" pitchFamily="34" charset="0"/>
                  <a:cs typeface="Segoe UI" panose="020B0502040204020203" pitchFamily="34" charset="0"/>
                </a:rPr>
                <a:t>Reset</a:t>
              </a:r>
            </a:p>
          </p:txBody>
        </p:sp>
        <p:sp>
          <p:nvSpPr>
            <p:cNvPr id="16" name="TextBox 15"/>
            <p:cNvSpPr txBox="1"/>
            <p:nvPr/>
          </p:nvSpPr>
          <p:spPr>
            <a:xfrm>
              <a:off x="5853807" y="6021052"/>
              <a:ext cx="651306" cy="281119"/>
            </a:xfrm>
            <a:prstGeom prst="rect">
              <a:avLst/>
            </a:prstGeom>
            <a:noFill/>
          </p:spPr>
          <p:txBody>
            <a:bodyPr wrap="none" rtlCol="0">
              <a:spAutoFit/>
            </a:bodyPr>
            <a:lstStyle/>
            <a:p>
              <a:r>
                <a:rPr lang="en-US" sz="907" dirty="0">
                  <a:latin typeface="Segoe UI" panose="020B0502040204020203" pitchFamily="34" charset="0"/>
                  <a:cs typeface="Segoe UI" panose="020B0502040204020203" pitchFamily="34" charset="0"/>
                </a:rPr>
                <a:t>Vth [V]</a:t>
              </a:r>
            </a:p>
          </p:txBody>
        </p:sp>
      </p:grpSp>
      <p:sp>
        <p:nvSpPr>
          <p:cNvPr id="12" name="TextBox 11"/>
          <p:cNvSpPr txBox="1"/>
          <p:nvPr/>
        </p:nvSpPr>
        <p:spPr>
          <a:xfrm>
            <a:off x="6240673" y="3561471"/>
            <a:ext cx="3850541" cy="777905"/>
          </a:xfrm>
          <a:prstGeom prst="rect">
            <a:avLst/>
          </a:prstGeom>
          <a:noFill/>
        </p:spPr>
        <p:txBody>
          <a:bodyPr wrap="none" rtlCol="0">
            <a:spAutoFit/>
          </a:bodyPr>
          <a:lstStyle/>
          <a:p>
            <a:r>
              <a:rPr lang="en-US" sz="1485" dirty="0">
                <a:latin typeface="Segoe UI" panose="020B0502040204020203" pitchFamily="34" charset="0"/>
                <a:cs typeface="Segoe UI" panose="020B0502040204020203" pitchFamily="34" charset="0"/>
              </a:rPr>
              <a:t>Solid black – Time0 victims</a:t>
            </a:r>
          </a:p>
          <a:p>
            <a:r>
              <a:rPr lang="en-US" sz="1485" dirty="0">
                <a:latin typeface="Segoe UI" panose="020B0502040204020203" pitchFamily="34" charset="0"/>
                <a:cs typeface="Segoe UI" panose="020B0502040204020203" pitchFamily="34" charset="0"/>
              </a:rPr>
              <a:t>Solid colored – After 512kcycles disturb</a:t>
            </a:r>
          </a:p>
          <a:p>
            <a:r>
              <a:rPr lang="en-US" sz="1485" dirty="0">
                <a:latin typeface="Segoe UI" panose="020B0502040204020203" pitchFamily="34" charset="0"/>
                <a:cs typeface="Segoe UI" panose="020B0502040204020203" pitchFamily="34" charset="0"/>
              </a:rPr>
              <a:t>Dashed colored – After 512kcycles bias drift</a:t>
            </a:r>
          </a:p>
        </p:txBody>
      </p:sp>
    </p:spTree>
    <p:extLst>
      <p:ext uri="{BB962C8B-B14F-4D97-AF65-F5344CB8AC3E}">
        <p14:creationId xmlns:p14="http://schemas.microsoft.com/office/powerpoint/2010/main" val="4086689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SSM reliability - Imprinting</a:t>
            </a:r>
            <a:endParaRPr lang="en-US" sz="3200" dirty="0"/>
          </a:p>
        </p:txBody>
      </p:sp>
      <p:sp>
        <p:nvSpPr>
          <p:cNvPr id="3" name="Content Placeholder 2"/>
          <p:cNvSpPr>
            <a:spLocks noGrp="1"/>
          </p:cNvSpPr>
          <p:nvPr>
            <p:ph idx="1"/>
          </p:nvPr>
        </p:nvSpPr>
        <p:spPr>
          <a:xfrm>
            <a:off x="754380" y="1131764"/>
            <a:ext cx="8549640" cy="1325862"/>
          </a:xfrm>
        </p:spPr>
        <p:txBody>
          <a:bodyPr>
            <a:normAutofit fontScale="55000" lnSpcReduction="20000"/>
          </a:bodyPr>
          <a:lstStyle/>
          <a:p>
            <a:r>
              <a:rPr lang="en-US" b="0" dirty="0" smtClean="0"/>
              <a:t>SSM functionality (Set and Reset operation) after continuous unipolar cycling has been checked to exclude imprinting effects</a:t>
            </a:r>
          </a:p>
          <a:p>
            <a:r>
              <a:rPr lang="en-US" b="0" dirty="0"/>
              <a:t>I</a:t>
            </a:r>
            <a:r>
              <a:rPr lang="en-US" b="0" dirty="0" smtClean="0"/>
              <a:t>ntrinsic validation already done on 2xCMOS, statistical validation was missing </a:t>
            </a:r>
          </a:p>
          <a:p>
            <a:r>
              <a:rPr lang="en-US" b="0" dirty="0" smtClean="0"/>
              <a:t>SR71B data confirms that no imprint effect is detectable for SSM </a:t>
            </a:r>
            <a:endParaRPr lang="en-US" b="0" dirty="0"/>
          </a:p>
        </p:txBody>
      </p:sp>
      <p:pic>
        <p:nvPicPr>
          <p:cNvPr id="4" name="Picture 3"/>
          <p:cNvPicPr>
            <a:picLocks noChangeAspect="1"/>
          </p:cNvPicPr>
          <p:nvPr/>
        </p:nvPicPr>
        <p:blipFill rotWithShape="1">
          <a:blip r:embed="rId2"/>
          <a:srcRect l="942" t="790" r="3542" b="1666"/>
          <a:stretch/>
        </p:blipFill>
        <p:spPr>
          <a:xfrm>
            <a:off x="1570054" y="2630930"/>
            <a:ext cx="4719245" cy="2494012"/>
          </a:xfrm>
          <a:prstGeom prst="rect">
            <a:avLst/>
          </a:prstGeom>
        </p:spPr>
      </p:pic>
      <p:sp>
        <p:nvSpPr>
          <p:cNvPr id="5" name="TextBox 4"/>
          <p:cNvSpPr txBox="1"/>
          <p:nvPr/>
        </p:nvSpPr>
        <p:spPr>
          <a:xfrm>
            <a:off x="6697672" y="3116188"/>
            <a:ext cx="2701496" cy="777905"/>
          </a:xfrm>
          <a:prstGeom prst="rect">
            <a:avLst/>
          </a:prstGeom>
          <a:noFill/>
        </p:spPr>
        <p:txBody>
          <a:bodyPr wrap="square" rtlCol="0">
            <a:spAutoFit/>
          </a:bodyPr>
          <a:lstStyle/>
          <a:p>
            <a:r>
              <a:rPr lang="en-US" sz="1485" dirty="0">
                <a:latin typeface="Segoe UI" panose="020B0502040204020203" pitchFamily="34" charset="0"/>
                <a:cs typeface="Segoe UI" panose="020B0502040204020203" pitchFamily="34" charset="0"/>
              </a:rPr>
              <a:t>Vth window is not affected after unipolar (positive or negative) cycling</a:t>
            </a:r>
          </a:p>
        </p:txBody>
      </p:sp>
    </p:spTree>
    <p:extLst>
      <p:ext uri="{BB962C8B-B14F-4D97-AF65-F5344CB8AC3E}">
        <p14:creationId xmlns:p14="http://schemas.microsoft.com/office/powerpoint/2010/main" val="2739969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SSM reliability – Drift and Retention</a:t>
            </a:r>
            <a:endParaRPr lang="en-US" sz="3200" dirty="0"/>
          </a:p>
        </p:txBody>
      </p:sp>
      <p:sp>
        <p:nvSpPr>
          <p:cNvPr id="3" name="Content Placeholder 2"/>
          <p:cNvSpPr>
            <a:spLocks noGrp="1"/>
          </p:cNvSpPr>
          <p:nvPr>
            <p:ph idx="1"/>
          </p:nvPr>
        </p:nvSpPr>
        <p:spPr>
          <a:xfrm>
            <a:off x="381000" y="1087365"/>
            <a:ext cx="4235589" cy="4210256"/>
          </a:xfrm>
        </p:spPr>
        <p:txBody>
          <a:bodyPr>
            <a:normAutofit fontScale="40000" lnSpcReduction="20000"/>
          </a:bodyPr>
          <a:lstStyle/>
          <a:p>
            <a:r>
              <a:rPr lang="en-US" dirty="0"/>
              <a:t>Drift is the most critical effect in SSM because it translates in a data retention issue</a:t>
            </a:r>
          </a:p>
          <a:p>
            <a:pPr lvl="1"/>
            <a:r>
              <a:rPr lang="en-US" dirty="0"/>
              <a:t>Set states drift similar to </a:t>
            </a:r>
            <a:r>
              <a:rPr lang="en-US" dirty="0" err="1"/>
              <a:t>SxP</a:t>
            </a:r>
            <a:endParaRPr lang="en-US" dirty="0"/>
          </a:p>
          <a:p>
            <a:pPr lvl="1"/>
            <a:r>
              <a:rPr lang="en-US" dirty="0"/>
              <a:t>Reset state drift less in median and it shows a significant degradation of the distribution spread</a:t>
            </a:r>
          </a:p>
          <a:p>
            <a:pPr lvl="2"/>
            <a:r>
              <a:rPr lang="en-US" dirty="0"/>
              <a:t>Need additional investigations to clarify the physical mechanism</a:t>
            </a:r>
          </a:p>
          <a:p>
            <a:r>
              <a:rPr lang="en-US" dirty="0"/>
              <a:t>If the different Reset drift behavior is confirmed</a:t>
            </a:r>
          </a:p>
          <a:p>
            <a:pPr lvl="1"/>
            <a:r>
              <a:rPr lang="en-US" dirty="0" err="1"/>
              <a:t>Vdm</a:t>
            </a:r>
            <a:r>
              <a:rPr lang="en-US" dirty="0"/>
              <a:t> tacking strategies cannot be exploited</a:t>
            </a:r>
          </a:p>
          <a:p>
            <a:pPr lvl="1"/>
            <a:r>
              <a:rPr lang="en-US" dirty="0"/>
              <a:t>Drift evolution must be accounted for in the RWB</a:t>
            </a:r>
          </a:p>
          <a:p>
            <a:pPr lvl="1"/>
            <a:r>
              <a:rPr lang="en-US" dirty="0"/>
              <a:t>Power-on spec may be relaxed with the introduction of a refresh strategy</a:t>
            </a:r>
          </a:p>
          <a:p>
            <a:pPr lvl="1"/>
            <a:r>
              <a:rPr lang="en-US" dirty="0"/>
              <a:t>Alternative </a:t>
            </a:r>
            <a:r>
              <a:rPr lang="en-US" dirty="0" err="1"/>
              <a:t>motogation</a:t>
            </a:r>
            <a:r>
              <a:rPr lang="en-US" dirty="0"/>
              <a:t> strategies are required for power-off spec</a:t>
            </a:r>
          </a:p>
          <a:p>
            <a:pPr marL="0" indent="0">
              <a:buNone/>
            </a:pPr>
            <a:r>
              <a:rPr lang="en-US" u="sng" dirty="0">
                <a:sym typeface="Wingdings" panose="05000000000000000000" pitchFamily="2" charset="2"/>
              </a:rPr>
              <a:t> Need to improve the comprehension of the underlying physical mechanism</a:t>
            </a:r>
            <a:endParaRPr lang="en-US" u="sng" dirty="0"/>
          </a:p>
        </p:txBody>
      </p:sp>
      <p:pic>
        <p:nvPicPr>
          <p:cNvPr id="7" name="Picture 6"/>
          <p:cNvPicPr>
            <a:picLocks noChangeAspect="1"/>
          </p:cNvPicPr>
          <p:nvPr/>
        </p:nvPicPr>
        <p:blipFill>
          <a:blip r:embed="rId2"/>
          <a:stretch>
            <a:fillRect/>
          </a:stretch>
        </p:blipFill>
        <p:spPr>
          <a:xfrm>
            <a:off x="6068568" y="1174655"/>
            <a:ext cx="3134564" cy="1877609"/>
          </a:xfrm>
          <a:prstGeom prst="rect">
            <a:avLst/>
          </a:prstGeom>
        </p:spPr>
      </p:pic>
      <p:sp>
        <p:nvSpPr>
          <p:cNvPr id="8" name="TextBox 7"/>
          <p:cNvSpPr txBox="1"/>
          <p:nvPr/>
        </p:nvSpPr>
        <p:spPr>
          <a:xfrm>
            <a:off x="6622946" y="948866"/>
            <a:ext cx="1925527" cy="276999"/>
          </a:xfrm>
          <a:prstGeom prst="rect">
            <a:avLst/>
          </a:prstGeom>
          <a:noFill/>
        </p:spPr>
        <p:txBody>
          <a:bodyPr wrap="none" rtlCol="0">
            <a:spAutoFit/>
          </a:bodyPr>
          <a:lstStyle/>
          <a:p>
            <a:r>
              <a:rPr lang="en-US" sz="1200" dirty="0" smtClean="0"/>
              <a:t>2xCMOS data on 84 cells</a:t>
            </a:r>
            <a:endParaRPr lang="en-US" sz="1200" dirty="0"/>
          </a:p>
        </p:txBody>
      </p:sp>
      <p:pic>
        <p:nvPicPr>
          <p:cNvPr id="11" name="Picture 10"/>
          <p:cNvPicPr>
            <a:picLocks noChangeAspect="1"/>
          </p:cNvPicPr>
          <p:nvPr/>
        </p:nvPicPr>
        <p:blipFill>
          <a:blip r:embed="rId3"/>
          <a:stretch>
            <a:fillRect/>
          </a:stretch>
        </p:blipFill>
        <p:spPr>
          <a:xfrm>
            <a:off x="5582260" y="3282131"/>
            <a:ext cx="4107180" cy="2015490"/>
          </a:xfrm>
          <a:prstGeom prst="rect">
            <a:avLst/>
          </a:prstGeom>
        </p:spPr>
      </p:pic>
      <p:sp>
        <p:nvSpPr>
          <p:cNvPr id="12" name="TextBox 11"/>
          <p:cNvSpPr txBox="1"/>
          <p:nvPr/>
        </p:nvSpPr>
        <p:spPr>
          <a:xfrm>
            <a:off x="7129942" y="3053993"/>
            <a:ext cx="1011815" cy="276999"/>
          </a:xfrm>
          <a:prstGeom prst="rect">
            <a:avLst/>
          </a:prstGeom>
          <a:noFill/>
        </p:spPr>
        <p:txBody>
          <a:bodyPr wrap="none" rtlCol="0">
            <a:spAutoFit/>
          </a:bodyPr>
          <a:lstStyle/>
          <a:p>
            <a:r>
              <a:rPr lang="en-US" sz="1200" dirty="0" smtClean="0"/>
              <a:t>SR71B data</a:t>
            </a:r>
            <a:endParaRPr lang="en-US" sz="1200" dirty="0"/>
          </a:p>
        </p:txBody>
      </p:sp>
      <p:cxnSp>
        <p:nvCxnSpPr>
          <p:cNvPr id="14" name="Straight Arrow Connector 13"/>
          <p:cNvCxnSpPr/>
          <p:nvPr/>
        </p:nvCxnSpPr>
        <p:spPr>
          <a:xfrm flipV="1">
            <a:off x="7104542" y="2078038"/>
            <a:ext cx="229708" cy="23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7505700" y="2078038"/>
            <a:ext cx="1524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21695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SSM advantages over </a:t>
            </a:r>
            <a:r>
              <a:rPr lang="en-US" sz="3200" dirty="0" err="1" smtClean="0"/>
              <a:t>SxP</a:t>
            </a:r>
            <a:r>
              <a:rPr lang="en-US" sz="3200" dirty="0"/>
              <a:t> </a:t>
            </a:r>
            <a:r>
              <a:rPr lang="en-US" sz="3200" dirty="0" smtClean="0"/>
              <a:t>- </a:t>
            </a:r>
            <a:r>
              <a:rPr lang="en-US" sz="3200" dirty="0"/>
              <a:t>Process </a:t>
            </a:r>
            <a:r>
              <a:rPr lang="en-US" sz="3200" dirty="0" smtClean="0"/>
              <a:t>simplification</a:t>
            </a:r>
            <a:endParaRPr lang="en-US" sz="3200" dirty="0"/>
          </a:p>
        </p:txBody>
      </p:sp>
      <p:sp>
        <p:nvSpPr>
          <p:cNvPr id="3" name="Content Placeholder 2"/>
          <p:cNvSpPr>
            <a:spLocks noGrp="1"/>
          </p:cNvSpPr>
          <p:nvPr>
            <p:ph idx="1"/>
          </p:nvPr>
        </p:nvSpPr>
        <p:spPr>
          <a:xfrm>
            <a:off x="754380" y="1050809"/>
            <a:ext cx="5357053" cy="4004070"/>
          </a:xfrm>
        </p:spPr>
        <p:txBody>
          <a:bodyPr>
            <a:normAutofit fontScale="40000" lnSpcReduction="20000"/>
          </a:bodyPr>
          <a:lstStyle/>
          <a:p>
            <a:r>
              <a:rPr lang="en-US" dirty="0" smtClean="0"/>
              <a:t>Removing several of the major integration issues currently faced by </a:t>
            </a:r>
            <a:r>
              <a:rPr lang="en-US" dirty="0" err="1" smtClean="0"/>
              <a:t>SxP</a:t>
            </a:r>
            <a:endParaRPr lang="en-US" dirty="0" smtClean="0"/>
          </a:p>
          <a:p>
            <a:pPr lvl="1"/>
            <a:r>
              <a:rPr lang="en-US" dirty="0" smtClean="0"/>
              <a:t>High-aspect-ratio etching and sealing</a:t>
            </a:r>
          </a:p>
          <a:p>
            <a:pPr lvl="1"/>
            <a:r>
              <a:rPr lang="en-US" dirty="0" smtClean="0"/>
              <a:t>Cross-contamination between PM and SD is removed</a:t>
            </a:r>
          </a:p>
          <a:p>
            <a:r>
              <a:rPr lang="en-US" dirty="0" smtClean="0"/>
              <a:t>Time0 </a:t>
            </a:r>
            <a:r>
              <a:rPr lang="en-US" dirty="0" err="1" smtClean="0"/>
              <a:t>defectivity</a:t>
            </a:r>
            <a:r>
              <a:rPr lang="en-US" dirty="0" smtClean="0"/>
              <a:t> is very low</a:t>
            </a:r>
          </a:p>
          <a:p>
            <a:r>
              <a:rPr lang="en-US" dirty="0" smtClean="0"/>
              <a:t>The SSM structure is inherently more suitable for scaling</a:t>
            </a:r>
          </a:p>
          <a:p>
            <a:pPr lvl="1"/>
            <a:r>
              <a:rPr lang="en-US" dirty="0" smtClean="0"/>
              <a:t>Clear path to 30s</a:t>
            </a:r>
          </a:p>
          <a:p>
            <a:r>
              <a:rPr lang="en-US" dirty="0" smtClean="0"/>
              <a:t>Low-cost option with a reduced number of masks per deck can be envisioned</a:t>
            </a:r>
          </a:p>
          <a:p>
            <a:pPr lvl="1"/>
            <a:r>
              <a:rPr lang="en-US" dirty="0" smtClean="0"/>
              <a:t>A low-cost process with N+1 critical masks (instead on 2N) for fabricating N decks with max aspect ratio similar to actual </a:t>
            </a:r>
            <a:r>
              <a:rPr lang="en-US" dirty="0" err="1" smtClean="0"/>
              <a:t>SxP</a:t>
            </a:r>
            <a:r>
              <a:rPr lang="en-US" dirty="0" smtClean="0"/>
              <a:t> was proposed</a:t>
            </a:r>
          </a:p>
          <a:p>
            <a:r>
              <a:rPr lang="en-US" dirty="0" smtClean="0"/>
              <a:t>Electrical properties fine tuning with SSM stack optimization is simpler due to the reduced number of electrical variables</a:t>
            </a:r>
          </a:p>
          <a:p>
            <a:pPr lvl="1"/>
            <a:r>
              <a:rPr lang="en-US" dirty="0" smtClean="0"/>
              <a:t>no set speed/thermal cross-talk/programming current trade-off to manage</a:t>
            </a:r>
          </a:p>
        </p:txBody>
      </p:sp>
      <p:pic>
        <p:nvPicPr>
          <p:cNvPr id="14" name="Picture 13"/>
          <p:cNvPicPr>
            <a:picLocks noChangeAspect="1"/>
          </p:cNvPicPr>
          <p:nvPr/>
        </p:nvPicPr>
        <p:blipFill>
          <a:blip r:embed="rId2"/>
          <a:stretch>
            <a:fillRect/>
          </a:stretch>
        </p:blipFill>
        <p:spPr>
          <a:xfrm>
            <a:off x="7170657" y="2437981"/>
            <a:ext cx="2197925" cy="2532304"/>
          </a:xfrm>
          <a:prstGeom prst="rect">
            <a:avLst/>
          </a:prstGeom>
        </p:spPr>
      </p:pic>
      <p:sp>
        <p:nvSpPr>
          <p:cNvPr id="15" name="TextBox 14"/>
          <p:cNvSpPr txBox="1"/>
          <p:nvPr/>
        </p:nvSpPr>
        <p:spPr>
          <a:xfrm>
            <a:off x="6821819" y="1086425"/>
            <a:ext cx="2895600" cy="1082604"/>
          </a:xfrm>
          <a:prstGeom prst="rect">
            <a:avLst/>
          </a:prstGeom>
          <a:noFill/>
        </p:spPr>
        <p:txBody>
          <a:bodyPr wrap="square" rtlCol="0">
            <a:spAutoFit/>
          </a:bodyPr>
          <a:lstStyle/>
          <a:p>
            <a:pPr algn="ctr"/>
            <a:r>
              <a:rPr lang="en-US" sz="1485" b="1" dirty="0">
                <a:latin typeface="Segoe UI" panose="020B0502040204020203" pitchFamily="34" charset="0"/>
                <a:cs typeface="Segoe UI" panose="020B0502040204020203" pitchFamily="34" charset="0"/>
              </a:rPr>
              <a:t>SSM Low-cost option</a:t>
            </a:r>
          </a:p>
          <a:p>
            <a:pPr algn="ctr"/>
            <a:endParaRPr lang="en-US" sz="1485" dirty="0">
              <a:latin typeface="Segoe UI" panose="020B0502040204020203" pitchFamily="34" charset="0"/>
              <a:cs typeface="Segoe UI" panose="020B0502040204020203" pitchFamily="34" charset="0"/>
            </a:endParaRPr>
          </a:p>
          <a:p>
            <a:pPr algn="ctr"/>
            <a:r>
              <a:rPr lang="en-US" sz="1155" dirty="0">
                <a:latin typeface="Segoe UI" panose="020B0502040204020203" pitchFamily="34" charset="0"/>
                <a:cs typeface="Segoe UI" panose="020B0502040204020203" pitchFamily="34" charset="0"/>
              </a:rPr>
              <a:t>Combined definition of two decks with one critical mask (55/57 masks combined)</a:t>
            </a:r>
          </a:p>
          <a:p>
            <a:pPr algn="ctr"/>
            <a:r>
              <a:rPr lang="en-US" sz="1155" dirty="0">
                <a:latin typeface="Segoe UI" panose="020B0502040204020203" pitchFamily="34" charset="0"/>
                <a:cs typeface="Segoe UI" panose="020B0502040204020203" pitchFamily="34" charset="0"/>
              </a:rPr>
              <a:t>Aspect ratio is similar to today’s </a:t>
            </a:r>
            <a:r>
              <a:rPr lang="en-US" sz="1155" dirty="0" err="1">
                <a:latin typeface="Segoe UI" panose="020B0502040204020203" pitchFamily="34" charset="0"/>
                <a:cs typeface="Segoe UI" panose="020B0502040204020203" pitchFamily="34" charset="0"/>
              </a:rPr>
              <a:t>SxP</a:t>
            </a:r>
            <a:endParaRPr lang="en-US" sz="1155"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53981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5765"/>
            <a:ext cx="9151620" cy="691709"/>
          </a:xfrm>
        </p:spPr>
        <p:txBody>
          <a:bodyPr>
            <a:noAutofit/>
          </a:bodyPr>
          <a:lstStyle/>
          <a:p>
            <a:r>
              <a:rPr lang="en-US" sz="3200" dirty="0" smtClean="0"/>
              <a:t>SSM advantages over </a:t>
            </a:r>
            <a:r>
              <a:rPr lang="en-US" sz="3200" dirty="0" err="1" smtClean="0"/>
              <a:t>SxP</a:t>
            </a:r>
            <a:r>
              <a:rPr lang="en-US" sz="3200" dirty="0" smtClean="0"/>
              <a:t> PG1 specs - Performance</a:t>
            </a:r>
            <a:endParaRPr lang="en-US" sz="3200" dirty="0"/>
          </a:p>
        </p:txBody>
      </p:sp>
      <p:sp>
        <p:nvSpPr>
          <p:cNvPr id="3" name="Content Placeholder 2"/>
          <p:cNvSpPr>
            <a:spLocks noGrp="1"/>
          </p:cNvSpPr>
          <p:nvPr>
            <p:ph idx="1"/>
          </p:nvPr>
        </p:nvSpPr>
        <p:spPr>
          <a:xfrm>
            <a:off x="754381" y="1050809"/>
            <a:ext cx="3953333" cy="4004070"/>
          </a:xfrm>
        </p:spPr>
        <p:txBody>
          <a:bodyPr>
            <a:normAutofit fontScale="40000" lnSpcReduction="20000"/>
          </a:bodyPr>
          <a:lstStyle/>
          <a:p>
            <a:r>
              <a:rPr lang="en-US" dirty="0" smtClean="0"/>
              <a:t>Set/Reset operations have the same latency </a:t>
            </a:r>
          </a:p>
          <a:p>
            <a:r>
              <a:rPr lang="en-US" dirty="0" smtClean="0"/>
              <a:t>SSM energy/bit is at least 3x lower than </a:t>
            </a:r>
            <a:r>
              <a:rPr lang="en-US" dirty="0" err="1" smtClean="0"/>
              <a:t>SxP</a:t>
            </a:r>
            <a:r>
              <a:rPr lang="en-US" dirty="0" smtClean="0"/>
              <a:t> PG1 specs</a:t>
            </a:r>
          </a:p>
          <a:p>
            <a:pPr lvl="1"/>
            <a:r>
              <a:rPr lang="en-US" dirty="0"/>
              <a:t>SSM Set operation is at least 6x faster than </a:t>
            </a:r>
            <a:r>
              <a:rPr lang="en-US" dirty="0" err="1"/>
              <a:t>SxP</a:t>
            </a:r>
            <a:r>
              <a:rPr lang="en-US" dirty="0"/>
              <a:t> (40ns compared to 245ns PG1 spec) with </a:t>
            </a:r>
            <a:r>
              <a:rPr lang="en-US" dirty="0" smtClean="0"/>
              <a:t>slightly lower </a:t>
            </a:r>
            <a:r>
              <a:rPr lang="en-US" dirty="0"/>
              <a:t>average </a:t>
            </a:r>
            <a:r>
              <a:rPr lang="en-US" dirty="0" smtClean="0"/>
              <a:t>current</a:t>
            </a:r>
          </a:p>
          <a:p>
            <a:pPr lvl="1"/>
            <a:r>
              <a:rPr lang="en-US" dirty="0" smtClean="0"/>
              <a:t>SSM </a:t>
            </a:r>
            <a:r>
              <a:rPr lang="en-US" dirty="0"/>
              <a:t>Reset is about </a:t>
            </a:r>
            <a:r>
              <a:rPr lang="en-US" dirty="0" smtClean="0"/>
              <a:t>4x </a:t>
            </a:r>
            <a:r>
              <a:rPr lang="en-US" dirty="0"/>
              <a:t>longer (40ns compared to </a:t>
            </a:r>
            <a:r>
              <a:rPr lang="en-US" dirty="0" smtClean="0"/>
              <a:t>10ns</a:t>
            </a:r>
            <a:r>
              <a:rPr lang="en-US" dirty="0"/>
              <a:t>) but current is </a:t>
            </a:r>
            <a:r>
              <a:rPr lang="en-US" dirty="0" smtClean="0"/>
              <a:t>at least 3x lower</a:t>
            </a:r>
          </a:p>
          <a:p>
            <a:pPr lvl="1"/>
            <a:r>
              <a:rPr lang="en-US" dirty="0" smtClean="0"/>
              <a:t>Projected reduction can be up to 8x considering pulse width reduction to 20ns and program currents to 25uA</a:t>
            </a:r>
          </a:p>
          <a:p>
            <a:pPr lvl="1"/>
            <a:r>
              <a:rPr lang="en-US" dirty="0" smtClean="0"/>
              <a:t>Lower BL and WL capacitance (reduced W thickness) for the same tile size</a:t>
            </a:r>
          </a:p>
          <a:p>
            <a:r>
              <a:rPr lang="en-US" dirty="0" smtClean="0"/>
              <a:t>No pulse shaping required (easier design and less system energy consumption) </a:t>
            </a:r>
          </a:p>
          <a:p>
            <a:r>
              <a:rPr lang="en-US" dirty="0" smtClean="0"/>
              <a:t>Full-float read feasible (no set-back required)</a:t>
            </a:r>
          </a:p>
          <a:p>
            <a:r>
              <a:rPr lang="en-US" dirty="0" smtClean="0"/>
              <a:t>No wait time constraint between program and read</a:t>
            </a:r>
          </a:p>
        </p:txBody>
      </p:sp>
      <p:graphicFrame>
        <p:nvGraphicFramePr>
          <p:cNvPr id="4" name="Table 3"/>
          <p:cNvGraphicFramePr>
            <a:graphicFrameLocks noGrp="1"/>
          </p:cNvGraphicFramePr>
          <p:nvPr>
            <p:extLst>
              <p:ext uri="{D42A27DB-BD31-4B8C-83A1-F6EECF244321}">
                <p14:modId xmlns:p14="http://schemas.microsoft.com/office/powerpoint/2010/main" val="2544202152"/>
              </p:ext>
            </p:extLst>
          </p:nvPr>
        </p:nvGraphicFramePr>
        <p:xfrm>
          <a:off x="4953000" y="1220106"/>
          <a:ext cx="5025824" cy="3254387"/>
        </p:xfrm>
        <a:graphic>
          <a:graphicData uri="http://schemas.openxmlformats.org/drawingml/2006/table">
            <a:tbl>
              <a:tblPr firstRow="1" bandRow="1">
                <a:tableStyleId>{073A0DAA-6AF3-43AB-8588-CEC1D06C72B9}</a:tableStyleId>
              </a:tblPr>
              <a:tblGrid>
                <a:gridCol w="1828800"/>
                <a:gridCol w="1153514"/>
                <a:gridCol w="2043510"/>
              </a:tblGrid>
              <a:tr h="542878">
                <a:tc>
                  <a:txBody>
                    <a:bodyPr/>
                    <a:lstStyle/>
                    <a:p>
                      <a:endParaRPr lang="en-US" sz="1500" dirty="0"/>
                    </a:p>
                  </a:txBody>
                  <a:tcPr marL="75438" marR="75438" marT="37719" marB="37719">
                    <a:noFill/>
                  </a:tcPr>
                </a:tc>
                <a:tc>
                  <a:txBody>
                    <a:bodyPr/>
                    <a:lstStyle/>
                    <a:p>
                      <a:pPr algn="ctr"/>
                      <a:r>
                        <a:rPr lang="en-US" sz="1500" dirty="0" smtClean="0"/>
                        <a:t>SSM</a:t>
                      </a:r>
                      <a:endParaRPr lang="en-US" sz="1500" dirty="0"/>
                    </a:p>
                  </a:txBody>
                  <a:tcPr marL="75438" marR="75438" marT="37719" marB="37719" anchor="ctr"/>
                </a:tc>
                <a:tc>
                  <a:txBody>
                    <a:bodyPr/>
                    <a:lstStyle/>
                    <a:p>
                      <a:pPr algn="ctr"/>
                      <a:r>
                        <a:rPr lang="en-US" sz="1500" dirty="0" err="1" smtClean="0"/>
                        <a:t>SxP</a:t>
                      </a:r>
                      <a:r>
                        <a:rPr lang="en-US" sz="1500" dirty="0" smtClean="0"/>
                        <a:t> PG1</a:t>
                      </a:r>
                      <a:endParaRPr lang="en-US" sz="1500" dirty="0"/>
                    </a:p>
                  </a:txBody>
                  <a:tcPr marL="75438" marR="75438" marT="37719" marB="37719" anchor="ctr"/>
                </a:tc>
              </a:tr>
              <a:tr h="542878">
                <a:tc>
                  <a:txBody>
                    <a:bodyPr/>
                    <a:lstStyle/>
                    <a:p>
                      <a:r>
                        <a:rPr lang="en-US" sz="1500" dirty="0" smtClean="0"/>
                        <a:t>Set pulse</a:t>
                      </a:r>
                      <a:r>
                        <a:rPr lang="en-US" sz="1500" baseline="0" dirty="0" smtClean="0"/>
                        <a:t> total duration [ns]</a:t>
                      </a:r>
                      <a:endParaRPr lang="en-US" sz="1500" dirty="0"/>
                    </a:p>
                  </a:txBody>
                  <a:tcPr marL="75438" marR="75438" marT="37719" marB="37719" anchor="ctr"/>
                </a:tc>
                <a:tc>
                  <a:txBody>
                    <a:bodyPr/>
                    <a:lstStyle/>
                    <a:p>
                      <a:pPr algn="ctr"/>
                      <a:r>
                        <a:rPr lang="en-US" sz="1700" dirty="0" smtClean="0"/>
                        <a:t>20-40</a:t>
                      </a:r>
                      <a:endParaRPr lang="en-US" sz="1700" dirty="0"/>
                    </a:p>
                  </a:txBody>
                  <a:tcPr marL="75438" marR="75438" marT="37719" marB="37719" anchor="ctr"/>
                </a:tc>
                <a:tc>
                  <a:txBody>
                    <a:bodyPr/>
                    <a:lstStyle/>
                    <a:p>
                      <a:pPr algn="ctr"/>
                      <a:r>
                        <a:rPr lang="en-US" sz="1700" dirty="0" smtClean="0"/>
                        <a:t>245</a:t>
                      </a:r>
                      <a:endParaRPr lang="en-US" sz="1700" dirty="0"/>
                    </a:p>
                  </a:txBody>
                  <a:tcPr marL="75438" marR="75438" marT="37719" marB="37719" anchor="ctr"/>
                </a:tc>
              </a:tr>
              <a:tr h="359134">
                <a:tc>
                  <a:txBody>
                    <a:bodyPr/>
                    <a:lstStyle/>
                    <a:p>
                      <a:r>
                        <a:rPr lang="en-US" sz="1500" dirty="0" smtClean="0"/>
                        <a:t>Set current [</a:t>
                      </a:r>
                      <a:r>
                        <a:rPr lang="en-US" sz="1500" dirty="0" err="1" smtClean="0"/>
                        <a:t>uA</a:t>
                      </a:r>
                      <a:r>
                        <a:rPr lang="en-US" sz="1500" dirty="0" smtClean="0"/>
                        <a:t>]</a:t>
                      </a:r>
                      <a:endParaRPr lang="en-US" sz="1500" dirty="0"/>
                    </a:p>
                  </a:txBody>
                  <a:tcPr marL="75438" marR="75438" marT="37719" marB="37719" anchor="ctr"/>
                </a:tc>
                <a:tc>
                  <a:txBody>
                    <a:bodyPr/>
                    <a:lstStyle/>
                    <a:p>
                      <a:pPr algn="ctr"/>
                      <a:r>
                        <a:rPr lang="en-US" sz="1700" dirty="0" smtClean="0"/>
                        <a:t>25-30</a:t>
                      </a:r>
                      <a:endParaRPr lang="en-US" sz="1700" dirty="0"/>
                    </a:p>
                  </a:txBody>
                  <a:tcPr marL="75438" marR="75438" marT="37719" marB="37719" anchor="ctr"/>
                </a:tc>
                <a:tc>
                  <a:txBody>
                    <a:bodyPr/>
                    <a:lstStyle/>
                    <a:p>
                      <a:pPr algn="ctr"/>
                      <a:r>
                        <a:rPr lang="en-US" sz="1700" dirty="0" smtClean="0"/>
                        <a:t>25-60uA (shaped)</a:t>
                      </a:r>
                      <a:endParaRPr lang="en-US" sz="1700" dirty="0"/>
                    </a:p>
                  </a:txBody>
                  <a:tcPr marL="75438" marR="75438" marT="37719" marB="37719" anchor="ctr"/>
                </a:tc>
              </a:tr>
              <a:tr h="542878">
                <a:tc>
                  <a:txBody>
                    <a:bodyPr/>
                    <a:lstStyle/>
                    <a:p>
                      <a:r>
                        <a:rPr lang="en-US" sz="1500" dirty="0" smtClean="0"/>
                        <a:t>Reset pulse</a:t>
                      </a:r>
                      <a:r>
                        <a:rPr lang="en-US" sz="1500" baseline="0" dirty="0" smtClean="0"/>
                        <a:t> total duration [ns]</a:t>
                      </a:r>
                      <a:endParaRPr lang="en-US" sz="1500" dirty="0"/>
                    </a:p>
                  </a:txBody>
                  <a:tcPr marL="75438" marR="75438" marT="37719" marB="37719" anchor="ctr"/>
                </a:tc>
                <a:tc>
                  <a:txBody>
                    <a:bodyPr/>
                    <a:lstStyle/>
                    <a:p>
                      <a:pPr algn="ctr"/>
                      <a:r>
                        <a:rPr lang="en-US" sz="1700" dirty="0" smtClean="0"/>
                        <a:t>20-40</a:t>
                      </a:r>
                      <a:endParaRPr lang="en-US" sz="1700" dirty="0"/>
                    </a:p>
                  </a:txBody>
                  <a:tcPr marL="75438" marR="75438" marT="37719" marB="37719" anchor="ctr"/>
                </a:tc>
                <a:tc>
                  <a:txBody>
                    <a:bodyPr/>
                    <a:lstStyle/>
                    <a:p>
                      <a:pPr algn="ctr"/>
                      <a:r>
                        <a:rPr lang="en-US" sz="1700" dirty="0" smtClean="0"/>
                        <a:t>5-10</a:t>
                      </a:r>
                      <a:endParaRPr lang="en-US" sz="1700" dirty="0"/>
                    </a:p>
                  </a:txBody>
                  <a:tcPr marL="75438" marR="75438" marT="37719" marB="37719" anchor="ctr"/>
                </a:tc>
              </a:tr>
              <a:tr h="389223">
                <a:tc>
                  <a:txBody>
                    <a:bodyPr/>
                    <a:lstStyle/>
                    <a:p>
                      <a:r>
                        <a:rPr lang="en-US" sz="1500" dirty="0" smtClean="0"/>
                        <a:t>Reset current [</a:t>
                      </a:r>
                      <a:r>
                        <a:rPr lang="en-US" sz="1500" dirty="0" err="1" smtClean="0"/>
                        <a:t>uA</a:t>
                      </a:r>
                      <a:r>
                        <a:rPr lang="en-US" sz="1500" dirty="0" smtClean="0"/>
                        <a:t>]</a:t>
                      </a:r>
                      <a:endParaRPr lang="en-US" sz="1500" dirty="0"/>
                    </a:p>
                  </a:txBody>
                  <a:tcPr marL="75438" marR="75438" marT="37719" marB="37719" anchor="ctr"/>
                </a:tc>
                <a:tc>
                  <a:txBody>
                    <a:bodyPr/>
                    <a:lstStyle/>
                    <a:p>
                      <a:pPr algn="ctr"/>
                      <a:r>
                        <a:rPr lang="en-US" sz="1700" dirty="0" smtClean="0"/>
                        <a:t>25-30</a:t>
                      </a:r>
                      <a:endParaRPr lang="en-US" sz="1700" dirty="0"/>
                    </a:p>
                  </a:txBody>
                  <a:tcPr marL="75438" marR="75438" marT="37719" marB="37719" anchor="ctr"/>
                </a:tc>
                <a:tc>
                  <a:txBody>
                    <a:bodyPr/>
                    <a:lstStyle/>
                    <a:p>
                      <a:pPr algn="ctr"/>
                      <a:r>
                        <a:rPr lang="en-US" sz="1700" dirty="0" smtClean="0"/>
                        <a:t>&lt;125</a:t>
                      </a:r>
                      <a:endParaRPr lang="en-US" sz="1700" dirty="0"/>
                    </a:p>
                  </a:txBody>
                  <a:tcPr marL="75438" marR="75438" marT="37719" marB="37719" anchor="ctr"/>
                </a:tc>
              </a:tr>
              <a:tr h="542878">
                <a:tc>
                  <a:txBody>
                    <a:bodyPr/>
                    <a:lstStyle/>
                    <a:p>
                      <a:r>
                        <a:rPr lang="en-US" sz="1500" dirty="0" err="1" smtClean="0"/>
                        <a:t>Prog</a:t>
                      </a:r>
                      <a:r>
                        <a:rPr lang="en-US" sz="1500" dirty="0" smtClean="0"/>
                        <a:t>-to-read delay [ns]</a:t>
                      </a:r>
                      <a:endParaRPr lang="en-US" sz="1500" dirty="0"/>
                    </a:p>
                  </a:txBody>
                  <a:tcPr marL="75438" marR="75438" marT="37719" marB="37719" anchor="ctr"/>
                </a:tc>
                <a:tc>
                  <a:txBody>
                    <a:bodyPr/>
                    <a:lstStyle/>
                    <a:p>
                      <a:pPr algn="ctr"/>
                      <a:r>
                        <a:rPr lang="en-US" sz="1700" dirty="0" smtClean="0"/>
                        <a:t>100</a:t>
                      </a:r>
                      <a:endParaRPr lang="en-US" sz="1700" dirty="0"/>
                    </a:p>
                  </a:txBody>
                  <a:tcPr marL="75438" marR="75438" marT="37719" marB="37719" anchor="ctr"/>
                </a:tc>
                <a:tc>
                  <a:txBody>
                    <a:bodyPr/>
                    <a:lstStyle/>
                    <a:p>
                      <a:pPr algn="ctr"/>
                      <a:r>
                        <a:rPr lang="en-US" sz="1700" dirty="0" smtClean="0"/>
                        <a:t>1000</a:t>
                      </a:r>
                      <a:endParaRPr lang="en-US" sz="1700" dirty="0"/>
                    </a:p>
                  </a:txBody>
                  <a:tcPr marL="75438" marR="75438" marT="37719" marB="37719" anchor="ctr"/>
                </a:tc>
              </a:tr>
              <a:tr h="326898">
                <a:tc>
                  <a:txBody>
                    <a:bodyPr/>
                    <a:lstStyle/>
                    <a:p>
                      <a:r>
                        <a:rPr lang="en-US" sz="1500" dirty="0" smtClean="0"/>
                        <a:t>Read method</a:t>
                      </a:r>
                      <a:endParaRPr lang="en-US" sz="1500" dirty="0"/>
                    </a:p>
                  </a:txBody>
                  <a:tcPr marL="75438" marR="75438" marT="37719" marB="37719" anchor="ctr"/>
                </a:tc>
                <a:tc>
                  <a:txBody>
                    <a:bodyPr/>
                    <a:lstStyle/>
                    <a:p>
                      <a:pPr algn="ctr"/>
                      <a:r>
                        <a:rPr lang="en-US" sz="1700" dirty="0" smtClean="0"/>
                        <a:t>SSR/FFR</a:t>
                      </a:r>
                      <a:endParaRPr lang="en-US" sz="1700" dirty="0"/>
                    </a:p>
                  </a:txBody>
                  <a:tcPr marL="75438" marR="75438" marT="37719" marB="37719" anchor="ctr"/>
                </a:tc>
                <a:tc>
                  <a:txBody>
                    <a:bodyPr/>
                    <a:lstStyle/>
                    <a:p>
                      <a:pPr algn="ctr"/>
                      <a:r>
                        <a:rPr lang="en-US" sz="1700" dirty="0" smtClean="0"/>
                        <a:t>SSR</a:t>
                      </a:r>
                      <a:endParaRPr lang="en-US" sz="1700" dirty="0"/>
                    </a:p>
                  </a:txBody>
                  <a:tcPr marL="75438" marR="75438" marT="37719" marB="37719" anchor="ctr"/>
                </a:tc>
              </a:tr>
            </a:tbl>
          </a:graphicData>
        </a:graphic>
      </p:graphicFrame>
    </p:spTree>
    <p:extLst>
      <p:ext uri="{BB962C8B-B14F-4D97-AF65-F5344CB8AC3E}">
        <p14:creationId xmlns:p14="http://schemas.microsoft.com/office/powerpoint/2010/main" val="1016490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SSM advantages over </a:t>
            </a:r>
            <a:r>
              <a:rPr lang="en-US" sz="3200" dirty="0" err="1" smtClean="0"/>
              <a:t>SxP</a:t>
            </a:r>
            <a:r>
              <a:rPr lang="en-US" sz="3200" dirty="0"/>
              <a:t> </a:t>
            </a:r>
            <a:r>
              <a:rPr lang="en-US" sz="3200" dirty="0" smtClean="0"/>
              <a:t>PG1 specs- Reliability</a:t>
            </a:r>
            <a:endParaRPr lang="en-US" sz="3200" dirty="0"/>
          </a:p>
        </p:txBody>
      </p:sp>
      <p:sp>
        <p:nvSpPr>
          <p:cNvPr id="3" name="Content Placeholder 2"/>
          <p:cNvSpPr>
            <a:spLocks noGrp="1"/>
          </p:cNvSpPr>
          <p:nvPr>
            <p:ph idx="1"/>
          </p:nvPr>
        </p:nvSpPr>
        <p:spPr>
          <a:xfrm>
            <a:off x="754381" y="1061004"/>
            <a:ext cx="5022834" cy="4004070"/>
          </a:xfrm>
        </p:spPr>
        <p:txBody>
          <a:bodyPr>
            <a:normAutofit fontScale="55000" lnSpcReduction="20000"/>
          </a:bodyPr>
          <a:lstStyle/>
          <a:p>
            <a:r>
              <a:rPr lang="en-US" dirty="0" smtClean="0"/>
              <a:t>SSM write endurance is at least 10x better than </a:t>
            </a:r>
            <a:r>
              <a:rPr lang="en-US" dirty="0" err="1" smtClean="0"/>
              <a:t>SxP</a:t>
            </a:r>
            <a:r>
              <a:rPr lang="en-US" dirty="0" smtClean="0"/>
              <a:t> PG1 specs</a:t>
            </a:r>
          </a:p>
          <a:p>
            <a:r>
              <a:rPr lang="en-US" dirty="0" smtClean="0"/>
              <a:t>Read endurance matches </a:t>
            </a:r>
            <a:r>
              <a:rPr lang="en-US" dirty="0" err="1" smtClean="0"/>
              <a:t>SxP</a:t>
            </a:r>
            <a:r>
              <a:rPr lang="en-US" dirty="0" smtClean="0"/>
              <a:t> PG1 specs (close to 10</a:t>
            </a:r>
            <a:r>
              <a:rPr lang="en-US" baseline="30000" dirty="0" smtClean="0"/>
              <a:t>9</a:t>
            </a:r>
            <a:r>
              <a:rPr lang="en-US" dirty="0" smtClean="0"/>
              <a:t> reads)</a:t>
            </a:r>
          </a:p>
          <a:p>
            <a:r>
              <a:rPr lang="en-US" dirty="0" smtClean="0"/>
              <a:t>No intrinsic thermal/program disturb</a:t>
            </a:r>
          </a:p>
          <a:p>
            <a:r>
              <a:rPr lang="en-US" dirty="0" smtClean="0"/>
              <a:t>No need for set-back after read to mitigate Read disturb issue</a:t>
            </a:r>
          </a:p>
          <a:p>
            <a:r>
              <a:rPr lang="en-US" dirty="0" smtClean="0"/>
              <a:t>The higher drift of the Set state compared to Reset in SSM does not allow to solve it by </a:t>
            </a:r>
            <a:r>
              <a:rPr lang="en-US" dirty="0" err="1" smtClean="0"/>
              <a:t>Vdm</a:t>
            </a:r>
            <a:r>
              <a:rPr lang="en-US" dirty="0" smtClean="0"/>
              <a:t> tracking as in </a:t>
            </a:r>
            <a:r>
              <a:rPr lang="en-US" dirty="0" err="1" smtClean="0"/>
              <a:t>SxP</a:t>
            </a:r>
            <a:endParaRPr lang="en-US" dirty="0" smtClean="0"/>
          </a:p>
          <a:p>
            <a:pPr lvl="1"/>
            <a:r>
              <a:rPr lang="en-US" dirty="0" smtClean="0">
                <a:sym typeface="Wingdings" panose="05000000000000000000" pitchFamily="2" charset="2"/>
              </a:rPr>
              <a:t>Observed on intrinsic cell, need validation on statistical vehicle SR71B</a:t>
            </a:r>
          </a:p>
          <a:p>
            <a:pPr lvl="1"/>
            <a:r>
              <a:rPr lang="en-US" dirty="0" smtClean="0">
                <a:sym typeface="Wingdings" panose="05000000000000000000" pitchFamily="2" charset="2"/>
              </a:rPr>
              <a:t>Need to include it in the RWB calculation</a:t>
            </a:r>
            <a:r>
              <a:rPr lang="en-US" dirty="0" smtClean="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474" y="3457573"/>
            <a:ext cx="3077866" cy="1538934"/>
          </a:xfrm>
          <a:prstGeom prst="rect">
            <a:avLst/>
          </a:prstGeom>
        </p:spPr>
      </p:pic>
      <p:sp>
        <p:nvSpPr>
          <p:cNvPr id="6" name="TextBox 5"/>
          <p:cNvSpPr txBox="1"/>
          <p:nvPr/>
        </p:nvSpPr>
        <p:spPr>
          <a:xfrm>
            <a:off x="7135967" y="3203657"/>
            <a:ext cx="1677062" cy="270074"/>
          </a:xfrm>
          <a:prstGeom prst="rect">
            <a:avLst/>
          </a:prstGeom>
          <a:noFill/>
        </p:spPr>
        <p:txBody>
          <a:bodyPr wrap="none" rtlCol="0">
            <a:spAutoFit/>
          </a:bodyPr>
          <a:lstStyle/>
          <a:p>
            <a:r>
              <a:rPr lang="en-US" sz="1155" dirty="0" err="1">
                <a:latin typeface="Segoe UI" panose="020B0502040204020203" pitchFamily="34" charset="0"/>
                <a:cs typeface="Segoe UI" panose="020B0502040204020203" pitchFamily="34" charset="0"/>
              </a:rPr>
              <a:t>SxP</a:t>
            </a:r>
            <a:r>
              <a:rPr lang="en-US" sz="1155" dirty="0">
                <a:latin typeface="Segoe UI" panose="020B0502040204020203" pitchFamily="34" charset="0"/>
                <a:cs typeface="Segoe UI" panose="020B0502040204020203" pitchFamily="34" charset="0"/>
              </a:rPr>
              <a:t> cycling experiment</a:t>
            </a:r>
          </a:p>
        </p:txBody>
      </p:sp>
      <p:pic>
        <p:nvPicPr>
          <p:cNvPr id="8" name="Picture 7"/>
          <p:cNvPicPr>
            <a:picLocks noChangeAspect="1"/>
          </p:cNvPicPr>
          <p:nvPr/>
        </p:nvPicPr>
        <p:blipFill rotWithShape="1">
          <a:blip r:embed="rId3"/>
          <a:srcRect l="930" t="1920" r="1683" b="1723"/>
          <a:stretch/>
        </p:blipFill>
        <p:spPr>
          <a:xfrm>
            <a:off x="6853726" y="1098312"/>
            <a:ext cx="2583883" cy="1871810"/>
          </a:xfrm>
          <a:prstGeom prst="rect">
            <a:avLst/>
          </a:prstGeom>
        </p:spPr>
      </p:pic>
      <p:sp>
        <p:nvSpPr>
          <p:cNvPr id="10" name="TextBox 9"/>
          <p:cNvSpPr txBox="1"/>
          <p:nvPr/>
        </p:nvSpPr>
        <p:spPr>
          <a:xfrm>
            <a:off x="7933570" y="2935925"/>
            <a:ext cx="369012" cy="181268"/>
          </a:xfrm>
          <a:prstGeom prst="rect">
            <a:avLst/>
          </a:prstGeom>
          <a:noFill/>
        </p:spPr>
        <p:txBody>
          <a:bodyPr wrap="none" rtlCol="0">
            <a:spAutoFit/>
          </a:bodyPr>
          <a:lstStyle/>
          <a:p>
            <a:r>
              <a:rPr lang="en-US" sz="578" dirty="0" err="1">
                <a:latin typeface="Segoe UI" panose="020B0502040204020203" pitchFamily="34" charset="0"/>
                <a:cs typeface="Segoe UI" panose="020B0502040204020203" pitchFamily="34" charset="0"/>
              </a:rPr>
              <a:t>Vt</a:t>
            </a:r>
            <a:r>
              <a:rPr lang="en-US" sz="578" dirty="0">
                <a:latin typeface="Segoe UI" panose="020B0502040204020203" pitchFamily="34" charset="0"/>
                <a:cs typeface="Segoe UI" panose="020B0502040204020203" pitchFamily="34" charset="0"/>
              </a:rPr>
              <a:t> [V]</a:t>
            </a:r>
          </a:p>
        </p:txBody>
      </p:sp>
      <p:sp>
        <p:nvSpPr>
          <p:cNvPr id="12" name="TextBox 11"/>
          <p:cNvSpPr txBox="1"/>
          <p:nvPr/>
        </p:nvSpPr>
        <p:spPr>
          <a:xfrm rot="16200000">
            <a:off x="6440824" y="1894240"/>
            <a:ext cx="660758" cy="181268"/>
          </a:xfrm>
          <a:prstGeom prst="rect">
            <a:avLst/>
          </a:prstGeom>
          <a:noFill/>
        </p:spPr>
        <p:txBody>
          <a:bodyPr wrap="none" rtlCol="0">
            <a:spAutoFit/>
          </a:bodyPr>
          <a:lstStyle/>
          <a:p>
            <a:r>
              <a:rPr lang="en-US" sz="578" dirty="0">
                <a:latin typeface="Segoe UI" panose="020B0502040204020203" pitchFamily="34" charset="0"/>
                <a:cs typeface="Segoe UI" panose="020B0502040204020203" pitchFamily="34" charset="0"/>
              </a:rPr>
              <a:t>Percentage [</a:t>
            </a:r>
            <a:r>
              <a:rPr lang="en-US" sz="578" dirty="0">
                <a:latin typeface="Symbol" panose="05050102010706020507" pitchFamily="18" charset="2"/>
                <a:cs typeface="Segoe UI" panose="020B0502040204020203" pitchFamily="34" charset="0"/>
              </a:rPr>
              <a:t>s</a:t>
            </a:r>
            <a:r>
              <a:rPr lang="en-US" sz="578" dirty="0">
                <a:latin typeface="Segoe UI" panose="020B0502040204020203" pitchFamily="34" charset="0"/>
                <a:cs typeface="Segoe UI" panose="020B0502040204020203" pitchFamily="34" charset="0"/>
              </a:rPr>
              <a:t>]</a:t>
            </a:r>
          </a:p>
        </p:txBody>
      </p:sp>
      <p:sp>
        <p:nvSpPr>
          <p:cNvPr id="13" name="TextBox 12"/>
          <p:cNvSpPr txBox="1"/>
          <p:nvPr/>
        </p:nvSpPr>
        <p:spPr>
          <a:xfrm>
            <a:off x="7135967" y="911886"/>
            <a:ext cx="1800493" cy="219291"/>
          </a:xfrm>
          <a:prstGeom prst="rect">
            <a:avLst/>
          </a:prstGeom>
          <a:noFill/>
        </p:spPr>
        <p:txBody>
          <a:bodyPr wrap="none" rtlCol="0">
            <a:spAutoFit/>
          </a:bodyPr>
          <a:lstStyle/>
          <a:p>
            <a:r>
              <a:rPr lang="en-US" sz="825" dirty="0">
                <a:latin typeface="Segoe UI" panose="020B0502040204020203" pitchFamily="34" charset="0"/>
                <a:cs typeface="Segoe UI" panose="020B0502040204020203" pitchFamily="34" charset="0"/>
              </a:rPr>
              <a:t>Extended bipolar cycling on SR71B</a:t>
            </a:r>
          </a:p>
        </p:txBody>
      </p:sp>
    </p:spTree>
    <p:extLst>
      <p:ext uri="{BB962C8B-B14F-4D97-AF65-F5344CB8AC3E}">
        <p14:creationId xmlns:p14="http://schemas.microsoft.com/office/powerpoint/2010/main" val="2476226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611454" y="3691361"/>
            <a:ext cx="2327114" cy="1652958"/>
            <a:chOff x="6635578" y="3925534"/>
            <a:chExt cx="3021013" cy="2272001"/>
          </a:xfrm>
        </p:grpSpPr>
        <p:pic>
          <p:nvPicPr>
            <p:cNvPr id="6" name="Picture 5" descr="C:\Users\mrobuste\Documents\PCMS\S15B\Data\SD only\2062\wf23_cyc_char\ed4_rsigma_vs_cycles.png"/>
            <p:cNvPicPr>
              <a:picLocks noChangeAspect="1" noChangeArrowheads="1"/>
            </p:cNvPicPr>
            <p:nvPr/>
          </p:nvPicPr>
          <p:blipFill>
            <a:blip r:embed="rId2" cstate="print"/>
            <a:srcRect/>
            <a:stretch>
              <a:fillRect/>
            </a:stretch>
          </p:blipFill>
          <p:spPr bwMode="auto">
            <a:xfrm>
              <a:off x="6635578" y="4014606"/>
              <a:ext cx="2892824" cy="2182929"/>
            </a:xfrm>
            <a:prstGeom prst="rect">
              <a:avLst/>
            </a:prstGeom>
            <a:noFill/>
          </p:spPr>
        </p:pic>
        <p:sp>
          <p:nvSpPr>
            <p:cNvPr id="7" name="TextBox 6"/>
            <p:cNvSpPr txBox="1"/>
            <p:nvPr/>
          </p:nvSpPr>
          <p:spPr>
            <a:xfrm>
              <a:off x="6767765" y="3925534"/>
              <a:ext cx="2888826" cy="336317"/>
            </a:xfrm>
            <a:prstGeom prst="rect">
              <a:avLst/>
            </a:prstGeom>
            <a:noFill/>
          </p:spPr>
          <p:txBody>
            <a:bodyPr wrap="none" rtlCol="0">
              <a:spAutoFit/>
            </a:bodyPr>
            <a:lstStyle/>
            <a:p>
              <a:r>
                <a:rPr lang="en-US" sz="990" b="1" dirty="0">
                  <a:latin typeface="Segoe UI" panose="020B0502040204020203" pitchFamily="34" charset="0"/>
                  <a:cs typeface="Segoe UI" panose="020B0502040204020203" pitchFamily="34" charset="0"/>
                </a:rPr>
                <a:t>S15B 8792062 SD-only main array</a:t>
              </a:r>
            </a:p>
          </p:txBody>
        </p:sp>
      </p:grpSp>
      <p:sp>
        <p:nvSpPr>
          <p:cNvPr id="2" name="Title 1"/>
          <p:cNvSpPr>
            <a:spLocks noGrp="1"/>
          </p:cNvSpPr>
          <p:nvPr>
            <p:ph type="title"/>
          </p:nvPr>
        </p:nvSpPr>
        <p:spPr/>
        <p:txBody>
          <a:bodyPr/>
          <a:lstStyle/>
          <a:p>
            <a:r>
              <a:rPr lang="en-US" sz="3200" dirty="0" smtClean="0"/>
              <a:t>SSM risks – Vth window</a:t>
            </a:r>
            <a:endParaRPr lang="en-US" sz="3200" dirty="0"/>
          </a:p>
        </p:txBody>
      </p:sp>
      <p:sp>
        <p:nvSpPr>
          <p:cNvPr id="3" name="Content Placeholder 2"/>
          <p:cNvSpPr>
            <a:spLocks noGrp="1"/>
          </p:cNvSpPr>
          <p:nvPr>
            <p:ph idx="1"/>
          </p:nvPr>
        </p:nvSpPr>
        <p:spPr>
          <a:xfrm>
            <a:off x="754380" y="1108491"/>
            <a:ext cx="4468985" cy="4098669"/>
          </a:xfrm>
        </p:spPr>
        <p:txBody>
          <a:bodyPr>
            <a:normAutofit/>
          </a:bodyPr>
          <a:lstStyle/>
          <a:p>
            <a:r>
              <a:rPr lang="en-US" sz="1800" b="0" dirty="0" smtClean="0"/>
              <a:t>Today’s </a:t>
            </a:r>
            <a:r>
              <a:rPr lang="en-US" sz="1800" b="0" dirty="0" err="1" smtClean="0"/>
              <a:t>Vt</a:t>
            </a:r>
            <a:r>
              <a:rPr lang="en-US" sz="1800" b="0" dirty="0" smtClean="0"/>
              <a:t> window for positive reading is 0.55V for 17nm </a:t>
            </a:r>
            <a:r>
              <a:rPr lang="en-US" sz="1800" b="0" dirty="0" err="1" smtClean="0"/>
              <a:t>SD</a:t>
            </a:r>
            <a:r>
              <a:rPr lang="en-US" sz="1800" b="0" dirty="0" err="1">
                <a:latin typeface="Symbol" panose="05050102010706020507" pitchFamily="18" charset="2"/>
              </a:rPr>
              <a:t>d</a:t>
            </a:r>
            <a:r>
              <a:rPr lang="en-US" sz="1800" b="0" dirty="0" smtClean="0"/>
              <a:t> with a thickness sensitivity of 20mV/nm</a:t>
            </a:r>
          </a:p>
          <a:p>
            <a:pPr lvl="1"/>
            <a:r>
              <a:rPr lang="en-US" sz="1600" dirty="0" smtClean="0"/>
              <a:t>Old measurements showed a 70mV/nm sensitivity</a:t>
            </a:r>
          </a:p>
          <a:p>
            <a:r>
              <a:rPr lang="en-US" sz="1800" b="0" dirty="0" smtClean="0"/>
              <a:t>Actual </a:t>
            </a:r>
            <a:r>
              <a:rPr lang="en-US" sz="1800" b="0" dirty="0" err="1" smtClean="0"/>
              <a:t>Vt</a:t>
            </a:r>
            <a:r>
              <a:rPr lang="en-US" sz="1800" b="0" dirty="0" smtClean="0"/>
              <a:t> window for 17nm </a:t>
            </a:r>
            <a:r>
              <a:rPr lang="en-US" sz="1800" b="0" dirty="0" err="1" smtClean="0"/>
              <a:t>SD</a:t>
            </a:r>
            <a:r>
              <a:rPr lang="en-US" sz="1800" b="0" dirty="0" err="1">
                <a:latin typeface="Symbol" panose="05050102010706020507" pitchFamily="18" charset="2"/>
              </a:rPr>
              <a:t>d</a:t>
            </a:r>
            <a:r>
              <a:rPr lang="en-US" sz="1800" b="0" dirty="0" smtClean="0"/>
              <a:t> looks 150-200mV lower than originally measured on old SD-only lots with 18nm </a:t>
            </a:r>
            <a:r>
              <a:rPr lang="en-US" sz="1800" b="0" dirty="0" err="1" smtClean="0"/>
              <a:t>SD</a:t>
            </a:r>
            <a:r>
              <a:rPr lang="en-US" sz="1800" b="0" dirty="0" err="1" smtClean="0">
                <a:latin typeface="Symbol" panose="05050102010706020507" pitchFamily="18" charset="2"/>
              </a:rPr>
              <a:t>d</a:t>
            </a:r>
            <a:r>
              <a:rPr lang="en-US" sz="1800" b="0" dirty="0" smtClean="0"/>
              <a:t> (2xCMOS data) </a:t>
            </a:r>
            <a:r>
              <a:rPr lang="en-US" sz="1800" b="0" dirty="0" smtClean="0">
                <a:sym typeface="Wingdings" panose="05000000000000000000" pitchFamily="2" charset="2"/>
              </a:rPr>
              <a:t> process induced window lowering (</a:t>
            </a:r>
            <a:r>
              <a:rPr lang="en-US" sz="1800" b="0" dirty="0" err="1" smtClean="0">
                <a:sym typeface="Wingdings" panose="05000000000000000000" pitchFamily="2" charset="2"/>
              </a:rPr>
              <a:t>SD</a:t>
            </a:r>
            <a:r>
              <a:rPr lang="en-US" sz="1800" b="0" dirty="0" err="1">
                <a:latin typeface="Symbol" panose="05050102010706020507" pitchFamily="18" charset="2"/>
              </a:rPr>
              <a:t>d</a:t>
            </a:r>
            <a:r>
              <a:rPr lang="en-US" sz="1800" b="0" dirty="0" smtClean="0">
                <a:sym typeface="Wingdings" panose="05000000000000000000" pitchFamily="2" charset="2"/>
              </a:rPr>
              <a:t> composition modification) is in segmentation</a:t>
            </a:r>
          </a:p>
        </p:txBody>
      </p:sp>
      <p:grpSp>
        <p:nvGrpSpPr>
          <p:cNvPr id="10" name="Group 9"/>
          <p:cNvGrpSpPr/>
          <p:nvPr/>
        </p:nvGrpSpPr>
        <p:grpSpPr>
          <a:xfrm>
            <a:off x="5987295" y="686350"/>
            <a:ext cx="3622556" cy="2733627"/>
            <a:chOff x="7639044" y="630193"/>
            <a:chExt cx="3811550" cy="3076833"/>
          </a:xfrm>
        </p:grpSpPr>
        <p:pic>
          <p:nvPicPr>
            <p:cNvPr id="4" name="Picture 3"/>
            <p:cNvPicPr>
              <a:picLocks noChangeAspect="1"/>
            </p:cNvPicPr>
            <p:nvPr/>
          </p:nvPicPr>
          <p:blipFill>
            <a:blip r:embed="rId3"/>
            <a:stretch>
              <a:fillRect/>
            </a:stretch>
          </p:blipFill>
          <p:spPr>
            <a:xfrm>
              <a:off x="7639044" y="884047"/>
              <a:ext cx="3811550" cy="2822979"/>
            </a:xfrm>
            <a:prstGeom prst="rect">
              <a:avLst/>
            </a:prstGeom>
          </p:spPr>
        </p:pic>
        <p:sp>
          <p:nvSpPr>
            <p:cNvPr id="9" name="TextBox 8"/>
            <p:cNvSpPr txBox="1"/>
            <p:nvPr/>
          </p:nvSpPr>
          <p:spPr>
            <a:xfrm>
              <a:off x="8368185" y="630193"/>
              <a:ext cx="2464847" cy="361140"/>
            </a:xfrm>
            <a:prstGeom prst="rect">
              <a:avLst/>
            </a:prstGeom>
            <a:noFill/>
          </p:spPr>
          <p:txBody>
            <a:bodyPr wrap="none" rtlCol="0">
              <a:spAutoFit/>
            </a:bodyPr>
            <a:lstStyle/>
            <a:p>
              <a:r>
                <a:rPr lang="en-US" sz="1485" b="1" dirty="0"/>
                <a:t>Today: 9839232 SSM lot</a:t>
              </a:r>
              <a:endParaRPr lang="en-US" sz="1485" b="1" dirty="0">
                <a:latin typeface="Segoe UI" panose="020B0502040204020203" pitchFamily="34" charset="0"/>
                <a:cs typeface="Segoe UI" panose="020B0502040204020203" pitchFamily="34" charset="0"/>
              </a:endParaRPr>
            </a:p>
          </p:txBody>
        </p:sp>
      </p:grpSp>
      <p:pic>
        <p:nvPicPr>
          <p:cNvPr id="17" name="Picture 16"/>
          <p:cNvPicPr>
            <a:picLocks noChangeAspect="1"/>
          </p:cNvPicPr>
          <p:nvPr/>
        </p:nvPicPr>
        <p:blipFill>
          <a:blip r:embed="rId4"/>
          <a:stretch>
            <a:fillRect/>
          </a:stretch>
        </p:blipFill>
        <p:spPr>
          <a:xfrm>
            <a:off x="7839823" y="3905396"/>
            <a:ext cx="1960736" cy="1358581"/>
          </a:xfrm>
          <a:prstGeom prst="rect">
            <a:avLst/>
          </a:prstGeom>
        </p:spPr>
      </p:pic>
    </p:spTree>
    <p:extLst>
      <p:ext uri="{BB962C8B-B14F-4D97-AF65-F5344CB8AC3E}">
        <p14:creationId xmlns:p14="http://schemas.microsoft.com/office/powerpoint/2010/main" val="2061312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SSM risks – Vth window enlargement</a:t>
            </a:r>
            <a:endParaRPr lang="en-US" sz="3200" dirty="0"/>
          </a:p>
        </p:txBody>
      </p:sp>
      <p:sp>
        <p:nvSpPr>
          <p:cNvPr id="3" name="Content Placeholder 2"/>
          <p:cNvSpPr>
            <a:spLocks noGrp="1"/>
          </p:cNvSpPr>
          <p:nvPr>
            <p:ph idx="1"/>
          </p:nvPr>
        </p:nvSpPr>
        <p:spPr>
          <a:xfrm>
            <a:off x="754380" y="1084006"/>
            <a:ext cx="5113020" cy="3986633"/>
          </a:xfrm>
        </p:spPr>
        <p:txBody>
          <a:bodyPr>
            <a:normAutofit fontScale="62500" lnSpcReduction="20000"/>
          </a:bodyPr>
          <a:lstStyle/>
          <a:p>
            <a:r>
              <a:rPr lang="en-US" b="0" dirty="0" smtClean="0"/>
              <a:t>Vth window was modulated by </a:t>
            </a:r>
            <a:r>
              <a:rPr lang="en-US" b="0" dirty="0" err="1" smtClean="0"/>
              <a:t>AlOx</a:t>
            </a:r>
            <a:r>
              <a:rPr lang="en-US" b="0" dirty="0" smtClean="0"/>
              <a:t> lamina in old S15 SD-only wafers</a:t>
            </a:r>
            <a:endParaRPr lang="en-US" b="0" dirty="0" smtClean="0">
              <a:sym typeface="Wingdings" panose="05000000000000000000" pitchFamily="2" charset="2"/>
            </a:endParaRPr>
          </a:p>
          <a:p>
            <a:r>
              <a:rPr lang="en-US" b="0" dirty="0" smtClean="0">
                <a:sym typeface="Wingdings" panose="05000000000000000000" pitchFamily="2" charset="2"/>
              </a:rPr>
              <a:t>Strong Vth window modulation observed in  F* Camp </a:t>
            </a:r>
          </a:p>
          <a:p>
            <a:endParaRPr lang="en-US" b="0" dirty="0" smtClean="0">
              <a:sym typeface="Wingdings" panose="05000000000000000000" pitchFamily="2" charset="2"/>
            </a:endParaRPr>
          </a:p>
          <a:p>
            <a:pPr>
              <a:buFont typeface="Wingdings" panose="05000000000000000000" pitchFamily="2" charset="2"/>
              <a:buChar char="à"/>
            </a:pPr>
            <a:r>
              <a:rPr lang="en-US" u="sng" dirty="0" smtClean="0">
                <a:sym typeface="Wingdings" panose="05000000000000000000" pitchFamily="2" charset="2"/>
              </a:rPr>
              <a:t>Need to run dedicated experiments on silicon</a:t>
            </a:r>
          </a:p>
          <a:p>
            <a:pPr marL="0" indent="0">
              <a:buNone/>
            </a:pPr>
            <a:endParaRPr lang="en-US" b="0" u="sng" dirty="0">
              <a:sym typeface="Wingdings" panose="05000000000000000000" pitchFamily="2" charset="2"/>
            </a:endParaRPr>
          </a:p>
          <a:p>
            <a:r>
              <a:rPr lang="en-US" b="0" dirty="0" smtClean="0">
                <a:sym typeface="Wingdings" panose="05000000000000000000" pitchFamily="2" charset="2"/>
              </a:rPr>
              <a:t>5 SSM lots running with </a:t>
            </a:r>
            <a:r>
              <a:rPr lang="en-US" b="0" dirty="0" err="1" smtClean="0">
                <a:sym typeface="Wingdings" panose="05000000000000000000" pitchFamily="2" charset="2"/>
              </a:rPr>
              <a:t>AlOx</a:t>
            </a:r>
            <a:r>
              <a:rPr lang="en-US" b="0" dirty="0" smtClean="0">
                <a:sym typeface="Wingdings" panose="05000000000000000000" pitchFamily="2" charset="2"/>
              </a:rPr>
              <a:t> trials, In-doped </a:t>
            </a:r>
            <a:r>
              <a:rPr lang="en-US" b="0" dirty="0" err="1" smtClean="0">
                <a:sym typeface="Wingdings" panose="05000000000000000000" pitchFamily="2" charset="2"/>
              </a:rPr>
              <a:t>SiSAG</a:t>
            </a:r>
            <a:r>
              <a:rPr lang="en-US" b="0" dirty="0" smtClean="0">
                <a:sym typeface="Wingdings" panose="05000000000000000000" pitchFamily="2" charset="2"/>
              </a:rPr>
              <a:t>, annealing and cleaning trials</a:t>
            </a:r>
          </a:p>
          <a:p>
            <a:r>
              <a:rPr lang="en-US" b="0" dirty="0" smtClean="0">
                <a:sym typeface="Wingdings" panose="05000000000000000000" pitchFamily="2" charset="2"/>
              </a:rPr>
              <a:t>Extended F* Camp planned  to be execute by the end of April </a:t>
            </a:r>
            <a:endParaRPr lang="en-US" b="0" dirty="0"/>
          </a:p>
        </p:txBody>
      </p:sp>
      <p:pic>
        <p:nvPicPr>
          <p:cNvPr id="5" name="Picture 4"/>
          <p:cNvPicPr>
            <a:picLocks noChangeAspect="1"/>
          </p:cNvPicPr>
          <p:nvPr/>
        </p:nvPicPr>
        <p:blipFill>
          <a:blip r:embed="rId2"/>
          <a:stretch>
            <a:fillRect/>
          </a:stretch>
        </p:blipFill>
        <p:spPr>
          <a:xfrm>
            <a:off x="6261235" y="3076687"/>
            <a:ext cx="3139500" cy="2100339"/>
          </a:xfrm>
          <a:prstGeom prst="rect">
            <a:avLst/>
          </a:prstGeom>
        </p:spPr>
      </p:pic>
      <p:pic>
        <p:nvPicPr>
          <p:cNvPr id="6" name="Picture 5"/>
          <p:cNvPicPr>
            <a:picLocks noChangeAspect="1"/>
          </p:cNvPicPr>
          <p:nvPr/>
        </p:nvPicPr>
        <p:blipFill rotWithShape="1">
          <a:blip r:embed="rId3"/>
          <a:srcRect b="60513"/>
          <a:stretch/>
        </p:blipFill>
        <p:spPr>
          <a:xfrm>
            <a:off x="6470687" y="1180099"/>
            <a:ext cx="2930048" cy="1896149"/>
          </a:xfrm>
          <a:prstGeom prst="rect">
            <a:avLst/>
          </a:prstGeom>
        </p:spPr>
      </p:pic>
      <p:sp>
        <p:nvSpPr>
          <p:cNvPr id="7" name="Rectangle 6"/>
          <p:cNvSpPr/>
          <p:nvPr/>
        </p:nvSpPr>
        <p:spPr>
          <a:xfrm>
            <a:off x="7000587" y="913511"/>
            <a:ext cx="1920719" cy="244682"/>
          </a:xfrm>
          <a:prstGeom prst="rect">
            <a:avLst/>
          </a:prstGeom>
        </p:spPr>
        <p:txBody>
          <a:bodyPr wrap="none">
            <a:spAutoFit/>
          </a:bodyPr>
          <a:lstStyle/>
          <a:p>
            <a:r>
              <a:rPr lang="en-US" sz="990" dirty="0"/>
              <a:t>SSM window with Al</a:t>
            </a:r>
            <a:r>
              <a:rPr lang="en-US" sz="990" baseline="-25000" dirty="0"/>
              <a:t>2</a:t>
            </a:r>
            <a:r>
              <a:rPr lang="en-US" sz="990" dirty="0"/>
              <a:t>O</a:t>
            </a:r>
            <a:r>
              <a:rPr lang="en-US" sz="990" baseline="-25000" dirty="0"/>
              <a:t>3 </a:t>
            </a:r>
            <a:r>
              <a:rPr lang="en-US" sz="990" dirty="0"/>
              <a:t>lamina</a:t>
            </a:r>
          </a:p>
        </p:txBody>
      </p:sp>
    </p:spTree>
    <p:extLst>
      <p:ext uri="{BB962C8B-B14F-4D97-AF65-F5344CB8AC3E}">
        <p14:creationId xmlns:p14="http://schemas.microsoft.com/office/powerpoint/2010/main" val="2842325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5765"/>
            <a:ext cx="9677400" cy="691709"/>
          </a:xfrm>
        </p:spPr>
        <p:txBody>
          <a:bodyPr>
            <a:noAutofit/>
          </a:bodyPr>
          <a:lstStyle/>
          <a:p>
            <a:r>
              <a:rPr lang="en-US" sz="3200" dirty="0" smtClean="0"/>
              <a:t>Negative reading on 2xCMOS: Ramp vs. pulse detection</a:t>
            </a:r>
            <a:endParaRPr lang="en-US" sz="3200" dirty="0"/>
          </a:p>
        </p:txBody>
      </p:sp>
      <p:graphicFrame>
        <p:nvGraphicFramePr>
          <p:cNvPr id="8" name="Content Placeholder 7"/>
          <p:cNvGraphicFramePr>
            <a:graphicFrameLocks noGrp="1"/>
          </p:cNvGraphicFramePr>
          <p:nvPr>
            <p:ph idx="1"/>
            <p:extLst/>
          </p:nvPr>
        </p:nvGraphicFramePr>
        <p:xfrm>
          <a:off x="754063" y="1006475"/>
          <a:ext cx="8549010" cy="1903095"/>
        </p:xfrm>
        <a:graphic>
          <a:graphicData uri="http://schemas.openxmlformats.org/drawingml/2006/table">
            <a:tbl>
              <a:tblPr firstRow="1" bandRow="1">
                <a:tableStyleId>{5C22544A-7EE6-4342-B048-85BDC9FD1C3A}</a:tableStyleId>
              </a:tblPr>
              <a:tblGrid>
                <a:gridCol w="1709802"/>
                <a:gridCol w="1709802"/>
                <a:gridCol w="1709802"/>
                <a:gridCol w="1709802"/>
                <a:gridCol w="1709802"/>
              </a:tblGrid>
              <a:tr h="305943">
                <a:tc>
                  <a:txBody>
                    <a:bodyPr/>
                    <a:lstStyle/>
                    <a:p>
                      <a:pPr algn="ctr"/>
                      <a:endParaRPr lang="en-US" sz="1500" dirty="0"/>
                    </a:p>
                  </a:txBody>
                  <a:tcPr marL="75340" marR="75340" marT="37719" marB="37719" anchor="ctr"/>
                </a:tc>
                <a:tc gridSpan="2">
                  <a:txBody>
                    <a:bodyPr/>
                    <a:lstStyle/>
                    <a:p>
                      <a:pPr algn="ctr"/>
                      <a:r>
                        <a:rPr lang="en-US" sz="1500" dirty="0" smtClean="0"/>
                        <a:t>10us ramp detection</a:t>
                      </a:r>
                      <a:endParaRPr lang="en-US" sz="1500" dirty="0"/>
                    </a:p>
                  </a:txBody>
                  <a:tcPr marL="75340" marR="75340" marT="37719" marB="37719" anchor="ctr"/>
                </a:tc>
                <a:tc hMerge="1">
                  <a:txBody>
                    <a:bodyPr/>
                    <a:lstStyle/>
                    <a:p>
                      <a:pPr algn="ctr"/>
                      <a:endParaRPr lang="en-US" dirty="0"/>
                    </a:p>
                  </a:txBody>
                  <a:tcPr anchor="ctr"/>
                </a:tc>
                <a:tc gridSpan="2">
                  <a:txBody>
                    <a:bodyPr/>
                    <a:lstStyle/>
                    <a:p>
                      <a:pPr algn="ctr"/>
                      <a:r>
                        <a:rPr lang="en-US" sz="1500" dirty="0" smtClean="0"/>
                        <a:t>100ns</a:t>
                      </a:r>
                      <a:r>
                        <a:rPr lang="en-US" sz="1500" baseline="0" dirty="0" smtClean="0"/>
                        <a:t> p</a:t>
                      </a:r>
                      <a:r>
                        <a:rPr lang="en-US" sz="1500" dirty="0" smtClean="0"/>
                        <a:t>ulse detection</a:t>
                      </a:r>
                      <a:endParaRPr lang="en-US" sz="1500" dirty="0"/>
                    </a:p>
                  </a:txBody>
                  <a:tcPr marL="75340" marR="75340" marT="37719" marB="37719" anchor="ctr"/>
                </a:tc>
                <a:tc hMerge="1">
                  <a:txBody>
                    <a:bodyPr/>
                    <a:lstStyle/>
                    <a:p>
                      <a:pPr algn="ctr"/>
                      <a:endParaRPr lang="en-US" dirty="0"/>
                    </a:p>
                  </a:txBody>
                  <a:tcPr anchor="ctr"/>
                </a:tc>
              </a:tr>
              <a:tr h="326898">
                <a:tc>
                  <a:txBody>
                    <a:bodyPr/>
                    <a:lstStyle/>
                    <a:p>
                      <a:pPr algn="ctr"/>
                      <a:endParaRPr lang="en-US" sz="1700" dirty="0"/>
                    </a:p>
                  </a:txBody>
                  <a:tcPr marL="75340" marR="75340" marT="37719" marB="37719" anchor="ctr"/>
                </a:tc>
                <a:tc>
                  <a:txBody>
                    <a:bodyPr/>
                    <a:lstStyle/>
                    <a:p>
                      <a:pPr algn="ctr"/>
                      <a:r>
                        <a:rPr lang="en-US" sz="1700" b="1" dirty="0" err="1" smtClean="0"/>
                        <a:t>Pos</a:t>
                      </a:r>
                      <a:r>
                        <a:rPr lang="en-US" sz="1700" b="1" dirty="0" smtClean="0"/>
                        <a:t> reading</a:t>
                      </a:r>
                    </a:p>
                  </a:txBody>
                  <a:tcPr marL="75340" marR="75340" marT="37719" marB="37719" anchor="ctr"/>
                </a:tc>
                <a:tc>
                  <a:txBody>
                    <a:bodyPr/>
                    <a:lstStyle/>
                    <a:p>
                      <a:pPr algn="ctr"/>
                      <a:r>
                        <a:rPr lang="en-US" sz="1700" b="1" dirty="0" err="1" smtClean="0"/>
                        <a:t>Neg</a:t>
                      </a:r>
                      <a:r>
                        <a:rPr lang="en-US" sz="1700" b="1" dirty="0" smtClean="0"/>
                        <a:t> reading</a:t>
                      </a:r>
                      <a:endParaRPr lang="en-US" sz="1700" b="1" dirty="0"/>
                    </a:p>
                  </a:txBody>
                  <a:tcPr marL="75340" marR="75340" marT="37719" marB="37719" anchor="ctr"/>
                </a:tc>
                <a:tc>
                  <a:txBody>
                    <a:bodyPr/>
                    <a:lstStyle/>
                    <a:p>
                      <a:pPr algn="ctr"/>
                      <a:r>
                        <a:rPr lang="en-US" sz="1700" b="1" dirty="0" err="1" smtClean="0"/>
                        <a:t>Pos</a:t>
                      </a:r>
                      <a:r>
                        <a:rPr lang="en-US" sz="1700" b="1" dirty="0" smtClean="0"/>
                        <a:t> reading</a:t>
                      </a:r>
                    </a:p>
                  </a:txBody>
                  <a:tcPr marL="75340" marR="75340" marT="37719" marB="37719" anchor="ctr"/>
                </a:tc>
                <a:tc>
                  <a:txBody>
                    <a:bodyPr/>
                    <a:lstStyle/>
                    <a:p>
                      <a:pPr algn="ctr"/>
                      <a:r>
                        <a:rPr lang="en-US" sz="1700" b="1" dirty="0" err="1" smtClean="0"/>
                        <a:t>Neg</a:t>
                      </a:r>
                      <a:r>
                        <a:rPr lang="en-US" sz="1700" b="1" dirty="0" smtClean="0"/>
                        <a:t> reading</a:t>
                      </a:r>
                      <a:endParaRPr lang="en-US" sz="1700" b="1" dirty="0"/>
                    </a:p>
                  </a:txBody>
                  <a:tcPr marL="75340" marR="75340" marT="37719" marB="37719" anchor="ctr"/>
                </a:tc>
              </a:tr>
              <a:tr h="326898">
                <a:tc>
                  <a:txBody>
                    <a:bodyPr/>
                    <a:lstStyle/>
                    <a:p>
                      <a:pPr algn="ctr"/>
                      <a:r>
                        <a:rPr lang="en-US" sz="1700" b="1" dirty="0" smtClean="0"/>
                        <a:t>Vth window [V]</a:t>
                      </a:r>
                      <a:endParaRPr lang="en-US" sz="1700" b="1" dirty="0"/>
                    </a:p>
                  </a:txBody>
                  <a:tcPr marL="75340" marR="75340" marT="37719" marB="37719" anchor="ctr"/>
                </a:tc>
                <a:tc>
                  <a:txBody>
                    <a:bodyPr/>
                    <a:lstStyle/>
                    <a:p>
                      <a:pPr marL="0" algn="ctr" defTabSz="1219080" rtl="0" eaLnBrk="1" fontAlgn="b" latinLnBrk="0" hangingPunct="1"/>
                      <a:r>
                        <a:rPr lang="en-US" sz="1700" kern="1200" dirty="0">
                          <a:solidFill>
                            <a:schemeClr val="dk1"/>
                          </a:solidFill>
                          <a:latin typeface="+mn-lt"/>
                          <a:ea typeface="+mn-ea"/>
                          <a:cs typeface="+mn-cs"/>
                        </a:rPr>
                        <a:t>0.44</a:t>
                      </a:r>
                    </a:p>
                  </a:txBody>
                  <a:tcPr marL="7848" marR="7848" marT="7858" marB="0" anchor="ctr"/>
                </a:tc>
                <a:tc>
                  <a:txBody>
                    <a:bodyPr/>
                    <a:lstStyle/>
                    <a:p>
                      <a:pPr marL="0" algn="ctr" defTabSz="1219080" rtl="0" eaLnBrk="1" fontAlgn="b" latinLnBrk="0" hangingPunct="1"/>
                      <a:r>
                        <a:rPr lang="en-US" sz="1700" kern="1200" dirty="0">
                          <a:solidFill>
                            <a:schemeClr val="dk1"/>
                          </a:solidFill>
                          <a:latin typeface="+mn-lt"/>
                          <a:ea typeface="+mn-ea"/>
                          <a:cs typeface="+mn-cs"/>
                        </a:rPr>
                        <a:t>0.73</a:t>
                      </a:r>
                    </a:p>
                  </a:txBody>
                  <a:tcPr marL="7848" marR="7848" marT="7858" marB="0" anchor="ctr"/>
                </a:tc>
                <a:tc>
                  <a:txBody>
                    <a:bodyPr/>
                    <a:lstStyle/>
                    <a:p>
                      <a:pPr marL="0" algn="ctr" defTabSz="1219080" rtl="0" eaLnBrk="1" fontAlgn="b" latinLnBrk="0" hangingPunct="1"/>
                      <a:r>
                        <a:rPr lang="en-US" sz="1700" kern="1200">
                          <a:solidFill>
                            <a:schemeClr val="dk1"/>
                          </a:solidFill>
                          <a:latin typeface="+mn-lt"/>
                          <a:ea typeface="+mn-ea"/>
                          <a:cs typeface="+mn-cs"/>
                        </a:rPr>
                        <a:t>0.46</a:t>
                      </a:r>
                    </a:p>
                  </a:txBody>
                  <a:tcPr marL="7848" marR="7848" marT="7858" marB="0" anchor="ctr"/>
                </a:tc>
                <a:tc>
                  <a:txBody>
                    <a:bodyPr/>
                    <a:lstStyle/>
                    <a:p>
                      <a:pPr marL="0" algn="ctr" defTabSz="1219080" rtl="0" eaLnBrk="1" fontAlgn="b" latinLnBrk="0" hangingPunct="1"/>
                      <a:r>
                        <a:rPr lang="en-US" sz="1700" kern="1200">
                          <a:solidFill>
                            <a:schemeClr val="dk1"/>
                          </a:solidFill>
                          <a:latin typeface="+mn-lt"/>
                          <a:ea typeface="+mn-ea"/>
                          <a:cs typeface="+mn-cs"/>
                        </a:rPr>
                        <a:t>1.24</a:t>
                      </a:r>
                    </a:p>
                  </a:txBody>
                  <a:tcPr marL="7848" marR="7848" marT="7858" marB="0" anchor="ctr"/>
                </a:tc>
              </a:tr>
              <a:tr h="578358">
                <a:tc>
                  <a:txBody>
                    <a:bodyPr/>
                    <a:lstStyle/>
                    <a:p>
                      <a:pPr algn="ctr"/>
                      <a:r>
                        <a:rPr lang="en-US" sz="1700" b="1" dirty="0" smtClean="0"/>
                        <a:t>Spread </a:t>
                      </a:r>
                      <a:r>
                        <a:rPr lang="en-US" sz="1700" b="1" baseline="0" dirty="0" smtClean="0"/>
                        <a:t>[mV/sigma]</a:t>
                      </a:r>
                      <a:endParaRPr lang="en-US" sz="1700" b="1" dirty="0"/>
                    </a:p>
                  </a:txBody>
                  <a:tcPr marL="75340" marR="75340" marT="37719" marB="37719" anchor="ctr"/>
                </a:tc>
                <a:tc>
                  <a:txBody>
                    <a:bodyPr/>
                    <a:lstStyle/>
                    <a:p>
                      <a:pPr marL="0" algn="ctr" defTabSz="1219080" rtl="0" eaLnBrk="1" fontAlgn="b" latinLnBrk="0" hangingPunct="1"/>
                      <a:r>
                        <a:rPr lang="en-US" sz="1700" kern="1200" dirty="0" smtClean="0">
                          <a:solidFill>
                            <a:schemeClr val="dk1"/>
                          </a:solidFill>
                          <a:latin typeface="+mn-lt"/>
                          <a:ea typeface="+mn-ea"/>
                          <a:cs typeface="+mn-cs"/>
                        </a:rPr>
                        <a:t>113</a:t>
                      </a:r>
                      <a:endParaRPr lang="en-US" sz="1700" kern="1200" dirty="0">
                        <a:solidFill>
                          <a:schemeClr val="dk1"/>
                        </a:solidFill>
                        <a:latin typeface="+mn-lt"/>
                        <a:ea typeface="+mn-ea"/>
                        <a:cs typeface="+mn-cs"/>
                      </a:endParaRPr>
                    </a:p>
                  </a:txBody>
                  <a:tcPr marL="7848" marR="7848" marT="7858" marB="0" anchor="ctr"/>
                </a:tc>
                <a:tc>
                  <a:txBody>
                    <a:bodyPr/>
                    <a:lstStyle/>
                    <a:p>
                      <a:pPr marL="0" algn="ctr" defTabSz="1219080" rtl="0" eaLnBrk="1" fontAlgn="b" latinLnBrk="0" hangingPunct="1"/>
                      <a:r>
                        <a:rPr lang="en-US" sz="1700" kern="1200" dirty="0" smtClean="0">
                          <a:solidFill>
                            <a:schemeClr val="dk1"/>
                          </a:solidFill>
                          <a:latin typeface="+mn-lt"/>
                          <a:ea typeface="+mn-ea"/>
                          <a:cs typeface="+mn-cs"/>
                        </a:rPr>
                        <a:t>116</a:t>
                      </a:r>
                      <a:endParaRPr lang="en-US" sz="1700" kern="1200" dirty="0">
                        <a:solidFill>
                          <a:schemeClr val="dk1"/>
                        </a:solidFill>
                        <a:latin typeface="+mn-lt"/>
                        <a:ea typeface="+mn-ea"/>
                        <a:cs typeface="+mn-cs"/>
                      </a:endParaRPr>
                    </a:p>
                  </a:txBody>
                  <a:tcPr marL="7848" marR="7848" marT="7858" marB="0" anchor="ctr"/>
                </a:tc>
                <a:tc>
                  <a:txBody>
                    <a:bodyPr/>
                    <a:lstStyle/>
                    <a:p>
                      <a:pPr marL="0" algn="ctr" defTabSz="1219080" rtl="0" eaLnBrk="1" fontAlgn="b" latinLnBrk="0" hangingPunct="1"/>
                      <a:r>
                        <a:rPr lang="en-US" sz="1700" kern="1200" dirty="0" smtClean="0">
                          <a:solidFill>
                            <a:schemeClr val="dk1"/>
                          </a:solidFill>
                          <a:latin typeface="+mn-lt"/>
                          <a:ea typeface="+mn-ea"/>
                          <a:cs typeface="+mn-cs"/>
                        </a:rPr>
                        <a:t>119</a:t>
                      </a:r>
                      <a:endParaRPr lang="en-US" sz="1700" kern="1200" dirty="0">
                        <a:solidFill>
                          <a:schemeClr val="dk1"/>
                        </a:solidFill>
                        <a:latin typeface="+mn-lt"/>
                        <a:ea typeface="+mn-ea"/>
                        <a:cs typeface="+mn-cs"/>
                      </a:endParaRPr>
                    </a:p>
                  </a:txBody>
                  <a:tcPr marL="7848" marR="7848" marT="7858" marB="0" anchor="ctr"/>
                </a:tc>
                <a:tc>
                  <a:txBody>
                    <a:bodyPr/>
                    <a:lstStyle/>
                    <a:p>
                      <a:pPr marL="0" algn="ctr" defTabSz="1219080" rtl="0" eaLnBrk="1" fontAlgn="b" latinLnBrk="0" hangingPunct="1"/>
                      <a:r>
                        <a:rPr lang="en-US" sz="1700" kern="1200" dirty="0" smtClean="0">
                          <a:solidFill>
                            <a:schemeClr val="dk1"/>
                          </a:solidFill>
                          <a:latin typeface="+mn-lt"/>
                          <a:ea typeface="+mn-ea"/>
                          <a:cs typeface="+mn-cs"/>
                        </a:rPr>
                        <a:t>127</a:t>
                      </a:r>
                      <a:endParaRPr lang="en-US" sz="1700" kern="1200" dirty="0">
                        <a:solidFill>
                          <a:schemeClr val="dk1"/>
                        </a:solidFill>
                        <a:latin typeface="+mn-lt"/>
                        <a:ea typeface="+mn-ea"/>
                        <a:cs typeface="+mn-cs"/>
                      </a:endParaRPr>
                    </a:p>
                  </a:txBody>
                  <a:tcPr marL="7848" marR="7848" marT="7858" marB="0" anchor="ctr"/>
                </a:tc>
              </a:tr>
              <a:tr h="326898">
                <a:tc>
                  <a:txBody>
                    <a:bodyPr/>
                    <a:lstStyle/>
                    <a:p>
                      <a:pPr algn="ctr"/>
                      <a:r>
                        <a:rPr lang="en-US" sz="1700" b="1" dirty="0" smtClean="0"/>
                        <a:t>SNR</a:t>
                      </a:r>
                      <a:endParaRPr lang="en-US" sz="1700" b="1" dirty="0"/>
                    </a:p>
                  </a:txBody>
                  <a:tcPr marL="75340" marR="75340" marT="37719" marB="37719" anchor="ctr"/>
                </a:tc>
                <a:tc>
                  <a:txBody>
                    <a:bodyPr/>
                    <a:lstStyle/>
                    <a:p>
                      <a:pPr marL="0" algn="ctr" defTabSz="1219080" rtl="0" eaLnBrk="1" fontAlgn="b" latinLnBrk="0" hangingPunct="1"/>
                      <a:r>
                        <a:rPr lang="en-US" sz="1700" kern="1200" dirty="0" smtClean="0">
                          <a:solidFill>
                            <a:schemeClr val="dk1"/>
                          </a:solidFill>
                          <a:latin typeface="+mn-lt"/>
                          <a:ea typeface="+mn-ea"/>
                          <a:cs typeface="+mn-cs"/>
                        </a:rPr>
                        <a:t>3.88</a:t>
                      </a:r>
                      <a:endParaRPr lang="en-US" sz="1700" kern="1200" dirty="0">
                        <a:solidFill>
                          <a:schemeClr val="dk1"/>
                        </a:solidFill>
                        <a:latin typeface="+mn-lt"/>
                        <a:ea typeface="+mn-ea"/>
                        <a:cs typeface="+mn-cs"/>
                      </a:endParaRPr>
                    </a:p>
                  </a:txBody>
                  <a:tcPr marL="7848" marR="7848" marT="7858" marB="0" anchor="ctr"/>
                </a:tc>
                <a:tc>
                  <a:txBody>
                    <a:bodyPr/>
                    <a:lstStyle/>
                    <a:p>
                      <a:pPr marL="0" algn="ctr" defTabSz="1219080" rtl="0" eaLnBrk="1" fontAlgn="b" latinLnBrk="0" hangingPunct="1"/>
                      <a:r>
                        <a:rPr lang="en-US" sz="1700" kern="1200" dirty="0" smtClean="0">
                          <a:solidFill>
                            <a:schemeClr val="dk1"/>
                          </a:solidFill>
                          <a:latin typeface="+mn-lt"/>
                          <a:ea typeface="+mn-ea"/>
                          <a:cs typeface="+mn-cs"/>
                        </a:rPr>
                        <a:t>6.28</a:t>
                      </a:r>
                      <a:endParaRPr lang="en-US" sz="1700" kern="1200" dirty="0">
                        <a:solidFill>
                          <a:schemeClr val="dk1"/>
                        </a:solidFill>
                        <a:latin typeface="+mn-lt"/>
                        <a:ea typeface="+mn-ea"/>
                        <a:cs typeface="+mn-cs"/>
                      </a:endParaRPr>
                    </a:p>
                  </a:txBody>
                  <a:tcPr marL="7848" marR="7848" marT="7858" marB="0" anchor="ctr"/>
                </a:tc>
                <a:tc>
                  <a:txBody>
                    <a:bodyPr/>
                    <a:lstStyle/>
                    <a:p>
                      <a:pPr marL="0" algn="ctr" defTabSz="1219080" rtl="0" eaLnBrk="1" fontAlgn="b" latinLnBrk="0" hangingPunct="1"/>
                      <a:r>
                        <a:rPr lang="en-US" sz="1700" kern="1200" dirty="0" smtClean="0">
                          <a:solidFill>
                            <a:schemeClr val="dk1"/>
                          </a:solidFill>
                          <a:latin typeface="+mn-lt"/>
                          <a:ea typeface="+mn-ea"/>
                          <a:cs typeface="+mn-cs"/>
                        </a:rPr>
                        <a:t>3.85</a:t>
                      </a:r>
                      <a:endParaRPr lang="en-US" sz="1700" kern="1200" dirty="0">
                        <a:solidFill>
                          <a:schemeClr val="dk1"/>
                        </a:solidFill>
                        <a:latin typeface="+mn-lt"/>
                        <a:ea typeface="+mn-ea"/>
                        <a:cs typeface="+mn-cs"/>
                      </a:endParaRPr>
                    </a:p>
                  </a:txBody>
                  <a:tcPr marL="7848" marR="7848" marT="7858" marB="0" anchor="ctr"/>
                </a:tc>
                <a:tc>
                  <a:txBody>
                    <a:bodyPr/>
                    <a:lstStyle/>
                    <a:p>
                      <a:pPr marL="0" algn="ctr" defTabSz="1219080" rtl="0" eaLnBrk="1" fontAlgn="b" latinLnBrk="0" hangingPunct="1"/>
                      <a:r>
                        <a:rPr lang="en-US" sz="1700" kern="1200" dirty="0" smtClean="0">
                          <a:solidFill>
                            <a:schemeClr val="dk1"/>
                          </a:solidFill>
                          <a:latin typeface="+mn-lt"/>
                          <a:ea typeface="+mn-ea"/>
                          <a:cs typeface="+mn-cs"/>
                        </a:rPr>
                        <a:t>9.74</a:t>
                      </a:r>
                      <a:endParaRPr lang="en-US" sz="1700" kern="1200" dirty="0">
                        <a:solidFill>
                          <a:schemeClr val="dk1"/>
                        </a:solidFill>
                        <a:latin typeface="+mn-lt"/>
                        <a:ea typeface="+mn-ea"/>
                        <a:cs typeface="+mn-cs"/>
                      </a:endParaRPr>
                    </a:p>
                  </a:txBody>
                  <a:tcPr marL="7848" marR="7848" marT="7858" marB="0" anchor="ctr"/>
                </a:tc>
              </a:tr>
            </a:tbl>
          </a:graphicData>
        </a:graphic>
      </p:graphicFrame>
      <p:sp>
        <p:nvSpPr>
          <p:cNvPr id="9" name="Content Placeholder 2"/>
          <p:cNvSpPr txBox="1">
            <a:spLocks/>
          </p:cNvSpPr>
          <p:nvPr/>
        </p:nvSpPr>
        <p:spPr>
          <a:xfrm>
            <a:off x="754063" y="3286919"/>
            <a:ext cx="4508524" cy="1158552"/>
          </a:xfrm>
          <a:prstGeom prst="rect">
            <a:avLst/>
          </a:prstGeom>
        </p:spPr>
        <p:txBody>
          <a:bodyPr vert="horz" lIns="0" tIns="0" rIns="0" bIns="0" rtlCol="0">
            <a:noAutofit/>
          </a:bodyPr>
          <a:lstStyle>
            <a:lvl1pPr marL="228539" indent="-228539" algn="l" defTabSz="1219080" rtl="0" eaLnBrk="1" latinLnBrk="0" hangingPunct="1">
              <a:spcBef>
                <a:spcPts val="1600"/>
              </a:spcBef>
              <a:spcAft>
                <a:spcPts val="800"/>
              </a:spcAft>
              <a:buClr>
                <a:schemeClr val="accent1"/>
              </a:buClr>
              <a:buFont typeface="Wingdings" panose="05000000000000000000" pitchFamily="2" charset="2"/>
              <a:buChar char="§"/>
              <a:tabLst/>
              <a:defRPr lang="en-US" sz="2399" kern="1200">
                <a:solidFill>
                  <a:schemeClr val="tx1"/>
                </a:solidFill>
                <a:latin typeface="Segoe UI" panose="020B0502040204020203" pitchFamily="34" charset="0"/>
                <a:ea typeface="+mn-ea"/>
                <a:cs typeface="Segoe UI" panose="020B0502040204020203" pitchFamily="34" charset="0"/>
              </a:defRPr>
            </a:lvl1pPr>
            <a:lvl2pPr marL="571349" indent="-261869" algn="l" defTabSz="1219080" rtl="0" eaLnBrk="1" latinLnBrk="0" hangingPunct="1">
              <a:spcBef>
                <a:spcPts val="0"/>
              </a:spcBef>
              <a:spcAft>
                <a:spcPts val="800"/>
              </a:spcAft>
              <a:buClr>
                <a:schemeClr val="accent1"/>
              </a:buClr>
              <a:buFont typeface="Arial" panose="020B0604020202020204" pitchFamily="34" charset="0"/>
              <a:buChar char="–"/>
              <a:defRPr lang="en-US" sz="1999" kern="1200">
                <a:solidFill>
                  <a:schemeClr val="tx1"/>
                </a:solidFill>
                <a:latin typeface="Segoe UI" panose="020B0502040204020203" pitchFamily="34" charset="0"/>
                <a:ea typeface="+mn-ea"/>
                <a:cs typeface="Segoe UI" panose="020B0502040204020203" pitchFamily="34" charset="0"/>
              </a:defRPr>
            </a:lvl2pPr>
            <a:lvl3pPr marL="799889" indent="-228539" algn="l" defTabSz="1219080" rtl="0" eaLnBrk="1" latinLnBrk="0" hangingPunct="1">
              <a:spcBef>
                <a:spcPts val="0"/>
              </a:spcBef>
              <a:spcAft>
                <a:spcPts val="800"/>
              </a:spcAft>
              <a:buClr>
                <a:schemeClr val="accent1"/>
              </a:buClr>
              <a:buFont typeface="Wingdings" panose="05000000000000000000" pitchFamily="2" charset="2"/>
              <a:buChar char="§"/>
              <a:tabLst>
                <a:tab pos="1293156" algn="l"/>
              </a:tabLst>
              <a:defRPr sz="1800" kern="1200">
                <a:solidFill>
                  <a:schemeClr val="tx1"/>
                </a:solidFill>
                <a:latin typeface="Segoe UI" panose="020B0502040204020203" pitchFamily="34" charset="0"/>
                <a:ea typeface="+mn-ea"/>
                <a:cs typeface="Segoe UI" panose="020B0502040204020203" pitchFamily="34" charset="0"/>
              </a:defRPr>
            </a:lvl3pPr>
            <a:lvl4pPr marL="1546148" indent="-292086" algn="l" defTabSz="121908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09" indent="-227002" algn="l" defTabSz="121908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46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sz="1320" dirty="0"/>
              <a:t>With pulse detection (100ns pulses) a SNR close to 10 is obtained </a:t>
            </a:r>
            <a:r>
              <a:rPr lang="en-US" sz="1320" dirty="0">
                <a:sym typeface="Wingdings" panose="05000000000000000000" pitchFamily="2" charset="2"/>
              </a:rPr>
              <a:t> good for Time0 functionality window</a:t>
            </a:r>
          </a:p>
          <a:p>
            <a:r>
              <a:rPr lang="en-US" sz="1320" dirty="0">
                <a:sym typeface="Wingdings" panose="05000000000000000000" pitchFamily="2" charset="2"/>
              </a:rPr>
              <a:t>SR71B negative reading capability will be available with S26A1 (DBR in wk21, silicon testing after summer)  workaround to anticipate the </a:t>
            </a:r>
            <a:r>
              <a:rPr lang="en-US" sz="1320" dirty="0" err="1">
                <a:sym typeface="Wingdings" panose="05000000000000000000" pitchFamily="2" charset="2"/>
              </a:rPr>
              <a:t>neg</a:t>
            </a:r>
            <a:r>
              <a:rPr lang="en-US" sz="1320" dirty="0">
                <a:sym typeface="Wingdings" panose="05000000000000000000" pitchFamily="2" charset="2"/>
              </a:rPr>
              <a:t> reading validation are available with some metal reticles edits</a:t>
            </a:r>
          </a:p>
        </p:txBody>
      </p:sp>
      <p:pic>
        <p:nvPicPr>
          <p:cNvPr id="3" name="Picture 2"/>
          <p:cNvPicPr>
            <a:picLocks noChangeAspect="1"/>
          </p:cNvPicPr>
          <p:nvPr/>
        </p:nvPicPr>
        <p:blipFill>
          <a:blip r:embed="rId2"/>
          <a:stretch>
            <a:fillRect/>
          </a:stretch>
        </p:blipFill>
        <p:spPr>
          <a:xfrm>
            <a:off x="5918982" y="2981982"/>
            <a:ext cx="3018003" cy="2088214"/>
          </a:xfrm>
          <a:prstGeom prst="rect">
            <a:avLst/>
          </a:prstGeom>
        </p:spPr>
      </p:pic>
    </p:spTree>
    <p:extLst>
      <p:ext uri="{BB962C8B-B14F-4D97-AF65-F5344CB8AC3E}">
        <p14:creationId xmlns:p14="http://schemas.microsoft.com/office/powerpoint/2010/main" val="3686217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SSM risks – High voltages and design complexity</a:t>
            </a:r>
            <a:endParaRPr lang="en-US" sz="3200" dirty="0"/>
          </a:p>
        </p:txBody>
      </p:sp>
      <p:sp>
        <p:nvSpPr>
          <p:cNvPr id="3" name="Content Placeholder 2"/>
          <p:cNvSpPr>
            <a:spLocks noGrp="1"/>
          </p:cNvSpPr>
          <p:nvPr>
            <p:ph idx="1"/>
          </p:nvPr>
        </p:nvSpPr>
        <p:spPr/>
        <p:txBody>
          <a:bodyPr>
            <a:normAutofit fontScale="55000" lnSpcReduction="20000"/>
          </a:bodyPr>
          <a:lstStyle/>
          <a:p>
            <a:r>
              <a:rPr lang="en-US" dirty="0" smtClean="0"/>
              <a:t>SSM cell optimization for enlarging the </a:t>
            </a:r>
            <a:r>
              <a:rPr lang="en-US" dirty="0" err="1" smtClean="0"/>
              <a:t>Vt</a:t>
            </a:r>
            <a:r>
              <a:rPr lang="en-US" dirty="0" smtClean="0"/>
              <a:t> window will rise the requirements for FF and, to a lesser extent, the operating voltages</a:t>
            </a:r>
          </a:p>
          <a:p>
            <a:pPr lvl="1"/>
            <a:r>
              <a:rPr lang="en-US" dirty="0" smtClean="0"/>
              <a:t>Unselected cells leakage will be reduced </a:t>
            </a:r>
          </a:p>
          <a:p>
            <a:r>
              <a:rPr lang="en-US" dirty="0" smtClean="0"/>
              <a:t>SSM array require dual polarity decoders and more design complexity to manage both polarities</a:t>
            </a:r>
          </a:p>
          <a:p>
            <a:pPr lvl="1"/>
            <a:r>
              <a:rPr lang="en-US" dirty="0" smtClean="0"/>
              <a:t>SSM reduced current requirements allow for much smaller decoders</a:t>
            </a:r>
          </a:p>
          <a:p>
            <a:pPr lvl="1"/>
            <a:r>
              <a:rPr lang="en-US" dirty="0" smtClean="0"/>
              <a:t>Lower current implies less issue of IR drop</a:t>
            </a:r>
          </a:p>
          <a:p>
            <a:pPr marL="0" indent="0">
              <a:buNone/>
            </a:pPr>
            <a:endParaRPr lang="en-US" dirty="0" smtClean="0">
              <a:sym typeface="Wingdings" panose="05000000000000000000" pitchFamily="2" charset="2"/>
            </a:endParaRPr>
          </a:p>
          <a:p>
            <a:pPr>
              <a:buFont typeface="Wingdings" panose="05000000000000000000" pitchFamily="2" charset="2"/>
              <a:buChar char="à"/>
            </a:pPr>
            <a:r>
              <a:rPr lang="en-US" dirty="0" smtClean="0">
                <a:sym typeface="Wingdings" panose="05000000000000000000" pitchFamily="2" charset="2"/>
              </a:rPr>
              <a:t>Low current and low leakage allows for larger tiles that can accommodate more easily the bipolar decoders (that are smaller)</a:t>
            </a:r>
          </a:p>
          <a:p>
            <a:pPr>
              <a:buFont typeface="Wingdings" panose="05000000000000000000" pitchFamily="2" charset="2"/>
              <a:buChar char="à"/>
            </a:pPr>
            <a:endParaRPr lang="en-US" dirty="0">
              <a:sym typeface="Wingdings" panose="05000000000000000000" pitchFamily="2" charset="2"/>
            </a:endParaRPr>
          </a:p>
          <a:p>
            <a:pPr>
              <a:buFont typeface="Wingdings" panose="05000000000000000000" pitchFamily="2" charset="2"/>
              <a:buChar char="à"/>
            </a:pPr>
            <a:r>
              <a:rPr lang="en-US" b="1" u="sng" dirty="0" smtClean="0">
                <a:sym typeface="Wingdings" panose="05000000000000000000" pitchFamily="2" charset="2"/>
              </a:rPr>
              <a:t>Several design options adopted in </a:t>
            </a:r>
            <a:r>
              <a:rPr lang="en-US" b="1" u="sng" dirty="0" err="1" smtClean="0">
                <a:sym typeface="Wingdings" panose="05000000000000000000" pitchFamily="2" charset="2"/>
              </a:rPr>
              <a:t>SxP</a:t>
            </a:r>
            <a:r>
              <a:rPr lang="en-US" b="1" u="sng" dirty="0" smtClean="0">
                <a:sym typeface="Wingdings" panose="05000000000000000000" pitchFamily="2" charset="2"/>
              </a:rPr>
              <a:t> must be reconsidered and re-evaluated</a:t>
            </a:r>
            <a:r>
              <a:rPr lang="en-US" dirty="0" smtClean="0">
                <a:sym typeface="Wingdings" panose="05000000000000000000" pitchFamily="2" charset="2"/>
              </a:rPr>
              <a:t> </a:t>
            </a:r>
            <a:endParaRPr lang="en-US" dirty="0" smtClean="0"/>
          </a:p>
          <a:p>
            <a:pPr lvl="1"/>
            <a:endParaRPr lang="en-US" dirty="0"/>
          </a:p>
          <a:p>
            <a:endParaRPr lang="en-US" dirty="0"/>
          </a:p>
        </p:txBody>
      </p:sp>
    </p:spTree>
    <p:extLst>
      <p:ext uri="{BB962C8B-B14F-4D97-AF65-F5344CB8AC3E}">
        <p14:creationId xmlns:p14="http://schemas.microsoft.com/office/powerpoint/2010/main" val="3205409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Silicon and test vehicles used for the assessment</a:t>
            </a:r>
            <a:endParaRPr lang="en-US" sz="3200" dirty="0"/>
          </a:p>
        </p:txBody>
      </p:sp>
      <p:sp>
        <p:nvSpPr>
          <p:cNvPr id="3" name="Content Placeholder 2"/>
          <p:cNvSpPr>
            <a:spLocks noGrp="1"/>
          </p:cNvSpPr>
          <p:nvPr>
            <p:ph idx="1"/>
          </p:nvPr>
        </p:nvSpPr>
        <p:spPr>
          <a:xfrm>
            <a:off x="697084" y="1108491"/>
            <a:ext cx="5395249" cy="3858379"/>
          </a:xfrm>
        </p:spPr>
        <p:txBody>
          <a:bodyPr>
            <a:noAutofit/>
          </a:bodyPr>
          <a:lstStyle/>
          <a:p>
            <a:r>
              <a:rPr lang="en-US" sz="1600" dirty="0" smtClean="0"/>
              <a:t>SD-polarity effect deeply investigated on S15 silicon </a:t>
            </a:r>
          </a:p>
          <a:p>
            <a:r>
              <a:rPr lang="en-US" sz="1600" dirty="0" smtClean="0"/>
              <a:t>SSM flow is based on S26A </a:t>
            </a:r>
            <a:r>
              <a:rPr lang="en-US" sz="1600" dirty="0" err="1" smtClean="0"/>
              <a:t>SxP</a:t>
            </a:r>
            <a:r>
              <a:rPr lang="en-US" sz="1600" dirty="0" smtClean="0"/>
              <a:t> process </a:t>
            </a:r>
            <a:r>
              <a:rPr lang="en-US" sz="1600" dirty="0" smtClean="0">
                <a:sym typeface="Wingdings" panose="05000000000000000000" pitchFamily="2" charset="2"/>
              </a:rPr>
              <a:t> 7 SSM lots out and tested up to now</a:t>
            </a:r>
            <a:endParaRPr lang="en-US" sz="1600" dirty="0" smtClean="0"/>
          </a:p>
          <a:p>
            <a:r>
              <a:rPr lang="en-US" sz="1600" dirty="0" smtClean="0"/>
              <a:t>Main vehicle for the assessment is the SR71B test chip on S26A test pattern</a:t>
            </a:r>
          </a:p>
          <a:p>
            <a:pPr lvl="1"/>
            <a:r>
              <a:rPr lang="en-US" sz="1600" dirty="0"/>
              <a:t>2</a:t>
            </a:r>
            <a:r>
              <a:rPr lang="en-US" sz="1600" dirty="0" smtClean="0"/>
              <a:t>x256kb test chip arrays (active cells are spread inside a 2x4Mb physical arrays) with dual polarity program capability and single polarity read</a:t>
            </a:r>
          </a:p>
          <a:p>
            <a:pPr lvl="1"/>
            <a:r>
              <a:rPr lang="en-US" sz="1600" dirty="0" smtClean="0"/>
              <a:t>Experiments are usually run on 32x32 cells sub-arrays (1kb statistics, 3 sigma visibility) </a:t>
            </a:r>
          </a:p>
          <a:p>
            <a:r>
              <a:rPr lang="en-US" sz="1600" dirty="0" smtClean="0"/>
              <a:t>Additional characterizations not feasible on SR71B are performed at intrinsic level on single cell structures (2xCMOS structure)</a:t>
            </a:r>
          </a:p>
        </p:txBody>
      </p:sp>
      <p:pic>
        <p:nvPicPr>
          <p:cNvPr id="23" name="Picture 22"/>
          <p:cNvPicPr>
            <a:picLocks noChangeAspect="1"/>
          </p:cNvPicPr>
          <p:nvPr/>
        </p:nvPicPr>
        <p:blipFill>
          <a:blip r:embed="rId2"/>
          <a:stretch>
            <a:fillRect/>
          </a:stretch>
        </p:blipFill>
        <p:spPr>
          <a:xfrm rot="16200000">
            <a:off x="5351347" y="1882887"/>
            <a:ext cx="4008039" cy="2051615"/>
          </a:xfrm>
          <a:prstGeom prst="rect">
            <a:avLst/>
          </a:prstGeom>
        </p:spPr>
      </p:pic>
      <p:sp>
        <p:nvSpPr>
          <p:cNvPr id="24" name="Rectangle 23"/>
          <p:cNvSpPr/>
          <p:nvPr/>
        </p:nvSpPr>
        <p:spPr>
          <a:xfrm>
            <a:off x="7317107" y="2268643"/>
            <a:ext cx="1053734" cy="1088599"/>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dirty="0">
              <a:solidFill>
                <a:schemeClr val="bg2"/>
              </a:solidFill>
              <a:latin typeface="Segoe UI" panose="020B0502040204020203" pitchFamily="34" charset="0"/>
              <a:cs typeface="Segoe UI" panose="020B0502040204020203" pitchFamily="34" charset="0"/>
            </a:endParaRPr>
          </a:p>
        </p:txBody>
      </p:sp>
      <p:sp>
        <p:nvSpPr>
          <p:cNvPr id="25" name="TextBox 24"/>
          <p:cNvSpPr txBox="1"/>
          <p:nvPr/>
        </p:nvSpPr>
        <p:spPr>
          <a:xfrm>
            <a:off x="8314958" y="2531659"/>
            <a:ext cx="1758815" cy="447815"/>
          </a:xfrm>
          <a:prstGeom prst="rect">
            <a:avLst/>
          </a:prstGeom>
          <a:noFill/>
        </p:spPr>
        <p:txBody>
          <a:bodyPr wrap="none" rtlCol="0">
            <a:spAutoFit/>
          </a:bodyPr>
          <a:lstStyle/>
          <a:p>
            <a:pPr algn="ctr"/>
            <a:r>
              <a:rPr lang="en-US" sz="1155" b="1" dirty="0">
                <a:solidFill>
                  <a:srgbClr val="FF0000"/>
                </a:solidFill>
                <a:latin typeface="Segoe UI" panose="020B0502040204020203" pitchFamily="34" charset="0"/>
                <a:cs typeface="Segoe UI" panose="020B0502040204020203" pitchFamily="34" charset="0"/>
              </a:rPr>
              <a:t>256kb active array</a:t>
            </a:r>
          </a:p>
          <a:p>
            <a:pPr algn="ctr"/>
            <a:r>
              <a:rPr lang="en-US" sz="1155" b="1" dirty="0">
                <a:solidFill>
                  <a:srgbClr val="FF0000"/>
                </a:solidFill>
                <a:latin typeface="Segoe UI" panose="020B0502040204020203" pitchFamily="34" charset="0"/>
                <a:cs typeface="Segoe UI" panose="020B0502040204020203" pitchFamily="34" charset="0"/>
              </a:rPr>
              <a:t>(physical array is 4Mb)</a:t>
            </a:r>
          </a:p>
        </p:txBody>
      </p:sp>
    </p:spTree>
    <p:extLst>
      <p:ext uri="{BB962C8B-B14F-4D97-AF65-F5344CB8AC3E}">
        <p14:creationId xmlns:p14="http://schemas.microsoft.com/office/powerpoint/2010/main" val="4258799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Next activities</a:t>
            </a:r>
            <a:endParaRPr lang="en-US" sz="3200" dirty="0"/>
          </a:p>
        </p:txBody>
      </p:sp>
      <p:sp>
        <p:nvSpPr>
          <p:cNvPr id="3" name="Content Placeholder 2"/>
          <p:cNvSpPr>
            <a:spLocks noGrp="1"/>
          </p:cNvSpPr>
          <p:nvPr>
            <p:ph idx="1"/>
          </p:nvPr>
        </p:nvSpPr>
        <p:spPr>
          <a:xfrm>
            <a:off x="754380" y="924719"/>
            <a:ext cx="8549640" cy="4267200"/>
          </a:xfrm>
        </p:spPr>
        <p:txBody>
          <a:bodyPr/>
          <a:lstStyle/>
          <a:p>
            <a:r>
              <a:rPr lang="en-US" sz="2400" dirty="0" smtClean="0"/>
              <a:t>Vth window enlargement by process trials</a:t>
            </a:r>
          </a:p>
          <a:p>
            <a:pPr lvl="1"/>
            <a:r>
              <a:rPr lang="en-US" sz="2400" dirty="0" err="1" smtClean="0"/>
              <a:t>AlOx</a:t>
            </a:r>
            <a:r>
              <a:rPr lang="en-US" sz="2400" dirty="0" smtClean="0"/>
              <a:t> lamina trials</a:t>
            </a:r>
          </a:p>
          <a:p>
            <a:pPr lvl="1"/>
            <a:r>
              <a:rPr lang="en-US" sz="2400" dirty="0" smtClean="0"/>
              <a:t>SD composition</a:t>
            </a:r>
          </a:p>
          <a:p>
            <a:r>
              <a:rPr lang="en-US" sz="2400" dirty="0" smtClean="0"/>
              <a:t>Validation of the negative reading window on SR71B</a:t>
            </a:r>
          </a:p>
          <a:p>
            <a:r>
              <a:rPr lang="en-US" sz="2400" dirty="0" smtClean="0"/>
              <a:t>Reset drift understanding</a:t>
            </a:r>
          </a:p>
          <a:p>
            <a:pPr lvl="1"/>
            <a:r>
              <a:rPr lang="en-US" sz="2000" dirty="0" smtClean="0"/>
              <a:t>Clarification of the physical mechanism</a:t>
            </a:r>
          </a:p>
          <a:p>
            <a:pPr lvl="1"/>
            <a:r>
              <a:rPr lang="en-US" sz="2000" dirty="0" smtClean="0"/>
              <a:t>Mitigation strategies</a:t>
            </a:r>
            <a:endParaRPr lang="en-US" sz="2000" dirty="0"/>
          </a:p>
        </p:txBody>
      </p:sp>
    </p:spTree>
    <p:extLst>
      <p:ext uri="{BB962C8B-B14F-4D97-AF65-F5344CB8AC3E}">
        <p14:creationId xmlns:p14="http://schemas.microsoft.com/office/powerpoint/2010/main" val="1044203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plan for SSM silicon</a:t>
            </a:r>
            <a:endParaRPr lang="en-US" dirty="0"/>
          </a:p>
        </p:txBody>
      </p:sp>
      <p:pic>
        <p:nvPicPr>
          <p:cNvPr id="10" name="Picture 9"/>
          <p:cNvPicPr>
            <a:picLocks noChangeAspect="1"/>
          </p:cNvPicPr>
          <p:nvPr/>
        </p:nvPicPr>
        <p:blipFill>
          <a:blip r:embed="rId2"/>
          <a:stretch>
            <a:fillRect/>
          </a:stretch>
        </p:blipFill>
        <p:spPr>
          <a:xfrm>
            <a:off x="873919" y="1381919"/>
            <a:ext cx="8310562" cy="2518771"/>
          </a:xfrm>
          <a:prstGeom prst="rect">
            <a:avLst/>
          </a:prstGeom>
        </p:spPr>
      </p:pic>
      <p:sp>
        <p:nvSpPr>
          <p:cNvPr id="11" name="TextBox 10"/>
          <p:cNvSpPr txBox="1"/>
          <p:nvPr/>
        </p:nvSpPr>
        <p:spPr>
          <a:xfrm>
            <a:off x="8621749" y="915030"/>
            <a:ext cx="1343381" cy="369332"/>
          </a:xfrm>
          <a:prstGeom prst="rect">
            <a:avLst/>
          </a:prstGeom>
          <a:noFill/>
        </p:spPr>
        <p:txBody>
          <a:bodyPr wrap="none" rtlCol="0">
            <a:spAutoFit/>
          </a:bodyPr>
          <a:lstStyle/>
          <a:p>
            <a:r>
              <a:rPr lang="en-US" dirty="0" smtClean="0"/>
              <a:t>By Y. Kolya</a:t>
            </a:r>
            <a:endParaRPr lang="en-US" dirty="0"/>
          </a:p>
        </p:txBody>
      </p:sp>
      <p:sp>
        <p:nvSpPr>
          <p:cNvPr id="12" name="TextBox 11"/>
          <p:cNvSpPr txBox="1"/>
          <p:nvPr/>
        </p:nvSpPr>
        <p:spPr>
          <a:xfrm>
            <a:off x="1524000" y="4201319"/>
            <a:ext cx="4262770" cy="369332"/>
          </a:xfrm>
          <a:prstGeom prst="rect">
            <a:avLst/>
          </a:prstGeom>
          <a:noFill/>
        </p:spPr>
        <p:txBody>
          <a:bodyPr wrap="none" rtlCol="0">
            <a:spAutoFit/>
          </a:bodyPr>
          <a:lstStyle/>
          <a:p>
            <a:r>
              <a:rPr lang="en-US" dirty="0" err="1" smtClean="0"/>
              <a:t>AlOx</a:t>
            </a:r>
            <a:r>
              <a:rPr lang="en-US" dirty="0" smtClean="0"/>
              <a:t> trials evaluation by the end of April</a:t>
            </a:r>
            <a:endParaRPr lang="en-US" dirty="0"/>
          </a:p>
        </p:txBody>
      </p:sp>
    </p:spTree>
    <p:extLst>
      <p:ext uri="{BB962C8B-B14F-4D97-AF65-F5344CB8AC3E}">
        <p14:creationId xmlns:p14="http://schemas.microsoft.com/office/powerpoint/2010/main" val="4179761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90600" y="1686719"/>
            <a:ext cx="8549640" cy="1213111"/>
          </a:xfrm>
        </p:spPr>
        <p:txBody>
          <a:bodyPr/>
          <a:lstStyle/>
          <a:p>
            <a:r>
              <a:rPr lang="en-US" dirty="0" smtClean="0"/>
              <a:t>SXP Boosted Window opportunities</a:t>
            </a:r>
            <a:endParaRPr lang="en-US" dirty="0"/>
          </a:p>
        </p:txBody>
      </p:sp>
      <p:sp>
        <p:nvSpPr>
          <p:cNvPr id="6" name="Subtitle 5"/>
          <p:cNvSpPr>
            <a:spLocks noGrp="1"/>
          </p:cNvSpPr>
          <p:nvPr>
            <p:ph type="subTitle" idx="1"/>
          </p:nvPr>
        </p:nvSpPr>
        <p:spPr/>
        <p:txBody>
          <a:bodyPr/>
          <a:lstStyle/>
          <a:p>
            <a:r>
              <a:rPr lang="en-US" dirty="0"/>
              <a:t>12-04-2017</a:t>
            </a:r>
          </a:p>
        </p:txBody>
      </p:sp>
    </p:spTree>
    <p:extLst>
      <p:ext uri="{BB962C8B-B14F-4D97-AF65-F5344CB8AC3E}">
        <p14:creationId xmlns:p14="http://schemas.microsoft.com/office/powerpoint/2010/main" val="3699670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operation</a:t>
            </a:r>
            <a:endParaRPr lang="en-US" dirty="0"/>
          </a:p>
        </p:txBody>
      </p:sp>
      <p:sp>
        <p:nvSpPr>
          <p:cNvPr id="3" name="Content Placeholder 2"/>
          <p:cNvSpPr>
            <a:spLocks noGrp="1"/>
          </p:cNvSpPr>
          <p:nvPr>
            <p:ph idx="1"/>
          </p:nvPr>
        </p:nvSpPr>
        <p:spPr>
          <a:xfrm>
            <a:off x="266700" y="810195"/>
            <a:ext cx="9372600" cy="4024489"/>
          </a:xfrm>
        </p:spPr>
        <p:txBody>
          <a:bodyPr/>
          <a:lstStyle/>
          <a:p>
            <a:r>
              <a:rPr lang="en-US" sz="2000" dirty="0" smtClean="0"/>
              <a:t>Set pulse (25uA nucleation step + 50uA growth step) and read with same polarity</a:t>
            </a:r>
          </a:p>
          <a:p>
            <a:r>
              <a:rPr lang="en-US" sz="2000" dirty="0" smtClean="0"/>
              <a:t>Reset pulse (130uA) in opposite polarity with respect to set and read polarity </a:t>
            </a:r>
          </a:p>
          <a:p>
            <a:r>
              <a:rPr lang="en-US" sz="2000" dirty="0" smtClean="0"/>
              <a:t>Best window obtained with reset in same polarity of actual SXP (positive) while set and read in negative polarity (2X-CMOS data)</a:t>
            </a:r>
          </a:p>
          <a:p>
            <a:r>
              <a:rPr lang="en-US" sz="2000" dirty="0" smtClean="0"/>
              <a:t>SR71B at the moment can sense only in positive polarity (set pulse positive, reset pulse negative)</a:t>
            </a:r>
            <a:endParaRPr lang="en-US" sz="2000" dirty="0"/>
          </a:p>
        </p:txBody>
      </p:sp>
      <p:grpSp>
        <p:nvGrpSpPr>
          <p:cNvPr id="34" name="Group 33"/>
          <p:cNvGrpSpPr/>
          <p:nvPr/>
        </p:nvGrpSpPr>
        <p:grpSpPr>
          <a:xfrm>
            <a:off x="1447800" y="3286919"/>
            <a:ext cx="6838617" cy="2135832"/>
            <a:chOff x="949096" y="3437087"/>
            <a:chExt cx="6838617" cy="2135832"/>
          </a:xfrm>
        </p:grpSpPr>
        <p:cxnSp>
          <p:nvCxnSpPr>
            <p:cNvPr id="4" name="Straight Connector 3"/>
            <p:cNvCxnSpPr/>
            <p:nvPr/>
          </p:nvCxnSpPr>
          <p:spPr>
            <a:xfrm>
              <a:off x="2271390" y="4658519"/>
              <a:ext cx="2662369"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90959" y="4658519"/>
              <a:ext cx="9906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3000" y="5572919"/>
              <a:ext cx="4572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569541" y="3896519"/>
              <a:ext cx="3597" cy="76199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33759" y="4658518"/>
              <a:ext cx="0" cy="91440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90959" y="4658517"/>
              <a:ext cx="0" cy="91440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0741" y="4228675"/>
              <a:ext cx="1489510" cy="276999"/>
            </a:xfrm>
            <a:prstGeom prst="rect">
              <a:avLst/>
            </a:prstGeom>
            <a:noFill/>
          </p:spPr>
          <p:txBody>
            <a:bodyPr wrap="none" rtlCol="0">
              <a:spAutoFit/>
            </a:bodyPr>
            <a:lstStyle/>
            <a:p>
              <a:r>
                <a:rPr lang="en-US" sz="1200" b="1" dirty="0" err="1" smtClean="0"/>
                <a:t>Neg</a:t>
              </a:r>
              <a:r>
                <a:rPr lang="en-US" sz="1200" b="1" dirty="0" smtClean="0"/>
                <a:t> reset (130uA)</a:t>
              </a:r>
              <a:endParaRPr lang="en-US" sz="1200" b="1" dirty="0"/>
            </a:p>
          </p:txBody>
        </p:sp>
        <p:grpSp>
          <p:nvGrpSpPr>
            <p:cNvPr id="21" name="Group 20"/>
            <p:cNvGrpSpPr/>
            <p:nvPr/>
          </p:nvGrpSpPr>
          <p:grpSpPr>
            <a:xfrm>
              <a:off x="1370437" y="3796088"/>
              <a:ext cx="900953" cy="888435"/>
              <a:chOff x="2057400" y="3868716"/>
              <a:chExt cx="900953" cy="888435"/>
            </a:xfrm>
          </p:grpSpPr>
          <p:cxnSp>
            <p:nvCxnSpPr>
              <p:cNvPr id="14" name="Straight Connector 13"/>
              <p:cNvCxnSpPr/>
              <p:nvPr/>
            </p:nvCxnSpPr>
            <p:spPr>
              <a:xfrm>
                <a:off x="2057400" y="4299951"/>
                <a:ext cx="4572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4299950"/>
                <a:ext cx="0" cy="45720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01153" y="3868716"/>
                <a:ext cx="0" cy="45720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01153" y="3874573"/>
                <a:ext cx="4572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35941" y="3868716"/>
                <a:ext cx="0" cy="88843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6381559" y="4658517"/>
              <a:ext cx="9906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81559" y="3558487"/>
              <a:ext cx="1406154" cy="261610"/>
            </a:xfrm>
            <a:prstGeom prst="rect">
              <a:avLst/>
            </a:prstGeom>
            <a:noFill/>
          </p:spPr>
          <p:txBody>
            <a:bodyPr wrap="none" rtlCol="0">
              <a:spAutoFit/>
            </a:bodyPr>
            <a:lstStyle/>
            <a:p>
              <a:r>
                <a:rPr lang="en-US" sz="1100" dirty="0" err="1" smtClean="0"/>
                <a:t>Vdm</a:t>
              </a:r>
              <a:r>
                <a:rPr lang="en-US" sz="1100" dirty="0" smtClean="0"/>
                <a:t> read (positive)</a:t>
              </a:r>
              <a:endParaRPr lang="en-US" sz="1100" dirty="0"/>
            </a:p>
          </p:txBody>
        </p:sp>
        <p:sp>
          <p:nvSpPr>
            <p:cNvPr id="29" name="TextBox 28"/>
            <p:cNvSpPr txBox="1"/>
            <p:nvPr/>
          </p:nvSpPr>
          <p:spPr>
            <a:xfrm>
              <a:off x="1405756" y="4514201"/>
              <a:ext cx="731290" cy="276999"/>
            </a:xfrm>
            <a:prstGeom prst="rect">
              <a:avLst/>
            </a:prstGeom>
            <a:noFill/>
          </p:spPr>
          <p:txBody>
            <a:bodyPr wrap="none" rtlCol="0">
              <a:spAutoFit/>
            </a:bodyPr>
            <a:lstStyle/>
            <a:p>
              <a:r>
                <a:rPr lang="en-US" sz="1200" b="1" dirty="0" err="1" smtClean="0"/>
                <a:t>Pos</a:t>
              </a:r>
              <a:r>
                <a:rPr lang="en-US" sz="1200" b="1" dirty="0" smtClean="0"/>
                <a:t> set</a:t>
              </a:r>
              <a:endParaRPr lang="en-US" sz="1200" b="1" dirty="0"/>
            </a:p>
          </p:txBody>
        </p:sp>
        <p:sp>
          <p:nvSpPr>
            <p:cNvPr id="30" name="TextBox 29"/>
            <p:cNvSpPr txBox="1"/>
            <p:nvPr/>
          </p:nvSpPr>
          <p:spPr>
            <a:xfrm>
              <a:off x="949096" y="3839933"/>
              <a:ext cx="822305" cy="415498"/>
            </a:xfrm>
            <a:prstGeom prst="rect">
              <a:avLst/>
            </a:prstGeom>
            <a:noFill/>
          </p:spPr>
          <p:txBody>
            <a:bodyPr wrap="square" rtlCol="0">
              <a:spAutoFit/>
            </a:bodyPr>
            <a:lstStyle/>
            <a:p>
              <a:r>
                <a:rPr lang="en-US" sz="1050" dirty="0" smtClean="0"/>
                <a:t>Nucleation (25uA)</a:t>
              </a:r>
              <a:endParaRPr lang="en-US" sz="1050" dirty="0"/>
            </a:p>
          </p:txBody>
        </p:sp>
        <p:sp>
          <p:nvSpPr>
            <p:cNvPr id="31" name="TextBox 30"/>
            <p:cNvSpPr txBox="1"/>
            <p:nvPr/>
          </p:nvSpPr>
          <p:spPr>
            <a:xfrm>
              <a:off x="1699744" y="3437087"/>
              <a:ext cx="822305" cy="415498"/>
            </a:xfrm>
            <a:prstGeom prst="rect">
              <a:avLst/>
            </a:prstGeom>
            <a:noFill/>
          </p:spPr>
          <p:txBody>
            <a:bodyPr wrap="square" rtlCol="0">
              <a:spAutoFit/>
            </a:bodyPr>
            <a:lstStyle/>
            <a:p>
              <a:r>
                <a:rPr lang="en-US" sz="1050" dirty="0" smtClean="0"/>
                <a:t>Growth (50uA)</a:t>
              </a:r>
              <a:endParaRPr lang="en-US" sz="1050" dirty="0"/>
            </a:p>
          </p:txBody>
        </p:sp>
        <p:cxnSp>
          <p:nvCxnSpPr>
            <p:cNvPr id="32" name="Straight Connector 31"/>
            <p:cNvCxnSpPr/>
            <p:nvPr/>
          </p:nvCxnSpPr>
          <p:spPr>
            <a:xfrm flipV="1">
              <a:off x="3798522" y="3890701"/>
              <a:ext cx="3597" cy="76199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190774" y="3530311"/>
              <a:ext cx="1406154" cy="261610"/>
            </a:xfrm>
            <a:prstGeom prst="rect">
              <a:avLst/>
            </a:prstGeom>
            <a:noFill/>
          </p:spPr>
          <p:txBody>
            <a:bodyPr wrap="none" rtlCol="0">
              <a:spAutoFit/>
            </a:bodyPr>
            <a:lstStyle/>
            <a:p>
              <a:r>
                <a:rPr lang="en-US" sz="1100" dirty="0" err="1" smtClean="0"/>
                <a:t>Vdm</a:t>
              </a:r>
              <a:r>
                <a:rPr lang="en-US" sz="1100" dirty="0" smtClean="0"/>
                <a:t> read (positive)</a:t>
              </a:r>
              <a:endParaRPr lang="en-US" sz="1100" dirty="0"/>
            </a:p>
          </p:txBody>
        </p:sp>
      </p:grpSp>
    </p:spTree>
    <p:extLst>
      <p:ext uri="{BB962C8B-B14F-4D97-AF65-F5344CB8AC3E}">
        <p14:creationId xmlns:p14="http://schemas.microsoft.com/office/powerpoint/2010/main" val="383739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SxP</a:t>
            </a:r>
            <a:r>
              <a:rPr lang="en-US" dirty="0" smtClean="0"/>
              <a:t> boosted window</a:t>
            </a:r>
            <a:endParaRPr lang="en-US" dirty="0"/>
          </a:p>
        </p:txBody>
      </p:sp>
      <p:sp>
        <p:nvSpPr>
          <p:cNvPr id="3" name="Content Placeholder 2"/>
          <p:cNvSpPr>
            <a:spLocks noGrp="1"/>
          </p:cNvSpPr>
          <p:nvPr>
            <p:ph idx="1"/>
          </p:nvPr>
        </p:nvSpPr>
        <p:spPr>
          <a:xfrm>
            <a:off x="228599" y="782070"/>
            <a:ext cx="7728563" cy="4024489"/>
          </a:xfrm>
        </p:spPr>
        <p:txBody>
          <a:bodyPr/>
          <a:lstStyle/>
          <a:p>
            <a:r>
              <a:rPr lang="en-US" sz="1800" dirty="0" smtClean="0"/>
              <a:t>Increased intrinsic time zero window @1us  (+0.55V with actual SXP stack)</a:t>
            </a:r>
          </a:p>
          <a:p>
            <a:r>
              <a:rPr lang="en-US" sz="1800" dirty="0" smtClean="0"/>
              <a:t>Larger sigma visible on SR71 as main risk (+30mV) </a:t>
            </a:r>
            <a:endParaRPr lang="en-US" sz="1800" dirty="0"/>
          </a:p>
        </p:txBody>
      </p:sp>
      <p:pic>
        <p:nvPicPr>
          <p:cNvPr id="13" name="Picture 12"/>
          <p:cNvPicPr>
            <a:picLocks noChangeAspect="1"/>
          </p:cNvPicPr>
          <p:nvPr/>
        </p:nvPicPr>
        <p:blipFill>
          <a:blip r:embed="rId2"/>
          <a:stretch>
            <a:fillRect/>
          </a:stretch>
        </p:blipFill>
        <p:spPr>
          <a:xfrm>
            <a:off x="102952" y="3020580"/>
            <a:ext cx="5681498" cy="2638858"/>
          </a:xfrm>
          <a:prstGeom prst="rect">
            <a:avLst/>
          </a:prstGeom>
        </p:spPr>
      </p:pic>
      <p:cxnSp>
        <p:nvCxnSpPr>
          <p:cNvPr id="19" name="Straight Arrow Connector 18"/>
          <p:cNvCxnSpPr/>
          <p:nvPr/>
        </p:nvCxnSpPr>
        <p:spPr>
          <a:xfrm flipV="1">
            <a:off x="921442" y="3618772"/>
            <a:ext cx="0" cy="4532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978842" y="3644682"/>
            <a:ext cx="0" cy="4532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19050" y="1874197"/>
            <a:ext cx="6050812" cy="1112135"/>
          </a:xfrm>
          <a:prstGeom prst="rect">
            <a:avLst/>
          </a:prstGeom>
        </p:spPr>
        <p:txBody>
          <a:bodyPr vert="horz" lIns="0" tIns="0" rIns="0" bIns="0" rtlCol="0">
            <a:noAutofit/>
          </a:bodyPr>
          <a:lstStyle>
            <a:lvl1pPr marL="228600" indent="-228600" algn="l" defTabSz="1219110" rtl="0" eaLnBrk="1" latinLnBrk="0" hangingPunct="1">
              <a:spcBef>
                <a:spcPts val="1600"/>
              </a:spcBef>
              <a:spcAft>
                <a:spcPts val="800"/>
              </a:spcAft>
              <a:buClr>
                <a:schemeClr val="accent1"/>
              </a:buClr>
              <a:buFont typeface="Wingdings" panose="05000000000000000000" pitchFamily="2" charset="2"/>
              <a:buChar char="§"/>
              <a:tabLst/>
              <a:defRPr lang="en-US" sz="2400" kern="1200">
                <a:solidFill>
                  <a:schemeClr val="tx1"/>
                </a:solidFill>
                <a:latin typeface="Segoe UI" panose="020B0502040204020203" pitchFamily="34" charset="0"/>
                <a:ea typeface="+mn-ea"/>
                <a:cs typeface="Segoe UI" panose="020B0502040204020203" pitchFamily="34" charset="0"/>
              </a:defRPr>
            </a:lvl1pPr>
            <a:lvl2pPr marL="571500" indent="-261938" algn="l" defTabSz="1219110" rtl="0" eaLnBrk="1" latinLnBrk="0" hangingPunct="1">
              <a:spcBef>
                <a:spcPts val="0"/>
              </a:spcBef>
              <a:spcAft>
                <a:spcPts val="800"/>
              </a:spcAft>
              <a:buClr>
                <a:schemeClr val="accent1"/>
              </a:buClr>
              <a:buFont typeface="Arial" panose="020B0604020202020204" pitchFamily="34" charset="0"/>
              <a:buChar char="–"/>
              <a:defRPr lang="en-US" sz="2000" kern="1200">
                <a:solidFill>
                  <a:schemeClr val="tx1"/>
                </a:solidFill>
                <a:latin typeface="Segoe UI" panose="020B0502040204020203" pitchFamily="34" charset="0"/>
                <a:ea typeface="+mn-ea"/>
                <a:cs typeface="Segoe UI" panose="020B0502040204020203" pitchFamily="34" charset="0"/>
              </a:defRPr>
            </a:lvl2pPr>
            <a:lvl3pPr marL="800100" indent="-228600"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sz="1050" b="1" dirty="0" smtClean="0"/>
              <a:t>Boosted window @ 1us: 0.55V increase</a:t>
            </a:r>
            <a:endParaRPr lang="en-US" sz="1050" b="1" dirty="0"/>
          </a:p>
          <a:p>
            <a:pPr lvl="1"/>
            <a:r>
              <a:rPr lang="en-US" sz="1000" b="1" dirty="0">
                <a:solidFill>
                  <a:srgbClr val="0000FF"/>
                </a:solidFill>
              </a:rPr>
              <a:t>Blue</a:t>
            </a:r>
            <a:r>
              <a:rPr lang="en-US" sz="1000" dirty="0"/>
              <a:t>/</a:t>
            </a:r>
            <a:r>
              <a:rPr lang="en-US" sz="1000" b="1" dirty="0">
                <a:solidFill>
                  <a:srgbClr val="FF0000"/>
                </a:solidFill>
              </a:rPr>
              <a:t>Red</a:t>
            </a:r>
            <a:r>
              <a:rPr lang="en-US" sz="1000" dirty="0"/>
              <a:t>: </a:t>
            </a:r>
            <a:r>
              <a:rPr lang="en-US" sz="1000" dirty="0" err="1"/>
              <a:t>Vt</a:t>
            </a:r>
            <a:r>
              <a:rPr lang="en-US" sz="1000" dirty="0"/>
              <a:t> window, program and read with same polarity, either FWD or REV</a:t>
            </a:r>
          </a:p>
          <a:p>
            <a:pPr lvl="1"/>
            <a:r>
              <a:rPr lang="en-US" sz="1000" b="1" dirty="0">
                <a:solidFill>
                  <a:srgbClr val="00FF00"/>
                </a:solidFill>
              </a:rPr>
              <a:t>Green</a:t>
            </a:r>
            <a:r>
              <a:rPr lang="en-US" sz="1000" dirty="0"/>
              <a:t>: </a:t>
            </a:r>
            <a:r>
              <a:rPr lang="en-US" sz="1000" dirty="0" err="1"/>
              <a:t>Vt</a:t>
            </a:r>
            <a:r>
              <a:rPr lang="en-US" sz="1000" dirty="0"/>
              <a:t> window with Reset (FWD </a:t>
            </a:r>
            <a:r>
              <a:rPr lang="en-US" sz="1000" dirty="0" err="1"/>
              <a:t>prog</a:t>
            </a:r>
            <a:r>
              <a:rPr lang="en-US" sz="1000" dirty="0"/>
              <a:t> / </a:t>
            </a:r>
            <a:r>
              <a:rPr lang="en-US" sz="1000" b="1" dirty="0"/>
              <a:t>REV read</a:t>
            </a:r>
            <a:r>
              <a:rPr lang="en-US" sz="1000" dirty="0"/>
              <a:t>) and Set (REV </a:t>
            </a:r>
            <a:r>
              <a:rPr lang="en-US" sz="1000" dirty="0" err="1"/>
              <a:t>prog</a:t>
            </a:r>
            <a:r>
              <a:rPr lang="en-US" sz="1000" dirty="0"/>
              <a:t> / </a:t>
            </a:r>
            <a:r>
              <a:rPr lang="en-US" sz="1000" b="1" dirty="0"/>
              <a:t>REV read</a:t>
            </a:r>
            <a:r>
              <a:rPr lang="en-US" sz="1000" dirty="0"/>
              <a:t>)</a:t>
            </a:r>
          </a:p>
          <a:p>
            <a:pPr lvl="1"/>
            <a:r>
              <a:rPr lang="en-US" sz="1000" b="1" dirty="0">
                <a:solidFill>
                  <a:schemeClr val="tx2"/>
                </a:solidFill>
              </a:rPr>
              <a:t>Black</a:t>
            </a:r>
            <a:r>
              <a:rPr lang="en-US" sz="1000" dirty="0"/>
              <a:t>: </a:t>
            </a:r>
            <a:r>
              <a:rPr lang="en-US" sz="1000" dirty="0" err="1"/>
              <a:t>Vt</a:t>
            </a:r>
            <a:r>
              <a:rPr lang="en-US" sz="1000" dirty="0"/>
              <a:t> window with Reset (REV </a:t>
            </a:r>
            <a:r>
              <a:rPr lang="en-US" sz="1000" dirty="0" err="1"/>
              <a:t>prog</a:t>
            </a:r>
            <a:r>
              <a:rPr lang="en-US" sz="1000" dirty="0"/>
              <a:t> / </a:t>
            </a:r>
            <a:r>
              <a:rPr lang="en-US" sz="1000" b="1" dirty="0"/>
              <a:t>FWD read</a:t>
            </a:r>
            <a:r>
              <a:rPr lang="en-US" sz="1000" dirty="0"/>
              <a:t>) and Set (FWD </a:t>
            </a:r>
            <a:r>
              <a:rPr lang="en-US" sz="1000" dirty="0" err="1"/>
              <a:t>prog</a:t>
            </a:r>
            <a:r>
              <a:rPr lang="en-US" sz="1000" dirty="0"/>
              <a:t> / </a:t>
            </a:r>
            <a:r>
              <a:rPr lang="en-US" sz="1000" b="1" dirty="0"/>
              <a:t>FWD read</a:t>
            </a:r>
            <a:r>
              <a:rPr lang="en-US" sz="1000" dirty="0"/>
              <a:t>)</a:t>
            </a:r>
          </a:p>
          <a:p>
            <a:pPr lvl="1"/>
            <a:endParaRPr lang="en-US" sz="400" dirty="0"/>
          </a:p>
        </p:txBody>
      </p:sp>
      <p:sp>
        <p:nvSpPr>
          <p:cNvPr id="27" name="TextBox 26"/>
          <p:cNvSpPr txBox="1"/>
          <p:nvPr/>
        </p:nvSpPr>
        <p:spPr>
          <a:xfrm>
            <a:off x="2783575" y="4727469"/>
            <a:ext cx="1954381" cy="369332"/>
          </a:xfrm>
          <a:prstGeom prst="rect">
            <a:avLst/>
          </a:prstGeom>
          <a:noFill/>
        </p:spPr>
        <p:txBody>
          <a:bodyPr wrap="none" rtlCol="0">
            <a:spAutoFit/>
          </a:bodyPr>
          <a:lstStyle/>
          <a:p>
            <a:r>
              <a:rPr lang="en-US" dirty="0" smtClean="0"/>
              <a:t>2X-CMOS (Luca)</a:t>
            </a:r>
            <a:endParaRPr lang="en-US" dirty="0"/>
          </a:p>
        </p:txBody>
      </p:sp>
      <p:sp>
        <p:nvSpPr>
          <p:cNvPr id="30" name="TextBox 29"/>
          <p:cNvSpPr txBox="1"/>
          <p:nvPr/>
        </p:nvSpPr>
        <p:spPr>
          <a:xfrm>
            <a:off x="2978842" y="3766992"/>
            <a:ext cx="756938" cy="307777"/>
          </a:xfrm>
          <a:prstGeom prst="rect">
            <a:avLst/>
          </a:prstGeom>
          <a:noFill/>
        </p:spPr>
        <p:txBody>
          <a:bodyPr wrap="none" rtlCol="0">
            <a:spAutoFit/>
          </a:bodyPr>
          <a:lstStyle/>
          <a:p>
            <a:r>
              <a:rPr lang="en-US" sz="1400" dirty="0" smtClean="0"/>
              <a:t>+0.55V</a:t>
            </a:r>
            <a:endParaRPr lang="en-US" sz="1400" dirty="0"/>
          </a:p>
        </p:txBody>
      </p:sp>
      <p:sp>
        <p:nvSpPr>
          <p:cNvPr id="31" name="TextBox 30"/>
          <p:cNvSpPr txBox="1"/>
          <p:nvPr/>
        </p:nvSpPr>
        <p:spPr>
          <a:xfrm>
            <a:off x="926504" y="3729972"/>
            <a:ext cx="756938" cy="307777"/>
          </a:xfrm>
          <a:prstGeom prst="rect">
            <a:avLst/>
          </a:prstGeom>
          <a:noFill/>
        </p:spPr>
        <p:txBody>
          <a:bodyPr wrap="none" rtlCol="0">
            <a:spAutoFit/>
          </a:bodyPr>
          <a:lstStyle/>
          <a:p>
            <a:r>
              <a:rPr lang="en-US" sz="1400" dirty="0" smtClean="0"/>
              <a:t>+0.55V</a:t>
            </a:r>
            <a:endParaRPr lang="en-US" sz="1400" dirty="0"/>
          </a:p>
        </p:txBody>
      </p:sp>
      <p:sp>
        <p:nvSpPr>
          <p:cNvPr id="35" name="Right Brace 34"/>
          <p:cNvSpPr/>
          <p:nvPr/>
        </p:nvSpPr>
        <p:spPr>
          <a:xfrm>
            <a:off x="8020923" y="848517"/>
            <a:ext cx="208677" cy="73700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p:cNvGrpSpPr/>
          <p:nvPr/>
        </p:nvGrpSpPr>
        <p:grpSpPr>
          <a:xfrm>
            <a:off x="6046286" y="2908956"/>
            <a:ext cx="3783514" cy="2720809"/>
            <a:chOff x="193811" y="1753896"/>
            <a:chExt cx="2843518" cy="1778926"/>
          </a:xfrm>
        </p:grpSpPr>
        <p:pic>
          <p:nvPicPr>
            <p:cNvPr id="28" name="Picture 27"/>
            <p:cNvPicPr>
              <a:picLocks noChangeAspect="1"/>
            </p:cNvPicPr>
            <p:nvPr/>
          </p:nvPicPr>
          <p:blipFill>
            <a:blip r:embed="rId3"/>
            <a:stretch>
              <a:fillRect/>
            </a:stretch>
          </p:blipFill>
          <p:spPr>
            <a:xfrm>
              <a:off x="193811" y="1753896"/>
              <a:ext cx="2843518" cy="1778926"/>
            </a:xfrm>
            <a:prstGeom prst="rect">
              <a:avLst/>
            </a:prstGeom>
          </p:spPr>
        </p:pic>
        <p:cxnSp>
          <p:nvCxnSpPr>
            <p:cNvPr id="32" name="Straight Arrow Connector 31"/>
            <p:cNvCxnSpPr/>
            <p:nvPr/>
          </p:nvCxnSpPr>
          <p:spPr>
            <a:xfrm flipV="1">
              <a:off x="2057400" y="2141593"/>
              <a:ext cx="0" cy="37935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05321" y="2241522"/>
              <a:ext cx="588530" cy="203533"/>
            </a:xfrm>
            <a:prstGeom prst="rect">
              <a:avLst/>
            </a:prstGeom>
            <a:noFill/>
          </p:spPr>
          <p:txBody>
            <a:bodyPr wrap="square" rtlCol="0">
              <a:spAutoFit/>
            </a:bodyPr>
            <a:lstStyle/>
            <a:p>
              <a:r>
                <a:rPr lang="en-US" sz="1200" dirty="0" smtClean="0"/>
                <a:t>+30mV</a:t>
              </a:r>
              <a:endParaRPr lang="en-US" sz="1200" dirty="0"/>
            </a:p>
          </p:txBody>
        </p:sp>
        <p:sp>
          <p:nvSpPr>
            <p:cNvPr id="36" name="TextBox 35"/>
            <p:cNvSpPr txBox="1"/>
            <p:nvPr/>
          </p:nvSpPr>
          <p:spPr>
            <a:xfrm>
              <a:off x="680445" y="2787571"/>
              <a:ext cx="1108461" cy="384451"/>
            </a:xfrm>
            <a:prstGeom prst="rect">
              <a:avLst/>
            </a:prstGeom>
            <a:noFill/>
          </p:spPr>
          <p:txBody>
            <a:bodyPr wrap="square" rtlCol="0">
              <a:spAutoFit/>
            </a:bodyPr>
            <a:lstStyle/>
            <a:p>
              <a:r>
                <a:rPr lang="en-US" sz="1400" dirty="0" smtClean="0"/>
                <a:t>SR71B </a:t>
              </a:r>
            </a:p>
            <a:p>
              <a:r>
                <a:rPr lang="en-US" sz="1400" dirty="0" smtClean="0"/>
                <a:t>(Mattia R.)</a:t>
              </a:r>
              <a:endParaRPr lang="en-US" sz="1400" dirty="0"/>
            </a:p>
          </p:txBody>
        </p:sp>
      </p:grpSp>
      <p:sp>
        <p:nvSpPr>
          <p:cNvPr id="38" name="TextBox 37"/>
          <p:cNvSpPr txBox="1"/>
          <p:nvPr/>
        </p:nvSpPr>
        <p:spPr>
          <a:xfrm>
            <a:off x="6279411" y="1854917"/>
            <a:ext cx="3298939" cy="461665"/>
          </a:xfrm>
          <a:prstGeom prst="rect">
            <a:avLst/>
          </a:prstGeom>
          <a:noFill/>
        </p:spPr>
        <p:txBody>
          <a:bodyPr wrap="square" rtlCol="0">
            <a:spAutoFit/>
          </a:bodyPr>
          <a:lstStyle/>
          <a:p>
            <a:pPr marL="285750" indent="-285750">
              <a:buFont typeface="Arial" panose="020B0604020202020204" pitchFamily="34" charset="0"/>
              <a:buChar char="•"/>
            </a:pPr>
            <a:r>
              <a:rPr lang="en-US" sz="1200" b="1" dirty="0" smtClean="0"/>
              <a:t>Array Sigma increase with bipolar operation:</a:t>
            </a:r>
            <a:endParaRPr lang="en-US" sz="1200" b="1" dirty="0"/>
          </a:p>
        </p:txBody>
      </p:sp>
      <p:sp>
        <p:nvSpPr>
          <p:cNvPr id="39" name="TextBox 38"/>
          <p:cNvSpPr txBox="1"/>
          <p:nvPr/>
        </p:nvSpPr>
        <p:spPr>
          <a:xfrm>
            <a:off x="8305765" y="820734"/>
            <a:ext cx="1447800" cy="830997"/>
          </a:xfrm>
          <a:prstGeom prst="rect">
            <a:avLst/>
          </a:prstGeom>
          <a:noFill/>
        </p:spPr>
        <p:txBody>
          <a:bodyPr wrap="square" rtlCol="0">
            <a:spAutoFit/>
          </a:bodyPr>
          <a:lstStyle/>
          <a:p>
            <a:r>
              <a:rPr lang="en-US" sz="1600" dirty="0" smtClean="0"/>
              <a:t>+340mV gain in window @ 3.5 sigma</a:t>
            </a:r>
            <a:endParaRPr lang="en-US" sz="1600" dirty="0"/>
          </a:p>
        </p:txBody>
      </p:sp>
    </p:spTree>
    <p:extLst>
      <p:ext uri="{BB962C8B-B14F-4D97-AF65-F5344CB8AC3E}">
        <p14:creationId xmlns:p14="http://schemas.microsoft.com/office/powerpoint/2010/main" val="3880755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5765"/>
            <a:ext cx="9959532" cy="691709"/>
          </a:xfrm>
        </p:spPr>
        <p:txBody>
          <a:bodyPr/>
          <a:lstStyle/>
          <a:p>
            <a:r>
              <a:rPr lang="en-US" dirty="0" smtClean="0"/>
              <a:t>Bipolar Cycling stability, PG1 pulses</a:t>
            </a:r>
            <a:endParaRPr lang="en-US" dirty="0"/>
          </a:p>
        </p:txBody>
      </p:sp>
      <p:sp>
        <p:nvSpPr>
          <p:cNvPr id="10" name="TextBox 9"/>
          <p:cNvSpPr txBox="1"/>
          <p:nvPr/>
        </p:nvSpPr>
        <p:spPr>
          <a:xfrm>
            <a:off x="1716824" y="772319"/>
            <a:ext cx="1428596" cy="369332"/>
          </a:xfrm>
          <a:prstGeom prst="rect">
            <a:avLst/>
          </a:prstGeom>
          <a:noFill/>
        </p:spPr>
        <p:txBody>
          <a:bodyPr wrap="none" rtlCol="0">
            <a:spAutoFit/>
          </a:bodyPr>
          <a:lstStyle/>
          <a:p>
            <a:r>
              <a:rPr lang="en-US" dirty="0" smtClean="0"/>
              <a:t>SR71B data</a:t>
            </a:r>
            <a:endParaRPr lang="en-US" dirty="0"/>
          </a:p>
        </p:txBody>
      </p:sp>
      <p:pic>
        <p:nvPicPr>
          <p:cNvPr id="17" name="Picture 16"/>
          <p:cNvPicPr>
            <a:picLocks noChangeAspect="1"/>
          </p:cNvPicPr>
          <p:nvPr/>
        </p:nvPicPr>
        <p:blipFill rotWithShape="1">
          <a:blip r:embed="rId2">
            <a:clrChange>
              <a:clrFrom>
                <a:srgbClr val="F8F8F8"/>
              </a:clrFrom>
              <a:clrTo>
                <a:srgbClr val="F8F8F8">
                  <a:alpha val="0"/>
                </a:srgbClr>
              </a:clrTo>
            </a:clrChange>
          </a:blip>
          <a:srcRect r="14802"/>
          <a:stretch/>
        </p:blipFill>
        <p:spPr>
          <a:xfrm>
            <a:off x="5791199" y="1702060"/>
            <a:ext cx="4177441" cy="1987959"/>
          </a:xfrm>
          <a:prstGeom prst="rect">
            <a:avLst/>
          </a:prstGeom>
        </p:spPr>
      </p:pic>
      <p:sp>
        <p:nvSpPr>
          <p:cNvPr id="18" name="Content Placeholder 2"/>
          <p:cNvSpPr txBox="1">
            <a:spLocks/>
          </p:cNvSpPr>
          <p:nvPr/>
        </p:nvSpPr>
        <p:spPr>
          <a:xfrm>
            <a:off x="4710108" y="729568"/>
            <a:ext cx="5348292" cy="652351"/>
          </a:xfrm>
          <a:prstGeom prst="rect">
            <a:avLst/>
          </a:prstGeom>
        </p:spPr>
        <p:txBody>
          <a:bodyPr vert="horz" lIns="0" tIns="0" rIns="0" bIns="0" rtlCol="0">
            <a:noAutofit/>
          </a:bodyPr>
          <a:lstStyle>
            <a:lvl1pPr marL="228600" indent="-228600" algn="l" defTabSz="1219110" rtl="0" eaLnBrk="1" latinLnBrk="0" hangingPunct="1">
              <a:spcBef>
                <a:spcPts val="1600"/>
              </a:spcBef>
              <a:spcAft>
                <a:spcPts val="800"/>
              </a:spcAft>
              <a:buClr>
                <a:schemeClr val="accent1"/>
              </a:buClr>
              <a:buFont typeface="Wingdings" panose="05000000000000000000" pitchFamily="2" charset="2"/>
              <a:buChar char="§"/>
              <a:tabLst/>
              <a:defRPr lang="en-US" sz="2400" kern="1200">
                <a:solidFill>
                  <a:schemeClr val="tx1"/>
                </a:solidFill>
                <a:latin typeface="Segoe UI" panose="020B0502040204020203" pitchFamily="34" charset="0"/>
                <a:ea typeface="+mn-ea"/>
                <a:cs typeface="Segoe UI" panose="020B0502040204020203" pitchFamily="34" charset="0"/>
              </a:defRPr>
            </a:lvl1pPr>
            <a:lvl2pPr marL="571500" indent="-261938" algn="l" defTabSz="1219110" rtl="0" eaLnBrk="1" latinLnBrk="0" hangingPunct="1">
              <a:spcBef>
                <a:spcPts val="0"/>
              </a:spcBef>
              <a:spcAft>
                <a:spcPts val="800"/>
              </a:spcAft>
              <a:buClr>
                <a:schemeClr val="accent1"/>
              </a:buClr>
              <a:buFont typeface="Arial" panose="020B0604020202020204" pitchFamily="34" charset="0"/>
              <a:buChar char="–"/>
              <a:defRPr lang="en-US" sz="2000" kern="1200">
                <a:solidFill>
                  <a:schemeClr val="tx1"/>
                </a:solidFill>
                <a:latin typeface="Segoe UI" panose="020B0502040204020203" pitchFamily="34" charset="0"/>
                <a:ea typeface="+mn-ea"/>
                <a:cs typeface="Segoe UI" panose="020B0502040204020203" pitchFamily="34" charset="0"/>
              </a:defRPr>
            </a:lvl2pPr>
            <a:lvl3pPr marL="800100" indent="-228600"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sz="1050" b="1" dirty="0"/>
              <a:t>Legend</a:t>
            </a:r>
          </a:p>
          <a:p>
            <a:pPr lvl="1"/>
            <a:r>
              <a:rPr lang="en-US" sz="1000" b="1" dirty="0">
                <a:solidFill>
                  <a:srgbClr val="0000FF"/>
                </a:solidFill>
              </a:rPr>
              <a:t>Blue</a:t>
            </a:r>
            <a:r>
              <a:rPr lang="en-US" sz="1000" dirty="0"/>
              <a:t>/</a:t>
            </a:r>
            <a:r>
              <a:rPr lang="en-US" sz="1000" b="1" dirty="0">
                <a:solidFill>
                  <a:srgbClr val="FF0000"/>
                </a:solidFill>
              </a:rPr>
              <a:t>Red</a:t>
            </a:r>
            <a:r>
              <a:rPr lang="en-US" sz="1000" dirty="0"/>
              <a:t>: </a:t>
            </a:r>
            <a:r>
              <a:rPr lang="en-US" sz="1000" dirty="0" err="1"/>
              <a:t>Vt</a:t>
            </a:r>
            <a:r>
              <a:rPr lang="en-US" sz="1000" dirty="0"/>
              <a:t> window, program and read with same polarity, either FWD or REV</a:t>
            </a:r>
          </a:p>
          <a:p>
            <a:pPr lvl="1"/>
            <a:r>
              <a:rPr lang="en-US" sz="1000" b="1" dirty="0">
                <a:solidFill>
                  <a:srgbClr val="00FF00"/>
                </a:solidFill>
              </a:rPr>
              <a:t>Green</a:t>
            </a:r>
            <a:r>
              <a:rPr lang="en-US" sz="1000" dirty="0"/>
              <a:t>: </a:t>
            </a:r>
            <a:r>
              <a:rPr lang="en-US" sz="1000" dirty="0" err="1"/>
              <a:t>Vt</a:t>
            </a:r>
            <a:r>
              <a:rPr lang="en-US" sz="1000" dirty="0"/>
              <a:t> window with Reset (FWD </a:t>
            </a:r>
            <a:r>
              <a:rPr lang="en-US" sz="1000" dirty="0" err="1"/>
              <a:t>prog</a:t>
            </a:r>
            <a:r>
              <a:rPr lang="en-US" sz="1000" dirty="0"/>
              <a:t> / </a:t>
            </a:r>
            <a:r>
              <a:rPr lang="en-US" sz="1000" b="1" dirty="0"/>
              <a:t>REV read</a:t>
            </a:r>
            <a:r>
              <a:rPr lang="en-US" sz="1000" dirty="0"/>
              <a:t>) and Set (REV </a:t>
            </a:r>
            <a:r>
              <a:rPr lang="en-US" sz="1000" dirty="0" err="1"/>
              <a:t>prog</a:t>
            </a:r>
            <a:r>
              <a:rPr lang="en-US" sz="1000" dirty="0"/>
              <a:t> / </a:t>
            </a:r>
            <a:r>
              <a:rPr lang="en-US" sz="1000" b="1" dirty="0"/>
              <a:t>REV read</a:t>
            </a:r>
            <a:r>
              <a:rPr lang="en-US" sz="1000" dirty="0"/>
              <a:t>)</a:t>
            </a:r>
          </a:p>
          <a:p>
            <a:pPr lvl="1"/>
            <a:r>
              <a:rPr lang="en-US" sz="1000" b="1" dirty="0">
                <a:solidFill>
                  <a:schemeClr val="tx2"/>
                </a:solidFill>
              </a:rPr>
              <a:t>Black</a:t>
            </a:r>
            <a:r>
              <a:rPr lang="en-US" sz="1000" dirty="0"/>
              <a:t>: </a:t>
            </a:r>
            <a:r>
              <a:rPr lang="en-US" sz="1000" dirty="0" err="1"/>
              <a:t>Vt</a:t>
            </a:r>
            <a:r>
              <a:rPr lang="en-US" sz="1000" dirty="0"/>
              <a:t> window with Reset (REV </a:t>
            </a:r>
            <a:r>
              <a:rPr lang="en-US" sz="1000" dirty="0" err="1"/>
              <a:t>prog</a:t>
            </a:r>
            <a:r>
              <a:rPr lang="en-US" sz="1000" dirty="0"/>
              <a:t> / </a:t>
            </a:r>
            <a:r>
              <a:rPr lang="en-US" sz="1000" b="1" dirty="0"/>
              <a:t>FWD read</a:t>
            </a:r>
            <a:r>
              <a:rPr lang="en-US" sz="1000" dirty="0"/>
              <a:t>) and Set (FWD </a:t>
            </a:r>
            <a:r>
              <a:rPr lang="en-US" sz="1000" dirty="0" err="1"/>
              <a:t>prog</a:t>
            </a:r>
            <a:r>
              <a:rPr lang="en-US" sz="1000" dirty="0"/>
              <a:t> / </a:t>
            </a:r>
            <a:r>
              <a:rPr lang="en-US" sz="1000" b="1" dirty="0"/>
              <a:t>FWD read</a:t>
            </a:r>
            <a:r>
              <a:rPr lang="en-US" sz="1000" dirty="0"/>
              <a:t>)</a:t>
            </a:r>
          </a:p>
          <a:p>
            <a:pPr lvl="1"/>
            <a:endParaRPr lang="en-US" sz="400" dirty="0"/>
          </a:p>
        </p:txBody>
      </p:sp>
      <p:cxnSp>
        <p:nvCxnSpPr>
          <p:cNvPr id="19" name="Straight Arrow Connector 18"/>
          <p:cNvCxnSpPr/>
          <p:nvPr/>
        </p:nvCxnSpPr>
        <p:spPr>
          <a:xfrm flipV="1">
            <a:off x="6705600" y="2601119"/>
            <a:ext cx="0" cy="43088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686800" y="2601119"/>
            <a:ext cx="0" cy="43088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53474" y="1942660"/>
            <a:ext cx="1954381" cy="369332"/>
          </a:xfrm>
          <a:prstGeom prst="rect">
            <a:avLst/>
          </a:prstGeom>
          <a:noFill/>
        </p:spPr>
        <p:txBody>
          <a:bodyPr wrap="none" rtlCol="0">
            <a:spAutoFit/>
          </a:bodyPr>
          <a:lstStyle/>
          <a:p>
            <a:r>
              <a:rPr lang="en-US" dirty="0" smtClean="0"/>
              <a:t>2X-CMOS (Luca)</a:t>
            </a:r>
            <a:endParaRPr lang="en-US" dirty="0"/>
          </a:p>
        </p:txBody>
      </p:sp>
      <p:sp>
        <p:nvSpPr>
          <p:cNvPr id="23" name="TextBox 22"/>
          <p:cNvSpPr txBox="1"/>
          <p:nvPr/>
        </p:nvSpPr>
        <p:spPr>
          <a:xfrm>
            <a:off x="6763091" y="2662673"/>
            <a:ext cx="1866217" cy="307777"/>
          </a:xfrm>
          <a:prstGeom prst="rect">
            <a:avLst/>
          </a:prstGeom>
          <a:noFill/>
        </p:spPr>
        <p:txBody>
          <a:bodyPr wrap="none" rtlCol="0">
            <a:spAutoFit/>
          </a:bodyPr>
          <a:lstStyle/>
          <a:p>
            <a:r>
              <a:rPr lang="en-US" sz="1400" dirty="0" smtClean="0"/>
              <a:t>E3 shift improvement</a:t>
            </a:r>
            <a:endParaRPr lang="en-US" sz="1400" dirty="0"/>
          </a:p>
        </p:txBody>
      </p:sp>
      <p:pic>
        <p:nvPicPr>
          <p:cNvPr id="25" name="Content Placeholder 9"/>
          <p:cNvPicPr>
            <a:picLocks noGrp="1" noChangeAspect="1"/>
          </p:cNvPicPr>
          <p:nvPr>
            <p:ph idx="1"/>
          </p:nvPr>
        </p:nvPicPr>
        <p:blipFill>
          <a:blip r:embed="rId3">
            <a:clrChange>
              <a:clrFrom>
                <a:srgbClr val="F8F8F8"/>
              </a:clrFrom>
              <a:clrTo>
                <a:srgbClr val="F8F8F8">
                  <a:alpha val="0"/>
                </a:srgbClr>
              </a:clrTo>
            </a:clrChange>
          </a:blip>
          <a:stretch>
            <a:fillRect/>
          </a:stretch>
        </p:blipFill>
        <p:spPr>
          <a:xfrm>
            <a:off x="5791198" y="3583567"/>
            <a:ext cx="4394533" cy="2075871"/>
          </a:xfrm>
          <a:prstGeom prst="rect">
            <a:avLst/>
          </a:prstGeom>
        </p:spPr>
      </p:pic>
      <p:sp>
        <p:nvSpPr>
          <p:cNvPr id="29" name="Oval 28"/>
          <p:cNvSpPr/>
          <p:nvPr/>
        </p:nvSpPr>
        <p:spPr>
          <a:xfrm>
            <a:off x="8382000" y="4547157"/>
            <a:ext cx="609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397137" y="4519562"/>
            <a:ext cx="609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804466" y="4065943"/>
            <a:ext cx="3155067" cy="276999"/>
          </a:xfrm>
          <a:prstGeom prst="rect">
            <a:avLst/>
          </a:prstGeom>
          <a:noFill/>
        </p:spPr>
        <p:txBody>
          <a:bodyPr wrap="square" rtlCol="0">
            <a:spAutoFit/>
          </a:bodyPr>
          <a:lstStyle/>
          <a:p>
            <a:r>
              <a:rPr lang="en-US" sz="1200" dirty="0" smtClean="0"/>
              <a:t>Better nucleation time with bipolar operation</a:t>
            </a:r>
            <a:endParaRPr lang="en-US" sz="1200" dirty="0"/>
          </a:p>
        </p:txBody>
      </p:sp>
      <p:pic>
        <p:nvPicPr>
          <p:cNvPr id="3" name="Picture 2"/>
          <p:cNvPicPr>
            <a:picLocks noChangeAspect="1"/>
          </p:cNvPicPr>
          <p:nvPr/>
        </p:nvPicPr>
        <p:blipFill>
          <a:blip r:embed="rId4"/>
          <a:stretch>
            <a:fillRect/>
          </a:stretch>
        </p:blipFill>
        <p:spPr>
          <a:xfrm>
            <a:off x="228600" y="1129242"/>
            <a:ext cx="4590024" cy="3082396"/>
          </a:xfrm>
          <a:prstGeom prst="rect">
            <a:avLst/>
          </a:prstGeom>
        </p:spPr>
      </p:pic>
      <p:sp>
        <p:nvSpPr>
          <p:cNvPr id="11" name="Rectangle 10"/>
          <p:cNvSpPr/>
          <p:nvPr/>
        </p:nvSpPr>
        <p:spPr>
          <a:xfrm>
            <a:off x="1980019" y="1193234"/>
            <a:ext cx="1009805" cy="21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3267456" y="2690105"/>
            <a:ext cx="381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2126" y="4282674"/>
            <a:ext cx="4608898" cy="923330"/>
          </a:xfrm>
          <a:prstGeom prst="rect">
            <a:avLst/>
          </a:prstGeom>
          <a:noFill/>
        </p:spPr>
        <p:txBody>
          <a:bodyPr wrap="square" rtlCol="0">
            <a:spAutoFit/>
          </a:bodyPr>
          <a:lstStyle/>
          <a:p>
            <a:r>
              <a:rPr lang="en-US" dirty="0" smtClean="0"/>
              <a:t>SD-polarity effect shows a boost of 400mV on the </a:t>
            </a:r>
            <a:r>
              <a:rPr lang="en-US" dirty="0" err="1" smtClean="0"/>
              <a:t>SxP</a:t>
            </a:r>
            <a:r>
              <a:rPr lang="en-US" dirty="0" smtClean="0"/>
              <a:t> reset distribution </a:t>
            </a:r>
            <a:r>
              <a:rPr lang="en-US" dirty="0"/>
              <a:t>(15ns </a:t>
            </a:r>
            <a:r>
              <a:rPr lang="en-US" dirty="0" smtClean="0"/>
              <a:t>reset pulse </a:t>
            </a:r>
            <a:r>
              <a:rPr lang="en-US" dirty="0"/>
              <a:t>width) </a:t>
            </a:r>
          </a:p>
        </p:txBody>
      </p:sp>
    </p:spTree>
    <p:extLst>
      <p:ext uri="{BB962C8B-B14F-4D97-AF65-F5344CB8AC3E}">
        <p14:creationId xmlns:p14="http://schemas.microsoft.com/office/powerpoint/2010/main" val="2661145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800" dirty="0" err="1" smtClean="0"/>
              <a:t>SxP</a:t>
            </a:r>
            <a:r>
              <a:rPr lang="en-US" sz="2800" dirty="0" smtClean="0"/>
              <a:t> boosted window is confirmed without device performance drawbacks</a:t>
            </a:r>
          </a:p>
          <a:p>
            <a:r>
              <a:rPr lang="en-US" sz="2800" dirty="0" smtClean="0"/>
              <a:t>Improved E3-shift and set-ability through cycling, but other </a:t>
            </a:r>
            <a:r>
              <a:rPr lang="en-US" sz="2800" dirty="0" err="1" smtClean="0"/>
              <a:t>SxP</a:t>
            </a:r>
            <a:r>
              <a:rPr lang="en-US" sz="2800" dirty="0" smtClean="0"/>
              <a:t> issues are not addressed (drift, thermal disturb,…)</a:t>
            </a:r>
          </a:p>
          <a:p>
            <a:pPr lvl="1"/>
            <a:r>
              <a:rPr lang="en-US" sz="2800" dirty="0" smtClean="0"/>
              <a:t>Wider Vth window may allow more process trials to address the remaining issues</a:t>
            </a:r>
          </a:p>
          <a:p>
            <a:pPr lvl="1"/>
            <a:endParaRPr lang="en-US" sz="2800" dirty="0"/>
          </a:p>
        </p:txBody>
      </p:sp>
    </p:spTree>
    <p:extLst>
      <p:ext uri="{BB962C8B-B14F-4D97-AF65-F5344CB8AC3E}">
        <p14:creationId xmlns:p14="http://schemas.microsoft.com/office/powerpoint/2010/main" val="122588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SR71B array probe: Set and Reset distributions</a:t>
            </a:r>
            <a:endParaRPr lang="en-US" sz="3200" dirty="0"/>
          </a:p>
        </p:txBody>
      </p:sp>
      <p:sp>
        <p:nvSpPr>
          <p:cNvPr id="3" name="Content Placeholder 2"/>
          <p:cNvSpPr>
            <a:spLocks noGrp="1"/>
          </p:cNvSpPr>
          <p:nvPr>
            <p:ph idx="1"/>
          </p:nvPr>
        </p:nvSpPr>
        <p:spPr/>
        <p:txBody>
          <a:bodyPr/>
          <a:lstStyle/>
          <a:p>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0875" t="8674" r="9157" b="6186"/>
          <a:stretch/>
        </p:blipFill>
        <p:spPr>
          <a:xfrm>
            <a:off x="864719" y="769952"/>
            <a:ext cx="8043577" cy="4196239"/>
          </a:xfrm>
          <a:prstGeom prst="rect">
            <a:avLst/>
          </a:prstGeom>
        </p:spPr>
      </p:pic>
      <p:pic>
        <p:nvPicPr>
          <p:cNvPr id="10" name="Picture 9"/>
          <p:cNvPicPr>
            <a:picLocks noChangeAspect="1"/>
          </p:cNvPicPr>
          <p:nvPr/>
        </p:nvPicPr>
        <p:blipFill rotWithShape="1">
          <a:blip r:embed="rId3"/>
          <a:srcRect r="63574"/>
          <a:stretch/>
        </p:blipFill>
        <p:spPr>
          <a:xfrm>
            <a:off x="7036930" y="2868072"/>
            <a:ext cx="2831414" cy="1366955"/>
          </a:xfrm>
          <a:prstGeom prst="rect">
            <a:avLst/>
          </a:prstGeom>
        </p:spPr>
      </p:pic>
      <p:sp>
        <p:nvSpPr>
          <p:cNvPr id="11" name="TextBox 10"/>
          <p:cNvSpPr txBox="1"/>
          <p:nvPr/>
        </p:nvSpPr>
        <p:spPr>
          <a:xfrm>
            <a:off x="2596252" y="2392526"/>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1</a:t>
            </a:r>
          </a:p>
        </p:txBody>
      </p:sp>
      <p:sp>
        <p:nvSpPr>
          <p:cNvPr id="12" name="TextBox 11"/>
          <p:cNvSpPr txBox="1"/>
          <p:nvPr/>
        </p:nvSpPr>
        <p:spPr>
          <a:xfrm>
            <a:off x="4559483" y="2392526"/>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2</a:t>
            </a:r>
          </a:p>
        </p:txBody>
      </p:sp>
      <p:sp>
        <p:nvSpPr>
          <p:cNvPr id="13" name="TextBox 12"/>
          <p:cNvSpPr txBox="1"/>
          <p:nvPr/>
        </p:nvSpPr>
        <p:spPr>
          <a:xfrm>
            <a:off x="6522714" y="2392526"/>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3</a:t>
            </a:r>
          </a:p>
        </p:txBody>
      </p:sp>
      <p:sp>
        <p:nvSpPr>
          <p:cNvPr id="14" name="TextBox 13"/>
          <p:cNvSpPr txBox="1"/>
          <p:nvPr/>
        </p:nvSpPr>
        <p:spPr>
          <a:xfrm>
            <a:off x="8458538" y="2392526"/>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4</a:t>
            </a:r>
          </a:p>
        </p:txBody>
      </p:sp>
      <p:sp>
        <p:nvSpPr>
          <p:cNvPr id="15" name="TextBox 14"/>
          <p:cNvSpPr txBox="1"/>
          <p:nvPr/>
        </p:nvSpPr>
        <p:spPr>
          <a:xfrm>
            <a:off x="2596252" y="4383738"/>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5</a:t>
            </a:r>
          </a:p>
        </p:txBody>
      </p:sp>
      <p:sp>
        <p:nvSpPr>
          <p:cNvPr id="16" name="TextBox 15"/>
          <p:cNvSpPr txBox="1"/>
          <p:nvPr/>
        </p:nvSpPr>
        <p:spPr>
          <a:xfrm>
            <a:off x="4559483" y="4383738"/>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6</a:t>
            </a:r>
          </a:p>
        </p:txBody>
      </p:sp>
      <p:sp>
        <p:nvSpPr>
          <p:cNvPr id="17" name="TextBox 16"/>
          <p:cNvSpPr txBox="1"/>
          <p:nvPr/>
        </p:nvSpPr>
        <p:spPr>
          <a:xfrm>
            <a:off x="6502191" y="4383738"/>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7</a:t>
            </a:r>
          </a:p>
        </p:txBody>
      </p:sp>
    </p:spTree>
    <p:extLst>
      <p:ext uri="{BB962C8B-B14F-4D97-AF65-F5344CB8AC3E}">
        <p14:creationId xmlns:p14="http://schemas.microsoft.com/office/powerpoint/2010/main" val="3700169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SR71B array probe: Medians </a:t>
            </a:r>
            <a:r>
              <a:rPr lang="en-US" sz="3200" dirty="0" smtClean="0"/>
              <a:t>and window</a:t>
            </a:r>
            <a:endParaRPr lang="en-US" sz="32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7795"/>
          <a:stretch/>
        </p:blipFill>
        <p:spPr>
          <a:xfrm>
            <a:off x="207144" y="842893"/>
            <a:ext cx="4828042" cy="332207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354"/>
          <a:stretch/>
        </p:blipFill>
        <p:spPr>
          <a:xfrm>
            <a:off x="4778114" y="913068"/>
            <a:ext cx="4828042" cy="3301912"/>
          </a:xfrm>
          <a:prstGeom prst="rect">
            <a:avLst/>
          </a:prstGeom>
        </p:spPr>
      </p:pic>
      <p:pic>
        <p:nvPicPr>
          <p:cNvPr id="11" name="Picture 10"/>
          <p:cNvPicPr>
            <a:picLocks noChangeAspect="1"/>
          </p:cNvPicPr>
          <p:nvPr/>
        </p:nvPicPr>
        <p:blipFill rotWithShape="1">
          <a:blip r:embed="rId4"/>
          <a:srcRect t="1" r="63574" b="8980"/>
          <a:stretch/>
        </p:blipFill>
        <p:spPr>
          <a:xfrm>
            <a:off x="6669052" y="4147856"/>
            <a:ext cx="2896209" cy="1272663"/>
          </a:xfrm>
          <a:prstGeom prst="rect">
            <a:avLst/>
          </a:prstGeom>
        </p:spPr>
      </p:pic>
      <p:sp>
        <p:nvSpPr>
          <p:cNvPr id="12" name="TextBox 11"/>
          <p:cNvSpPr txBox="1"/>
          <p:nvPr/>
        </p:nvSpPr>
        <p:spPr>
          <a:xfrm>
            <a:off x="1157885"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1</a:t>
            </a:r>
          </a:p>
        </p:txBody>
      </p:sp>
      <p:sp>
        <p:nvSpPr>
          <p:cNvPr id="13" name="TextBox 12"/>
          <p:cNvSpPr txBox="1"/>
          <p:nvPr/>
        </p:nvSpPr>
        <p:spPr>
          <a:xfrm>
            <a:off x="1621353"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2</a:t>
            </a:r>
          </a:p>
        </p:txBody>
      </p:sp>
      <p:sp>
        <p:nvSpPr>
          <p:cNvPr id="14" name="TextBox 13"/>
          <p:cNvSpPr txBox="1"/>
          <p:nvPr/>
        </p:nvSpPr>
        <p:spPr>
          <a:xfrm>
            <a:off x="2098082"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3</a:t>
            </a:r>
          </a:p>
        </p:txBody>
      </p:sp>
      <p:sp>
        <p:nvSpPr>
          <p:cNvPr id="15" name="TextBox 14"/>
          <p:cNvSpPr txBox="1"/>
          <p:nvPr/>
        </p:nvSpPr>
        <p:spPr>
          <a:xfrm>
            <a:off x="2561550"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4</a:t>
            </a:r>
          </a:p>
        </p:txBody>
      </p:sp>
      <p:sp>
        <p:nvSpPr>
          <p:cNvPr id="16" name="TextBox 15"/>
          <p:cNvSpPr txBox="1"/>
          <p:nvPr/>
        </p:nvSpPr>
        <p:spPr>
          <a:xfrm>
            <a:off x="3038629"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5</a:t>
            </a:r>
          </a:p>
        </p:txBody>
      </p:sp>
      <p:sp>
        <p:nvSpPr>
          <p:cNvPr id="17" name="TextBox 16"/>
          <p:cNvSpPr txBox="1"/>
          <p:nvPr/>
        </p:nvSpPr>
        <p:spPr>
          <a:xfrm>
            <a:off x="3494250"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6</a:t>
            </a:r>
          </a:p>
        </p:txBody>
      </p:sp>
      <p:sp>
        <p:nvSpPr>
          <p:cNvPr id="18" name="TextBox 17"/>
          <p:cNvSpPr txBox="1"/>
          <p:nvPr/>
        </p:nvSpPr>
        <p:spPr>
          <a:xfrm>
            <a:off x="3957718"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7</a:t>
            </a:r>
          </a:p>
        </p:txBody>
      </p:sp>
      <p:sp>
        <p:nvSpPr>
          <p:cNvPr id="19" name="TextBox 18"/>
          <p:cNvSpPr txBox="1"/>
          <p:nvPr/>
        </p:nvSpPr>
        <p:spPr>
          <a:xfrm>
            <a:off x="5728855"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1</a:t>
            </a:r>
          </a:p>
        </p:txBody>
      </p:sp>
      <p:sp>
        <p:nvSpPr>
          <p:cNvPr id="20" name="TextBox 19"/>
          <p:cNvSpPr txBox="1"/>
          <p:nvPr/>
        </p:nvSpPr>
        <p:spPr>
          <a:xfrm>
            <a:off x="6192322"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2</a:t>
            </a:r>
          </a:p>
        </p:txBody>
      </p:sp>
      <p:sp>
        <p:nvSpPr>
          <p:cNvPr id="21" name="TextBox 20"/>
          <p:cNvSpPr txBox="1"/>
          <p:nvPr/>
        </p:nvSpPr>
        <p:spPr>
          <a:xfrm>
            <a:off x="6669052"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3</a:t>
            </a:r>
          </a:p>
        </p:txBody>
      </p:sp>
      <p:sp>
        <p:nvSpPr>
          <p:cNvPr id="22" name="TextBox 21"/>
          <p:cNvSpPr txBox="1"/>
          <p:nvPr/>
        </p:nvSpPr>
        <p:spPr>
          <a:xfrm>
            <a:off x="7132519"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4</a:t>
            </a:r>
          </a:p>
        </p:txBody>
      </p:sp>
      <p:sp>
        <p:nvSpPr>
          <p:cNvPr id="23" name="TextBox 22"/>
          <p:cNvSpPr txBox="1"/>
          <p:nvPr/>
        </p:nvSpPr>
        <p:spPr>
          <a:xfrm>
            <a:off x="7609598"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5</a:t>
            </a:r>
          </a:p>
        </p:txBody>
      </p:sp>
      <p:sp>
        <p:nvSpPr>
          <p:cNvPr id="24" name="TextBox 23"/>
          <p:cNvSpPr txBox="1"/>
          <p:nvPr/>
        </p:nvSpPr>
        <p:spPr>
          <a:xfrm>
            <a:off x="8065220"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6</a:t>
            </a:r>
          </a:p>
        </p:txBody>
      </p:sp>
      <p:sp>
        <p:nvSpPr>
          <p:cNvPr id="25" name="TextBox 24"/>
          <p:cNvSpPr txBox="1"/>
          <p:nvPr/>
        </p:nvSpPr>
        <p:spPr>
          <a:xfrm>
            <a:off x="8528688" y="750612"/>
            <a:ext cx="264816" cy="270074"/>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7</a:t>
            </a:r>
          </a:p>
        </p:txBody>
      </p:sp>
      <p:sp>
        <p:nvSpPr>
          <p:cNvPr id="26" name="TextBox 25"/>
          <p:cNvSpPr txBox="1"/>
          <p:nvPr/>
        </p:nvSpPr>
        <p:spPr>
          <a:xfrm>
            <a:off x="1259831" y="2503931"/>
            <a:ext cx="1053494" cy="320857"/>
          </a:xfrm>
          <a:prstGeom prst="rect">
            <a:avLst/>
          </a:prstGeom>
          <a:solidFill>
            <a:schemeClr val="bg1"/>
          </a:solidFill>
        </p:spPr>
        <p:txBody>
          <a:bodyPr wrap="none" rtlCol="0">
            <a:spAutoFit/>
          </a:bodyPr>
          <a:lstStyle/>
          <a:p>
            <a:r>
              <a:rPr lang="en-US" sz="1485" dirty="0">
                <a:latin typeface="Segoe UI" panose="020B0502040204020203" pitchFamily="34" charset="0"/>
                <a:cs typeface="Segoe UI" panose="020B0502040204020203" pitchFamily="34" charset="0"/>
              </a:rPr>
              <a:t>Median </a:t>
            </a:r>
            <a:r>
              <a:rPr lang="en-US" sz="1485" dirty="0" err="1">
                <a:latin typeface="Segoe UI" panose="020B0502040204020203" pitchFamily="34" charset="0"/>
                <a:cs typeface="Segoe UI" panose="020B0502040204020203" pitchFamily="34" charset="0"/>
              </a:rPr>
              <a:t>Vt</a:t>
            </a:r>
            <a:endParaRPr lang="en-US" sz="1485" dirty="0">
              <a:latin typeface="Segoe UI" panose="020B0502040204020203" pitchFamily="34" charset="0"/>
              <a:cs typeface="Segoe UI" panose="020B0502040204020203" pitchFamily="34" charset="0"/>
            </a:endParaRPr>
          </a:p>
        </p:txBody>
      </p:sp>
      <p:sp>
        <p:nvSpPr>
          <p:cNvPr id="27" name="TextBox 26"/>
          <p:cNvSpPr txBox="1"/>
          <p:nvPr/>
        </p:nvSpPr>
        <p:spPr>
          <a:xfrm>
            <a:off x="5683036" y="3218087"/>
            <a:ext cx="1019831" cy="549381"/>
          </a:xfrm>
          <a:prstGeom prst="rect">
            <a:avLst/>
          </a:prstGeom>
          <a:solidFill>
            <a:schemeClr val="bg1"/>
          </a:solidFill>
        </p:spPr>
        <p:txBody>
          <a:bodyPr wrap="none" rtlCol="0">
            <a:spAutoFit/>
          </a:bodyPr>
          <a:lstStyle/>
          <a:p>
            <a:r>
              <a:rPr lang="en-US" sz="1485" dirty="0">
                <a:latin typeface="Segoe UI" panose="020B0502040204020203" pitchFamily="34" charset="0"/>
                <a:cs typeface="Segoe UI" panose="020B0502040204020203" pitchFamily="34" charset="0"/>
              </a:rPr>
              <a:t>Window</a:t>
            </a:r>
          </a:p>
          <a:p>
            <a:r>
              <a:rPr lang="en-US" sz="1485" dirty="0">
                <a:latin typeface="Segoe UI" panose="020B0502040204020203" pitchFamily="34" charset="0"/>
                <a:cs typeface="Segoe UI" panose="020B0502040204020203" pitchFamily="34" charset="0"/>
              </a:rPr>
              <a:t>@ 0sigma</a:t>
            </a:r>
          </a:p>
        </p:txBody>
      </p:sp>
    </p:spTree>
    <p:extLst>
      <p:ext uri="{BB962C8B-B14F-4D97-AF65-F5344CB8AC3E}">
        <p14:creationId xmlns:p14="http://schemas.microsoft.com/office/powerpoint/2010/main" val="3697343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SR71B array probe: Robust </a:t>
            </a:r>
            <a:r>
              <a:rPr lang="en-US" sz="3200" dirty="0" smtClean="0"/>
              <a:t>sigma</a:t>
            </a:r>
            <a:endParaRPr lang="en-US" sz="3200" dirty="0"/>
          </a:p>
        </p:txBody>
      </p:sp>
      <p:sp>
        <p:nvSpPr>
          <p:cNvPr id="3" name="Text Placeholder 2"/>
          <p:cNvSpPr>
            <a:spLocks noGrp="1"/>
          </p:cNvSpPr>
          <p:nvPr>
            <p:ph idx="1"/>
          </p:nvPr>
        </p:nvSpPr>
        <p:spPr/>
        <p:txBody>
          <a:bodyPr/>
          <a:lstStyle/>
          <a:p>
            <a:r>
              <a:rPr lang="en-US" b="1" dirty="0" smtClean="0">
                <a:solidFill>
                  <a:schemeClr val="accent1"/>
                </a:solidFill>
              </a:rPr>
              <a:t>SET</a:t>
            </a:r>
            <a:r>
              <a:rPr lang="en-US" b="1" dirty="0" smtClean="0"/>
              <a:t> - </a:t>
            </a:r>
            <a:r>
              <a:rPr lang="en-US" b="1" dirty="0" smtClean="0">
                <a:solidFill>
                  <a:srgbClr val="FF0000"/>
                </a:solidFill>
              </a:rPr>
              <a:t>RESET</a:t>
            </a:r>
            <a:endParaRPr lang="en-US" b="1" dirty="0">
              <a:solidFill>
                <a:srgbClr val="FF0000"/>
              </a:solidFill>
            </a:endParaRPr>
          </a:p>
        </p:txBody>
      </p:sp>
      <p:pic>
        <p:nvPicPr>
          <p:cNvPr id="9" name="Picture 8"/>
          <p:cNvPicPr>
            <a:picLocks noChangeAspect="1"/>
          </p:cNvPicPr>
          <p:nvPr/>
        </p:nvPicPr>
        <p:blipFill rotWithShape="1">
          <a:blip r:embed="rId2"/>
          <a:srcRect r="63574"/>
          <a:stretch/>
        </p:blipFill>
        <p:spPr>
          <a:xfrm>
            <a:off x="6320312" y="875997"/>
            <a:ext cx="3183248" cy="1536814"/>
          </a:xfrm>
          <a:prstGeom prst="rect">
            <a:avLst/>
          </a:prstGeom>
        </p:spPr>
      </p:pic>
      <p:grpSp>
        <p:nvGrpSpPr>
          <p:cNvPr id="19" name="Group 18"/>
          <p:cNvGrpSpPr/>
          <p:nvPr/>
        </p:nvGrpSpPr>
        <p:grpSpPr>
          <a:xfrm>
            <a:off x="231123" y="1089074"/>
            <a:ext cx="5565932" cy="4153576"/>
            <a:chOff x="384319" y="1469596"/>
            <a:chExt cx="6746584" cy="5034638"/>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19" y="1469596"/>
              <a:ext cx="6746584" cy="5034638"/>
            </a:xfrm>
            <a:prstGeom prst="rect">
              <a:avLst/>
            </a:prstGeom>
          </p:spPr>
        </p:pic>
        <p:sp>
          <p:nvSpPr>
            <p:cNvPr id="10" name="TextBox 9"/>
            <p:cNvSpPr txBox="1"/>
            <p:nvPr/>
          </p:nvSpPr>
          <p:spPr>
            <a:xfrm>
              <a:off x="1743740" y="1699101"/>
              <a:ext cx="320989" cy="327362"/>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1</a:t>
              </a:r>
            </a:p>
          </p:txBody>
        </p:sp>
        <p:sp>
          <p:nvSpPr>
            <p:cNvPr id="11" name="TextBox 10"/>
            <p:cNvSpPr txBox="1"/>
            <p:nvPr/>
          </p:nvSpPr>
          <p:spPr>
            <a:xfrm>
              <a:off x="2364597" y="1699101"/>
              <a:ext cx="320989" cy="327362"/>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2</a:t>
              </a:r>
            </a:p>
          </p:txBody>
        </p:sp>
        <p:sp>
          <p:nvSpPr>
            <p:cNvPr id="12" name="TextBox 11"/>
            <p:cNvSpPr txBox="1"/>
            <p:nvPr/>
          </p:nvSpPr>
          <p:spPr>
            <a:xfrm>
              <a:off x="3006549" y="1699101"/>
              <a:ext cx="320989" cy="327362"/>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3</a:t>
              </a:r>
            </a:p>
          </p:txBody>
        </p:sp>
        <p:sp>
          <p:nvSpPr>
            <p:cNvPr id="13" name="TextBox 12"/>
            <p:cNvSpPr txBox="1"/>
            <p:nvPr/>
          </p:nvSpPr>
          <p:spPr>
            <a:xfrm>
              <a:off x="3655483" y="1699101"/>
              <a:ext cx="320989" cy="327362"/>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4</a:t>
              </a:r>
            </a:p>
          </p:txBody>
        </p:sp>
        <p:sp>
          <p:nvSpPr>
            <p:cNvPr id="14" name="TextBox 13"/>
            <p:cNvSpPr txBox="1"/>
            <p:nvPr/>
          </p:nvSpPr>
          <p:spPr>
            <a:xfrm>
              <a:off x="4355289" y="1699101"/>
              <a:ext cx="320989" cy="327362"/>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5</a:t>
              </a:r>
            </a:p>
          </p:txBody>
        </p:sp>
        <p:sp>
          <p:nvSpPr>
            <p:cNvPr id="15" name="TextBox 14"/>
            <p:cNvSpPr txBox="1"/>
            <p:nvPr/>
          </p:nvSpPr>
          <p:spPr>
            <a:xfrm>
              <a:off x="5025293" y="1699101"/>
              <a:ext cx="320989" cy="327362"/>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6</a:t>
              </a:r>
            </a:p>
          </p:txBody>
        </p:sp>
        <p:sp>
          <p:nvSpPr>
            <p:cNvPr id="16" name="TextBox 15"/>
            <p:cNvSpPr txBox="1"/>
            <p:nvPr/>
          </p:nvSpPr>
          <p:spPr>
            <a:xfrm>
              <a:off x="5664613" y="1699101"/>
              <a:ext cx="320989" cy="327362"/>
            </a:xfrm>
            <a:prstGeom prst="rect">
              <a:avLst/>
            </a:prstGeom>
            <a:solidFill>
              <a:srgbClr val="FFFF00"/>
            </a:solidFill>
            <a:ln>
              <a:solidFill>
                <a:schemeClr val="tx1"/>
              </a:solidFill>
            </a:ln>
          </p:spPr>
          <p:txBody>
            <a:bodyPr wrap="none" rtlCol="0">
              <a:spAutoFit/>
            </a:bodyPr>
            <a:lstStyle/>
            <a:p>
              <a:r>
                <a:rPr lang="en-US" sz="1155" dirty="0">
                  <a:latin typeface="Segoe UI" panose="020B0502040204020203" pitchFamily="34" charset="0"/>
                  <a:cs typeface="Segoe UI" panose="020B0502040204020203" pitchFamily="34" charset="0"/>
                </a:rPr>
                <a:t>7</a:t>
              </a:r>
            </a:p>
          </p:txBody>
        </p:sp>
      </p:grpSp>
      <p:pic>
        <p:nvPicPr>
          <p:cNvPr id="17" name="Picture 16"/>
          <p:cNvPicPr>
            <a:picLocks noChangeAspect="1"/>
          </p:cNvPicPr>
          <p:nvPr/>
        </p:nvPicPr>
        <p:blipFill>
          <a:blip r:embed="rId4"/>
          <a:stretch>
            <a:fillRect/>
          </a:stretch>
        </p:blipFill>
        <p:spPr>
          <a:xfrm>
            <a:off x="5931240" y="2599233"/>
            <a:ext cx="3781194" cy="2267433"/>
          </a:xfrm>
          <a:prstGeom prst="rect">
            <a:avLst/>
          </a:prstGeom>
        </p:spPr>
      </p:pic>
      <p:sp>
        <p:nvSpPr>
          <p:cNvPr id="18" name="TextBox 17"/>
          <p:cNvSpPr txBox="1"/>
          <p:nvPr/>
        </p:nvSpPr>
        <p:spPr>
          <a:xfrm>
            <a:off x="6999944" y="2331495"/>
            <a:ext cx="1402948" cy="320857"/>
          </a:xfrm>
          <a:prstGeom prst="rect">
            <a:avLst/>
          </a:prstGeom>
          <a:noFill/>
        </p:spPr>
        <p:txBody>
          <a:bodyPr wrap="none" rtlCol="0">
            <a:spAutoFit/>
          </a:bodyPr>
          <a:lstStyle/>
          <a:p>
            <a:r>
              <a:rPr lang="en-US" sz="1485" b="1" dirty="0">
                <a:latin typeface="Segoe UI" panose="020B0502040204020203" pitchFamily="34" charset="0"/>
                <a:cs typeface="Segoe UI" panose="020B0502040204020203" pitchFamily="34" charset="0"/>
              </a:rPr>
              <a:t>2xCMOS data</a:t>
            </a:r>
          </a:p>
        </p:txBody>
      </p:sp>
    </p:spTree>
    <p:extLst>
      <p:ext uri="{BB962C8B-B14F-4D97-AF65-F5344CB8AC3E}">
        <p14:creationId xmlns:p14="http://schemas.microsoft.com/office/powerpoint/2010/main" val="3525696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SSM silicon tested</a:t>
            </a:r>
            <a:endParaRPr lang="en-US" sz="3200" dirty="0"/>
          </a:p>
        </p:txBody>
      </p:sp>
      <p:sp>
        <p:nvSpPr>
          <p:cNvPr id="3" name="Content Placeholder 2"/>
          <p:cNvSpPr>
            <a:spLocks noGrp="1"/>
          </p:cNvSpPr>
          <p:nvPr>
            <p:ph idx="1"/>
          </p:nvPr>
        </p:nvSpPr>
        <p:spPr>
          <a:xfrm>
            <a:off x="618979" y="973883"/>
            <a:ext cx="8549640" cy="3607091"/>
          </a:xfrm>
        </p:spPr>
        <p:txBody>
          <a:bodyPr/>
          <a:lstStyle/>
          <a:p>
            <a:r>
              <a:rPr lang="en-US" sz="2400" dirty="0" smtClean="0"/>
              <a:t>7 SSM lots out and tested</a:t>
            </a:r>
          </a:p>
          <a:p>
            <a:pPr lvl="1"/>
            <a:r>
              <a:rPr lang="en-US" sz="2000" dirty="0" smtClean="0"/>
              <a:t>First and second lot dedicated to SSM process baseline definition with 17nm </a:t>
            </a:r>
            <a:r>
              <a:rPr lang="en-US" sz="2000" dirty="0" err="1" smtClean="0"/>
              <a:t>SDd</a:t>
            </a:r>
            <a:endParaRPr lang="en-US" sz="2000" dirty="0" smtClean="0"/>
          </a:p>
          <a:p>
            <a:pPr lvl="1"/>
            <a:r>
              <a:rPr lang="en-US" sz="2000" dirty="0" smtClean="0"/>
              <a:t>1 lot for sealing thickness and sealing temperature trials</a:t>
            </a:r>
          </a:p>
          <a:p>
            <a:pPr lvl="1"/>
            <a:r>
              <a:rPr lang="en-US" sz="2000" dirty="0" smtClean="0"/>
              <a:t>1 lot for TE and BE trials</a:t>
            </a:r>
          </a:p>
          <a:p>
            <a:pPr lvl="1"/>
            <a:r>
              <a:rPr lang="en-US" sz="2000" dirty="0" smtClean="0"/>
              <a:t>1 SD thickness trial up to 25nm </a:t>
            </a:r>
            <a:r>
              <a:rPr lang="en-US" sz="2000" dirty="0" smtClean="0">
                <a:sym typeface="Wingdings" panose="05000000000000000000" pitchFamily="2" charset="2"/>
              </a:rPr>
              <a:t> thickness dependence of the Vth window is demonstrated, but lower than functionality window</a:t>
            </a:r>
          </a:p>
          <a:p>
            <a:pPr lvl="1"/>
            <a:r>
              <a:rPr lang="en-US" sz="2000" dirty="0" smtClean="0">
                <a:sym typeface="Wingdings" panose="05000000000000000000" pitchFamily="2" charset="2"/>
              </a:rPr>
              <a:t>1 combo lot: SD thickness + electrode trials</a:t>
            </a:r>
          </a:p>
          <a:p>
            <a:pPr lvl="1"/>
            <a:r>
              <a:rPr lang="en-US" sz="2000" dirty="0" smtClean="0">
                <a:sym typeface="Wingdings" panose="05000000000000000000" pitchFamily="2" charset="2"/>
              </a:rPr>
              <a:t>1 lot for BL cleanings </a:t>
            </a:r>
            <a:endParaRPr lang="en-US" sz="2000" dirty="0"/>
          </a:p>
        </p:txBody>
      </p:sp>
    </p:spTree>
    <p:extLst>
      <p:ext uri="{BB962C8B-B14F-4D97-AF65-F5344CB8AC3E}">
        <p14:creationId xmlns:p14="http://schemas.microsoft.com/office/powerpoint/2010/main" val="529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SSM write/read performance</a:t>
            </a:r>
            <a:endParaRPr lang="en-US" sz="3200" dirty="0"/>
          </a:p>
        </p:txBody>
      </p:sp>
      <p:sp>
        <p:nvSpPr>
          <p:cNvPr id="3" name="Content Placeholder 2"/>
          <p:cNvSpPr>
            <a:spLocks noGrp="1"/>
          </p:cNvSpPr>
          <p:nvPr>
            <p:ph idx="1"/>
          </p:nvPr>
        </p:nvSpPr>
        <p:spPr>
          <a:xfrm>
            <a:off x="652437" y="948866"/>
            <a:ext cx="6147177" cy="4215014"/>
          </a:xfrm>
        </p:spPr>
        <p:txBody>
          <a:bodyPr>
            <a:normAutofit fontScale="77500" lnSpcReduction="20000"/>
          </a:bodyPr>
          <a:lstStyle/>
          <a:p>
            <a:r>
              <a:rPr lang="en-US" sz="1600" dirty="0"/>
              <a:t>SD polarity effect is an extremely fast, symmetric, low latency and low-current mechanism</a:t>
            </a:r>
          </a:p>
          <a:p>
            <a:pPr lvl="1"/>
            <a:r>
              <a:rPr lang="en-US" sz="1600" dirty="0"/>
              <a:t>Standard SR71B set pulse is 40ns/30uA, reset is 40ns/40uA</a:t>
            </a:r>
          </a:p>
          <a:p>
            <a:pPr lvl="2"/>
            <a:r>
              <a:rPr lang="en-US" sz="1200" dirty="0"/>
              <a:t>No significant dependence on the pulse width for values longer than 20ns</a:t>
            </a:r>
          </a:p>
          <a:p>
            <a:pPr lvl="2"/>
            <a:r>
              <a:rPr lang="en-US" sz="1200" dirty="0"/>
              <a:t>Pulses are effective for currents higher than 25uA</a:t>
            </a:r>
          </a:p>
          <a:p>
            <a:pPr lvl="2"/>
            <a:r>
              <a:rPr lang="en-US" sz="1200" dirty="0"/>
              <a:t>Higher programming currents decreases the distribution spreads and may slightly enlarge the </a:t>
            </a:r>
            <a:r>
              <a:rPr lang="en-US" sz="1200" dirty="0" err="1"/>
              <a:t>Vt</a:t>
            </a:r>
            <a:r>
              <a:rPr lang="en-US" sz="1200" dirty="0"/>
              <a:t> window</a:t>
            </a:r>
          </a:p>
          <a:p>
            <a:pPr lvl="1"/>
            <a:r>
              <a:rPr lang="en-US" sz="1600" dirty="0"/>
              <a:t>Interlaced distribution are collected with a typical delay time between program and read of about 100ms</a:t>
            </a:r>
            <a:endParaRPr lang="en-US" sz="1200" dirty="0"/>
          </a:p>
          <a:p>
            <a:pPr lvl="2"/>
            <a:r>
              <a:rPr lang="en-US" sz="1435" dirty="0"/>
              <a:t>Intrinsic capability of 100ns delay time demonstrated without impact on the </a:t>
            </a:r>
            <a:r>
              <a:rPr lang="en-US" sz="1435" dirty="0" err="1"/>
              <a:t>Vt</a:t>
            </a:r>
            <a:r>
              <a:rPr lang="en-US" sz="1435" dirty="0"/>
              <a:t> window </a:t>
            </a:r>
          </a:p>
          <a:p>
            <a:pPr lvl="1"/>
            <a:r>
              <a:rPr lang="en-US" sz="1600" dirty="0"/>
              <a:t>Reading pulse is 66ns/20uA</a:t>
            </a:r>
          </a:p>
          <a:p>
            <a:pPr lvl="2"/>
            <a:r>
              <a:rPr lang="en-US" sz="1435" dirty="0"/>
              <a:t>Short read time looks beneficial for a slight increasing of the Vth window, without significant impact on the distribution spreads</a:t>
            </a:r>
          </a:p>
          <a:p>
            <a:pPr lvl="2"/>
            <a:r>
              <a:rPr lang="en-US" sz="1435" dirty="0"/>
              <a:t>SR71B can read only with positive polarity, a larger </a:t>
            </a:r>
            <a:r>
              <a:rPr lang="en-US" sz="1435" dirty="0" err="1"/>
              <a:t>Vt</a:t>
            </a:r>
            <a:r>
              <a:rPr lang="en-US" sz="1435" dirty="0"/>
              <a:t> window is projected for negative polarity reading based on intrinsic cell characterization </a:t>
            </a:r>
            <a:r>
              <a:rPr lang="en-US" sz="1435" dirty="0">
                <a:sym typeface="Wingdings" panose="05000000000000000000" pitchFamily="2" charset="2"/>
              </a:rPr>
              <a:t> this feature will be added to SR71B with the S26A1 DBR</a:t>
            </a:r>
            <a:r>
              <a:rPr lang="en-US" sz="1435" dirty="0"/>
              <a:t> </a:t>
            </a:r>
          </a:p>
          <a:p>
            <a:pPr lvl="1"/>
            <a:r>
              <a:rPr lang="en-US" sz="1600" dirty="0"/>
              <a:t>Bipolar operation is responsible for a worsening of the distribution spread compared to unipolar functionality (standard </a:t>
            </a:r>
            <a:r>
              <a:rPr lang="en-US" sz="1600" dirty="0" err="1"/>
              <a:t>SxP</a:t>
            </a:r>
            <a:r>
              <a:rPr lang="en-US" sz="1600" dirty="0"/>
              <a:t> set distribution spread)</a:t>
            </a:r>
          </a:p>
          <a:p>
            <a:pPr lvl="1"/>
            <a:r>
              <a:rPr lang="en-US" sz="1600" dirty="0"/>
              <a:t>Higher FF and operating voltages than </a:t>
            </a:r>
            <a:r>
              <a:rPr lang="en-US" sz="1600" dirty="0" err="1"/>
              <a:t>SxP</a:t>
            </a:r>
            <a:r>
              <a:rPr lang="en-US" sz="1600" dirty="0"/>
              <a:t> are projected </a:t>
            </a:r>
          </a:p>
        </p:txBody>
      </p:sp>
      <p:grpSp>
        <p:nvGrpSpPr>
          <p:cNvPr id="19" name="Group 18"/>
          <p:cNvGrpSpPr/>
          <p:nvPr/>
        </p:nvGrpSpPr>
        <p:grpSpPr>
          <a:xfrm>
            <a:off x="7048738" y="3528988"/>
            <a:ext cx="2805351" cy="1787292"/>
            <a:chOff x="8543925" y="3605736"/>
            <a:chExt cx="3400426" cy="2166414"/>
          </a:xfrm>
        </p:grpSpPr>
        <p:pic>
          <p:nvPicPr>
            <p:cNvPr id="14" name="Picture 13"/>
            <p:cNvPicPr>
              <a:picLocks noChangeAspect="1"/>
            </p:cNvPicPr>
            <p:nvPr/>
          </p:nvPicPr>
          <p:blipFill rotWithShape="1">
            <a:blip r:embed="rId2"/>
            <a:srcRect l="2467" t="2286" r="2305" b="4968"/>
            <a:stretch/>
          </p:blipFill>
          <p:spPr>
            <a:xfrm>
              <a:off x="8543925" y="3786188"/>
              <a:ext cx="3400426" cy="1985962"/>
            </a:xfrm>
            <a:prstGeom prst="rect">
              <a:avLst/>
            </a:prstGeom>
          </p:spPr>
        </p:pic>
        <p:sp>
          <p:nvSpPr>
            <p:cNvPr id="15" name="TextBox 14"/>
            <p:cNvSpPr txBox="1"/>
            <p:nvPr/>
          </p:nvSpPr>
          <p:spPr>
            <a:xfrm>
              <a:off x="9554332" y="3605736"/>
              <a:ext cx="2036689" cy="296584"/>
            </a:xfrm>
            <a:prstGeom prst="rect">
              <a:avLst/>
            </a:prstGeom>
            <a:noFill/>
          </p:spPr>
          <p:txBody>
            <a:bodyPr wrap="none" rtlCol="0">
              <a:spAutoFit/>
            </a:bodyPr>
            <a:lstStyle/>
            <a:p>
              <a:r>
                <a:rPr lang="en-US" sz="990" b="1" dirty="0">
                  <a:latin typeface="Segoe UI" panose="020B0502040204020203" pitchFamily="34" charset="0"/>
                  <a:cs typeface="Segoe UI" panose="020B0502040204020203" pitchFamily="34" charset="0"/>
                </a:rPr>
                <a:t>Reading PW dependence</a:t>
              </a:r>
            </a:p>
          </p:txBody>
        </p:sp>
        <p:cxnSp>
          <p:nvCxnSpPr>
            <p:cNvPr id="17" name="Straight Arrow Connector 16"/>
            <p:cNvCxnSpPr/>
            <p:nvPr/>
          </p:nvCxnSpPr>
          <p:spPr>
            <a:xfrm flipV="1">
              <a:off x="9132425" y="4051139"/>
              <a:ext cx="0" cy="9375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32424" y="4386041"/>
              <a:ext cx="1302222" cy="388917"/>
            </a:xfrm>
            <a:prstGeom prst="rect">
              <a:avLst/>
            </a:prstGeom>
            <a:noFill/>
          </p:spPr>
          <p:txBody>
            <a:bodyPr wrap="none" rtlCol="0">
              <a:spAutoFit/>
            </a:bodyPr>
            <a:lstStyle/>
            <a:p>
              <a:r>
                <a:rPr lang="en-US" sz="1485" dirty="0" err="1">
                  <a:latin typeface="Segoe UI" panose="020B0502040204020203" pitchFamily="34" charset="0"/>
                  <a:cs typeface="Segoe UI" panose="020B0502040204020203" pitchFamily="34" charset="0"/>
                </a:rPr>
                <a:t>Vt</a:t>
              </a:r>
              <a:r>
                <a:rPr lang="en-US" sz="1485" dirty="0">
                  <a:latin typeface="Segoe UI" panose="020B0502040204020203" pitchFamily="34" charset="0"/>
                  <a:cs typeface="Segoe UI" panose="020B0502040204020203" pitchFamily="34" charset="0"/>
                </a:rPr>
                <a:t> window</a:t>
              </a:r>
            </a:p>
          </p:txBody>
        </p:sp>
      </p:grpSp>
      <p:grpSp>
        <p:nvGrpSpPr>
          <p:cNvPr id="30" name="Group 29"/>
          <p:cNvGrpSpPr/>
          <p:nvPr/>
        </p:nvGrpSpPr>
        <p:grpSpPr>
          <a:xfrm>
            <a:off x="7413344" y="772319"/>
            <a:ext cx="2318631" cy="953508"/>
            <a:chOff x="8985872" y="623308"/>
            <a:chExt cx="2810462" cy="1155767"/>
          </a:xfrm>
        </p:grpSpPr>
        <p:pic>
          <p:nvPicPr>
            <p:cNvPr id="20" name="Picture 19"/>
            <p:cNvPicPr>
              <a:picLocks noChangeAspect="1"/>
            </p:cNvPicPr>
            <p:nvPr/>
          </p:nvPicPr>
          <p:blipFill>
            <a:blip r:embed="rId3"/>
            <a:stretch>
              <a:fillRect/>
            </a:stretch>
          </p:blipFill>
          <p:spPr>
            <a:xfrm>
              <a:off x="8985872" y="884067"/>
              <a:ext cx="2810462" cy="895008"/>
            </a:xfrm>
            <a:prstGeom prst="rect">
              <a:avLst/>
            </a:prstGeom>
          </p:spPr>
        </p:pic>
        <p:sp>
          <p:nvSpPr>
            <p:cNvPr id="21" name="TextBox 20"/>
            <p:cNvSpPr txBox="1"/>
            <p:nvPr/>
          </p:nvSpPr>
          <p:spPr>
            <a:xfrm>
              <a:off x="9519093" y="623308"/>
              <a:ext cx="1852100" cy="296584"/>
            </a:xfrm>
            <a:prstGeom prst="rect">
              <a:avLst/>
            </a:prstGeom>
            <a:noFill/>
          </p:spPr>
          <p:txBody>
            <a:bodyPr wrap="none" rtlCol="0">
              <a:spAutoFit/>
            </a:bodyPr>
            <a:lstStyle/>
            <a:p>
              <a:r>
                <a:rPr lang="en-US" sz="990" b="1" dirty="0">
                  <a:solidFill>
                    <a:srgbClr val="58595B"/>
                  </a:solidFill>
                  <a:cs typeface="Segoe UI" panose="020B0502040204020203" pitchFamily="34" charset="0"/>
                </a:rPr>
                <a:t>SR71B standard </a:t>
              </a:r>
              <a:r>
                <a:rPr lang="en-US" sz="990" b="1" dirty="0" err="1">
                  <a:solidFill>
                    <a:srgbClr val="58595B"/>
                  </a:solidFill>
                  <a:cs typeface="Segoe UI" panose="020B0502040204020203" pitchFamily="34" charset="0"/>
                </a:rPr>
                <a:t>algos</a:t>
              </a:r>
              <a:endParaRPr lang="en-US" sz="990" b="1" dirty="0">
                <a:solidFill>
                  <a:srgbClr val="58595B"/>
                </a:solidFill>
                <a:cs typeface="Segoe UI" panose="020B0502040204020203" pitchFamily="34" charset="0"/>
              </a:endParaRPr>
            </a:p>
          </p:txBody>
        </p:sp>
      </p:grpSp>
      <p:grpSp>
        <p:nvGrpSpPr>
          <p:cNvPr id="29" name="Group 28"/>
          <p:cNvGrpSpPr/>
          <p:nvPr/>
        </p:nvGrpSpPr>
        <p:grpSpPr>
          <a:xfrm>
            <a:off x="7392974" y="1731389"/>
            <a:ext cx="2377930" cy="1811438"/>
            <a:chOff x="8961180" y="1866663"/>
            <a:chExt cx="2882339" cy="2195683"/>
          </a:xfrm>
        </p:grpSpPr>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31708" t="49255" r="48165" b="6187"/>
            <a:stretch/>
          </p:blipFill>
          <p:spPr>
            <a:xfrm>
              <a:off x="9325735" y="2083465"/>
              <a:ext cx="2226760" cy="1852199"/>
            </a:xfrm>
            <a:prstGeom prst="rect">
              <a:avLst/>
            </a:prstGeom>
          </p:spPr>
        </p:pic>
        <p:sp>
          <p:nvSpPr>
            <p:cNvPr id="23" name="TextBox 22"/>
            <p:cNvSpPr txBox="1"/>
            <p:nvPr/>
          </p:nvSpPr>
          <p:spPr>
            <a:xfrm>
              <a:off x="10236175" y="3827317"/>
              <a:ext cx="476431" cy="235029"/>
            </a:xfrm>
            <a:prstGeom prst="rect">
              <a:avLst/>
            </a:prstGeom>
            <a:noFill/>
          </p:spPr>
          <p:txBody>
            <a:bodyPr wrap="none" rtlCol="0">
              <a:spAutoFit/>
            </a:bodyPr>
            <a:lstStyle/>
            <a:p>
              <a:r>
                <a:rPr lang="en-US" sz="660" dirty="0" err="1">
                  <a:latin typeface="Segoe UI" panose="020B0502040204020203" pitchFamily="34" charset="0"/>
                  <a:cs typeface="Segoe UI" panose="020B0502040204020203" pitchFamily="34" charset="0"/>
                </a:rPr>
                <a:t>Vt</a:t>
              </a:r>
              <a:r>
                <a:rPr lang="en-US" sz="660" dirty="0">
                  <a:latin typeface="Segoe UI" panose="020B0502040204020203" pitchFamily="34" charset="0"/>
                  <a:cs typeface="Segoe UI" panose="020B0502040204020203" pitchFamily="34" charset="0"/>
                </a:rPr>
                <a:t> [V]</a:t>
              </a:r>
            </a:p>
          </p:txBody>
        </p:sp>
        <p:sp>
          <p:nvSpPr>
            <p:cNvPr id="24" name="TextBox 23"/>
            <p:cNvSpPr txBox="1"/>
            <p:nvPr/>
          </p:nvSpPr>
          <p:spPr>
            <a:xfrm rot="16200000">
              <a:off x="8636460" y="2811026"/>
              <a:ext cx="884469" cy="235029"/>
            </a:xfrm>
            <a:prstGeom prst="rect">
              <a:avLst/>
            </a:prstGeom>
            <a:noFill/>
          </p:spPr>
          <p:txBody>
            <a:bodyPr wrap="none" rtlCol="0">
              <a:spAutoFit/>
            </a:bodyPr>
            <a:lstStyle/>
            <a:p>
              <a:r>
                <a:rPr lang="en-US" sz="660" dirty="0">
                  <a:latin typeface="Segoe UI" panose="020B0502040204020203" pitchFamily="34" charset="0"/>
                  <a:cs typeface="Segoe UI" panose="020B0502040204020203" pitchFamily="34" charset="0"/>
                </a:rPr>
                <a:t>Percentage [</a:t>
              </a:r>
              <a:r>
                <a:rPr lang="en-US" sz="660" dirty="0">
                  <a:latin typeface="Symbol" panose="05050102010706020507" pitchFamily="18" charset="2"/>
                  <a:cs typeface="Segoe UI" panose="020B0502040204020203" pitchFamily="34" charset="0"/>
                </a:rPr>
                <a:t>s</a:t>
              </a:r>
              <a:r>
                <a:rPr lang="en-US" sz="660" dirty="0">
                  <a:latin typeface="Segoe UI" panose="020B0502040204020203" pitchFamily="34" charset="0"/>
                  <a:cs typeface="Segoe UI" panose="020B0502040204020203" pitchFamily="34" charset="0"/>
                </a:rPr>
                <a:t>]</a:t>
              </a:r>
            </a:p>
          </p:txBody>
        </p:sp>
        <p:sp>
          <p:nvSpPr>
            <p:cNvPr id="25" name="TextBox 24"/>
            <p:cNvSpPr txBox="1"/>
            <p:nvPr/>
          </p:nvSpPr>
          <p:spPr>
            <a:xfrm>
              <a:off x="9148142" y="1866663"/>
              <a:ext cx="2695377" cy="265807"/>
            </a:xfrm>
            <a:prstGeom prst="rect">
              <a:avLst/>
            </a:prstGeom>
            <a:noFill/>
          </p:spPr>
          <p:txBody>
            <a:bodyPr wrap="none" rtlCol="0">
              <a:spAutoFit/>
            </a:bodyPr>
            <a:lstStyle/>
            <a:p>
              <a:r>
                <a:rPr lang="en-US" sz="825" b="1" dirty="0">
                  <a:latin typeface="Segoe UI" panose="020B0502040204020203" pitchFamily="34" charset="0"/>
                  <a:cs typeface="Segoe UI" panose="020B0502040204020203" pitchFamily="34" charset="0"/>
                </a:rPr>
                <a:t>Distributions from 5 dies on a SSM wafer</a:t>
              </a:r>
            </a:p>
          </p:txBody>
        </p:sp>
        <p:cxnSp>
          <p:nvCxnSpPr>
            <p:cNvPr id="26" name="Straight Arrow Connector 25"/>
            <p:cNvCxnSpPr/>
            <p:nvPr/>
          </p:nvCxnSpPr>
          <p:spPr>
            <a:xfrm flipH="1">
              <a:off x="9820406" y="2928540"/>
              <a:ext cx="545646" cy="63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l="11012" t="49009" r="86994" b="6186"/>
            <a:stretch/>
          </p:blipFill>
          <p:spPr>
            <a:xfrm>
              <a:off x="9206386" y="2074068"/>
              <a:ext cx="169051" cy="1861595"/>
            </a:xfrm>
            <a:prstGeom prst="rect">
              <a:avLst/>
            </a:prstGeom>
          </p:spPr>
        </p:pic>
      </p:grpSp>
    </p:spTree>
    <p:extLst>
      <p:ext uri="{BB962C8B-B14F-4D97-AF65-F5344CB8AC3E}">
        <p14:creationId xmlns:p14="http://schemas.microsoft.com/office/powerpoint/2010/main" val="3611387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SSM reliability – Endurance</a:t>
            </a:r>
            <a:endParaRPr lang="en-US" sz="3200" dirty="0"/>
          </a:p>
        </p:txBody>
      </p:sp>
      <p:sp>
        <p:nvSpPr>
          <p:cNvPr id="3" name="Content Placeholder 2"/>
          <p:cNvSpPr>
            <a:spLocks noGrp="1"/>
          </p:cNvSpPr>
          <p:nvPr>
            <p:ph idx="1"/>
          </p:nvPr>
        </p:nvSpPr>
        <p:spPr>
          <a:xfrm>
            <a:off x="336411" y="948866"/>
            <a:ext cx="5759794" cy="4210256"/>
          </a:xfrm>
        </p:spPr>
        <p:txBody>
          <a:bodyPr>
            <a:normAutofit/>
          </a:bodyPr>
          <a:lstStyle/>
          <a:p>
            <a:r>
              <a:rPr lang="en-US" sz="1800" dirty="0"/>
              <a:t>Time0 BER (distribution tails, open, short) is very low (&lt;3e-5)</a:t>
            </a:r>
          </a:p>
          <a:p>
            <a:r>
              <a:rPr lang="en-US" sz="1800" dirty="0"/>
              <a:t>Write endurance is &gt;10Mcycles (cycle=</a:t>
            </a:r>
            <a:r>
              <a:rPr lang="en-US" sz="1800" dirty="0" err="1"/>
              <a:t>set+reset</a:t>
            </a:r>
            <a:r>
              <a:rPr lang="en-US" sz="1800" dirty="0"/>
              <a:t>) without Time0 BER degradation  </a:t>
            </a:r>
          </a:p>
          <a:p>
            <a:pPr lvl="2"/>
            <a:r>
              <a:rPr lang="en-US" sz="1400" dirty="0"/>
              <a:t>100Mcycles endurance test shows a significant increasing of the BER (distribution tail at 1 sigma), being close to the intrinsic cell capability (&lt;1Gcycles)</a:t>
            </a:r>
          </a:p>
          <a:p>
            <a:r>
              <a:rPr lang="en-US" sz="1800" dirty="0"/>
              <a:t>Read endurance is strictly related to the write endurance capability (it is equivalent to a Set-on-Set operation)</a:t>
            </a:r>
          </a:p>
          <a:p>
            <a:pPr lvl="1"/>
            <a:r>
              <a:rPr lang="en-US" sz="1400" dirty="0"/>
              <a:t>Tested up to 1Mreads without any issue</a:t>
            </a:r>
          </a:p>
          <a:p>
            <a:pPr lvl="1"/>
            <a:r>
              <a:rPr lang="en-US" sz="1400" dirty="0"/>
              <a:t>Projected to &gt;50Mreads (considering the statistical occurrence</a:t>
            </a:r>
            <a:r>
              <a:rPr lang="en-US" sz="1400" dirty="0" smtClean="0"/>
              <a:t>)</a:t>
            </a:r>
            <a:endParaRPr lang="en-US" sz="1400" dirty="0"/>
          </a:p>
        </p:txBody>
      </p:sp>
      <p:grpSp>
        <p:nvGrpSpPr>
          <p:cNvPr id="10" name="Group 9"/>
          <p:cNvGrpSpPr/>
          <p:nvPr/>
        </p:nvGrpSpPr>
        <p:grpSpPr>
          <a:xfrm>
            <a:off x="6531589" y="704366"/>
            <a:ext cx="3139457" cy="2301715"/>
            <a:chOff x="7917078" y="852814"/>
            <a:chExt cx="3805402" cy="2789958"/>
          </a:xfrm>
        </p:grpSpPr>
        <p:pic>
          <p:nvPicPr>
            <p:cNvPr id="4" name="Picture 3"/>
            <p:cNvPicPr>
              <a:picLocks noChangeAspect="1"/>
            </p:cNvPicPr>
            <p:nvPr/>
          </p:nvPicPr>
          <p:blipFill>
            <a:blip r:embed="rId2"/>
            <a:stretch>
              <a:fillRect/>
            </a:stretch>
          </p:blipFill>
          <p:spPr>
            <a:xfrm>
              <a:off x="7917078" y="852814"/>
              <a:ext cx="3805402" cy="2789958"/>
            </a:xfrm>
            <a:prstGeom prst="rect">
              <a:avLst/>
            </a:prstGeom>
          </p:spPr>
        </p:pic>
        <p:cxnSp>
          <p:nvCxnSpPr>
            <p:cNvPr id="5" name="Straight Arrow Connector 4"/>
            <p:cNvCxnSpPr/>
            <p:nvPr/>
          </p:nvCxnSpPr>
          <p:spPr>
            <a:xfrm flipH="1" flipV="1">
              <a:off x="9239187" y="2176187"/>
              <a:ext cx="86186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3"/>
          <a:stretch>
            <a:fillRect/>
          </a:stretch>
        </p:blipFill>
        <p:spPr>
          <a:xfrm>
            <a:off x="6597102" y="3006081"/>
            <a:ext cx="3389806" cy="2414438"/>
          </a:xfrm>
          <a:prstGeom prst="rect">
            <a:avLst/>
          </a:prstGeom>
        </p:spPr>
      </p:pic>
    </p:spTree>
    <p:extLst>
      <p:ext uri="{BB962C8B-B14F-4D97-AF65-F5344CB8AC3E}">
        <p14:creationId xmlns:p14="http://schemas.microsoft.com/office/powerpoint/2010/main" val="2152499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SSM reliability – Read disturb</a:t>
            </a:r>
            <a:endParaRPr lang="en-US" sz="3200" dirty="0"/>
          </a:p>
        </p:txBody>
      </p:sp>
      <p:sp>
        <p:nvSpPr>
          <p:cNvPr id="3" name="Content Placeholder 2"/>
          <p:cNvSpPr>
            <a:spLocks noGrp="1"/>
          </p:cNvSpPr>
          <p:nvPr>
            <p:ph idx="1"/>
          </p:nvPr>
        </p:nvSpPr>
        <p:spPr>
          <a:xfrm>
            <a:off x="457200" y="852177"/>
            <a:ext cx="5590356" cy="3765836"/>
          </a:xfrm>
        </p:spPr>
        <p:txBody>
          <a:bodyPr>
            <a:noAutofit/>
          </a:bodyPr>
          <a:lstStyle/>
          <a:p>
            <a:r>
              <a:rPr lang="en-US" sz="1800" dirty="0"/>
              <a:t>Read disturb on set</a:t>
            </a:r>
          </a:p>
          <a:p>
            <a:pPr lvl="1"/>
            <a:r>
              <a:rPr lang="en-US" sz="1400" dirty="0"/>
              <a:t>No set read disturb issue (</a:t>
            </a:r>
            <a:r>
              <a:rPr lang="en-US" sz="1400" dirty="0" err="1"/>
              <a:t>SoS</a:t>
            </a:r>
            <a:r>
              <a:rPr lang="en-US" sz="1400" dirty="0"/>
              <a:t>)</a:t>
            </a:r>
          </a:p>
          <a:p>
            <a:pPr lvl="1"/>
            <a:r>
              <a:rPr lang="en-US" sz="1400" dirty="0"/>
              <a:t>The high bias condition for unselected cell (4V in this experiments) induces bias drift</a:t>
            </a:r>
          </a:p>
          <a:p>
            <a:pPr lvl="2"/>
            <a:r>
              <a:rPr lang="en-US" sz="1400" dirty="0"/>
              <a:t>Evidence of low Vth states with anomalous bias drift (lowering of </a:t>
            </a:r>
            <a:r>
              <a:rPr lang="en-US" sz="1400" dirty="0" err="1"/>
              <a:t>vth</a:t>
            </a:r>
            <a:r>
              <a:rPr lang="en-US" sz="1400" dirty="0"/>
              <a:t>) </a:t>
            </a:r>
            <a:r>
              <a:rPr lang="en-US" sz="1400" dirty="0">
                <a:sym typeface="Wingdings" panose="05000000000000000000" pitchFamily="2" charset="2"/>
              </a:rPr>
              <a:t> similar effect observed in </a:t>
            </a:r>
            <a:r>
              <a:rPr lang="en-US" sz="1400" dirty="0" err="1">
                <a:sym typeface="Wingdings" panose="05000000000000000000" pitchFamily="2" charset="2"/>
              </a:rPr>
              <a:t>SxP</a:t>
            </a:r>
            <a:r>
              <a:rPr lang="en-US" sz="1400" dirty="0">
                <a:sym typeface="Wingdings" panose="05000000000000000000" pitchFamily="2" charset="2"/>
              </a:rPr>
              <a:t> too</a:t>
            </a:r>
            <a:r>
              <a:rPr lang="en-US" sz="1400" dirty="0"/>
              <a:t> </a:t>
            </a:r>
          </a:p>
          <a:p>
            <a:pPr lvl="2"/>
            <a:r>
              <a:rPr lang="en-US" sz="1400" dirty="0"/>
              <a:t>May be critical for selection, proper C-cell bias is recommended for mitigation</a:t>
            </a:r>
            <a:endParaRPr lang="en-US" sz="1800" dirty="0"/>
          </a:p>
          <a:p>
            <a:r>
              <a:rPr lang="en-US" sz="1800" dirty="0"/>
              <a:t>Read disturb of reset</a:t>
            </a:r>
          </a:p>
          <a:p>
            <a:pPr lvl="1"/>
            <a:r>
              <a:rPr lang="en-US" sz="1400" dirty="0"/>
              <a:t>If </a:t>
            </a:r>
            <a:r>
              <a:rPr lang="en-US" sz="1400" dirty="0" err="1"/>
              <a:t>Vdm</a:t>
            </a:r>
            <a:r>
              <a:rPr lang="en-US" sz="1400" dirty="0"/>
              <a:t> is correctly margined for </a:t>
            </a:r>
            <a:r>
              <a:rPr lang="en-US" sz="1400" dirty="0" err="1"/>
              <a:t>Vt</a:t>
            </a:r>
            <a:r>
              <a:rPr lang="en-US" sz="1400" dirty="0"/>
              <a:t> bounce, no spurious switching events are observed</a:t>
            </a:r>
          </a:p>
          <a:p>
            <a:pPr lvl="1"/>
            <a:r>
              <a:rPr lang="en-US" sz="1400" dirty="0"/>
              <a:t>Evidence of bias-induced </a:t>
            </a:r>
            <a:r>
              <a:rPr lang="en-US" sz="1400" dirty="0" err="1"/>
              <a:t>Vt</a:t>
            </a:r>
            <a:r>
              <a:rPr lang="en-US" sz="1400" dirty="0"/>
              <a:t> reduction of reset state </a:t>
            </a:r>
          </a:p>
          <a:p>
            <a:pPr lvl="2"/>
            <a:r>
              <a:rPr lang="en-US" sz="1400" dirty="0"/>
              <a:t>Not visible in </a:t>
            </a:r>
            <a:r>
              <a:rPr lang="en-US" sz="1400" dirty="0" err="1"/>
              <a:t>SxP</a:t>
            </a:r>
            <a:r>
              <a:rPr lang="en-US" sz="1400" dirty="0"/>
              <a:t> for the contribution of PM drift, but for SSM it may require additional margin on reset read</a:t>
            </a:r>
          </a:p>
        </p:txBody>
      </p:sp>
      <p:pic>
        <p:nvPicPr>
          <p:cNvPr id="4" name="Picture 3"/>
          <p:cNvPicPr>
            <a:picLocks noChangeAspect="1"/>
          </p:cNvPicPr>
          <p:nvPr/>
        </p:nvPicPr>
        <p:blipFill rotWithShape="1">
          <a:blip r:embed="rId2"/>
          <a:srcRect l="6607" b="5558"/>
          <a:stretch/>
        </p:blipFill>
        <p:spPr>
          <a:xfrm>
            <a:off x="6455596" y="3011846"/>
            <a:ext cx="3268368" cy="2118630"/>
          </a:xfrm>
          <a:prstGeom prst="rect">
            <a:avLst/>
          </a:prstGeom>
        </p:spPr>
      </p:pic>
      <p:pic>
        <p:nvPicPr>
          <p:cNvPr id="11" name="Picture 10"/>
          <p:cNvPicPr>
            <a:picLocks noChangeAspect="1"/>
          </p:cNvPicPr>
          <p:nvPr/>
        </p:nvPicPr>
        <p:blipFill>
          <a:blip r:embed="rId3"/>
          <a:stretch>
            <a:fillRect/>
          </a:stretch>
        </p:blipFill>
        <p:spPr>
          <a:xfrm>
            <a:off x="6047556" y="696087"/>
            <a:ext cx="3676409" cy="2119757"/>
          </a:xfrm>
          <a:prstGeom prst="rect">
            <a:avLst/>
          </a:prstGeom>
        </p:spPr>
      </p:pic>
    </p:spTree>
    <p:extLst>
      <p:ext uri="{BB962C8B-B14F-4D97-AF65-F5344CB8AC3E}">
        <p14:creationId xmlns:p14="http://schemas.microsoft.com/office/powerpoint/2010/main" val="2159089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3DXP.potx" id="{E244412E-4BF7-4EDD-8BBB-ABEAF7C8DBBC}" vid="{7D5A2541-AA7B-476C-AB76-AD50329FD76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orporate (16x9 aspect ratio).potx" id="{1E87929D-3B4D-4C68-B1D8-F2DF55D47466}" vid="{98D62B80-7A8C-47B1-BC07-BEFA0CD407E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genda xmlns="90b7a245-a7c3-4504-88b2-cf85318e6b78"> Comparable Technology SOW </Agenda>
    <Date xmlns="90b7a245-a7c3-4504-88b2-cf85318e6b78">2016-01-20T07:00:00+00:00</Date>
    <Presenter xmlns="90b7a245-a7c3-4504-88b2-cf85318e6b78">Fabio / DerChang</Presenter>
  </documentManagement>
</p:properties>
</file>

<file path=customXml/itemProps1.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2.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9757D6-16EA-49DF-BF94-FEF25FAF8351}">
  <ds:schemaRefs>
    <ds:schemaRef ds:uri="http://schemas.microsoft.com/office/infopath/2007/PartnerControls"/>
    <ds:schemaRef ds:uri="90b7a245-a7c3-4504-88b2-cf85318e6b78"/>
    <ds:schemaRef ds:uri="http://purl.org/dc/dcmitype/"/>
    <ds:schemaRef ds:uri="http://schemas.openxmlformats.org/package/2006/metadata/core-properties"/>
    <ds:schemaRef ds:uri="http://www.w3.org/XML/1998/namespace"/>
    <ds:schemaRef ds:uri="http://schemas.microsoft.com/office/2006/metadata/properties"/>
    <ds:schemaRef ds:uri="http://purl.org/dc/elements/1.1/"/>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3DXP</Template>
  <TotalTime>37429</TotalTime>
  <Words>2181</Words>
  <Application>Microsoft Office PowerPoint</Application>
  <PresentationFormat>Custom</PresentationFormat>
  <Paragraphs>284</Paragraphs>
  <Slides>26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Arial</vt:lpstr>
      <vt:lpstr>Calibri</vt:lpstr>
      <vt:lpstr>Calibri Light</vt:lpstr>
      <vt:lpstr>Neo Sans Intel</vt:lpstr>
      <vt:lpstr>Neo Sans Intel Medium</vt:lpstr>
      <vt:lpstr>Segoe UI</vt:lpstr>
      <vt:lpstr>Segoe UI Semibold</vt:lpstr>
      <vt:lpstr>Symbol</vt:lpstr>
      <vt:lpstr>Wingdings</vt:lpstr>
      <vt:lpstr>blank</vt:lpstr>
      <vt:lpstr>Custom Design</vt:lpstr>
      <vt:lpstr>Micron Nov-2015</vt:lpstr>
      <vt:lpstr>SD polarity effect and Self-Select Memory (SSM) Research Update </vt:lpstr>
      <vt:lpstr>Silicon and test vehicles used for the assessment</vt:lpstr>
      <vt:lpstr>SR71B array probe: Set and Reset distributions</vt:lpstr>
      <vt:lpstr>SR71B array probe: Medians and window</vt:lpstr>
      <vt:lpstr>SR71B array probe: Robust sigma</vt:lpstr>
      <vt:lpstr>SSM silicon tested</vt:lpstr>
      <vt:lpstr>SSM write/read performance</vt:lpstr>
      <vt:lpstr>SSM reliability – Endurance</vt:lpstr>
      <vt:lpstr>SSM reliability – Read disturb</vt:lpstr>
      <vt:lpstr>SSM reliability – Program disturb</vt:lpstr>
      <vt:lpstr>SSM reliability - Imprinting</vt:lpstr>
      <vt:lpstr>SSM reliability – Drift and Retention</vt:lpstr>
      <vt:lpstr>SSM advantages over SxP - Process simplification</vt:lpstr>
      <vt:lpstr>SSM advantages over SxP PG1 specs - Performance</vt:lpstr>
      <vt:lpstr>SSM advantages over SxP PG1 specs- Reliability</vt:lpstr>
      <vt:lpstr>SSM risks – Vth window</vt:lpstr>
      <vt:lpstr>SSM risks – Vth window enlargement</vt:lpstr>
      <vt:lpstr>Negative reading on 2xCMOS: Ramp vs. pulse detection</vt:lpstr>
      <vt:lpstr>SSM risks – High voltages and design complexity</vt:lpstr>
      <vt:lpstr>Next activities</vt:lpstr>
      <vt:lpstr>Detailed plan for SSM silicon</vt:lpstr>
      <vt:lpstr>SXP Boosted Window opportunities</vt:lpstr>
      <vt:lpstr>Basic operation</vt:lpstr>
      <vt:lpstr>SxP boosted window</vt:lpstr>
      <vt:lpstr>Bipolar Cycling stability, PG1 pulses</vt:lpstr>
      <vt:lpstr>Conclusions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Self-Select Memory Research IM JDP SOW</dc:title>
  <dc:creator>Kau, Derchang</dc:creator>
  <cp:lastModifiedBy>Agostino Pirovano (apirovan)</cp:lastModifiedBy>
  <cp:revision>211</cp:revision>
  <dcterms:created xsi:type="dcterms:W3CDTF">2016-01-17T23:53:21Z</dcterms:created>
  <dcterms:modified xsi:type="dcterms:W3CDTF">2017-04-11T14:37:55Z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ies>
</file>