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0" r:id="rId5"/>
    <p:sldMasterId id="2147483674" r:id="rId6"/>
  </p:sldMasterIdLst>
  <p:notesMasterIdLst>
    <p:notesMasterId r:id="rId37"/>
  </p:notesMasterIdLst>
  <p:sldIdLst>
    <p:sldId id="256" r:id="rId7"/>
    <p:sldId id="392" r:id="rId8"/>
    <p:sldId id="356" r:id="rId9"/>
    <p:sldId id="408" r:id="rId10"/>
    <p:sldId id="400" r:id="rId11"/>
    <p:sldId id="421" r:id="rId12"/>
    <p:sldId id="441" r:id="rId13"/>
    <p:sldId id="430" r:id="rId14"/>
    <p:sldId id="432" r:id="rId15"/>
    <p:sldId id="434" r:id="rId16"/>
    <p:sldId id="465" r:id="rId17"/>
    <p:sldId id="466" r:id="rId18"/>
    <p:sldId id="464" r:id="rId19"/>
    <p:sldId id="467" r:id="rId20"/>
    <p:sldId id="459" r:id="rId21"/>
    <p:sldId id="449" r:id="rId22"/>
    <p:sldId id="450" r:id="rId23"/>
    <p:sldId id="451" r:id="rId24"/>
    <p:sldId id="453" r:id="rId25"/>
    <p:sldId id="454" r:id="rId26"/>
    <p:sldId id="455" r:id="rId27"/>
    <p:sldId id="404" r:id="rId28"/>
    <p:sldId id="460" r:id="rId29"/>
    <p:sldId id="462" r:id="rId30"/>
    <p:sldId id="463" r:id="rId31"/>
    <p:sldId id="423" r:id="rId32"/>
    <p:sldId id="429" r:id="rId33"/>
    <p:sldId id="442" r:id="rId34"/>
    <p:sldId id="438" r:id="rId35"/>
    <p:sldId id="468" r:id="rId36"/>
  </p:sldIdLst>
  <p:sldSz cx="10058400" cy="5659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3">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ostino Pirovano (apirovan)" initials="AP(" lastIdx="1" clrIdx="0">
    <p:extLst>
      <p:ext uri="{19B8F6BF-5375-455C-9EA6-DF929625EA0E}">
        <p15:presenceInfo xmlns:p15="http://schemas.microsoft.com/office/powerpoint/2012/main" userId="S-1-5-21-20920562-2040232336-316619961-127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B0"/>
    <a:srgbClr val="D9D9D9"/>
    <a:srgbClr val="0E5EFE"/>
    <a:srgbClr val="006FEA"/>
    <a:srgbClr val="0064D2"/>
    <a:srgbClr val="0071EE"/>
    <a:srgbClr val="0150ED"/>
    <a:srgbClr val="1E69FE"/>
    <a:srgbClr val="004FEE"/>
    <a:srgbClr val="005A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4" autoAdjust="0"/>
    <p:restoredTop sz="94660"/>
  </p:normalViewPr>
  <p:slideViewPr>
    <p:cSldViewPr>
      <p:cViewPr varScale="1">
        <p:scale>
          <a:sx n="96" d="100"/>
          <a:sy n="96" d="100"/>
        </p:scale>
        <p:origin x="192" y="84"/>
      </p:cViewPr>
      <p:guideLst>
        <p:guide orient="horz" pos="1783"/>
        <p:guide pos="3168"/>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D9FFAD-AB41-438E-9AE0-6C51A89417D1}" type="datetimeFigureOut">
              <a:rPr lang="en-US" smtClean="0"/>
              <a:t>14-Dec-16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265E0-54C1-43AB-83C9-049A171EAF34}" type="slidenum">
              <a:rPr lang="en-US" smtClean="0"/>
              <a:t>‹#›</a:t>
            </a:fld>
            <a:endParaRPr lang="en-US"/>
          </a:p>
        </p:txBody>
      </p:sp>
    </p:spTree>
    <p:extLst>
      <p:ext uri="{BB962C8B-B14F-4D97-AF65-F5344CB8AC3E}">
        <p14:creationId xmlns:p14="http://schemas.microsoft.com/office/powerpoint/2010/main" val="239698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371475" y="688975"/>
            <a:ext cx="6116638" cy="3441700"/>
          </a:xfrm>
          <a:ln/>
        </p:spPr>
      </p:sp>
      <p:sp>
        <p:nvSpPr>
          <p:cNvPr id="9113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093041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09BD1C-AB8E-4510-9055-EFB8F3346E14}" type="slidenum">
              <a:rPr lang="en-US" smtClean="0"/>
              <a:pPr/>
              <a:t>21</a:t>
            </a:fld>
            <a:endParaRPr lang="en-US"/>
          </a:p>
        </p:txBody>
      </p:sp>
    </p:spTree>
    <p:extLst>
      <p:ext uri="{BB962C8B-B14F-4D97-AF65-F5344CB8AC3E}">
        <p14:creationId xmlns:p14="http://schemas.microsoft.com/office/powerpoint/2010/main" val="1141952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0310"/>
            <a:ext cx="8549640" cy="83581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08760" y="1131887"/>
            <a:ext cx="7040880" cy="440179"/>
          </a:xfrm>
        </p:spPr>
        <p:txBody>
          <a:bodyPr/>
          <a:lstStyle>
            <a:lvl1pPr marL="0" indent="0" algn="ctr">
              <a:buFont typeface="Arial" pitchFamily="34" charset="0"/>
              <a:buNone/>
              <a:defRPr sz="2400"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754380" y="1760714"/>
            <a:ext cx="8549640" cy="35214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225329"/>
            <a:ext cx="3309144" cy="95896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225332"/>
            <a:ext cx="5622925" cy="48301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184293"/>
            <a:ext cx="3309144" cy="3871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3961607"/>
            <a:ext cx="6035040" cy="467691"/>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971517" y="505681"/>
            <a:ext cx="6035040" cy="3395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71517" y="4429298"/>
            <a:ext cx="6035040" cy="6641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6610" y="125765"/>
            <a:ext cx="2137410" cy="4904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4380" y="125765"/>
            <a:ext cx="6244590" cy="4904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08201529"/>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798066237"/>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798963436"/>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42969870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39978104"/>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32059567"/>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289238415"/>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4294237271"/>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380064120"/>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49140" y="0"/>
            <a:ext cx="8560120" cy="769374"/>
          </a:xfrm>
        </p:spPr>
        <p:txBody>
          <a:bodyPr bIns="45720" anchor="b">
            <a:normAutofit/>
          </a:bodyPr>
          <a:lstStyle>
            <a:lvl1pPr algn="l" defTabSz="1005985" rtl="0" eaLnBrk="1" latinLnBrk="0" hangingPunct="1">
              <a:spcBef>
                <a:spcPct val="0"/>
              </a:spcBef>
              <a:buNone/>
              <a:defRPr lang="en-US" sz="2641"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40"/>
            <a:ext cx="8560121" cy="3646397"/>
          </a:xfrm>
        </p:spPr>
        <p:txBody>
          <a:bodyPr>
            <a:noAutofit/>
          </a:bodyPr>
          <a:lstStyle>
            <a:lvl1pPr marL="188636" indent="-188636">
              <a:spcBef>
                <a:spcPts val="1320"/>
              </a:spcBef>
              <a:spcAft>
                <a:spcPts val="660"/>
              </a:spcAft>
              <a:tabLst/>
              <a:defRPr sz="1980">
                <a:solidFill>
                  <a:schemeClr val="tx1"/>
                </a:solidFill>
              </a:defRPr>
            </a:lvl1pPr>
            <a:lvl2pPr marL="471590" indent="-216146">
              <a:spcBef>
                <a:spcPts val="0"/>
              </a:spcBef>
              <a:spcAft>
                <a:spcPts val="660"/>
              </a:spcAft>
              <a:defRPr sz="1650">
                <a:solidFill>
                  <a:schemeClr val="tx1"/>
                </a:solidFill>
              </a:defRPr>
            </a:lvl2pPr>
            <a:lvl3pPr marL="660226" indent="-188636">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4774389" y="5284610"/>
            <a:ext cx="1535581" cy="188648"/>
          </a:xfrm>
          <a:prstGeom prst="rect">
            <a:avLst/>
          </a:prstGeom>
        </p:spPr>
        <p:txBody>
          <a:bodyPr lIns="0" tIns="0" rIns="0" bIns="0"/>
          <a:lstStyle>
            <a:lvl1pPr>
              <a:defRPr lang="en-US" sz="908"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90899"/>
            <a:ext cx="226314" cy="188648"/>
          </a:xfrm>
          <a:prstGeom prst="rect">
            <a:avLst/>
          </a:prstGeom>
          <a:noFill/>
        </p:spPr>
        <p:txBody>
          <a:bodyPr/>
          <a:lstStyle>
            <a:lvl1pPr algn="ctr">
              <a:defRPr lang="en-US" sz="908"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40691" y="5284610"/>
            <a:ext cx="1533697" cy="188648"/>
          </a:xfrm>
          <a:prstGeom prst="rect">
            <a:avLst/>
          </a:prstGeom>
        </p:spPr>
        <p:txBody>
          <a:bodyPr lIns="0" tIns="0" rIns="0" bIns="0" anchor="ctr" anchorCtr="0"/>
          <a:lstStyle>
            <a:lvl1pPr>
              <a:defRPr sz="908">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721862" y="4745345"/>
            <a:ext cx="1527213" cy="91409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721861" y="5"/>
            <a:ext cx="1526719" cy="2292430"/>
          </a:xfrm>
        </p:spPr>
        <p:txBody>
          <a:bodyPr>
            <a:noAutofit/>
          </a:bodyPr>
          <a:lstStyle>
            <a:lvl1pPr marL="0" indent="0">
              <a:buNone/>
              <a:defRPr sz="908" b="1">
                <a:solidFill>
                  <a:schemeClr val="accent1"/>
                </a:solidFill>
              </a:defRPr>
            </a:lvl1pPr>
            <a:lvl2pPr marL="191256" indent="-191256" algn="l">
              <a:buFont typeface="+mj-lt"/>
              <a:buAutoNum type="arabicPeriod"/>
              <a:defRPr sz="908">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32868540"/>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pos="288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December 14,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422885517"/>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2712101" y="5251073"/>
            <a:ext cx="1112711" cy="188648"/>
          </a:xfrm>
          <a:prstGeom prst="rect">
            <a:avLst/>
          </a:prstGeom>
        </p:spPr>
        <p:txBody>
          <a:bodyPr lIns="0" tIns="0" rIns="0" bIns="0"/>
          <a:lstStyle>
            <a:lvl1pPr algn="ctr">
              <a:defRPr lang="en-US" sz="907"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December 14, 2016</a:t>
            </a:fld>
            <a:endParaRPr lang="en-US"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826254"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a:solidFill>
                  <a:schemeClr val="tx2"/>
                </a:solidFill>
                <a:latin typeface="Segoe UI" panose="020B0502040204020203" pitchFamily="34" charset="0"/>
                <a:cs typeface="Segoe UI" panose="020B0502040204020203" pitchFamily="34" charset="0"/>
              </a:rPr>
              <a:t>Title and Content</a:t>
            </a:r>
          </a:p>
          <a:p>
            <a:pPr algn="r"/>
            <a:r>
              <a:rPr lang="en-US" sz="990" dirty="0">
                <a:solidFill>
                  <a:schemeClr val="tx2"/>
                </a:solidFill>
                <a:latin typeface="Segoe UI" panose="020B0502040204020203" pitchFamily="34" charset="0"/>
                <a:cs typeface="Segoe UI" panose="020B0502040204020203" pitchFamily="34" charset="0"/>
              </a:rPr>
              <a:t>The primary layout used</a:t>
            </a:r>
            <a:r>
              <a:rPr lang="en-US" sz="99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447601082"/>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2040">
          <p15:clr>
            <a:srgbClr val="FBAE40"/>
          </p15:clr>
        </p15:guide>
        <p15:guide id="3" pos="2904">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49141" y="1"/>
            <a:ext cx="8560120" cy="769374"/>
          </a:xfrm>
        </p:spPr>
        <p:txBody>
          <a:bodyPr bIns="45720" anchor="b">
            <a:normAutofit/>
          </a:bodyPr>
          <a:lstStyle>
            <a:lvl1pPr algn="l" defTabSz="1005741"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41"/>
            <a:ext cx="8560121" cy="3646397"/>
          </a:xfrm>
        </p:spPr>
        <p:txBody>
          <a:bodyPr>
            <a:noAutofit/>
          </a:bodyPr>
          <a:lstStyle>
            <a:lvl1pPr marL="188590" indent="-188590">
              <a:spcBef>
                <a:spcPts val="1320"/>
              </a:spcBef>
              <a:spcAft>
                <a:spcPts val="660"/>
              </a:spcAft>
              <a:tabLst/>
              <a:defRPr sz="1980">
                <a:solidFill>
                  <a:schemeClr val="tx1"/>
                </a:solidFill>
              </a:defRPr>
            </a:lvl1pPr>
            <a:lvl2pPr marL="471476" indent="-216094">
              <a:spcBef>
                <a:spcPts val="0"/>
              </a:spcBef>
              <a:spcAft>
                <a:spcPts val="660"/>
              </a:spcAft>
              <a:defRPr sz="1650">
                <a:solidFill>
                  <a:schemeClr val="tx1"/>
                </a:solidFill>
              </a:defRPr>
            </a:lvl2pPr>
            <a:lvl3pPr marL="660066" indent="-188590">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4" name="TextBox 3"/>
          <p:cNvSpPr txBox="1"/>
          <p:nvPr userDrawn="1"/>
        </p:nvSpPr>
        <p:spPr>
          <a:xfrm>
            <a:off x="-1721861" y="4745345"/>
            <a:ext cx="1527213" cy="91409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721861" y="6"/>
            <a:ext cx="1526719" cy="2292430"/>
          </a:xfrm>
        </p:spPr>
        <p:txBody>
          <a:bodyPr>
            <a:noAutofit/>
          </a:bodyPr>
          <a:lstStyle>
            <a:lvl1pPr marL="0" indent="0">
              <a:buNone/>
              <a:defRPr sz="907" b="1">
                <a:solidFill>
                  <a:schemeClr val="accent1"/>
                </a:solidFill>
              </a:defRPr>
            </a:lvl1pPr>
            <a:lvl2pPr marL="191209" indent="-191209"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9" name="Date Placeholder 3"/>
          <p:cNvSpPr>
            <a:spLocks noGrp="1"/>
          </p:cNvSpPr>
          <p:nvPr>
            <p:ph type="dt" sz="half" idx="2"/>
          </p:nvPr>
        </p:nvSpPr>
        <p:spPr>
          <a:xfrm>
            <a:off x="3364152" y="5249108"/>
            <a:ext cx="1483614" cy="188648"/>
          </a:xfrm>
          <a:prstGeom prst="rect">
            <a:avLst/>
          </a:prstGeom>
        </p:spPr>
        <p:txBody>
          <a:bodyPr lIns="0" tIns="0" rIns="0" bIns="0"/>
          <a:lstStyle>
            <a:lvl1pPr algn="ctr">
              <a:defRPr lang="en-US" sz="907"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December 14, 2016</a:t>
            </a:fld>
            <a:endParaRPr lang="en-US" dirty="0"/>
          </a:p>
        </p:txBody>
      </p:sp>
      <p:sp>
        <p:nvSpPr>
          <p:cNvPr id="10" name="Footer Placeholder 3"/>
          <p:cNvSpPr>
            <a:spLocks noGrp="1"/>
          </p:cNvSpPr>
          <p:nvPr>
            <p:ph type="ftr" sz="quarter" idx="12"/>
          </p:nvPr>
        </p:nvSpPr>
        <p:spPr>
          <a:xfrm>
            <a:off x="4849690" y="5249108"/>
            <a:ext cx="1536700"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Tree>
    <p:extLst>
      <p:ext uri="{BB962C8B-B14F-4D97-AF65-F5344CB8AC3E}">
        <p14:creationId xmlns:p14="http://schemas.microsoft.com/office/powerpoint/2010/main" val="84435368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pos="81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925513"/>
            <a:ext cx="7543800" cy="1971675"/>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257300" y="2971800"/>
            <a:ext cx="7543800" cy="136683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B0C4EA-0CB8-430A-911D-3E76A4FA458B}" type="datetimeFigureOut">
              <a:rPr lang="en-US" smtClean="0"/>
              <a:t>14-Dec-16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13737660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0C4EA-0CB8-430A-911D-3E76A4FA458B}" type="datetimeFigureOut">
              <a:rPr lang="en-US" smtClean="0"/>
              <a:t>14-Dec-16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25214350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11288"/>
            <a:ext cx="8675688" cy="2354262"/>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85800" y="3787775"/>
            <a:ext cx="8675688" cy="123825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B0C4EA-0CB8-430A-911D-3E76A4FA458B}" type="datetimeFigureOut">
              <a:rPr lang="en-US" smtClean="0"/>
              <a:t>14-Dec-16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792913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99060" y="640652"/>
            <a:ext cx="8968740" cy="276999"/>
          </a:xfrm>
          <a:prstGeom prst="rect">
            <a:avLst/>
          </a:prstGeom>
        </p:spPr>
        <p:txBody>
          <a:bodyPr wrap="square">
            <a:spAutoFit/>
          </a:bodyPr>
          <a:lstStyle/>
          <a:p>
            <a:pPr fontAlgn="t"/>
            <a:r>
              <a:rPr lang="en-US" sz="1200" b="1" u="sng" dirty="0" smtClean="0">
                <a:latin typeface="Calibri" pitchFamily="34" charset="0"/>
                <a:cs typeface="Calibri" pitchFamily="34" charset="0"/>
              </a:rPr>
              <a:t>Phases:</a:t>
            </a:r>
            <a:r>
              <a:rPr lang="en-US" sz="120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1-Assumption 2-Symptom 3-Speculation</a:t>
            </a:r>
            <a:r>
              <a:rPr lang="en-US" sz="1000"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200" dirty="0">
              <a:latin typeface="Calibri" pitchFamily="34" charset="0"/>
              <a:cs typeface="Calibri" pitchFamily="34" charset="0"/>
            </a:endParaRPr>
          </a:p>
        </p:txBody>
      </p:sp>
      <p:sp>
        <p:nvSpPr>
          <p:cNvPr id="2" name="Title 1"/>
          <p:cNvSpPr>
            <a:spLocks noGrp="1"/>
          </p:cNvSpPr>
          <p:nvPr>
            <p:ph type="title" hasCustomPrompt="1"/>
          </p:nvPr>
        </p:nvSpPr>
        <p:spPr>
          <a:xfrm>
            <a:off x="76200" y="51765"/>
            <a:ext cx="8153400" cy="377296"/>
          </a:xfrm>
        </p:spPr>
        <p:txBody>
          <a:bodyPr/>
          <a:lstStyle>
            <a:lvl1pPr algn="l">
              <a:defRPr sz="2800" baseline="0"/>
            </a:lvl1pPr>
          </a:lstStyle>
          <a:p>
            <a:r>
              <a:rPr lang="en-US" dirty="0" smtClean="0"/>
              <a:t>(Enter Heading for Topic or Problem Statement)</a:t>
            </a:r>
            <a:endParaRPr lang="en-US" dirty="0"/>
          </a:p>
        </p:txBody>
      </p:sp>
      <p:sp>
        <p:nvSpPr>
          <p:cNvPr id="20" name="Rectangle 19"/>
          <p:cNvSpPr/>
          <p:nvPr userDrawn="1"/>
        </p:nvSpPr>
        <p:spPr>
          <a:xfrm>
            <a:off x="99060" y="429061"/>
            <a:ext cx="7040880" cy="276999"/>
          </a:xfrm>
          <a:prstGeom prst="rect">
            <a:avLst/>
          </a:prstGeom>
        </p:spPr>
        <p:txBody>
          <a:bodyPr wrap="square">
            <a:spAutoFit/>
          </a:bodyPr>
          <a:lstStyle/>
          <a:p>
            <a:pPr fontAlgn="t"/>
            <a:r>
              <a:rPr lang="en-US" sz="1200" b="1" u="sng" dirty="0" smtClean="0">
                <a:latin typeface="Calibri" pitchFamily="34" charset="0"/>
                <a:cs typeface="Calibri" pitchFamily="34" charset="0"/>
              </a:rPr>
              <a:t>Risk:</a:t>
            </a:r>
            <a:r>
              <a:rPr lang="en-US" sz="1200" b="0" u="none" baseline="0" dirty="0" smtClean="0">
                <a:latin typeface="Calibri" pitchFamily="34" charset="0"/>
                <a:cs typeface="Calibri" pitchFamily="34" charset="0"/>
              </a:rPr>
              <a:t>       </a:t>
            </a:r>
            <a:r>
              <a:rPr lang="en-US" sz="1200" b="0" u="none" baseline="0" dirty="0" smtClean="0">
                <a:solidFill>
                  <a:srgbClr val="FF0000"/>
                </a:solidFill>
                <a:latin typeface="Calibri" pitchFamily="34" charset="0"/>
                <a:cs typeface="Calibri" pitchFamily="34" charset="0"/>
              </a:rPr>
              <a:t>           </a:t>
            </a:r>
            <a:r>
              <a:rPr lang="en-US" sz="1200" b="0" u="none" baseline="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1-Showstopper 1.5-High Risk/No Data 2-High Risk</a:t>
            </a:r>
            <a:r>
              <a:rPr lang="en-US" sz="1000" i="1" baseline="0" dirty="0" smtClean="0">
                <a:solidFill>
                  <a:schemeClr val="bg1">
                    <a:lumMod val="65000"/>
                  </a:schemeClr>
                </a:solidFill>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2.5-No Data 3-Med Risk 4-Low</a:t>
            </a:r>
            <a:r>
              <a:rPr lang="en-US" sz="1000" i="1" baseline="0" dirty="0" smtClean="0">
                <a:solidFill>
                  <a:schemeClr val="bg1">
                    <a:lumMod val="65000"/>
                  </a:schemeClr>
                </a:solidFill>
                <a:latin typeface="Calibri" pitchFamily="34" charset="0"/>
                <a:cs typeface="Calibri" pitchFamily="34" charset="0"/>
              </a:rPr>
              <a:t> risk 5-cert.</a:t>
            </a:r>
            <a:endParaRPr lang="en-US" sz="1200" dirty="0">
              <a:latin typeface="Calibri" pitchFamily="34" charset="0"/>
              <a:cs typeface="Calibri" pitchFamily="34" charset="0"/>
            </a:endParaRPr>
          </a:p>
        </p:txBody>
      </p:sp>
      <p:sp>
        <p:nvSpPr>
          <p:cNvPr id="22" name="Subtitle 2"/>
          <p:cNvSpPr>
            <a:spLocks noGrp="1"/>
          </p:cNvSpPr>
          <p:nvPr>
            <p:ph type="subTitle" idx="20" hasCustomPrompt="1"/>
          </p:nvPr>
        </p:nvSpPr>
        <p:spPr>
          <a:xfrm>
            <a:off x="624840" y="467519"/>
            <a:ext cx="670560" cy="197888"/>
          </a:xfrm>
        </p:spPr>
        <p:txBody>
          <a:bodyPr anchor="ctr" anchorCtr="0"/>
          <a:lstStyle>
            <a:lvl1pPr marL="0" indent="0" algn="l">
              <a:buFont typeface="Arial" pitchFamily="34" charset="0"/>
              <a:buNone/>
              <a:defRPr sz="1200" b="1" baseline="0">
                <a:solidFill>
                  <a:srgbClr val="FF0000"/>
                </a:solidFill>
              </a:defRPr>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624840" y="640652"/>
            <a:ext cx="670560" cy="201977"/>
          </a:xfrm>
        </p:spPr>
        <p:txBody>
          <a:bodyPr anchor="t" anchorCtr="0"/>
          <a:lstStyle>
            <a:lvl1pPr marL="0" indent="0" algn="l">
              <a:buNone/>
              <a:defRPr sz="1200" b="1" baseline="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Stage</a:t>
            </a:r>
          </a:p>
        </p:txBody>
      </p:sp>
      <p:sp>
        <p:nvSpPr>
          <p:cNvPr id="23" name="Text Placeholder 2"/>
          <p:cNvSpPr>
            <a:spLocks noGrp="1"/>
          </p:cNvSpPr>
          <p:nvPr>
            <p:ph type="body" idx="22" hasCustomPrompt="1"/>
          </p:nvPr>
        </p:nvSpPr>
        <p:spPr>
          <a:xfrm>
            <a:off x="7962900" y="473408"/>
            <a:ext cx="2009215" cy="232651"/>
          </a:xfrm>
        </p:spPr>
        <p:txBody>
          <a:bodyPr anchor="b"/>
          <a:lstStyle>
            <a:lvl1pPr marL="0" indent="0" algn="r">
              <a:buNone/>
              <a:defRPr sz="1200" b="1"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Date </a:t>
            </a:r>
          </a:p>
        </p:txBody>
      </p:sp>
      <p:sp>
        <p:nvSpPr>
          <p:cNvPr id="3" name="TextBox 2"/>
          <p:cNvSpPr txBox="1"/>
          <p:nvPr userDrawn="1"/>
        </p:nvSpPr>
        <p:spPr>
          <a:xfrm>
            <a:off x="7924800" y="10319"/>
            <a:ext cx="2057400" cy="461665"/>
          </a:xfrm>
          <a:prstGeom prst="rect">
            <a:avLst/>
          </a:prstGeom>
          <a:noFill/>
        </p:spPr>
        <p:txBody>
          <a:bodyPr wrap="square" rtlCol="0">
            <a:spAutoFit/>
          </a:bodyPr>
          <a:lstStyle/>
          <a:p>
            <a:pPr algn="r"/>
            <a:r>
              <a:rPr lang="en-US" sz="1200" dirty="0" smtClean="0">
                <a:solidFill>
                  <a:srgbClr val="FF0000"/>
                </a:solidFill>
                <a:latin typeface="Neo Sans Intel Medium" pitchFamily="34" charset="0"/>
              </a:rPr>
              <a:t>Intel-Micron Confidential</a:t>
            </a:r>
          </a:p>
          <a:p>
            <a:pPr algn="r">
              <a:tabLst/>
            </a:pPr>
            <a:r>
              <a:rPr lang="en-US" sz="1200" dirty="0" err="1" smtClean="0">
                <a:solidFill>
                  <a:schemeClr val="accent2"/>
                </a:solidFill>
                <a:latin typeface="Neo Sans Intel Medium" pitchFamily="34" charset="0"/>
              </a:rPr>
              <a:t>SxP</a:t>
            </a:r>
            <a:r>
              <a:rPr lang="en-US" sz="1200"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8839200" y="696119"/>
            <a:ext cx="1028700" cy="184666"/>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3657600" algn="ctr"/>
                <a:tab pos="8120063" algn="r"/>
              </a:tabLst>
            </a:pPr>
            <a:r>
              <a:rPr lang="en-US" sz="1200" b="1" dirty="0" smtClean="0">
                <a:solidFill>
                  <a:schemeClr val="accent2"/>
                </a:solidFill>
                <a:latin typeface="Calibri" pitchFamily="34" charset="0"/>
                <a:cs typeface="Calibri" pitchFamily="34" charset="0"/>
              </a:rPr>
              <a:t>Slide </a:t>
            </a:r>
            <a:fld id="{3CBE715E-4167-445E-8F25-69DFD044E05F}" type="slidenum">
              <a:rPr lang="en-US" sz="1200" b="1" smtClean="0">
                <a:solidFill>
                  <a:schemeClr val="accent2"/>
                </a:solidFill>
                <a:latin typeface="Calibri" pitchFamily="34" charset="0"/>
                <a:cs typeface="Calibri" pitchFamily="34" charset="0"/>
              </a:rPr>
              <a:pPr algn="r" eaLnBrk="0" hangingPunct="0">
                <a:spcBef>
                  <a:spcPct val="50000"/>
                </a:spcBef>
                <a:tabLst>
                  <a:tab pos="3657600" algn="ctr"/>
                  <a:tab pos="8120063" algn="r"/>
                </a:tabLst>
              </a:pPr>
              <a:t>‹#›</a:t>
            </a:fld>
            <a:endParaRPr lang="en-US" sz="1200" b="1" dirty="0">
              <a:solidFill>
                <a:schemeClr val="accent2"/>
              </a:solidFill>
              <a:latin typeface="Neo Sans Intel" pitchFamily="34" charset="0"/>
            </a:endParaRPr>
          </a:p>
        </p:txBody>
      </p:sp>
      <p:sp>
        <p:nvSpPr>
          <p:cNvPr id="5" name="Rectangle 4"/>
          <p:cNvSpPr/>
          <p:nvPr userDrawn="1"/>
        </p:nvSpPr>
        <p:spPr>
          <a:xfrm>
            <a:off x="76200" y="5334000"/>
            <a:ext cx="9906000" cy="315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p:cNvSpPr>
            <a:spLocks noGrp="1"/>
          </p:cNvSpPr>
          <p:nvPr>
            <p:ph sz="half" idx="2"/>
          </p:nvPr>
        </p:nvSpPr>
        <p:spPr>
          <a:xfrm>
            <a:off x="16764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343662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670560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16764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343662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670560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4572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Goal vs. Gap)</a:t>
            </a:r>
          </a:p>
        </p:txBody>
      </p:sp>
      <p:sp>
        <p:nvSpPr>
          <p:cNvPr id="25" name="Text Placeholder 2"/>
          <p:cNvSpPr>
            <a:spLocks noGrp="1"/>
          </p:cNvSpPr>
          <p:nvPr>
            <p:ph type="body" idx="23" hasCustomPrompt="1"/>
          </p:nvPr>
        </p:nvSpPr>
        <p:spPr>
          <a:xfrm>
            <a:off x="37338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Model)</a:t>
            </a:r>
          </a:p>
        </p:txBody>
      </p:sp>
      <p:sp>
        <p:nvSpPr>
          <p:cNvPr id="32" name="Text Placeholder 2"/>
          <p:cNvSpPr>
            <a:spLocks noGrp="1"/>
          </p:cNvSpPr>
          <p:nvPr>
            <p:ph type="body" idx="24" hasCustomPrompt="1"/>
          </p:nvPr>
        </p:nvSpPr>
        <p:spPr>
          <a:xfrm>
            <a:off x="70104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Supporting Results)</a:t>
            </a:r>
          </a:p>
        </p:txBody>
      </p:sp>
      <p:sp>
        <p:nvSpPr>
          <p:cNvPr id="33" name="Text Placeholder 2"/>
          <p:cNvSpPr>
            <a:spLocks noGrp="1"/>
          </p:cNvSpPr>
          <p:nvPr>
            <p:ph type="body" idx="25" hasCustomPrompt="1"/>
          </p:nvPr>
        </p:nvSpPr>
        <p:spPr>
          <a:xfrm>
            <a:off x="7010400" y="3286919"/>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Plan and Projection)</a:t>
            </a:r>
          </a:p>
        </p:txBody>
      </p:sp>
      <p:sp>
        <p:nvSpPr>
          <p:cNvPr id="34" name="Text Placeholder 2"/>
          <p:cNvSpPr>
            <a:spLocks noGrp="1"/>
          </p:cNvSpPr>
          <p:nvPr>
            <p:ph type="body" idx="26" hasCustomPrompt="1"/>
          </p:nvPr>
        </p:nvSpPr>
        <p:spPr>
          <a:xfrm>
            <a:off x="3733800" y="3276600"/>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Strategy)</a:t>
            </a:r>
          </a:p>
        </p:txBody>
      </p:sp>
      <p:sp>
        <p:nvSpPr>
          <p:cNvPr id="35" name="Text Placeholder 2"/>
          <p:cNvSpPr>
            <a:spLocks noGrp="1"/>
          </p:cNvSpPr>
          <p:nvPr>
            <p:ph type="body" idx="27" hasCustomPrompt="1"/>
          </p:nvPr>
        </p:nvSpPr>
        <p:spPr>
          <a:xfrm>
            <a:off x="457200" y="3276600"/>
            <a:ext cx="2590800" cy="218986"/>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2150" y="1506538"/>
            <a:ext cx="4260850" cy="3590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506538"/>
            <a:ext cx="4260850" cy="3590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B0C4EA-0CB8-430A-911D-3E76A4FA458B}" type="datetimeFigureOut">
              <a:rPr lang="en-US" smtClean="0"/>
              <a:t>14-Dec-16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1671192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150" y="301625"/>
            <a:ext cx="8675688" cy="1093788"/>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92150" y="1387475"/>
            <a:ext cx="4256088" cy="6794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92150" y="2066925"/>
            <a:ext cx="4256088" cy="3041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92700" y="1387475"/>
            <a:ext cx="4275138" cy="6794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92700" y="2066925"/>
            <a:ext cx="4275138" cy="3041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B0C4EA-0CB8-430A-911D-3E76A4FA458B}" type="datetimeFigureOut">
              <a:rPr lang="en-US" smtClean="0"/>
              <a:t>14-Dec-16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24987017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B0C4EA-0CB8-430A-911D-3E76A4FA458B}" type="datetimeFigureOut">
              <a:rPr lang="en-US" smtClean="0"/>
              <a:t>14-Dec-16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12309322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0C4EA-0CB8-430A-911D-3E76A4FA458B}" type="datetimeFigureOut">
              <a:rPr lang="en-US" smtClean="0"/>
              <a:t>14-Dec-16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32670520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377825"/>
            <a:ext cx="3244850" cy="13208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4276725" y="814388"/>
            <a:ext cx="5091113" cy="40227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92150" y="1698625"/>
            <a:ext cx="3244850" cy="31448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0C4EA-0CB8-430A-911D-3E76A4FA458B}" type="datetimeFigureOut">
              <a:rPr lang="en-US" smtClean="0"/>
              <a:t>14-Dec-16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1923933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377825"/>
            <a:ext cx="3244850" cy="13208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4276725" y="814388"/>
            <a:ext cx="5091113" cy="40227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92150" y="1698625"/>
            <a:ext cx="3244850" cy="31448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0C4EA-0CB8-430A-911D-3E76A4FA458B}" type="datetimeFigureOut">
              <a:rPr lang="en-US" smtClean="0"/>
              <a:t>14-Dec-16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12766215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0C4EA-0CB8-430A-911D-3E76A4FA458B}" type="datetimeFigureOut">
              <a:rPr lang="en-US" smtClean="0"/>
              <a:t>14-Dec-16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5324267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725" y="301625"/>
            <a:ext cx="2168525" cy="4795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92150" y="301625"/>
            <a:ext cx="6353175" cy="4795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0C4EA-0CB8-430A-911D-3E76A4FA458B}" type="datetimeFigureOut">
              <a:rPr lang="en-US" smtClean="0"/>
              <a:t>14-Dec-16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BD872-46C5-49B0-9E2C-C79AF91907EA}" type="slidenum">
              <a:rPr lang="en-US" smtClean="0"/>
              <a:t>‹#›</a:t>
            </a:fld>
            <a:endParaRPr lang="en-US"/>
          </a:p>
        </p:txBody>
      </p:sp>
    </p:spTree>
    <p:extLst>
      <p:ext uri="{BB962C8B-B14F-4D97-AF65-F5344CB8AC3E}">
        <p14:creationId xmlns:p14="http://schemas.microsoft.com/office/powerpoint/2010/main" val="39867185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94394" y="595204"/>
            <a:ext cx="5522807" cy="1431549"/>
          </a:xfrm>
        </p:spPr>
        <p:txBody>
          <a:bodyPr>
            <a:normAutofit/>
          </a:bodyPr>
          <a:lstStyle>
            <a:lvl1pPr algn="l">
              <a:defRPr lang="en-US" sz="396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794394" y="2384368"/>
            <a:ext cx="5522807" cy="628826"/>
          </a:xfrm>
        </p:spPr>
        <p:txBody>
          <a:bodyPr>
            <a:normAutofit/>
          </a:bodyPr>
          <a:lstStyle>
            <a:lvl1pPr marL="0" indent="0" algn="l">
              <a:buNone/>
              <a:defRPr lang="en-US" sz="297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794394" y="3013195"/>
            <a:ext cx="5522807" cy="911730"/>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800535" y="4749508"/>
            <a:ext cx="4079062" cy="609398"/>
          </a:xfrm>
          <a:prstGeom prst="rect">
            <a:avLst/>
          </a:prstGeom>
          <a:noFill/>
        </p:spPr>
        <p:txBody>
          <a:bodyPr wrap="square" lIns="0" tIns="0" rIns="0" bIns="0" rtlCol="0" anchor="b" anchorCtr="0">
            <a:spAutoFit/>
          </a:bodyPr>
          <a:lstStyle/>
          <a:p>
            <a:pPr defTabSz="1005766"/>
            <a:r>
              <a:rPr lang="en-US" sz="660" dirty="0" smtClean="0">
                <a:solidFill>
                  <a:srgbClr val="FFFFFF"/>
                </a:solidFill>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660" dirty="0">
              <a:solidFill>
                <a:srgbClr val="FFFFFF"/>
              </a:solidFill>
              <a:cs typeface="Segoe UI" panose="020B0502040204020203" pitchFamily="34" charset="0"/>
            </a:endParaRPr>
          </a:p>
        </p:txBody>
      </p:sp>
      <p:grpSp>
        <p:nvGrpSpPr>
          <p:cNvPr id="42" name="Group 41"/>
          <p:cNvGrpSpPr/>
          <p:nvPr/>
        </p:nvGrpSpPr>
        <p:grpSpPr>
          <a:xfrm>
            <a:off x="6261198" y="4546657"/>
            <a:ext cx="3416750" cy="954891"/>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grpSp>
        <p:nvGrpSpPr>
          <p:cNvPr id="19" name="Group 5"/>
          <p:cNvGrpSpPr>
            <a:grpSpLocks noChangeAspect="1"/>
          </p:cNvGrpSpPr>
          <p:nvPr userDrawn="1"/>
        </p:nvGrpSpPr>
        <p:grpSpPr bwMode="auto">
          <a:xfrm>
            <a:off x="800535" y="2180313"/>
            <a:ext cx="9307513" cy="33188"/>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9A9B9D"/>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9A9B9D"/>
                </a:solidFill>
              </a:endParaRPr>
            </a:p>
          </p:txBody>
        </p:sp>
      </p:grpSp>
      <p:sp>
        <p:nvSpPr>
          <p:cNvPr id="18" name="TextBox 17"/>
          <p:cNvSpPr txBox="1"/>
          <p:nvPr userDrawn="1"/>
        </p:nvSpPr>
        <p:spPr>
          <a:xfrm>
            <a:off x="-1198626" y="5050040"/>
            <a:ext cx="1003976"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Title Slide</a:t>
            </a:r>
          </a:p>
          <a:p>
            <a:pPr algn="r"/>
            <a:r>
              <a:rPr lang="en-US" sz="990" dirty="0" smtClean="0">
                <a:solidFill>
                  <a:srgbClr val="2C2C2E"/>
                </a:solidFill>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24"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25"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50549313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94394" y="595204"/>
            <a:ext cx="5522807" cy="1431549"/>
          </a:xfrm>
        </p:spPr>
        <p:txBody>
          <a:bodyPr>
            <a:normAutofit/>
          </a:bodyPr>
          <a:lstStyle>
            <a:lvl1pPr algn="l">
              <a:defRPr lang="en-US" sz="396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794394" y="2384368"/>
            <a:ext cx="5522807" cy="628826"/>
          </a:xfrm>
        </p:spPr>
        <p:txBody>
          <a:bodyPr>
            <a:normAutofit/>
          </a:bodyPr>
          <a:lstStyle>
            <a:lvl1pPr marL="0" indent="0" algn="l">
              <a:buNone/>
              <a:defRPr lang="en-US" sz="297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794394" y="3013195"/>
            <a:ext cx="5522807" cy="911730"/>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800535" y="2180313"/>
            <a:ext cx="9307513" cy="33188"/>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18" name="TextBox 17"/>
          <p:cNvSpPr txBox="1"/>
          <p:nvPr userDrawn="1"/>
        </p:nvSpPr>
        <p:spPr>
          <a:xfrm>
            <a:off x="-1282446" y="5050040"/>
            <a:ext cx="1087796"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Title Slide - White</a:t>
            </a:r>
          </a:p>
          <a:p>
            <a:pPr algn="r"/>
            <a:r>
              <a:rPr lang="en-US" sz="990" dirty="0" smtClean="0">
                <a:solidFill>
                  <a:srgbClr val="2C2C2E"/>
                </a:solidFill>
                <a:cs typeface="Segoe UI" panose="020B0502040204020203" pitchFamily="34" charset="0"/>
              </a:rPr>
              <a:t>Alternate layout </a:t>
            </a:r>
            <a:br>
              <a:rPr lang="en-US" sz="990" dirty="0" smtClean="0">
                <a:solidFill>
                  <a:srgbClr val="2C2C2E"/>
                </a:solidFill>
                <a:cs typeface="Segoe UI" panose="020B0502040204020203" pitchFamily="34" charset="0"/>
              </a:rPr>
            </a:br>
            <a:r>
              <a:rPr lang="en-US" sz="990" dirty="0" smtClean="0">
                <a:solidFill>
                  <a:srgbClr val="2C2C2E"/>
                </a:solidFill>
                <a:cs typeface="Segoe UI" panose="020B0502040204020203" pitchFamily="34" charset="0"/>
              </a:rPr>
              <a:t>for first slide </a:t>
            </a:r>
            <a:br>
              <a:rPr lang="en-US" sz="990" dirty="0" smtClean="0">
                <a:solidFill>
                  <a:srgbClr val="2C2C2E"/>
                </a:solidFill>
                <a:cs typeface="Segoe UI" panose="020B0502040204020203" pitchFamily="34" charset="0"/>
              </a:rPr>
            </a:br>
            <a:r>
              <a:rPr lang="en-US" sz="990" dirty="0" smtClean="0">
                <a:solidFill>
                  <a:srgbClr val="2C2C2E"/>
                </a:solidFill>
                <a:cs typeface="Segoe UI" panose="020B0502040204020203" pitchFamily="34" charset="0"/>
              </a:rPr>
              <a:t>in the deck.</a:t>
            </a:r>
          </a:p>
        </p:txBody>
      </p:sp>
      <p:sp>
        <p:nvSpPr>
          <p:cNvPr id="23" name="TextBox 22"/>
          <p:cNvSpPr txBox="1"/>
          <p:nvPr userDrawn="1"/>
        </p:nvSpPr>
        <p:spPr bwMode="gray">
          <a:xfrm>
            <a:off x="800535" y="4749508"/>
            <a:ext cx="4079062" cy="609398"/>
          </a:xfrm>
          <a:prstGeom prst="rect">
            <a:avLst/>
          </a:prstGeom>
          <a:noFill/>
        </p:spPr>
        <p:txBody>
          <a:bodyPr wrap="square" lIns="0" tIns="0" rIns="0" bIns="0" rtlCol="0" anchor="b" anchorCtr="0">
            <a:spAutoFit/>
          </a:bodyPr>
          <a:lstStyle/>
          <a:p>
            <a:pPr defTabSz="1005766"/>
            <a:r>
              <a:rPr lang="en-US" sz="660" dirty="0" smtClean="0">
                <a:solidFill>
                  <a:srgbClr val="58595B"/>
                </a:solidFill>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660" dirty="0">
              <a:solidFill>
                <a:srgbClr val="58595B"/>
              </a:solidFill>
              <a:cs typeface="Segoe UI" panose="020B0502040204020203" pitchFamily="34" charset="0"/>
            </a:endParaRPr>
          </a:p>
        </p:txBody>
      </p:sp>
      <p:grpSp>
        <p:nvGrpSpPr>
          <p:cNvPr id="24" name="Group 23"/>
          <p:cNvGrpSpPr/>
          <p:nvPr userDrawn="1"/>
        </p:nvGrpSpPr>
        <p:grpSpPr>
          <a:xfrm>
            <a:off x="6261198" y="4546657"/>
            <a:ext cx="3416750" cy="954891"/>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37"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35"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36"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41569287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58095"/>
            <a:ext cx="8549640" cy="1213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3207015"/>
            <a:ext cx="7040880" cy="144630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Title and Content</a:t>
            </a:r>
          </a:p>
          <a:p>
            <a:pPr algn="r"/>
            <a:r>
              <a:rPr lang="en-US" sz="990" dirty="0" smtClean="0">
                <a:solidFill>
                  <a:srgbClr val="2C2C2E"/>
                </a:solidFill>
                <a:cs typeface="Segoe UI" panose="020B0502040204020203" pitchFamily="34" charset="0"/>
              </a:rPr>
              <a:t>The primary layout used for standard slides. The placeholder can be used to create text, tables, or charts.</a:t>
            </a: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578033573"/>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755127" y="1537354"/>
            <a:ext cx="8560121" cy="3429579"/>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5" name="Text Placeholder 18"/>
          <p:cNvSpPr>
            <a:spLocks noGrp="1"/>
          </p:cNvSpPr>
          <p:nvPr>
            <p:ph type="body" sz="quarter" idx="11" hasCustomPrompt="1"/>
          </p:nvPr>
        </p:nvSpPr>
        <p:spPr>
          <a:xfrm>
            <a:off x="755127" y="719351"/>
            <a:ext cx="8560120" cy="493406"/>
          </a:xfrm>
        </p:spPr>
        <p:txBody>
          <a:bodyPr tIns="45720">
            <a:noAutofit/>
          </a:bodyPr>
          <a:lstStyle>
            <a:lvl1pPr marL="0" indent="0" algn="l" defTabSz="1005766" rtl="0" eaLnBrk="1" latinLnBrk="0" hangingPunct="1">
              <a:buNone/>
              <a:defRPr lang="en-US" sz="165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9" name="TextBox 8"/>
          <p:cNvSpPr txBox="1"/>
          <p:nvPr userDrawn="1"/>
        </p:nvSpPr>
        <p:spPr>
          <a:xfrm>
            <a:off x="-1349502" y="4592992"/>
            <a:ext cx="1154852" cy="1066446"/>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Title/Subtitle </a:t>
            </a:r>
            <a:br>
              <a:rPr lang="en-US" sz="990" b="1" dirty="0" smtClean="0">
                <a:solidFill>
                  <a:srgbClr val="2C2C2E"/>
                </a:solidFill>
                <a:cs typeface="Segoe UI" panose="020B0502040204020203" pitchFamily="34" charset="0"/>
              </a:rPr>
            </a:br>
            <a:r>
              <a:rPr lang="en-US" sz="990" b="1" dirty="0" smtClean="0">
                <a:solidFill>
                  <a:srgbClr val="2C2C2E"/>
                </a:solidFill>
                <a:cs typeface="Segoe UI" panose="020B0502040204020203" pitchFamily="34" charset="0"/>
              </a:rPr>
              <a:t>and Content</a:t>
            </a:r>
          </a:p>
          <a:p>
            <a:pPr algn="r"/>
            <a:r>
              <a:rPr lang="en-US" sz="990" dirty="0" smtClean="0">
                <a:solidFill>
                  <a:srgbClr val="2C2C2E"/>
                </a:solidFill>
                <a:cs typeface="Segoe UI" panose="020B0502040204020203" pitchFamily="34" charset="0"/>
              </a:rPr>
              <a:t>Identical to main layout but includes the addition of a subtitle directly below the title.</a:t>
            </a: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2536491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152">
          <p15:clr>
            <a:srgbClr val="FBAE40"/>
          </p15:clr>
        </p15:guide>
        <p15:guide id="2"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5" name="Text Placeholder 18"/>
          <p:cNvSpPr>
            <a:spLocks noGrp="1"/>
          </p:cNvSpPr>
          <p:nvPr>
            <p:ph type="body" sz="quarter" idx="11" hasCustomPrompt="1"/>
          </p:nvPr>
        </p:nvSpPr>
        <p:spPr>
          <a:xfrm>
            <a:off x="755127" y="719351"/>
            <a:ext cx="8560120" cy="493406"/>
          </a:xfrm>
        </p:spPr>
        <p:txBody>
          <a:bodyPr tIns="45720">
            <a:noAutofit/>
          </a:bodyPr>
          <a:lstStyle>
            <a:lvl1pPr marL="0" indent="0" algn="l" defTabSz="1005766" rtl="0" eaLnBrk="1" latinLnBrk="0" hangingPunct="1">
              <a:buNone/>
              <a:defRPr lang="en-US" sz="165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7" name="TextBox 6"/>
          <p:cNvSpPr txBox="1"/>
          <p:nvPr userDrawn="1"/>
        </p:nvSpPr>
        <p:spPr>
          <a:xfrm>
            <a:off x="-1324356" y="4745343"/>
            <a:ext cx="1129706" cy="914096"/>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Title Only</a:t>
            </a:r>
          </a:p>
          <a:p>
            <a:pPr algn="r"/>
            <a:r>
              <a:rPr lang="en-US" sz="990" dirty="0" smtClean="0">
                <a:solidFill>
                  <a:srgbClr val="2C2C2E"/>
                </a:solidFill>
                <a:cs typeface="Segoe UI" panose="020B0502040204020203" pitchFamily="34" charset="0"/>
              </a:rPr>
              <a:t>Includes only the title and subtitle, with a large open space in the middle of the slide.</a:t>
            </a:r>
          </a:p>
        </p:txBody>
      </p:sp>
      <p:sp>
        <p:nvSpPr>
          <p:cNvPr id="12"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804269396"/>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755127" y="1320536"/>
            <a:ext cx="3394710" cy="3646397"/>
          </a:xfrm>
        </p:spPr>
        <p:txBody>
          <a:bodyPr>
            <a:noAutofit/>
          </a:bodyPr>
          <a:lstStyle>
            <a:lvl1pPr marL="285512" indent="-285512">
              <a:spcBef>
                <a:spcPts val="1320"/>
              </a:spcBef>
              <a:spcAft>
                <a:spcPts val="660"/>
              </a:spcAft>
              <a:buFont typeface="Wingdings" panose="05000000000000000000" pitchFamily="2" charset="2"/>
              <a:buChar char="§"/>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9" name="Content Placeholder 2"/>
          <p:cNvSpPr>
            <a:spLocks noGrp="1"/>
          </p:cNvSpPr>
          <p:nvPr>
            <p:ph idx="13" hasCustomPrompt="1"/>
          </p:nvPr>
        </p:nvSpPr>
        <p:spPr>
          <a:xfrm>
            <a:off x="4738936" y="1320536"/>
            <a:ext cx="3394710" cy="3646396"/>
          </a:xfrm>
        </p:spPr>
        <p:txBody>
          <a:bodyPr>
            <a:noAutofit/>
          </a:bodyPr>
          <a:lstStyle>
            <a:lvl1pPr marL="285512" indent="-285512">
              <a:spcBef>
                <a:spcPts val="1320"/>
              </a:spcBef>
              <a:spcAft>
                <a:spcPts val="660"/>
              </a:spcAft>
              <a:buFont typeface="Wingdings" panose="05000000000000000000" pitchFamily="2" charset="2"/>
              <a:buChar char="§"/>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Agenda Items</a:t>
            </a:r>
            <a:endParaRPr lang="en-US" dirty="0"/>
          </a:p>
        </p:txBody>
      </p:sp>
      <p:sp>
        <p:nvSpPr>
          <p:cNvPr id="12" name="TextBox 11"/>
          <p:cNvSpPr txBox="1"/>
          <p:nvPr userDrawn="1"/>
        </p:nvSpPr>
        <p:spPr>
          <a:xfrm>
            <a:off x="-1349502" y="5050041"/>
            <a:ext cx="1154852"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Agenda</a:t>
            </a:r>
          </a:p>
          <a:p>
            <a:pPr algn="r"/>
            <a:r>
              <a:rPr lang="en-US" sz="990" dirty="0" smtClean="0">
                <a:solidFill>
                  <a:srgbClr val="2C2C2E"/>
                </a:solidFill>
                <a:cs typeface="Segoe UI" panose="020B0502040204020203" pitchFamily="34" charset="0"/>
              </a:rPr>
              <a:t>Two-column layout, to be used with any number of items.</a:t>
            </a:r>
          </a:p>
        </p:txBody>
      </p:sp>
      <p:sp>
        <p:nvSpPr>
          <p:cNvPr id="15"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424995053"/>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755127" y="2006637"/>
            <a:ext cx="3967002" cy="2960296"/>
          </a:xfrm>
        </p:spPr>
        <p:txBody>
          <a:bodyPr lIns="137160" tIns="228600">
            <a:noAutofit/>
          </a:bodyPr>
          <a:lstStyle>
            <a:lvl1pPr marL="188595" indent="-188595">
              <a:spcBef>
                <a:spcPts val="1320"/>
              </a:spcBef>
              <a:spcAft>
                <a:spcPts val="0"/>
              </a:spcAft>
              <a:tabLst/>
              <a:defRPr sz="1650">
                <a:solidFill>
                  <a:schemeClr val="tx1"/>
                </a:solidFill>
              </a:defRPr>
            </a:lvl1pPr>
            <a:lvl2pPr marL="471488" indent="-216099">
              <a:spcBef>
                <a:spcPts val="0"/>
              </a:spcBef>
              <a:spcAft>
                <a:spcPts val="165"/>
              </a:spcAft>
              <a:defRPr sz="1485">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755127" y="719351"/>
            <a:ext cx="8560120" cy="493406"/>
          </a:xfrm>
        </p:spPr>
        <p:txBody>
          <a:bodyPr tIns="45720">
            <a:noAutofit/>
          </a:bodyPr>
          <a:lstStyle>
            <a:lvl1pPr marL="0" indent="0" algn="l" defTabSz="1005766" rtl="0" eaLnBrk="1" latinLnBrk="0" hangingPunct="1">
              <a:buNone/>
              <a:defRPr lang="en-US" sz="165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9" name="Text Placeholder 8"/>
          <p:cNvSpPr>
            <a:spLocks noGrp="1"/>
          </p:cNvSpPr>
          <p:nvPr>
            <p:ph type="body" sz="quarter" idx="15" hasCustomPrompt="1"/>
          </p:nvPr>
        </p:nvSpPr>
        <p:spPr>
          <a:xfrm>
            <a:off x="751562" y="1534162"/>
            <a:ext cx="3970567" cy="472475"/>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5348245" y="2006636"/>
            <a:ext cx="3967002" cy="2960296"/>
          </a:xfrm>
        </p:spPr>
        <p:txBody>
          <a:bodyPr lIns="137160" tIns="228600">
            <a:noAutofit/>
          </a:bodyPr>
          <a:lstStyle>
            <a:lvl1pPr marL="188595" indent="-188595">
              <a:spcBef>
                <a:spcPts val="1320"/>
              </a:spcBef>
              <a:spcAft>
                <a:spcPts val="0"/>
              </a:spcAft>
              <a:tabLst/>
              <a:defRPr sz="1650">
                <a:solidFill>
                  <a:schemeClr val="tx1"/>
                </a:solidFill>
              </a:defRPr>
            </a:lvl1pPr>
            <a:lvl2pPr marL="471488" indent="-216099">
              <a:spcBef>
                <a:spcPts val="0"/>
              </a:spcBef>
              <a:spcAft>
                <a:spcPts val="165"/>
              </a:spcAft>
              <a:defRPr sz="1485">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5344680" y="1534161"/>
            <a:ext cx="3970567" cy="472475"/>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349502" y="5050041"/>
            <a:ext cx="1154852"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Two-Column Content</a:t>
            </a:r>
          </a:p>
          <a:p>
            <a:pPr algn="r"/>
            <a:r>
              <a:rPr lang="en-US" sz="990" dirty="0" smtClean="0">
                <a:solidFill>
                  <a:srgbClr val="2C2C2E"/>
                </a:solidFill>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96366016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755127" y="2006637"/>
            <a:ext cx="2640330" cy="2960296"/>
          </a:xfrm>
        </p:spPr>
        <p:txBody>
          <a:bodyPr lIns="137160" tIns="228600">
            <a:noAutofit/>
          </a:bodyPr>
          <a:lstStyle>
            <a:lvl1pPr marL="188595" indent="-188595">
              <a:spcBef>
                <a:spcPts val="1320"/>
              </a:spcBef>
              <a:spcAft>
                <a:spcPts val="0"/>
              </a:spcAft>
              <a:tabLst/>
              <a:defRPr sz="1650">
                <a:solidFill>
                  <a:schemeClr val="tx1"/>
                </a:solidFill>
              </a:defRPr>
            </a:lvl1pPr>
            <a:lvl2pPr marL="471488" indent="-216099">
              <a:spcBef>
                <a:spcPts val="0"/>
              </a:spcBef>
              <a:spcAft>
                <a:spcPts val="165"/>
              </a:spcAft>
              <a:defRPr sz="1485">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755127" y="719351"/>
            <a:ext cx="8560120" cy="493406"/>
          </a:xfrm>
        </p:spPr>
        <p:txBody>
          <a:bodyPr tIns="45720">
            <a:noAutofit/>
          </a:bodyPr>
          <a:lstStyle>
            <a:lvl1pPr marL="0" indent="0" algn="l" defTabSz="1005766" rtl="0" eaLnBrk="1" latinLnBrk="0" hangingPunct="1">
              <a:buNone/>
              <a:defRPr lang="en-US" sz="165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dirty="0">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solidFill>
                  <a:srgbClr val="58595B"/>
                </a:solidFill>
              </a:rPr>
              <a:t>|  Micron Confidential</a:t>
            </a:r>
            <a:endParaRPr lang="en-US" dirty="0">
              <a:solidFill>
                <a:srgbClr val="58595B"/>
              </a:solidFill>
            </a:endParaRPr>
          </a:p>
        </p:txBody>
      </p:sp>
      <p:sp>
        <p:nvSpPr>
          <p:cNvPr id="9" name="Text Placeholder 8"/>
          <p:cNvSpPr>
            <a:spLocks noGrp="1"/>
          </p:cNvSpPr>
          <p:nvPr>
            <p:ph type="body" sz="quarter" idx="15" hasCustomPrompt="1"/>
          </p:nvPr>
        </p:nvSpPr>
        <p:spPr>
          <a:xfrm>
            <a:off x="751562" y="1525584"/>
            <a:ext cx="2640330" cy="472475"/>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3715021" y="1998060"/>
            <a:ext cx="2640330" cy="2968873"/>
          </a:xfrm>
        </p:spPr>
        <p:txBody>
          <a:bodyPr lIns="137160" tIns="228600">
            <a:noAutofit/>
          </a:bodyPr>
          <a:lstStyle>
            <a:lvl1pPr marL="188595" indent="-188595">
              <a:spcBef>
                <a:spcPts val="1320"/>
              </a:spcBef>
              <a:spcAft>
                <a:spcPts val="0"/>
              </a:spcAft>
              <a:tabLst/>
              <a:defRPr sz="1650">
                <a:solidFill>
                  <a:schemeClr val="tx1"/>
                </a:solidFill>
              </a:defRPr>
            </a:lvl1pPr>
            <a:lvl2pPr marL="471488" indent="-216099">
              <a:spcBef>
                <a:spcPts val="0"/>
              </a:spcBef>
              <a:spcAft>
                <a:spcPts val="165"/>
              </a:spcAft>
              <a:defRPr sz="1485">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3713239" y="1525584"/>
            <a:ext cx="2640330" cy="472475"/>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6674917" y="1525584"/>
            <a:ext cx="2640330" cy="472475"/>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6674917" y="2006637"/>
            <a:ext cx="2640330" cy="2951719"/>
          </a:xfrm>
        </p:spPr>
        <p:txBody>
          <a:bodyPr lIns="137160" tIns="228600">
            <a:noAutofit/>
          </a:bodyPr>
          <a:lstStyle>
            <a:lvl1pPr marL="188595" indent="-188595">
              <a:spcBef>
                <a:spcPts val="1320"/>
              </a:spcBef>
              <a:spcAft>
                <a:spcPts val="0"/>
              </a:spcAft>
              <a:tabLst/>
              <a:defRPr sz="1650">
                <a:solidFill>
                  <a:schemeClr val="tx1"/>
                </a:solidFill>
              </a:defRPr>
            </a:lvl1pPr>
            <a:lvl2pPr marL="471488" indent="-216099">
              <a:spcBef>
                <a:spcPts val="0"/>
              </a:spcBef>
              <a:spcAft>
                <a:spcPts val="165"/>
              </a:spcAft>
              <a:defRPr sz="1485">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8" name="TextBox 17"/>
          <p:cNvSpPr txBox="1"/>
          <p:nvPr userDrawn="1"/>
        </p:nvSpPr>
        <p:spPr>
          <a:xfrm>
            <a:off x="-1349502" y="5050041"/>
            <a:ext cx="1154852"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Three-Column Content</a:t>
            </a:r>
          </a:p>
          <a:p>
            <a:pPr algn="r"/>
            <a:r>
              <a:rPr lang="en-US" sz="990" dirty="0" smtClean="0">
                <a:solidFill>
                  <a:srgbClr val="2C2C2E"/>
                </a:solidFill>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561825637"/>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5783580" cy="5659438"/>
          </a:xfrm>
          <a:gradFill>
            <a:gsLst>
              <a:gs pos="20000">
                <a:schemeClr val="tx2"/>
              </a:gs>
              <a:gs pos="100000">
                <a:schemeClr val="tx2">
                  <a:alpha val="0"/>
                </a:schemeClr>
              </a:gs>
            </a:gsLst>
            <a:lin ang="0" scaled="0"/>
          </a:gradFill>
        </p:spPr>
        <p:txBody>
          <a:bodyPr lIns="914400" tIns="914400"/>
          <a:lstStyle>
            <a:lvl1pPr marL="0" indent="0">
              <a:spcBef>
                <a:spcPts val="198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349502" y="5050041"/>
            <a:ext cx="1154852" cy="609398"/>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Full Photo </a:t>
            </a:r>
            <a:br>
              <a:rPr lang="en-US" sz="990" b="1" dirty="0" smtClean="0">
                <a:solidFill>
                  <a:srgbClr val="2C2C2E"/>
                </a:solidFill>
                <a:cs typeface="Segoe UI" panose="020B0502040204020203" pitchFamily="34" charset="0"/>
              </a:rPr>
            </a:br>
            <a:r>
              <a:rPr lang="en-US" sz="990" b="1" dirty="0" smtClean="0">
                <a:solidFill>
                  <a:srgbClr val="2C2C2E"/>
                </a:solidFill>
                <a:cs typeface="Segoe UI" panose="020B0502040204020203" pitchFamily="34" charset="0"/>
              </a:rPr>
              <a:t>with Left Text</a:t>
            </a:r>
          </a:p>
          <a:p>
            <a:pPr algn="r"/>
            <a:r>
              <a:rPr lang="en-US" sz="990" dirty="0" smtClean="0">
                <a:solidFill>
                  <a:srgbClr val="2C2C2E"/>
                </a:solidFill>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7"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8"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1061627821"/>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4274820" y="0"/>
            <a:ext cx="5783580" cy="5659438"/>
          </a:xfrm>
          <a:gradFill>
            <a:gsLst>
              <a:gs pos="20000">
                <a:schemeClr val="tx2"/>
              </a:gs>
              <a:gs pos="100000">
                <a:schemeClr val="tx2">
                  <a:alpha val="0"/>
                </a:schemeClr>
              </a:gs>
            </a:gsLst>
            <a:lin ang="10800000" scaled="0"/>
          </a:gradFill>
        </p:spPr>
        <p:txBody>
          <a:bodyPr lIns="0" tIns="914400" rIns="914400"/>
          <a:lstStyle>
            <a:lvl1pPr marL="0" indent="0" algn="r">
              <a:spcBef>
                <a:spcPts val="198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349502" y="4897691"/>
            <a:ext cx="1154852" cy="761747"/>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Full Photo </a:t>
            </a:r>
            <a:br>
              <a:rPr lang="en-US" sz="990" b="1" dirty="0" smtClean="0">
                <a:solidFill>
                  <a:srgbClr val="2C2C2E"/>
                </a:solidFill>
                <a:cs typeface="Segoe UI" panose="020B0502040204020203" pitchFamily="34" charset="0"/>
              </a:rPr>
            </a:br>
            <a:r>
              <a:rPr lang="en-US" sz="990" b="1" dirty="0" smtClean="0">
                <a:solidFill>
                  <a:srgbClr val="2C2C2E"/>
                </a:solidFill>
                <a:cs typeface="Segoe UI" panose="020B0502040204020203" pitchFamily="34" charset="0"/>
              </a:rPr>
              <a:t>with Right Text</a:t>
            </a:r>
          </a:p>
          <a:p>
            <a:pPr algn="r"/>
            <a:r>
              <a:rPr lang="en-US" sz="990" dirty="0" smtClean="0">
                <a:solidFill>
                  <a:srgbClr val="2C2C2E"/>
                </a:solidFill>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7"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8"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273719492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764862" y="1687352"/>
            <a:ext cx="8897302" cy="1463489"/>
          </a:xfrm>
        </p:spPr>
        <p:txBody>
          <a:bodyPr>
            <a:normAutofit/>
          </a:bodyPr>
          <a:lstStyle>
            <a:lvl1pPr>
              <a:defRPr lang="en-US" sz="396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424441" y="3331349"/>
            <a:ext cx="9634062" cy="33188"/>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27" name="AutoShape 3"/>
          <p:cNvSpPr>
            <a:spLocks noChangeAspect="1" noChangeArrowheads="1" noTextEdit="1"/>
          </p:cNvSpPr>
          <p:nvPr userDrawn="1"/>
        </p:nvSpPr>
        <p:spPr bwMode="auto">
          <a:xfrm>
            <a:off x="8714662" y="5250701"/>
            <a:ext cx="962621" cy="26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5438" tIns="37719" rIns="75438" bIns="37719" numCol="1" anchor="t" anchorCtr="0" compatLnSpc="1">
            <a:prstTxWarp prst="textNoShape">
              <a:avLst/>
            </a:prstTxWarp>
          </a:bodyPr>
          <a:lstStyle/>
          <a:p>
            <a:endParaRPr lang="en-US" sz="1485">
              <a:solidFill>
                <a:srgbClr val="58595B"/>
              </a:solidFill>
            </a:endParaRPr>
          </a:p>
        </p:txBody>
      </p:sp>
      <p:grpSp>
        <p:nvGrpSpPr>
          <p:cNvPr id="28" name="Group 27"/>
          <p:cNvGrpSpPr/>
          <p:nvPr userDrawn="1"/>
        </p:nvGrpSpPr>
        <p:grpSpPr>
          <a:xfrm>
            <a:off x="8704184" y="5241532"/>
            <a:ext cx="973098" cy="272492"/>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grpSp>
      <p:sp>
        <p:nvSpPr>
          <p:cNvPr id="24" name="TextBox 23"/>
          <p:cNvSpPr txBox="1"/>
          <p:nvPr userDrawn="1"/>
        </p:nvSpPr>
        <p:spPr>
          <a:xfrm>
            <a:off x="-1349502" y="5507089"/>
            <a:ext cx="1154852" cy="152349"/>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Blue Segue </a:t>
            </a:r>
          </a:p>
        </p:txBody>
      </p:sp>
      <p:sp>
        <p:nvSpPr>
          <p:cNvPr id="38"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22"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23"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1419135990"/>
      </p:ext>
    </p:extLst>
  </p:cSld>
  <p:clrMapOvr>
    <a:masterClrMapping/>
  </p:clrMapOvr>
  <p:timing>
    <p:tnLst>
      <p:par>
        <p:cTn id="1" dur="indefinite" restart="never" nodeType="tmRoot"/>
      </p:par>
    </p:tnLst>
  </p:timing>
  <p:hf hdr="0"/>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4862" y="1687352"/>
            <a:ext cx="8897302" cy="1463489"/>
          </a:xfrm>
        </p:spPr>
        <p:txBody>
          <a:bodyPr>
            <a:normAutofit/>
          </a:bodyPr>
          <a:lstStyle>
            <a:lvl1pPr>
              <a:defRPr lang="en-US" sz="396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424441" y="3331333"/>
            <a:ext cx="9634062" cy="36681"/>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5" name="AutoShape 3"/>
          <p:cNvSpPr>
            <a:spLocks noChangeAspect="1" noChangeArrowheads="1" noTextEdit="1"/>
          </p:cNvSpPr>
          <p:nvPr userDrawn="1"/>
        </p:nvSpPr>
        <p:spPr bwMode="auto">
          <a:xfrm>
            <a:off x="8714662" y="5250701"/>
            <a:ext cx="962621" cy="26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5438" tIns="37719" rIns="75438" bIns="37719" numCol="1" anchor="t" anchorCtr="0" compatLnSpc="1">
            <a:prstTxWarp prst="textNoShape">
              <a:avLst/>
            </a:prstTxWarp>
          </a:bodyPr>
          <a:lstStyle/>
          <a:p>
            <a:endParaRPr lang="en-US" sz="1485">
              <a:solidFill>
                <a:srgbClr val="58595B"/>
              </a:solidFill>
            </a:endParaRPr>
          </a:p>
        </p:txBody>
      </p:sp>
      <p:grpSp>
        <p:nvGrpSpPr>
          <p:cNvPr id="15" name="Group 14"/>
          <p:cNvGrpSpPr/>
          <p:nvPr userDrawn="1"/>
        </p:nvGrpSpPr>
        <p:grpSpPr>
          <a:xfrm>
            <a:off x="8704184" y="5241532"/>
            <a:ext cx="973098" cy="272492"/>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485">
                <a:solidFill>
                  <a:srgbClr val="58595B"/>
                </a:solidFill>
              </a:endParaRPr>
            </a:p>
          </p:txBody>
        </p:sp>
      </p:grpSp>
      <p:sp>
        <p:nvSpPr>
          <p:cNvPr id="20" name="TextBox 19"/>
          <p:cNvSpPr txBox="1"/>
          <p:nvPr userDrawn="1"/>
        </p:nvSpPr>
        <p:spPr>
          <a:xfrm>
            <a:off x="-1349502" y="5507089"/>
            <a:ext cx="1154852" cy="152349"/>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White Segue</a:t>
            </a:r>
            <a:endParaRPr lang="en-US" sz="990" dirty="0" smtClean="0">
              <a:solidFill>
                <a:srgbClr val="2C2C2E"/>
              </a:solidFill>
              <a:cs typeface="Segoe UI" panose="020B0502040204020203" pitchFamily="34" charset="0"/>
            </a:endParaRPr>
          </a:p>
        </p:txBody>
      </p:sp>
      <p:sp>
        <p:nvSpPr>
          <p:cNvPr id="27"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21"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26"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176134074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3636715"/>
            <a:ext cx="8549640" cy="112402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2398711"/>
            <a:ext cx="8549640" cy="123800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366036" y="3021164"/>
            <a:ext cx="1894682" cy="33188"/>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9288" y="2118781"/>
            <a:ext cx="5610828" cy="15300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7813907" y="3021139"/>
            <a:ext cx="1894682" cy="33188"/>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14" name="TextBox 13"/>
          <p:cNvSpPr txBox="1"/>
          <p:nvPr userDrawn="1"/>
        </p:nvSpPr>
        <p:spPr>
          <a:xfrm>
            <a:off x="-1349502" y="5507089"/>
            <a:ext cx="1154852" cy="152349"/>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White Ending Slide</a:t>
            </a:r>
            <a:endParaRPr lang="en-US" sz="990" dirty="0" smtClean="0">
              <a:solidFill>
                <a:srgbClr val="2C2C2E"/>
              </a:solidFill>
              <a:cs typeface="Segoe UI" panose="020B0502040204020203" pitchFamily="34" charset="0"/>
            </a:endParaRPr>
          </a:p>
        </p:txBody>
      </p:sp>
      <p:sp>
        <p:nvSpPr>
          <p:cNvPr id="17"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12"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13"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304422682"/>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366036" y="3021164"/>
            <a:ext cx="1894682" cy="33188"/>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grpSp>
        <p:nvGrpSpPr>
          <p:cNvPr id="16" name="Group 15"/>
          <p:cNvGrpSpPr>
            <a:grpSpLocks noChangeAspect="1"/>
          </p:cNvGrpSpPr>
          <p:nvPr/>
        </p:nvGrpSpPr>
        <p:grpSpPr bwMode="auto">
          <a:xfrm flipH="1">
            <a:off x="7813907" y="3021139"/>
            <a:ext cx="1894682" cy="33188"/>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grpSp>
        <p:nvGrpSpPr>
          <p:cNvPr id="19" name="Group 18"/>
          <p:cNvGrpSpPr/>
          <p:nvPr/>
        </p:nvGrpSpPr>
        <p:grpSpPr>
          <a:xfrm>
            <a:off x="2195035" y="2062904"/>
            <a:ext cx="5675314" cy="1586040"/>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30" name="TextBox 29"/>
          <p:cNvSpPr txBox="1"/>
          <p:nvPr userDrawn="1"/>
        </p:nvSpPr>
        <p:spPr>
          <a:xfrm>
            <a:off x="-1349502" y="5507089"/>
            <a:ext cx="1154852" cy="152349"/>
          </a:xfrm>
          <a:prstGeom prst="rect">
            <a:avLst/>
          </a:prstGeom>
          <a:noFill/>
        </p:spPr>
        <p:txBody>
          <a:bodyPr wrap="square" lIns="0" tIns="0" rIns="0" bIns="0" rtlCol="0" anchor="b" anchorCtr="0">
            <a:spAutoFit/>
          </a:bodyPr>
          <a:lstStyle/>
          <a:p>
            <a:pPr algn="r"/>
            <a:r>
              <a:rPr lang="en-US" sz="990" b="1" dirty="0" smtClean="0">
                <a:solidFill>
                  <a:srgbClr val="2C2C2E"/>
                </a:solidFill>
                <a:cs typeface="Segoe UI" panose="020B0502040204020203" pitchFamily="34" charset="0"/>
              </a:rPr>
              <a:t>Blue Ending Slide</a:t>
            </a:r>
            <a:endParaRPr lang="en-US" sz="990" dirty="0" smtClean="0">
              <a:solidFill>
                <a:srgbClr val="2C2C2E"/>
              </a:solidFill>
              <a:cs typeface="Segoe UI" panose="020B0502040204020203" pitchFamily="34" charset="0"/>
            </a:endParaRPr>
          </a:p>
        </p:txBody>
      </p:sp>
      <p:sp>
        <p:nvSpPr>
          <p:cNvPr id="3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a:solidFill>
                  <a:srgbClr val="58595B"/>
                </a:solidFill>
              </a:rPr>
              <a:t>|  </a:t>
            </a:r>
            <a:fld id="{F55C824C-5440-421F-B1ED-9166A1D48D51}" type="datetime4">
              <a:rPr lang="en-US">
                <a:solidFill>
                  <a:srgbClr val="58595B"/>
                </a:solidFill>
              </a:rPr>
              <a:pPr/>
              <a:t>December 14, 2016</a:t>
            </a:fld>
            <a:endParaRPr dirty="0">
              <a:solidFill>
                <a:srgbClr val="58595B"/>
              </a:solidFill>
            </a:endParaRPr>
          </a:p>
        </p:txBody>
      </p:sp>
      <p:sp>
        <p:nvSpPr>
          <p:cNvPr id="29"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a:solidFill>
                  <a:srgbClr val="58595B"/>
                </a:solidFill>
              </a:rPr>
              <a:pPr algn="l"/>
              <a:t>‹#›</a:t>
            </a:fld>
            <a:endParaRPr dirty="0">
              <a:solidFill>
                <a:srgbClr val="58595B"/>
              </a:solidFill>
            </a:endParaRPr>
          </a:p>
        </p:txBody>
      </p:sp>
      <p:sp>
        <p:nvSpPr>
          <p:cNvPr id="31"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solidFill>
                  <a:srgbClr val="58595B"/>
                </a:solidFill>
              </a:rPr>
              <a:t>|  Micron Confidential</a:t>
            </a:r>
            <a:endParaRPr lang="en-US" dirty="0">
              <a:solidFill>
                <a:srgbClr val="58595B"/>
              </a:solidFill>
            </a:endParaRPr>
          </a:p>
        </p:txBody>
      </p:sp>
    </p:spTree>
    <p:extLst>
      <p:ext uri="{BB962C8B-B14F-4D97-AF65-F5344CB8AC3E}">
        <p14:creationId xmlns:p14="http://schemas.microsoft.com/office/powerpoint/2010/main" val="2029039760"/>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obj">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5402898" y="5237602"/>
            <a:ext cx="4669473" cy="428388"/>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75962" tIns="37981" rIns="75962" bIns="37981" anchor="ctr"/>
          <a:lstStyle/>
          <a:p>
            <a:endParaRPr lang="en-US" sz="1485">
              <a:solidFill>
                <a:srgbClr val="58595B"/>
              </a:solidFill>
            </a:endParaRPr>
          </a:p>
        </p:txBody>
      </p:sp>
      <p:sp>
        <p:nvSpPr>
          <p:cNvPr id="5" name="Rectangle 9"/>
          <p:cNvSpPr txBox="1">
            <a:spLocks noChangeArrowheads="1"/>
          </p:cNvSpPr>
          <p:nvPr/>
        </p:nvSpPr>
        <p:spPr>
          <a:xfrm>
            <a:off x="24448" y="5409219"/>
            <a:ext cx="551815" cy="205678"/>
          </a:xfrm>
          <a:prstGeom prst="rect">
            <a:avLst/>
          </a:prstGeom>
        </p:spPr>
        <p:txBody>
          <a:bodyPr/>
          <a:lstStyle/>
          <a:p>
            <a:pPr algn="ctr" eaLnBrk="0" hangingPunct="0"/>
            <a:fld id="{B8DCDBD3-B7F9-4D21-BD68-0574EE810EB4}" type="slidenum">
              <a:rPr lang="en-US" sz="660" b="1">
                <a:solidFill>
                  <a:srgbClr val="1F54A5"/>
                </a:solidFill>
                <a:latin typeface="Calibri" pitchFamily="34" charset="0"/>
                <a:cs typeface="Calibri" pitchFamily="34" charset="0"/>
              </a:rPr>
              <a:pPr algn="ctr" eaLnBrk="0" hangingPunct="0"/>
              <a:t>‹#›</a:t>
            </a:fld>
            <a:endParaRPr lang="en-US" sz="66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662430" y="5407908"/>
            <a:ext cx="3396457" cy="1782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75962" tIns="37981" rIns="75962" bIns="37981">
            <a:spAutoFit/>
          </a:bodyPr>
          <a:lstStyle/>
          <a:p>
            <a:pPr eaLnBrk="0" hangingPunct="0"/>
            <a:r>
              <a:rPr lang="en-US" sz="660">
                <a:solidFill>
                  <a:srgbClr val="00A4FF"/>
                </a:solidFill>
                <a:latin typeface="Calibri" pitchFamily="34" charset="0"/>
                <a:cs typeface="Calibri" pitchFamily="34" charset="0"/>
              </a:rPr>
              <a:t>|</a:t>
            </a:r>
            <a:r>
              <a:rPr lang="en-US" sz="660">
                <a:solidFill>
                  <a:srgbClr val="1F54A5"/>
                </a:solidFill>
                <a:latin typeface="Calibri" pitchFamily="34" charset="0"/>
                <a:cs typeface="Calibri" pitchFamily="34" charset="0"/>
              </a:rPr>
              <a:t>     ©2014 Micron Technology, Inc.     </a:t>
            </a:r>
            <a:r>
              <a:rPr lang="en-US" sz="660">
                <a:solidFill>
                  <a:srgbClr val="00A4FF"/>
                </a:solidFill>
                <a:latin typeface="Calibri" pitchFamily="34" charset="0"/>
                <a:cs typeface="Calibri" pitchFamily="34" charset="0"/>
              </a:rPr>
              <a:t>|</a:t>
            </a:r>
            <a:r>
              <a:rPr lang="en-US" sz="660">
                <a:solidFill>
                  <a:srgbClr val="1F54A5"/>
                </a:solidFill>
                <a:latin typeface="Calibri" pitchFamily="34" charset="0"/>
                <a:cs typeface="Calibri" pitchFamily="34" charset="0"/>
              </a:rPr>
              <a:t>    Micron Confidential </a:t>
            </a:r>
          </a:p>
        </p:txBody>
      </p:sp>
      <p:pic>
        <p:nvPicPr>
          <p:cNvPr id="7" name="Picture 6" descr="Micron logo_white.eps"/>
          <p:cNvPicPr>
            <a:picLocks noChangeAspect="1"/>
          </p:cNvPicPr>
          <p:nvPr/>
        </p:nvPicPr>
        <p:blipFill>
          <a:blip r:embed="rId2" cstate="print"/>
          <a:srcRect/>
          <a:stretch>
            <a:fillRect/>
          </a:stretch>
        </p:blipFill>
        <p:spPr bwMode="auto">
          <a:xfrm>
            <a:off x="8415179" y="5330616"/>
            <a:ext cx="1311433" cy="268561"/>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644368" y="5443279"/>
            <a:ext cx="962183" cy="98254"/>
          </a:xfrm>
          <a:prstGeom prst="rect">
            <a:avLst/>
          </a:prstGeom>
        </p:spPr>
        <p:txBody>
          <a:bodyPr vert="horz" wrap="none" lIns="0" tIns="0" rIns="0" bIns="0" numCol="1" anchor="ctr" anchorCtr="0" compatLnSpc="1">
            <a:prstTxWarp prst="textNoShape">
              <a:avLst/>
            </a:prstTxWarp>
          </a:bodyPr>
          <a:lstStyle>
            <a:lvl1pPr algn="r">
              <a:defRPr sz="660">
                <a:solidFill>
                  <a:srgbClr val="1F54A5"/>
                </a:solidFill>
                <a:latin typeface="Calibri" pitchFamily="34" charset="0"/>
              </a:defRPr>
            </a:lvl1pPr>
          </a:lstStyle>
          <a:p>
            <a:fld id="{343F5EC8-7C68-4589-AD62-5099CF474EE9}" type="datetime4">
              <a:rPr lang="en-US"/>
              <a:pPr/>
              <a:t>December 14, 2016</a:t>
            </a:fld>
            <a:endParaRPr/>
          </a:p>
        </p:txBody>
      </p:sp>
    </p:spTree>
    <p:extLst>
      <p:ext uri="{BB962C8B-B14F-4D97-AF65-F5344CB8AC3E}">
        <p14:creationId xmlns:p14="http://schemas.microsoft.com/office/powerpoint/2010/main" val="3652669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6641"/>
            <a:ext cx="9052560" cy="9432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266824"/>
            <a:ext cx="4444207"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1794775"/>
            <a:ext cx="4444207"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266824"/>
            <a:ext cx="4445953"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1" y="1794775"/>
            <a:ext cx="4445953"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gi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2.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slideLayout" Target="../slideLayouts/slideLayout50.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17" Type="http://schemas.openxmlformats.org/officeDocument/2006/relationships/image" Target="../media/image3.emf"/><Relationship Id="rId2" Type="http://schemas.openxmlformats.org/officeDocument/2006/relationships/slideLayout" Target="../slideLayouts/slideLayout39.xml"/><Relationship Id="rId16" Type="http://schemas.openxmlformats.org/officeDocument/2006/relationships/theme" Target="../theme/theme3.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5" Type="http://schemas.openxmlformats.org/officeDocument/2006/relationships/slideLayout" Target="../slideLayouts/slideLayout5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54380" y="125765"/>
            <a:ext cx="8549640" cy="691709"/>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754380" y="1006122"/>
            <a:ext cx="8549640" cy="402448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Rectangle 4"/>
          <p:cNvSpPr>
            <a:spLocks noChangeArrowheads="1"/>
          </p:cNvSpPr>
          <p:nvPr/>
        </p:nvSpPr>
        <p:spPr bwMode="auto">
          <a:xfrm>
            <a:off x="1165860" y="5340700"/>
            <a:ext cx="1424940"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0054B0"/>
                </a:solidFill>
                <a:latin typeface="Calibri" pitchFamily="34" charset="0"/>
                <a:cs typeface="Calibri" pitchFamily="34" charset="0"/>
              </a:rPr>
              <a:t>Confidential</a:t>
            </a:r>
            <a:endParaRPr lang="en-US" sz="1400"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28" cstate="screen"/>
          <a:srcRect l="6194" b="19231"/>
          <a:stretch>
            <a:fillRect/>
          </a:stretch>
        </p:blipFill>
        <p:spPr>
          <a:xfrm>
            <a:off x="659130" y="5392520"/>
            <a:ext cx="712470" cy="154397"/>
          </a:xfrm>
          <a:prstGeom prst="rect">
            <a:avLst/>
          </a:prstGeom>
        </p:spPr>
      </p:pic>
      <p:pic>
        <p:nvPicPr>
          <p:cNvPr id="12" name="Picture 6"/>
          <p:cNvPicPr>
            <a:picLocks noChangeAspect="1" noChangeArrowheads="1"/>
          </p:cNvPicPr>
          <p:nvPr/>
        </p:nvPicPr>
        <p:blipFill>
          <a:blip r:embed="rId29" cstate="screen"/>
          <a:srcRect/>
          <a:stretch>
            <a:fillRect/>
          </a:stretch>
        </p:blipFill>
        <p:spPr bwMode="auto">
          <a:xfrm>
            <a:off x="76200" y="5345027"/>
            <a:ext cx="570156" cy="272867"/>
          </a:xfrm>
          <a:prstGeom prst="rect">
            <a:avLst/>
          </a:prstGeom>
          <a:noFill/>
          <a:ln w="1">
            <a:noFill/>
            <a:miter lim="800000"/>
            <a:headEnd/>
            <a:tailEnd/>
          </a:ln>
        </p:spPr>
      </p:pic>
      <p:sp>
        <p:nvSpPr>
          <p:cNvPr id="13" name="Rectangle 5"/>
          <p:cNvSpPr>
            <a:spLocks noChangeArrowheads="1"/>
          </p:cNvSpPr>
          <p:nvPr userDrawn="1"/>
        </p:nvSpPr>
        <p:spPr bwMode="auto">
          <a:xfrm>
            <a:off x="4149090" y="5464453"/>
            <a:ext cx="176022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702" r:id="rId14"/>
    <p:sldLayoutId id="2147483704" r:id="rId15"/>
    <p:sldLayoutId id="2147483705" r:id="rId16"/>
    <p:sldLayoutId id="2147483706" r:id="rId17"/>
    <p:sldLayoutId id="2147483707" r:id="rId18"/>
    <p:sldLayoutId id="2147483708" r:id="rId19"/>
    <p:sldLayoutId id="2147483709" r:id="rId20"/>
    <p:sldLayoutId id="2147483710" r:id="rId21"/>
    <p:sldLayoutId id="2147483711" r:id="rId22"/>
    <p:sldLayoutId id="2147483712" r:id="rId23"/>
    <p:sldLayoutId id="2147483713" r:id="rId24"/>
    <p:sldLayoutId id="2147483714" r:id="rId25"/>
    <p:sldLayoutId id="2147483715" r:id="rId26"/>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2150" y="301625"/>
            <a:ext cx="8674100" cy="1093788"/>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92150" y="1506538"/>
            <a:ext cx="8674100" cy="35909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92150" y="5245100"/>
            <a:ext cx="2262188" cy="3016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0C4EA-0CB8-430A-911D-3E76A4FA458B}" type="datetimeFigureOut">
              <a:rPr lang="en-US" smtClean="0"/>
              <a:t>14-Dec-16</a:t>
            </a:fld>
            <a:endParaRPr lang="en-US"/>
          </a:p>
        </p:txBody>
      </p:sp>
      <p:sp>
        <p:nvSpPr>
          <p:cNvPr id="5" name="Footer Placeholder 4"/>
          <p:cNvSpPr>
            <a:spLocks noGrp="1"/>
          </p:cNvSpPr>
          <p:nvPr>
            <p:ph type="ftr" sz="quarter" idx="3"/>
          </p:nvPr>
        </p:nvSpPr>
        <p:spPr>
          <a:xfrm>
            <a:off x="3332163" y="5245100"/>
            <a:ext cx="3394075" cy="3016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4063" y="5245100"/>
            <a:ext cx="2262187" cy="3016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BD872-46C5-49B0-9E2C-C79AF91907EA}" type="slidenum">
              <a:rPr lang="en-US" smtClean="0"/>
              <a:t>‹#›</a:t>
            </a:fld>
            <a:endParaRPr lang="en-US"/>
          </a:p>
        </p:txBody>
      </p:sp>
    </p:spTree>
    <p:extLst>
      <p:ext uri="{BB962C8B-B14F-4D97-AF65-F5344CB8AC3E}">
        <p14:creationId xmlns:p14="http://schemas.microsoft.com/office/powerpoint/2010/main" val="235650015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4380" y="0"/>
            <a:ext cx="8549640" cy="695483"/>
          </a:xfrm>
          <a:prstGeom prst="rect">
            <a:avLst/>
          </a:prstGeom>
        </p:spPr>
        <p:txBody>
          <a:bodyPr vert="horz" lIns="0" tIns="0" rIns="0" bIns="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54380" y="1447400"/>
            <a:ext cx="8549640" cy="360810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8417113" y="5251250"/>
            <a:ext cx="962183" cy="26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3997865" y="5251250"/>
            <a:ext cx="2174519" cy="237027"/>
          </a:xfrm>
          <a:prstGeom prst="rect">
            <a:avLst/>
          </a:prstGeom>
        </p:spPr>
        <p:txBody>
          <a:bodyPr anchor="ctr" anchorCtr="0"/>
          <a:lstStyle>
            <a:lvl1pPr>
              <a:defRPr lang="en-US" sz="88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solidFill>
                  <a:srgbClr val="58595B"/>
                </a:solidFill>
              </a:rPr>
              <a:t>|  </a:t>
            </a:r>
            <a:fld id="{E311BC51-49BC-45F0-B90C-E6310C708CCC}" type="datetime4">
              <a:rPr lang="en-US" sz="907" smtClean="0">
                <a:solidFill>
                  <a:srgbClr val="58595B"/>
                </a:solidFill>
              </a:rPr>
              <a:pPr/>
              <a:t>December 14, 2016</a:t>
            </a:fld>
            <a:endParaRPr sz="907" dirty="0">
              <a:solidFill>
                <a:srgbClr val="58595B"/>
              </a:solidFill>
            </a:endParaRPr>
          </a:p>
        </p:txBody>
      </p:sp>
      <p:sp>
        <p:nvSpPr>
          <p:cNvPr id="16" name="Slide Number Placeholder 5"/>
          <p:cNvSpPr>
            <a:spLocks noGrp="1"/>
          </p:cNvSpPr>
          <p:nvPr>
            <p:ph type="sldNum" sz="quarter" idx="4"/>
          </p:nvPr>
        </p:nvSpPr>
        <p:spPr>
          <a:xfrm>
            <a:off x="754380" y="5251250"/>
            <a:ext cx="226314" cy="188648"/>
          </a:xfrm>
          <a:prstGeom prst="rect">
            <a:avLst/>
          </a:prstGeom>
          <a:noFill/>
          <a:ln>
            <a:noFill/>
          </a:ln>
        </p:spPr>
        <p:txBody>
          <a:bodyPr wrap="none" lIns="0" tIns="0" rIns="0" bIns="0" anchor="ctr" anchorCtr="0"/>
          <a:lstStyle>
            <a:lvl1pPr algn="l">
              <a:defRPr lang="en-US" sz="907"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a:solidFill>
                  <a:srgbClr val="58595B"/>
                </a:solidFill>
              </a:rPr>
              <a:pPr/>
              <a:t>‹#›</a:t>
            </a:fld>
            <a:endParaRPr dirty="0">
              <a:solidFill>
                <a:srgbClr val="58595B"/>
              </a:solidFill>
            </a:endParaRPr>
          </a:p>
        </p:txBody>
      </p:sp>
      <p:grpSp>
        <p:nvGrpSpPr>
          <p:cNvPr id="20" name="Group 19"/>
          <p:cNvGrpSpPr/>
          <p:nvPr userDrawn="1"/>
        </p:nvGrpSpPr>
        <p:grpSpPr>
          <a:xfrm rot="10800000">
            <a:off x="757547" y="5165962"/>
            <a:ext cx="8560119" cy="33188"/>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
        <p:nvSpPr>
          <p:cNvPr id="11" name="TextBox 10"/>
          <p:cNvSpPr txBox="1"/>
          <p:nvPr userDrawn="1"/>
        </p:nvSpPr>
        <p:spPr>
          <a:xfrm>
            <a:off x="980694" y="5251250"/>
            <a:ext cx="1778033" cy="188648"/>
          </a:xfrm>
          <a:prstGeom prst="rect">
            <a:avLst/>
          </a:prstGeom>
          <a:noFill/>
        </p:spPr>
        <p:txBody>
          <a:bodyPr wrap="none" lIns="0" tIns="0" rIns="0" bIns="0" rtlCol="0" anchor="ctr" anchorCtr="0">
            <a:noAutofit/>
          </a:bodyPr>
          <a:lstStyle/>
          <a:p>
            <a:r>
              <a:rPr lang="en-US" sz="907" dirty="0" smtClean="0">
                <a:solidFill>
                  <a:srgbClr val="58595B"/>
                </a:solidFill>
                <a:cs typeface="Segoe UI" panose="020B0502040204020203" pitchFamily="34" charset="0"/>
              </a:rPr>
              <a:t>© 2015 Micron Technology, Inc.</a:t>
            </a:r>
            <a:endParaRPr lang="en-US" sz="907" dirty="0">
              <a:solidFill>
                <a:srgbClr val="58595B"/>
              </a:solidFill>
            </a:endParaRPr>
          </a:p>
        </p:txBody>
      </p:sp>
      <p:grpSp>
        <p:nvGrpSpPr>
          <p:cNvPr id="28" name="Top Circuit Line (Hidden)" hidden="1"/>
          <p:cNvGrpSpPr/>
          <p:nvPr userDrawn="1"/>
        </p:nvGrpSpPr>
        <p:grpSpPr>
          <a:xfrm>
            <a:off x="755128" y="752083"/>
            <a:ext cx="8560119" cy="33188"/>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solidFill>
                  <a:srgbClr val="58595B"/>
                </a:solidFill>
              </a:endParaRPr>
            </a:p>
          </p:txBody>
        </p:sp>
      </p:grpSp>
    </p:spTree>
    <p:extLst>
      <p:ext uri="{BB962C8B-B14F-4D97-AF65-F5344CB8AC3E}">
        <p14:creationId xmlns:p14="http://schemas.microsoft.com/office/powerpoint/2010/main" val="389890549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Lst>
  <p:timing>
    <p:tnLst>
      <p:par>
        <p:cTn id="1" dur="indefinite" restart="never" nodeType="tmRoot"/>
      </p:par>
    </p:tnLst>
  </p:timing>
  <p:hf hdr="0"/>
  <p:txStyles>
    <p:title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254934" indent="-254934" algn="l" defTabSz="1005766" rtl="0" eaLnBrk="1" latinLnBrk="0" hangingPunct="1">
        <a:spcBef>
          <a:spcPct val="20000"/>
        </a:spcBef>
        <a:spcAft>
          <a:spcPts val="660"/>
        </a:spcAft>
        <a:buClr>
          <a:schemeClr val="accent1"/>
        </a:buClr>
        <a:buFont typeface="Wingdings" panose="05000000000000000000" pitchFamily="2" charset="2"/>
        <a:buChar char="§"/>
        <a:tabLst>
          <a:tab pos="61115" algn="l"/>
        </a:tabLst>
        <a:defRPr lang="en-US" sz="1980" kern="1200" dirty="0" smtClean="0">
          <a:solidFill>
            <a:schemeClr val="tx1"/>
          </a:solidFill>
          <a:latin typeface="Segoe UI" panose="020B0502040204020203" pitchFamily="34" charset="0"/>
          <a:ea typeface="+mn-ea"/>
          <a:cs typeface="Segoe UI" panose="020B0502040204020203" pitchFamily="34" charset="0"/>
        </a:defRPr>
      </a:lvl1pPr>
      <a:lvl2pPr marL="626858" indent="-371922" algn="l" defTabSz="1005766" rtl="0" eaLnBrk="1" latinLnBrk="0" hangingPunct="1">
        <a:spcBef>
          <a:spcPct val="20000"/>
        </a:spcBef>
        <a:spcAft>
          <a:spcPts val="660"/>
        </a:spcAft>
        <a:buClr>
          <a:schemeClr val="accent1"/>
        </a:buClr>
        <a:buFont typeface="Arial" panose="020B0604020202020204" pitchFamily="34" charset="0"/>
        <a:buChar char="–"/>
        <a:defRPr lang="en-US" sz="1650" kern="1200" dirty="0" smtClean="0">
          <a:solidFill>
            <a:schemeClr val="tx1"/>
          </a:solidFill>
          <a:latin typeface="Segoe UI" panose="020B0502040204020203" pitchFamily="34" charset="0"/>
          <a:ea typeface="+mn-ea"/>
          <a:cs typeface="Segoe UI" panose="020B0502040204020203" pitchFamily="34" charset="0"/>
        </a:defRPr>
      </a:lvl2pPr>
      <a:lvl3pPr marL="1005766" indent="-317794" algn="l" defTabSz="1005766" rtl="0" eaLnBrk="1" latinLnBrk="0" hangingPunct="1">
        <a:spcBef>
          <a:spcPts val="0"/>
        </a:spcBef>
        <a:spcAft>
          <a:spcPts val="660"/>
        </a:spcAft>
        <a:buClr>
          <a:schemeClr val="accent1"/>
        </a:buClr>
        <a:buFont typeface="Wingdings" panose="05000000000000000000" pitchFamily="2" charset="2"/>
        <a:buChar char="§"/>
        <a:tabLst>
          <a:tab pos="1066880" algn="l"/>
        </a:tabLst>
        <a:defRPr sz="1485" kern="1200">
          <a:solidFill>
            <a:schemeClr val="tx1"/>
          </a:solidFill>
          <a:latin typeface="Segoe UI" panose="020B0502040204020203" pitchFamily="34" charset="0"/>
          <a:ea typeface="+mn-ea"/>
          <a:cs typeface="Segoe UI" panose="020B0502040204020203" pitchFamily="34" charset="0"/>
        </a:defRPr>
      </a:lvl3pPr>
      <a:lvl4pPr marL="1275604" indent="-240977" algn="l" defTabSz="1005766" rtl="0" eaLnBrk="1" latinLnBrk="0" hangingPunct="1">
        <a:spcBef>
          <a:spcPts val="0"/>
        </a:spcBef>
        <a:spcAft>
          <a:spcPts val="660"/>
        </a:spcAft>
        <a:buClr>
          <a:schemeClr val="accent1"/>
        </a:buClr>
        <a:buFont typeface="Arial" panose="020B0604020202020204" pitchFamily="34" charset="0"/>
        <a:buChar char="–"/>
        <a:defRPr sz="1485" kern="1200">
          <a:solidFill>
            <a:schemeClr val="tx1"/>
          </a:solidFill>
          <a:latin typeface="Segoe UI" panose="020B0502040204020203" pitchFamily="34" charset="0"/>
          <a:ea typeface="+mn-ea"/>
          <a:cs typeface="Segoe UI" panose="020B0502040204020203" pitchFamily="34" charset="0"/>
        </a:defRPr>
      </a:lvl4pPr>
      <a:lvl5pPr marL="1508722" indent="-187282" algn="l" defTabSz="1005766" rtl="0" eaLnBrk="1" latinLnBrk="0" hangingPunct="1">
        <a:spcBef>
          <a:spcPts val="0"/>
        </a:spcBef>
        <a:spcAft>
          <a:spcPts val="660"/>
        </a:spcAft>
        <a:buClr>
          <a:schemeClr val="accent1"/>
        </a:buClr>
        <a:buFont typeface="Arial" panose="020B0604020202020204" pitchFamily="34" charset="0"/>
        <a:buChar char="»"/>
        <a:defRPr sz="1485" kern="1200">
          <a:solidFill>
            <a:schemeClr val="tx1"/>
          </a:solidFill>
          <a:latin typeface="Segoe UI" panose="020B0502040204020203" pitchFamily="34" charset="0"/>
          <a:ea typeface="+mn-ea"/>
          <a:cs typeface="Segoe UI" panose="020B0502040204020203" pitchFamily="34" charset="0"/>
        </a:defRPr>
      </a:lvl5pPr>
      <a:lvl6pPr marL="2765852" indent="-251440" algn="l" defTabSz="1005766"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8736" indent="-251440" algn="l" defTabSz="1005766"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1618" indent="-251440" algn="l" defTabSz="1005766"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74500" indent="-251440" algn="l" defTabSz="1005766"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5766" rtl="0" eaLnBrk="1" latinLnBrk="0" hangingPunct="1">
        <a:defRPr sz="1980" kern="1200">
          <a:solidFill>
            <a:schemeClr val="tx1"/>
          </a:solidFill>
          <a:latin typeface="+mn-lt"/>
          <a:ea typeface="+mn-ea"/>
          <a:cs typeface="+mn-cs"/>
        </a:defRPr>
      </a:lvl1pPr>
      <a:lvl2pPr marL="502883" algn="l" defTabSz="1005766" rtl="0" eaLnBrk="1" latinLnBrk="0" hangingPunct="1">
        <a:defRPr sz="1980" kern="1200">
          <a:solidFill>
            <a:schemeClr val="tx1"/>
          </a:solidFill>
          <a:latin typeface="+mn-lt"/>
          <a:ea typeface="+mn-ea"/>
          <a:cs typeface="+mn-cs"/>
        </a:defRPr>
      </a:lvl2pPr>
      <a:lvl3pPr marL="1005766" algn="l" defTabSz="1005766" rtl="0" eaLnBrk="1" latinLnBrk="0" hangingPunct="1">
        <a:defRPr sz="1980" kern="1200">
          <a:solidFill>
            <a:schemeClr val="tx1"/>
          </a:solidFill>
          <a:latin typeface="+mn-lt"/>
          <a:ea typeface="+mn-ea"/>
          <a:cs typeface="+mn-cs"/>
        </a:defRPr>
      </a:lvl3pPr>
      <a:lvl4pPr marL="1508648" algn="l" defTabSz="1005766" rtl="0" eaLnBrk="1" latinLnBrk="0" hangingPunct="1">
        <a:defRPr sz="1980" kern="1200">
          <a:solidFill>
            <a:schemeClr val="tx1"/>
          </a:solidFill>
          <a:latin typeface="+mn-lt"/>
          <a:ea typeface="+mn-ea"/>
          <a:cs typeface="+mn-cs"/>
        </a:defRPr>
      </a:lvl4pPr>
      <a:lvl5pPr marL="2011530" algn="l" defTabSz="1005766" rtl="0" eaLnBrk="1" latinLnBrk="0" hangingPunct="1">
        <a:defRPr sz="1980" kern="1200">
          <a:solidFill>
            <a:schemeClr val="tx1"/>
          </a:solidFill>
          <a:latin typeface="+mn-lt"/>
          <a:ea typeface="+mn-ea"/>
          <a:cs typeface="+mn-cs"/>
        </a:defRPr>
      </a:lvl5pPr>
      <a:lvl6pPr marL="2514412" algn="l" defTabSz="1005766" rtl="0" eaLnBrk="1" latinLnBrk="0" hangingPunct="1">
        <a:defRPr sz="1980" kern="1200">
          <a:solidFill>
            <a:schemeClr val="tx1"/>
          </a:solidFill>
          <a:latin typeface="+mn-lt"/>
          <a:ea typeface="+mn-ea"/>
          <a:cs typeface="+mn-cs"/>
        </a:defRPr>
      </a:lvl6pPr>
      <a:lvl7pPr marL="3017295" algn="l" defTabSz="1005766" rtl="0" eaLnBrk="1" latinLnBrk="0" hangingPunct="1">
        <a:defRPr sz="1980" kern="1200">
          <a:solidFill>
            <a:schemeClr val="tx1"/>
          </a:solidFill>
          <a:latin typeface="+mn-lt"/>
          <a:ea typeface="+mn-ea"/>
          <a:cs typeface="+mn-cs"/>
        </a:defRPr>
      </a:lvl7pPr>
      <a:lvl8pPr marL="3520176" algn="l" defTabSz="1005766" rtl="0" eaLnBrk="1" latinLnBrk="0" hangingPunct="1">
        <a:defRPr sz="1980" kern="1200">
          <a:solidFill>
            <a:schemeClr val="tx1"/>
          </a:solidFill>
          <a:latin typeface="+mn-lt"/>
          <a:ea typeface="+mn-ea"/>
          <a:cs typeface="+mn-cs"/>
        </a:defRPr>
      </a:lvl8pPr>
      <a:lvl9pPr marL="4023059" algn="l" defTabSz="1005766"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2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0.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SD polarity effect and </a:t>
            </a:r>
            <a:r>
              <a:rPr lang="en-US" u="sng" dirty="0" smtClean="0"/>
              <a:t>S</a:t>
            </a:r>
            <a:r>
              <a:rPr lang="en-US" dirty="0" smtClean="0"/>
              <a:t>elf-</a:t>
            </a:r>
            <a:r>
              <a:rPr lang="en-US" u="sng" dirty="0" smtClean="0"/>
              <a:t>S</a:t>
            </a:r>
            <a:r>
              <a:rPr lang="en-US" dirty="0" smtClean="0"/>
              <a:t>elect </a:t>
            </a:r>
            <a:r>
              <a:rPr lang="en-US" u="sng" dirty="0" smtClean="0"/>
              <a:t>M</a:t>
            </a:r>
            <a:r>
              <a:rPr lang="en-US" dirty="0" smtClean="0"/>
              <a:t>emory (SSM) Research Update</a:t>
            </a:r>
            <a:br>
              <a:rPr lang="en-US" dirty="0" smtClean="0"/>
            </a:br>
            <a:endParaRPr lang="en-US" dirty="0"/>
          </a:p>
        </p:txBody>
      </p:sp>
      <p:sp>
        <p:nvSpPr>
          <p:cNvPr id="6" name="Subtitle 5"/>
          <p:cNvSpPr>
            <a:spLocks noGrp="1"/>
          </p:cNvSpPr>
          <p:nvPr>
            <p:ph type="subTitle" idx="1"/>
          </p:nvPr>
        </p:nvSpPr>
        <p:spPr/>
        <p:txBody>
          <a:bodyPr/>
          <a:lstStyle/>
          <a:p>
            <a:r>
              <a:rPr lang="en-US" dirty="0" smtClean="0"/>
              <a:t>13-12-2016</a:t>
            </a:r>
          </a:p>
          <a:p>
            <a:endParaRPr lang="en-US" dirty="0" smtClean="0"/>
          </a:p>
          <a:p>
            <a:endParaRPr lang="en-US" dirty="0"/>
          </a:p>
          <a:p>
            <a:endParaRPr lang="en-US" dirty="0"/>
          </a:p>
        </p:txBody>
      </p:sp>
    </p:spTree>
    <p:extLst>
      <p:ext uri="{BB962C8B-B14F-4D97-AF65-F5344CB8AC3E}">
        <p14:creationId xmlns:p14="http://schemas.microsoft.com/office/powerpoint/2010/main" val="126120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Intrinsic endurance</a:t>
            </a:r>
            <a:endParaRPr lang="en-US" dirty="0"/>
          </a:p>
        </p:txBody>
      </p:sp>
      <p:sp>
        <p:nvSpPr>
          <p:cNvPr id="3" name="Content Placeholder 2"/>
          <p:cNvSpPr>
            <a:spLocks noGrp="1"/>
          </p:cNvSpPr>
          <p:nvPr>
            <p:ph idx="1"/>
          </p:nvPr>
        </p:nvSpPr>
        <p:spPr>
          <a:xfrm>
            <a:off x="754380" y="3720668"/>
            <a:ext cx="8549640" cy="1334211"/>
          </a:xfrm>
        </p:spPr>
        <p:txBody>
          <a:bodyPr>
            <a:normAutofit fontScale="70000" lnSpcReduction="20000"/>
          </a:bodyPr>
          <a:lstStyle/>
          <a:p>
            <a:r>
              <a:rPr lang="en-US" dirty="0" smtClean="0"/>
              <a:t>Cells are quite robust, no electrical failure detected during characterization</a:t>
            </a:r>
          </a:p>
          <a:p>
            <a:r>
              <a:rPr lang="en-US" dirty="0" smtClean="0"/>
              <a:t>Single cell endurance test shows good stability &gt;1Mcycles (each cycle corresponds to 2 programming pulses 50uA-200ns each)</a:t>
            </a:r>
          </a:p>
        </p:txBody>
      </p:sp>
      <p:pic>
        <p:nvPicPr>
          <p:cNvPr id="7" name="Picture 6"/>
          <p:cNvPicPr>
            <a:picLocks noChangeAspect="1"/>
          </p:cNvPicPr>
          <p:nvPr/>
        </p:nvPicPr>
        <p:blipFill>
          <a:blip r:embed="rId2"/>
          <a:stretch>
            <a:fillRect/>
          </a:stretch>
        </p:blipFill>
        <p:spPr>
          <a:xfrm>
            <a:off x="3086100" y="1009993"/>
            <a:ext cx="3771900" cy="2269427"/>
          </a:xfrm>
          <a:prstGeom prst="rect">
            <a:avLst/>
          </a:prstGeom>
        </p:spPr>
      </p:pic>
      <p:sp>
        <p:nvSpPr>
          <p:cNvPr id="8" name="TextBox 7"/>
          <p:cNvSpPr txBox="1"/>
          <p:nvPr/>
        </p:nvSpPr>
        <p:spPr>
          <a:xfrm>
            <a:off x="3086100" y="3276277"/>
            <a:ext cx="1994457" cy="219291"/>
          </a:xfrm>
          <a:prstGeom prst="rect">
            <a:avLst/>
          </a:prstGeom>
          <a:noFill/>
        </p:spPr>
        <p:txBody>
          <a:bodyPr wrap="none" rtlCol="0">
            <a:spAutoFit/>
          </a:bodyPr>
          <a:lstStyle/>
          <a:p>
            <a:r>
              <a:rPr lang="en-US" sz="825" b="1" dirty="0">
                <a:latin typeface="Segoe UI" panose="020B0502040204020203" pitchFamily="34" charset="0"/>
                <a:cs typeface="Segoe UI" panose="020B0502040204020203" pitchFamily="34" charset="0"/>
              </a:rPr>
              <a:t>Single cell – 4E trial, </a:t>
            </a:r>
            <a:r>
              <a:rPr lang="en-US" sz="825" b="1" dirty="0" err="1">
                <a:latin typeface="Segoe UI" panose="020B0502040204020203" pitchFamily="34" charset="0"/>
                <a:cs typeface="Segoe UI" panose="020B0502040204020203" pitchFamily="34" charset="0"/>
              </a:rPr>
              <a:t>pos-neg</a:t>
            </a:r>
            <a:r>
              <a:rPr lang="en-US" sz="825" b="1" dirty="0">
                <a:latin typeface="Segoe UI" panose="020B0502040204020203" pitchFamily="34" charset="0"/>
                <a:cs typeface="Segoe UI" panose="020B0502040204020203" pitchFamily="34" charset="0"/>
              </a:rPr>
              <a:t> cycling</a:t>
            </a:r>
          </a:p>
        </p:txBody>
      </p:sp>
    </p:spTree>
    <p:extLst>
      <p:ext uri="{BB962C8B-B14F-4D97-AF65-F5344CB8AC3E}">
        <p14:creationId xmlns:p14="http://schemas.microsoft.com/office/powerpoint/2010/main" val="10443437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solidFill>
                <a:latin typeface="Calibri" pitchFamily="34" charset="0"/>
                <a:cs typeface="Calibri" pitchFamily="34" charset="0"/>
              </a:rPr>
              <a:t>SR71 probe results</a:t>
            </a:r>
            <a:endParaRPr lang="en-US" sz="4000" dirty="0">
              <a:solidFill>
                <a:schemeClr val="accent2"/>
              </a:solidFill>
              <a:latin typeface="Calibri" pitchFamily="34" charset="0"/>
              <a:cs typeface="Calibri" pitchFamily="34" charset="0"/>
            </a:endParaRPr>
          </a:p>
        </p:txBody>
      </p:sp>
      <p:sp>
        <p:nvSpPr>
          <p:cNvPr id="3" name="Content Placeholder 2"/>
          <p:cNvSpPr>
            <a:spLocks noGrp="1"/>
          </p:cNvSpPr>
          <p:nvPr>
            <p:ph idx="1"/>
          </p:nvPr>
        </p:nvSpPr>
        <p:spPr>
          <a:xfrm>
            <a:off x="533400" y="959280"/>
            <a:ext cx="9448800" cy="4480441"/>
          </a:xfrm>
        </p:spPr>
        <p:txBody>
          <a:bodyPr/>
          <a:lstStyle/>
          <a:p>
            <a:pPr marL="0" indent="0">
              <a:buNone/>
            </a:pPr>
            <a:r>
              <a:rPr lang="en-US" sz="1400" b="0" i="1" dirty="0"/>
              <a:t>7 wafers tested: 1,2,3,4,6,8,12, one wafer per </a:t>
            </a:r>
            <a:r>
              <a:rPr lang="en-US" sz="1400" b="0" i="1" dirty="0" smtClean="0"/>
              <a:t>split, automatic probe done in </a:t>
            </a:r>
            <a:r>
              <a:rPr lang="en-US" sz="1400" b="0" i="1" dirty="0" err="1" smtClean="0"/>
              <a:t>Vimercate</a:t>
            </a:r>
            <a:r>
              <a:rPr lang="en-US" sz="1400" b="0" i="1" dirty="0" smtClean="0"/>
              <a:t> lab </a:t>
            </a:r>
            <a:r>
              <a:rPr lang="en-US" sz="1400" b="0" i="1" dirty="0"/>
              <a:t/>
            </a:r>
            <a:br>
              <a:rPr lang="en-US" sz="1400" b="0" i="1" dirty="0"/>
            </a:br>
            <a:r>
              <a:rPr lang="en-US" sz="1400" b="0" i="1" dirty="0"/>
              <a:t>(plus 7 wafers ran end of last week</a:t>
            </a:r>
            <a:r>
              <a:rPr lang="en-US" sz="1400" b="0" i="1" dirty="0" smtClean="0"/>
              <a:t>)</a:t>
            </a:r>
            <a:endParaRPr lang="en-US" sz="1400" b="0" i="1" dirty="0"/>
          </a:p>
          <a:p>
            <a:pPr marL="0" indent="0">
              <a:buNone/>
            </a:pPr>
            <a:r>
              <a:rPr lang="en-US" sz="1400" b="0" i="1" dirty="0" err="1"/>
              <a:t>Vcc</a:t>
            </a:r>
            <a:r>
              <a:rPr lang="en-US" sz="1400" b="0" i="1" dirty="0"/>
              <a:t>=1.4V</a:t>
            </a:r>
          </a:p>
          <a:p>
            <a:r>
              <a:rPr lang="en-US" sz="1600" b="0" dirty="0"/>
              <a:t>Good register &amp; SRAM functionality (w/ workaround, no SI fix</a:t>
            </a:r>
            <a:r>
              <a:rPr lang="en-US" sz="1600" b="0" dirty="0" smtClean="0"/>
              <a:t>)</a:t>
            </a:r>
            <a:endParaRPr lang="en-US" sz="1600" b="0" dirty="0"/>
          </a:p>
          <a:p>
            <a:r>
              <a:rPr lang="en-US" sz="1600" b="0" dirty="0"/>
              <a:t>CLK and CLAMP aligned with skip-array </a:t>
            </a:r>
            <a:r>
              <a:rPr lang="en-US" sz="1600" b="0" dirty="0" smtClean="0"/>
              <a:t>silicon</a:t>
            </a:r>
            <a:endParaRPr lang="en-US" sz="1600" b="0" dirty="0"/>
          </a:p>
          <a:p>
            <a:r>
              <a:rPr lang="en-US" sz="1600" b="0" dirty="0"/>
              <a:t>1</a:t>
            </a:r>
            <a:r>
              <a:rPr lang="en-US" sz="1600" b="0" baseline="30000" dirty="0"/>
              <a:t>st</a:t>
            </a:r>
            <a:r>
              <a:rPr lang="en-US" sz="1600" b="0" dirty="0"/>
              <a:t> run of buffer read not consistent on all dice </a:t>
            </a:r>
            <a:r>
              <a:rPr lang="en-US" sz="1600" b="0" dirty="0">
                <a:sym typeface="Wingdings" panose="05000000000000000000" pitchFamily="2" charset="2"/>
              </a:rPr>
              <a:t> updated supply voltages provided for more robust functionality (to be implemented</a:t>
            </a:r>
            <a:r>
              <a:rPr lang="en-US" sz="1600" b="0" dirty="0" smtClean="0">
                <a:sym typeface="Wingdings" panose="05000000000000000000" pitchFamily="2" charset="2"/>
              </a:rPr>
              <a:t>)</a:t>
            </a:r>
            <a:endParaRPr lang="en-US" sz="1600" b="0" dirty="0">
              <a:sym typeface="Wingdings" panose="05000000000000000000" pitchFamily="2" charset="2"/>
            </a:endParaRPr>
          </a:p>
          <a:p>
            <a:r>
              <a:rPr lang="en-US" sz="1600" b="0" dirty="0">
                <a:sym typeface="Wingdings" panose="05000000000000000000" pitchFamily="2" charset="2"/>
              </a:rPr>
              <a:t>Large spread of CMOS leakage on wafer (radial trend on HPP,HSS</a:t>
            </a:r>
            <a:r>
              <a:rPr lang="en-US" sz="1600" b="0" dirty="0" smtClean="0">
                <a:sym typeface="Wingdings" panose="05000000000000000000" pitchFamily="2" charset="2"/>
              </a:rPr>
              <a:t>)</a:t>
            </a:r>
            <a:endParaRPr lang="en-US" sz="1600" b="0" dirty="0">
              <a:sym typeface="Wingdings" panose="05000000000000000000" pitchFamily="2" charset="2"/>
            </a:endParaRPr>
          </a:p>
          <a:p>
            <a:r>
              <a:rPr lang="en-US" sz="1600" b="0" dirty="0">
                <a:sym typeface="Wingdings" panose="05000000000000000000" pitchFamily="2" charset="2"/>
              </a:rPr>
              <a:t>Overall good structural yield for WL and BL leakage (need to set pass/fail criteria for a better assessment</a:t>
            </a:r>
            <a:r>
              <a:rPr lang="en-US" sz="1600" b="0" dirty="0" smtClean="0">
                <a:sym typeface="Wingdings" panose="05000000000000000000" pitchFamily="2" charset="2"/>
              </a:rPr>
              <a:t>)</a:t>
            </a:r>
            <a:endParaRPr lang="en-US" sz="1600" b="0" dirty="0"/>
          </a:p>
          <a:p>
            <a:r>
              <a:rPr lang="en-US" sz="1600" b="0" dirty="0"/>
              <a:t>Embedding of array basic routines (FF, read, write) in </a:t>
            </a:r>
            <a:r>
              <a:rPr lang="en-US" sz="1600" b="0" dirty="0" smtClean="0"/>
              <a:t>UM3</a:t>
            </a:r>
            <a:endParaRPr lang="en-US" sz="1600" b="0"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914048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38919"/>
            <a:ext cx="7480935" cy="1068705"/>
          </a:xfrm>
        </p:spPr>
        <p:txBody>
          <a:bodyPr/>
          <a:lstStyle/>
          <a:p>
            <a:pPr algn="l"/>
            <a:r>
              <a:rPr lang="en-US" b="1" dirty="0" smtClean="0"/>
              <a:t>Array </a:t>
            </a:r>
            <a:r>
              <a:rPr lang="en-US" b="1" dirty="0"/>
              <a:t>shorts and Transistor leakage in non-40L material</a:t>
            </a:r>
            <a:br>
              <a:rPr lang="en-US" b="1" dirty="0"/>
            </a:br>
            <a:r>
              <a:rPr lang="en-US" sz="1485" dirty="0"/>
              <a:t>(9673132, Wafer </a:t>
            </a:r>
            <a:r>
              <a:rPr lang="en-US" sz="1485" dirty="0" smtClean="0"/>
              <a:t>8, tested in Folsom lab)</a:t>
            </a:r>
            <a:endParaRPr lang="en-US" b="1" dirty="0"/>
          </a:p>
        </p:txBody>
      </p:sp>
      <p:pic>
        <p:nvPicPr>
          <p:cNvPr id="5" name="Picture 4"/>
          <p:cNvPicPr>
            <a:picLocks noChangeAspect="1"/>
          </p:cNvPicPr>
          <p:nvPr/>
        </p:nvPicPr>
        <p:blipFill>
          <a:blip r:embed="rId2"/>
          <a:stretch>
            <a:fillRect/>
          </a:stretch>
        </p:blipFill>
        <p:spPr>
          <a:xfrm>
            <a:off x="4148171" y="1773303"/>
            <a:ext cx="5881097" cy="3885341"/>
          </a:xfrm>
          <a:prstGeom prst="rect">
            <a:avLst/>
          </a:prstGeom>
          <a:ln>
            <a:solidFill>
              <a:schemeClr val="tx1"/>
            </a:solidFill>
          </a:ln>
        </p:spPr>
      </p:pic>
      <p:cxnSp>
        <p:nvCxnSpPr>
          <p:cNvPr id="8" name="Straight Arrow Connector 7"/>
          <p:cNvCxnSpPr/>
          <p:nvPr/>
        </p:nvCxnSpPr>
        <p:spPr>
          <a:xfrm flipH="1">
            <a:off x="8298180" y="2276223"/>
            <a:ext cx="440055" cy="502920"/>
          </a:xfrm>
          <a:prstGeom prst="straightConnector1">
            <a:avLst/>
          </a:prstGeom>
          <a:ln w="12700" cap="rnd" cmpd="sng">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20015" y="2143919"/>
            <a:ext cx="3080385" cy="2285241"/>
          </a:xfrm>
          <a:prstGeom prst="rect">
            <a:avLst/>
          </a:prstGeom>
          <a:noFill/>
        </p:spPr>
        <p:txBody>
          <a:bodyPr wrap="square" lIns="0" tIns="0" rIns="0" bIns="0" rtlCol="0">
            <a:spAutoFit/>
          </a:bodyPr>
          <a:lstStyle/>
          <a:p>
            <a:pPr defTabSz="754380">
              <a:defRPr/>
            </a:pPr>
            <a:r>
              <a:rPr lang="en-US" sz="1485" b="1" kern="0" dirty="0">
                <a:solidFill>
                  <a:sysClr val="windowText" lastClr="000000"/>
                </a:solidFill>
                <a:latin typeface="Calibri"/>
                <a:cs typeface="Calibri"/>
              </a:rPr>
              <a:t>Array shorts:</a:t>
            </a:r>
          </a:p>
          <a:p>
            <a:pPr marL="235744" indent="-235744" defTabSz="754380">
              <a:buFont typeface="Arial" panose="020B0604020202020204" pitchFamily="34" charset="0"/>
              <a:buChar char="•"/>
              <a:defRPr/>
            </a:pPr>
            <a:r>
              <a:rPr lang="en-US" sz="1485" kern="0" dirty="0">
                <a:solidFill>
                  <a:sysClr val="windowText" lastClr="000000"/>
                </a:solidFill>
                <a:latin typeface="Calibri"/>
                <a:cs typeface="Calibri"/>
              </a:rPr>
              <a:t>Very few array shorts in wafer 8.  All good periphery die appear to have workable array areas.</a:t>
            </a:r>
          </a:p>
          <a:p>
            <a:pPr marL="235744" indent="-235744" defTabSz="754380">
              <a:buFont typeface="Arial" panose="020B0604020202020204" pitchFamily="34" charset="0"/>
              <a:buChar char="•"/>
              <a:defRPr/>
            </a:pPr>
            <a:r>
              <a:rPr lang="en-US" sz="1485" kern="0" dirty="0">
                <a:solidFill>
                  <a:sysClr val="windowText" lastClr="000000"/>
                </a:solidFill>
                <a:latin typeface="Calibri"/>
                <a:cs typeface="Calibri"/>
              </a:rPr>
              <a:t>Detection appears feasible above the variability of the transistor leakage.</a:t>
            </a:r>
          </a:p>
          <a:p>
            <a:pPr defTabSz="754380">
              <a:defRPr/>
            </a:pPr>
            <a:r>
              <a:rPr lang="en-US" sz="1485" b="1" kern="0" dirty="0">
                <a:solidFill>
                  <a:sysClr val="windowText" lastClr="000000"/>
                </a:solidFill>
                <a:latin typeface="Calibri"/>
                <a:cs typeface="Calibri"/>
              </a:rPr>
              <a:t>Transistor leakage:</a:t>
            </a:r>
          </a:p>
          <a:p>
            <a:pPr marL="235744" indent="-235744" defTabSz="754380">
              <a:buFont typeface="Arial" panose="020B0604020202020204" pitchFamily="34" charset="0"/>
              <a:buChar char="•"/>
              <a:defRPr/>
            </a:pPr>
            <a:r>
              <a:rPr lang="en-US" sz="1485" kern="0" dirty="0">
                <a:solidFill>
                  <a:sysClr val="windowText" lastClr="000000"/>
                </a:solidFill>
                <a:latin typeface="Calibri"/>
                <a:cs typeface="Calibri"/>
              </a:rPr>
              <a:t>Variability indicates leakage in both NHV and PHV devices.</a:t>
            </a:r>
          </a:p>
        </p:txBody>
      </p:sp>
      <p:cxnSp>
        <p:nvCxnSpPr>
          <p:cNvPr id="11" name="Straight Connector 10"/>
          <p:cNvCxnSpPr/>
          <p:nvPr/>
        </p:nvCxnSpPr>
        <p:spPr>
          <a:xfrm>
            <a:off x="4023360" y="3165533"/>
            <a:ext cx="5657850" cy="0"/>
          </a:xfrm>
          <a:prstGeom prst="line">
            <a:avLst/>
          </a:prstGeom>
          <a:ln w="19050" cap="rnd" cmpd="sng">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4023360" y="4835289"/>
            <a:ext cx="5657850" cy="0"/>
          </a:xfrm>
          <a:prstGeom prst="line">
            <a:avLst/>
          </a:prstGeom>
          <a:ln w="19050" cap="rnd" cmpd="sng">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8612505" y="2087628"/>
            <a:ext cx="1232710" cy="304699"/>
          </a:xfrm>
          <a:prstGeom prst="rect">
            <a:avLst/>
          </a:prstGeom>
          <a:noFill/>
        </p:spPr>
        <p:txBody>
          <a:bodyPr wrap="none" lIns="0" tIns="0" rIns="0" bIns="0" rtlCol="0">
            <a:spAutoFit/>
          </a:bodyPr>
          <a:lstStyle/>
          <a:p>
            <a:pPr defTabSz="754380">
              <a:defRPr/>
            </a:pPr>
            <a:r>
              <a:rPr lang="en-US" sz="990" kern="0" dirty="0">
                <a:solidFill>
                  <a:srgbClr val="FF0000"/>
                </a:solidFill>
                <a:latin typeface="Calibri"/>
                <a:cs typeface="Calibri"/>
              </a:rPr>
              <a:t>Single WL-dummy short</a:t>
            </a:r>
          </a:p>
          <a:p>
            <a:pPr defTabSz="754380">
              <a:defRPr/>
            </a:pPr>
            <a:r>
              <a:rPr lang="en-US" sz="990" kern="0" dirty="0">
                <a:solidFill>
                  <a:srgbClr val="FF0000"/>
                </a:solidFill>
                <a:latin typeface="Calibri"/>
                <a:cs typeface="Calibri"/>
              </a:rPr>
              <a:t>~10uA</a:t>
            </a:r>
          </a:p>
        </p:txBody>
      </p:sp>
      <p:sp>
        <p:nvSpPr>
          <p:cNvPr id="15" name="TextBox 14"/>
          <p:cNvSpPr txBox="1"/>
          <p:nvPr/>
        </p:nvSpPr>
        <p:spPr>
          <a:xfrm>
            <a:off x="8046720" y="3722118"/>
            <a:ext cx="1634490" cy="304699"/>
          </a:xfrm>
          <a:prstGeom prst="rect">
            <a:avLst/>
          </a:prstGeom>
          <a:noFill/>
        </p:spPr>
        <p:txBody>
          <a:bodyPr wrap="square" lIns="0" tIns="0" rIns="0" bIns="0" rtlCol="0">
            <a:spAutoFit/>
          </a:bodyPr>
          <a:lstStyle/>
          <a:p>
            <a:pPr defTabSz="754380">
              <a:defRPr/>
            </a:pPr>
            <a:r>
              <a:rPr lang="en-US" sz="990" kern="0" dirty="0">
                <a:solidFill>
                  <a:srgbClr val="FF0000"/>
                </a:solidFill>
                <a:latin typeface="Calibri"/>
                <a:cs typeface="Calibri"/>
              </a:rPr>
              <a:t>Single BL-dummy and pairs of BL-BL shorts.  ~10uA</a:t>
            </a:r>
          </a:p>
        </p:txBody>
      </p:sp>
      <p:cxnSp>
        <p:nvCxnSpPr>
          <p:cNvPr id="16" name="Straight Arrow Connector 15"/>
          <p:cNvCxnSpPr/>
          <p:nvPr/>
        </p:nvCxnSpPr>
        <p:spPr>
          <a:xfrm flipH="1">
            <a:off x="8486775" y="4036443"/>
            <a:ext cx="440055" cy="502920"/>
          </a:xfrm>
          <a:prstGeom prst="straightConnector1">
            <a:avLst/>
          </a:prstGeom>
          <a:ln w="12700" cap="rnd" cmpd="sng">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H="1">
            <a:off x="6035040" y="4602228"/>
            <a:ext cx="440055" cy="502920"/>
          </a:xfrm>
          <a:prstGeom prst="straightConnector1">
            <a:avLst/>
          </a:prstGeom>
          <a:ln w="12700" cap="rnd" cmpd="sng">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783580" y="4350768"/>
            <a:ext cx="1697355" cy="304699"/>
          </a:xfrm>
          <a:prstGeom prst="rect">
            <a:avLst/>
          </a:prstGeom>
          <a:noFill/>
        </p:spPr>
        <p:txBody>
          <a:bodyPr wrap="square" lIns="0" tIns="0" rIns="0" bIns="0" rtlCol="0">
            <a:spAutoFit/>
          </a:bodyPr>
          <a:lstStyle/>
          <a:p>
            <a:pPr defTabSz="754380">
              <a:defRPr/>
            </a:pPr>
            <a:r>
              <a:rPr lang="en-US" sz="990" kern="0" dirty="0">
                <a:solidFill>
                  <a:srgbClr val="FF0000"/>
                </a:solidFill>
                <a:latin typeface="Calibri"/>
                <a:cs typeface="Calibri"/>
              </a:rPr>
              <a:t>Possible decoder transistor marginality - TBD</a:t>
            </a:r>
          </a:p>
        </p:txBody>
      </p:sp>
      <p:cxnSp>
        <p:nvCxnSpPr>
          <p:cNvPr id="19" name="Straight Arrow Connector 18"/>
          <p:cNvCxnSpPr/>
          <p:nvPr/>
        </p:nvCxnSpPr>
        <p:spPr>
          <a:xfrm flipH="1">
            <a:off x="8109585" y="4036443"/>
            <a:ext cx="440055" cy="502920"/>
          </a:xfrm>
          <a:prstGeom prst="straightConnector1">
            <a:avLst/>
          </a:prstGeom>
          <a:ln w="12700" cap="rnd" cmpd="sng">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143250" y="3030603"/>
            <a:ext cx="880110" cy="304699"/>
          </a:xfrm>
          <a:prstGeom prst="rect">
            <a:avLst/>
          </a:prstGeom>
          <a:noFill/>
        </p:spPr>
        <p:txBody>
          <a:bodyPr wrap="square" lIns="0" tIns="0" rIns="0" bIns="0" rtlCol="0">
            <a:spAutoFit/>
          </a:bodyPr>
          <a:lstStyle/>
          <a:p>
            <a:pPr defTabSz="754380">
              <a:defRPr/>
            </a:pPr>
            <a:r>
              <a:rPr lang="en-US" sz="990" kern="0" dirty="0">
                <a:solidFill>
                  <a:srgbClr val="FF0000"/>
                </a:solidFill>
                <a:latin typeface="Calibri"/>
                <a:cs typeface="Calibri"/>
              </a:rPr>
              <a:t>Transistor  leakage ~12uA</a:t>
            </a:r>
          </a:p>
        </p:txBody>
      </p:sp>
      <p:sp>
        <p:nvSpPr>
          <p:cNvPr id="21" name="TextBox 20"/>
          <p:cNvSpPr txBox="1"/>
          <p:nvPr/>
        </p:nvSpPr>
        <p:spPr>
          <a:xfrm>
            <a:off x="3206115" y="4665093"/>
            <a:ext cx="880110" cy="304699"/>
          </a:xfrm>
          <a:prstGeom prst="rect">
            <a:avLst/>
          </a:prstGeom>
          <a:noFill/>
        </p:spPr>
        <p:txBody>
          <a:bodyPr wrap="square" lIns="0" tIns="0" rIns="0" bIns="0" rtlCol="0">
            <a:spAutoFit/>
          </a:bodyPr>
          <a:lstStyle/>
          <a:p>
            <a:pPr defTabSz="754380">
              <a:defRPr/>
            </a:pPr>
            <a:r>
              <a:rPr lang="en-US" sz="990" kern="0" dirty="0">
                <a:solidFill>
                  <a:srgbClr val="FF0000"/>
                </a:solidFill>
                <a:latin typeface="Calibri"/>
                <a:cs typeface="Calibri"/>
              </a:rPr>
              <a:t>Transistor leakage ~90uA</a:t>
            </a:r>
          </a:p>
        </p:txBody>
      </p:sp>
      <p:sp>
        <p:nvSpPr>
          <p:cNvPr id="22" name="TextBox 21"/>
          <p:cNvSpPr txBox="1"/>
          <p:nvPr/>
        </p:nvSpPr>
        <p:spPr>
          <a:xfrm>
            <a:off x="4400550" y="1647573"/>
            <a:ext cx="1856277" cy="228524"/>
          </a:xfrm>
          <a:prstGeom prst="rect">
            <a:avLst/>
          </a:prstGeom>
          <a:solidFill>
            <a:schemeClr val="accent6">
              <a:lumMod val="40000"/>
              <a:lumOff val="60000"/>
            </a:schemeClr>
          </a:solidFill>
        </p:spPr>
        <p:txBody>
          <a:bodyPr wrap="none" lIns="0" tIns="0" rIns="0" bIns="0" rtlCol="0">
            <a:spAutoFit/>
          </a:bodyPr>
          <a:lstStyle/>
          <a:p>
            <a:pPr defTabSz="754380">
              <a:defRPr/>
            </a:pPr>
            <a:r>
              <a:rPr lang="en-US" sz="1485" b="1" kern="0" dirty="0">
                <a:solidFill>
                  <a:sysClr val="windowText" lastClr="000000"/>
                </a:solidFill>
                <a:latin typeface="Calibri"/>
                <a:cs typeface="Calibri"/>
              </a:rPr>
              <a:t>Example from die (-3,2)</a:t>
            </a:r>
          </a:p>
        </p:txBody>
      </p:sp>
      <p:cxnSp>
        <p:nvCxnSpPr>
          <p:cNvPr id="23" name="Straight Arrow Connector 22"/>
          <p:cNvCxnSpPr/>
          <p:nvPr/>
        </p:nvCxnSpPr>
        <p:spPr>
          <a:xfrm flipH="1">
            <a:off x="5720715" y="4602228"/>
            <a:ext cx="440055" cy="502920"/>
          </a:xfrm>
          <a:prstGeom prst="straightConnector1">
            <a:avLst/>
          </a:prstGeom>
          <a:ln w="12700" cap="rnd" cmpd="sng">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graphicFrame>
        <p:nvGraphicFramePr>
          <p:cNvPr id="6" name="Content Placeholder 5"/>
          <p:cNvGraphicFramePr>
            <a:graphicFrameLocks noGrp="1"/>
          </p:cNvGraphicFramePr>
          <p:nvPr>
            <p:ph idx="1"/>
            <p:extLst/>
          </p:nvPr>
        </p:nvGraphicFramePr>
        <p:xfrm>
          <a:off x="4840605" y="2024763"/>
          <a:ext cx="1550670" cy="883254"/>
        </p:xfrm>
        <a:graphic>
          <a:graphicData uri="http://schemas.openxmlformats.org/drawingml/2006/table">
            <a:tbl>
              <a:tblPr>
                <a:tableStyleId>{5C22544A-7EE6-4342-B048-85BDC9FD1C3A}</a:tableStyleId>
              </a:tblPr>
              <a:tblGrid>
                <a:gridCol w="1047750">
                  <a:extLst>
                    <a:ext uri="{9D8B030D-6E8A-4147-A177-3AD203B41FA5}">
                      <a16:colId xmlns:a16="http://schemas.microsoft.com/office/drawing/2014/main" xmlns="" val="966021410"/>
                    </a:ext>
                  </a:extLst>
                </a:gridCol>
                <a:gridCol w="502920">
                  <a:extLst>
                    <a:ext uri="{9D8B030D-6E8A-4147-A177-3AD203B41FA5}">
                      <a16:colId xmlns:a16="http://schemas.microsoft.com/office/drawing/2014/main" xmlns="" val="4021863398"/>
                    </a:ext>
                  </a:extLst>
                </a:gridCol>
              </a:tblGrid>
              <a:tr h="157163">
                <a:tc>
                  <a:txBody>
                    <a:bodyPr/>
                    <a:lstStyle/>
                    <a:p>
                      <a:pPr algn="r" fontAlgn="b"/>
                      <a:r>
                        <a:rPr lang="en-US" sz="900" u="none" strike="noStrike">
                          <a:effectLst/>
                        </a:rPr>
                        <a:t>HPP_leakage(uA):</a:t>
                      </a:r>
                      <a:endParaRPr lang="en-US" sz="900" b="0" i="0" u="none" strike="noStrike">
                        <a:solidFill>
                          <a:srgbClr val="000000"/>
                        </a:solidFill>
                        <a:effectLst/>
                        <a:latin typeface="Calibri" panose="020F0502020204030204" pitchFamily="34" charset="0"/>
                      </a:endParaRPr>
                    </a:p>
                  </a:txBody>
                  <a:tcPr marL="7858" marR="7858" marT="7858" marB="0" anchor="b"/>
                </a:tc>
                <a:tc>
                  <a:txBody>
                    <a:bodyPr/>
                    <a:lstStyle/>
                    <a:p>
                      <a:pPr algn="r" fontAlgn="b"/>
                      <a:r>
                        <a:rPr lang="en-US" sz="900" u="none" strike="noStrike" dirty="0">
                          <a:effectLst/>
                        </a:rPr>
                        <a:t>537</a:t>
                      </a:r>
                      <a:endParaRPr lang="en-US" sz="900" b="0" i="0" u="none" strike="noStrike" dirty="0">
                        <a:solidFill>
                          <a:srgbClr val="000000"/>
                        </a:solidFill>
                        <a:effectLst/>
                        <a:latin typeface="Calibri" panose="020F0502020204030204" pitchFamily="34" charset="0"/>
                      </a:endParaRPr>
                    </a:p>
                  </a:txBody>
                  <a:tcPr marL="7858" marR="7858" marT="7858" marB="0" anchor="b"/>
                </a:tc>
                <a:extLst>
                  <a:ext uri="{0D108BD9-81ED-4DB2-BD59-A6C34878D82A}">
                    <a16:rowId xmlns:a16="http://schemas.microsoft.com/office/drawing/2014/main" xmlns="" val="3443277155"/>
                  </a:ext>
                </a:extLst>
              </a:tr>
              <a:tr h="284464">
                <a:tc>
                  <a:txBody>
                    <a:bodyPr/>
                    <a:lstStyle/>
                    <a:p>
                      <a:pPr algn="r" fontAlgn="b"/>
                      <a:r>
                        <a:rPr lang="en-US" sz="900" u="none" strike="noStrike">
                          <a:effectLst/>
                        </a:rPr>
                        <a:t>DESBL_leakage(uA):</a:t>
                      </a:r>
                      <a:endParaRPr lang="en-US" sz="900" b="0" i="0" u="none" strike="noStrike">
                        <a:solidFill>
                          <a:srgbClr val="000000"/>
                        </a:solidFill>
                        <a:effectLst/>
                        <a:latin typeface="Calibri" panose="020F0502020204030204" pitchFamily="34" charset="0"/>
                      </a:endParaRPr>
                    </a:p>
                  </a:txBody>
                  <a:tcPr marL="7858" marR="7858" marT="7858" marB="0" anchor="b"/>
                </a:tc>
                <a:tc>
                  <a:txBody>
                    <a:bodyPr/>
                    <a:lstStyle/>
                    <a:p>
                      <a:pPr algn="r" fontAlgn="b"/>
                      <a:r>
                        <a:rPr lang="en-US" sz="900" u="none" strike="noStrike">
                          <a:effectLst/>
                        </a:rPr>
                        <a:t>-90</a:t>
                      </a:r>
                      <a:endParaRPr lang="en-US" sz="900" b="0" i="0" u="none" strike="noStrike">
                        <a:solidFill>
                          <a:srgbClr val="000000"/>
                        </a:solidFill>
                        <a:effectLst/>
                        <a:latin typeface="Calibri" panose="020F0502020204030204" pitchFamily="34" charset="0"/>
                      </a:endParaRPr>
                    </a:p>
                  </a:txBody>
                  <a:tcPr marL="7858" marR="7858" marT="7858" marB="0" anchor="b"/>
                </a:tc>
                <a:extLst>
                  <a:ext uri="{0D108BD9-81ED-4DB2-BD59-A6C34878D82A}">
                    <a16:rowId xmlns:a16="http://schemas.microsoft.com/office/drawing/2014/main" xmlns="" val="772089404"/>
                  </a:ext>
                </a:extLst>
              </a:tr>
              <a:tr h="284464">
                <a:tc>
                  <a:txBody>
                    <a:bodyPr/>
                    <a:lstStyle/>
                    <a:p>
                      <a:pPr algn="r" fontAlgn="b"/>
                      <a:r>
                        <a:rPr lang="en-US" sz="900" u="none" strike="noStrike">
                          <a:effectLst/>
                        </a:rPr>
                        <a:t>DESWL_leakage(uA):</a:t>
                      </a:r>
                      <a:endParaRPr lang="en-US" sz="900" b="0" i="0" u="none" strike="noStrike">
                        <a:solidFill>
                          <a:srgbClr val="000000"/>
                        </a:solidFill>
                        <a:effectLst/>
                        <a:latin typeface="Calibri" panose="020F0502020204030204" pitchFamily="34" charset="0"/>
                      </a:endParaRPr>
                    </a:p>
                  </a:txBody>
                  <a:tcPr marL="7858" marR="7858" marT="7858" marB="0" anchor="b"/>
                </a:tc>
                <a:tc>
                  <a:txBody>
                    <a:bodyPr/>
                    <a:lstStyle/>
                    <a:p>
                      <a:pPr algn="r" fontAlgn="b"/>
                      <a:r>
                        <a:rPr lang="en-US" sz="900" u="none" strike="noStrike">
                          <a:effectLst/>
                        </a:rPr>
                        <a:t>-12</a:t>
                      </a:r>
                      <a:endParaRPr lang="en-US" sz="900" b="0" i="0" u="none" strike="noStrike">
                        <a:solidFill>
                          <a:srgbClr val="000000"/>
                        </a:solidFill>
                        <a:effectLst/>
                        <a:latin typeface="Calibri" panose="020F0502020204030204" pitchFamily="34" charset="0"/>
                      </a:endParaRPr>
                    </a:p>
                  </a:txBody>
                  <a:tcPr marL="7858" marR="7858" marT="7858" marB="0" anchor="b"/>
                </a:tc>
                <a:extLst>
                  <a:ext uri="{0D108BD9-81ED-4DB2-BD59-A6C34878D82A}">
                    <a16:rowId xmlns:a16="http://schemas.microsoft.com/office/drawing/2014/main" xmlns="" val="817531029"/>
                  </a:ext>
                </a:extLst>
              </a:tr>
              <a:tr h="157163">
                <a:tc>
                  <a:txBody>
                    <a:bodyPr/>
                    <a:lstStyle/>
                    <a:p>
                      <a:pPr algn="r" fontAlgn="b"/>
                      <a:r>
                        <a:rPr lang="en-US" sz="900" u="none" strike="noStrike" dirty="0" err="1">
                          <a:effectLst/>
                        </a:rPr>
                        <a:t>HSS_leakage</a:t>
                      </a:r>
                      <a:r>
                        <a:rPr lang="en-US" sz="900" u="none" strike="noStrike" dirty="0">
                          <a:effectLst/>
                        </a:rPr>
                        <a:t>(</a:t>
                      </a:r>
                      <a:r>
                        <a:rPr lang="en-US" sz="900" u="none" strike="noStrike" dirty="0" err="1">
                          <a:effectLst/>
                        </a:rPr>
                        <a:t>uA</a:t>
                      </a:r>
                      <a:r>
                        <a:rPr lang="en-US" sz="900" u="none" strike="noStrike" dirty="0">
                          <a:effectLst/>
                        </a:rPr>
                        <a:t>):</a:t>
                      </a:r>
                      <a:endParaRPr lang="en-US" sz="900" b="0" i="0" u="none" strike="noStrike" dirty="0">
                        <a:solidFill>
                          <a:srgbClr val="000000"/>
                        </a:solidFill>
                        <a:effectLst/>
                        <a:latin typeface="Calibri" panose="020F0502020204030204" pitchFamily="34" charset="0"/>
                      </a:endParaRPr>
                    </a:p>
                  </a:txBody>
                  <a:tcPr marL="7858" marR="7858" marT="7858" marB="0" anchor="b"/>
                </a:tc>
                <a:tc>
                  <a:txBody>
                    <a:bodyPr/>
                    <a:lstStyle/>
                    <a:p>
                      <a:pPr algn="r" fontAlgn="b"/>
                      <a:r>
                        <a:rPr lang="en-US" sz="900" u="none" strike="noStrike" dirty="0">
                          <a:effectLst/>
                        </a:rPr>
                        <a:t>-429</a:t>
                      </a:r>
                      <a:endParaRPr lang="en-US" sz="900" b="0" i="0" u="none" strike="noStrike" dirty="0">
                        <a:solidFill>
                          <a:srgbClr val="000000"/>
                        </a:solidFill>
                        <a:effectLst/>
                        <a:latin typeface="Calibri" panose="020F0502020204030204" pitchFamily="34" charset="0"/>
                      </a:endParaRPr>
                    </a:p>
                  </a:txBody>
                  <a:tcPr marL="7858" marR="7858" marT="7858" marB="0" anchor="b"/>
                </a:tc>
                <a:extLst>
                  <a:ext uri="{0D108BD9-81ED-4DB2-BD59-A6C34878D82A}">
                    <a16:rowId xmlns:a16="http://schemas.microsoft.com/office/drawing/2014/main" xmlns="" val="3315119492"/>
                  </a:ext>
                </a:extLst>
              </a:tr>
            </a:tbl>
          </a:graphicData>
        </a:graphic>
      </p:graphicFrame>
      <p:grpSp>
        <p:nvGrpSpPr>
          <p:cNvPr id="180" name="Group 179"/>
          <p:cNvGrpSpPr/>
          <p:nvPr/>
        </p:nvGrpSpPr>
        <p:grpSpPr>
          <a:xfrm>
            <a:off x="6663690" y="126524"/>
            <a:ext cx="1508760" cy="1508760"/>
            <a:chOff x="2133600" y="2819400"/>
            <a:chExt cx="2667000" cy="2667000"/>
          </a:xfrm>
        </p:grpSpPr>
        <p:grpSp>
          <p:nvGrpSpPr>
            <p:cNvPr id="181" name="Group 180"/>
            <p:cNvGrpSpPr/>
            <p:nvPr/>
          </p:nvGrpSpPr>
          <p:grpSpPr>
            <a:xfrm>
              <a:off x="2209800" y="2819400"/>
              <a:ext cx="2209800" cy="2667000"/>
              <a:chOff x="7162800" y="2895600"/>
              <a:chExt cx="2209800" cy="2667000"/>
            </a:xfrm>
          </p:grpSpPr>
          <p:cxnSp>
            <p:nvCxnSpPr>
              <p:cNvPr id="213" name="Straight Connector 212"/>
              <p:cNvCxnSpPr/>
              <p:nvPr/>
            </p:nvCxnSpPr>
            <p:spPr>
              <a:xfrm>
                <a:off x="76962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14" name="Straight Connector 213"/>
              <p:cNvCxnSpPr/>
              <p:nvPr/>
            </p:nvCxnSpPr>
            <p:spPr>
              <a:xfrm>
                <a:off x="76200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15" name="Straight Connector 214"/>
              <p:cNvCxnSpPr/>
              <p:nvPr/>
            </p:nvCxnSpPr>
            <p:spPr>
              <a:xfrm>
                <a:off x="72390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6" name="Straight Connector 215"/>
              <p:cNvCxnSpPr/>
              <p:nvPr/>
            </p:nvCxnSpPr>
            <p:spPr>
              <a:xfrm>
                <a:off x="71628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7" name="Straight Connector 216"/>
              <p:cNvCxnSpPr/>
              <p:nvPr/>
            </p:nvCxnSpPr>
            <p:spPr>
              <a:xfrm>
                <a:off x="73914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8" name="Straight Connector 217"/>
              <p:cNvCxnSpPr/>
              <p:nvPr/>
            </p:nvCxnSpPr>
            <p:spPr>
              <a:xfrm>
                <a:off x="73152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9" name="Straight Connector 218"/>
              <p:cNvCxnSpPr/>
              <p:nvPr/>
            </p:nvCxnSpPr>
            <p:spPr>
              <a:xfrm>
                <a:off x="75438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0" name="Straight Connector 219"/>
              <p:cNvCxnSpPr/>
              <p:nvPr/>
            </p:nvCxnSpPr>
            <p:spPr>
              <a:xfrm>
                <a:off x="74676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1" name="Straight Connector 220"/>
              <p:cNvCxnSpPr/>
              <p:nvPr/>
            </p:nvCxnSpPr>
            <p:spPr>
              <a:xfrm>
                <a:off x="83058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a:off x="82296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a:off x="78486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4" name="Straight Connector 223"/>
              <p:cNvCxnSpPr/>
              <p:nvPr/>
            </p:nvCxnSpPr>
            <p:spPr>
              <a:xfrm>
                <a:off x="77724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5" name="Straight Connector 224"/>
              <p:cNvCxnSpPr/>
              <p:nvPr/>
            </p:nvCxnSpPr>
            <p:spPr>
              <a:xfrm>
                <a:off x="80010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a:off x="79248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7" name="Straight Connector 226"/>
              <p:cNvCxnSpPr/>
              <p:nvPr/>
            </p:nvCxnSpPr>
            <p:spPr>
              <a:xfrm>
                <a:off x="81534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8" name="Straight Connector 227"/>
              <p:cNvCxnSpPr/>
              <p:nvPr/>
            </p:nvCxnSpPr>
            <p:spPr>
              <a:xfrm>
                <a:off x="80772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a:off x="89154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a:off x="8839200" y="2895600"/>
                <a:ext cx="0" cy="2667000"/>
              </a:xfrm>
              <a:prstGeom prst="line">
                <a:avLst/>
              </a:prstGeom>
              <a:ln w="28575" cap="rnd" cmpd="sng">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31" name="Straight Connector 230"/>
              <p:cNvCxnSpPr/>
              <p:nvPr/>
            </p:nvCxnSpPr>
            <p:spPr>
              <a:xfrm>
                <a:off x="84582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a:off x="83820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3" name="Straight Connector 232"/>
              <p:cNvCxnSpPr/>
              <p:nvPr/>
            </p:nvCxnSpPr>
            <p:spPr>
              <a:xfrm>
                <a:off x="86106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4" name="Straight Connector 233"/>
              <p:cNvCxnSpPr/>
              <p:nvPr/>
            </p:nvCxnSpPr>
            <p:spPr>
              <a:xfrm>
                <a:off x="85344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a:off x="87630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6" name="Straight Connector 235"/>
              <p:cNvCxnSpPr/>
              <p:nvPr/>
            </p:nvCxnSpPr>
            <p:spPr>
              <a:xfrm>
                <a:off x="86868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7" name="Straight Connector 236"/>
              <p:cNvCxnSpPr/>
              <p:nvPr/>
            </p:nvCxnSpPr>
            <p:spPr>
              <a:xfrm>
                <a:off x="90678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a:off x="89916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39" name="Straight Connector 238"/>
              <p:cNvCxnSpPr/>
              <p:nvPr/>
            </p:nvCxnSpPr>
            <p:spPr>
              <a:xfrm>
                <a:off x="92202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91440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a:off x="93726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a:off x="9296400" y="28956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grpSp>
        <p:grpSp>
          <p:nvGrpSpPr>
            <p:cNvPr id="182" name="Group 181"/>
            <p:cNvGrpSpPr/>
            <p:nvPr/>
          </p:nvGrpSpPr>
          <p:grpSpPr>
            <a:xfrm>
              <a:off x="2133600" y="2895600"/>
              <a:ext cx="2667000" cy="2209800"/>
              <a:chOff x="9220200" y="1295400"/>
              <a:chExt cx="2667000" cy="2209800"/>
            </a:xfrm>
          </p:grpSpPr>
          <p:cxnSp>
            <p:nvCxnSpPr>
              <p:cNvPr id="183" name="Straight Connector 182"/>
              <p:cNvCxnSpPr/>
              <p:nvPr/>
            </p:nvCxnSpPr>
            <p:spPr>
              <a:xfrm rot="16200000">
                <a:off x="10553700" y="16383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84" name="Straight Connector 183"/>
              <p:cNvCxnSpPr/>
              <p:nvPr/>
            </p:nvCxnSpPr>
            <p:spPr>
              <a:xfrm rot="16200000">
                <a:off x="10553700" y="17145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85" name="Straight Connector 184"/>
              <p:cNvCxnSpPr/>
              <p:nvPr/>
            </p:nvCxnSpPr>
            <p:spPr>
              <a:xfrm rot="16200000">
                <a:off x="10553700" y="20955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86" name="Straight Connector 185"/>
              <p:cNvCxnSpPr/>
              <p:nvPr/>
            </p:nvCxnSpPr>
            <p:spPr>
              <a:xfrm rot="16200000">
                <a:off x="10553700" y="21717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87" name="Straight Connector 186"/>
              <p:cNvCxnSpPr/>
              <p:nvPr/>
            </p:nvCxnSpPr>
            <p:spPr>
              <a:xfrm rot="16200000">
                <a:off x="10553700" y="1943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88" name="Straight Connector 187"/>
              <p:cNvCxnSpPr/>
              <p:nvPr/>
            </p:nvCxnSpPr>
            <p:spPr>
              <a:xfrm rot="16200000">
                <a:off x="10553700" y="20193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89" name="Straight Connector 188"/>
              <p:cNvCxnSpPr/>
              <p:nvPr/>
            </p:nvCxnSpPr>
            <p:spPr>
              <a:xfrm rot="16200000">
                <a:off x="10553700" y="17907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0" name="Straight Connector 189"/>
              <p:cNvCxnSpPr/>
              <p:nvPr/>
            </p:nvCxnSpPr>
            <p:spPr>
              <a:xfrm rot="16200000">
                <a:off x="10553700" y="18669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1" name="Straight Connector 190"/>
              <p:cNvCxnSpPr/>
              <p:nvPr/>
            </p:nvCxnSpPr>
            <p:spPr>
              <a:xfrm rot="16200000">
                <a:off x="10553700" y="10287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92" name="Straight Connector 191"/>
              <p:cNvCxnSpPr/>
              <p:nvPr/>
            </p:nvCxnSpPr>
            <p:spPr>
              <a:xfrm rot="16200000">
                <a:off x="10553700" y="11049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93" name="Straight Connector 192"/>
              <p:cNvCxnSpPr/>
              <p:nvPr/>
            </p:nvCxnSpPr>
            <p:spPr>
              <a:xfrm rot="16200000">
                <a:off x="10553700" y="14859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4" name="Straight Connector 193"/>
              <p:cNvCxnSpPr/>
              <p:nvPr/>
            </p:nvCxnSpPr>
            <p:spPr>
              <a:xfrm rot="16200000">
                <a:off x="10553700" y="1562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5" name="Straight Connector 194"/>
              <p:cNvCxnSpPr/>
              <p:nvPr/>
            </p:nvCxnSpPr>
            <p:spPr>
              <a:xfrm rot="16200000">
                <a:off x="10553700" y="13335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6" name="Straight Connector 195"/>
              <p:cNvCxnSpPr/>
              <p:nvPr/>
            </p:nvCxnSpPr>
            <p:spPr>
              <a:xfrm rot="16200000">
                <a:off x="10553700" y="14097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7" name="Straight Connector 196"/>
              <p:cNvCxnSpPr/>
              <p:nvPr/>
            </p:nvCxnSpPr>
            <p:spPr>
              <a:xfrm rot="16200000">
                <a:off x="10553700" y="1181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8" name="Straight Connector 197"/>
              <p:cNvCxnSpPr/>
              <p:nvPr/>
            </p:nvCxnSpPr>
            <p:spPr>
              <a:xfrm rot="16200000">
                <a:off x="10553700" y="12573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199" name="Straight Connector 198"/>
              <p:cNvCxnSpPr/>
              <p:nvPr/>
            </p:nvCxnSpPr>
            <p:spPr>
              <a:xfrm rot="16200000">
                <a:off x="10553700" y="4191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200" name="Straight Connector 199"/>
              <p:cNvCxnSpPr/>
              <p:nvPr/>
            </p:nvCxnSpPr>
            <p:spPr>
              <a:xfrm rot="16200000">
                <a:off x="10553700" y="495300"/>
                <a:ext cx="0" cy="2667000"/>
              </a:xfrm>
              <a:prstGeom prst="line">
                <a:avLst/>
              </a:prstGeom>
              <a:ln w="28575" cap="rnd" cmpd="sng">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201" name="Straight Connector 200"/>
              <p:cNvCxnSpPr/>
              <p:nvPr/>
            </p:nvCxnSpPr>
            <p:spPr>
              <a:xfrm rot="16200000">
                <a:off x="10553700" y="8763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2" name="Straight Connector 201"/>
              <p:cNvCxnSpPr/>
              <p:nvPr/>
            </p:nvCxnSpPr>
            <p:spPr>
              <a:xfrm rot="16200000">
                <a:off x="10553700" y="9525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3" name="Straight Connector 202"/>
              <p:cNvCxnSpPr/>
              <p:nvPr/>
            </p:nvCxnSpPr>
            <p:spPr>
              <a:xfrm rot="16200000">
                <a:off x="10553700" y="7239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4" name="Straight Connector 203"/>
              <p:cNvCxnSpPr/>
              <p:nvPr/>
            </p:nvCxnSpPr>
            <p:spPr>
              <a:xfrm rot="16200000">
                <a:off x="10553700" y="800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5" name="Straight Connector 204"/>
              <p:cNvCxnSpPr/>
              <p:nvPr/>
            </p:nvCxnSpPr>
            <p:spPr>
              <a:xfrm rot="16200000">
                <a:off x="10553700" y="5715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6" name="Straight Connector 205"/>
              <p:cNvCxnSpPr/>
              <p:nvPr/>
            </p:nvCxnSpPr>
            <p:spPr>
              <a:xfrm rot="16200000">
                <a:off x="10553700" y="6477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7" name="Straight Connector 206"/>
              <p:cNvCxnSpPr/>
              <p:nvPr/>
            </p:nvCxnSpPr>
            <p:spPr>
              <a:xfrm rot="16200000">
                <a:off x="10553700" y="2667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8" name="Straight Connector 207"/>
              <p:cNvCxnSpPr/>
              <p:nvPr/>
            </p:nvCxnSpPr>
            <p:spPr>
              <a:xfrm rot="16200000">
                <a:off x="10553700" y="3429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09" name="Straight Connector 208"/>
              <p:cNvCxnSpPr/>
              <p:nvPr/>
            </p:nvCxnSpPr>
            <p:spPr>
              <a:xfrm rot="16200000">
                <a:off x="10553700" y="1143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0" name="Straight Connector 209"/>
              <p:cNvCxnSpPr/>
              <p:nvPr/>
            </p:nvCxnSpPr>
            <p:spPr>
              <a:xfrm rot="16200000">
                <a:off x="10553700" y="1905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1" name="Straight Connector 210"/>
              <p:cNvCxnSpPr/>
              <p:nvPr/>
            </p:nvCxnSpPr>
            <p:spPr>
              <a:xfrm rot="16200000">
                <a:off x="10553700" y="-38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cxnSp>
            <p:nvCxnSpPr>
              <p:cNvPr id="212" name="Straight Connector 211"/>
              <p:cNvCxnSpPr/>
              <p:nvPr/>
            </p:nvCxnSpPr>
            <p:spPr>
              <a:xfrm rot="16200000">
                <a:off x="10553700" y="38100"/>
                <a:ext cx="0" cy="2667000"/>
              </a:xfrm>
              <a:prstGeom prst="line">
                <a:avLst/>
              </a:prstGeom>
              <a:ln w="28575" cap="rnd" cmpd="sng">
                <a:solidFill>
                  <a:srgbClr val="FFC000"/>
                </a:solidFill>
              </a:ln>
              <a:effectLst/>
            </p:spPr>
            <p:style>
              <a:lnRef idx="2">
                <a:schemeClr val="accent1"/>
              </a:lnRef>
              <a:fillRef idx="0">
                <a:schemeClr val="accent1"/>
              </a:fillRef>
              <a:effectRef idx="1">
                <a:schemeClr val="accent1"/>
              </a:effectRef>
              <a:fontRef idx="minor">
                <a:schemeClr val="tx1"/>
              </a:fontRef>
            </p:style>
          </p:cxnSp>
        </p:grpSp>
      </p:grpSp>
      <p:sp>
        <p:nvSpPr>
          <p:cNvPr id="243" name="TextBox 242"/>
          <p:cNvSpPr txBox="1"/>
          <p:nvPr/>
        </p:nvSpPr>
        <p:spPr>
          <a:xfrm>
            <a:off x="6726555" y="503714"/>
            <a:ext cx="1257300" cy="228524"/>
          </a:xfrm>
          <a:prstGeom prst="rect">
            <a:avLst/>
          </a:prstGeom>
          <a:solidFill>
            <a:schemeClr val="bg1"/>
          </a:solidFill>
        </p:spPr>
        <p:txBody>
          <a:bodyPr wrap="square" lIns="0" tIns="0" rIns="0" bIns="0" rtlCol="0">
            <a:spAutoFit/>
          </a:bodyPr>
          <a:lstStyle/>
          <a:p>
            <a:pPr algn="ctr"/>
            <a:r>
              <a:rPr lang="en-US" sz="1485" dirty="0">
                <a:latin typeface="Calibri"/>
                <a:cs typeface="Calibri"/>
              </a:rPr>
              <a:t>Array structure</a:t>
            </a:r>
          </a:p>
        </p:txBody>
      </p:sp>
    </p:spTree>
    <p:extLst>
      <p:ext uri="{BB962C8B-B14F-4D97-AF65-F5344CB8AC3E}">
        <p14:creationId xmlns:p14="http://schemas.microsoft.com/office/powerpoint/2010/main" val="1781342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935248" y="3888969"/>
            <a:ext cx="2984194" cy="1768956"/>
          </a:xfrm>
          <a:prstGeom prst="rect">
            <a:avLst/>
          </a:prstGeom>
        </p:spPr>
      </p:pic>
      <p:sp>
        <p:nvSpPr>
          <p:cNvPr id="2" name="Title 1"/>
          <p:cNvSpPr>
            <a:spLocks noGrp="1"/>
          </p:cNvSpPr>
          <p:nvPr>
            <p:ph type="title"/>
          </p:nvPr>
        </p:nvSpPr>
        <p:spPr>
          <a:xfrm>
            <a:off x="19343" y="238919"/>
            <a:ext cx="6581482" cy="919764"/>
          </a:xfrm>
        </p:spPr>
        <p:txBody>
          <a:bodyPr/>
          <a:lstStyle/>
          <a:p>
            <a:pPr algn="l"/>
            <a:r>
              <a:rPr lang="en-US" b="1" dirty="0"/>
              <a:t>First array tests on SR71/first SSM lot/non-40L</a:t>
            </a:r>
            <a:br>
              <a:rPr lang="en-US" b="1" dirty="0"/>
            </a:br>
            <a:r>
              <a:rPr lang="en-US" sz="1320" dirty="0"/>
              <a:t>Folsom lab/ESB system</a:t>
            </a:r>
            <a:endParaRPr lang="en-US" b="1" dirty="0"/>
          </a:p>
        </p:txBody>
      </p:sp>
      <p:sp>
        <p:nvSpPr>
          <p:cNvPr id="11" name="Content Placeholder 10"/>
          <p:cNvSpPr>
            <a:spLocks noGrp="1"/>
          </p:cNvSpPr>
          <p:nvPr>
            <p:ph idx="1"/>
          </p:nvPr>
        </p:nvSpPr>
        <p:spPr>
          <a:xfrm>
            <a:off x="34583" y="1534319"/>
            <a:ext cx="5002066" cy="3922514"/>
          </a:xfrm>
        </p:spPr>
        <p:txBody>
          <a:bodyPr/>
          <a:lstStyle/>
          <a:p>
            <a:r>
              <a:rPr lang="en-US" sz="1400" dirty="0"/>
              <a:t>Basic capability of SR71 for array operations demonstrated</a:t>
            </a:r>
          </a:p>
          <a:p>
            <a:pPr lvl="1"/>
            <a:r>
              <a:rPr lang="en-US" sz="1400" dirty="0"/>
              <a:t>First fire 1K bits (32x32 section)</a:t>
            </a:r>
          </a:p>
          <a:p>
            <a:pPr lvl="2"/>
            <a:r>
              <a:rPr lang="en-US" sz="1200" dirty="0"/>
              <a:t>~7v, 10usec positive pulse width, 20uA compliance.</a:t>
            </a:r>
          </a:p>
          <a:p>
            <a:pPr lvl="1"/>
            <a:r>
              <a:rPr lang="en-US" sz="1400" dirty="0"/>
              <a:t>Bipolar write –checkerboard.</a:t>
            </a:r>
          </a:p>
          <a:p>
            <a:pPr lvl="2"/>
            <a:r>
              <a:rPr lang="en-US" sz="1200" dirty="0"/>
              <a:t>~20ns pulse width.  ~30uA for positive pulses, ~50uA for negative pulses</a:t>
            </a:r>
          </a:p>
          <a:p>
            <a:pPr lvl="1"/>
            <a:r>
              <a:rPr lang="en-US" sz="1400" dirty="0"/>
              <a:t>Margin read</a:t>
            </a:r>
          </a:p>
          <a:p>
            <a:pPr lvl="2"/>
            <a:r>
              <a:rPr lang="en-US" sz="1200" dirty="0"/>
              <a:t>~50ns selection pulses, ~20uA </a:t>
            </a:r>
            <a:r>
              <a:rPr lang="en-US" sz="1200" dirty="0" smtClean="0"/>
              <a:t>compliance</a:t>
            </a:r>
          </a:p>
          <a:p>
            <a:pPr lvl="2"/>
            <a:r>
              <a:rPr lang="en-US" sz="1200" dirty="0" smtClean="0"/>
              <a:t>Program-to-read delay ~1s</a:t>
            </a:r>
            <a:endParaRPr lang="en-US" sz="1200" dirty="0"/>
          </a:p>
          <a:p>
            <a:r>
              <a:rPr lang="en-US" sz="1400" dirty="0"/>
              <a:t>Small memory effect observed</a:t>
            </a:r>
          </a:p>
          <a:p>
            <a:pPr lvl="1"/>
            <a:r>
              <a:rPr lang="en-US" sz="1400" dirty="0"/>
              <a:t>In line with 2XCMOS measurements</a:t>
            </a:r>
          </a:p>
          <a:p>
            <a:pPr lvl="1"/>
            <a:r>
              <a:rPr lang="en-US" sz="1400" dirty="0"/>
              <a:t>More calibration </a:t>
            </a:r>
            <a:r>
              <a:rPr lang="en-US" sz="1400" dirty="0" smtClean="0"/>
              <a:t>needed</a:t>
            </a:r>
            <a:endParaRPr lang="en-US" sz="1400" dirty="0"/>
          </a:p>
        </p:txBody>
      </p:sp>
      <p:pic>
        <p:nvPicPr>
          <p:cNvPr id="4" name="Picture 3"/>
          <p:cNvPicPr>
            <a:picLocks noChangeAspect="1"/>
          </p:cNvPicPr>
          <p:nvPr/>
        </p:nvPicPr>
        <p:blipFill>
          <a:blip r:embed="rId3"/>
          <a:stretch>
            <a:fillRect/>
          </a:stretch>
        </p:blipFill>
        <p:spPr>
          <a:xfrm>
            <a:off x="6852285" y="189390"/>
            <a:ext cx="3206115" cy="1928217"/>
          </a:xfrm>
          <a:prstGeom prst="rect">
            <a:avLst/>
          </a:prstGeom>
          <a:ln>
            <a:solidFill>
              <a:schemeClr val="tx1"/>
            </a:solidFill>
          </a:ln>
        </p:spPr>
      </p:pic>
      <p:pic>
        <p:nvPicPr>
          <p:cNvPr id="6" name="Picture 5"/>
          <p:cNvPicPr>
            <a:picLocks noChangeAspect="1"/>
          </p:cNvPicPr>
          <p:nvPr/>
        </p:nvPicPr>
        <p:blipFill>
          <a:blip r:embed="rId4"/>
          <a:stretch>
            <a:fillRect/>
          </a:stretch>
        </p:blipFill>
        <p:spPr>
          <a:xfrm>
            <a:off x="6845606" y="1949610"/>
            <a:ext cx="3212794" cy="1928217"/>
          </a:xfrm>
          <a:prstGeom prst="rect">
            <a:avLst/>
          </a:prstGeom>
          <a:ln>
            <a:solidFill>
              <a:schemeClr val="tx1"/>
            </a:solidFill>
          </a:ln>
        </p:spPr>
      </p:pic>
      <p:sp>
        <p:nvSpPr>
          <p:cNvPr id="8" name="TextBox 7"/>
          <p:cNvSpPr txBox="1"/>
          <p:nvPr/>
        </p:nvSpPr>
        <p:spPr>
          <a:xfrm>
            <a:off x="7229476" y="315119"/>
            <a:ext cx="764633" cy="710964"/>
          </a:xfrm>
          <a:prstGeom prst="rect">
            <a:avLst/>
          </a:prstGeom>
          <a:noFill/>
        </p:spPr>
        <p:txBody>
          <a:bodyPr wrap="none" lIns="0" tIns="0" rIns="0" bIns="0" rtlCol="0">
            <a:spAutoFit/>
          </a:bodyPr>
          <a:lstStyle/>
          <a:p>
            <a:r>
              <a:rPr lang="en-US" sz="1155" dirty="0">
                <a:latin typeface="Calibri"/>
                <a:cs typeface="Calibri"/>
              </a:rPr>
              <a:t>Write 0</a:t>
            </a:r>
          </a:p>
          <a:p>
            <a:r>
              <a:rPr lang="en-US" sz="1155" dirty="0">
                <a:latin typeface="Calibri"/>
                <a:cs typeface="Calibri"/>
              </a:rPr>
              <a:t>Margin read</a:t>
            </a:r>
          </a:p>
          <a:p>
            <a:r>
              <a:rPr lang="en-US" sz="1155" dirty="0">
                <a:latin typeface="Calibri"/>
                <a:cs typeface="Calibri"/>
              </a:rPr>
              <a:t>Write pure 1</a:t>
            </a:r>
          </a:p>
          <a:p>
            <a:r>
              <a:rPr lang="en-US" sz="1155" dirty="0">
                <a:latin typeface="Calibri"/>
                <a:cs typeface="Calibri"/>
              </a:rPr>
              <a:t>Margin read</a:t>
            </a:r>
          </a:p>
        </p:txBody>
      </p:sp>
      <p:sp>
        <p:nvSpPr>
          <p:cNvPr id="9" name="TextBox 8"/>
          <p:cNvSpPr txBox="1"/>
          <p:nvPr/>
        </p:nvSpPr>
        <p:spPr>
          <a:xfrm>
            <a:off x="7166610" y="2138204"/>
            <a:ext cx="1200650" cy="355482"/>
          </a:xfrm>
          <a:prstGeom prst="rect">
            <a:avLst/>
          </a:prstGeom>
          <a:noFill/>
        </p:spPr>
        <p:txBody>
          <a:bodyPr wrap="none" lIns="0" tIns="0" rIns="0" bIns="0" rtlCol="0">
            <a:spAutoFit/>
          </a:bodyPr>
          <a:lstStyle/>
          <a:p>
            <a:r>
              <a:rPr lang="en-US" sz="1155" dirty="0">
                <a:latin typeface="Calibri"/>
                <a:cs typeface="Calibri"/>
              </a:rPr>
              <a:t>Write checkerboard</a:t>
            </a:r>
          </a:p>
          <a:p>
            <a:r>
              <a:rPr lang="en-US" sz="1155" dirty="0">
                <a:latin typeface="Calibri"/>
                <a:cs typeface="Calibri"/>
              </a:rPr>
              <a:t>Margin read</a:t>
            </a:r>
          </a:p>
        </p:txBody>
      </p:sp>
      <p:sp>
        <p:nvSpPr>
          <p:cNvPr id="12" name="TextBox 11"/>
          <p:cNvSpPr txBox="1"/>
          <p:nvPr/>
        </p:nvSpPr>
        <p:spPr>
          <a:xfrm>
            <a:off x="7417480" y="5126274"/>
            <a:ext cx="698909" cy="253916"/>
          </a:xfrm>
          <a:prstGeom prst="rect">
            <a:avLst/>
          </a:prstGeom>
          <a:solidFill>
            <a:schemeClr val="accent3">
              <a:lumMod val="60000"/>
              <a:lumOff val="40000"/>
            </a:schemeClr>
          </a:solidFill>
        </p:spPr>
        <p:txBody>
          <a:bodyPr wrap="none" lIns="0" tIns="0" rIns="0" bIns="0" rtlCol="0">
            <a:spAutoFit/>
          </a:bodyPr>
          <a:lstStyle/>
          <a:p>
            <a:r>
              <a:rPr lang="en-US" sz="825" dirty="0">
                <a:latin typeface="Calibri"/>
                <a:cs typeface="Calibri"/>
              </a:rPr>
              <a:t>Lot# 9673132</a:t>
            </a:r>
          </a:p>
          <a:p>
            <a:r>
              <a:rPr lang="en-US" sz="825" dirty="0">
                <a:latin typeface="Calibri"/>
                <a:cs typeface="Calibri"/>
              </a:rPr>
              <a:t>Wafer8, die(0,0)</a:t>
            </a:r>
          </a:p>
        </p:txBody>
      </p:sp>
      <p:sp>
        <p:nvSpPr>
          <p:cNvPr id="13" name="TextBox 12"/>
          <p:cNvSpPr txBox="1"/>
          <p:nvPr/>
        </p:nvSpPr>
        <p:spPr>
          <a:xfrm rot="16200000">
            <a:off x="6367332" y="2623531"/>
            <a:ext cx="695511" cy="228524"/>
          </a:xfrm>
          <a:prstGeom prst="rect">
            <a:avLst/>
          </a:prstGeom>
          <a:noFill/>
        </p:spPr>
        <p:txBody>
          <a:bodyPr wrap="none" lIns="0" tIns="0" rIns="0" bIns="0" rtlCol="0">
            <a:spAutoFit/>
          </a:bodyPr>
          <a:lstStyle/>
          <a:p>
            <a:r>
              <a:rPr lang="en-US" sz="1485" dirty="0">
                <a:latin typeface="Calibri"/>
                <a:cs typeface="Calibri"/>
              </a:rPr>
              <a:t>Bit count</a:t>
            </a:r>
          </a:p>
        </p:txBody>
      </p:sp>
      <p:sp>
        <p:nvSpPr>
          <p:cNvPr id="59" name="TextBox 58"/>
          <p:cNvSpPr txBox="1"/>
          <p:nvPr/>
        </p:nvSpPr>
        <p:spPr>
          <a:xfrm>
            <a:off x="5132195" y="4635810"/>
            <a:ext cx="1647207" cy="609398"/>
          </a:xfrm>
          <a:prstGeom prst="rect">
            <a:avLst/>
          </a:prstGeom>
          <a:solidFill>
            <a:schemeClr val="accent3"/>
          </a:solidFill>
        </p:spPr>
        <p:txBody>
          <a:bodyPr wrap="square" lIns="0" tIns="0" rIns="0" bIns="0" rtlCol="0">
            <a:spAutoFit/>
          </a:bodyPr>
          <a:lstStyle/>
          <a:p>
            <a:r>
              <a:rPr lang="en-US" sz="1320" dirty="0" smtClean="0">
                <a:latin typeface="Calibri"/>
                <a:cs typeface="Calibri"/>
              </a:rPr>
              <a:t>VDM (Vth) </a:t>
            </a:r>
            <a:r>
              <a:rPr lang="en-US" sz="1320" dirty="0">
                <a:latin typeface="Calibri"/>
                <a:cs typeface="Calibri"/>
              </a:rPr>
              <a:t>scale based on simulations – not calibrated</a:t>
            </a:r>
          </a:p>
        </p:txBody>
      </p:sp>
      <p:pic>
        <p:nvPicPr>
          <p:cNvPr id="5" name="Picture 4"/>
          <p:cNvPicPr>
            <a:picLocks noChangeAspect="1"/>
          </p:cNvPicPr>
          <p:nvPr/>
        </p:nvPicPr>
        <p:blipFill>
          <a:blip r:embed="rId5"/>
          <a:stretch>
            <a:fillRect/>
          </a:stretch>
        </p:blipFill>
        <p:spPr>
          <a:xfrm>
            <a:off x="4607395" y="539353"/>
            <a:ext cx="2091690" cy="929640"/>
          </a:xfrm>
          <a:prstGeom prst="rect">
            <a:avLst/>
          </a:prstGeom>
        </p:spPr>
      </p:pic>
    </p:spTree>
    <p:extLst>
      <p:ext uri="{BB962C8B-B14F-4D97-AF65-F5344CB8AC3E}">
        <p14:creationId xmlns:p14="http://schemas.microsoft.com/office/powerpoint/2010/main" val="354950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SSM Lot #1 - Summary</a:t>
            </a:r>
            <a:endParaRPr lang="en-US" dirty="0"/>
          </a:p>
        </p:txBody>
      </p:sp>
      <p:sp>
        <p:nvSpPr>
          <p:cNvPr id="3" name="Content Placeholder 2"/>
          <p:cNvSpPr>
            <a:spLocks noGrp="1"/>
          </p:cNvSpPr>
          <p:nvPr>
            <p:ph idx="1"/>
          </p:nvPr>
        </p:nvSpPr>
        <p:spPr>
          <a:xfrm>
            <a:off x="533400" y="924719"/>
            <a:ext cx="8549640" cy="4024489"/>
          </a:xfrm>
        </p:spPr>
        <p:txBody>
          <a:bodyPr/>
          <a:lstStyle/>
          <a:p>
            <a:r>
              <a:rPr lang="en-US" sz="2000" dirty="0" smtClean="0"/>
              <a:t>SSM flow baseline is working </a:t>
            </a:r>
            <a:r>
              <a:rPr lang="en-US" sz="2000" dirty="0" smtClean="0">
                <a:sym typeface="Wingdings" panose="05000000000000000000" pitchFamily="2" charset="2"/>
              </a:rPr>
              <a:t> SSM </a:t>
            </a:r>
            <a:r>
              <a:rPr lang="en-US" sz="2000" dirty="0" smtClean="0"/>
              <a:t>attribute BKM defined</a:t>
            </a:r>
          </a:p>
          <a:p>
            <a:r>
              <a:rPr lang="en-US" sz="2000" dirty="0" smtClean="0"/>
              <a:t>SD-polarity effect with 2xCMOS intrinsic assessment is confirmed on S26A</a:t>
            </a:r>
          </a:p>
          <a:p>
            <a:r>
              <a:rPr lang="en-US" sz="2000" dirty="0" smtClean="0"/>
              <a:t>SD-polarity effect observed on SR71B, additional characterizations to be completed by the </a:t>
            </a:r>
            <a:r>
              <a:rPr lang="en-US" sz="2000" dirty="0" err="1" smtClean="0"/>
              <a:t>EoY</a:t>
            </a:r>
            <a:endParaRPr lang="en-US" sz="2000" dirty="0" smtClean="0"/>
          </a:p>
          <a:p>
            <a:r>
              <a:rPr lang="en-US" sz="2000" dirty="0" err="1" smtClean="0"/>
              <a:t>Vt</a:t>
            </a:r>
            <a:r>
              <a:rPr lang="en-US" sz="2000" dirty="0" smtClean="0"/>
              <a:t> window is quite small, but expected</a:t>
            </a:r>
          </a:p>
          <a:p>
            <a:pPr lvl="1"/>
            <a:r>
              <a:rPr lang="en-US" sz="2000" dirty="0" smtClean="0"/>
              <a:t>aligned to recent S15C FS and to the first S26A FS, but much lower than the one observed on old thick SD-only lots</a:t>
            </a:r>
          </a:p>
          <a:p>
            <a:r>
              <a:rPr lang="en-US" sz="2000" dirty="0" smtClean="0"/>
              <a:t>Need to address the </a:t>
            </a:r>
            <a:r>
              <a:rPr lang="en-US" sz="2000" dirty="0" err="1" smtClean="0"/>
              <a:t>Vt</a:t>
            </a:r>
            <a:r>
              <a:rPr lang="en-US" sz="2000" dirty="0" smtClean="0"/>
              <a:t> window enlargement with next SSM lots</a:t>
            </a:r>
            <a:endParaRPr lang="en-US" sz="2000" dirty="0"/>
          </a:p>
        </p:txBody>
      </p:sp>
    </p:spTree>
    <p:extLst>
      <p:ext uri="{BB962C8B-B14F-4D97-AF65-F5344CB8AC3E}">
        <p14:creationId xmlns:p14="http://schemas.microsoft.com/office/powerpoint/2010/main" val="1579248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err="1">
                <a:solidFill>
                  <a:schemeClr val="accent2"/>
                </a:solidFill>
                <a:latin typeface="Calibri" pitchFamily="34" charset="0"/>
                <a:cs typeface="Calibri" pitchFamily="34" charset="0"/>
              </a:rPr>
              <a:t>Vt</a:t>
            </a:r>
            <a:r>
              <a:rPr lang="en-US" sz="4000" dirty="0">
                <a:solidFill>
                  <a:schemeClr val="accent2"/>
                </a:solidFill>
                <a:latin typeface="Calibri" pitchFamily="34" charset="0"/>
                <a:cs typeface="Calibri" pitchFamily="34" charset="0"/>
              </a:rPr>
              <a:t> window modulation </a:t>
            </a:r>
          </a:p>
        </p:txBody>
      </p:sp>
      <p:sp>
        <p:nvSpPr>
          <p:cNvPr id="3" name="Content Placeholder 2"/>
          <p:cNvSpPr>
            <a:spLocks noGrp="1"/>
          </p:cNvSpPr>
          <p:nvPr>
            <p:ph idx="1"/>
          </p:nvPr>
        </p:nvSpPr>
        <p:spPr>
          <a:xfrm>
            <a:off x="571920" y="1146688"/>
            <a:ext cx="8560121" cy="4186808"/>
          </a:xfrm>
        </p:spPr>
        <p:txBody>
          <a:bodyPr/>
          <a:lstStyle/>
          <a:p>
            <a:r>
              <a:rPr lang="en-US" dirty="0" smtClean="0">
                <a:sym typeface="Wingdings" panose="05000000000000000000" pitchFamily="2" charset="2"/>
              </a:rPr>
              <a:t>Known </a:t>
            </a:r>
            <a:r>
              <a:rPr lang="en-US" dirty="0" err="1" smtClean="0">
                <a:sym typeface="Wingdings" panose="05000000000000000000" pitchFamily="2" charset="2"/>
              </a:rPr>
              <a:t>Vt</a:t>
            </a:r>
            <a:r>
              <a:rPr lang="en-US" dirty="0" smtClean="0">
                <a:sym typeface="Wingdings" panose="05000000000000000000" pitchFamily="2" charset="2"/>
              </a:rPr>
              <a:t> window knobs</a:t>
            </a:r>
          </a:p>
          <a:p>
            <a:pPr lvl="1"/>
            <a:r>
              <a:rPr lang="en-US" sz="1320" dirty="0">
                <a:sym typeface="Wingdings" panose="05000000000000000000" pitchFamily="2" charset="2"/>
              </a:rPr>
              <a:t>SD thickness</a:t>
            </a:r>
          </a:p>
          <a:p>
            <a:pPr lvl="1"/>
            <a:r>
              <a:rPr lang="en-US" sz="1320" dirty="0">
                <a:sym typeface="Wingdings" panose="05000000000000000000" pitchFamily="2" charset="2"/>
              </a:rPr>
              <a:t>BE </a:t>
            </a:r>
            <a:r>
              <a:rPr lang="en-US" sz="1320" dirty="0"/>
              <a:t>C/</a:t>
            </a:r>
            <a:r>
              <a:rPr lang="en-US" sz="1320" dirty="0" err="1"/>
              <a:t>CNx</a:t>
            </a:r>
            <a:r>
              <a:rPr lang="en-US" sz="1320" dirty="0"/>
              <a:t> </a:t>
            </a:r>
            <a:r>
              <a:rPr lang="en-US" sz="1320" dirty="0">
                <a:sym typeface="Wingdings" panose="05000000000000000000" pitchFamily="2" charset="2"/>
              </a:rPr>
              <a:t>composition</a:t>
            </a:r>
          </a:p>
          <a:p>
            <a:pPr lvl="1"/>
            <a:r>
              <a:rPr lang="en-US" sz="1320" dirty="0">
                <a:sym typeface="Wingdings" panose="05000000000000000000" pitchFamily="2" charset="2"/>
              </a:rPr>
              <a:t>SD composition </a:t>
            </a:r>
          </a:p>
          <a:p>
            <a:pPr lvl="1"/>
            <a:r>
              <a:rPr lang="en-US" sz="1320" dirty="0" err="1">
                <a:sym typeface="Wingdings" panose="05000000000000000000" pitchFamily="2" charset="2"/>
              </a:rPr>
              <a:t>AlO</a:t>
            </a:r>
            <a:r>
              <a:rPr lang="en-US" sz="1320" dirty="0">
                <a:sym typeface="Wingdings" panose="05000000000000000000" pitchFamily="2" charset="2"/>
              </a:rPr>
              <a:t> lamina layers</a:t>
            </a:r>
          </a:p>
          <a:p>
            <a:r>
              <a:rPr lang="en-US" dirty="0">
                <a:sym typeface="Wingdings" panose="05000000000000000000" pitchFamily="2" charset="2"/>
              </a:rPr>
              <a:t>A quite large </a:t>
            </a:r>
            <a:r>
              <a:rPr lang="en-US" dirty="0" err="1">
                <a:sym typeface="Wingdings" panose="05000000000000000000" pitchFamily="2" charset="2"/>
              </a:rPr>
              <a:t>Vt</a:t>
            </a:r>
            <a:r>
              <a:rPr lang="en-US" dirty="0">
                <a:sym typeface="Wingdings" panose="05000000000000000000" pitchFamily="2" charset="2"/>
              </a:rPr>
              <a:t> window (&gt;1.2V) was originally measured on the SD-only lot 8792062 (split 5E-6E-7E)</a:t>
            </a:r>
          </a:p>
          <a:p>
            <a:pPr lvl="1"/>
            <a:r>
              <a:rPr lang="en-US" dirty="0" err="1">
                <a:sym typeface="Wingdings" panose="05000000000000000000" pitchFamily="2" charset="2"/>
              </a:rPr>
              <a:t>SDd</a:t>
            </a:r>
            <a:r>
              <a:rPr lang="en-US" dirty="0">
                <a:sym typeface="Wingdings" panose="05000000000000000000" pitchFamily="2" charset="2"/>
              </a:rPr>
              <a:t> </a:t>
            </a:r>
            <a:r>
              <a:rPr lang="en-US" dirty="0" err="1">
                <a:sym typeface="Wingdings" panose="05000000000000000000" pitchFamily="2" charset="2"/>
              </a:rPr>
              <a:t>ver</a:t>
            </a:r>
            <a:r>
              <a:rPr lang="en-US" dirty="0">
                <a:sym typeface="Wingdings" panose="05000000000000000000" pitchFamily="2" charset="2"/>
              </a:rPr>
              <a:t> 4, nominal thickness of 18, 20, 22nm </a:t>
            </a:r>
          </a:p>
          <a:p>
            <a:pPr lvl="1"/>
            <a:r>
              <a:rPr lang="en-US" dirty="0">
                <a:sym typeface="Wingdings" panose="05000000000000000000" pitchFamily="2" charset="2"/>
              </a:rPr>
              <a:t>Very different process integration and probably BE composition (it is contemporary to rev 5.x on FS silicon)</a:t>
            </a:r>
          </a:p>
          <a:p>
            <a:pPr lvl="1"/>
            <a:r>
              <a:rPr lang="en-US" dirty="0">
                <a:sym typeface="Wingdings" panose="05000000000000000000" pitchFamily="2" charset="2"/>
              </a:rPr>
              <a:t>There is a gap in the testing history of cell rev due to the lack of SD-only lots and to the poor functionality on the 2xCMOS of the FS rev6  </a:t>
            </a:r>
          </a:p>
          <a:p>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051079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defTabSz="1005766"/>
            <a:r>
              <a:rPr lang="it-IT" sz="4000" dirty="0">
                <a:solidFill>
                  <a:schemeClr val="accent2"/>
                </a:solidFill>
                <a:latin typeface="Calibri" pitchFamily="34" charset="0"/>
                <a:cs typeface="Calibri" pitchFamily="34" charset="0"/>
              </a:rPr>
              <a:t>SD </a:t>
            </a:r>
            <a:r>
              <a:rPr lang="it-IT" sz="4000" dirty="0" err="1">
                <a:solidFill>
                  <a:schemeClr val="accent2"/>
                </a:solidFill>
                <a:latin typeface="Calibri" pitchFamily="34" charset="0"/>
                <a:cs typeface="Calibri" pitchFamily="34" charset="0"/>
              </a:rPr>
              <a:t>thickness</a:t>
            </a:r>
            <a:r>
              <a:rPr lang="it-IT" sz="4000" dirty="0">
                <a:solidFill>
                  <a:schemeClr val="accent2"/>
                </a:solidFill>
                <a:latin typeface="Calibri" pitchFamily="34" charset="0"/>
                <a:cs typeface="Calibri" pitchFamily="34" charset="0"/>
              </a:rPr>
              <a:t> </a:t>
            </a:r>
            <a:r>
              <a:rPr lang="it-IT" sz="4000" dirty="0" err="1">
                <a:solidFill>
                  <a:schemeClr val="accent2"/>
                </a:solidFill>
                <a:latin typeface="Calibri" pitchFamily="34" charset="0"/>
                <a:cs typeface="Calibri" pitchFamily="34" charset="0"/>
              </a:rPr>
              <a:t>dependence</a:t>
            </a:r>
            <a:r>
              <a:rPr lang="it-IT" sz="4000" dirty="0">
                <a:solidFill>
                  <a:schemeClr val="accent2"/>
                </a:solidFill>
                <a:latin typeface="Calibri" pitchFamily="34" charset="0"/>
                <a:cs typeface="Calibri" pitchFamily="34" charset="0"/>
              </a:rPr>
              <a:t> (</a:t>
            </a:r>
            <a:r>
              <a:rPr lang="it-IT" sz="4000" dirty="0" err="1">
                <a:solidFill>
                  <a:schemeClr val="accent2"/>
                </a:solidFill>
                <a:latin typeface="Calibri" pitchFamily="34" charset="0"/>
                <a:cs typeface="Calibri" pitchFamily="34" charset="0"/>
              </a:rPr>
              <a:t>SD</a:t>
            </a:r>
            <a:r>
              <a:rPr lang="it-IT" sz="4000" dirty="0" err="1">
                <a:solidFill>
                  <a:schemeClr val="accent2"/>
                </a:solidFill>
                <a:latin typeface="Symbol" panose="05050102010706020507" pitchFamily="18" charset="2"/>
                <a:cs typeface="Calibri" pitchFamily="34" charset="0"/>
              </a:rPr>
              <a:t>d</a:t>
            </a:r>
            <a:r>
              <a:rPr lang="it-IT" sz="4000" dirty="0">
                <a:solidFill>
                  <a:schemeClr val="accent2"/>
                </a:solidFill>
                <a:latin typeface="Calibri" pitchFamily="34" charset="0"/>
                <a:cs typeface="Calibri" pitchFamily="34" charset="0"/>
              </a:rPr>
              <a:t> ver 4)</a:t>
            </a:r>
            <a:endParaRPr lang="en-US" sz="4000" dirty="0">
              <a:solidFill>
                <a:schemeClr val="accent2"/>
              </a:solidFill>
              <a:latin typeface="Calibri" pitchFamily="34" charset="0"/>
              <a:cs typeface="Calibri" pitchFamily="34" charset="0"/>
            </a:endParaRPr>
          </a:p>
        </p:txBody>
      </p:sp>
      <p:sp>
        <p:nvSpPr>
          <p:cNvPr id="4" name="Content Placeholder 3"/>
          <p:cNvSpPr>
            <a:spLocks noGrp="1"/>
          </p:cNvSpPr>
          <p:nvPr>
            <p:ph idx="1"/>
          </p:nvPr>
        </p:nvSpPr>
        <p:spPr>
          <a:xfrm>
            <a:off x="761333" y="3869610"/>
            <a:ext cx="8560121" cy="891297"/>
          </a:xfrm>
        </p:spPr>
        <p:txBody>
          <a:bodyPr/>
          <a:lstStyle/>
          <a:p>
            <a:pPr marL="188595" indent="-188595">
              <a:buSzPct val="100000"/>
            </a:pPr>
            <a:r>
              <a:rPr lang="it-IT" sz="1400" b="0" dirty="0" err="1">
                <a:sym typeface="Wingdings" panose="05000000000000000000" pitchFamily="2" charset="2"/>
              </a:rPr>
              <a:t>Resulting</a:t>
            </a:r>
            <a:r>
              <a:rPr lang="it-IT" sz="1400" b="0" dirty="0">
                <a:sym typeface="Wingdings" panose="05000000000000000000" pitchFamily="2" charset="2"/>
              </a:rPr>
              <a:t> </a:t>
            </a:r>
            <a:r>
              <a:rPr lang="it-IT" sz="1400" b="0" dirty="0" err="1">
                <a:sym typeface="Wingdings" panose="05000000000000000000" pitchFamily="2" charset="2"/>
              </a:rPr>
              <a:t>sensitivity</a:t>
            </a:r>
            <a:r>
              <a:rPr lang="it-IT" sz="1400" b="0" dirty="0">
                <a:sym typeface="Wingdings" panose="05000000000000000000" pitchFamily="2" charset="2"/>
              </a:rPr>
              <a:t> of </a:t>
            </a:r>
            <a:r>
              <a:rPr lang="it-IT" sz="1400" b="0" dirty="0" err="1">
                <a:sym typeface="Wingdings" panose="05000000000000000000" pitchFamily="2" charset="2"/>
              </a:rPr>
              <a:t>Vth</a:t>
            </a:r>
            <a:r>
              <a:rPr lang="it-IT" sz="1400" b="0" dirty="0">
                <a:sym typeface="Wingdings" panose="05000000000000000000" pitchFamily="2" charset="2"/>
              </a:rPr>
              <a:t> </a:t>
            </a:r>
            <a:r>
              <a:rPr lang="it-IT" sz="1400" b="0" dirty="0" err="1">
                <a:sym typeface="Wingdings" panose="05000000000000000000" pitchFamily="2" charset="2"/>
              </a:rPr>
              <a:t>window</a:t>
            </a:r>
            <a:r>
              <a:rPr lang="it-IT" sz="1400" b="0" dirty="0">
                <a:sym typeface="Wingdings" panose="05000000000000000000" pitchFamily="2" charset="2"/>
              </a:rPr>
              <a:t> </a:t>
            </a:r>
            <a:r>
              <a:rPr lang="it-IT" sz="1400" b="0" dirty="0" err="1">
                <a:sym typeface="Wingdings" panose="05000000000000000000" pitchFamily="2" charset="2"/>
              </a:rPr>
              <a:t>is</a:t>
            </a:r>
            <a:r>
              <a:rPr lang="it-IT" sz="1400" b="0" dirty="0">
                <a:sym typeface="Wingdings" panose="05000000000000000000" pitchFamily="2" charset="2"/>
              </a:rPr>
              <a:t> 70mV/nm </a:t>
            </a:r>
          </a:p>
          <a:p>
            <a:pPr marL="188595" indent="-188595">
              <a:buSzPct val="100000"/>
            </a:pPr>
            <a:r>
              <a:rPr lang="it-IT" sz="1400" b="0" dirty="0">
                <a:sym typeface="Wingdings" panose="05000000000000000000" pitchFamily="2" charset="2"/>
              </a:rPr>
              <a:t>A </a:t>
            </a:r>
            <a:r>
              <a:rPr lang="it-IT" sz="1400" b="0" dirty="0" err="1">
                <a:sym typeface="Wingdings" panose="05000000000000000000" pitchFamily="2" charset="2"/>
              </a:rPr>
              <a:t>previous</a:t>
            </a:r>
            <a:r>
              <a:rPr lang="it-IT" sz="1400" b="0" dirty="0">
                <a:sym typeface="Wingdings" panose="05000000000000000000" pitchFamily="2" charset="2"/>
              </a:rPr>
              <a:t> estimate with </a:t>
            </a:r>
            <a:r>
              <a:rPr lang="it-IT" sz="1400" b="0" dirty="0" err="1">
                <a:sym typeface="Wingdings" panose="05000000000000000000" pitchFamily="2" charset="2"/>
              </a:rPr>
              <a:t>larger</a:t>
            </a:r>
            <a:r>
              <a:rPr lang="it-IT" sz="1400" b="0" dirty="0">
                <a:sym typeface="Wingdings" panose="05000000000000000000" pitchFamily="2" charset="2"/>
              </a:rPr>
              <a:t> </a:t>
            </a:r>
            <a:r>
              <a:rPr lang="it-IT" sz="1400" b="0" dirty="0" err="1">
                <a:sym typeface="Wingdings" panose="05000000000000000000" pitchFamily="2" charset="2"/>
              </a:rPr>
              <a:t>statistics</a:t>
            </a:r>
            <a:r>
              <a:rPr lang="it-IT" sz="1400" b="0" dirty="0">
                <a:sym typeface="Wingdings" panose="05000000000000000000" pitchFamily="2" charset="2"/>
              </a:rPr>
              <a:t> </a:t>
            </a:r>
            <a:r>
              <a:rPr lang="it-IT" sz="1400" b="0" dirty="0" err="1">
                <a:sym typeface="Wingdings" panose="05000000000000000000" pitchFamily="2" charset="2"/>
              </a:rPr>
              <a:t>but</a:t>
            </a:r>
            <a:r>
              <a:rPr lang="it-IT" sz="1400" b="0" dirty="0">
                <a:sym typeface="Wingdings" panose="05000000000000000000" pitchFamily="2" charset="2"/>
              </a:rPr>
              <a:t> </a:t>
            </a:r>
            <a:r>
              <a:rPr lang="it-IT" sz="1400" b="0" dirty="0" err="1">
                <a:sym typeface="Wingdings" panose="05000000000000000000" pitchFamily="2" charset="2"/>
              </a:rPr>
              <a:t>limitations</a:t>
            </a:r>
            <a:r>
              <a:rPr lang="it-IT" sz="1400" b="0" dirty="0">
                <a:sym typeface="Wingdings" panose="05000000000000000000" pitchFamily="2" charset="2"/>
              </a:rPr>
              <a:t> in </a:t>
            </a:r>
            <a:r>
              <a:rPr lang="it-IT" sz="1400" b="0" dirty="0" err="1">
                <a:sym typeface="Wingdings" panose="05000000000000000000" pitchFamily="2" charset="2"/>
              </a:rPr>
              <a:t>low</a:t>
            </a:r>
            <a:r>
              <a:rPr lang="it-IT" sz="1400" b="0" dirty="0">
                <a:sym typeface="Wingdings" panose="05000000000000000000" pitchFamily="2" charset="2"/>
              </a:rPr>
              <a:t> </a:t>
            </a:r>
            <a:r>
              <a:rPr lang="it-IT" sz="1400" b="0" dirty="0" err="1">
                <a:sym typeface="Wingdings" panose="05000000000000000000" pitchFamily="2" charset="2"/>
              </a:rPr>
              <a:t>Vth</a:t>
            </a:r>
            <a:r>
              <a:rPr lang="it-IT" sz="1400" b="0" dirty="0">
                <a:sym typeface="Wingdings" panose="05000000000000000000" pitchFamily="2" charset="2"/>
              </a:rPr>
              <a:t> </a:t>
            </a:r>
            <a:r>
              <a:rPr lang="it-IT" sz="1400" b="0" dirty="0" err="1">
                <a:sym typeface="Wingdings" panose="05000000000000000000" pitchFamily="2" charset="2"/>
              </a:rPr>
              <a:t>detection</a:t>
            </a:r>
            <a:r>
              <a:rPr lang="it-IT" sz="1400" b="0" dirty="0">
                <a:sym typeface="Wingdings" panose="05000000000000000000" pitchFamily="2" charset="2"/>
              </a:rPr>
              <a:t> </a:t>
            </a:r>
            <a:r>
              <a:rPr lang="it-IT" sz="1400" b="0" dirty="0" err="1">
                <a:sym typeface="Wingdings" panose="05000000000000000000" pitchFamily="2" charset="2"/>
              </a:rPr>
              <a:t>provided</a:t>
            </a:r>
            <a:r>
              <a:rPr lang="it-IT" sz="1400" b="0" dirty="0">
                <a:sym typeface="Wingdings" panose="05000000000000000000" pitchFamily="2" charset="2"/>
              </a:rPr>
              <a:t> a </a:t>
            </a:r>
            <a:r>
              <a:rPr lang="it-IT" sz="1400" b="0" dirty="0" err="1">
                <a:sym typeface="Wingdings" panose="05000000000000000000" pitchFamily="2" charset="2"/>
              </a:rPr>
              <a:t>sensitivity</a:t>
            </a:r>
            <a:r>
              <a:rPr lang="it-IT" sz="1400" b="0" dirty="0">
                <a:sym typeface="Wingdings" panose="05000000000000000000" pitchFamily="2" charset="2"/>
              </a:rPr>
              <a:t> of 100mV/nm</a:t>
            </a:r>
          </a:p>
          <a:p>
            <a:pPr marL="188595" indent="-188595">
              <a:buSzPct val="100000"/>
            </a:pPr>
            <a:r>
              <a:rPr lang="it-IT" sz="1400" b="0" dirty="0" err="1">
                <a:sym typeface="Wingdings" panose="05000000000000000000" pitchFamily="2" charset="2"/>
              </a:rPr>
              <a:t>Estimated</a:t>
            </a:r>
            <a:r>
              <a:rPr lang="it-IT" sz="1400" b="0" dirty="0">
                <a:sym typeface="Wingdings" panose="05000000000000000000" pitchFamily="2" charset="2"/>
              </a:rPr>
              <a:t> SD </a:t>
            </a:r>
            <a:r>
              <a:rPr lang="it-IT" sz="1400" b="0" dirty="0" err="1">
                <a:sym typeface="Wingdings" panose="05000000000000000000" pitchFamily="2" charset="2"/>
              </a:rPr>
              <a:t>thickness</a:t>
            </a:r>
            <a:r>
              <a:rPr lang="it-IT" sz="1400" b="0" dirty="0">
                <a:sym typeface="Wingdings" panose="05000000000000000000" pitchFamily="2" charset="2"/>
              </a:rPr>
              <a:t> to </a:t>
            </a:r>
            <a:r>
              <a:rPr lang="it-IT" sz="1400" b="0" dirty="0" err="1">
                <a:sym typeface="Wingdings" panose="05000000000000000000" pitchFamily="2" charset="2"/>
              </a:rPr>
              <a:t>get</a:t>
            </a:r>
            <a:r>
              <a:rPr lang="it-IT" sz="1400" b="0" dirty="0">
                <a:sym typeface="Wingdings" panose="05000000000000000000" pitchFamily="2" charset="2"/>
              </a:rPr>
              <a:t> </a:t>
            </a:r>
            <a:r>
              <a:rPr lang="it-IT" sz="1400" b="0" dirty="0" err="1">
                <a:sym typeface="Wingdings" panose="05000000000000000000" pitchFamily="2" charset="2"/>
              </a:rPr>
              <a:t>enough</a:t>
            </a:r>
            <a:r>
              <a:rPr lang="it-IT" sz="1400" b="0" dirty="0">
                <a:sym typeface="Wingdings" panose="05000000000000000000" pitchFamily="2" charset="2"/>
              </a:rPr>
              <a:t> </a:t>
            </a:r>
            <a:r>
              <a:rPr lang="it-IT" sz="1400" b="0" dirty="0" err="1">
                <a:sym typeface="Wingdings" panose="05000000000000000000" pitchFamily="2" charset="2"/>
              </a:rPr>
              <a:t>Vth</a:t>
            </a:r>
            <a:r>
              <a:rPr lang="it-IT" sz="1400" b="0" dirty="0">
                <a:sym typeface="Wingdings" panose="05000000000000000000" pitchFamily="2" charset="2"/>
              </a:rPr>
              <a:t> </a:t>
            </a:r>
            <a:r>
              <a:rPr lang="it-IT" sz="1400" b="0" dirty="0" err="1">
                <a:sym typeface="Wingdings" panose="05000000000000000000" pitchFamily="2" charset="2"/>
              </a:rPr>
              <a:t>window</a:t>
            </a:r>
            <a:r>
              <a:rPr lang="it-IT" sz="1400" b="0" dirty="0">
                <a:sym typeface="Wingdings" panose="05000000000000000000" pitchFamily="2" charset="2"/>
              </a:rPr>
              <a:t> on SR71 </a:t>
            </a:r>
            <a:r>
              <a:rPr lang="it-IT" sz="1400" b="0" dirty="0" err="1">
                <a:sym typeface="Wingdings" panose="05000000000000000000" pitchFamily="2" charset="2"/>
              </a:rPr>
              <a:t>is</a:t>
            </a:r>
            <a:r>
              <a:rPr lang="it-IT" sz="1400" b="0" dirty="0">
                <a:sym typeface="Wingdings" panose="05000000000000000000" pitchFamily="2" charset="2"/>
              </a:rPr>
              <a:t> 25nm</a:t>
            </a:r>
            <a:endParaRPr lang="en-US" sz="1400" b="0" dirty="0"/>
          </a:p>
          <a:p>
            <a:endParaRPr lang="en-US" sz="1600" b="0" dirty="0"/>
          </a:p>
        </p:txBody>
      </p:sp>
      <p:sp>
        <p:nvSpPr>
          <p:cNvPr id="7" name="Text Placeholder 6"/>
          <p:cNvSpPr>
            <a:spLocks noGrp="1"/>
          </p:cNvSpPr>
          <p:nvPr>
            <p:ph type="body" sz="quarter" idx="14"/>
          </p:nvPr>
        </p:nvSpPr>
        <p:spPr/>
        <p:txBody>
          <a:bodyPr/>
          <a:lstStyle/>
          <a:p>
            <a:endParaRPr lang="en-US"/>
          </a:p>
        </p:txBody>
      </p:sp>
      <p:pic>
        <p:nvPicPr>
          <p:cNvPr id="12" name="Picture 11"/>
          <p:cNvPicPr>
            <a:picLocks noChangeAspect="1"/>
          </p:cNvPicPr>
          <p:nvPr/>
        </p:nvPicPr>
        <p:blipFill>
          <a:blip r:embed="rId2"/>
          <a:stretch>
            <a:fillRect/>
          </a:stretch>
        </p:blipFill>
        <p:spPr>
          <a:xfrm>
            <a:off x="1435879" y="1209024"/>
            <a:ext cx="3318794" cy="2477185"/>
          </a:xfrm>
          <a:prstGeom prst="rect">
            <a:avLst/>
          </a:prstGeom>
        </p:spPr>
      </p:pic>
      <p:sp>
        <p:nvSpPr>
          <p:cNvPr id="15" name="TextBox 14"/>
          <p:cNvSpPr txBox="1"/>
          <p:nvPr/>
        </p:nvSpPr>
        <p:spPr>
          <a:xfrm rot="20845081">
            <a:off x="2370545" y="1865519"/>
            <a:ext cx="1735523" cy="206660"/>
          </a:xfrm>
          <a:prstGeom prst="rect">
            <a:avLst/>
          </a:prstGeom>
          <a:noFill/>
        </p:spPr>
        <p:txBody>
          <a:bodyPr wrap="square" rtlCol="0">
            <a:spAutoFit/>
          </a:bodyPr>
          <a:lstStyle/>
          <a:p>
            <a:r>
              <a:rPr lang="en-US" sz="743" dirty="0">
                <a:solidFill>
                  <a:schemeClr val="tx2"/>
                </a:solidFill>
                <a:latin typeface="Segoe UI" panose="020B0502040204020203" pitchFamily="34" charset="0"/>
                <a:cs typeface="Segoe UI" panose="020B0502040204020203" pitchFamily="34" charset="0"/>
              </a:rPr>
              <a:t>Sensitivity: ~170mV / nm</a:t>
            </a:r>
          </a:p>
        </p:txBody>
      </p:sp>
      <p:sp>
        <p:nvSpPr>
          <p:cNvPr id="16" name="TextBox 15"/>
          <p:cNvSpPr txBox="1"/>
          <p:nvPr/>
        </p:nvSpPr>
        <p:spPr>
          <a:xfrm rot="20942013">
            <a:off x="1970006" y="2517030"/>
            <a:ext cx="1735523" cy="206660"/>
          </a:xfrm>
          <a:prstGeom prst="rect">
            <a:avLst/>
          </a:prstGeom>
          <a:noFill/>
        </p:spPr>
        <p:txBody>
          <a:bodyPr wrap="square" rtlCol="0">
            <a:spAutoFit/>
          </a:bodyPr>
          <a:lstStyle/>
          <a:p>
            <a:r>
              <a:rPr lang="en-US" sz="743" dirty="0">
                <a:solidFill>
                  <a:schemeClr val="tx2"/>
                </a:solidFill>
                <a:latin typeface="Segoe UI" panose="020B0502040204020203" pitchFamily="34" charset="0"/>
                <a:cs typeface="Segoe UI" panose="020B0502040204020203" pitchFamily="34" charset="0"/>
              </a:rPr>
              <a:t>Sensitivity: ~100mV / nm</a:t>
            </a:r>
          </a:p>
        </p:txBody>
      </p:sp>
      <p:cxnSp>
        <p:nvCxnSpPr>
          <p:cNvPr id="18" name="Straight Connector 17"/>
          <p:cNvCxnSpPr/>
          <p:nvPr/>
        </p:nvCxnSpPr>
        <p:spPr>
          <a:xfrm flipV="1">
            <a:off x="1854089" y="2559269"/>
            <a:ext cx="1805861" cy="3310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2305383" y="1849991"/>
            <a:ext cx="1805861" cy="41550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p:nvPicPr>
        <p:blipFill>
          <a:blip r:embed="rId3"/>
          <a:stretch>
            <a:fillRect/>
          </a:stretch>
        </p:blipFill>
        <p:spPr>
          <a:xfrm>
            <a:off x="5259762" y="1209022"/>
            <a:ext cx="2855576" cy="2417997"/>
          </a:xfrm>
          <a:prstGeom prst="rect">
            <a:avLst/>
          </a:prstGeom>
        </p:spPr>
      </p:pic>
      <p:sp>
        <p:nvSpPr>
          <p:cNvPr id="22" name="Rectangle 21"/>
          <p:cNvSpPr/>
          <p:nvPr/>
        </p:nvSpPr>
        <p:spPr>
          <a:xfrm>
            <a:off x="6696531" y="3179588"/>
            <a:ext cx="431074" cy="4474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579" tIns="28289" rIns="56579" bIns="28289" numCol="1" spcCol="0" rtlCol="0" fromWordArt="0" anchor="ctr" anchorCtr="0" forceAA="0" compatLnSpc="1">
            <a:prstTxWarp prst="textNoShape">
              <a:avLst/>
            </a:prstTxWarp>
            <a:noAutofit/>
          </a:bodyPr>
          <a:lstStyle/>
          <a:p>
            <a:pPr algn="ctr"/>
            <a:endParaRPr lang="en-US" sz="743" dirty="0">
              <a:solidFill>
                <a:schemeClr val="bg2"/>
              </a:solidFill>
              <a:latin typeface="Segoe UI" panose="020B0502040204020203" pitchFamily="34" charset="0"/>
              <a:cs typeface="Segoe UI" panose="020B0502040204020203" pitchFamily="34" charset="0"/>
            </a:endParaRPr>
          </a:p>
        </p:txBody>
      </p:sp>
      <p:sp>
        <p:nvSpPr>
          <p:cNvPr id="23" name="Right Arrow 22"/>
          <p:cNvSpPr/>
          <p:nvPr/>
        </p:nvSpPr>
        <p:spPr>
          <a:xfrm>
            <a:off x="4458686" y="2166760"/>
            <a:ext cx="801077" cy="55803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579" tIns="28289" rIns="56579" bIns="28289" numCol="1" spcCol="0" rtlCol="0" fromWordArt="0" anchor="ctr" anchorCtr="0" forceAA="0" compatLnSpc="1">
            <a:prstTxWarp prst="textNoShape">
              <a:avLst/>
            </a:prstTxWarp>
            <a:noAutofit/>
          </a:bodyPr>
          <a:lstStyle/>
          <a:p>
            <a:pPr algn="ctr"/>
            <a:r>
              <a:rPr lang="en-US" sz="743" b="1" dirty="0">
                <a:solidFill>
                  <a:schemeClr val="bg1"/>
                </a:solidFill>
                <a:latin typeface="Segoe UI" panose="020B0502040204020203" pitchFamily="34" charset="0"/>
                <a:cs typeface="Segoe UI" panose="020B0502040204020203" pitchFamily="34" charset="0"/>
              </a:rPr>
              <a:t>window</a:t>
            </a:r>
          </a:p>
        </p:txBody>
      </p:sp>
    </p:spTree>
    <p:extLst>
      <p:ext uri="{BB962C8B-B14F-4D97-AF65-F5344CB8AC3E}">
        <p14:creationId xmlns:p14="http://schemas.microsoft.com/office/powerpoint/2010/main" val="29882228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SD-polarity </a:t>
            </a:r>
            <a:r>
              <a:rPr lang="en-US" dirty="0"/>
              <a:t>effect: F* campaign</a:t>
            </a:r>
          </a:p>
        </p:txBody>
      </p:sp>
      <p:sp>
        <p:nvSpPr>
          <p:cNvPr id="3" name="Content Placeholder 2"/>
          <p:cNvSpPr>
            <a:spLocks noGrp="1"/>
          </p:cNvSpPr>
          <p:nvPr>
            <p:ph idx="1"/>
          </p:nvPr>
        </p:nvSpPr>
        <p:spPr>
          <a:xfrm>
            <a:off x="4398996" y="2454274"/>
            <a:ext cx="5407944" cy="2010080"/>
          </a:xfrm>
        </p:spPr>
        <p:txBody>
          <a:bodyPr>
            <a:normAutofit fontScale="62500" lnSpcReduction="20000"/>
          </a:bodyPr>
          <a:lstStyle/>
          <a:p>
            <a:r>
              <a:rPr lang="en-US" dirty="0" smtClean="0"/>
              <a:t>SD-polarity effect looks modulated in term of Vth window by the SD composition</a:t>
            </a:r>
          </a:p>
          <a:p>
            <a:r>
              <a:rPr lang="en-US" dirty="0" smtClean="0"/>
              <a:t>No significant asymmetry with read polarity</a:t>
            </a:r>
          </a:p>
          <a:p>
            <a:r>
              <a:rPr lang="en-US" dirty="0" smtClean="0"/>
              <a:t>Strong correlation with FF</a:t>
            </a:r>
            <a:endParaRPr lang="en-US" dirty="0"/>
          </a:p>
        </p:txBody>
      </p:sp>
      <p:pic>
        <p:nvPicPr>
          <p:cNvPr id="4" name="Picture 3"/>
          <p:cNvPicPr>
            <a:picLocks noChangeAspect="1"/>
          </p:cNvPicPr>
          <p:nvPr/>
        </p:nvPicPr>
        <p:blipFill>
          <a:blip r:embed="rId2"/>
          <a:stretch>
            <a:fillRect/>
          </a:stretch>
        </p:blipFill>
        <p:spPr>
          <a:xfrm>
            <a:off x="572289" y="2454273"/>
            <a:ext cx="3355719" cy="2010081"/>
          </a:xfrm>
          <a:prstGeom prst="rect">
            <a:avLst/>
          </a:prstGeom>
        </p:spPr>
      </p:pic>
      <p:pic>
        <p:nvPicPr>
          <p:cNvPr id="5" name="Picture 4"/>
          <p:cNvPicPr>
            <a:picLocks noChangeAspect="1"/>
          </p:cNvPicPr>
          <p:nvPr/>
        </p:nvPicPr>
        <p:blipFill>
          <a:blip r:embed="rId3"/>
          <a:stretch>
            <a:fillRect/>
          </a:stretch>
        </p:blipFill>
        <p:spPr>
          <a:xfrm>
            <a:off x="88022" y="829872"/>
            <a:ext cx="9970378" cy="1299853"/>
          </a:xfrm>
          <a:prstGeom prst="rect">
            <a:avLst/>
          </a:prstGeom>
        </p:spPr>
      </p:pic>
    </p:spTree>
    <p:extLst>
      <p:ext uri="{BB962C8B-B14F-4D97-AF65-F5344CB8AC3E}">
        <p14:creationId xmlns:p14="http://schemas.microsoft.com/office/powerpoint/2010/main" val="897833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304" y="126524"/>
            <a:ext cx="9377589" cy="691515"/>
          </a:xfrm>
        </p:spPr>
        <p:txBody>
          <a:bodyPr/>
          <a:lstStyle/>
          <a:p>
            <a:r>
              <a:rPr lang="en-US" dirty="0" smtClean="0"/>
              <a:t>SD-polarity effect and FF – SD F* campaign</a:t>
            </a:r>
            <a:endParaRPr lang="en-US" dirty="0"/>
          </a:p>
        </p:txBody>
      </p:sp>
      <p:sp>
        <p:nvSpPr>
          <p:cNvPr id="3" name="Content Placeholder 2"/>
          <p:cNvSpPr>
            <a:spLocks noGrp="1"/>
          </p:cNvSpPr>
          <p:nvPr>
            <p:ph idx="1"/>
          </p:nvPr>
        </p:nvSpPr>
        <p:spPr>
          <a:xfrm>
            <a:off x="687019" y="3659971"/>
            <a:ext cx="8547242" cy="1422049"/>
          </a:xfrm>
        </p:spPr>
        <p:txBody>
          <a:bodyPr>
            <a:normAutofit fontScale="85000" lnSpcReduction="20000"/>
          </a:bodyPr>
          <a:lstStyle/>
          <a:p>
            <a:r>
              <a:rPr lang="en-US" sz="2000" dirty="0"/>
              <a:t>Vth window shows a strong correlation with the Vth FF</a:t>
            </a:r>
          </a:p>
          <a:p>
            <a:r>
              <a:rPr lang="en-US" sz="2000" dirty="0"/>
              <a:t>Vth FF depends on the SD composition</a:t>
            </a:r>
          </a:p>
          <a:p>
            <a:pPr lvl="1"/>
            <a:r>
              <a:rPr lang="en-US" sz="1600" dirty="0"/>
              <a:t>Usual trend with Se (and maybe the optical energy gap)</a:t>
            </a:r>
          </a:p>
          <a:p>
            <a:pPr lvl="1"/>
            <a:r>
              <a:rPr lang="en-US" sz="1600" dirty="0"/>
              <a:t>Best fit obtained with the Ge concentration, then with As and last with Se (but FF is expected to correlate with Se concentration first)</a:t>
            </a:r>
          </a:p>
        </p:txBody>
      </p:sp>
      <p:pic>
        <p:nvPicPr>
          <p:cNvPr id="4" name="Picture 3"/>
          <p:cNvPicPr>
            <a:picLocks noChangeAspect="1"/>
          </p:cNvPicPr>
          <p:nvPr/>
        </p:nvPicPr>
        <p:blipFill>
          <a:blip r:embed="rId2"/>
          <a:stretch>
            <a:fillRect/>
          </a:stretch>
        </p:blipFill>
        <p:spPr>
          <a:xfrm>
            <a:off x="229947" y="780514"/>
            <a:ext cx="4578335" cy="2750048"/>
          </a:xfrm>
          <a:prstGeom prst="rect">
            <a:avLst/>
          </a:prstGeom>
        </p:spPr>
      </p:pic>
      <p:pic>
        <p:nvPicPr>
          <p:cNvPr id="5" name="Picture 4"/>
          <p:cNvPicPr>
            <a:picLocks noChangeAspect="1"/>
          </p:cNvPicPr>
          <p:nvPr/>
        </p:nvPicPr>
        <p:blipFill>
          <a:blip r:embed="rId3"/>
          <a:stretch>
            <a:fillRect/>
          </a:stretch>
        </p:blipFill>
        <p:spPr>
          <a:xfrm>
            <a:off x="5181558" y="772896"/>
            <a:ext cx="4578335" cy="2757666"/>
          </a:xfrm>
          <a:prstGeom prst="rect">
            <a:avLst/>
          </a:prstGeom>
        </p:spPr>
      </p:pic>
    </p:spTree>
    <p:extLst>
      <p:ext uri="{BB962C8B-B14F-4D97-AF65-F5344CB8AC3E}">
        <p14:creationId xmlns:p14="http://schemas.microsoft.com/office/powerpoint/2010/main" val="799857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and ME trials: single deck and DD lot </a:t>
            </a:r>
            <a:endParaRPr lang="en-US" dirty="0"/>
          </a:p>
        </p:txBody>
      </p:sp>
      <p:sp>
        <p:nvSpPr>
          <p:cNvPr id="3" name="Content Placeholder 2"/>
          <p:cNvSpPr>
            <a:spLocks noGrp="1"/>
          </p:cNvSpPr>
          <p:nvPr>
            <p:ph idx="1"/>
          </p:nvPr>
        </p:nvSpPr>
        <p:spPr>
          <a:xfrm>
            <a:off x="754380" y="3590602"/>
            <a:ext cx="8549640" cy="1464277"/>
          </a:xfrm>
        </p:spPr>
        <p:txBody>
          <a:bodyPr>
            <a:normAutofit fontScale="55000" lnSpcReduction="20000"/>
          </a:bodyPr>
          <a:lstStyle/>
          <a:p>
            <a:r>
              <a:rPr lang="en-US" dirty="0" smtClean="0"/>
              <a:t>Trial lot with experiments on BE and ME composition</a:t>
            </a:r>
          </a:p>
          <a:p>
            <a:r>
              <a:rPr lang="en-US" dirty="0" smtClean="0"/>
              <a:t>The lot was </a:t>
            </a:r>
            <a:r>
              <a:rPr lang="en-US" dirty="0" err="1" smtClean="0"/>
              <a:t>splitted</a:t>
            </a:r>
            <a:r>
              <a:rPr lang="en-US" dirty="0" smtClean="0"/>
              <a:t> into single-deck and DD part</a:t>
            </a:r>
          </a:p>
          <a:p>
            <a:pPr lvl="1"/>
            <a:r>
              <a:rPr lang="en-US" dirty="0" smtClean="0"/>
              <a:t>Single-deck wafers were all tested with 1kcycle on 2xCMOS </a:t>
            </a:r>
            <a:r>
              <a:rPr lang="en-US" dirty="0" smtClean="0">
                <a:sym typeface="Wingdings" panose="05000000000000000000" pitchFamily="2" charset="2"/>
              </a:rPr>
              <a:t> no FF data</a:t>
            </a:r>
          </a:p>
          <a:p>
            <a:pPr lvl="1"/>
            <a:r>
              <a:rPr lang="en-US" dirty="0" smtClean="0">
                <a:sym typeface="Wingdings" panose="05000000000000000000" pitchFamily="2" charset="2"/>
              </a:rPr>
              <a:t>DD part is virgin</a:t>
            </a:r>
            <a:endParaRPr lang="en-US" dirty="0" smtClean="0"/>
          </a:p>
        </p:txBody>
      </p:sp>
      <p:pic>
        <p:nvPicPr>
          <p:cNvPr id="5" name="Picture 4"/>
          <p:cNvPicPr>
            <a:picLocks noChangeAspect="1"/>
          </p:cNvPicPr>
          <p:nvPr/>
        </p:nvPicPr>
        <p:blipFill>
          <a:blip r:embed="rId2"/>
          <a:stretch>
            <a:fillRect/>
          </a:stretch>
        </p:blipFill>
        <p:spPr>
          <a:xfrm>
            <a:off x="1287929" y="1567630"/>
            <a:ext cx="8396796" cy="1420641"/>
          </a:xfrm>
          <a:prstGeom prst="rect">
            <a:avLst/>
          </a:prstGeom>
        </p:spPr>
      </p:pic>
    </p:spTree>
    <p:extLst>
      <p:ext uri="{BB962C8B-B14F-4D97-AF65-F5344CB8AC3E}">
        <p14:creationId xmlns:p14="http://schemas.microsoft.com/office/powerpoint/2010/main" val="48711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000" dirty="0">
                <a:solidFill>
                  <a:schemeClr val="accent2"/>
                </a:solidFill>
                <a:latin typeface="Calibri" pitchFamily="34" charset="0"/>
                <a:cs typeface="Calibri" pitchFamily="34" charset="0"/>
              </a:rPr>
              <a:t>Outline</a:t>
            </a:r>
          </a:p>
        </p:txBody>
      </p:sp>
      <p:sp>
        <p:nvSpPr>
          <p:cNvPr id="5" name="Content Placeholder 4"/>
          <p:cNvSpPr>
            <a:spLocks noGrp="1"/>
          </p:cNvSpPr>
          <p:nvPr>
            <p:ph idx="1"/>
          </p:nvPr>
        </p:nvSpPr>
        <p:spPr>
          <a:xfrm>
            <a:off x="609600" y="1180919"/>
            <a:ext cx="8560121" cy="3646397"/>
          </a:xfrm>
        </p:spPr>
        <p:txBody>
          <a:bodyPr/>
          <a:lstStyle/>
          <a:p>
            <a:pPr lvl="0"/>
            <a:r>
              <a:rPr lang="en-US" dirty="0" smtClean="0"/>
              <a:t>Update on SSM assessment</a:t>
            </a:r>
            <a:endParaRPr lang="en-US" dirty="0"/>
          </a:p>
          <a:p>
            <a:pPr lvl="0"/>
            <a:r>
              <a:rPr lang="en-US" dirty="0"/>
              <a:t>S26A </a:t>
            </a:r>
            <a:r>
              <a:rPr lang="en-US" dirty="0" smtClean="0"/>
              <a:t>activities</a:t>
            </a:r>
          </a:p>
          <a:p>
            <a:pPr lvl="1"/>
            <a:r>
              <a:rPr lang="en-US" dirty="0" smtClean="0"/>
              <a:t>Test vehicle validation</a:t>
            </a:r>
          </a:p>
          <a:p>
            <a:pPr lvl="1"/>
            <a:r>
              <a:rPr lang="en-US" dirty="0" smtClean="0"/>
              <a:t>First </a:t>
            </a:r>
            <a:r>
              <a:rPr lang="en-US" dirty="0"/>
              <a:t>SSM lot </a:t>
            </a:r>
            <a:r>
              <a:rPr lang="en-US" dirty="0" smtClean="0"/>
              <a:t>results</a:t>
            </a:r>
          </a:p>
          <a:p>
            <a:pPr lvl="2"/>
            <a:r>
              <a:rPr lang="en-US" dirty="0" smtClean="0"/>
              <a:t>2xCMOS</a:t>
            </a:r>
          </a:p>
          <a:p>
            <a:pPr lvl="2"/>
            <a:r>
              <a:rPr lang="en-US" dirty="0" smtClean="0"/>
              <a:t>SR71B</a:t>
            </a:r>
            <a:endParaRPr lang="en-US" dirty="0"/>
          </a:p>
          <a:p>
            <a:pPr lvl="0"/>
            <a:r>
              <a:rPr lang="en-US" dirty="0"/>
              <a:t>Planned activities for </a:t>
            </a:r>
            <a:r>
              <a:rPr lang="en-US" dirty="0" smtClean="0"/>
              <a:t>Q1/17</a:t>
            </a:r>
          </a:p>
          <a:p>
            <a:pPr lvl="1"/>
            <a:r>
              <a:rPr lang="en-US" dirty="0" err="1" smtClean="0"/>
              <a:t>Vt</a:t>
            </a:r>
            <a:r>
              <a:rPr lang="en-US" dirty="0" smtClean="0"/>
              <a:t> window enlargement strategies</a:t>
            </a:r>
          </a:p>
          <a:p>
            <a:pPr lvl="1"/>
            <a:r>
              <a:rPr lang="en-US" dirty="0" smtClean="0"/>
              <a:t>Allocated silicon and planned SWR</a:t>
            </a:r>
          </a:p>
          <a:p>
            <a:pPr lvl="1"/>
            <a:endParaRPr lang="en-US"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174675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3" name="Content Placeholder 2"/>
          <p:cNvSpPr>
            <a:spLocks noGrp="1"/>
          </p:cNvSpPr>
          <p:nvPr>
            <p:ph idx="1"/>
          </p:nvPr>
        </p:nvSpPr>
        <p:spPr>
          <a:xfrm>
            <a:off x="507841" y="3624611"/>
            <a:ext cx="8547242" cy="1481773"/>
          </a:xfrm>
        </p:spPr>
        <p:txBody>
          <a:bodyPr>
            <a:normAutofit fontScale="47500" lnSpcReduction="20000"/>
          </a:bodyPr>
          <a:lstStyle/>
          <a:p>
            <a:r>
              <a:rPr lang="en-US" dirty="0">
                <a:sym typeface="Wingdings" panose="05000000000000000000" pitchFamily="2" charset="2"/>
              </a:rPr>
              <a:t>Significant modulation of the Vth window dependence on read polarity</a:t>
            </a:r>
          </a:p>
          <a:p>
            <a:pPr lvl="1"/>
            <a:r>
              <a:rPr lang="en-US" sz="2900" dirty="0">
                <a:sym typeface="Wingdings" panose="05000000000000000000" pitchFamily="2" charset="2"/>
              </a:rPr>
              <a:t>SD-polarity effect looks dominated by BE composition</a:t>
            </a:r>
          </a:p>
          <a:p>
            <a:pPr lvl="1"/>
            <a:r>
              <a:rPr lang="en-US" sz="2900" dirty="0">
                <a:sym typeface="Wingdings" panose="05000000000000000000" pitchFamily="2" charset="2"/>
              </a:rPr>
              <a:t>BE HUC increases the Vth window with negative reading</a:t>
            </a:r>
          </a:p>
          <a:p>
            <a:pPr lvl="1"/>
            <a:r>
              <a:rPr lang="en-US" sz="2900" dirty="0">
                <a:sym typeface="Wingdings" panose="05000000000000000000" pitchFamily="2" charset="2"/>
              </a:rPr>
              <a:t>Results confirmed on both single-deck and DD part of the lot</a:t>
            </a:r>
          </a:p>
          <a:p>
            <a:r>
              <a:rPr lang="en-US" dirty="0" smtClean="0">
                <a:sym typeface="Wingdings" panose="05000000000000000000" pitchFamily="2" charset="2"/>
              </a:rPr>
              <a:t>Why is BE HUB the main knob?  Electrode roughness?</a:t>
            </a:r>
            <a:endParaRPr lang="en-US" dirty="0">
              <a:sym typeface="Wingdings" panose="05000000000000000000" pitchFamily="2" charset="2"/>
            </a:endParaRPr>
          </a:p>
          <a:p>
            <a:endParaRPr lang="en-US" dirty="0"/>
          </a:p>
        </p:txBody>
      </p:sp>
      <p:pic>
        <p:nvPicPr>
          <p:cNvPr id="6" name="Picture 5"/>
          <p:cNvPicPr>
            <a:picLocks noChangeAspect="1"/>
          </p:cNvPicPr>
          <p:nvPr/>
        </p:nvPicPr>
        <p:blipFill>
          <a:blip r:embed="rId2"/>
          <a:stretch>
            <a:fillRect/>
          </a:stretch>
        </p:blipFill>
        <p:spPr>
          <a:xfrm>
            <a:off x="306125" y="789134"/>
            <a:ext cx="4570718" cy="2742430"/>
          </a:xfrm>
          <a:prstGeom prst="rect">
            <a:avLst/>
          </a:prstGeom>
        </p:spPr>
      </p:pic>
      <p:pic>
        <p:nvPicPr>
          <p:cNvPr id="7" name="Picture 6"/>
          <p:cNvPicPr>
            <a:picLocks noChangeAspect="1"/>
          </p:cNvPicPr>
          <p:nvPr/>
        </p:nvPicPr>
        <p:blipFill>
          <a:blip r:embed="rId3"/>
          <a:stretch>
            <a:fillRect/>
          </a:stretch>
        </p:blipFill>
        <p:spPr>
          <a:xfrm>
            <a:off x="5305253" y="789134"/>
            <a:ext cx="4570718" cy="2742430"/>
          </a:xfrm>
          <a:prstGeom prst="rect">
            <a:avLst/>
          </a:prstGeom>
        </p:spPr>
      </p:pic>
    </p:spTree>
    <p:extLst>
      <p:ext uri="{BB962C8B-B14F-4D97-AF65-F5344CB8AC3E}">
        <p14:creationId xmlns:p14="http://schemas.microsoft.com/office/powerpoint/2010/main" val="651181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smtClean="0"/>
              <a:t>AlOx</a:t>
            </a:r>
            <a:r>
              <a:rPr lang="it-IT" dirty="0" smtClean="0"/>
              <a:t> </a:t>
            </a:r>
            <a:r>
              <a:rPr lang="it-IT" dirty="0" err="1" smtClean="0"/>
              <a:t>thin</a:t>
            </a:r>
            <a:r>
              <a:rPr lang="it-IT" dirty="0" smtClean="0"/>
              <a:t> </a:t>
            </a:r>
            <a:r>
              <a:rPr lang="it-IT" dirty="0" err="1" smtClean="0"/>
              <a:t>layer</a:t>
            </a:r>
            <a:r>
              <a:rPr lang="it-IT" dirty="0" smtClean="0"/>
              <a:t> on SD1</a:t>
            </a:r>
            <a:endParaRPr lang="en-US" dirty="0"/>
          </a:p>
        </p:txBody>
      </p:sp>
      <p:pic>
        <p:nvPicPr>
          <p:cNvPr id="4" name="Picture 3"/>
          <p:cNvPicPr>
            <a:picLocks noChangeAspect="1"/>
          </p:cNvPicPr>
          <p:nvPr/>
        </p:nvPicPr>
        <p:blipFill rotWithShape="1">
          <a:blip r:embed="rId3"/>
          <a:srcRect b="60513"/>
          <a:stretch/>
        </p:blipFill>
        <p:spPr>
          <a:xfrm>
            <a:off x="5029200" y="1915319"/>
            <a:ext cx="3734653" cy="2416841"/>
          </a:xfrm>
          <a:prstGeom prst="rect">
            <a:avLst/>
          </a:prstGeom>
        </p:spPr>
      </p:pic>
      <p:pic>
        <p:nvPicPr>
          <p:cNvPr id="5" name="Picture 4"/>
          <p:cNvPicPr>
            <a:picLocks noChangeAspect="1"/>
          </p:cNvPicPr>
          <p:nvPr/>
        </p:nvPicPr>
        <p:blipFill rotWithShape="1">
          <a:blip r:embed="rId3"/>
          <a:srcRect t="50061" b="10425"/>
          <a:stretch/>
        </p:blipFill>
        <p:spPr>
          <a:xfrm>
            <a:off x="1257300" y="1877263"/>
            <a:ext cx="3734653" cy="2418454"/>
          </a:xfrm>
          <a:prstGeom prst="rect">
            <a:avLst/>
          </a:prstGeom>
        </p:spPr>
      </p:pic>
      <p:grpSp>
        <p:nvGrpSpPr>
          <p:cNvPr id="16" name="Group 15"/>
          <p:cNvGrpSpPr/>
          <p:nvPr/>
        </p:nvGrpSpPr>
        <p:grpSpPr>
          <a:xfrm>
            <a:off x="4515804" y="2236814"/>
            <a:ext cx="474605" cy="513398"/>
            <a:chOff x="3949700" y="2387600"/>
            <a:chExt cx="575279" cy="622300"/>
          </a:xfrm>
        </p:grpSpPr>
        <p:sp>
          <p:nvSpPr>
            <p:cNvPr id="7" name="Rectangle 6"/>
            <p:cNvSpPr/>
            <p:nvPr/>
          </p:nvSpPr>
          <p:spPr>
            <a:xfrm>
              <a:off x="3949700" y="2406650"/>
              <a:ext cx="387350" cy="603250"/>
            </a:xfrm>
            <a:prstGeom prst="rect">
              <a:avLst/>
            </a:prstGeom>
            <a:solidFill>
              <a:schemeClr val="bg1"/>
            </a:solidFill>
            <a:ln w="12700"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6" name="TextBox 5"/>
            <p:cNvSpPr txBox="1"/>
            <p:nvPr/>
          </p:nvSpPr>
          <p:spPr>
            <a:xfrm>
              <a:off x="3975100" y="2387600"/>
              <a:ext cx="549879" cy="153888"/>
            </a:xfrm>
            <a:prstGeom prst="rect">
              <a:avLst/>
            </a:prstGeom>
            <a:noFill/>
          </p:spPr>
          <p:txBody>
            <a:bodyPr wrap="none" lIns="0" tIns="0" rIns="0" bIns="0" rtlCol="0">
              <a:spAutoFit/>
            </a:bodyPr>
            <a:lstStyle/>
            <a:p>
              <a:r>
                <a:rPr lang="it-IT" sz="825" dirty="0">
                  <a:latin typeface="Calibri"/>
                  <a:cs typeface="Calibri"/>
                </a:rPr>
                <a:t>POR 22nm</a:t>
              </a:r>
              <a:endParaRPr lang="en-US" sz="825" dirty="0">
                <a:latin typeface="Calibri"/>
                <a:cs typeface="Calibri"/>
              </a:endParaRPr>
            </a:p>
          </p:txBody>
        </p:sp>
        <p:sp>
          <p:nvSpPr>
            <p:cNvPr id="8" name="TextBox 7"/>
            <p:cNvSpPr txBox="1"/>
            <p:nvPr/>
          </p:nvSpPr>
          <p:spPr>
            <a:xfrm>
              <a:off x="3975100" y="2540000"/>
              <a:ext cx="545993" cy="153888"/>
            </a:xfrm>
            <a:prstGeom prst="rect">
              <a:avLst/>
            </a:prstGeom>
            <a:noFill/>
          </p:spPr>
          <p:txBody>
            <a:bodyPr wrap="none" lIns="0" tIns="0" rIns="0" bIns="0" rtlCol="0">
              <a:spAutoFit/>
            </a:bodyPr>
            <a:lstStyle/>
            <a:p>
              <a:r>
                <a:rPr lang="it-IT" sz="825" dirty="0">
                  <a:latin typeface="Calibri"/>
                  <a:cs typeface="Calibri"/>
                </a:rPr>
                <a:t>PVD 20nm</a:t>
              </a:r>
              <a:endParaRPr lang="en-US" sz="825" dirty="0">
                <a:latin typeface="Calibri"/>
                <a:cs typeface="Calibri"/>
              </a:endParaRPr>
            </a:p>
          </p:txBody>
        </p:sp>
        <p:sp>
          <p:nvSpPr>
            <p:cNvPr id="9" name="TextBox 8"/>
            <p:cNvSpPr txBox="1"/>
            <p:nvPr/>
          </p:nvSpPr>
          <p:spPr>
            <a:xfrm>
              <a:off x="3975100" y="2692400"/>
              <a:ext cx="536278" cy="153888"/>
            </a:xfrm>
            <a:prstGeom prst="rect">
              <a:avLst/>
            </a:prstGeom>
            <a:noFill/>
          </p:spPr>
          <p:txBody>
            <a:bodyPr wrap="none" lIns="0" tIns="0" rIns="0" bIns="0" rtlCol="0">
              <a:spAutoFit/>
            </a:bodyPr>
            <a:lstStyle/>
            <a:p>
              <a:r>
                <a:rPr lang="it-IT" sz="825" dirty="0">
                  <a:latin typeface="Calibri"/>
                  <a:cs typeface="Calibri"/>
                </a:rPr>
                <a:t>ALD 20nm</a:t>
              </a:r>
              <a:endParaRPr lang="en-US" sz="825" dirty="0">
                <a:latin typeface="Calibri"/>
                <a:cs typeface="Calibri"/>
              </a:endParaRPr>
            </a:p>
          </p:txBody>
        </p:sp>
        <p:sp>
          <p:nvSpPr>
            <p:cNvPr id="10" name="TextBox 9"/>
            <p:cNvSpPr txBox="1"/>
            <p:nvPr/>
          </p:nvSpPr>
          <p:spPr>
            <a:xfrm>
              <a:off x="3968750" y="2851150"/>
              <a:ext cx="545993" cy="153888"/>
            </a:xfrm>
            <a:prstGeom prst="rect">
              <a:avLst/>
            </a:prstGeom>
            <a:noFill/>
          </p:spPr>
          <p:txBody>
            <a:bodyPr wrap="none" lIns="0" tIns="0" rIns="0" bIns="0" rtlCol="0">
              <a:spAutoFit/>
            </a:bodyPr>
            <a:lstStyle/>
            <a:p>
              <a:r>
                <a:rPr lang="it-IT" sz="825" dirty="0">
                  <a:latin typeface="Calibri"/>
                  <a:cs typeface="Calibri"/>
                </a:rPr>
                <a:t>PVD 22nm</a:t>
              </a:r>
              <a:endParaRPr lang="en-US" sz="825" dirty="0">
                <a:latin typeface="Calibri"/>
                <a:cs typeface="Calibri"/>
              </a:endParaRPr>
            </a:p>
          </p:txBody>
        </p:sp>
      </p:grpSp>
      <p:grpSp>
        <p:nvGrpSpPr>
          <p:cNvPr id="17" name="Group 16"/>
          <p:cNvGrpSpPr/>
          <p:nvPr/>
        </p:nvGrpSpPr>
        <p:grpSpPr>
          <a:xfrm>
            <a:off x="8250457" y="2252531"/>
            <a:ext cx="474605" cy="513398"/>
            <a:chOff x="3949700" y="2387600"/>
            <a:chExt cx="575279" cy="622300"/>
          </a:xfrm>
        </p:grpSpPr>
        <p:sp>
          <p:nvSpPr>
            <p:cNvPr id="18" name="Rectangle 17"/>
            <p:cNvSpPr/>
            <p:nvPr/>
          </p:nvSpPr>
          <p:spPr>
            <a:xfrm>
              <a:off x="3949700" y="2406650"/>
              <a:ext cx="387350" cy="603250"/>
            </a:xfrm>
            <a:prstGeom prst="rect">
              <a:avLst/>
            </a:prstGeom>
            <a:solidFill>
              <a:schemeClr val="bg1"/>
            </a:solidFill>
            <a:ln w="12700"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19" name="TextBox 18"/>
            <p:cNvSpPr txBox="1"/>
            <p:nvPr/>
          </p:nvSpPr>
          <p:spPr>
            <a:xfrm>
              <a:off x="3975100" y="2387600"/>
              <a:ext cx="549879" cy="153888"/>
            </a:xfrm>
            <a:prstGeom prst="rect">
              <a:avLst/>
            </a:prstGeom>
            <a:noFill/>
          </p:spPr>
          <p:txBody>
            <a:bodyPr wrap="none" lIns="0" tIns="0" rIns="0" bIns="0" rtlCol="0">
              <a:spAutoFit/>
            </a:bodyPr>
            <a:lstStyle/>
            <a:p>
              <a:r>
                <a:rPr lang="it-IT" sz="825" dirty="0">
                  <a:latin typeface="Calibri"/>
                  <a:cs typeface="Calibri"/>
                </a:rPr>
                <a:t>POR 22nm</a:t>
              </a:r>
              <a:endParaRPr lang="en-US" sz="825" dirty="0">
                <a:latin typeface="Calibri"/>
                <a:cs typeface="Calibri"/>
              </a:endParaRPr>
            </a:p>
          </p:txBody>
        </p:sp>
        <p:sp>
          <p:nvSpPr>
            <p:cNvPr id="20" name="TextBox 19"/>
            <p:cNvSpPr txBox="1"/>
            <p:nvPr/>
          </p:nvSpPr>
          <p:spPr>
            <a:xfrm>
              <a:off x="3975100" y="2540000"/>
              <a:ext cx="545993" cy="153888"/>
            </a:xfrm>
            <a:prstGeom prst="rect">
              <a:avLst/>
            </a:prstGeom>
            <a:noFill/>
          </p:spPr>
          <p:txBody>
            <a:bodyPr wrap="none" lIns="0" tIns="0" rIns="0" bIns="0" rtlCol="0">
              <a:spAutoFit/>
            </a:bodyPr>
            <a:lstStyle/>
            <a:p>
              <a:r>
                <a:rPr lang="it-IT" sz="825" dirty="0">
                  <a:latin typeface="Calibri"/>
                  <a:cs typeface="Calibri"/>
                </a:rPr>
                <a:t>PVD 20nm</a:t>
              </a:r>
              <a:endParaRPr lang="en-US" sz="825" dirty="0">
                <a:latin typeface="Calibri"/>
                <a:cs typeface="Calibri"/>
              </a:endParaRPr>
            </a:p>
          </p:txBody>
        </p:sp>
        <p:sp>
          <p:nvSpPr>
            <p:cNvPr id="21" name="TextBox 20"/>
            <p:cNvSpPr txBox="1"/>
            <p:nvPr/>
          </p:nvSpPr>
          <p:spPr>
            <a:xfrm>
              <a:off x="3975100" y="2692400"/>
              <a:ext cx="536278" cy="153888"/>
            </a:xfrm>
            <a:prstGeom prst="rect">
              <a:avLst/>
            </a:prstGeom>
            <a:noFill/>
          </p:spPr>
          <p:txBody>
            <a:bodyPr wrap="none" lIns="0" tIns="0" rIns="0" bIns="0" rtlCol="0">
              <a:spAutoFit/>
            </a:bodyPr>
            <a:lstStyle/>
            <a:p>
              <a:r>
                <a:rPr lang="it-IT" sz="825" dirty="0">
                  <a:latin typeface="Calibri"/>
                  <a:cs typeface="Calibri"/>
                </a:rPr>
                <a:t>ALD 20nm</a:t>
              </a:r>
              <a:endParaRPr lang="en-US" sz="825" dirty="0">
                <a:latin typeface="Calibri"/>
                <a:cs typeface="Calibri"/>
              </a:endParaRPr>
            </a:p>
          </p:txBody>
        </p:sp>
        <p:sp>
          <p:nvSpPr>
            <p:cNvPr id="22" name="TextBox 21"/>
            <p:cNvSpPr txBox="1"/>
            <p:nvPr/>
          </p:nvSpPr>
          <p:spPr>
            <a:xfrm>
              <a:off x="3968750" y="2851150"/>
              <a:ext cx="545993" cy="153888"/>
            </a:xfrm>
            <a:prstGeom prst="rect">
              <a:avLst/>
            </a:prstGeom>
            <a:noFill/>
          </p:spPr>
          <p:txBody>
            <a:bodyPr wrap="none" lIns="0" tIns="0" rIns="0" bIns="0" rtlCol="0">
              <a:spAutoFit/>
            </a:bodyPr>
            <a:lstStyle/>
            <a:p>
              <a:r>
                <a:rPr lang="it-IT" sz="825" dirty="0">
                  <a:latin typeface="Calibri"/>
                  <a:cs typeface="Calibri"/>
                </a:rPr>
                <a:t>PVD 22nm</a:t>
              </a:r>
              <a:endParaRPr lang="en-US" sz="825" dirty="0">
                <a:latin typeface="Calibri"/>
                <a:cs typeface="Calibri"/>
              </a:endParaRPr>
            </a:p>
          </p:txBody>
        </p:sp>
      </p:grpSp>
      <p:pic>
        <p:nvPicPr>
          <p:cNvPr id="23" name="Picture 22"/>
          <p:cNvPicPr>
            <a:picLocks noChangeAspect="1"/>
          </p:cNvPicPr>
          <p:nvPr/>
        </p:nvPicPr>
        <p:blipFill>
          <a:blip r:embed="rId4"/>
          <a:stretch>
            <a:fillRect/>
          </a:stretch>
        </p:blipFill>
        <p:spPr>
          <a:xfrm>
            <a:off x="3106157" y="827289"/>
            <a:ext cx="3846086" cy="869847"/>
          </a:xfrm>
          <a:prstGeom prst="rect">
            <a:avLst/>
          </a:prstGeom>
        </p:spPr>
      </p:pic>
      <p:sp>
        <p:nvSpPr>
          <p:cNvPr id="24" name="Content Placeholder 2"/>
          <p:cNvSpPr txBox="1">
            <a:spLocks/>
          </p:cNvSpPr>
          <p:nvPr/>
        </p:nvSpPr>
        <p:spPr>
          <a:xfrm>
            <a:off x="754380" y="4423709"/>
            <a:ext cx="8905152" cy="615810"/>
          </a:xfrm>
          <a:prstGeom prst="rect">
            <a:avLst/>
          </a:prstGeom>
        </p:spPr>
        <p:txBody>
          <a:bodyPr/>
          <a:lstStyle>
            <a:lvl1pPr marL="225425" indent="-225425" algn="l" defTabSz="457200" rtl="0" eaLnBrk="1" fontAlgn="base" hangingPunct="1">
              <a:spcBef>
                <a:spcPct val="0"/>
              </a:spcBef>
              <a:spcAft>
                <a:spcPts val="800"/>
              </a:spcAft>
              <a:buClr>
                <a:schemeClr val="bg1"/>
              </a:buClr>
              <a:buSzPct val="28000"/>
              <a:buFont typeface="Arial" pitchFamily="34" charset="0"/>
              <a:buChar char="•"/>
              <a:defRPr sz="2200" kern="1200">
                <a:solidFill>
                  <a:srgbClr val="000090"/>
                </a:solidFill>
                <a:latin typeface="+mn-lt"/>
                <a:ea typeface="MS PGothic" pitchFamily="34" charset="-128"/>
                <a:cs typeface="ＭＳ Ｐゴシック" charset="0"/>
              </a:defRPr>
            </a:lvl1pPr>
            <a:lvl2pPr marL="398463" indent="-173038" algn="l" defTabSz="457200" rtl="0" eaLnBrk="1" fontAlgn="base" hangingPunct="1">
              <a:spcBef>
                <a:spcPct val="0"/>
              </a:spcBef>
              <a:spcAft>
                <a:spcPts val="800"/>
              </a:spcAft>
              <a:buClr>
                <a:srgbClr val="6BBB35"/>
              </a:buClr>
              <a:buSzPct val="70000"/>
              <a:buFont typeface="Wingdings" pitchFamily="2" charset="2"/>
              <a:buChar char="§"/>
              <a:defRPr sz="2000" kern="1200">
                <a:solidFill>
                  <a:schemeClr val="tx1"/>
                </a:solidFill>
                <a:latin typeface="+mn-lt"/>
                <a:ea typeface="MS PGothic" pitchFamily="34" charset="-128"/>
                <a:cs typeface="+mn-cs"/>
              </a:defRPr>
            </a:lvl2pPr>
            <a:lvl3pPr marL="744538" indent="-173038" algn="l" defTabSz="457200" rtl="0" eaLnBrk="1" fontAlgn="base" hangingPunct="1">
              <a:spcBef>
                <a:spcPct val="0"/>
              </a:spcBef>
              <a:spcAft>
                <a:spcPts val="800"/>
              </a:spcAft>
              <a:buClr>
                <a:srgbClr val="00B1E1"/>
              </a:buClr>
              <a:buSzPct val="70000"/>
              <a:buFont typeface="Wingdings" pitchFamily="2" charset="2"/>
              <a:buChar char="§"/>
              <a:defRPr kern="1200">
                <a:solidFill>
                  <a:schemeClr val="tx1"/>
                </a:solidFill>
                <a:latin typeface="+mn-lt"/>
                <a:ea typeface="MS PGothic" pitchFamily="34" charset="-128"/>
                <a:cs typeface="+mn-cs"/>
              </a:defRPr>
            </a:lvl3pPr>
            <a:lvl4pPr marL="973138" indent="398463"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4pPr>
            <a:lvl5pPr marL="1257300" indent="571500"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defTabSz="1005741">
              <a:lnSpc>
                <a:spcPct val="80000"/>
              </a:lnSpc>
              <a:spcBef>
                <a:spcPct val="50000"/>
              </a:spcBef>
              <a:spcAft>
                <a:spcPct val="0"/>
              </a:spcAft>
              <a:buClr>
                <a:schemeClr val="accent2"/>
              </a:buClr>
              <a:buSzPct val="100000"/>
            </a:pPr>
            <a:r>
              <a:rPr lang="it-IT" sz="1500" b="1" dirty="0">
                <a:solidFill>
                  <a:schemeClr val="tx1"/>
                </a:solidFill>
                <a:latin typeface="Calibri" pitchFamily="34" charset="0"/>
                <a:ea typeface="+mn-ea"/>
                <a:cs typeface="Calibri" pitchFamily="34" charset="0"/>
              </a:rPr>
              <a:t>With positive </a:t>
            </a:r>
            <a:r>
              <a:rPr lang="it-IT" sz="1500" b="1" dirty="0" err="1">
                <a:solidFill>
                  <a:schemeClr val="tx1"/>
                </a:solidFill>
                <a:latin typeface="Calibri" pitchFamily="34" charset="0"/>
                <a:ea typeface="+mn-ea"/>
                <a:cs typeface="Calibri" pitchFamily="34" charset="0"/>
              </a:rPr>
              <a:t>reading</a:t>
            </a:r>
            <a:r>
              <a:rPr lang="it-IT" sz="1500" b="1" dirty="0">
                <a:solidFill>
                  <a:schemeClr val="tx1"/>
                </a:solidFill>
                <a:latin typeface="Calibri" pitchFamily="34" charset="0"/>
                <a:ea typeface="+mn-ea"/>
                <a:cs typeface="Calibri" pitchFamily="34" charset="0"/>
              </a:rPr>
              <a:t>, 22nm SD1 shows a </a:t>
            </a:r>
            <a:r>
              <a:rPr lang="it-IT" sz="1500" b="1" dirty="0" err="1">
                <a:solidFill>
                  <a:schemeClr val="tx1"/>
                </a:solidFill>
                <a:latin typeface="Calibri" pitchFamily="34" charset="0"/>
                <a:ea typeface="+mn-ea"/>
                <a:cs typeface="Calibri" pitchFamily="34" charset="0"/>
              </a:rPr>
              <a:t>constant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Vt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window</a:t>
            </a:r>
            <a:r>
              <a:rPr lang="it-IT" sz="1500" b="1" dirty="0">
                <a:solidFill>
                  <a:schemeClr val="tx1"/>
                </a:solidFill>
                <a:latin typeface="Calibri" pitchFamily="34" charset="0"/>
                <a:ea typeface="+mn-ea"/>
                <a:cs typeface="Calibri" pitchFamily="34" charset="0"/>
              </a:rPr>
              <a:t>, with no </a:t>
            </a:r>
            <a:r>
              <a:rPr lang="it-IT" sz="1500" b="1" dirty="0" err="1">
                <a:solidFill>
                  <a:schemeClr val="tx1"/>
                </a:solidFill>
                <a:latin typeface="Calibri" pitchFamily="34" charset="0"/>
                <a:ea typeface="+mn-ea"/>
                <a:cs typeface="Calibri" pitchFamily="34" charset="0"/>
              </a:rPr>
              <a:t>clear</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AlOx</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layer</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contribution</a:t>
            </a:r>
            <a:endParaRPr lang="it-IT" sz="1500" b="1" dirty="0">
              <a:solidFill>
                <a:schemeClr val="tx1"/>
              </a:solidFill>
              <a:latin typeface="Calibri" pitchFamily="34" charset="0"/>
              <a:ea typeface="+mn-ea"/>
              <a:cs typeface="Calibri" pitchFamily="34" charset="0"/>
            </a:endParaRPr>
          </a:p>
          <a:p>
            <a:pPr defTabSz="1005741">
              <a:lnSpc>
                <a:spcPct val="80000"/>
              </a:lnSpc>
              <a:spcBef>
                <a:spcPct val="50000"/>
              </a:spcBef>
              <a:spcAft>
                <a:spcPct val="0"/>
              </a:spcAft>
              <a:buClr>
                <a:schemeClr val="accent2"/>
              </a:buClr>
              <a:buSzPct val="100000"/>
            </a:pPr>
            <a:r>
              <a:rPr lang="it-IT" sz="1500" b="1" dirty="0">
                <a:solidFill>
                  <a:schemeClr val="tx1"/>
                </a:solidFill>
                <a:latin typeface="Calibri" pitchFamily="34" charset="0"/>
                <a:ea typeface="+mn-ea"/>
                <a:cs typeface="Calibri" pitchFamily="34" charset="0"/>
              </a:rPr>
              <a:t>For negative </a:t>
            </a:r>
            <a:r>
              <a:rPr lang="it-IT" sz="1500" b="1" dirty="0" err="1">
                <a:solidFill>
                  <a:schemeClr val="tx1"/>
                </a:solidFill>
                <a:latin typeface="Calibri" pitchFamily="34" charset="0"/>
                <a:ea typeface="+mn-ea"/>
                <a:cs typeface="Calibri" pitchFamily="34" charset="0"/>
              </a:rPr>
              <a:t>reading</a:t>
            </a:r>
            <a:r>
              <a:rPr lang="it-IT" sz="1500" b="1" dirty="0">
                <a:solidFill>
                  <a:schemeClr val="tx1"/>
                </a:solidFill>
                <a:latin typeface="Calibri" pitchFamily="34" charset="0"/>
                <a:ea typeface="+mn-ea"/>
                <a:cs typeface="Calibri" pitchFamily="34" charset="0"/>
              </a:rPr>
              <a:t>, PVD </a:t>
            </a:r>
            <a:r>
              <a:rPr lang="it-IT" sz="1500" b="1" dirty="0" err="1">
                <a:solidFill>
                  <a:schemeClr val="tx1"/>
                </a:solidFill>
                <a:latin typeface="Calibri" pitchFamily="34" charset="0"/>
                <a:ea typeface="+mn-ea"/>
                <a:cs typeface="Calibri" pitchFamily="34" charset="0"/>
              </a:rPr>
              <a:t>AlOx</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seems</a:t>
            </a:r>
            <a:r>
              <a:rPr lang="it-IT" sz="1500" b="1" dirty="0">
                <a:solidFill>
                  <a:schemeClr val="tx1"/>
                </a:solidFill>
                <a:latin typeface="Calibri" pitchFamily="34" charset="0"/>
                <a:ea typeface="+mn-ea"/>
                <a:cs typeface="Calibri" pitchFamily="34" charset="0"/>
              </a:rPr>
              <a:t> to </a:t>
            </a:r>
            <a:r>
              <a:rPr lang="it-IT" sz="1500" b="1" dirty="0" err="1">
                <a:solidFill>
                  <a:schemeClr val="tx1"/>
                </a:solidFill>
                <a:latin typeface="Calibri" pitchFamily="34" charset="0"/>
                <a:ea typeface="+mn-ea"/>
                <a:cs typeface="Calibri" pitchFamily="34" charset="0"/>
              </a:rPr>
              <a:t>boost</a:t>
            </a:r>
            <a:r>
              <a:rPr lang="it-IT" sz="1500" b="1" dirty="0">
                <a:solidFill>
                  <a:schemeClr val="tx1"/>
                </a:solidFill>
                <a:latin typeface="Calibri" pitchFamily="34" charset="0"/>
                <a:ea typeface="+mn-ea"/>
                <a:cs typeface="Calibri" pitchFamily="34" charset="0"/>
              </a:rPr>
              <a:t> the </a:t>
            </a:r>
            <a:r>
              <a:rPr lang="it-IT" sz="1500" b="1" dirty="0" err="1">
                <a:solidFill>
                  <a:schemeClr val="tx1"/>
                </a:solidFill>
                <a:latin typeface="Calibri" pitchFamily="34" charset="0"/>
                <a:ea typeface="+mn-ea"/>
                <a:cs typeface="Calibri" pitchFamily="34" charset="0"/>
              </a:rPr>
              <a:t>Vt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window</a:t>
            </a:r>
            <a:endParaRPr lang="it-IT" sz="1500" b="1" dirty="0">
              <a:solidFill>
                <a:schemeClr val="tx1"/>
              </a:solidFill>
              <a:latin typeface="Calibri" pitchFamily="34" charset="0"/>
              <a:ea typeface="+mn-ea"/>
              <a:cs typeface="Calibri" pitchFamily="34" charset="0"/>
            </a:endParaRPr>
          </a:p>
          <a:p>
            <a:pPr defTabSz="1005741">
              <a:lnSpc>
                <a:spcPct val="80000"/>
              </a:lnSpc>
              <a:spcBef>
                <a:spcPct val="50000"/>
              </a:spcBef>
              <a:spcAft>
                <a:spcPct val="0"/>
              </a:spcAft>
              <a:buClr>
                <a:schemeClr val="accent2"/>
              </a:buClr>
              <a:buSzPct val="100000"/>
            </a:pPr>
            <a:r>
              <a:rPr lang="it-IT" sz="1500" b="1" dirty="0">
                <a:solidFill>
                  <a:schemeClr val="tx1"/>
                </a:solidFill>
                <a:latin typeface="Calibri" pitchFamily="34" charset="0"/>
                <a:ea typeface="+mn-ea"/>
                <a:cs typeface="Calibri" pitchFamily="34" charset="0"/>
              </a:rPr>
              <a:t>SD-</a:t>
            </a:r>
            <a:r>
              <a:rPr lang="it-IT" sz="1500" b="1" dirty="0" err="1">
                <a:solidFill>
                  <a:schemeClr val="tx1"/>
                </a:solidFill>
                <a:latin typeface="Calibri" pitchFamily="34" charset="0"/>
                <a:ea typeface="+mn-ea"/>
                <a:cs typeface="Calibri" pitchFamily="34" charset="0"/>
              </a:rPr>
              <a:t>polarity</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effect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looks</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affected</a:t>
            </a:r>
            <a:r>
              <a:rPr lang="it-IT" sz="1500" b="1" dirty="0">
                <a:solidFill>
                  <a:schemeClr val="tx1"/>
                </a:solidFill>
                <a:latin typeface="Calibri" pitchFamily="34" charset="0"/>
                <a:ea typeface="+mn-ea"/>
                <a:cs typeface="Calibri" pitchFamily="34" charset="0"/>
              </a:rPr>
              <a:t> by the SD </a:t>
            </a:r>
            <a:r>
              <a:rPr lang="it-IT" sz="1500" b="1" dirty="0" err="1">
                <a:solidFill>
                  <a:schemeClr val="tx1"/>
                </a:solidFill>
                <a:latin typeface="Calibri" pitchFamily="34" charset="0"/>
                <a:ea typeface="+mn-ea"/>
                <a:cs typeface="Calibri" pitchFamily="34" charset="0"/>
              </a:rPr>
              <a:t>interfaces</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but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it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is</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not</a:t>
            </a:r>
            <a:r>
              <a:rPr lang="it-IT" sz="1500" b="1" dirty="0">
                <a:solidFill>
                  <a:schemeClr val="tx1"/>
                </a:solidFill>
                <a:latin typeface="Calibri" pitchFamily="34" charset="0"/>
                <a:ea typeface="+mn-ea"/>
                <a:cs typeface="Calibri" pitchFamily="34" charset="0"/>
              </a:rPr>
              <a:t> </a:t>
            </a:r>
            <a:r>
              <a:rPr lang="it-IT" sz="1500" b="1" dirty="0" err="1">
                <a:solidFill>
                  <a:schemeClr val="tx1"/>
                </a:solidFill>
                <a:latin typeface="Calibri" pitchFamily="34" charset="0"/>
                <a:ea typeface="+mn-ea"/>
                <a:cs typeface="Calibri" pitchFamily="34" charset="0"/>
              </a:rPr>
              <a:t>peculiar</a:t>
            </a:r>
            <a:r>
              <a:rPr lang="it-IT" sz="1500" b="1" dirty="0">
                <a:solidFill>
                  <a:schemeClr val="tx1"/>
                </a:solidFill>
                <a:latin typeface="Calibri" pitchFamily="34" charset="0"/>
                <a:ea typeface="+mn-ea"/>
                <a:cs typeface="Calibri" pitchFamily="34" charset="0"/>
              </a:rPr>
              <a:t> of the C-SD </a:t>
            </a:r>
            <a:r>
              <a:rPr lang="it-IT" sz="1500" b="1" dirty="0" err="1">
                <a:solidFill>
                  <a:schemeClr val="tx1"/>
                </a:solidFill>
                <a:latin typeface="Calibri" pitchFamily="34" charset="0"/>
                <a:ea typeface="+mn-ea"/>
                <a:cs typeface="Calibri" pitchFamily="34" charset="0"/>
              </a:rPr>
              <a:t>interface</a:t>
            </a:r>
            <a:endParaRPr lang="it-IT" sz="1500" b="1" dirty="0">
              <a:solidFill>
                <a:schemeClr val="tx1"/>
              </a:solidFill>
              <a:latin typeface="Calibri" pitchFamily="34" charset="0"/>
              <a:ea typeface="+mn-ea"/>
              <a:cs typeface="Calibri" pitchFamily="34" charset="0"/>
            </a:endParaRPr>
          </a:p>
          <a:p>
            <a:pPr defTabSz="1005741">
              <a:lnSpc>
                <a:spcPct val="90000"/>
              </a:lnSpc>
              <a:spcBef>
                <a:spcPct val="20000"/>
              </a:spcBef>
              <a:buClr>
                <a:schemeClr val="accent1"/>
              </a:buClr>
              <a:buSzPct val="100000"/>
            </a:pPr>
            <a:endParaRPr lang="en-US" sz="1485" dirty="0">
              <a:solidFill>
                <a:schemeClr val="tx1"/>
              </a:solidFill>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2338760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activities</a:t>
            </a:r>
            <a:endParaRPr lang="en-US" dirty="0"/>
          </a:p>
        </p:txBody>
      </p:sp>
      <p:sp>
        <p:nvSpPr>
          <p:cNvPr id="3" name="Content Placeholder 2"/>
          <p:cNvSpPr>
            <a:spLocks noGrp="1"/>
          </p:cNvSpPr>
          <p:nvPr>
            <p:ph idx="1"/>
          </p:nvPr>
        </p:nvSpPr>
        <p:spPr>
          <a:xfrm>
            <a:off x="754380" y="924719"/>
            <a:ext cx="8549640" cy="4267200"/>
          </a:xfrm>
        </p:spPr>
        <p:txBody>
          <a:bodyPr/>
          <a:lstStyle/>
          <a:p>
            <a:r>
              <a:rPr lang="en-US" sz="2400" dirty="0" smtClean="0"/>
              <a:t>Optimization of the SSM flow for S26</a:t>
            </a:r>
          </a:p>
          <a:p>
            <a:r>
              <a:rPr lang="en-US" sz="2400" dirty="0" smtClean="0"/>
              <a:t>Validation of the dual-polarity test-structure on S26</a:t>
            </a:r>
          </a:p>
          <a:p>
            <a:pPr lvl="1"/>
            <a:r>
              <a:rPr lang="en-US" sz="2000" dirty="0" smtClean="0"/>
              <a:t>QTT validation</a:t>
            </a:r>
          </a:p>
          <a:p>
            <a:pPr lvl="1"/>
            <a:r>
              <a:rPr lang="en-US" sz="2000" dirty="0" smtClean="0"/>
              <a:t>Continuous leverage on SR71B capabilities </a:t>
            </a:r>
          </a:p>
          <a:p>
            <a:r>
              <a:rPr lang="en-US" sz="2400" dirty="0" smtClean="0"/>
              <a:t>Short term key questions</a:t>
            </a:r>
          </a:p>
          <a:p>
            <a:pPr lvl="1"/>
            <a:r>
              <a:rPr lang="en-US" sz="2000" dirty="0" smtClean="0"/>
              <a:t>Statistical behavior on array</a:t>
            </a:r>
          </a:p>
          <a:p>
            <a:pPr lvl="1"/>
            <a:r>
              <a:rPr lang="en-US" sz="2000" dirty="0" smtClean="0"/>
              <a:t>ED impact</a:t>
            </a:r>
          </a:p>
          <a:p>
            <a:pPr lvl="1"/>
            <a:r>
              <a:rPr lang="en-US" sz="2000" dirty="0" smtClean="0"/>
              <a:t>Confirmation of SD thickness as a knob for enlarging the window</a:t>
            </a:r>
          </a:p>
          <a:p>
            <a:pPr lvl="1"/>
            <a:r>
              <a:rPr lang="en-US" sz="2000" dirty="0" smtClean="0"/>
              <a:t>Other trials for </a:t>
            </a:r>
            <a:r>
              <a:rPr lang="en-US" sz="2000" dirty="0" err="1" smtClean="0"/>
              <a:t>Vt</a:t>
            </a:r>
            <a:r>
              <a:rPr lang="en-US" sz="2000" dirty="0" smtClean="0"/>
              <a:t> increasing</a:t>
            </a:r>
            <a:endParaRPr lang="en-US" sz="2000" dirty="0"/>
          </a:p>
        </p:txBody>
      </p:sp>
    </p:spTree>
    <p:extLst>
      <p:ext uri="{BB962C8B-B14F-4D97-AF65-F5344CB8AC3E}">
        <p14:creationId xmlns:p14="http://schemas.microsoft.com/office/powerpoint/2010/main" val="10442035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defTabSz="1005741"/>
            <a:r>
              <a:rPr lang="en-US" sz="4000" dirty="0" smtClean="0">
                <a:solidFill>
                  <a:schemeClr val="accent2"/>
                </a:solidFill>
                <a:latin typeface="Calibri" pitchFamily="34" charset="0"/>
                <a:cs typeface="Calibri" pitchFamily="34" charset="0"/>
              </a:rPr>
              <a:t>SSM </a:t>
            </a:r>
            <a:r>
              <a:rPr lang="en-US" sz="4000" dirty="0">
                <a:solidFill>
                  <a:schemeClr val="accent2"/>
                </a:solidFill>
                <a:latin typeface="Calibri" pitchFamily="34" charset="0"/>
                <a:cs typeface="Calibri" pitchFamily="34" charset="0"/>
              </a:rPr>
              <a:t>silicon </a:t>
            </a:r>
            <a:r>
              <a:rPr lang="en-US" sz="4000" dirty="0" smtClean="0">
                <a:solidFill>
                  <a:schemeClr val="accent2"/>
                </a:solidFill>
                <a:latin typeface="Calibri" pitchFamily="34" charset="0"/>
                <a:cs typeface="Calibri" pitchFamily="34" charset="0"/>
              </a:rPr>
              <a:t>running</a:t>
            </a:r>
            <a:endParaRPr lang="en-US" sz="4000" dirty="0">
              <a:solidFill>
                <a:schemeClr val="accent2"/>
              </a:solidFill>
              <a:latin typeface="Calibri" pitchFamily="34" charset="0"/>
              <a:cs typeface="Calibri" pitchFamily="34" charset="0"/>
            </a:endParaRPr>
          </a:p>
        </p:txBody>
      </p:sp>
      <p:sp>
        <p:nvSpPr>
          <p:cNvPr id="5" name="Content Placeholder 4"/>
          <p:cNvSpPr>
            <a:spLocks noGrp="1"/>
          </p:cNvSpPr>
          <p:nvPr>
            <p:ph idx="1"/>
          </p:nvPr>
        </p:nvSpPr>
        <p:spPr>
          <a:xfrm>
            <a:off x="666521" y="901077"/>
            <a:ext cx="8557720" cy="4283887"/>
          </a:xfrm>
        </p:spPr>
        <p:txBody>
          <a:bodyPr/>
          <a:lstStyle/>
          <a:p>
            <a:pPr lvl="0"/>
            <a:r>
              <a:rPr lang="en-US" dirty="0"/>
              <a:t>SSM lot #1 </a:t>
            </a:r>
          </a:p>
          <a:p>
            <a:pPr lvl="1"/>
            <a:r>
              <a:rPr lang="en-US" dirty="0"/>
              <a:t>Out in </a:t>
            </a:r>
            <a:r>
              <a:rPr lang="en-US" dirty="0" smtClean="0"/>
              <a:t>wk48.7, </a:t>
            </a:r>
            <a:r>
              <a:rPr lang="en-US" dirty="0" err="1"/>
              <a:t>param</a:t>
            </a:r>
            <a:r>
              <a:rPr lang="en-US" dirty="0"/>
              <a:t> and 2xCMOS OK, SR71 array testing on-going</a:t>
            </a:r>
          </a:p>
          <a:p>
            <a:r>
              <a:rPr lang="en-US" dirty="0"/>
              <a:t>SSM lot #2 (#1 BU)</a:t>
            </a:r>
          </a:p>
          <a:p>
            <a:pPr lvl="1"/>
            <a:r>
              <a:rPr lang="en-US" dirty="0"/>
              <a:t>BU of lot #1, out </a:t>
            </a:r>
            <a:r>
              <a:rPr lang="en-US" dirty="0" smtClean="0"/>
              <a:t>end of </a:t>
            </a:r>
            <a:r>
              <a:rPr lang="en-US" dirty="0"/>
              <a:t>wk51	</a:t>
            </a:r>
          </a:p>
          <a:p>
            <a:pPr lvl="1"/>
            <a:r>
              <a:rPr lang="en-US" dirty="0"/>
              <a:t>Interesting for 40L for SR71 testing</a:t>
            </a:r>
          </a:p>
          <a:p>
            <a:pPr lvl="0"/>
            <a:r>
              <a:rPr lang="en-US" dirty="0"/>
              <a:t>Next SSM lot already allocated</a:t>
            </a:r>
          </a:p>
          <a:p>
            <a:pPr lvl="1"/>
            <a:r>
              <a:rPr lang="en-US" dirty="0" smtClean="0"/>
              <a:t>Scope of the lot is to explore the impact of the seal treatment and to improve </a:t>
            </a:r>
            <a:r>
              <a:rPr lang="en-US" dirty="0"/>
              <a:t>the robustness of the </a:t>
            </a:r>
            <a:r>
              <a:rPr lang="en-US" dirty="0" smtClean="0"/>
              <a:t>baseline</a:t>
            </a:r>
          </a:p>
          <a:p>
            <a:pPr lvl="1"/>
            <a:r>
              <a:rPr lang="en-US" dirty="0" smtClean="0"/>
              <a:t>symmetrical </a:t>
            </a:r>
            <a:r>
              <a:rPr lang="en-US" dirty="0"/>
              <a:t>51 and 52 level TSN thickness/temp skew, Seal treat skip group and post oxide treat addition </a:t>
            </a:r>
            <a:r>
              <a:rPr lang="en-US" dirty="0" smtClean="0"/>
              <a:t>group</a:t>
            </a:r>
          </a:p>
          <a:p>
            <a:pPr lvl="1"/>
            <a:r>
              <a:rPr lang="en-US" dirty="0"/>
              <a:t>New C1 reticle</a:t>
            </a:r>
          </a:p>
          <a:p>
            <a:pPr lvl="1"/>
            <a:r>
              <a:rPr lang="en-US" dirty="0"/>
              <a:t>Launched in wk50 </a:t>
            </a:r>
            <a:r>
              <a:rPr lang="en-US" dirty="0">
                <a:sym typeface="Wingdings" panose="05000000000000000000" pitchFamily="2" charset="2"/>
              </a:rPr>
              <a:t> Out beginning of Q1/17</a:t>
            </a:r>
            <a:endParaRPr lang="en-US" dirty="0"/>
          </a:p>
          <a:p>
            <a:pPr marL="255321" lvl="1" indent="0">
              <a:buNone/>
            </a:pPr>
            <a:endParaRPr lang="en-US"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803519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defTabSz="1005741"/>
            <a:r>
              <a:rPr lang="en-US" sz="4000" dirty="0" smtClean="0">
                <a:solidFill>
                  <a:schemeClr val="accent2"/>
                </a:solidFill>
                <a:latin typeface="Calibri" pitchFamily="34" charset="0"/>
                <a:cs typeface="Calibri" pitchFamily="34" charset="0"/>
              </a:rPr>
              <a:t>Si plan for Q1/17 – under discussion</a:t>
            </a:r>
            <a:endParaRPr lang="en-US" sz="4000" dirty="0">
              <a:solidFill>
                <a:schemeClr val="accent2"/>
              </a:solidFill>
              <a:latin typeface="Calibri" pitchFamily="34" charset="0"/>
              <a:cs typeface="Calibri" pitchFamily="34" charset="0"/>
            </a:endParaRPr>
          </a:p>
        </p:txBody>
      </p:sp>
      <p:sp>
        <p:nvSpPr>
          <p:cNvPr id="5" name="Content Placeholder 4"/>
          <p:cNvSpPr>
            <a:spLocks noGrp="1"/>
          </p:cNvSpPr>
          <p:nvPr>
            <p:ph idx="1"/>
          </p:nvPr>
        </p:nvSpPr>
        <p:spPr>
          <a:xfrm>
            <a:off x="666521" y="901077"/>
            <a:ext cx="8557720" cy="4283887"/>
          </a:xfrm>
        </p:spPr>
        <p:txBody>
          <a:bodyPr/>
          <a:lstStyle/>
          <a:p>
            <a:pPr>
              <a:spcBef>
                <a:spcPts val="1200"/>
              </a:spcBef>
              <a:spcAft>
                <a:spcPts val="0"/>
              </a:spcAft>
            </a:pPr>
            <a:r>
              <a:rPr lang="en-US" sz="2000" dirty="0"/>
              <a:t>Goal</a:t>
            </a:r>
          </a:p>
          <a:p>
            <a:pPr lvl="1">
              <a:spcBef>
                <a:spcPts val="1200"/>
              </a:spcBef>
              <a:spcAft>
                <a:spcPts val="0"/>
              </a:spcAft>
            </a:pPr>
            <a:r>
              <a:rPr lang="en-US" sz="1600" dirty="0" smtClean="0"/>
              <a:t>Assessment with large </a:t>
            </a:r>
            <a:r>
              <a:rPr lang="en-US" sz="1600" dirty="0" err="1" smtClean="0"/>
              <a:t>Vt</a:t>
            </a:r>
            <a:r>
              <a:rPr lang="en-US" sz="1600" dirty="0" smtClean="0"/>
              <a:t> window for </a:t>
            </a:r>
            <a:r>
              <a:rPr lang="en-US" sz="1600" dirty="0"/>
              <a:t>the end of February</a:t>
            </a:r>
            <a:endParaRPr lang="en-US" sz="2000" dirty="0"/>
          </a:p>
          <a:p>
            <a:pPr>
              <a:spcBef>
                <a:spcPts val="1200"/>
              </a:spcBef>
              <a:spcAft>
                <a:spcPts val="0"/>
              </a:spcAft>
            </a:pPr>
            <a:r>
              <a:rPr lang="en-US" sz="2000" dirty="0" smtClean="0"/>
              <a:t>Suggested trials</a:t>
            </a:r>
          </a:p>
          <a:p>
            <a:pPr lvl="1">
              <a:spcBef>
                <a:spcPts val="1200"/>
              </a:spcBef>
              <a:spcAft>
                <a:spcPts val="0"/>
              </a:spcAft>
            </a:pPr>
            <a:r>
              <a:rPr lang="en-US" sz="1600" dirty="0" smtClean="0"/>
              <a:t>Lot </a:t>
            </a:r>
            <a:r>
              <a:rPr lang="en-US" sz="1600" dirty="0"/>
              <a:t>#</a:t>
            </a:r>
            <a:r>
              <a:rPr lang="en-US" sz="1600" dirty="0" smtClean="0"/>
              <a:t>5: </a:t>
            </a:r>
            <a:r>
              <a:rPr lang="en-US" sz="1600" dirty="0"/>
              <a:t>SD thickness </a:t>
            </a:r>
            <a:r>
              <a:rPr lang="en-US" sz="1600" dirty="0">
                <a:sym typeface="Wingdings" panose="05000000000000000000" pitchFamily="2" charset="2"/>
              </a:rPr>
              <a:t> L1D already started, </a:t>
            </a:r>
            <a:r>
              <a:rPr lang="en-US" sz="1600" dirty="0"/>
              <a:t>WL etch shows generally stable </a:t>
            </a:r>
            <a:r>
              <a:rPr lang="en-US" sz="1600" dirty="0" smtClean="0"/>
              <a:t>structure</a:t>
            </a:r>
            <a:endParaRPr lang="en-US" sz="1600" dirty="0"/>
          </a:p>
          <a:p>
            <a:pPr lvl="1">
              <a:spcBef>
                <a:spcPts val="1200"/>
              </a:spcBef>
              <a:spcAft>
                <a:spcPts val="0"/>
              </a:spcAft>
            </a:pPr>
            <a:r>
              <a:rPr lang="en-US" sz="1600" dirty="0"/>
              <a:t>Lot #</a:t>
            </a:r>
            <a:r>
              <a:rPr lang="en-US" sz="1600" dirty="0" smtClean="0"/>
              <a:t>6: BE and TE </a:t>
            </a:r>
            <a:r>
              <a:rPr lang="en-US" sz="1600" dirty="0"/>
              <a:t>C and CN </a:t>
            </a:r>
            <a:r>
              <a:rPr lang="en-US" sz="1600" dirty="0">
                <a:sym typeface="Wingdings" panose="05000000000000000000" pitchFamily="2" charset="2"/>
              </a:rPr>
              <a:t> deposition generally available, limited L1D work since some info can be already available form some </a:t>
            </a:r>
            <a:r>
              <a:rPr lang="en-US" sz="1600" dirty="0"/>
              <a:t>derivation of the BE/ME work (C vs several flavors of CN…) being finalized on </a:t>
            </a:r>
            <a:r>
              <a:rPr lang="en-US" sz="1600" dirty="0" smtClean="0"/>
              <a:t>SXP</a:t>
            </a:r>
            <a:endParaRPr lang="en-US" sz="1600" dirty="0"/>
          </a:p>
          <a:p>
            <a:pPr lvl="1">
              <a:spcBef>
                <a:spcPts val="1200"/>
              </a:spcBef>
              <a:spcAft>
                <a:spcPts val="0"/>
              </a:spcAft>
            </a:pPr>
            <a:r>
              <a:rPr lang="en-US" sz="1600" dirty="0"/>
              <a:t>Lot #7: SD thickness (BU or slightly different range)</a:t>
            </a:r>
          </a:p>
          <a:p>
            <a:pPr lvl="1">
              <a:spcBef>
                <a:spcPts val="1200"/>
              </a:spcBef>
              <a:spcAft>
                <a:spcPts val="0"/>
              </a:spcAft>
            </a:pPr>
            <a:r>
              <a:rPr lang="en-US" sz="1600" dirty="0"/>
              <a:t>Lot #8: SD composition </a:t>
            </a:r>
            <a:r>
              <a:rPr lang="en-US" sz="1600" dirty="0">
                <a:sym typeface="Wingdings" panose="05000000000000000000" pitchFamily="2" charset="2"/>
              </a:rPr>
              <a:t> main limitation is the deposition availability, timeline to be clarified with the PVD team</a:t>
            </a:r>
            <a:endParaRPr lang="en-US" sz="1600" dirty="0"/>
          </a:p>
          <a:p>
            <a:pPr marL="255321" lvl="1" indent="0">
              <a:buNone/>
            </a:pPr>
            <a:endParaRPr lang="en-US" sz="18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937841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609600" y="2296319"/>
            <a:ext cx="8549640" cy="691709"/>
          </a:xfrm>
        </p:spPr>
        <p:txBody>
          <a:bodyPr/>
          <a:lstStyle/>
          <a:p>
            <a:r>
              <a:rPr lang="en-US" dirty="0" smtClean="0"/>
              <a:t>Backup</a:t>
            </a:r>
            <a:endParaRPr lang="en-US" dirty="0"/>
          </a:p>
        </p:txBody>
      </p:sp>
    </p:spTree>
    <p:extLst>
      <p:ext uri="{BB962C8B-B14F-4D97-AF65-F5344CB8AC3E}">
        <p14:creationId xmlns:p14="http://schemas.microsoft.com/office/powerpoint/2010/main" val="2188699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S26A IG88 debug</a:t>
            </a:r>
            <a:endParaRPr lang="en-US" dirty="0"/>
          </a:p>
        </p:txBody>
      </p:sp>
      <p:sp>
        <p:nvSpPr>
          <p:cNvPr id="3" name="Content Placeholder 2"/>
          <p:cNvSpPr>
            <a:spLocks noGrp="1"/>
          </p:cNvSpPr>
          <p:nvPr>
            <p:ph idx="1"/>
          </p:nvPr>
        </p:nvSpPr>
        <p:spPr>
          <a:xfrm>
            <a:off x="755579" y="1006634"/>
            <a:ext cx="8920517" cy="4023360"/>
          </a:xfrm>
        </p:spPr>
        <p:txBody>
          <a:bodyPr/>
          <a:lstStyle/>
          <a:p>
            <a:r>
              <a:rPr lang="en-US" sz="1799" dirty="0"/>
              <a:t>Shift register for cell selection has been debugged and it looks working properly</a:t>
            </a:r>
          </a:p>
          <a:p>
            <a:r>
              <a:rPr lang="en-US" sz="1799" dirty="0"/>
              <a:t>Shorted 2xCMOS cells have been addressed and they look conductive</a:t>
            </a:r>
          </a:p>
          <a:p>
            <a:r>
              <a:rPr lang="en-US" sz="1799" dirty="0"/>
              <a:t>At this stage the complete debug of the polarity switching on the 2xCMOS cells has been impeded by the fact that </a:t>
            </a:r>
          </a:p>
          <a:p>
            <a:pPr lvl="1"/>
            <a:r>
              <a:rPr lang="en-US" sz="1799" dirty="0"/>
              <a:t>On 2xCMOS cells logical states 0 and 1 are coded as 3.6V and 4.8V</a:t>
            </a:r>
          </a:p>
          <a:p>
            <a:pPr lvl="1"/>
            <a:r>
              <a:rPr lang="en-US" sz="1799" dirty="0"/>
              <a:t>In IG88 cell, the logical state 0  must be coded as 0.0V, otherwise cells selection is not working </a:t>
            </a:r>
            <a:r>
              <a:rPr lang="en-US" sz="1799" dirty="0">
                <a:sym typeface="Wingdings" panose="05000000000000000000" pitchFamily="2" charset="2"/>
              </a:rPr>
              <a:t> no capability to turn-off legacy cells when 2xCMOS biases are used</a:t>
            </a:r>
          </a:p>
          <a:p>
            <a:r>
              <a:rPr lang="en-US" sz="1799" dirty="0">
                <a:sym typeface="Wingdings" panose="05000000000000000000" pitchFamily="2" charset="2"/>
              </a:rPr>
              <a:t>Conversion from legacy cells to 2xCMOS cells is gated by QTT cell functionality (in standard polarity)</a:t>
            </a:r>
            <a:endParaRPr lang="en-US" sz="1799" dirty="0"/>
          </a:p>
          <a:p>
            <a:pPr marL="457079" lvl="1" indent="0">
              <a:buNone/>
            </a:pPr>
            <a:endParaRPr lang="en-US" sz="1799" dirty="0"/>
          </a:p>
        </p:txBody>
      </p:sp>
    </p:spTree>
    <p:extLst>
      <p:ext uri="{BB962C8B-B14F-4D97-AF65-F5344CB8AC3E}">
        <p14:creationId xmlns:p14="http://schemas.microsoft.com/office/powerpoint/2010/main" val="4700508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S26A QTT debug</a:t>
            </a:r>
            <a:endParaRPr lang="en-US" dirty="0"/>
          </a:p>
        </p:txBody>
      </p:sp>
      <p:sp>
        <p:nvSpPr>
          <p:cNvPr id="3" name="Content Placeholder 2"/>
          <p:cNvSpPr>
            <a:spLocks noGrp="1"/>
          </p:cNvSpPr>
          <p:nvPr>
            <p:ph idx="1"/>
          </p:nvPr>
        </p:nvSpPr>
        <p:spPr>
          <a:xfrm>
            <a:off x="755579" y="1006634"/>
            <a:ext cx="8920517" cy="4023360"/>
          </a:xfrm>
        </p:spPr>
        <p:txBody>
          <a:bodyPr/>
          <a:lstStyle/>
          <a:p>
            <a:r>
              <a:rPr lang="en-US" sz="1799" dirty="0" smtClean="0"/>
              <a:t>Debug activity started on CMOS-only wafers</a:t>
            </a:r>
          </a:p>
          <a:p>
            <a:pPr lvl="1"/>
            <a:r>
              <a:rPr lang="en-US" sz="1799" dirty="0" smtClean="0"/>
              <a:t>Overall good functionality for the CMOS</a:t>
            </a:r>
          </a:p>
          <a:p>
            <a:pPr lvl="1"/>
            <a:r>
              <a:rPr lang="en-US" sz="1799" dirty="0" smtClean="0"/>
              <a:t>Identified issue for buffer calibration </a:t>
            </a:r>
            <a:r>
              <a:rPr lang="en-US" sz="1799" dirty="0" smtClean="0">
                <a:sym typeface="Wingdings" panose="05000000000000000000" pitchFamily="2" charset="2"/>
              </a:rPr>
              <a:t> M1/V1 fix needed, edits are done, new layer will be requested in January</a:t>
            </a:r>
          </a:p>
          <a:p>
            <a:pPr lvl="1"/>
            <a:r>
              <a:rPr lang="en-US" sz="1799" dirty="0" smtClean="0"/>
              <a:t>Buffer issue may limit ON-IV and AC-</a:t>
            </a:r>
            <a:r>
              <a:rPr lang="en-US" sz="1799" dirty="0" err="1" smtClean="0"/>
              <a:t>Ith</a:t>
            </a:r>
            <a:r>
              <a:rPr lang="en-US" sz="1799" dirty="0" smtClean="0"/>
              <a:t>, all the other measurements should be feasible</a:t>
            </a:r>
          </a:p>
          <a:p>
            <a:r>
              <a:rPr lang="en-US" sz="1799" dirty="0" smtClean="0"/>
              <a:t>First S26A FS lot show a WL connection issue, no WL was connected </a:t>
            </a:r>
            <a:r>
              <a:rPr lang="en-US" sz="1799" dirty="0" smtClean="0">
                <a:sym typeface="Wingdings" panose="05000000000000000000" pitchFamily="2" charset="2"/>
              </a:rPr>
              <a:t> debug on hold</a:t>
            </a:r>
            <a:endParaRPr lang="en-US" sz="1799" dirty="0" smtClean="0"/>
          </a:p>
          <a:p>
            <a:r>
              <a:rPr lang="en-US" sz="1799" dirty="0" smtClean="0"/>
              <a:t>Debug activity is now re-started on the first SSM lot and on FS lots with correct WL connections</a:t>
            </a:r>
            <a:endParaRPr lang="en-US" sz="1799" dirty="0"/>
          </a:p>
          <a:p>
            <a:pPr marL="457079" lvl="1" indent="0">
              <a:buNone/>
            </a:pPr>
            <a:endParaRPr lang="en-US" sz="1799" dirty="0"/>
          </a:p>
        </p:txBody>
      </p:sp>
    </p:spTree>
    <p:extLst>
      <p:ext uri="{BB962C8B-B14F-4D97-AF65-F5344CB8AC3E}">
        <p14:creationId xmlns:p14="http://schemas.microsoft.com/office/powerpoint/2010/main" val="1139341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schemeClr val="accent2"/>
                </a:solidFill>
                <a:latin typeface="Calibri" pitchFamily="34" charset="0"/>
                <a:cs typeface="Calibri" pitchFamily="34" charset="0"/>
              </a:rPr>
              <a:t>Lot trials</a:t>
            </a:r>
          </a:p>
        </p:txBody>
      </p:sp>
      <p:sp>
        <p:nvSpPr>
          <p:cNvPr id="7" name="Text Placeholder 6"/>
          <p:cNvSpPr>
            <a:spLocks noGrp="1"/>
          </p:cNvSpPr>
          <p:nvPr>
            <p:ph type="body" sz="quarter" idx="14"/>
          </p:nvPr>
        </p:nvSpPr>
        <p:spPr/>
        <p:txBody>
          <a:bodyPr/>
          <a:lstStyle/>
          <a:p>
            <a:endParaRPr lang="en-US"/>
          </a:p>
        </p:txBody>
      </p:sp>
      <p:graphicFrame>
        <p:nvGraphicFramePr>
          <p:cNvPr id="10" name="Table 9"/>
          <p:cNvGraphicFramePr>
            <a:graphicFrameLocks noGrp="1"/>
          </p:cNvGraphicFramePr>
          <p:nvPr>
            <p:extLst/>
          </p:nvPr>
        </p:nvGraphicFramePr>
        <p:xfrm>
          <a:off x="1592581" y="1045276"/>
          <a:ext cx="6705600" cy="2447544"/>
        </p:xfrm>
        <a:graphic>
          <a:graphicData uri="http://schemas.openxmlformats.org/drawingml/2006/table">
            <a:tbl>
              <a:tblPr firstRow="1" bandRow="1">
                <a:tableStyleId>{5C22544A-7EE6-4342-B048-85BDC9FD1C3A}</a:tableStyleId>
              </a:tblPr>
              <a:tblGrid>
                <a:gridCol w="1240730"/>
                <a:gridCol w="1903494"/>
                <a:gridCol w="3561376"/>
              </a:tblGrid>
              <a:tr h="305943">
                <a:tc>
                  <a:txBody>
                    <a:bodyPr/>
                    <a:lstStyle/>
                    <a:p>
                      <a:pPr algn="ctr"/>
                      <a:r>
                        <a:rPr lang="en-US" sz="1500" dirty="0" smtClean="0"/>
                        <a:t>Trial</a:t>
                      </a:r>
                      <a:endParaRPr lang="en-US" sz="1500" dirty="0"/>
                    </a:p>
                  </a:txBody>
                  <a:tcPr marL="75438" marR="75438" marT="37719" marB="37719"/>
                </a:tc>
                <a:tc>
                  <a:txBody>
                    <a:bodyPr/>
                    <a:lstStyle/>
                    <a:p>
                      <a:pPr algn="ctr"/>
                      <a:r>
                        <a:rPr lang="en-US" sz="1500" dirty="0" smtClean="0"/>
                        <a:t>WL</a:t>
                      </a:r>
                      <a:endParaRPr lang="en-US" sz="1500" dirty="0"/>
                    </a:p>
                  </a:txBody>
                  <a:tcPr marL="75438" marR="75438" marT="37719" marB="37719"/>
                </a:tc>
                <a:tc>
                  <a:txBody>
                    <a:bodyPr/>
                    <a:lstStyle/>
                    <a:p>
                      <a:pPr algn="ctr"/>
                      <a:r>
                        <a:rPr lang="en-US" sz="1500" dirty="0" smtClean="0"/>
                        <a:t>BL</a:t>
                      </a:r>
                      <a:endParaRPr lang="en-US" sz="1500" dirty="0"/>
                    </a:p>
                  </a:txBody>
                  <a:tcPr marL="75438" marR="75438" marT="37719" marB="37719"/>
                </a:tc>
              </a:tr>
              <a:tr h="305943">
                <a:tc>
                  <a:txBody>
                    <a:bodyPr/>
                    <a:lstStyle/>
                    <a:p>
                      <a:pPr algn="ctr"/>
                      <a:r>
                        <a:rPr lang="en-US" sz="1500" dirty="0" smtClean="0"/>
                        <a:t>1E</a:t>
                      </a:r>
                    </a:p>
                  </a:txBody>
                  <a:tcPr marL="75438" marR="75438" marT="37719" marB="37719"/>
                </a:tc>
                <a:tc>
                  <a:txBody>
                    <a:bodyPr/>
                    <a:lstStyle/>
                    <a:p>
                      <a:pPr algn="ctr"/>
                      <a:r>
                        <a:rPr lang="en-US" sz="1500" dirty="0" smtClean="0"/>
                        <a:t>BKM1</a:t>
                      </a:r>
                      <a:endParaRPr lang="en-US" sz="1500" dirty="0"/>
                    </a:p>
                  </a:txBody>
                  <a:tcPr marL="75438" marR="75438" marT="37719" marB="37719"/>
                </a:tc>
                <a:tc>
                  <a:txBody>
                    <a:bodyPr/>
                    <a:lstStyle/>
                    <a:p>
                      <a:pPr algn="ctr"/>
                      <a:r>
                        <a:rPr lang="en-US" sz="1500" dirty="0" smtClean="0"/>
                        <a:t>BKM1</a:t>
                      </a:r>
                      <a:endParaRPr lang="en-US" sz="1500" dirty="0"/>
                    </a:p>
                  </a:txBody>
                  <a:tcPr marL="75438" marR="75438" marT="37719" marB="37719"/>
                </a:tc>
              </a:tr>
              <a:tr h="305943">
                <a:tc>
                  <a:txBody>
                    <a:bodyPr/>
                    <a:lstStyle/>
                    <a:p>
                      <a:pPr algn="ctr"/>
                      <a:r>
                        <a:rPr lang="en-US" sz="1500" dirty="0" smtClean="0"/>
                        <a:t>2E</a:t>
                      </a:r>
                      <a:endParaRPr lang="en-US" sz="1500" dirty="0"/>
                    </a:p>
                  </a:txBody>
                  <a:tcPr marL="75438" marR="75438" marT="37719" marB="37719"/>
                </a:tc>
                <a:tc>
                  <a:txBody>
                    <a:bodyPr/>
                    <a:lstStyle/>
                    <a:p>
                      <a:pPr algn="ctr"/>
                      <a:r>
                        <a:rPr lang="en-US" sz="1500" dirty="0" smtClean="0"/>
                        <a:t>BKM2</a:t>
                      </a:r>
                      <a:endParaRPr lang="en-US" sz="1500" dirty="0"/>
                    </a:p>
                  </a:txBody>
                  <a:tcPr marL="75438" marR="75438" marT="37719" marB="37719"/>
                </a:tc>
                <a:tc>
                  <a:txBody>
                    <a:bodyPr/>
                    <a:lstStyle/>
                    <a:p>
                      <a:pPr algn="ctr"/>
                      <a:r>
                        <a:rPr lang="en-US" sz="1500" dirty="0" smtClean="0"/>
                        <a:t>BKM1</a:t>
                      </a:r>
                      <a:endParaRPr lang="en-US" sz="1500" dirty="0"/>
                    </a:p>
                  </a:txBody>
                  <a:tcPr marL="75438" marR="75438" marT="37719" marB="37719"/>
                </a:tc>
              </a:tr>
              <a:tr h="305943">
                <a:tc>
                  <a:txBody>
                    <a:bodyPr/>
                    <a:lstStyle/>
                    <a:p>
                      <a:pPr algn="ctr"/>
                      <a:r>
                        <a:rPr lang="en-US" sz="1500" dirty="0" smtClean="0"/>
                        <a:t>3E</a:t>
                      </a:r>
                      <a:endParaRPr lang="en-US" sz="1500" dirty="0"/>
                    </a:p>
                  </a:txBody>
                  <a:tcPr marL="75438" marR="75438" marT="37719" marB="37719"/>
                </a:tc>
                <a:tc>
                  <a:txBody>
                    <a:bodyPr/>
                    <a:lstStyle/>
                    <a:p>
                      <a:pPr algn="ctr"/>
                      <a:r>
                        <a:rPr lang="en-US" sz="1500" dirty="0" smtClean="0"/>
                        <a:t>BKM3</a:t>
                      </a:r>
                      <a:endParaRPr lang="en-US" sz="1500" dirty="0"/>
                    </a:p>
                  </a:txBody>
                  <a:tcPr marL="75438" marR="75438" marT="37719" marB="37719"/>
                </a:tc>
                <a:tc>
                  <a:txBody>
                    <a:bodyPr/>
                    <a:lstStyle/>
                    <a:p>
                      <a:pPr algn="ctr"/>
                      <a:r>
                        <a:rPr lang="en-US" sz="1500" dirty="0" smtClean="0"/>
                        <a:t>BKM1</a:t>
                      </a:r>
                      <a:endParaRPr lang="en-US" sz="1500" dirty="0"/>
                    </a:p>
                  </a:txBody>
                  <a:tcPr marL="75438" marR="75438" marT="37719" marB="37719"/>
                </a:tc>
              </a:tr>
              <a:tr h="305943">
                <a:tc>
                  <a:txBody>
                    <a:bodyPr/>
                    <a:lstStyle/>
                    <a:p>
                      <a:pPr algn="ctr"/>
                      <a:r>
                        <a:rPr lang="en-US" sz="1500" dirty="0" smtClean="0"/>
                        <a:t>4E</a:t>
                      </a:r>
                      <a:endParaRPr lang="en-US" sz="1500" dirty="0"/>
                    </a:p>
                  </a:txBody>
                  <a:tcPr marL="75438" marR="75438" marT="37719" marB="37719"/>
                </a:tc>
                <a:tc>
                  <a:txBody>
                    <a:bodyPr/>
                    <a:lstStyle/>
                    <a:p>
                      <a:pPr algn="ctr"/>
                      <a:r>
                        <a:rPr lang="en-US" sz="1500" dirty="0" smtClean="0"/>
                        <a:t>BKM3 CD-</a:t>
                      </a:r>
                      <a:endParaRPr lang="en-US" sz="1500" dirty="0"/>
                    </a:p>
                  </a:txBody>
                  <a:tcPr marL="75438" marR="75438" marT="37719" marB="37719"/>
                </a:tc>
                <a:tc>
                  <a:txBody>
                    <a:bodyPr/>
                    <a:lstStyle/>
                    <a:p>
                      <a:pPr algn="ctr"/>
                      <a:r>
                        <a:rPr lang="en-US" sz="1500" dirty="0" smtClean="0"/>
                        <a:t>BKM1</a:t>
                      </a:r>
                      <a:endParaRPr lang="en-US" sz="1500" dirty="0"/>
                    </a:p>
                  </a:txBody>
                  <a:tcPr marL="75438" marR="75438" marT="37719" marB="37719"/>
                </a:tc>
              </a:tr>
              <a:tr h="305943">
                <a:tc>
                  <a:txBody>
                    <a:bodyPr/>
                    <a:lstStyle/>
                    <a:p>
                      <a:pPr algn="ctr"/>
                      <a:r>
                        <a:rPr lang="en-US" sz="1500" dirty="0" smtClean="0"/>
                        <a:t>5E</a:t>
                      </a:r>
                      <a:endParaRPr lang="en-US" sz="1500" dirty="0"/>
                    </a:p>
                  </a:txBody>
                  <a:tcPr marL="75438" marR="75438" marT="37719" marB="37719"/>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500" dirty="0" smtClean="0"/>
                        <a:t>BKM3 CD-</a:t>
                      </a:r>
                    </a:p>
                  </a:txBody>
                  <a:tcPr marL="75438" marR="75438" marT="37719" marB="37719"/>
                </a:tc>
                <a:tc>
                  <a:txBody>
                    <a:bodyPr/>
                    <a:lstStyle/>
                    <a:p>
                      <a:pPr algn="ctr"/>
                      <a:r>
                        <a:rPr lang="en-US" sz="1500" dirty="0" smtClean="0"/>
                        <a:t>BKM1 CD+</a:t>
                      </a:r>
                      <a:endParaRPr lang="en-US" sz="1500" dirty="0"/>
                    </a:p>
                  </a:txBody>
                  <a:tcPr marL="75438" marR="75438" marT="37719" marB="37719"/>
                </a:tc>
              </a:tr>
              <a:tr h="305943">
                <a:tc>
                  <a:txBody>
                    <a:bodyPr/>
                    <a:lstStyle/>
                    <a:p>
                      <a:pPr algn="ctr"/>
                      <a:r>
                        <a:rPr lang="en-US" sz="1500" dirty="0" smtClean="0"/>
                        <a:t>6E</a:t>
                      </a:r>
                      <a:endParaRPr lang="en-US" sz="1500" dirty="0"/>
                    </a:p>
                  </a:txBody>
                  <a:tcPr marL="75438" marR="75438" marT="37719" marB="37719"/>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500" dirty="0" smtClean="0"/>
                        <a:t>BKM3 CD-</a:t>
                      </a:r>
                    </a:p>
                  </a:txBody>
                  <a:tcPr marL="75438" marR="75438" marT="37719" marB="37719"/>
                </a:tc>
                <a:tc>
                  <a:txBody>
                    <a:bodyPr/>
                    <a:lstStyle/>
                    <a:p>
                      <a:pPr algn="ctr"/>
                      <a:r>
                        <a:rPr lang="en-US" sz="1500" dirty="0" smtClean="0"/>
                        <a:t>BKM1 W OE+</a:t>
                      </a:r>
                      <a:endParaRPr lang="en-US" sz="1500" dirty="0"/>
                    </a:p>
                  </a:txBody>
                  <a:tcPr marL="75438" marR="75438" marT="37719" marB="37719"/>
                </a:tc>
              </a:tr>
              <a:tr h="305943">
                <a:tc>
                  <a:txBody>
                    <a:bodyPr/>
                    <a:lstStyle/>
                    <a:p>
                      <a:pPr algn="ctr"/>
                      <a:r>
                        <a:rPr lang="en-US" sz="1500" dirty="0" smtClean="0"/>
                        <a:t>7E</a:t>
                      </a:r>
                      <a:endParaRPr lang="en-US" sz="1500" dirty="0"/>
                    </a:p>
                  </a:txBody>
                  <a:tcPr marL="75438" marR="75438" marT="37719" marB="37719"/>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500" dirty="0" smtClean="0"/>
                        <a:t>BKM3 CD-</a:t>
                      </a:r>
                    </a:p>
                  </a:txBody>
                  <a:tcPr marL="75438" marR="75438" marT="37719" marB="37719"/>
                </a:tc>
                <a:tc>
                  <a:txBody>
                    <a:bodyPr/>
                    <a:lstStyle/>
                    <a:p>
                      <a:pPr algn="ctr"/>
                      <a:r>
                        <a:rPr lang="en-US" sz="1500" dirty="0" smtClean="0"/>
                        <a:t>BKM1 CD+ W OE+</a:t>
                      </a:r>
                      <a:endParaRPr lang="en-US" sz="1500" dirty="0"/>
                    </a:p>
                  </a:txBody>
                  <a:tcPr marL="75438" marR="75438" marT="37719" marB="37719"/>
                </a:tc>
              </a:tr>
            </a:tbl>
          </a:graphicData>
        </a:graphic>
      </p:graphicFrame>
      <p:sp>
        <p:nvSpPr>
          <p:cNvPr id="11" name="TextBox 10"/>
          <p:cNvSpPr txBox="1"/>
          <p:nvPr/>
        </p:nvSpPr>
        <p:spPr>
          <a:xfrm>
            <a:off x="977876" y="4588478"/>
            <a:ext cx="3799053" cy="320857"/>
          </a:xfrm>
          <a:prstGeom prst="rect">
            <a:avLst/>
          </a:prstGeom>
          <a:noFill/>
        </p:spPr>
        <p:txBody>
          <a:bodyPr wrap="none" rtlCol="0">
            <a:spAutoFit/>
          </a:bodyPr>
          <a:lstStyle/>
          <a:p>
            <a:r>
              <a:rPr lang="en-US" sz="1485" dirty="0">
                <a:latin typeface="Segoe UI" panose="020B0502040204020203" pitchFamily="34" charset="0"/>
                <a:cs typeface="Segoe UI" panose="020B0502040204020203" pitchFamily="34" charset="0"/>
              </a:rPr>
              <a:t>Cell stack: BE 10nm / SD 16.4nm / TE 15nm</a:t>
            </a:r>
          </a:p>
        </p:txBody>
      </p:sp>
    </p:spTree>
    <p:extLst>
      <p:ext uri="{BB962C8B-B14F-4D97-AF65-F5344CB8AC3E}">
        <p14:creationId xmlns:p14="http://schemas.microsoft.com/office/powerpoint/2010/main" val="2424188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59898"/>
            <a:ext cx="8549640" cy="695288"/>
          </a:xfrm>
        </p:spPr>
        <p:txBody>
          <a:bodyPr/>
          <a:lstStyle/>
          <a:p>
            <a:r>
              <a:rPr lang="en-US" dirty="0" smtClean="0"/>
              <a:t>2xCMOS cell on SSM lot #1 – trial 4E</a:t>
            </a:r>
            <a:endParaRPr lang="en-US" dirty="0"/>
          </a:p>
        </p:txBody>
      </p:sp>
      <p:sp>
        <p:nvSpPr>
          <p:cNvPr id="3" name="Content Placeholder 2"/>
          <p:cNvSpPr>
            <a:spLocks noGrp="1"/>
          </p:cNvSpPr>
          <p:nvPr>
            <p:ph idx="1"/>
          </p:nvPr>
        </p:nvSpPr>
        <p:spPr>
          <a:xfrm>
            <a:off x="4609923" y="3019191"/>
            <a:ext cx="5202621" cy="2193773"/>
          </a:xfrm>
        </p:spPr>
        <p:txBody>
          <a:bodyPr>
            <a:normAutofit fontScale="40000" lnSpcReduction="20000"/>
          </a:bodyPr>
          <a:lstStyle/>
          <a:p>
            <a:r>
              <a:rPr lang="en-US" dirty="0" smtClean="0"/>
              <a:t>Vth detectability limited to 4.7V (lower boundary) </a:t>
            </a:r>
            <a:r>
              <a:rPr lang="en-US" dirty="0" smtClean="0">
                <a:sym typeface="Wingdings" panose="05000000000000000000" pitchFamily="2" charset="2"/>
              </a:rPr>
              <a:t> to be understood</a:t>
            </a:r>
          </a:p>
          <a:p>
            <a:r>
              <a:rPr lang="en-US" dirty="0" smtClean="0">
                <a:sym typeface="Wingdings" panose="05000000000000000000" pitchFamily="2" charset="2"/>
              </a:rPr>
              <a:t>Distributions obtained by measuring 32 cells, 10 programming currents, 10 measurements each</a:t>
            </a:r>
          </a:p>
          <a:p>
            <a:r>
              <a:rPr lang="en-US" dirty="0" smtClean="0">
                <a:sym typeface="Wingdings" panose="05000000000000000000" pitchFamily="2" charset="2"/>
              </a:rPr>
              <a:t>Comparable spread for the various polarities, around 140-145mV/sigma</a:t>
            </a:r>
          </a:p>
          <a:p>
            <a:r>
              <a:rPr lang="en-US" dirty="0" smtClean="0">
                <a:sym typeface="Wingdings" panose="05000000000000000000" pitchFamily="2" charset="2"/>
              </a:rPr>
              <a:t>Vth window of about 0.3V and 0.5V for positive and negative reading, respectively  quite close to S26A FS lot, similar to recent S15C FS lots (but lower than old SD-only S15C lots)</a:t>
            </a:r>
          </a:p>
          <a:p>
            <a:endParaRPr lang="en-US" dirty="0"/>
          </a:p>
        </p:txBody>
      </p:sp>
      <p:graphicFrame>
        <p:nvGraphicFramePr>
          <p:cNvPr id="14" name="Table 13"/>
          <p:cNvGraphicFramePr>
            <a:graphicFrameLocks noGrp="1"/>
          </p:cNvGraphicFramePr>
          <p:nvPr>
            <p:extLst/>
          </p:nvPr>
        </p:nvGraphicFramePr>
        <p:xfrm>
          <a:off x="5029200" y="907721"/>
          <a:ext cx="4783343" cy="1899837"/>
        </p:xfrm>
        <a:graphic>
          <a:graphicData uri="http://schemas.openxmlformats.org/drawingml/2006/table">
            <a:tbl>
              <a:tblPr/>
              <a:tblGrid>
                <a:gridCol w="918497"/>
                <a:gridCol w="849908"/>
                <a:gridCol w="942355"/>
                <a:gridCol w="581516"/>
                <a:gridCol w="572570"/>
                <a:gridCol w="918497"/>
              </a:tblGrid>
              <a:tr h="215657">
                <a:tc>
                  <a:txBody>
                    <a:bodyPr/>
                    <a:lstStyle/>
                    <a:p>
                      <a:pPr algn="ctr" fontAlgn="ctr"/>
                      <a:r>
                        <a:rPr lang="en-US" sz="900" b="0" i="0" u="none" strike="noStrike" dirty="0">
                          <a:solidFill>
                            <a:srgbClr val="000000"/>
                          </a:solidFill>
                          <a:effectLst/>
                          <a:latin typeface="Calibri" panose="020F0502020204030204" pitchFamily="34" charset="0"/>
                        </a:rPr>
                        <a:t>Vehicle</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gridSpan="4">
                  <a:txBody>
                    <a:bodyPr/>
                    <a:lstStyle/>
                    <a:p>
                      <a:pPr algn="ctr" fontAlgn="ctr"/>
                      <a:r>
                        <a:rPr lang="en-US" sz="900" b="0" i="0" u="none" strike="noStrike">
                          <a:solidFill>
                            <a:srgbClr val="000000"/>
                          </a:solidFill>
                          <a:effectLst/>
                          <a:latin typeface="Calibri" panose="020F0502020204030204" pitchFamily="34" charset="0"/>
                        </a:rPr>
                        <a:t>S15C</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900" b="0" i="0" u="none" strike="noStrike">
                          <a:solidFill>
                            <a:srgbClr val="000000"/>
                          </a:solidFill>
                          <a:effectLst/>
                          <a:latin typeface="Calibri" panose="020F0502020204030204" pitchFamily="34" charset="0"/>
                        </a:rPr>
                        <a:t>S26A</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15657">
                <a:tc>
                  <a:txBody>
                    <a:bodyPr/>
                    <a:lstStyle/>
                    <a:p>
                      <a:pPr algn="ctr" fontAlgn="ctr"/>
                      <a:r>
                        <a:rPr lang="en-US" sz="900" b="0" i="0" u="none" strike="noStrike">
                          <a:solidFill>
                            <a:srgbClr val="000000"/>
                          </a:solidFill>
                          <a:effectLst/>
                          <a:latin typeface="Calibri" panose="020F0502020204030204" pitchFamily="34" charset="0"/>
                        </a:rPr>
                        <a:t>Lot/rev</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7.13</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7.13+N2 bake</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7.16 D0</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7.16 D1</a:t>
                      </a: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9622442 wf 16</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15657">
                <a:tc>
                  <a:txBody>
                    <a:bodyPr/>
                    <a:lstStyle/>
                    <a:p>
                      <a:pPr algn="ctr" fontAlgn="ctr"/>
                      <a:r>
                        <a:rPr lang="en-US" sz="900" b="0" i="0" u="none" strike="noStrike">
                          <a:solidFill>
                            <a:srgbClr val="000000"/>
                          </a:solidFill>
                          <a:effectLst/>
                          <a:latin typeface="Calibri" panose="020F0502020204030204" pitchFamily="34" charset="0"/>
                        </a:rPr>
                        <a:t>FF</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7.16</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7.20</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6.99</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7.05</a:t>
                      </a: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6.96</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05388">
                <a:tc>
                  <a:txBody>
                    <a:bodyPr/>
                    <a:lstStyle/>
                    <a:p>
                      <a:pPr algn="ctr" fontAlgn="ctr"/>
                      <a:r>
                        <a:rPr lang="en-US" sz="900" b="0" i="0" u="none" strike="noStrike">
                          <a:solidFill>
                            <a:srgbClr val="000000"/>
                          </a:solidFill>
                          <a:effectLst/>
                          <a:latin typeface="Calibri" panose="020F0502020204030204" pitchFamily="34" charset="0"/>
                        </a:rPr>
                        <a:t>pos-pos</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5.88</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5.85</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a:solidFill>
                            <a:srgbClr val="000000"/>
                          </a:solidFill>
                          <a:effectLst/>
                          <a:latin typeface="Calibri" panose="020F0502020204030204" pitchFamily="34" charset="0"/>
                        </a:rPr>
                        <a:t>5.97</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smtClean="0">
                          <a:solidFill>
                            <a:srgbClr val="000000"/>
                          </a:solidFill>
                          <a:effectLst/>
                          <a:latin typeface="Calibri" panose="020F0502020204030204" pitchFamily="34" charset="0"/>
                        </a:rPr>
                        <a:t>6.02</a:t>
                      </a:r>
                      <a:endParaRPr lang="en-US" sz="900" b="0" i="0" u="none" strike="noStrike" dirty="0">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6.11</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05388">
                <a:tc>
                  <a:txBody>
                    <a:bodyPr/>
                    <a:lstStyle/>
                    <a:p>
                      <a:pPr algn="ctr" fontAlgn="ctr"/>
                      <a:r>
                        <a:rPr lang="en-US" sz="900" b="0" i="0" u="none" strike="noStrike">
                          <a:solidFill>
                            <a:srgbClr val="000000"/>
                          </a:solidFill>
                          <a:effectLst/>
                          <a:latin typeface="Calibri" panose="020F0502020204030204" pitchFamily="34" charset="0"/>
                        </a:rPr>
                        <a:t>neg-pos</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6.28</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6.2</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6.33</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smtClean="0">
                          <a:solidFill>
                            <a:srgbClr val="000000"/>
                          </a:solidFill>
                          <a:effectLst/>
                          <a:latin typeface="Calibri" panose="020F0502020204030204" pitchFamily="34" charset="0"/>
                        </a:rPr>
                        <a:t>6.4</a:t>
                      </a:r>
                      <a:endParaRPr lang="en-US" sz="900" b="0" i="0" u="none" strike="noStrike" dirty="0">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6.38</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05388">
                <a:tc>
                  <a:txBody>
                    <a:bodyPr/>
                    <a:lstStyle/>
                    <a:p>
                      <a:pPr algn="ctr" fontAlgn="ctr"/>
                      <a:r>
                        <a:rPr lang="en-US" sz="900" b="0" i="0" u="none" strike="noStrike">
                          <a:solidFill>
                            <a:srgbClr val="000000"/>
                          </a:solidFill>
                          <a:effectLst/>
                          <a:latin typeface="Calibri" panose="020F0502020204030204" pitchFamily="34" charset="0"/>
                        </a:rPr>
                        <a:t>neg-neg</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5.95</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5.85</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5.87</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smtClean="0">
                          <a:solidFill>
                            <a:srgbClr val="000000"/>
                          </a:solidFill>
                          <a:effectLst/>
                          <a:latin typeface="Calibri" panose="020F0502020204030204" pitchFamily="34" charset="0"/>
                        </a:rPr>
                        <a:t>6.03</a:t>
                      </a:r>
                      <a:endParaRPr lang="en-US" sz="900" b="0" i="0" u="none" strike="noStrike" dirty="0">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6.02</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15657">
                <a:tc>
                  <a:txBody>
                    <a:bodyPr/>
                    <a:lstStyle/>
                    <a:p>
                      <a:pPr algn="ctr" fontAlgn="ctr"/>
                      <a:r>
                        <a:rPr lang="en-US" sz="900" b="0" i="0" u="none" strike="noStrike">
                          <a:solidFill>
                            <a:srgbClr val="000000"/>
                          </a:solidFill>
                          <a:effectLst/>
                          <a:latin typeface="Calibri" panose="020F0502020204030204" pitchFamily="34" charset="0"/>
                        </a:rPr>
                        <a:t>pos-neg</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6.41</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6.25</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6.52</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smtClean="0">
                          <a:solidFill>
                            <a:srgbClr val="000000"/>
                          </a:solidFill>
                          <a:effectLst/>
                          <a:latin typeface="Calibri" panose="020F0502020204030204" pitchFamily="34" charset="0"/>
                        </a:rPr>
                        <a:t>6.51</a:t>
                      </a:r>
                      <a:endParaRPr lang="en-US" sz="900" b="0" i="0" u="none" strike="noStrike">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6.62</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05388">
                <a:tc>
                  <a:txBody>
                    <a:bodyPr/>
                    <a:lstStyle/>
                    <a:p>
                      <a:pPr algn="ctr" fontAlgn="ctr"/>
                      <a:r>
                        <a:rPr lang="en-US" sz="900" b="0" i="0" u="none" strike="noStrike">
                          <a:solidFill>
                            <a:srgbClr val="000000"/>
                          </a:solidFill>
                          <a:effectLst/>
                          <a:latin typeface="Calibri" panose="020F0502020204030204" pitchFamily="34" charset="0"/>
                        </a:rPr>
                        <a:t>DVth read pos</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0.4</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0.35</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0.36</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smtClean="0">
                          <a:solidFill>
                            <a:srgbClr val="000000"/>
                          </a:solidFill>
                          <a:effectLst/>
                          <a:latin typeface="Calibri" panose="020F0502020204030204" pitchFamily="34" charset="0"/>
                        </a:rPr>
                        <a:t>0.38</a:t>
                      </a:r>
                      <a:endParaRPr lang="en-US" sz="900" b="0" i="0" u="none" strike="noStrike" dirty="0">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0.27</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15657">
                <a:tc>
                  <a:txBody>
                    <a:bodyPr/>
                    <a:lstStyle/>
                    <a:p>
                      <a:pPr algn="ctr" fontAlgn="ctr"/>
                      <a:r>
                        <a:rPr lang="en-US" sz="900" b="0" i="0" u="none" strike="noStrike">
                          <a:solidFill>
                            <a:srgbClr val="000000"/>
                          </a:solidFill>
                          <a:effectLst/>
                          <a:latin typeface="Calibri" panose="020F0502020204030204" pitchFamily="34" charset="0"/>
                        </a:rPr>
                        <a:t>DVth read neg</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900" b="0" i="0" u="none" strike="noStrike">
                          <a:solidFill>
                            <a:srgbClr val="000000"/>
                          </a:solidFill>
                          <a:effectLst/>
                          <a:latin typeface="Calibri" panose="020F0502020204030204" pitchFamily="34" charset="0"/>
                        </a:rPr>
                        <a:t>0.46</a:t>
                      </a:r>
                    </a:p>
                  </a:txBody>
                  <a:tcPr marL="7858" marR="7858" marT="785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0.4</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a:solidFill>
                            <a:srgbClr val="000000"/>
                          </a:solidFill>
                          <a:effectLst/>
                          <a:latin typeface="Calibri" panose="020F0502020204030204" pitchFamily="34" charset="0"/>
                        </a:rPr>
                        <a:t>0.65</a:t>
                      </a:r>
                    </a:p>
                  </a:txBody>
                  <a:tcPr marL="7858" marR="7858" marT="7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smtClean="0">
                          <a:solidFill>
                            <a:srgbClr val="000000"/>
                          </a:solidFill>
                          <a:effectLst/>
                          <a:latin typeface="Calibri" panose="020F0502020204030204" pitchFamily="34" charset="0"/>
                        </a:rPr>
                        <a:t>0.48</a:t>
                      </a:r>
                      <a:endParaRPr lang="en-US" sz="900" b="0" i="0" u="none" strike="noStrike" dirty="0">
                        <a:solidFill>
                          <a:srgbClr val="000000"/>
                        </a:solidFill>
                        <a:effectLst/>
                        <a:latin typeface="Calibri" panose="020F0502020204030204" pitchFamily="34" charset="0"/>
                      </a:endParaRPr>
                    </a:p>
                  </a:txBody>
                  <a:tcPr marL="7858" marR="7858" marT="785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900" b="0" i="0" u="none" strike="noStrike" dirty="0">
                          <a:solidFill>
                            <a:srgbClr val="000000"/>
                          </a:solidFill>
                          <a:effectLst/>
                          <a:latin typeface="Calibri" panose="020F0502020204030204" pitchFamily="34" charset="0"/>
                        </a:rPr>
                        <a:t>0.6</a:t>
                      </a:r>
                    </a:p>
                  </a:txBody>
                  <a:tcPr marL="7858" marR="7858" marT="785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bl>
          </a:graphicData>
        </a:graphic>
      </p:graphicFrame>
      <p:pic>
        <p:nvPicPr>
          <p:cNvPr id="4" name="Picture 3"/>
          <p:cNvPicPr>
            <a:picLocks noChangeAspect="1"/>
          </p:cNvPicPr>
          <p:nvPr/>
        </p:nvPicPr>
        <p:blipFill>
          <a:blip r:embed="rId2"/>
          <a:stretch>
            <a:fillRect/>
          </a:stretch>
        </p:blipFill>
        <p:spPr>
          <a:xfrm>
            <a:off x="651521" y="907722"/>
            <a:ext cx="3436662" cy="2058566"/>
          </a:xfrm>
          <a:prstGeom prst="rect">
            <a:avLst/>
          </a:prstGeom>
        </p:spPr>
      </p:pic>
      <p:pic>
        <p:nvPicPr>
          <p:cNvPr id="7" name="Picture 6"/>
          <p:cNvPicPr>
            <a:picLocks noChangeAspect="1"/>
          </p:cNvPicPr>
          <p:nvPr/>
        </p:nvPicPr>
        <p:blipFill>
          <a:blip r:embed="rId3"/>
          <a:stretch>
            <a:fillRect/>
          </a:stretch>
        </p:blipFill>
        <p:spPr>
          <a:xfrm>
            <a:off x="651521" y="3039792"/>
            <a:ext cx="3432536" cy="2061806"/>
          </a:xfrm>
          <a:prstGeom prst="rect">
            <a:avLst/>
          </a:prstGeom>
        </p:spPr>
      </p:pic>
      <p:sp>
        <p:nvSpPr>
          <p:cNvPr id="9" name="Oval 8"/>
          <p:cNvSpPr/>
          <p:nvPr/>
        </p:nvSpPr>
        <p:spPr>
          <a:xfrm>
            <a:off x="1196603" y="1422844"/>
            <a:ext cx="355512" cy="1274642"/>
          </a:xfrm>
          <a:prstGeom prst="ellipse">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cxnSp>
        <p:nvCxnSpPr>
          <p:cNvPr id="12" name="Straight Arrow Connector 11"/>
          <p:cNvCxnSpPr/>
          <p:nvPr/>
        </p:nvCxnSpPr>
        <p:spPr>
          <a:xfrm>
            <a:off x="1697359" y="3764836"/>
            <a:ext cx="3929" cy="2475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2070624" y="4051662"/>
            <a:ext cx="3929" cy="24753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029200" y="669990"/>
            <a:ext cx="2773516" cy="219291"/>
          </a:xfrm>
          <a:prstGeom prst="rect">
            <a:avLst/>
          </a:prstGeom>
          <a:noFill/>
        </p:spPr>
        <p:txBody>
          <a:bodyPr wrap="none" rtlCol="0">
            <a:spAutoFit/>
          </a:bodyPr>
          <a:lstStyle/>
          <a:p>
            <a:r>
              <a:rPr lang="en-US" sz="825" b="1" dirty="0">
                <a:latin typeface="Segoe UI" panose="020B0502040204020203" pitchFamily="34" charset="0"/>
                <a:cs typeface="Segoe UI" panose="020B0502040204020203" pitchFamily="34" charset="0"/>
              </a:rPr>
              <a:t>FS values, including PM in reset state (1.35V higher)</a:t>
            </a:r>
          </a:p>
        </p:txBody>
      </p:sp>
    </p:spTree>
    <p:extLst>
      <p:ext uri="{BB962C8B-B14F-4D97-AF65-F5344CB8AC3E}">
        <p14:creationId xmlns:p14="http://schemas.microsoft.com/office/powerpoint/2010/main" val="170637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Intrinsic SSM performance on S15C</a:t>
            </a:r>
            <a:endParaRPr lang="en-US" dirty="0"/>
          </a:p>
        </p:txBody>
      </p:sp>
      <p:sp>
        <p:nvSpPr>
          <p:cNvPr id="3" name="Content Placeholder 2"/>
          <p:cNvSpPr>
            <a:spLocks noGrp="1"/>
          </p:cNvSpPr>
          <p:nvPr>
            <p:ph idx="1"/>
          </p:nvPr>
        </p:nvSpPr>
        <p:spPr>
          <a:xfrm>
            <a:off x="249312" y="938830"/>
            <a:ext cx="5819227" cy="4024489"/>
          </a:xfrm>
        </p:spPr>
        <p:txBody>
          <a:bodyPr/>
          <a:lstStyle/>
          <a:p>
            <a:r>
              <a:rPr lang="en-US" sz="1600" dirty="0" smtClean="0"/>
              <a:t>SD polarity effect is an extremely fast, symmetric, and low-current mechanism</a:t>
            </a:r>
          </a:p>
          <a:p>
            <a:pPr lvl="1"/>
            <a:r>
              <a:rPr lang="en-US" sz="1600" dirty="0" smtClean="0"/>
              <a:t>A programming speed of 20ns is easily achieved </a:t>
            </a:r>
          </a:p>
          <a:p>
            <a:pPr lvl="2"/>
            <a:r>
              <a:rPr lang="en-US" sz="1200" dirty="0" smtClean="0"/>
              <a:t>13x better than Memory Ship Release spec for set</a:t>
            </a:r>
          </a:p>
          <a:p>
            <a:pPr lvl="2"/>
            <a:r>
              <a:rPr lang="en-US" sz="1200" dirty="0" smtClean="0"/>
              <a:t>39x faster than POR 3E set pulse in </a:t>
            </a:r>
            <a:r>
              <a:rPr lang="en-US" sz="1200" dirty="0" err="1" smtClean="0"/>
              <a:t>SxP</a:t>
            </a:r>
            <a:r>
              <a:rPr lang="en-US" sz="1200" dirty="0" smtClean="0"/>
              <a:t> </a:t>
            </a:r>
          </a:p>
          <a:p>
            <a:pPr lvl="1"/>
            <a:r>
              <a:rPr lang="en-US" sz="1600" dirty="0" smtClean="0"/>
              <a:t>Vth-I characteristic is flat, thus allowing to use programming currents as low as 20-30uA</a:t>
            </a:r>
          </a:p>
          <a:p>
            <a:pPr lvl="2"/>
            <a:r>
              <a:rPr lang="en-US" sz="1200" dirty="0" smtClean="0"/>
              <a:t>2-3x lower than Memory Ship Release spec for reset</a:t>
            </a:r>
          </a:p>
          <a:p>
            <a:pPr lvl="2"/>
            <a:r>
              <a:rPr lang="en-US" sz="1200" dirty="0" smtClean="0"/>
              <a:t>5x lower than POR reset pulse in </a:t>
            </a:r>
            <a:r>
              <a:rPr lang="en-US" sz="1200" dirty="0" err="1" smtClean="0"/>
              <a:t>SxP</a:t>
            </a:r>
            <a:r>
              <a:rPr lang="en-US" sz="1200" dirty="0" smtClean="0"/>
              <a:t> </a:t>
            </a:r>
          </a:p>
          <a:p>
            <a:pPr lvl="1"/>
            <a:r>
              <a:rPr lang="en-US" sz="1600" dirty="0" smtClean="0"/>
              <a:t>Average power consumption is 15x lower than </a:t>
            </a:r>
            <a:r>
              <a:rPr lang="en-US" sz="1600" dirty="0" err="1" smtClean="0"/>
              <a:t>SxP</a:t>
            </a:r>
            <a:endParaRPr lang="en-US" sz="1600" dirty="0" smtClean="0"/>
          </a:p>
          <a:p>
            <a:pPr lvl="1"/>
            <a:r>
              <a:rPr lang="en-US" sz="1600" dirty="0" smtClean="0"/>
              <a:t>SD polarity effect has no asymmetry for set and reset operation </a:t>
            </a:r>
          </a:p>
          <a:p>
            <a:pPr lvl="1"/>
            <a:r>
              <a:rPr lang="en-US" sz="1600" dirty="0" smtClean="0"/>
              <a:t>SSM requires dual polarity decoders but with a much lower current capability</a:t>
            </a:r>
            <a:endParaRPr lang="en-US" sz="1600" dirty="0"/>
          </a:p>
        </p:txBody>
      </p:sp>
      <p:grpSp>
        <p:nvGrpSpPr>
          <p:cNvPr id="4" name="Group 3"/>
          <p:cNvGrpSpPr/>
          <p:nvPr/>
        </p:nvGrpSpPr>
        <p:grpSpPr>
          <a:xfrm>
            <a:off x="6248400" y="848519"/>
            <a:ext cx="3442708" cy="2303165"/>
            <a:chOff x="248898" y="3590507"/>
            <a:chExt cx="2534839" cy="1983879"/>
          </a:xfrm>
        </p:grpSpPr>
        <p:pic>
          <p:nvPicPr>
            <p:cNvPr id="5"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6" name="TextBox 5"/>
            <p:cNvSpPr txBox="1"/>
            <p:nvPr/>
          </p:nvSpPr>
          <p:spPr>
            <a:xfrm>
              <a:off x="1236778" y="5385495"/>
              <a:ext cx="1204120" cy="188891"/>
            </a:xfrm>
            <a:prstGeom prst="rect">
              <a:avLst/>
            </a:prstGeom>
            <a:noFill/>
          </p:spPr>
          <p:txBody>
            <a:bodyPr wrap="none" rtlCol="0">
              <a:spAutoFit/>
            </a:bodyPr>
            <a:lstStyle/>
            <a:p>
              <a:r>
                <a:rPr lang="it-IT" sz="825" b="1" dirty="0" smtClean="0">
                  <a:solidFill>
                    <a:schemeClr val="tx2"/>
                  </a:solidFill>
                  <a:latin typeface="Segoe UI" panose="020B0502040204020203" pitchFamily="34" charset="0"/>
                  <a:cs typeface="Segoe UI" panose="020B0502040204020203" pitchFamily="34" charset="0"/>
                </a:rPr>
                <a:t>Programming </a:t>
              </a:r>
              <a:r>
                <a:rPr lang="it-IT" sz="825" b="1" dirty="0" err="1" smtClean="0">
                  <a:solidFill>
                    <a:schemeClr val="tx2"/>
                  </a:solidFill>
                  <a:latin typeface="Segoe UI" panose="020B0502040204020203" pitchFamily="34" charset="0"/>
                  <a:cs typeface="Segoe UI" panose="020B0502040204020203" pitchFamily="34" charset="0"/>
                </a:rPr>
                <a:t>pulse</a:t>
              </a:r>
              <a:r>
                <a:rPr lang="it-IT" sz="825" b="1" dirty="0" smtClean="0">
                  <a:solidFill>
                    <a:schemeClr val="tx2"/>
                  </a:solidFill>
                  <a:latin typeface="Segoe UI" panose="020B0502040204020203" pitchFamily="34" charset="0"/>
                  <a:cs typeface="Segoe UI" panose="020B0502040204020203" pitchFamily="34" charset="0"/>
                </a:rPr>
                <a:t> </a:t>
              </a:r>
              <a:r>
                <a:rPr lang="it-IT" sz="825" b="1" dirty="0" err="1">
                  <a:solidFill>
                    <a:schemeClr val="tx2"/>
                  </a:solidFill>
                  <a:latin typeface="Segoe UI" panose="020B0502040204020203" pitchFamily="34" charset="0"/>
                  <a:cs typeface="Segoe UI" panose="020B0502040204020203" pitchFamily="34" charset="0"/>
                </a:rPr>
                <a:t>width</a:t>
              </a:r>
              <a:r>
                <a:rPr lang="it-IT" sz="825" b="1" dirty="0">
                  <a:solidFill>
                    <a:schemeClr val="tx2"/>
                  </a:solidFill>
                  <a:latin typeface="Segoe UI" panose="020B0502040204020203" pitchFamily="34" charset="0"/>
                  <a:cs typeface="Segoe UI" panose="020B0502040204020203" pitchFamily="34" charset="0"/>
                </a:rPr>
                <a:t> [s]</a:t>
              </a:r>
              <a:endParaRPr lang="en-US" sz="825" b="1" dirty="0" err="1">
                <a:solidFill>
                  <a:schemeClr val="tx2"/>
                </a:solidFill>
                <a:latin typeface="Segoe UI" panose="020B0502040204020203" pitchFamily="34" charset="0"/>
                <a:cs typeface="Segoe UI" panose="020B0502040204020203" pitchFamily="34" charset="0"/>
              </a:endParaRPr>
            </a:p>
          </p:txBody>
        </p:sp>
        <p:sp>
          <p:nvSpPr>
            <p:cNvPr id="7" name="TextBox 6"/>
            <p:cNvSpPr txBox="1"/>
            <p:nvPr/>
          </p:nvSpPr>
          <p:spPr>
            <a:xfrm rot="16200000">
              <a:off x="57787" y="4339536"/>
              <a:ext cx="637662" cy="2554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Vth</a:t>
              </a:r>
              <a:r>
                <a:rPr lang="it-IT" sz="825" b="1" dirty="0">
                  <a:solidFill>
                    <a:schemeClr val="tx2"/>
                  </a:solidFill>
                  <a:latin typeface="Segoe UI" panose="020B0502040204020203" pitchFamily="34" charset="0"/>
                  <a:cs typeface="Segoe UI" panose="020B0502040204020203" pitchFamily="34" charset="0"/>
                </a:rPr>
                <a:t> [V]</a:t>
              </a:r>
              <a:endParaRPr lang="en-US" sz="825" b="1" dirty="0" err="1">
                <a:solidFill>
                  <a:schemeClr val="tx2"/>
                </a:solidFill>
                <a:latin typeface="Segoe UI" panose="020B0502040204020203" pitchFamily="34" charset="0"/>
                <a:cs typeface="Segoe UI" panose="020B0502040204020203" pitchFamily="34" charset="0"/>
              </a:endParaRPr>
            </a:p>
          </p:txBody>
        </p:sp>
      </p:grpSp>
      <p:sp>
        <p:nvSpPr>
          <p:cNvPr id="8" name="TextBox 7"/>
          <p:cNvSpPr txBox="1"/>
          <p:nvPr/>
        </p:nvSpPr>
        <p:spPr>
          <a:xfrm>
            <a:off x="8980227" y="1224580"/>
            <a:ext cx="409086"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VTH</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
        <p:nvSpPr>
          <p:cNvPr id="9" name="TextBox 8"/>
          <p:cNvSpPr txBox="1"/>
          <p:nvPr/>
        </p:nvSpPr>
        <p:spPr>
          <a:xfrm>
            <a:off x="8998515" y="2123728"/>
            <a:ext cx="380232"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VTL</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pic>
        <p:nvPicPr>
          <p:cNvPr id="11" name="Picture 10"/>
          <p:cNvPicPr>
            <a:picLocks noChangeAspect="1"/>
          </p:cNvPicPr>
          <p:nvPr/>
        </p:nvPicPr>
        <p:blipFill>
          <a:blip r:embed="rId4"/>
          <a:stretch>
            <a:fillRect/>
          </a:stretch>
        </p:blipFill>
        <p:spPr>
          <a:xfrm>
            <a:off x="6477000" y="3260285"/>
            <a:ext cx="3282289" cy="2358493"/>
          </a:xfrm>
          <a:prstGeom prst="rect">
            <a:avLst/>
          </a:prstGeom>
        </p:spPr>
      </p:pic>
      <p:sp>
        <p:nvSpPr>
          <p:cNvPr id="12" name="TextBox 11"/>
          <p:cNvSpPr txBox="1"/>
          <p:nvPr/>
        </p:nvSpPr>
        <p:spPr>
          <a:xfrm>
            <a:off x="9170343" y="3780178"/>
            <a:ext cx="409086"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VTH</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
        <p:nvSpPr>
          <p:cNvPr id="13" name="TextBox 12"/>
          <p:cNvSpPr txBox="1"/>
          <p:nvPr/>
        </p:nvSpPr>
        <p:spPr>
          <a:xfrm>
            <a:off x="9188631" y="4679326"/>
            <a:ext cx="380232"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VTL</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48050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Temperature</a:t>
            </a:r>
            <a:r>
              <a:rPr lang="en-US" dirty="0" smtClean="0"/>
              <a:t> </a:t>
            </a:r>
            <a:r>
              <a:rPr lang="en-US" dirty="0"/>
              <a:t>functionality - </a:t>
            </a:r>
            <a:r>
              <a:rPr lang="en-US" dirty="0" smtClean="0"/>
              <a:t>Drift</a:t>
            </a:r>
            <a:endParaRPr lang="en-US" dirty="0"/>
          </a:p>
        </p:txBody>
      </p:sp>
      <p:sp>
        <p:nvSpPr>
          <p:cNvPr id="3" name="Content Placeholder 2"/>
          <p:cNvSpPr>
            <a:spLocks noGrp="1"/>
          </p:cNvSpPr>
          <p:nvPr>
            <p:ph idx="1"/>
          </p:nvPr>
        </p:nvSpPr>
        <p:spPr>
          <a:xfrm>
            <a:off x="754380" y="3729338"/>
            <a:ext cx="8549640" cy="1325541"/>
          </a:xfrm>
        </p:spPr>
        <p:txBody>
          <a:bodyPr/>
          <a:lstStyle/>
          <a:p>
            <a:r>
              <a:rPr lang="en-US" sz="2400" dirty="0" smtClean="0"/>
              <a:t>Low </a:t>
            </a:r>
            <a:r>
              <a:rPr lang="en-US" sz="2400" dirty="0" err="1" smtClean="0"/>
              <a:t>Vt</a:t>
            </a:r>
            <a:r>
              <a:rPr lang="en-US" sz="2400" dirty="0" smtClean="0"/>
              <a:t> states are the ones drifting more</a:t>
            </a:r>
          </a:p>
          <a:p>
            <a:r>
              <a:rPr lang="en-US" sz="2400" dirty="0" err="1" smtClean="0"/>
              <a:t>Neg-neg</a:t>
            </a:r>
            <a:r>
              <a:rPr lang="en-US" sz="2400" dirty="0" smtClean="0"/>
              <a:t> (D1 polarity) state is the one drifting more</a:t>
            </a:r>
          </a:p>
          <a:p>
            <a:r>
              <a:rPr lang="en-US" sz="2400" dirty="0" smtClean="0"/>
              <a:t>High </a:t>
            </a:r>
            <a:r>
              <a:rPr lang="en-US" sz="2400" dirty="0" err="1" smtClean="0"/>
              <a:t>Vt</a:t>
            </a:r>
            <a:r>
              <a:rPr lang="en-US" sz="2400" dirty="0" smtClean="0"/>
              <a:t> states are stable at RT and 125C</a:t>
            </a:r>
            <a:endParaRPr lang="en-US" sz="2400" dirty="0"/>
          </a:p>
        </p:txBody>
      </p:sp>
      <p:pic>
        <p:nvPicPr>
          <p:cNvPr id="4" name="Picture 3"/>
          <p:cNvPicPr>
            <a:picLocks noChangeAspect="1"/>
          </p:cNvPicPr>
          <p:nvPr/>
        </p:nvPicPr>
        <p:blipFill>
          <a:blip r:embed="rId2"/>
          <a:stretch>
            <a:fillRect/>
          </a:stretch>
        </p:blipFill>
        <p:spPr>
          <a:xfrm>
            <a:off x="992834" y="1081142"/>
            <a:ext cx="3771900" cy="2263140"/>
          </a:xfrm>
          <a:prstGeom prst="rect">
            <a:avLst/>
          </a:prstGeom>
        </p:spPr>
      </p:pic>
      <p:pic>
        <p:nvPicPr>
          <p:cNvPr id="5" name="Picture 4"/>
          <p:cNvPicPr>
            <a:picLocks noChangeAspect="1"/>
          </p:cNvPicPr>
          <p:nvPr/>
        </p:nvPicPr>
        <p:blipFill>
          <a:blip r:embed="rId3"/>
          <a:stretch>
            <a:fillRect/>
          </a:stretch>
        </p:blipFill>
        <p:spPr>
          <a:xfrm>
            <a:off x="5532120" y="1081142"/>
            <a:ext cx="3771900" cy="2263140"/>
          </a:xfrm>
          <a:prstGeom prst="rect">
            <a:avLst/>
          </a:prstGeom>
        </p:spPr>
      </p:pic>
    </p:spTree>
    <p:extLst>
      <p:ext uri="{BB962C8B-B14F-4D97-AF65-F5344CB8AC3E}">
        <p14:creationId xmlns:p14="http://schemas.microsoft.com/office/powerpoint/2010/main" val="197490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Intrinsic SSM </a:t>
            </a:r>
            <a:r>
              <a:rPr lang="en-US" dirty="0" smtClean="0"/>
              <a:t>reliability on S15C</a:t>
            </a:r>
            <a:endParaRPr lang="en-US" dirty="0"/>
          </a:p>
        </p:txBody>
      </p:sp>
      <p:sp>
        <p:nvSpPr>
          <p:cNvPr id="3" name="Content Placeholder 2"/>
          <p:cNvSpPr>
            <a:spLocks noGrp="1"/>
          </p:cNvSpPr>
          <p:nvPr>
            <p:ph idx="1"/>
          </p:nvPr>
        </p:nvSpPr>
        <p:spPr>
          <a:xfrm>
            <a:off x="304800" y="772319"/>
            <a:ext cx="9275688" cy="4024489"/>
          </a:xfrm>
        </p:spPr>
        <p:txBody>
          <a:bodyPr/>
          <a:lstStyle/>
          <a:p>
            <a:r>
              <a:rPr lang="en-US" sz="1600" dirty="0" smtClean="0"/>
              <a:t>Polarity effect is not interfering with the known SD functionality</a:t>
            </a:r>
          </a:p>
          <a:p>
            <a:pPr lvl="1"/>
            <a:r>
              <a:rPr lang="en-US" sz="1600" dirty="0" smtClean="0"/>
              <a:t>Endurance is the same as for SD in </a:t>
            </a:r>
            <a:r>
              <a:rPr lang="en-US" sz="1600" dirty="0" err="1" smtClean="0"/>
              <a:t>SxP</a:t>
            </a:r>
            <a:r>
              <a:rPr lang="en-US" sz="1600" dirty="0" smtClean="0"/>
              <a:t> cell </a:t>
            </a:r>
          </a:p>
          <a:p>
            <a:pPr lvl="2"/>
            <a:r>
              <a:rPr lang="en-US" sz="1200" dirty="0" smtClean="0"/>
              <a:t>More room for improvements due to lower programming currents and shorter pulses</a:t>
            </a:r>
          </a:p>
          <a:p>
            <a:pPr lvl="2"/>
            <a:r>
              <a:rPr lang="en-US" sz="1200" dirty="0" smtClean="0"/>
              <a:t>Read endurance PG1 specs may be above today capability, but the SD-only flow is not optimized</a:t>
            </a:r>
          </a:p>
          <a:p>
            <a:pPr lvl="1"/>
            <a:r>
              <a:rPr lang="en-US" sz="1600" dirty="0" smtClean="0"/>
              <a:t>No active or passive imprinting effect observed (in agreement with the actual model of the physical mechanism)</a:t>
            </a:r>
          </a:p>
          <a:p>
            <a:pPr lvl="1"/>
            <a:r>
              <a:rPr lang="en-US" sz="1600" dirty="0" smtClean="0"/>
              <a:t>Read disturb is not visible for low and high </a:t>
            </a:r>
            <a:r>
              <a:rPr lang="en-US" sz="1600" dirty="0" err="1" smtClean="0"/>
              <a:t>Vt</a:t>
            </a:r>
            <a:r>
              <a:rPr lang="en-US" sz="1600" dirty="0" smtClean="0"/>
              <a:t> state</a:t>
            </a:r>
          </a:p>
          <a:p>
            <a:pPr lvl="2"/>
            <a:r>
              <a:rPr lang="en-US" sz="1200" dirty="0" smtClean="0"/>
              <a:t>High </a:t>
            </a:r>
            <a:r>
              <a:rPr lang="en-US" sz="1200" dirty="0" err="1" smtClean="0"/>
              <a:t>Vt</a:t>
            </a:r>
            <a:r>
              <a:rPr lang="en-US" sz="1200" dirty="0" smtClean="0"/>
              <a:t> state disturb is related to bounce/delay time statistics</a:t>
            </a:r>
          </a:p>
          <a:p>
            <a:pPr lvl="2"/>
            <a:r>
              <a:rPr lang="en-US" sz="1200" dirty="0" smtClean="0"/>
              <a:t>No “</a:t>
            </a:r>
            <a:r>
              <a:rPr lang="en-US" sz="1200" dirty="0" err="1" smtClean="0"/>
              <a:t>SoS</a:t>
            </a:r>
            <a:r>
              <a:rPr lang="en-US" sz="1200" dirty="0" smtClean="0"/>
              <a:t>” </a:t>
            </a:r>
            <a:r>
              <a:rPr lang="en-US" sz="1200" dirty="0"/>
              <a:t>issue </a:t>
            </a:r>
            <a:r>
              <a:rPr lang="en-US" sz="1200" dirty="0" smtClean="0"/>
              <a:t>observed for </a:t>
            </a:r>
            <a:r>
              <a:rPr lang="en-US" sz="1200" dirty="0"/>
              <a:t>low </a:t>
            </a:r>
            <a:r>
              <a:rPr lang="en-US" sz="1200" dirty="0" err="1"/>
              <a:t>Vt</a:t>
            </a:r>
            <a:r>
              <a:rPr lang="en-US" sz="1200" dirty="0"/>
              <a:t> </a:t>
            </a:r>
            <a:r>
              <a:rPr lang="en-US" sz="1200" dirty="0" smtClean="0"/>
              <a:t>state, just endurance limitation</a:t>
            </a:r>
          </a:p>
          <a:p>
            <a:pPr lvl="1"/>
            <a:r>
              <a:rPr lang="en-US" sz="1600" dirty="0" smtClean="0"/>
              <a:t>No thermal disturb expected (apart drift activation)</a:t>
            </a:r>
          </a:p>
          <a:p>
            <a:pPr lvl="2"/>
            <a:r>
              <a:rPr lang="en-US" sz="1200" dirty="0" smtClean="0"/>
              <a:t>Experimental data will be collected on S26</a:t>
            </a:r>
          </a:p>
          <a:p>
            <a:pPr lvl="1"/>
            <a:r>
              <a:rPr lang="en-US" sz="1600" dirty="0" smtClean="0"/>
              <a:t>Drift of the low </a:t>
            </a:r>
            <a:r>
              <a:rPr lang="en-US" sz="1600" dirty="0" err="1" smtClean="0"/>
              <a:t>Vt</a:t>
            </a:r>
            <a:r>
              <a:rPr lang="en-US" sz="1600" dirty="0" smtClean="0"/>
              <a:t> state is the main reliability concern</a:t>
            </a:r>
          </a:p>
          <a:p>
            <a:pPr lvl="2"/>
            <a:r>
              <a:rPr lang="en-US" sz="1200" dirty="0" smtClean="0"/>
              <a:t>Same contribution as in </a:t>
            </a:r>
            <a:r>
              <a:rPr lang="en-US" sz="1200" dirty="0" err="1" smtClean="0"/>
              <a:t>SxP</a:t>
            </a:r>
            <a:r>
              <a:rPr lang="en-US" sz="1200" dirty="0" smtClean="0"/>
              <a:t>, but impacting the overall </a:t>
            </a:r>
            <a:r>
              <a:rPr lang="en-US" sz="1200" dirty="0" err="1" smtClean="0"/>
              <a:t>Vt</a:t>
            </a:r>
            <a:r>
              <a:rPr lang="en-US" sz="1200" dirty="0" smtClean="0"/>
              <a:t> window</a:t>
            </a:r>
          </a:p>
          <a:p>
            <a:pPr lvl="2"/>
            <a:r>
              <a:rPr lang="en-US" sz="1200" dirty="0" smtClean="0"/>
              <a:t>Same mitigation path as in </a:t>
            </a:r>
            <a:r>
              <a:rPr lang="en-US" sz="1200" dirty="0" err="1" smtClean="0"/>
              <a:t>SxP</a:t>
            </a:r>
            <a:r>
              <a:rPr lang="en-US" sz="1200" dirty="0" smtClean="0"/>
              <a:t> in term of technology, but may require different approaches in term of mitigation by design</a:t>
            </a:r>
          </a:p>
          <a:p>
            <a:pPr lvl="2"/>
            <a:r>
              <a:rPr lang="en-US" sz="1200" dirty="0" smtClean="0"/>
              <a:t>High </a:t>
            </a:r>
            <a:r>
              <a:rPr lang="en-US" sz="1200" dirty="0" err="1" smtClean="0"/>
              <a:t>Vt</a:t>
            </a:r>
            <a:r>
              <a:rPr lang="en-US" sz="1200" dirty="0" smtClean="0"/>
              <a:t> stability allows to keep </a:t>
            </a:r>
            <a:r>
              <a:rPr lang="en-US" sz="1200" dirty="0"/>
              <a:t>under </a:t>
            </a:r>
            <a:r>
              <a:rPr lang="en-US" sz="1200" dirty="0" smtClean="0"/>
              <a:t>control the maximum voltage</a:t>
            </a:r>
          </a:p>
        </p:txBody>
      </p:sp>
    </p:spTree>
    <p:extLst>
      <p:ext uri="{BB962C8B-B14F-4D97-AF65-F5344CB8AC3E}">
        <p14:creationId xmlns:p14="http://schemas.microsoft.com/office/powerpoint/2010/main" val="3204447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Freeform 7"/>
          <p:cNvSpPr>
            <a:spLocks/>
          </p:cNvSpPr>
          <p:nvPr/>
        </p:nvSpPr>
        <p:spPr bwMode="auto">
          <a:xfrm>
            <a:off x="6166678" y="1415409"/>
            <a:ext cx="377296" cy="660268"/>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rgbClr val="FFC000"/>
          </a:solidFill>
          <a:ln w="19050" cap="flat" cmpd="sng">
            <a:solidFill>
              <a:schemeClr val="tx1"/>
            </a:solidFill>
            <a:prstDash val="solid"/>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8" name="Rectangle 7"/>
          <p:cNvSpPr/>
          <p:nvPr/>
        </p:nvSpPr>
        <p:spPr bwMode="auto">
          <a:xfrm>
            <a:off x="5120772" y="500564"/>
            <a:ext cx="1227619" cy="1576758"/>
          </a:xfrm>
          <a:prstGeom prst="rect">
            <a:avLst/>
          </a:prstGeom>
          <a:solidFill>
            <a:srgbClr val="969696">
              <a:alpha val="30196"/>
            </a:srgbClr>
          </a:solidFill>
          <a:ln w="9525" cap="flat" cmpd="sng" algn="ctr">
            <a:noFill/>
            <a:prstDash val="solid"/>
            <a:round/>
            <a:headEnd type="none" w="med" len="med"/>
            <a:tailEnd type="none" w="med" len="med"/>
          </a:ln>
          <a:effectLst/>
        </p:spPr>
        <p:txBody>
          <a:bodyPr vert="horz" wrap="square" lIns="75983" tIns="37992" rIns="75983" bIns="37992" numCol="1" rtlCol="0" anchor="ctr" anchorCtr="0" compatLnSpc="1">
            <a:prstTxWarp prst="textNoShape">
              <a:avLst/>
            </a:prstTxWarp>
          </a:bodyPr>
          <a:lstStyle/>
          <a:p>
            <a:pPr eaLnBrk="0" fontAlgn="base" hangingPunct="0">
              <a:spcBef>
                <a:spcPct val="0"/>
              </a:spcBef>
              <a:spcAft>
                <a:spcPct val="0"/>
              </a:spcAft>
            </a:pPr>
            <a:endParaRPr lang="en-US" sz="990">
              <a:solidFill>
                <a:srgbClr val="002060"/>
              </a:solidFill>
            </a:endParaRPr>
          </a:p>
        </p:txBody>
      </p:sp>
      <p:sp>
        <p:nvSpPr>
          <p:cNvPr id="90129" name="Text Box 17"/>
          <p:cNvSpPr txBox="1">
            <a:spLocks noChangeArrowheads="1"/>
          </p:cNvSpPr>
          <p:nvPr/>
        </p:nvSpPr>
        <p:spPr bwMode="auto">
          <a:xfrm>
            <a:off x="5066618" y="958961"/>
            <a:ext cx="599844" cy="381771"/>
          </a:xfrm>
          <a:prstGeom prst="rect">
            <a:avLst/>
          </a:prstGeom>
          <a:noFill/>
          <a:ln w="12700" algn="ctr">
            <a:noFill/>
            <a:miter lim="800000"/>
            <a:headEnd/>
            <a:tailEnd/>
          </a:ln>
          <a:effectLst/>
        </p:spPr>
        <p:txBody>
          <a:bodyPr wrap="none">
            <a:spAutoFit/>
          </a:bodyPr>
          <a:lstStyle/>
          <a:p>
            <a:pPr algn="ctr" fontAlgn="base">
              <a:lnSpc>
                <a:spcPct val="95000"/>
              </a:lnSpc>
              <a:spcBef>
                <a:spcPct val="35000"/>
              </a:spcBef>
              <a:spcAft>
                <a:spcPct val="0"/>
              </a:spcAft>
              <a:buClr>
                <a:srgbClr val="002060"/>
              </a:buClr>
              <a:buFont typeface="Times" pitchFamily="1" charset="0"/>
              <a:buNone/>
            </a:pPr>
            <a:r>
              <a:rPr lang="en-US" sz="990" b="1" dirty="0" smtClean="0">
                <a:solidFill>
                  <a:srgbClr val="000000"/>
                </a:solidFill>
                <a:latin typeface="Arial" charset="0"/>
              </a:rPr>
              <a:t>Low </a:t>
            </a:r>
            <a:r>
              <a:rPr lang="en-US" sz="990" b="1" dirty="0" err="1" smtClean="0">
                <a:solidFill>
                  <a:srgbClr val="000000"/>
                </a:solidFill>
                <a:latin typeface="Arial" charset="0"/>
              </a:rPr>
              <a:t>Vt</a:t>
            </a:r>
            <a:r>
              <a:rPr lang="en-US" sz="990" b="1" dirty="0">
                <a:solidFill>
                  <a:srgbClr val="000000"/>
                </a:solidFill>
                <a:latin typeface="Arial" charset="0"/>
              </a:rPr>
              <a:t/>
            </a:r>
            <a:br>
              <a:rPr lang="en-US" sz="990" b="1" dirty="0">
                <a:solidFill>
                  <a:srgbClr val="000000"/>
                </a:solidFill>
                <a:latin typeface="Arial" charset="0"/>
              </a:rPr>
            </a:br>
            <a:r>
              <a:rPr lang="en-US" sz="990" b="1" dirty="0">
                <a:solidFill>
                  <a:srgbClr val="000000"/>
                </a:solidFill>
                <a:latin typeface="Arial" charset="0"/>
              </a:rPr>
              <a:t>drift</a:t>
            </a:r>
          </a:p>
        </p:txBody>
      </p:sp>
      <p:sp>
        <p:nvSpPr>
          <p:cNvPr id="90114" name="Rectangle 2"/>
          <p:cNvSpPr>
            <a:spLocks noGrp="1" noChangeArrowheads="1"/>
          </p:cNvSpPr>
          <p:nvPr>
            <p:ph type="title"/>
          </p:nvPr>
        </p:nvSpPr>
        <p:spPr>
          <a:xfrm>
            <a:off x="990601" y="1"/>
            <a:ext cx="8458200" cy="567811"/>
          </a:xfrm>
        </p:spPr>
        <p:txBody>
          <a:bodyPr>
            <a:noAutofit/>
          </a:bodyPr>
          <a:lstStyle/>
          <a:p>
            <a:pPr algn="ctr"/>
            <a:r>
              <a:rPr lang="en-US" sz="3600" dirty="0">
                <a:solidFill>
                  <a:schemeClr val="accent2"/>
                </a:solidFill>
                <a:latin typeface="Calibri" pitchFamily="34" charset="0"/>
                <a:cs typeface="Calibri" pitchFamily="34" charset="0"/>
              </a:rPr>
              <a:t>Overview of SSM window </a:t>
            </a:r>
            <a:r>
              <a:rPr lang="en-US" sz="3600" dirty="0" smtClean="0">
                <a:solidFill>
                  <a:schemeClr val="accent2"/>
                </a:solidFill>
                <a:latin typeface="Calibri" pitchFamily="34" charset="0"/>
                <a:cs typeface="Calibri" pitchFamily="34" charset="0"/>
              </a:rPr>
              <a:t>budget</a:t>
            </a:r>
            <a:endParaRPr lang="en-US" sz="3600" dirty="0">
              <a:solidFill>
                <a:schemeClr val="accent2"/>
              </a:solidFill>
              <a:latin typeface="Calibri" pitchFamily="34" charset="0"/>
              <a:cs typeface="Calibri" pitchFamily="34" charset="0"/>
            </a:endParaRPr>
          </a:p>
        </p:txBody>
      </p:sp>
      <p:sp>
        <p:nvSpPr>
          <p:cNvPr id="6" name="Text Placeholder 5"/>
          <p:cNvSpPr>
            <a:spLocks noGrp="1"/>
          </p:cNvSpPr>
          <p:nvPr>
            <p:ph type="body" sz="quarter" idx="14"/>
          </p:nvPr>
        </p:nvSpPr>
        <p:spPr/>
        <p:txBody>
          <a:bodyPr/>
          <a:lstStyle/>
          <a:p>
            <a:endParaRPr lang="en-US"/>
          </a:p>
        </p:txBody>
      </p:sp>
      <p:sp>
        <p:nvSpPr>
          <p:cNvPr id="90115" name="Line 3"/>
          <p:cNvSpPr>
            <a:spLocks noChangeShapeType="1"/>
          </p:cNvSpPr>
          <p:nvPr/>
        </p:nvSpPr>
        <p:spPr bwMode="auto">
          <a:xfrm>
            <a:off x="1727861" y="2075127"/>
            <a:ext cx="6697001" cy="0"/>
          </a:xfrm>
          <a:prstGeom prst="line">
            <a:avLst/>
          </a:prstGeom>
          <a:noFill/>
          <a:ln w="9525">
            <a:solidFill>
              <a:schemeClr val="tx1"/>
            </a:solidFill>
            <a:round/>
            <a:headEn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16" name="Freeform 4"/>
          <p:cNvSpPr>
            <a:spLocks/>
          </p:cNvSpPr>
          <p:nvPr/>
        </p:nvSpPr>
        <p:spPr bwMode="auto">
          <a:xfrm>
            <a:off x="5312172" y="1414859"/>
            <a:ext cx="565944" cy="660268"/>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chemeClr val="hlink">
              <a:alpha val="50000"/>
            </a:schemeClr>
          </a:solidFill>
          <a:ln w="19050" cap="flat" cmpd="sng">
            <a:solidFill>
              <a:schemeClr val="tx1"/>
            </a:solidFill>
            <a:prstDash val="sysDot"/>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19" name="Freeform 7"/>
          <p:cNvSpPr>
            <a:spLocks/>
          </p:cNvSpPr>
          <p:nvPr/>
        </p:nvSpPr>
        <p:spPr bwMode="auto">
          <a:xfrm>
            <a:off x="4934876" y="1414859"/>
            <a:ext cx="377296" cy="660268"/>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chemeClr val="hlink"/>
          </a:solidFill>
          <a:ln w="19050" cap="flat" cmpd="sng">
            <a:solidFill>
              <a:schemeClr val="tx1"/>
            </a:solidFill>
            <a:prstDash val="solid"/>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20" name="Line 8"/>
          <p:cNvSpPr>
            <a:spLocks noChangeShapeType="1"/>
          </p:cNvSpPr>
          <p:nvPr/>
        </p:nvSpPr>
        <p:spPr bwMode="auto">
          <a:xfrm>
            <a:off x="5123524" y="785539"/>
            <a:ext cx="0" cy="1006618"/>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21" name="Line 9"/>
          <p:cNvSpPr>
            <a:spLocks noChangeShapeType="1"/>
          </p:cNvSpPr>
          <p:nvPr/>
        </p:nvSpPr>
        <p:spPr bwMode="auto">
          <a:xfrm>
            <a:off x="5595144" y="1131887"/>
            <a:ext cx="0" cy="660268"/>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22" name="Line 10"/>
          <p:cNvSpPr>
            <a:spLocks noChangeShapeType="1"/>
          </p:cNvSpPr>
          <p:nvPr/>
        </p:nvSpPr>
        <p:spPr bwMode="auto">
          <a:xfrm>
            <a:off x="5123524" y="1320536"/>
            <a:ext cx="471620" cy="0"/>
          </a:xfrm>
          <a:prstGeom prst="line">
            <a:avLst/>
          </a:prstGeom>
          <a:noFill/>
          <a:ln w="19050">
            <a:solidFill>
              <a:schemeClr val="tx1"/>
            </a:solidFill>
            <a:round/>
            <a:headEnd type="non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23" name="Line 11"/>
          <p:cNvSpPr>
            <a:spLocks noChangeShapeType="1"/>
          </p:cNvSpPr>
          <p:nvPr/>
        </p:nvSpPr>
        <p:spPr bwMode="auto">
          <a:xfrm>
            <a:off x="6349735" y="785539"/>
            <a:ext cx="0" cy="1006618"/>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26" name="Line 14"/>
          <p:cNvSpPr>
            <a:spLocks noChangeShapeType="1"/>
          </p:cNvSpPr>
          <p:nvPr/>
        </p:nvSpPr>
        <p:spPr bwMode="auto">
          <a:xfrm>
            <a:off x="5972439" y="1414861"/>
            <a:ext cx="7543" cy="891929"/>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27" name="Line 15"/>
          <p:cNvSpPr>
            <a:spLocks noChangeShapeType="1"/>
          </p:cNvSpPr>
          <p:nvPr/>
        </p:nvSpPr>
        <p:spPr bwMode="auto">
          <a:xfrm>
            <a:off x="5595144" y="1697832"/>
            <a:ext cx="377296" cy="0"/>
          </a:xfrm>
          <a:prstGeom prst="line">
            <a:avLst/>
          </a:prstGeom>
          <a:noFill/>
          <a:ln w="19050">
            <a:solidFill>
              <a:srgbClr val="FF00FF"/>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28" name="Line 16"/>
          <p:cNvSpPr>
            <a:spLocks noChangeShapeType="1"/>
          </p:cNvSpPr>
          <p:nvPr/>
        </p:nvSpPr>
        <p:spPr bwMode="auto">
          <a:xfrm>
            <a:off x="6360916" y="1697832"/>
            <a:ext cx="268484" cy="0"/>
          </a:xfrm>
          <a:prstGeom prst="line">
            <a:avLst/>
          </a:prstGeom>
          <a:noFill/>
          <a:ln w="19050">
            <a:solidFill>
              <a:srgbClr val="800000"/>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31" name="Text Box 19"/>
          <p:cNvSpPr txBox="1">
            <a:spLocks noChangeArrowheads="1"/>
          </p:cNvSpPr>
          <p:nvPr/>
        </p:nvSpPr>
        <p:spPr bwMode="auto">
          <a:xfrm>
            <a:off x="8050189" y="2076438"/>
            <a:ext cx="505267" cy="237053"/>
          </a:xfrm>
          <a:prstGeom prst="rect">
            <a:avLst/>
          </a:prstGeom>
          <a:noFill/>
          <a:ln w="12700" algn="ctr">
            <a:noFill/>
            <a:miter lim="800000"/>
            <a:headEnd/>
            <a:tailEnd/>
          </a:ln>
          <a:effectLst/>
        </p:spPr>
        <p:txBody>
          <a:bodyPr wrap="none">
            <a:spAutoFit/>
          </a:bodyPr>
          <a:lstStyle/>
          <a:p>
            <a:pPr marL="142791" indent="-142791" fontAlgn="base">
              <a:lnSpc>
                <a:spcPct val="95000"/>
              </a:lnSpc>
              <a:spcBef>
                <a:spcPct val="35000"/>
              </a:spcBef>
              <a:spcAft>
                <a:spcPct val="0"/>
              </a:spcAft>
              <a:buClr>
                <a:srgbClr val="002060"/>
              </a:buClr>
            </a:pPr>
            <a:r>
              <a:rPr lang="en-US" sz="990" b="1" i="1" dirty="0" err="1">
                <a:solidFill>
                  <a:srgbClr val="000000"/>
                </a:solidFill>
                <a:latin typeface="Arial" charset="0"/>
              </a:rPr>
              <a:t>V</a:t>
            </a:r>
            <a:r>
              <a:rPr lang="en-US" sz="990" b="1" i="1" baseline="-25000" dirty="0" err="1">
                <a:solidFill>
                  <a:srgbClr val="000000"/>
                </a:solidFill>
                <a:latin typeface="Arial" charset="0"/>
              </a:rPr>
              <a:t>target</a:t>
            </a:r>
            <a:endParaRPr lang="en-US" sz="990" b="1" i="1" baseline="-25000" dirty="0">
              <a:solidFill>
                <a:srgbClr val="000000"/>
              </a:solidFill>
              <a:latin typeface="Arial" charset="0"/>
            </a:endParaRPr>
          </a:p>
        </p:txBody>
      </p:sp>
      <p:grpSp>
        <p:nvGrpSpPr>
          <p:cNvPr id="2" name="Group 20"/>
          <p:cNvGrpSpPr>
            <a:grpSpLocks/>
          </p:cNvGrpSpPr>
          <p:nvPr/>
        </p:nvGrpSpPr>
        <p:grpSpPr bwMode="auto">
          <a:xfrm>
            <a:off x="6640348" y="1603507"/>
            <a:ext cx="1037564" cy="471620"/>
            <a:chOff x="4896" y="1224"/>
            <a:chExt cx="792" cy="360"/>
          </a:xfrm>
        </p:grpSpPr>
        <p:sp>
          <p:nvSpPr>
            <p:cNvPr id="90133" name="Text Box 21"/>
            <p:cNvSpPr txBox="1">
              <a:spLocks noChangeArrowheads="1"/>
            </p:cNvSpPr>
            <p:nvPr/>
          </p:nvSpPr>
          <p:spPr bwMode="auto">
            <a:xfrm>
              <a:off x="5112" y="1224"/>
              <a:ext cx="576" cy="291"/>
            </a:xfrm>
            <a:prstGeom prst="rect">
              <a:avLst/>
            </a:prstGeom>
            <a:noFill/>
            <a:ln w="19050" algn="ctr">
              <a:solidFill>
                <a:schemeClr val="tx1"/>
              </a:solid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a:solidFill>
                    <a:srgbClr val="000000"/>
                  </a:solidFill>
                  <a:latin typeface="Arial" charset="0"/>
                </a:rPr>
                <a:t>V=SELBL</a:t>
              </a:r>
              <a:br>
                <a:rPr lang="en-US" sz="990" b="1">
                  <a:solidFill>
                    <a:srgbClr val="000000"/>
                  </a:solidFill>
                  <a:latin typeface="Arial" charset="0"/>
                </a:rPr>
              </a:br>
              <a:r>
                <a:rPr lang="en-US" sz="990" b="1">
                  <a:solidFill>
                    <a:srgbClr val="000000"/>
                  </a:solidFill>
                  <a:latin typeface="Arial" charset="0"/>
                </a:rPr>
                <a:t>(write)</a:t>
              </a:r>
            </a:p>
          </p:txBody>
        </p:sp>
        <p:sp>
          <p:nvSpPr>
            <p:cNvPr id="90134" name="Line 22"/>
            <p:cNvSpPr>
              <a:spLocks noChangeShapeType="1"/>
            </p:cNvSpPr>
            <p:nvPr/>
          </p:nvSpPr>
          <p:spPr bwMode="auto">
            <a:xfrm flipV="1">
              <a:off x="4896" y="1368"/>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990">
                <a:solidFill>
                  <a:srgbClr val="002060"/>
                </a:solidFill>
              </a:endParaRPr>
            </a:p>
          </p:txBody>
        </p:sp>
        <p:sp>
          <p:nvSpPr>
            <p:cNvPr id="90135" name="Line 23"/>
            <p:cNvSpPr>
              <a:spLocks noChangeShapeType="1"/>
            </p:cNvSpPr>
            <p:nvPr/>
          </p:nvSpPr>
          <p:spPr bwMode="auto">
            <a:xfrm>
              <a:off x="4968" y="1368"/>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990">
                <a:solidFill>
                  <a:srgbClr val="002060"/>
                </a:solidFill>
              </a:endParaRPr>
            </a:p>
          </p:txBody>
        </p:sp>
      </p:grpSp>
      <p:grpSp>
        <p:nvGrpSpPr>
          <p:cNvPr id="3" name="Group 24"/>
          <p:cNvGrpSpPr>
            <a:grpSpLocks/>
          </p:cNvGrpSpPr>
          <p:nvPr/>
        </p:nvGrpSpPr>
        <p:grpSpPr bwMode="auto">
          <a:xfrm>
            <a:off x="1916510" y="2075128"/>
            <a:ext cx="1414859" cy="331445"/>
            <a:chOff x="504" y="1584"/>
            <a:chExt cx="1080" cy="253"/>
          </a:xfrm>
        </p:grpSpPr>
        <p:sp>
          <p:nvSpPr>
            <p:cNvPr id="90137" name="Text Box 25"/>
            <p:cNvSpPr txBox="1">
              <a:spLocks noChangeArrowheads="1"/>
            </p:cNvSpPr>
            <p:nvPr/>
          </p:nvSpPr>
          <p:spPr bwMode="auto">
            <a:xfrm>
              <a:off x="864" y="1656"/>
              <a:ext cx="720" cy="181"/>
            </a:xfrm>
            <a:prstGeom prst="rect">
              <a:avLst/>
            </a:prstGeom>
            <a:noFill/>
            <a:ln w="19050" algn="ctr">
              <a:solidFill>
                <a:schemeClr val="tx1"/>
              </a:solidFill>
              <a:miter lim="800000"/>
              <a:headEnd/>
              <a:tailEnd/>
            </a:ln>
            <a:effectLst/>
          </p:spPr>
          <p:txBody>
            <a:bodyPr>
              <a:spAutoFit/>
            </a:bodyPr>
            <a:lstStyle/>
            <a:p>
              <a:pPr marL="142791" indent="-142791" algn="ctr" fontAlgn="base">
                <a:lnSpc>
                  <a:spcPct val="95000"/>
                </a:lnSpc>
                <a:spcBef>
                  <a:spcPct val="35000"/>
                </a:spcBef>
                <a:spcAft>
                  <a:spcPct val="0"/>
                </a:spcAft>
                <a:buClr>
                  <a:srgbClr val="002060"/>
                </a:buClr>
              </a:pPr>
              <a:r>
                <a:rPr lang="en-US" sz="990" b="1" dirty="0">
                  <a:solidFill>
                    <a:srgbClr val="000000"/>
                  </a:solidFill>
                  <a:latin typeface="Arial" charset="0"/>
                </a:rPr>
                <a:t>V=SELWL=0</a:t>
              </a:r>
            </a:p>
          </p:txBody>
        </p:sp>
        <p:sp>
          <p:nvSpPr>
            <p:cNvPr id="90138" name="Line 26"/>
            <p:cNvSpPr>
              <a:spLocks noChangeShapeType="1"/>
            </p:cNvSpPr>
            <p:nvPr/>
          </p:nvSpPr>
          <p:spPr bwMode="auto">
            <a:xfrm>
              <a:off x="504" y="1584"/>
              <a:ext cx="216" cy="144"/>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990">
                <a:solidFill>
                  <a:srgbClr val="002060"/>
                </a:solidFill>
              </a:endParaRPr>
            </a:p>
          </p:txBody>
        </p:sp>
        <p:sp>
          <p:nvSpPr>
            <p:cNvPr id="90139" name="Line 27"/>
            <p:cNvSpPr>
              <a:spLocks noChangeShapeType="1"/>
            </p:cNvSpPr>
            <p:nvPr/>
          </p:nvSpPr>
          <p:spPr bwMode="auto">
            <a:xfrm>
              <a:off x="720" y="1728"/>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990">
                <a:solidFill>
                  <a:srgbClr val="002060"/>
                </a:solidFill>
              </a:endParaRPr>
            </a:p>
          </p:txBody>
        </p:sp>
      </p:grpSp>
      <p:sp>
        <p:nvSpPr>
          <p:cNvPr id="90140" name="Line 28"/>
          <p:cNvSpPr>
            <a:spLocks noChangeShapeType="1"/>
          </p:cNvSpPr>
          <p:nvPr/>
        </p:nvSpPr>
        <p:spPr bwMode="auto">
          <a:xfrm>
            <a:off x="5972440" y="1697832"/>
            <a:ext cx="377296" cy="0"/>
          </a:xfrm>
          <a:prstGeom prst="line">
            <a:avLst/>
          </a:prstGeom>
          <a:noFill/>
          <a:ln w="19050">
            <a:solidFill>
              <a:srgbClr val="008000"/>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45" name="Text Box 33"/>
          <p:cNvSpPr txBox="1">
            <a:spLocks noChangeArrowheads="1"/>
          </p:cNvSpPr>
          <p:nvPr/>
        </p:nvSpPr>
        <p:spPr bwMode="auto">
          <a:xfrm>
            <a:off x="3048399" y="975694"/>
            <a:ext cx="881973" cy="237053"/>
          </a:xfrm>
          <a:prstGeom prst="rect">
            <a:avLst/>
          </a:prstGeom>
          <a:noFill/>
          <a:ln w="12700" algn="ctr">
            <a:noFill/>
            <a:miter lim="800000"/>
            <a:headEnd/>
            <a:tailEnd/>
          </a:ln>
          <a:effectLst/>
        </p:spPr>
        <p:txBody>
          <a:bodyPr wrap="none">
            <a:spAutoFit/>
          </a:bodyPr>
          <a:lstStyle/>
          <a:p>
            <a:pPr marL="142791" indent="-142791" fontAlgn="base">
              <a:lnSpc>
                <a:spcPct val="95000"/>
              </a:lnSpc>
              <a:spcBef>
                <a:spcPct val="35000"/>
              </a:spcBef>
              <a:spcAft>
                <a:spcPct val="0"/>
              </a:spcAft>
              <a:buClr>
                <a:srgbClr val="002060"/>
              </a:buClr>
            </a:pPr>
            <a:r>
              <a:rPr lang="en-US" sz="990" b="1" dirty="0">
                <a:solidFill>
                  <a:srgbClr val="000000"/>
                </a:solidFill>
                <a:latin typeface="Arial" charset="0"/>
              </a:rPr>
              <a:t>Mean SD </a:t>
            </a:r>
            <a:r>
              <a:rPr lang="en-US" sz="990" b="1" dirty="0" err="1">
                <a:solidFill>
                  <a:srgbClr val="000000"/>
                </a:solidFill>
                <a:latin typeface="Arial" charset="0"/>
              </a:rPr>
              <a:t>Vt</a:t>
            </a:r>
            <a:endParaRPr lang="en-US" sz="990" b="1" dirty="0">
              <a:solidFill>
                <a:srgbClr val="000000"/>
              </a:solidFill>
              <a:latin typeface="Arial" charset="0"/>
            </a:endParaRPr>
          </a:p>
        </p:txBody>
      </p:sp>
      <p:sp>
        <p:nvSpPr>
          <p:cNvPr id="90146" name="Line 34"/>
          <p:cNvSpPr>
            <a:spLocks noChangeShapeType="1"/>
          </p:cNvSpPr>
          <p:nvPr/>
        </p:nvSpPr>
        <p:spPr bwMode="auto">
          <a:xfrm>
            <a:off x="1916509" y="1194472"/>
            <a:ext cx="3207015" cy="0"/>
          </a:xfrm>
          <a:prstGeom prst="line">
            <a:avLst/>
          </a:prstGeom>
          <a:noFill/>
          <a:ln w="19050">
            <a:solidFill>
              <a:schemeClr val="tx1"/>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47" name="Line 35"/>
          <p:cNvSpPr>
            <a:spLocks noChangeShapeType="1"/>
          </p:cNvSpPr>
          <p:nvPr/>
        </p:nvSpPr>
        <p:spPr bwMode="auto">
          <a:xfrm flipV="1">
            <a:off x="1916509" y="1037564"/>
            <a:ext cx="0" cy="1226212"/>
          </a:xfrm>
          <a:prstGeom prst="line">
            <a:avLst/>
          </a:prstGeom>
          <a:noFill/>
          <a:ln w="9525">
            <a:solidFill>
              <a:schemeClr val="tx1"/>
            </a:solidFill>
            <a:round/>
            <a:headEn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90148" name="Line 36"/>
          <p:cNvSpPr>
            <a:spLocks noChangeShapeType="1"/>
          </p:cNvSpPr>
          <p:nvPr/>
        </p:nvSpPr>
        <p:spPr bwMode="auto">
          <a:xfrm flipH="1" flipV="1">
            <a:off x="6640347" y="1414859"/>
            <a:ext cx="7849" cy="748563"/>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990">
              <a:solidFill>
                <a:srgbClr val="002060"/>
              </a:solidFill>
            </a:endParaRPr>
          </a:p>
        </p:txBody>
      </p:sp>
      <p:sp>
        <p:nvSpPr>
          <p:cNvPr id="90149" name="Text Box 37"/>
          <p:cNvSpPr txBox="1">
            <a:spLocks noChangeArrowheads="1"/>
          </p:cNvSpPr>
          <p:nvPr/>
        </p:nvSpPr>
        <p:spPr bwMode="auto">
          <a:xfrm>
            <a:off x="5595144" y="1414859"/>
            <a:ext cx="471620" cy="237053"/>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i="1">
                <a:solidFill>
                  <a:srgbClr val="FF00FF"/>
                </a:solidFill>
                <a:latin typeface="Arial" charset="0"/>
              </a:rPr>
              <a:t>V</a:t>
            </a:r>
            <a:r>
              <a:rPr lang="en-US" sz="990" b="1" i="1" baseline="-25000">
                <a:solidFill>
                  <a:srgbClr val="FF00FF"/>
                </a:solidFill>
                <a:latin typeface="Arial" charset="0"/>
              </a:rPr>
              <a:t>Srm</a:t>
            </a:r>
            <a:endParaRPr lang="en-US" sz="990" b="1">
              <a:solidFill>
                <a:srgbClr val="FF00FF"/>
              </a:solidFill>
              <a:latin typeface="Arial" charset="0"/>
            </a:endParaRPr>
          </a:p>
        </p:txBody>
      </p:sp>
      <p:sp>
        <p:nvSpPr>
          <p:cNvPr id="90150" name="Text Box 38"/>
          <p:cNvSpPr txBox="1">
            <a:spLocks noChangeArrowheads="1"/>
          </p:cNvSpPr>
          <p:nvPr/>
        </p:nvSpPr>
        <p:spPr bwMode="auto">
          <a:xfrm>
            <a:off x="5878116" y="1414859"/>
            <a:ext cx="471620" cy="237053"/>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i="1">
                <a:solidFill>
                  <a:srgbClr val="008000"/>
                </a:solidFill>
                <a:latin typeface="Arial" charset="0"/>
              </a:rPr>
              <a:t>V</a:t>
            </a:r>
            <a:r>
              <a:rPr lang="en-US" sz="990" b="1" i="1" baseline="-25000">
                <a:solidFill>
                  <a:srgbClr val="008000"/>
                </a:solidFill>
                <a:latin typeface="Arial" charset="0"/>
              </a:rPr>
              <a:t>Rrm</a:t>
            </a:r>
          </a:p>
        </p:txBody>
      </p:sp>
      <p:sp>
        <p:nvSpPr>
          <p:cNvPr id="90151" name="Text Box 39"/>
          <p:cNvSpPr txBox="1">
            <a:spLocks noChangeArrowheads="1"/>
          </p:cNvSpPr>
          <p:nvPr/>
        </p:nvSpPr>
        <p:spPr bwMode="auto">
          <a:xfrm>
            <a:off x="6324600" y="1414859"/>
            <a:ext cx="471620" cy="237053"/>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i="1" dirty="0" err="1">
                <a:solidFill>
                  <a:srgbClr val="800000"/>
                </a:solidFill>
                <a:latin typeface="Arial" charset="0"/>
              </a:rPr>
              <a:t>V</a:t>
            </a:r>
            <a:r>
              <a:rPr lang="en-US" sz="990" b="1" i="1" baseline="-25000" dirty="0" err="1">
                <a:solidFill>
                  <a:srgbClr val="800000"/>
                </a:solidFill>
                <a:latin typeface="Arial" charset="0"/>
              </a:rPr>
              <a:t>Rwm</a:t>
            </a:r>
            <a:endParaRPr lang="en-US" sz="990" b="1" i="1" baseline="-25000" dirty="0">
              <a:solidFill>
                <a:srgbClr val="800000"/>
              </a:solidFill>
              <a:latin typeface="Arial" charset="0"/>
            </a:endParaRPr>
          </a:p>
        </p:txBody>
      </p:sp>
      <p:sp>
        <p:nvSpPr>
          <p:cNvPr id="42" name="Line 14"/>
          <p:cNvSpPr>
            <a:spLocks noChangeShapeType="1"/>
          </p:cNvSpPr>
          <p:nvPr/>
        </p:nvSpPr>
        <p:spPr bwMode="auto">
          <a:xfrm>
            <a:off x="4791504" y="1451085"/>
            <a:ext cx="0" cy="855704"/>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990">
              <a:solidFill>
                <a:srgbClr val="002060"/>
              </a:solidFill>
            </a:endParaRPr>
          </a:p>
        </p:txBody>
      </p:sp>
      <p:grpSp>
        <p:nvGrpSpPr>
          <p:cNvPr id="5" name="Group 29"/>
          <p:cNvGrpSpPr>
            <a:grpSpLocks/>
          </p:cNvGrpSpPr>
          <p:nvPr/>
        </p:nvGrpSpPr>
        <p:grpSpPr bwMode="auto">
          <a:xfrm flipH="1">
            <a:off x="3508032" y="2069098"/>
            <a:ext cx="1275175" cy="475550"/>
            <a:chOff x="3672" y="1584"/>
            <a:chExt cx="737" cy="363"/>
          </a:xfrm>
        </p:grpSpPr>
        <p:sp>
          <p:nvSpPr>
            <p:cNvPr id="44" name="Text Box 30"/>
            <p:cNvSpPr txBox="1">
              <a:spLocks noChangeArrowheads="1"/>
            </p:cNvSpPr>
            <p:nvPr/>
          </p:nvSpPr>
          <p:spPr bwMode="auto">
            <a:xfrm>
              <a:off x="3832" y="1656"/>
              <a:ext cx="577" cy="291"/>
            </a:xfrm>
            <a:prstGeom prst="rect">
              <a:avLst/>
            </a:prstGeom>
            <a:noFill/>
            <a:ln w="19050" algn="ctr">
              <a:solidFill>
                <a:schemeClr val="tx1"/>
              </a:solid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V=DESWL/BL</a:t>
              </a:r>
              <a:br>
                <a:rPr lang="en-US" sz="990" b="1" dirty="0">
                  <a:solidFill>
                    <a:srgbClr val="000000"/>
                  </a:solidFill>
                  <a:latin typeface="Arial" charset="0"/>
                </a:rPr>
              </a:br>
              <a:r>
                <a:rPr lang="en-US" sz="990" b="1" dirty="0">
                  <a:solidFill>
                    <a:srgbClr val="000000"/>
                  </a:solidFill>
                  <a:latin typeface="Arial" charset="0"/>
                </a:rPr>
                <a:t>(write)</a:t>
              </a:r>
            </a:p>
          </p:txBody>
        </p:sp>
        <p:sp>
          <p:nvSpPr>
            <p:cNvPr id="45" name="Line 31"/>
            <p:cNvSpPr>
              <a:spLocks noChangeShapeType="1"/>
            </p:cNvSpPr>
            <p:nvPr/>
          </p:nvSpPr>
          <p:spPr bwMode="auto">
            <a:xfrm>
              <a:off x="3672" y="1584"/>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990">
                <a:solidFill>
                  <a:srgbClr val="002060"/>
                </a:solidFill>
              </a:endParaRPr>
            </a:p>
          </p:txBody>
        </p:sp>
        <p:sp>
          <p:nvSpPr>
            <p:cNvPr id="46" name="Line 32"/>
            <p:cNvSpPr>
              <a:spLocks noChangeShapeType="1"/>
            </p:cNvSpPr>
            <p:nvPr/>
          </p:nvSpPr>
          <p:spPr bwMode="auto">
            <a:xfrm>
              <a:off x="3744" y="1800"/>
              <a:ext cx="88"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990">
                <a:solidFill>
                  <a:srgbClr val="002060"/>
                </a:solidFill>
              </a:endParaRPr>
            </a:p>
          </p:txBody>
        </p:sp>
      </p:grpSp>
      <p:sp>
        <p:nvSpPr>
          <p:cNvPr id="70" name="Line 16"/>
          <p:cNvSpPr>
            <a:spLocks noChangeShapeType="1"/>
          </p:cNvSpPr>
          <p:nvPr/>
        </p:nvSpPr>
        <p:spPr bwMode="auto">
          <a:xfrm>
            <a:off x="4791506" y="1686517"/>
            <a:ext cx="329002" cy="0"/>
          </a:xfrm>
          <a:prstGeom prst="line">
            <a:avLst/>
          </a:prstGeom>
          <a:noFill/>
          <a:ln w="19050">
            <a:solidFill>
              <a:srgbClr val="800000"/>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71" name="Text Box 39"/>
          <p:cNvSpPr txBox="1">
            <a:spLocks noChangeArrowheads="1"/>
          </p:cNvSpPr>
          <p:nvPr/>
        </p:nvSpPr>
        <p:spPr bwMode="auto">
          <a:xfrm>
            <a:off x="4696426" y="1403546"/>
            <a:ext cx="471620" cy="237053"/>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i="1" dirty="0" err="1">
                <a:solidFill>
                  <a:srgbClr val="800000"/>
                </a:solidFill>
                <a:latin typeface="Arial" charset="0"/>
              </a:rPr>
              <a:t>V</a:t>
            </a:r>
            <a:r>
              <a:rPr lang="en-US" sz="990" b="1" i="1" baseline="-25000" dirty="0" err="1">
                <a:solidFill>
                  <a:srgbClr val="800000"/>
                </a:solidFill>
                <a:latin typeface="Arial" charset="0"/>
              </a:rPr>
              <a:t>inh</a:t>
            </a:r>
            <a:endParaRPr lang="en-US" sz="990" b="1" i="1" baseline="-25000" dirty="0">
              <a:solidFill>
                <a:srgbClr val="800000"/>
              </a:solidFill>
              <a:latin typeface="Arial" charset="0"/>
            </a:endParaRPr>
          </a:p>
        </p:txBody>
      </p:sp>
      <p:sp>
        <p:nvSpPr>
          <p:cNvPr id="72" name="TextBox 71"/>
          <p:cNvSpPr txBox="1"/>
          <p:nvPr/>
        </p:nvSpPr>
        <p:spPr>
          <a:xfrm>
            <a:off x="2551314" y="1260931"/>
            <a:ext cx="2012089" cy="803297"/>
          </a:xfrm>
          <a:prstGeom prst="rect">
            <a:avLst/>
          </a:prstGeom>
          <a:noFill/>
        </p:spPr>
        <p:txBody>
          <a:bodyPr wrap="none" rtlCol="0">
            <a:spAutoFit/>
          </a:bodyPr>
          <a:lstStyle/>
          <a:p>
            <a:pPr fontAlgn="base">
              <a:spcBef>
                <a:spcPct val="0"/>
              </a:spcBef>
              <a:spcAft>
                <a:spcPct val="0"/>
              </a:spcAft>
            </a:pPr>
            <a:r>
              <a:rPr lang="en-US" sz="1155" i="1" dirty="0" err="1">
                <a:solidFill>
                  <a:prstClr val="white">
                    <a:lumMod val="50000"/>
                  </a:prstClr>
                </a:solidFill>
                <a:latin typeface="Century Gothic" pitchFamily="34" charset="0"/>
              </a:rPr>
              <a:t>V</a:t>
            </a:r>
            <a:r>
              <a:rPr lang="en-US" sz="1155" i="1" baseline="-25000" dirty="0" err="1">
                <a:solidFill>
                  <a:prstClr val="white">
                    <a:lumMod val="50000"/>
                  </a:prstClr>
                </a:solidFill>
                <a:latin typeface="Century Gothic" pitchFamily="34" charset="0"/>
              </a:rPr>
              <a:t>inh</a:t>
            </a:r>
            <a:r>
              <a:rPr lang="en-US" sz="1155" dirty="0">
                <a:solidFill>
                  <a:prstClr val="white">
                    <a:lumMod val="50000"/>
                  </a:prstClr>
                </a:solidFill>
                <a:latin typeface="Century Gothic" pitchFamily="34" charset="0"/>
              </a:rPr>
              <a:t> = inhibit margin</a:t>
            </a:r>
          </a:p>
          <a:p>
            <a:pPr fontAlgn="base">
              <a:spcBef>
                <a:spcPct val="0"/>
              </a:spcBef>
              <a:spcAft>
                <a:spcPct val="0"/>
              </a:spcAft>
            </a:pPr>
            <a:r>
              <a:rPr lang="en-US" sz="1155" i="1" dirty="0" err="1">
                <a:solidFill>
                  <a:prstClr val="white">
                    <a:lumMod val="50000"/>
                  </a:prstClr>
                </a:solidFill>
                <a:latin typeface="Century Gothic" pitchFamily="34" charset="0"/>
              </a:rPr>
              <a:t>V</a:t>
            </a:r>
            <a:r>
              <a:rPr lang="en-US" sz="1155" i="1" baseline="-25000" dirty="0" err="1">
                <a:solidFill>
                  <a:prstClr val="white">
                    <a:lumMod val="50000"/>
                  </a:prstClr>
                </a:solidFill>
                <a:latin typeface="Century Gothic" pitchFamily="34" charset="0"/>
              </a:rPr>
              <a:t>Srm</a:t>
            </a:r>
            <a:r>
              <a:rPr lang="en-US" sz="1155" dirty="0">
                <a:solidFill>
                  <a:prstClr val="white">
                    <a:lumMod val="50000"/>
                  </a:prstClr>
                </a:solidFill>
                <a:latin typeface="Century Gothic" pitchFamily="34" charset="0"/>
              </a:rPr>
              <a:t> = SET read margin</a:t>
            </a:r>
          </a:p>
          <a:p>
            <a:pPr fontAlgn="base">
              <a:spcBef>
                <a:spcPct val="0"/>
              </a:spcBef>
              <a:spcAft>
                <a:spcPct val="0"/>
              </a:spcAft>
            </a:pPr>
            <a:r>
              <a:rPr lang="en-US" sz="1155" i="1" dirty="0" err="1">
                <a:solidFill>
                  <a:prstClr val="white">
                    <a:lumMod val="50000"/>
                  </a:prstClr>
                </a:solidFill>
                <a:latin typeface="Century Gothic" pitchFamily="34" charset="0"/>
              </a:rPr>
              <a:t>V</a:t>
            </a:r>
            <a:r>
              <a:rPr lang="en-US" sz="1155" i="1" baseline="-25000" dirty="0" err="1">
                <a:solidFill>
                  <a:prstClr val="white">
                    <a:lumMod val="50000"/>
                  </a:prstClr>
                </a:solidFill>
                <a:latin typeface="Century Gothic" pitchFamily="34" charset="0"/>
              </a:rPr>
              <a:t>Rrm</a:t>
            </a:r>
            <a:r>
              <a:rPr lang="en-US" sz="1155" dirty="0">
                <a:solidFill>
                  <a:prstClr val="white">
                    <a:lumMod val="50000"/>
                  </a:prstClr>
                </a:solidFill>
                <a:latin typeface="Century Gothic" pitchFamily="34" charset="0"/>
              </a:rPr>
              <a:t> = RESET read margin</a:t>
            </a:r>
          </a:p>
          <a:p>
            <a:pPr fontAlgn="base">
              <a:spcBef>
                <a:spcPct val="0"/>
              </a:spcBef>
              <a:spcAft>
                <a:spcPct val="0"/>
              </a:spcAft>
            </a:pPr>
            <a:r>
              <a:rPr lang="en-US" sz="1155" i="1" dirty="0" err="1">
                <a:solidFill>
                  <a:prstClr val="white">
                    <a:lumMod val="50000"/>
                  </a:prstClr>
                </a:solidFill>
                <a:latin typeface="Century Gothic" pitchFamily="34" charset="0"/>
              </a:rPr>
              <a:t>V</a:t>
            </a:r>
            <a:r>
              <a:rPr lang="en-US" sz="1155" i="1" baseline="-25000" dirty="0" err="1">
                <a:solidFill>
                  <a:prstClr val="white">
                    <a:lumMod val="50000"/>
                  </a:prstClr>
                </a:solidFill>
                <a:latin typeface="Century Gothic" pitchFamily="34" charset="0"/>
              </a:rPr>
              <a:t>Rwm</a:t>
            </a:r>
            <a:r>
              <a:rPr lang="en-US" sz="1155" dirty="0">
                <a:solidFill>
                  <a:prstClr val="white">
                    <a:lumMod val="50000"/>
                  </a:prstClr>
                </a:solidFill>
                <a:latin typeface="Century Gothic" pitchFamily="34" charset="0"/>
              </a:rPr>
              <a:t> = RESET write margin</a:t>
            </a:r>
          </a:p>
        </p:txBody>
      </p:sp>
      <p:sp>
        <p:nvSpPr>
          <p:cNvPr id="73" name="Text Box 33"/>
          <p:cNvSpPr txBox="1">
            <a:spLocks noChangeArrowheads="1"/>
          </p:cNvSpPr>
          <p:nvPr/>
        </p:nvSpPr>
        <p:spPr bwMode="auto">
          <a:xfrm>
            <a:off x="5103595" y="595381"/>
            <a:ext cx="1283951" cy="381771"/>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Mean </a:t>
            </a:r>
            <a:r>
              <a:rPr lang="en-US" sz="990" b="1" dirty="0" smtClean="0">
                <a:solidFill>
                  <a:srgbClr val="000000"/>
                </a:solidFill>
                <a:latin typeface="Arial" charset="0"/>
              </a:rPr>
              <a:t>SD-polarity effect </a:t>
            </a:r>
            <a:r>
              <a:rPr lang="en-US" sz="990" b="1" dirty="0" err="1">
                <a:solidFill>
                  <a:srgbClr val="000000"/>
                </a:solidFill>
                <a:latin typeface="Arial" charset="0"/>
              </a:rPr>
              <a:t>Vt</a:t>
            </a:r>
            <a:endParaRPr lang="en-US" sz="990" b="1" dirty="0">
              <a:solidFill>
                <a:srgbClr val="000000"/>
              </a:solidFill>
              <a:latin typeface="Arial" charset="0"/>
            </a:endParaRPr>
          </a:p>
        </p:txBody>
      </p:sp>
      <p:sp>
        <p:nvSpPr>
          <p:cNvPr id="74" name="Line 34"/>
          <p:cNvSpPr>
            <a:spLocks noChangeShapeType="1"/>
          </p:cNvSpPr>
          <p:nvPr/>
        </p:nvSpPr>
        <p:spPr bwMode="auto">
          <a:xfrm>
            <a:off x="5124278" y="928154"/>
            <a:ext cx="1236017" cy="0"/>
          </a:xfrm>
          <a:prstGeom prst="line">
            <a:avLst/>
          </a:prstGeom>
          <a:noFill/>
          <a:ln w="19050">
            <a:solidFill>
              <a:schemeClr val="tx1"/>
            </a:solidFill>
            <a:round/>
            <a:headEnd type="triangle" w="med" len="med"/>
            <a:tailEnd type="triangle" w="med" len="med"/>
          </a:ln>
          <a:effectLst/>
        </p:spPr>
        <p:txBody>
          <a:bodyPr anchor="ctr"/>
          <a:lstStyle/>
          <a:p>
            <a:pPr fontAlgn="base">
              <a:spcBef>
                <a:spcPct val="0"/>
              </a:spcBef>
              <a:spcAft>
                <a:spcPct val="0"/>
              </a:spcAft>
            </a:pPr>
            <a:endParaRPr lang="en-US" sz="990">
              <a:solidFill>
                <a:srgbClr val="002060"/>
              </a:solidFill>
            </a:endParaRPr>
          </a:p>
        </p:txBody>
      </p:sp>
      <p:sp>
        <p:nvSpPr>
          <p:cNvPr id="10" name="Down Arrow 9"/>
          <p:cNvSpPr/>
          <p:nvPr/>
        </p:nvSpPr>
        <p:spPr bwMode="auto">
          <a:xfrm>
            <a:off x="5614854" y="2334365"/>
            <a:ext cx="168938" cy="698280"/>
          </a:xfrm>
          <a:prstGeom prst="downArrow">
            <a:avLst/>
          </a:prstGeom>
          <a:noFill/>
          <a:ln w="9525" cap="flat" cmpd="sng" algn="ctr">
            <a:solidFill>
              <a:schemeClr val="tx1"/>
            </a:solidFill>
            <a:prstDash val="solid"/>
            <a:round/>
            <a:headEnd type="none" w="med" len="med"/>
            <a:tailEnd type="none" w="med" len="med"/>
          </a:ln>
          <a:effectLst/>
        </p:spPr>
        <p:txBody>
          <a:bodyPr vert="horz" wrap="square" lIns="75983" tIns="37992" rIns="75983" bIns="37992" numCol="1" rtlCol="0" anchor="ctr" anchorCtr="0" compatLnSpc="1">
            <a:prstTxWarp prst="textNoShape">
              <a:avLst/>
            </a:prstTxWarp>
          </a:bodyPr>
          <a:lstStyle/>
          <a:p>
            <a:pPr eaLnBrk="0" fontAlgn="base" hangingPunct="0">
              <a:spcBef>
                <a:spcPct val="0"/>
              </a:spcBef>
              <a:spcAft>
                <a:spcPct val="0"/>
              </a:spcAft>
            </a:pPr>
            <a:endParaRPr lang="en-US" sz="990">
              <a:solidFill>
                <a:srgbClr val="002060"/>
              </a:solidFill>
            </a:endParaRPr>
          </a:p>
        </p:txBody>
      </p:sp>
      <p:sp>
        <p:nvSpPr>
          <p:cNvPr id="59" name="Text Box 18"/>
          <p:cNvSpPr txBox="1">
            <a:spLocks noChangeArrowheads="1"/>
          </p:cNvSpPr>
          <p:nvPr/>
        </p:nvSpPr>
        <p:spPr bwMode="auto">
          <a:xfrm>
            <a:off x="4797596" y="2051877"/>
            <a:ext cx="305999" cy="381771"/>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E1</a:t>
            </a:r>
          </a:p>
        </p:txBody>
      </p:sp>
      <p:sp>
        <p:nvSpPr>
          <p:cNvPr id="60" name="Text Box 18"/>
          <p:cNvSpPr txBox="1">
            <a:spLocks noChangeArrowheads="1"/>
          </p:cNvSpPr>
          <p:nvPr/>
        </p:nvSpPr>
        <p:spPr bwMode="auto">
          <a:xfrm>
            <a:off x="5720473" y="2060733"/>
            <a:ext cx="305999" cy="381771"/>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E2</a:t>
            </a:r>
          </a:p>
        </p:txBody>
      </p:sp>
      <p:sp>
        <p:nvSpPr>
          <p:cNvPr id="61" name="Text Box 18"/>
          <p:cNvSpPr txBox="1">
            <a:spLocks noChangeArrowheads="1"/>
          </p:cNvSpPr>
          <p:nvPr/>
        </p:nvSpPr>
        <p:spPr bwMode="auto">
          <a:xfrm>
            <a:off x="5963148" y="2058960"/>
            <a:ext cx="305999" cy="381771"/>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E3</a:t>
            </a:r>
          </a:p>
        </p:txBody>
      </p:sp>
      <p:sp>
        <p:nvSpPr>
          <p:cNvPr id="62" name="Text Box 18"/>
          <p:cNvSpPr txBox="1">
            <a:spLocks noChangeArrowheads="1"/>
          </p:cNvSpPr>
          <p:nvPr/>
        </p:nvSpPr>
        <p:spPr bwMode="auto">
          <a:xfrm>
            <a:off x="6495089" y="1054500"/>
            <a:ext cx="279335" cy="381771"/>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E4</a:t>
            </a:r>
          </a:p>
        </p:txBody>
      </p:sp>
      <p:sp>
        <p:nvSpPr>
          <p:cNvPr id="7" name="Content Placeholder 6"/>
          <p:cNvSpPr>
            <a:spLocks noGrp="1"/>
          </p:cNvSpPr>
          <p:nvPr>
            <p:ph idx="1"/>
          </p:nvPr>
        </p:nvSpPr>
        <p:spPr>
          <a:xfrm>
            <a:off x="654815" y="3067348"/>
            <a:ext cx="8560121" cy="1577304"/>
          </a:xfrm>
        </p:spPr>
        <p:txBody>
          <a:bodyPr/>
          <a:lstStyle/>
          <a:p>
            <a:r>
              <a:rPr lang="en-US" dirty="0" smtClean="0"/>
              <a:t>For SSM, the contributions to the window budget come from:</a:t>
            </a:r>
          </a:p>
          <a:p>
            <a:pPr lvl="1"/>
            <a:r>
              <a:rPr lang="en-US" dirty="0" smtClean="0"/>
              <a:t>Available window between the low and high median </a:t>
            </a:r>
            <a:r>
              <a:rPr lang="en-US" dirty="0" err="1" smtClean="0"/>
              <a:t>Vt</a:t>
            </a:r>
            <a:endParaRPr lang="en-US" dirty="0" smtClean="0"/>
          </a:p>
          <a:p>
            <a:pPr lvl="1"/>
            <a:r>
              <a:rPr lang="en-US" dirty="0" smtClean="0"/>
              <a:t>Low </a:t>
            </a:r>
            <a:r>
              <a:rPr lang="en-US" dirty="0" err="1" smtClean="0"/>
              <a:t>Vt</a:t>
            </a:r>
            <a:r>
              <a:rPr lang="en-US" dirty="0" smtClean="0"/>
              <a:t> state sigma (bit </a:t>
            </a:r>
            <a:r>
              <a:rPr lang="en-US" dirty="0" err="1" smtClean="0"/>
              <a:t>variability+bounce</a:t>
            </a:r>
            <a:r>
              <a:rPr lang="en-US" dirty="0" smtClean="0"/>
              <a:t>, as measured on SD-only lots)</a:t>
            </a:r>
          </a:p>
          <a:p>
            <a:pPr lvl="1"/>
            <a:r>
              <a:rPr lang="en-US" dirty="0" smtClean="0"/>
              <a:t>High </a:t>
            </a:r>
            <a:r>
              <a:rPr lang="en-US" dirty="0" err="1" smtClean="0"/>
              <a:t>Vt</a:t>
            </a:r>
            <a:r>
              <a:rPr lang="en-US" dirty="0" smtClean="0"/>
              <a:t> </a:t>
            </a:r>
            <a:r>
              <a:rPr lang="en-US" dirty="0"/>
              <a:t>state sigma (bit </a:t>
            </a:r>
            <a:r>
              <a:rPr lang="en-US" dirty="0" err="1"/>
              <a:t>variability+bounce</a:t>
            </a:r>
            <a:r>
              <a:rPr lang="en-US" dirty="0"/>
              <a:t>, </a:t>
            </a:r>
            <a:r>
              <a:rPr lang="en-US" dirty="0" smtClean="0"/>
              <a:t>should be the same as for low Vth state)</a:t>
            </a:r>
          </a:p>
          <a:p>
            <a:pPr lvl="1"/>
            <a:r>
              <a:rPr lang="en-US" dirty="0" smtClean="0"/>
              <a:t>Low </a:t>
            </a:r>
            <a:r>
              <a:rPr lang="en-US" dirty="0" err="1" smtClean="0"/>
              <a:t>Vt</a:t>
            </a:r>
            <a:r>
              <a:rPr lang="en-US" dirty="0" smtClean="0"/>
              <a:t> state drift (</a:t>
            </a:r>
            <a:r>
              <a:rPr lang="en-US" dirty="0" err="1" smtClean="0"/>
              <a:t>bias+unbias</a:t>
            </a:r>
            <a:r>
              <a:rPr lang="en-US" dirty="0" smtClean="0"/>
              <a:t>, as measured on </a:t>
            </a:r>
            <a:r>
              <a:rPr lang="en-US" dirty="0" err="1" smtClean="0"/>
              <a:t>SxP</a:t>
            </a:r>
            <a:r>
              <a:rPr lang="en-US" dirty="0" smtClean="0"/>
              <a:t> lots for set state)</a:t>
            </a:r>
          </a:p>
          <a:p>
            <a:pPr lvl="1"/>
            <a:r>
              <a:rPr lang="en-US" dirty="0" err="1" smtClean="0"/>
              <a:t>xTile</a:t>
            </a:r>
            <a:r>
              <a:rPr lang="en-US" dirty="0" smtClean="0"/>
              <a:t> (as measured on </a:t>
            </a:r>
            <a:r>
              <a:rPr lang="en-US" dirty="0" err="1" smtClean="0"/>
              <a:t>SxP</a:t>
            </a:r>
            <a:r>
              <a:rPr lang="en-US" dirty="0" smtClean="0"/>
              <a:t>)</a:t>
            </a:r>
            <a:endParaRPr lang="en-US" dirty="0"/>
          </a:p>
          <a:p>
            <a:pPr lvl="1"/>
            <a:endParaRPr lang="en-US" dirty="0"/>
          </a:p>
        </p:txBody>
      </p:sp>
      <p:grpSp>
        <p:nvGrpSpPr>
          <p:cNvPr id="4" name="Group 29"/>
          <p:cNvGrpSpPr>
            <a:grpSpLocks/>
          </p:cNvGrpSpPr>
          <p:nvPr/>
        </p:nvGrpSpPr>
        <p:grpSpPr bwMode="auto">
          <a:xfrm>
            <a:off x="5979982" y="2075132"/>
            <a:ext cx="1037564" cy="475550"/>
            <a:chOff x="3672" y="1584"/>
            <a:chExt cx="792" cy="363"/>
          </a:xfrm>
        </p:grpSpPr>
        <p:sp>
          <p:nvSpPr>
            <p:cNvPr id="90142" name="Text Box 30"/>
            <p:cNvSpPr txBox="1">
              <a:spLocks noChangeArrowheads="1"/>
            </p:cNvSpPr>
            <p:nvPr/>
          </p:nvSpPr>
          <p:spPr bwMode="auto">
            <a:xfrm>
              <a:off x="3888" y="1656"/>
              <a:ext cx="576" cy="291"/>
            </a:xfrm>
            <a:prstGeom prst="rect">
              <a:avLst/>
            </a:prstGeom>
            <a:noFill/>
            <a:ln w="19050" algn="ctr">
              <a:solidFill>
                <a:schemeClr val="tx1"/>
              </a:solid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990" b="1" dirty="0">
                  <a:solidFill>
                    <a:srgbClr val="000000"/>
                  </a:solidFill>
                  <a:latin typeface="Arial" charset="0"/>
                </a:rPr>
                <a:t>V=SELBL</a:t>
              </a:r>
              <a:br>
                <a:rPr lang="en-US" sz="990" b="1" dirty="0">
                  <a:solidFill>
                    <a:srgbClr val="000000"/>
                  </a:solidFill>
                  <a:latin typeface="Arial" charset="0"/>
                </a:rPr>
              </a:br>
              <a:r>
                <a:rPr lang="en-US" sz="990" b="1" dirty="0">
                  <a:solidFill>
                    <a:srgbClr val="000000"/>
                  </a:solidFill>
                  <a:latin typeface="Arial" charset="0"/>
                </a:rPr>
                <a:t>(read)</a:t>
              </a:r>
            </a:p>
          </p:txBody>
        </p:sp>
        <p:sp>
          <p:nvSpPr>
            <p:cNvPr id="90143" name="Line 31"/>
            <p:cNvSpPr>
              <a:spLocks noChangeShapeType="1"/>
            </p:cNvSpPr>
            <p:nvPr/>
          </p:nvSpPr>
          <p:spPr bwMode="auto">
            <a:xfrm>
              <a:off x="3672" y="1584"/>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990">
                <a:solidFill>
                  <a:srgbClr val="002060"/>
                </a:solidFill>
              </a:endParaRPr>
            </a:p>
          </p:txBody>
        </p:sp>
        <p:sp>
          <p:nvSpPr>
            <p:cNvPr id="90144" name="Line 32"/>
            <p:cNvSpPr>
              <a:spLocks noChangeShapeType="1"/>
            </p:cNvSpPr>
            <p:nvPr/>
          </p:nvSpPr>
          <p:spPr bwMode="auto">
            <a:xfrm>
              <a:off x="3744" y="1800"/>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990">
                <a:solidFill>
                  <a:srgbClr val="002060"/>
                </a:solidFill>
              </a:endParaRPr>
            </a:p>
          </p:txBody>
        </p:sp>
      </p:grpSp>
    </p:spTree>
    <p:extLst>
      <p:ext uri="{BB962C8B-B14F-4D97-AF65-F5344CB8AC3E}">
        <p14:creationId xmlns:p14="http://schemas.microsoft.com/office/powerpoint/2010/main" val="80186679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on S26A</a:t>
            </a:r>
            <a:endParaRPr lang="en-US" dirty="0"/>
          </a:p>
        </p:txBody>
      </p:sp>
      <p:sp>
        <p:nvSpPr>
          <p:cNvPr id="3" name="Content Placeholder 2"/>
          <p:cNvSpPr>
            <a:spLocks noGrp="1"/>
          </p:cNvSpPr>
          <p:nvPr>
            <p:ph idx="1"/>
          </p:nvPr>
        </p:nvSpPr>
        <p:spPr>
          <a:xfrm>
            <a:off x="745644" y="828355"/>
            <a:ext cx="8547242" cy="4266003"/>
          </a:xfrm>
        </p:spPr>
        <p:txBody>
          <a:bodyPr>
            <a:normAutofit lnSpcReduction="10000"/>
          </a:bodyPr>
          <a:lstStyle/>
          <a:p>
            <a:r>
              <a:rPr lang="en-US" sz="1799" dirty="0"/>
              <a:t>Silicon with the new SSM flow</a:t>
            </a:r>
          </a:p>
          <a:p>
            <a:pPr lvl="1"/>
            <a:r>
              <a:rPr lang="en-US" sz="1400" dirty="0"/>
              <a:t>Baseline process (SD-only flow) </a:t>
            </a:r>
            <a:r>
              <a:rPr lang="en-US" sz="1400" dirty="0">
                <a:sym typeface="Wingdings" panose="05000000000000000000" pitchFamily="2" charset="2"/>
              </a:rPr>
              <a:t> first SSM </a:t>
            </a:r>
            <a:r>
              <a:rPr lang="en-US" sz="1400" dirty="0" smtClean="0">
                <a:sym typeface="Wingdings" panose="05000000000000000000" pitchFamily="2" charset="2"/>
              </a:rPr>
              <a:t>out end of wk48, electrical characterization on-going</a:t>
            </a:r>
            <a:endParaRPr lang="en-US" sz="1400" dirty="0"/>
          </a:p>
          <a:p>
            <a:pPr lvl="1"/>
            <a:r>
              <a:rPr lang="en-US" sz="1400" dirty="0" smtClean="0"/>
              <a:t>There are some known </a:t>
            </a:r>
            <a:r>
              <a:rPr lang="en-US" sz="1400" dirty="0"/>
              <a:t>knobs for enlarging the </a:t>
            </a:r>
            <a:r>
              <a:rPr lang="en-US" sz="1400" dirty="0" err="1" smtClean="0"/>
              <a:t>Vt</a:t>
            </a:r>
            <a:r>
              <a:rPr lang="en-US" sz="1400" dirty="0" smtClean="0"/>
              <a:t> window</a:t>
            </a:r>
            <a:endParaRPr lang="en-US" sz="1400" dirty="0"/>
          </a:p>
          <a:p>
            <a:r>
              <a:rPr lang="en-US" sz="1799" dirty="0"/>
              <a:t>Dual-polarity test-structure testing</a:t>
            </a:r>
          </a:p>
          <a:p>
            <a:pPr lvl="1"/>
            <a:r>
              <a:rPr lang="en-US" sz="1400" dirty="0"/>
              <a:t>2xCMOS </a:t>
            </a:r>
            <a:r>
              <a:rPr lang="en-US" sz="1400" dirty="0">
                <a:sym typeface="Wingdings" panose="05000000000000000000" pitchFamily="2" charset="2"/>
              </a:rPr>
              <a:t> </a:t>
            </a:r>
            <a:r>
              <a:rPr lang="en-US" sz="1400" dirty="0"/>
              <a:t>validated on </a:t>
            </a:r>
            <a:r>
              <a:rPr lang="en-US" sz="1400" dirty="0" smtClean="0"/>
              <a:t>FS in wk42</a:t>
            </a:r>
            <a:endParaRPr lang="en-US" sz="1400" dirty="0"/>
          </a:p>
          <a:p>
            <a:pPr lvl="2"/>
            <a:r>
              <a:rPr lang="en-US" sz="1100" dirty="0"/>
              <a:t>Intrinsic properties</a:t>
            </a:r>
          </a:p>
          <a:p>
            <a:pPr lvl="2"/>
            <a:r>
              <a:rPr lang="en-US" sz="1100" dirty="0"/>
              <a:t>SSM flow validation vs. S15C</a:t>
            </a:r>
          </a:p>
          <a:p>
            <a:pPr lvl="1"/>
            <a:r>
              <a:rPr lang="en-US" sz="1400" dirty="0"/>
              <a:t>IG88 </a:t>
            </a:r>
            <a:r>
              <a:rPr lang="en-US" sz="1400" dirty="0">
                <a:sym typeface="Wingdings" panose="05000000000000000000" pitchFamily="2" charset="2"/>
              </a:rPr>
              <a:t> </a:t>
            </a:r>
            <a:r>
              <a:rPr lang="en-US" sz="1400" dirty="0" smtClean="0"/>
              <a:t>partially </a:t>
            </a:r>
            <a:r>
              <a:rPr lang="en-US" sz="1400" dirty="0"/>
              <a:t>validated, metal opt-in is needed for activating this vehicle</a:t>
            </a:r>
          </a:p>
          <a:p>
            <a:pPr lvl="2"/>
            <a:r>
              <a:rPr lang="en-US" sz="1100" dirty="0"/>
              <a:t>Intrinsic properties with more statistics (52 cells) </a:t>
            </a:r>
          </a:p>
          <a:p>
            <a:pPr lvl="2"/>
            <a:r>
              <a:rPr lang="en-US" sz="1100" dirty="0"/>
              <a:t>More robust intrinsic assessment for forming/seasoning impact and for long-time drift/retention </a:t>
            </a:r>
          </a:p>
          <a:p>
            <a:pPr lvl="1"/>
            <a:r>
              <a:rPr lang="en-US" sz="1400" dirty="0"/>
              <a:t>QTT </a:t>
            </a:r>
            <a:r>
              <a:rPr lang="en-US" sz="1400" dirty="0">
                <a:sym typeface="Wingdings" panose="05000000000000000000" pitchFamily="2" charset="2"/>
              </a:rPr>
              <a:t> design </a:t>
            </a:r>
            <a:r>
              <a:rPr lang="en-US" sz="1400" dirty="0"/>
              <a:t>validation on-going</a:t>
            </a:r>
          </a:p>
          <a:p>
            <a:pPr lvl="2"/>
            <a:r>
              <a:rPr lang="en-US" sz="1100" dirty="0"/>
              <a:t>ED impact</a:t>
            </a:r>
          </a:p>
          <a:p>
            <a:pPr lvl="2"/>
            <a:r>
              <a:rPr lang="en-US" sz="1100" dirty="0"/>
              <a:t>Thermal disturb</a:t>
            </a:r>
          </a:p>
          <a:p>
            <a:pPr lvl="1"/>
            <a:r>
              <a:rPr lang="en-US" sz="1400" dirty="0"/>
              <a:t>SR71B </a:t>
            </a:r>
            <a:r>
              <a:rPr lang="en-US" sz="1400" dirty="0">
                <a:sym typeface="Wingdings" panose="05000000000000000000" pitchFamily="2" charset="2"/>
              </a:rPr>
              <a:t> </a:t>
            </a:r>
            <a:r>
              <a:rPr lang="en-US" sz="1400" dirty="0"/>
              <a:t>design validation </a:t>
            </a:r>
            <a:r>
              <a:rPr lang="en-US" sz="1400" dirty="0" smtClean="0"/>
              <a:t>on-going, first results available</a:t>
            </a:r>
            <a:endParaRPr lang="en-US" sz="1400" dirty="0"/>
          </a:p>
          <a:p>
            <a:pPr lvl="2"/>
            <a:r>
              <a:rPr lang="en-US" sz="1000" dirty="0"/>
              <a:t>4</a:t>
            </a:r>
            <a:r>
              <a:rPr lang="en-US" sz="1000" dirty="0">
                <a:latin typeface="Symbol" panose="05050102010706020507" pitchFamily="18" charset="2"/>
              </a:rPr>
              <a:t>s</a:t>
            </a:r>
            <a:r>
              <a:rPr lang="en-US" sz="1000" dirty="0"/>
              <a:t> statistical validation with product-like </a:t>
            </a:r>
            <a:r>
              <a:rPr lang="en-US" sz="1000" dirty="0" err="1"/>
              <a:t>algos</a:t>
            </a:r>
            <a:endParaRPr lang="en-US" sz="1000" dirty="0"/>
          </a:p>
        </p:txBody>
      </p:sp>
    </p:spTree>
    <p:extLst>
      <p:ext uri="{BB962C8B-B14F-4D97-AF65-F5344CB8AC3E}">
        <p14:creationId xmlns:p14="http://schemas.microsoft.com/office/powerpoint/2010/main" val="1755422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defTabSz="1005741"/>
            <a:r>
              <a:rPr lang="en-US" sz="4000" dirty="0">
                <a:solidFill>
                  <a:schemeClr val="accent2"/>
                </a:solidFill>
                <a:latin typeface="Calibri" pitchFamily="34" charset="0"/>
                <a:cs typeface="Calibri" pitchFamily="34" charset="0"/>
              </a:rPr>
              <a:t>SSM Lot #1 - 9673132.003</a:t>
            </a:r>
          </a:p>
        </p:txBody>
      </p:sp>
      <p:sp>
        <p:nvSpPr>
          <p:cNvPr id="5" name="Content Placeholder 4"/>
          <p:cNvSpPr>
            <a:spLocks noGrp="1"/>
          </p:cNvSpPr>
          <p:nvPr>
            <p:ph idx="1"/>
          </p:nvPr>
        </p:nvSpPr>
        <p:spPr>
          <a:xfrm>
            <a:off x="756325" y="1146689"/>
            <a:ext cx="8557720" cy="3645374"/>
          </a:xfrm>
        </p:spPr>
        <p:txBody>
          <a:bodyPr/>
          <a:lstStyle/>
          <a:p>
            <a:r>
              <a:rPr lang="en-US" dirty="0"/>
              <a:t>Scope of the lot</a:t>
            </a:r>
          </a:p>
          <a:p>
            <a:pPr lvl="1"/>
            <a:r>
              <a:rPr lang="en-US" dirty="0"/>
              <a:t>b</a:t>
            </a:r>
            <a:r>
              <a:rPr lang="en-US" dirty="0" smtClean="0"/>
              <a:t>aseline SSM flow definition</a:t>
            </a:r>
          </a:p>
          <a:p>
            <a:pPr lvl="1"/>
            <a:r>
              <a:rPr lang="en-US" dirty="0" smtClean="0"/>
              <a:t>demonstrate </a:t>
            </a:r>
            <a:r>
              <a:rPr lang="en-US" dirty="0"/>
              <a:t>the SSM concept functionality on S26A </a:t>
            </a:r>
          </a:p>
          <a:p>
            <a:pPr lvl="1"/>
            <a:r>
              <a:rPr lang="en-US" dirty="0"/>
              <a:t>assessment of the intrinsic properties and reliability</a:t>
            </a:r>
          </a:p>
          <a:p>
            <a:pPr lvl="1"/>
            <a:r>
              <a:rPr lang="en-US" dirty="0"/>
              <a:t>SR71 and QTT validation</a:t>
            </a:r>
          </a:p>
          <a:p>
            <a:pPr lvl="1"/>
            <a:r>
              <a:rPr lang="en-US" dirty="0"/>
              <a:t>SSM concept </a:t>
            </a:r>
            <a:r>
              <a:rPr lang="en-US" dirty="0" smtClean="0"/>
              <a:t>demonstration </a:t>
            </a:r>
            <a:r>
              <a:rPr lang="en-US" dirty="0"/>
              <a:t>on SR71 and readiness for statistical assessment</a:t>
            </a:r>
          </a:p>
          <a:p>
            <a:r>
              <a:rPr lang="en-US" dirty="0"/>
              <a:t>Milestones</a:t>
            </a:r>
          </a:p>
          <a:p>
            <a:pPr lvl="1"/>
            <a:r>
              <a:rPr lang="en-US" dirty="0"/>
              <a:t>Lot out </a:t>
            </a:r>
            <a:r>
              <a:rPr lang="en-US" dirty="0" smtClean="0"/>
              <a:t>end of wk48 </a:t>
            </a:r>
          </a:p>
          <a:p>
            <a:pPr lvl="1"/>
            <a:r>
              <a:rPr lang="en-US" dirty="0" err="1" smtClean="0"/>
              <a:t>Param</a:t>
            </a:r>
            <a:r>
              <a:rPr lang="en-US" dirty="0" smtClean="0"/>
              <a:t> testing done, main array probe skipped</a:t>
            </a:r>
            <a:endParaRPr lang="en-US" dirty="0"/>
          </a:p>
          <a:p>
            <a:pPr lvl="1"/>
            <a:r>
              <a:rPr lang="en-US" dirty="0" smtClean="0"/>
              <a:t>Characterizations on-going, lot </a:t>
            </a:r>
            <a:r>
              <a:rPr lang="en-US" dirty="0"/>
              <a:t>complete assessment </a:t>
            </a:r>
            <a:r>
              <a:rPr lang="en-US" dirty="0" smtClean="0"/>
              <a:t>by </a:t>
            </a:r>
            <a:r>
              <a:rPr lang="en-US" dirty="0"/>
              <a:t>wk53</a:t>
            </a:r>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799232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SSM lot #1: 2xCMOS results</a:t>
            </a:r>
            <a:endParaRPr lang="en-US" dirty="0"/>
          </a:p>
        </p:txBody>
      </p:sp>
      <p:sp>
        <p:nvSpPr>
          <p:cNvPr id="3" name="Content Placeholder 2"/>
          <p:cNvSpPr>
            <a:spLocks noGrp="1"/>
          </p:cNvSpPr>
          <p:nvPr>
            <p:ph idx="1"/>
          </p:nvPr>
        </p:nvSpPr>
        <p:spPr>
          <a:xfrm>
            <a:off x="609600" y="924719"/>
            <a:ext cx="8549640" cy="4267200"/>
          </a:xfrm>
        </p:spPr>
        <p:txBody>
          <a:bodyPr>
            <a:normAutofit fontScale="85000" lnSpcReduction="10000"/>
          </a:bodyPr>
          <a:lstStyle/>
          <a:p>
            <a:r>
              <a:rPr lang="en-US" sz="1799" dirty="0"/>
              <a:t>2xCMOS setup is working</a:t>
            </a:r>
          </a:p>
          <a:p>
            <a:pPr lvl="1"/>
            <a:r>
              <a:rPr lang="en-US" sz="1403" dirty="0"/>
              <a:t>In most of the experiments the Vth detection is limited to values higher than </a:t>
            </a:r>
            <a:r>
              <a:rPr lang="en-US" sz="1403" dirty="0" smtClean="0"/>
              <a:t>4.65V </a:t>
            </a:r>
            <a:r>
              <a:rPr lang="en-US" sz="1403" dirty="0"/>
              <a:t>(on S15C similar biases allow to detect Vth as low as 4.2V) </a:t>
            </a:r>
            <a:r>
              <a:rPr lang="en-US" sz="1403" dirty="0">
                <a:sym typeface="Wingdings" panose="05000000000000000000" pitchFamily="2" charset="2"/>
              </a:rPr>
              <a:t> </a:t>
            </a:r>
            <a:r>
              <a:rPr lang="en-US" sz="1403" dirty="0" smtClean="0">
                <a:sym typeface="Wingdings" panose="05000000000000000000" pitchFamily="2" charset="2"/>
              </a:rPr>
              <a:t>different body terminals connection for the </a:t>
            </a:r>
            <a:r>
              <a:rPr lang="en-US" sz="1403" dirty="0" err="1" smtClean="0">
                <a:sym typeface="Wingdings" panose="05000000000000000000" pitchFamily="2" charset="2"/>
              </a:rPr>
              <a:t>pMOS</a:t>
            </a:r>
            <a:r>
              <a:rPr lang="en-US" sz="1403" dirty="0" smtClean="0">
                <a:sym typeface="Wingdings" panose="05000000000000000000" pitchFamily="2" charset="2"/>
              </a:rPr>
              <a:t> </a:t>
            </a:r>
            <a:r>
              <a:rPr lang="en-US" sz="1403" dirty="0">
                <a:sym typeface="Wingdings" panose="05000000000000000000" pitchFamily="2" charset="2"/>
              </a:rPr>
              <a:t>BL </a:t>
            </a:r>
            <a:r>
              <a:rPr lang="en-US" sz="1403" dirty="0" smtClean="0">
                <a:sym typeface="Wingdings" panose="05000000000000000000" pitchFamily="2" charset="2"/>
              </a:rPr>
              <a:t>decoders, it can be compensated by lowering all the biases</a:t>
            </a:r>
            <a:endParaRPr lang="en-US" sz="1799" dirty="0" smtClean="0">
              <a:sym typeface="Wingdings" panose="05000000000000000000" pitchFamily="2" charset="2"/>
            </a:endParaRPr>
          </a:p>
          <a:p>
            <a:r>
              <a:rPr lang="en-US" sz="1799" dirty="0" smtClean="0">
                <a:sym typeface="Wingdings" panose="05000000000000000000" pitchFamily="2" charset="2"/>
              </a:rPr>
              <a:t>Cell </a:t>
            </a:r>
            <a:r>
              <a:rPr lang="en-US" sz="1799" dirty="0">
                <a:sym typeface="Wingdings" panose="05000000000000000000" pitchFamily="2" charset="2"/>
              </a:rPr>
              <a:t>functionality</a:t>
            </a:r>
          </a:p>
          <a:p>
            <a:pPr lvl="1"/>
            <a:r>
              <a:rPr lang="en-US" sz="1403" dirty="0">
                <a:sym typeface="Wingdings" panose="05000000000000000000" pitchFamily="2" charset="2"/>
              </a:rPr>
              <a:t>SD-polarity effect detected</a:t>
            </a:r>
          </a:p>
          <a:p>
            <a:pPr lvl="2"/>
            <a:r>
              <a:rPr lang="en-US" sz="1238" dirty="0">
                <a:sym typeface="Wingdings" panose="05000000000000000000" pitchFamily="2" charset="2"/>
              </a:rPr>
              <a:t>Vth window of 0.3V for positive reading and 0.5V for negative reading, respectively</a:t>
            </a:r>
          </a:p>
          <a:p>
            <a:pPr lvl="3"/>
            <a:r>
              <a:rPr lang="en-US" sz="1238" dirty="0">
                <a:sym typeface="Wingdings" panose="05000000000000000000" pitchFamily="2" charset="2"/>
              </a:rPr>
              <a:t>Value consistent with recent S15C FS silicon, but lower than old SD-only </a:t>
            </a:r>
            <a:r>
              <a:rPr lang="en-US" sz="1238" dirty="0" smtClean="0">
                <a:sym typeface="Wingdings" panose="05000000000000000000" pitchFamily="2" charset="2"/>
              </a:rPr>
              <a:t>lots</a:t>
            </a:r>
            <a:endParaRPr lang="en-US" sz="1238" dirty="0">
              <a:sym typeface="Wingdings" panose="05000000000000000000" pitchFamily="2" charset="2"/>
            </a:endParaRPr>
          </a:p>
          <a:p>
            <a:pPr lvl="1"/>
            <a:r>
              <a:rPr lang="en-US" sz="1403" dirty="0" smtClean="0">
                <a:sym typeface="Wingdings" panose="05000000000000000000" pitchFamily="2" charset="2"/>
              </a:rPr>
              <a:t>Programming speed characterization </a:t>
            </a:r>
            <a:r>
              <a:rPr lang="en-US" sz="1403" dirty="0">
                <a:sym typeface="Wingdings" panose="05000000000000000000" pitchFamily="2" charset="2"/>
              </a:rPr>
              <a:t>shows good programmability with pulses ranging from 20ns to 500ns  at RT and 125C</a:t>
            </a:r>
          </a:p>
          <a:p>
            <a:pPr lvl="1"/>
            <a:r>
              <a:rPr lang="en-US" sz="1403" dirty="0">
                <a:sym typeface="Wingdings" panose="05000000000000000000" pitchFamily="2" charset="2"/>
              </a:rPr>
              <a:t>Cells are quite robust, no cell failure during electrical testing, preliminary cycling experiments &gt;1Mcycles </a:t>
            </a:r>
          </a:p>
          <a:p>
            <a:pPr lvl="1"/>
            <a:r>
              <a:rPr lang="en-US" sz="1403" dirty="0">
                <a:sym typeface="Wingdings" panose="05000000000000000000" pitchFamily="2" charset="2"/>
              </a:rPr>
              <a:t>Low </a:t>
            </a:r>
            <a:r>
              <a:rPr lang="en-US" sz="1403" dirty="0" err="1">
                <a:sym typeface="Wingdings" panose="05000000000000000000" pitchFamily="2" charset="2"/>
              </a:rPr>
              <a:t>Vt</a:t>
            </a:r>
            <a:r>
              <a:rPr lang="en-US" sz="1403" dirty="0">
                <a:sym typeface="Wingdings" panose="05000000000000000000" pitchFamily="2" charset="2"/>
              </a:rPr>
              <a:t>  </a:t>
            </a:r>
            <a:r>
              <a:rPr lang="en-US" sz="1403" dirty="0" smtClean="0">
                <a:sym typeface="Wingdings" panose="05000000000000000000" pitchFamily="2" charset="2"/>
              </a:rPr>
              <a:t>states </a:t>
            </a:r>
            <a:r>
              <a:rPr lang="en-US" sz="1403" dirty="0">
                <a:sym typeface="Wingdings" panose="05000000000000000000" pitchFamily="2" charset="2"/>
              </a:rPr>
              <a:t>show the usual drift, high </a:t>
            </a:r>
            <a:r>
              <a:rPr lang="en-US" sz="1403" dirty="0" err="1">
                <a:sym typeface="Wingdings" panose="05000000000000000000" pitchFamily="2" charset="2"/>
              </a:rPr>
              <a:t>Vt</a:t>
            </a:r>
            <a:r>
              <a:rPr lang="en-US" sz="1403" dirty="0">
                <a:sym typeface="Wingdings" panose="05000000000000000000" pitchFamily="2" charset="2"/>
              </a:rPr>
              <a:t> states look stable</a:t>
            </a:r>
          </a:p>
          <a:p>
            <a:endParaRPr lang="en-US" sz="1799" dirty="0" smtClean="0">
              <a:sym typeface="Wingdings" panose="05000000000000000000" pitchFamily="2" charset="2"/>
            </a:endParaRPr>
          </a:p>
          <a:p>
            <a:r>
              <a:rPr lang="en-US" sz="1799" dirty="0" smtClean="0">
                <a:sym typeface="Wingdings" panose="05000000000000000000" pitchFamily="2" charset="2"/>
              </a:rPr>
              <a:t>SWR </a:t>
            </a:r>
            <a:r>
              <a:rPr lang="en-US" sz="1799" dirty="0">
                <a:sym typeface="Wingdings" panose="05000000000000000000" pitchFamily="2" charset="2"/>
              </a:rPr>
              <a:t>analysis with small statistic characterization </a:t>
            </a:r>
            <a:endParaRPr lang="en-US" sz="1799" dirty="0" smtClean="0">
              <a:sym typeface="Wingdings" panose="05000000000000000000" pitchFamily="2" charset="2"/>
            </a:endParaRPr>
          </a:p>
          <a:p>
            <a:pPr lvl="1"/>
            <a:r>
              <a:rPr lang="en-US" sz="1469" dirty="0" smtClean="0">
                <a:sym typeface="Wingdings" panose="05000000000000000000" pitchFamily="2" charset="2"/>
              </a:rPr>
              <a:t>Observed Vth sigma is similar for all the polarities, around 140-145 mV/sigma</a:t>
            </a:r>
          </a:p>
          <a:p>
            <a:pPr lvl="1"/>
            <a:r>
              <a:rPr lang="en-US" sz="1469" dirty="0" smtClean="0">
                <a:sym typeface="Wingdings" panose="05000000000000000000" pitchFamily="2" charset="2"/>
              </a:rPr>
              <a:t>No </a:t>
            </a:r>
            <a:r>
              <a:rPr lang="en-US" sz="1469" dirty="0">
                <a:sym typeface="Wingdings" panose="05000000000000000000" pitchFamily="2" charset="2"/>
              </a:rPr>
              <a:t>clear toggle in the split, all tested trials are working</a:t>
            </a:r>
          </a:p>
          <a:p>
            <a:pPr lvl="1"/>
            <a:r>
              <a:rPr lang="en-US" sz="1469" dirty="0">
                <a:sym typeface="Wingdings" panose="05000000000000000000" pitchFamily="2" charset="2"/>
              </a:rPr>
              <a:t>FF has the expected spread (230mV/sigma) and the median is around 6.85V with the 1us pulse detection </a:t>
            </a:r>
          </a:p>
          <a:p>
            <a:pPr lvl="1"/>
            <a:endParaRPr lang="en-US" sz="1799" dirty="0">
              <a:sym typeface="Wingdings" panose="05000000000000000000" pitchFamily="2" charset="2"/>
            </a:endParaRPr>
          </a:p>
          <a:p>
            <a:pPr marL="0" indent="0">
              <a:buNone/>
            </a:pPr>
            <a:endParaRPr lang="en-US" sz="1400" dirty="0"/>
          </a:p>
          <a:p>
            <a:endParaRPr lang="en-US" dirty="0"/>
          </a:p>
        </p:txBody>
      </p:sp>
    </p:spTree>
    <p:extLst>
      <p:ext uri="{BB962C8B-B14F-4D97-AF65-F5344CB8AC3E}">
        <p14:creationId xmlns:p14="http://schemas.microsoft.com/office/powerpoint/2010/main" val="972915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VTI and pulse-width dependence</a:t>
            </a:r>
            <a:endParaRPr lang="en-US" dirty="0"/>
          </a:p>
        </p:txBody>
      </p:sp>
      <p:sp>
        <p:nvSpPr>
          <p:cNvPr id="3" name="Content Placeholder 2"/>
          <p:cNvSpPr>
            <a:spLocks noGrp="1"/>
          </p:cNvSpPr>
          <p:nvPr>
            <p:ph idx="1"/>
          </p:nvPr>
        </p:nvSpPr>
        <p:spPr>
          <a:xfrm>
            <a:off x="754380" y="3720668"/>
            <a:ext cx="8549640" cy="1334211"/>
          </a:xfrm>
        </p:spPr>
        <p:txBody>
          <a:bodyPr/>
          <a:lstStyle/>
          <a:p>
            <a:r>
              <a:rPr lang="en-US" sz="2400" dirty="0" smtClean="0"/>
              <a:t>VTI showing a small (100-150mV) memory effect</a:t>
            </a:r>
          </a:p>
          <a:p>
            <a:r>
              <a:rPr lang="en-US" sz="2400" dirty="0"/>
              <a:t>Consistent programmed window in the range 20ns-500ns</a:t>
            </a:r>
          </a:p>
          <a:p>
            <a:r>
              <a:rPr lang="en-US" sz="2400" dirty="0"/>
              <a:t>A small time dependence of the Vth on all the states is visible</a:t>
            </a:r>
            <a:endParaRPr lang="en-US" sz="2400" dirty="0" smtClean="0"/>
          </a:p>
        </p:txBody>
      </p:sp>
      <p:pic>
        <p:nvPicPr>
          <p:cNvPr id="4" name="Picture 3"/>
          <p:cNvPicPr>
            <a:picLocks noChangeAspect="1"/>
          </p:cNvPicPr>
          <p:nvPr/>
        </p:nvPicPr>
        <p:blipFill>
          <a:blip r:embed="rId2"/>
          <a:stretch>
            <a:fillRect/>
          </a:stretch>
        </p:blipFill>
        <p:spPr>
          <a:xfrm>
            <a:off x="754380" y="1076807"/>
            <a:ext cx="4444556" cy="2263140"/>
          </a:xfrm>
          <a:prstGeom prst="rect">
            <a:avLst/>
          </a:prstGeom>
        </p:spPr>
      </p:pic>
      <p:pic>
        <p:nvPicPr>
          <p:cNvPr id="6" name="Picture 5"/>
          <p:cNvPicPr>
            <a:picLocks noChangeAspect="1"/>
          </p:cNvPicPr>
          <p:nvPr/>
        </p:nvPicPr>
        <p:blipFill>
          <a:blip r:embed="rId3"/>
          <a:stretch>
            <a:fillRect/>
          </a:stretch>
        </p:blipFill>
        <p:spPr>
          <a:xfrm>
            <a:off x="5486400" y="978728"/>
            <a:ext cx="4308312" cy="2580686"/>
          </a:xfrm>
          <a:prstGeom prst="rect">
            <a:avLst/>
          </a:prstGeom>
        </p:spPr>
      </p:pic>
    </p:spTree>
    <p:extLst>
      <p:ext uri="{BB962C8B-B14F-4D97-AF65-F5344CB8AC3E}">
        <p14:creationId xmlns:p14="http://schemas.microsoft.com/office/powerpoint/2010/main" val="465878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DXP.potx" id="{E244412E-4BF7-4EDD-8BBB-ABEAF7C8DBBC}" vid="{7D5A2541-AA7B-476C-AB76-AD50329FD76D}"/>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genda xmlns="90b7a245-a7c3-4504-88b2-cf85318e6b78"> Comparable Technology SOW </Agenda>
    <Date xmlns="90b7a245-a7c3-4504-88b2-cf85318e6b78">2016-01-20T07:00:00+00:00</Date>
    <Presenter xmlns="90b7a245-a7c3-4504-88b2-cf85318e6b78">Fabio / DerChang</Present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9757D6-16EA-49DF-BF94-FEF25FAF8351}">
  <ds:schemaRefs>
    <ds:schemaRef ds:uri="http://purl.org/dc/elements/1.1/"/>
    <ds:schemaRef ds:uri="http://schemas.microsoft.com/office/2006/metadata/properties"/>
    <ds:schemaRef ds:uri="http://www.w3.org/XML/1998/namespace"/>
    <ds:schemaRef ds:uri="http://schemas.openxmlformats.org/package/2006/metadata/core-properties"/>
    <ds:schemaRef ds:uri="90b7a245-a7c3-4504-88b2-cf85318e6b78"/>
    <ds:schemaRef ds:uri="http://schemas.microsoft.com/office/infopath/2007/PartnerControls"/>
    <ds:schemaRef ds:uri="http://schemas.microsoft.com/office/2006/documentManagement/types"/>
    <ds:schemaRef ds:uri="http://purl.org/dc/dcmitype/"/>
    <ds:schemaRef ds:uri="http://purl.org/dc/terms/"/>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Template>
  <TotalTime>37839</TotalTime>
  <Words>2282</Words>
  <Application>Microsoft Office PowerPoint</Application>
  <PresentationFormat>Custom</PresentationFormat>
  <Paragraphs>364</Paragraphs>
  <Slides>30</Slides>
  <Notes>2</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30</vt:i4>
      </vt:variant>
    </vt:vector>
  </HeadingPairs>
  <TitlesOfParts>
    <vt:vector size="45" baseType="lpstr">
      <vt:lpstr>MS PGothic</vt:lpstr>
      <vt:lpstr>Arial</vt:lpstr>
      <vt:lpstr>Calibri</vt:lpstr>
      <vt:lpstr>Calibri Light</vt:lpstr>
      <vt:lpstr>Century Gothic</vt:lpstr>
      <vt:lpstr>Neo Sans Intel</vt:lpstr>
      <vt:lpstr>Neo Sans Intel Medium</vt:lpstr>
      <vt:lpstr>Segoe UI</vt:lpstr>
      <vt:lpstr>Segoe UI Semibold</vt:lpstr>
      <vt:lpstr>Symbol</vt:lpstr>
      <vt:lpstr>Times</vt:lpstr>
      <vt:lpstr>Wingdings</vt:lpstr>
      <vt:lpstr>blank</vt:lpstr>
      <vt:lpstr>Custom Design</vt:lpstr>
      <vt:lpstr>Micron Nov-2015</vt:lpstr>
      <vt:lpstr>SD polarity effect and Self-Select Memory (SSM) Research Update </vt:lpstr>
      <vt:lpstr>Outline</vt:lpstr>
      <vt:lpstr>Intrinsic SSM performance on S15C</vt:lpstr>
      <vt:lpstr>Intrinsic SSM reliability on S15C</vt:lpstr>
      <vt:lpstr>Overview of SSM window budget</vt:lpstr>
      <vt:lpstr>Activities on S26A</vt:lpstr>
      <vt:lpstr>SSM Lot #1 - 9673132.003</vt:lpstr>
      <vt:lpstr>SSM lot #1: 2xCMOS results</vt:lpstr>
      <vt:lpstr>VTI and pulse-width dependence</vt:lpstr>
      <vt:lpstr>Intrinsic endurance</vt:lpstr>
      <vt:lpstr>SR71 probe results</vt:lpstr>
      <vt:lpstr>Array shorts and Transistor leakage in non-40L material (9673132, Wafer 8, tested in Folsom lab)</vt:lpstr>
      <vt:lpstr>First array tests on SR71/first SSM lot/non-40L Folsom lab/ESB system</vt:lpstr>
      <vt:lpstr>SSM Lot #1 - Summary</vt:lpstr>
      <vt:lpstr>Vt window modulation </vt:lpstr>
      <vt:lpstr>SD thickness dependence (SDd ver 4)</vt:lpstr>
      <vt:lpstr>SD-polarity effect: F* campaign</vt:lpstr>
      <vt:lpstr>SD-polarity effect and FF – SD F* campaign</vt:lpstr>
      <vt:lpstr>BE and ME trials: single deck and DD lot </vt:lpstr>
      <vt:lpstr>Experimental results</vt:lpstr>
      <vt:lpstr>AlOx thin layer on SD1</vt:lpstr>
      <vt:lpstr>Next activities</vt:lpstr>
      <vt:lpstr>SSM silicon running</vt:lpstr>
      <vt:lpstr>Si plan for Q1/17 – under discussion</vt:lpstr>
      <vt:lpstr>Backup</vt:lpstr>
      <vt:lpstr>S26A IG88 debug</vt:lpstr>
      <vt:lpstr>S26A QTT debug</vt:lpstr>
      <vt:lpstr>Lot trials</vt:lpstr>
      <vt:lpstr>2xCMOS cell on SSM lot #1 – trial 4E</vt:lpstr>
      <vt:lpstr>High Temperature functionality - Drift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Research IM JDP SOW</dc:title>
  <dc:creator>Kau, Derchang</dc:creator>
  <cp:lastModifiedBy>Agostino Pirovano (apirovan)</cp:lastModifiedBy>
  <cp:revision>216</cp:revision>
  <dcterms:created xsi:type="dcterms:W3CDTF">2016-01-17T23:53:21Z</dcterms:created>
  <dcterms:modified xsi:type="dcterms:W3CDTF">2016-12-14T15:17:51Z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