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6"/>
  </p:sldMasterIdLst>
  <p:notesMasterIdLst>
    <p:notesMasterId r:id="rId73"/>
  </p:notesMasterIdLst>
  <p:handoutMasterIdLst>
    <p:handoutMasterId r:id="rId74"/>
  </p:handoutMasterIdLst>
  <p:sldIdLst>
    <p:sldId id="258" r:id="rId7"/>
    <p:sldId id="271" r:id="rId8"/>
    <p:sldId id="274" r:id="rId9"/>
    <p:sldId id="259" r:id="rId10"/>
    <p:sldId id="260" r:id="rId11"/>
    <p:sldId id="261" r:id="rId12"/>
    <p:sldId id="262" r:id="rId13"/>
    <p:sldId id="267" r:id="rId14"/>
    <p:sldId id="269" r:id="rId15"/>
    <p:sldId id="263" r:id="rId16"/>
    <p:sldId id="265" r:id="rId17"/>
    <p:sldId id="333" r:id="rId18"/>
    <p:sldId id="332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275" r:id="rId28"/>
    <p:sldId id="280" r:id="rId29"/>
    <p:sldId id="279" r:id="rId30"/>
    <p:sldId id="277" r:id="rId31"/>
    <p:sldId id="278" r:id="rId32"/>
    <p:sldId id="281" r:id="rId33"/>
    <p:sldId id="283" r:id="rId34"/>
    <p:sldId id="285" r:id="rId35"/>
    <p:sldId id="287" r:id="rId36"/>
    <p:sldId id="313" r:id="rId37"/>
    <p:sldId id="312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276" r:id="rId47"/>
    <p:sldId id="288" r:id="rId48"/>
    <p:sldId id="289" r:id="rId49"/>
    <p:sldId id="290" r:id="rId50"/>
    <p:sldId id="291" r:id="rId51"/>
    <p:sldId id="292" r:id="rId52"/>
    <p:sldId id="294" r:id="rId53"/>
    <p:sldId id="296" r:id="rId54"/>
    <p:sldId id="298" r:id="rId55"/>
    <p:sldId id="323" r:id="rId56"/>
    <p:sldId id="322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299" r:id="rId66"/>
    <p:sldId id="300" r:id="rId67"/>
    <p:sldId id="301" r:id="rId68"/>
    <p:sldId id="344" r:id="rId69"/>
    <p:sldId id="345" r:id="rId70"/>
    <p:sldId id="346" r:id="rId71"/>
    <p:sldId id="257" r:id="rId72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CC00"/>
    <a:srgbClr val="CC9900"/>
    <a:srgbClr val="9B301C"/>
    <a:srgbClr val="EFB22D"/>
    <a:srgbClr val="6BB1C9"/>
    <a:srgbClr val="D9D9D9"/>
    <a:srgbClr val="375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85" autoAdjust="0"/>
  </p:normalViewPr>
  <p:slideViewPr>
    <p:cSldViewPr>
      <p:cViewPr varScale="1">
        <p:scale>
          <a:sx n="105" d="100"/>
          <a:sy n="105" d="100"/>
        </p:scale>
        <p:origin x="12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34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8767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7" tIns="45039" rIns="90077" bIns="45039" numCol="1" anchor="t" anchorCtr="0" compatLnSpc="1">
            <a:prstTxWarp prst="textNoShape">
              <a:avLst/>
            </a:prstTxWarp>
          </a:bodyPr>
          <a:lstStyle>
            <a:lvl1pPr algn="r" defTabSz="900113" eaLnBrk="0" hangingPunct="0">
              <a:spcBef>
                <a:spcPct val="20000"/>
              </a:spcBef>
              <a:buClr>
                <a:srgbClr val="EDB22C"/>
              </a:buClr>
              <a:buFont typeface="Tahoma" pitchFamily="34" charset="0"/>
              <a:buNone/>
              <a:defRPr>
                <a:latin typeface="Lucida Sans Unicode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9061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42363"/>
            <a:ext cx="29876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7" tIns="45039" rIns="90077" bIns="45039" numCol="1" anchor="b" anchorCtr="0" compatLnSpc="1">
            <a:prstTxWarp prst="textNoShape">
              <a:avLst/>
            </a:prstTxWarp>
          </a:bodyPr>
          <a:lstStyle>
            <a:lvl1pPr algn="r" defTabSz="900113" eaLnBrk="0" hangingPunct="0">
              <a:spcBef>
                <a:spcPct val="20000"/>
              </a:spcBef>
              <a:buClr>
                <a:srgbClr val="EDB22C"/>
              </a:buClr>
              <a:buFont typeface="Tahoma" pitchFamily="34" charset="0"/>
              <a:buNone/>
              <a:defRPr>
                <a:latin typeface="Lucida Sans Unicode" pitchFamily="34" charset="0"/>
                <a:ea typeface="+mn-ea"/>
              </a:defRPr>
            </a:lvl1pPr>
          </a:lstStyle>
          <a:p>
            <a:pPr>
              <a:defRPr/>
            </a:pPr>
            <a:fld id="{C09899E3-E519-4D46-9825-0C6BB9518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7" tIns="45813" rIns="91627" bIns="45813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7" tIns="45813" rIns="91627" bIns="45813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7" tIns="45813" rIns="91627" bIns="45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7" tIns="45813" rIns="91627" bIns="45813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7" tIns="45813" rIns="91627" bIns="45813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74CF249-8CDF-4678-9340-641222489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Lab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78463" y="6551613"/>
            <a:ext cx="3178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800" dirty="0">
                <a:solidFill>
                  <a:srgbClr val="002060"/>
                </a:solidFill>
                <a:ea typeface="+mn-ea"/>
              </a:rPr>
              <a:t>Company Confidential     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|</a:t>
            </a:r>
            <a:r>
              <a:rPr lang="en-US" sz="800" dirty="0">
                <a:solidFill>
                  <a:srgbClr val="002060"/>
                </a:solidFill>
                <a:ea typeface="+mn-ea"/>
              </a:rPr>
              <a:t>     </a:t>
            </a:r>
            <a:r>
              <a:rPr lang="en-US" sz="800" dirty="0">
                <a:solidFill>
                  <a:srgbClr val="002060"/>
                </a:solidFill>
                <a:ea typeface="+mn-ea"/>
                <a:cs typeface="Tahoma" pitchFamily="34" charset="0"/>
              </a:rPr>
              <a:t>©2010 Micron Technology, Inc.    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Tahoma" pitchFamily="34" charset="0"/>
              </a:rPr>
              <a:t>|</a:t>
            </a: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8535988" y="6554788"/>
            <a:ext cx="501650" cy="249237"/>
          </a:xfrm>
          <a:prstGeom prst="rect">
            <a:avLst/>
          </a:prstGeom>
        </p:spPr>
        <p:txBody>
          <a:bodyPr/>
          <a:lstStyle>
            <a:lvl1pPr algn="ctr">
              <a:defRPr sz="800" b="1" smtClean="0">
                <a:ea typeface="+mn-ea"/>
              </a:defRPr>
            </a:lvl1pPr>
          </a:lstStyle>
          <a:p>
            <a:pPr eaLnBrk="0" hangingPunct="0">
              <a:defRPr/>
            </a:pPr>
            <a:fld id="{16065896-16F7-4150-9D56-C9397C290C7C}" type="slidenum">
              <a:rPr lang="en-US"/>
              <a:pPr eaLnBrk="0" hangingPunct="0">
                <a:defRPr/>
              </a:pPr>
              <a:t>‹#›</a:t>
            </a:fld>
            <a:endParaRPr lang="en-US" dirty="0"/>
          </a:p>
        </p:txBody>
      </p:sp>
      <p:sp>
        <p:nvSpPr>
          <p:cNvPr id="4" name="Subtit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28800" y="2743200"/>
            <a:ext cx="5963129" cy="73250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FontTx/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Job title (short description)</a:t>
            </a: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191000" y="1219200"/>
            <a:ext cx="3733800" cy="762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aseline="0"/>
            </a:lvl1pPr>
          </a:lstStyle>
          <a:p>
            <a:r>
              <a:rPr lang="en-US" dirty="0"/>
              <a:t>(req. number)</a:t>
            </a:r>
          </a:p>
        </p:txBody>
      </p:sp>
      <p:pic>
        <p:nvPicPr>
          <p:cNvPr id="14" name="Picture 34" descr="TEM Laboratory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-100000"/>
          </a:blip>
          <a:stretch>
            <a:fillRect/>
          </a:stretch>
        </p:blipFill>
        <p:spPr bwMode="auto">
          <a:xfrm>
            <a:off x="935344" y="6738492"/>
            <a:ext cx="637817" cy="65431"/>
          </a:xfrm>
          <a:prstGeom prst="rect">
            <a:avLst/>
          </a:prstGeom>
          <a:noFill/>
        </p:spPr>
      </p:pic>
      <p:sp>
        <p:nvSpPr>
          <p:cNvPr id="11" name="Text Box 37"/>
          <p:cNvSpPr txBox="1">
            <a:spLocks noChangeArrowheads="1"/>
          </p:cNvSpPr>
          <p:nvPr userDrawn="1"/>
        </p:nvSpPr>
        <p:spPr bwMode="gray">
          <a:xfrm>
            <a:off x="1219200" y="12192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marL="342900" indent="-342900" algn="r">
              <a:spcBef>
                <a:spcPct val="50000"/>
              </a:spcBef>
              <a:buFontTx/>
              <a:buNone/>
            </a:pPr>
            <a:r>
              <a:rPr lang="en-US" sz="4400" dirty="0"/>
              <a:t>TEM Job :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Lab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05063" y="6465888"/>
            <a:ext cx="6738937" cy="39211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65888"/>
            <a:ext cx="2405063" cy="39211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pic>
        <p:nvPicPr>
          <p:cNvPr id="6" name="Picture 5" descr="White Micron color logo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" y="6532563"/>
            <a:ext cx="911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478463" y="6551613"/>
            <a:ext cx="3178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800" dirty="0">
                <a:solidFill>
                  <a:srgbClr val="002060"/>
                </a:solidFill>
                <a:ea typeface="+mn-ea"/>
              </a:rPr>
              <a:t>Company Confidential     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|</a:t>
            </a:r>
            <a:r>
              <a:rPr lang="en-US" sz="800" dirty="0">
                <a:solidFill>
                  <a:srgbClr val="002060"/>
                </a:solidFill>
                <a:ea typeface="+mn-ea"/>
              </a:rPr>
              <a:t>     </a:t>
            </a:r>
            <a:r>
              <a:rPr lang="en-US" sz="800" dirty="0">
                <a:solidFill>
                  <a:srgbClr val="002060"/>
                </a:solidFill>
                <a:ea typeface="+mn-ea"/>
                <a:cs typeface="Tahoma" pitchFamily="34" charset="0"/>
              </a:rPr>
              <a:t>©2010 Micron Technology, Inc.    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Tahoma" pitchFamily="34" charset="0"/>
              </a:rPr>
              <a:t>|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8535988" y="6554788"/>
            <a:ext cx="501650" cy="249237"/>
          </a:xfrm>
          <a:prstGeom prst="rect">
            <a:avLst/>
          </a:prstGeom>
        </p:spPr>
        <p:txBody>
          <a:bodyPr/>
          <a:lstStyle>
            <a:lvl1pPr algn="ctr">
              <a:defRPr sz="800" b="1" smtClean="0">
                <a:ea typeface="+mn-ea"/>
              </a:defRPr>
            </a:lvl1pPr>
          </a:lstStyle>
          <a:p>
            <a:pPr eaLnBrk="0" hangingPunct="0">
              <a:defRPr/>
            </a:pPr>
            <a:fld id="{FFF0D193-4E5B-4307-8C28-502A28829CAC}" type="slidenum">
              <a:rPr lang="en-US"/>
              <a:pPr eaLnBrk="0" hangingPunct="0"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0349" y="1225550"/>
            <a:ext cx="8442325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2175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48000" y="6543261"/>
            <a:ext cx="190500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TL170627003</a:t>
            </a:r>
            <a:endParaRPr lang="en-US" dirty="0"/>
          </a:p>
        </p:txBody>
      </p:sp>
    </p:spTree>
  </p:cSld>
  <p:clrMapOvr>
    <a:masterClrMapping/>
  </p:clrMapOvr>
  <p:transition/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Lab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82296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Sample ID :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48000" y="6543261"/>
            <a:ext cx="190500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TL170627003</a:t>
            </a:r>
            <a:endParaRPr lang="en-US" dirty="0"/>
          </a:p>
        </p:txBody>
      </p:sp>
    </p:spTree>
  </p:cSld>
  <p:clrMapOvr>
    <a:masterClrMapping/>
  </p:clrMapOvr>
  <p:transition/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Lab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48000" y="6543261"/>
            <a:ext cx="190500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TL170627003</a:t>
            </a:r>
            <a:endParaRPr lang="en-US" dirty="0"/>
          </a:p>
        </p:txBody>
      </p:sp>
    </p:spTree>
  </p:cSld>
  <p:clrMapOvr>
    <a:masterClrMapping/>
  </p:clrMapOvr>
  <p:transition/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Lab_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76200" y="381000"/>
            <a:ext cx="4419600" cy="594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648200" y="381000"/>
            <a:ext cx="4419600" cy="594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Lab_Pictu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76200" y="381000"/>
            <a:ext cx="4419600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648200" y="381000"/>
            <a:ext cx="4419600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6200" y="3429000"/>
            <a:ext cx="4419600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4648200" y="3429000"/>
            <a:ext cx="4419600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Lab_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05063" y="6465888"/>
            <a:ext cx="6738937" cy="39211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465888"/>
            <a:ext cx="2405063" cy="39211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5" descr="Micron full logo NEW TEMPLATE 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7613" y="2857500"/>
            <a:ext cx="4168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" descr="TEM Laboratory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05200" y="3810000"/>
            <a:ext cx="2971800" cy="2286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405063" y="6465888"/>
            <a:ext cx="6738937" cy="39211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465888"/>
            <a:ext cx="2405063" cy="39211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pic>
        <p:nvPicPr>
          <p:cNvPr id="6" name="Picture 5" descr="White Micron color logo [Converted]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96913" y="6532563"/>
            <a:ext cx="911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5478463" y="6551613"/>
            <a:ext cx="3178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en-US" sz="800" dirty="0">
                <a:solidFill>
                  <a:srgbClr val="002060"/>
                </a:solidFill>
                <a:ea typeface="+mn-ea"/>
              </a:rPr>
              <a:t>Company Confidential     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|</a:t>
            </a:r>
            <a:r>
              <a:rPr lang="en-US" sz="800" dirty="0">
                <a:solidFill>
                  <a:srgbClr val="002060"/>
                </a:solidFill>
                <a:ea typeface="+mn-ea"/>
              </a:rPr>
              <a:t>     </a:t>
            </a:r>
            <a:r>
              <a:rPr lang="en-US" sz="800" dirty="0">
                <a:solidFill>
                  <a:srgbClr val="002060"/>
                </a:solidFill>
                <a:ea typeface="+mn-ea"/>
                <a:cs typeface="Tahoma" pitchFamily="34" charset="0"/>
              </a:rPr>
              <a:t>©2010 Micron Technology, Inc.    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Tahoma" pitchFamily="34" charset="0"/>
              </a:rPr>
              <a:t>|</a:t>
            </a:r>
          </a:p>
        </p:txBody>
      </p:sp>
      <p:sp>
        <p:nvSpPr>
          <p:cNvPr id="8" name="Rectangle 9"/>
          <p:cNvSpPr txBox="1">
            <a:spLocks noChangeArrowheads="1"/>
          </p:cNvSpPr>
          <p:nvPr userDrawn="1"/>
        </p:nvSpPr>
        <p:spPr>
          <a:xfrm>
            <a:off x="8535988" y="6554788"/>
            <a:ext cx="501650" cy="249237"/>
          </a:xfrm>
          <a:prstGeom prst="rect">
            <a:avLst/>
          </a:prstGeom>
        </p:spPr>
        <p:txBody>
          <a:bodyPr/>
          <a:lstStyle>
            <a:lvl1pPr algn="ctr">
              <a:defRPr sz="800" b="1" smtClean="0">
                <a:ea typeface="+mn-ea"/>
              </a:defRPr>
            </a:lvl1pPr>
          </a:lstStyle>
          <a:p>
            <a:pPr eaLnBrk="0" hangingPunct="0">
              <a:defRPr/>
            </a:pPr>
            <a:fld id="{34B5405D-9B5D-43F9-AA04-2F632606EDF2}" type="slidenum">
              <a:rPr lang="en-US"/>
              <a:pPr eaLnBrk="0" hangingPunct="0"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48000" y="6543261"/>
            <a:ext cx="190500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TL170627003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32" r:id="rId3"/>
    <p:sldLayoutId id="2147483933" r:id="rId4"/>
    <p:sldLayoutId id="2147483937" r:id="rId5"/>
    <p:sldLayoutId id="2147483938" r:id="rId6"/>
    <p:sldLayoutId id="2147483931" r:id="rId7"/>
  </p:sldLayoutIdLst>
  <p:transition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ahoma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ahoma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ahoma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ahoma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EFB22D"/>
        </a:buClr>
        <a:buSzPct val="90000"/>
        <a:buChar char="•"/>
        <a:defRPr sz="24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375BB0"/>
        </a:buClr>
        <a:buSzPct val="80000"/>
        <a:buFont typeface="Arial Unicode MS" pitchFamily="34" charset="-128"/>
        <a:buChar char="▶"/>
        <a:defRPr sz="2200">
          <a:solidFill>
            <a:srgbClr val="002060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6BB1C9"/>
        </a:buClr>
        <a:buSzPct val="90000"/>
        <a:buFont typeface="Arial" charset="0"/>
        <a:buChar char="•"/>
        <a:defRPr sz="2000">
          <a:solidFill>
            <a:srgbClr val="0042C8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6BB1C9"/>
        </a:buClr>
        <a:buSzPct val="90000"/>
        <a:buFont typeface="Arial" charset="0"/>
        <a:buChar char="•"/>
        <a:defRPr>
          <a:solidFill>
            <a:srgbClr val="0042C8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6BB1C9"/>
        </a:buClr>
        <a:buFont typeface="Arial" charset="0"/>
        <a:buChar char="•"/>
        <a:defRPr>
          <a:solidFill>
            <a:srgbClr val="0042C8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68217A"/>
        </a:buClr>
        <a:buFont typeface="Webdings" pitchFamily="18" charset="2"/>
        <a:defRPr>
          <a:solidFill>
            <a:srgbClr val="375BB0"/>
          </a:solidFill>
          <a:latin typeface="+mn-lt"/>
        </a:defRPr>
      </a:lvl6pPr>
      <a:lvl7pPr marL="29718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68217A"/>
        </a:buClr>
        <a:buFont typeface="Webdings" pitchFamily="18" charset="2"/>
        <a:defRPr>
          <a:solidFill>
            <a:srgbClr val="375BB0"/>
          </a:solidFill>
          <a:latin typeface="+mn-lt"/>
        </a:defRPr>
      </a:lvl7pPr>
      <a:lvl8pPr marL="3429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68217A"/>
        </a:buClr>
        <a:buFont typeface="Webdings" pitchFamily="18" charset="2"/>
        <a:defRPr>
          <a:solidFill>
            <a:srgbClr val="375BB0"/>
          </a:solidFill>
          <a:latin typeface="+mn-lt"/>
        </a:defRPr>
      </a:lvl8pPr>
      <a:lvl9pPr marL="38862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68217A"/>
        </a:buClr>
        <a:buFont typeface="Webdings" pitchFamily="18" charset="2"/>
        <a:defRPr>
          <a:solidFill>
            <a:srgbClr val="375BB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2743200"/>
            <a:ext cx="5963129" cy="1292662"/>
          </a:xfrm>
        </p:spPr>
        <p:txBody>
          <a:bodyPr/>
          <a:lstStyle/>
          <a:p>
            <a:r>
              <a:rPr lang="en-US" sz="2000" dirty="0"/>
              <a:t>S26A SSM (SD-only) In-Doped SD with 2x </a:t>
            </a:r>
            <a:r>
              <a:rPr lang="en-US" sz="2000" dirty="0" err="1"/>
              <a:t>AlOx</a:t>
            </a:r>
            <a:r>
              <a:rPr lang="en-US" sz="2000" dirty="0"/>
              <a:t> lamina TEM Analysis -- post 51 WL seal (AUTOSTEM prep)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TL170627003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5105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</a:rPr>
              <a:t>Prepared by : Ning Lu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10_N4_105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10_N4_106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7934727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10_N4_107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10_N4_108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1539438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10-2(1).MAP.EDS\JPEG_images\TL170627003-010_N4_304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43" y="514350"/>
            <a:ext cx="5182714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EDS Elemental Maps</a:t>
            </a:r>
          </a:p>
        </p:txBody>
      </p:sp>
    </p:spTree>
    <p:extLst>
      <p:ext uri="{BB962C8B-B14F-4D97-AF65-F5344CB8AC3E}">
        <p14:creationId xmlns:p14="http://schemas.microsoft.com/office/powerpoint/2010/main" val="24778514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10-2(1).MAP.EDS\JPEG_images\TL170627003-010_N4_303_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33" y="514350"/>
            <a:ext cx="6111933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EDS Elemental Maps</a:t>
            </a:r>
          </a:p>
        </p:txBody>
      </p:sp>
    </p:spTree>
    <p:extLst>
      <p:ext uri="{BB962C8B-B14F-4D97-AF65-F5344CB8AC3E}">
        <p14:creationId xmlns:p14="http://schemas.microsoft.com/office/powerpoint/2010/main" val="39593345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10-2(1).MAP.EDS\JPEG_images\TL170627003-010_N4_305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dirty="0"/>
              <a:t>EDS Line Scanning Profile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3359916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10-2(1).MAP.EDS\JPEG_images\TL170627003-010_N4_306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3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10-2(1).MAP.EDS\JPEG_images\TL170627003-010_N4_307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338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10-2(1).MAP.EDS\JPEG_images\TL170627003-010_N4_308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053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10-2(1).MAP.EDS\JPEG_images\TL170627003-010_N4_309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7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10-2(1).MAP.EDS\JPEG_images\TL170627003-010_N4_310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817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SD only SSM flow on S26A WL etch development with In doped SD stack; PROD SWR # 8412604 group 8E: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wf#25 SSM SD 22nm 2% In; 5A </a:t>
            </a:r>
            <a:r>
              <a:rPr lang="en-US" sz="1800" dirty="0" err="1"/>
              <a:t>AlOx</a:t>
            </a:r>
            <a:r>
              <a:rPr lang="en-US" sz="1800" dirty="0"/>
              <a:t> lamina top and bot dual </a:t>
            </a:r>
            <a:r>
              <a:rPr lang="en-US" sz="1800" dirty="0" err="1"/>
              <a:t>airbreak</a:t>
            </a:r>
            <a:r>
              <a:rPr lang="en-US" sz="1800" dirty="0"/>
              <a:t>; 23s SD etch no SO2; 18/25s W etch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Need EDS composition estimates, maps, and line scan across TE,BE and SD. Including Si/O/N/Al maps in addition to </a:t>
            </a:r>
            <a:r>
              <a:rPr lang="en-US" sz="1800" dirty="0" err="1"/>
              <a:t>chalc</a:t>
            </a:r>
            <a:r>
              <a:rPr lang="en-US" sz="1800" dirty="0"/>
              <a:t>. composition elements. </a:t>
            </a:r>
          </a:p>
          <a:p>
            <a:r>
              <a:rPr lang="en-US" sz="18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 Description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7110"/>
              </p:ext>
            </p:extLst>
          </p:nvPr>
        </p:nvGraphicFramePr>
        <p:xfrm>
          <a:off x="685800" y="4343400"/>
          <a:ext cx="7467600" cy="121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401870369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2288054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29822674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7528883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888637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500962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467976242"/>
                    </a:ext>
                  </a:extLst>
                </a:gridCol>
              </a:tblGrid>
              <a:tr h="23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Item#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Lot#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Wafer#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Part 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Direction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Remarks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6427164"/>
                  </a:ext>
                </a:extLst>
              </a:tr>
              <a:tr h="32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9971352.0M3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S26A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X-Direction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7022784"/>
                  </a:ext>
                </a:extLst>
              </a:tr>
              <a:tr h="32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9971352.0M3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S26A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Edge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X-Direction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3554780"/>
                  </a:ext>
                </a:extLst>
              </a:tr>
              <a:tr h="32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9971352.0M3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S26A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mid-radius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X-Direction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138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505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10-2(1).MAP.EDS\JPEG_images\TL170627003-010_N4_311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04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10-2(1).MAP.EDS\JPEG_images\TL170627003-010_N4_312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5667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ID :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209800"/>
          <a:ext cx="7467600" cy="561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17581495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9867197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0035504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62588950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2927719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958361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29729103"/>
                    </a:ext>
                  </a:extLst>
                </a:gridCol>
              </a:tblGrid>
              <a:tr h="23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Item#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Lot#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Wafer#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Part 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Direction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Remarks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4132719"/>
                  </a:ext>
                </a:extLst>
              </a:tr>
              <a:tr h="32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9971352.0M3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S26A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Edge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X-Direction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117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9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20_N4_104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22885395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20_N4_103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336957836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20_N4_101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39417997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20_N4_102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16995030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20_N4_105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20_N4_106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141242180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20_N4_107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20_N4_108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2789972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20_N4_109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20_N4_110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8863886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ID :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15506"/>
              </p:ext>
            </p:extLst>
          </p:nvPr>
        </p:nvGraphicFramePr>
        <p:xfrm>
          <a:off x="838200" y="2209800"/>
          <a:ext cx="7467600" cy="561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17581495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9867197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0035504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62588950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2927719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958361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29729103"/>
                    </a:ext>
                  </a:extLst>
                </a:gridCol>
              </a:tblGrid>
              <a:tr h="23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Item#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Lot#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Wafer#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Part 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Direction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Remarks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4132719"/>
                  </a:ext>
                </a:extLst>
              </a:tr>
              <a:tr h="32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9971352.0M3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S26A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X-Direction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117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6532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20_N4_111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20_N4_112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10976064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20-2(1).MAP.EDS\JPEG_images\TL170627003-020_N4_204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43" y="514350"/>
            <a:ext cx="5182714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EDS Elemental Maps</a:t>
            </a:r>
          </a:p>
        </p:txBody>
      </p:sp>
    </p:spTree>
    <p:extLst>
      <p:ext uri="{BB962C8B-B14F-4D97-AF65-F5344CB8AC3E}">
        <p14:creationId xmlns:p14="http://schemas.microsoft.com/office/powerpoint/2010/main" val="117501598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20-2(1).MAP.EDS\JPEG_images\TL170627003-020_N4_203_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33" y="514350"/>
            <a:ext cx="6111933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EDS Elemental Maps</a:t>
            </a:r>
          </a:p>
        </p:txBody>
      </p:sp>
    </p:spTree>
    <p:extLst>
      <p:ext uri="{BB962C8B-B14F-4D97-AF65-F5344CB8AC3E}">
        <p14:creationId xmlns:p14="http://schemas.microsoft.com/office/powerpoint/2010/main" val="8607001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20-2(1).MAP.EDS\JPEG_images\TL170627003-020_N4_205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dirty="0"/>
              <a:t>EDS Line Scanning Profile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34039645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20-2(1).MAP.EDS\JPEG_images\TL170627003-020_N4_206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833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20-2(1).MAP.EDS\JPEG_images\TL170627003-020_N4_207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459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20-2(1).MAP.EDS\JPEG_images\TL170627003-020_N4_208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9116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20-2(1).MAP.EDS\JPEG_images\TL170627003-020_N4_209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982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20-2(1).MAP.EDS\JPEG_images\TL170627003-020_N4_210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4058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20-2(1).MAP.EDS\JPEG_images\TL170627003-020_N4_211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839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10_N4_101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34313506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20-2(1).MAP.EDS\JPEG_images\TL170627003-020_N4_212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7682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ID :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209800"/>
          <a:ext cx="7467600" cy="561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17581495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9867197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0035504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62588950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2927719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958361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29729103"/>
                    </a:ext>
                  </a:extLst>
                </a:gridCol>
              </a:tblGrid>
              <a:tr h="23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Item#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Lot#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Wafer#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Part 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Direction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Remarks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4132719"/>
                  </a:ext>
                </a:extLst>
              </a:tr>
              <a:tr h="32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9971352.0M3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S26A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mid-radius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X-Direction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117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77511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30_N4_101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276924185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30_N4_102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30337306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30_N4_103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324095871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30_N4_104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210727038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30_N4_105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30_N4_106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133839385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30_N4_107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30_N4_108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115804433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30_N4_109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30_N4_110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297491665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30_N4_111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30_N4_112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12935822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10_N4_102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400299338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30-1(1).MAP.EDS\JPEG_images\TL170627003-030_N4_204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43" y="514350"/>
            <a:ext cx="5182714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EDS Elemental Maps</a:t>
            </a:r>
          </a:p>
        </p:txBody>
      </p:sp>
    </p:spTree>
    <p:extLst>
      <p:ext uri="{BB962C8B-B14F-4D97-AF65-F5344CB8AC3E}">
        <p14:creationId xmlns:p14="http://schemas.microsoft.com/office/powerpoint/2010/main" val="52230276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30-1(1).MAP.EDS\JPEG_images\TL170627003-030_N4_203_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33" y="514350"/>
            <a:ext cx="6111933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EDS Elemental Maps</a:t>
            </a:r>
          </a:p>
        </p:txBody>
      </p:sp>
    </p:spTree>
    <p:extLst>
      <p:ext uri="{BB962C8B-B14F-4D97-AF65-F5344CB8AC3E}">
        <p14:creationId xmlns:p14="http://schemas.microsoft.com/office/powerpoint/2010/main" val="1134212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30-1(1).MAP.EDS\JPEG_images\TL170627003-030_N4_205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dirty="0"/>
              <a:t>EDS Line Scanning Profile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54615925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30-1(1).MAP.EDS\JPEG_images\TL170627003-030_N4_206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083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30-1(1).MAP.EDS\JPEG_images\TL170627003-030_N4_207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333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30-1(1).MAP.EDS\JPEG_images\TL170627003-030_N4_208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0091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30-1(1).MAP.EDS\JPEG_images\TL170627003-030_N4_209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6465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30-1(1).MAP.EDS\JPEG_images\TL170627003-030_N4_210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6021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30-1(1).MAP.EDS\JPEG_images\TL170627003-030_N4_211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0500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TL170627003-EDS\030-1(1).MAP.EDS\JPEG_images\TL170627003-030_N4_212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5" y="514350"/>
            <a:ext cx="533110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996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10_N4_103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18929926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37470"/>
              </p:ext>
            </p:extLst>
          </p:nvPr>
        </p:nvGraphicFramePr>
        <p:xfrm>
          <a:off x="152400" y="766088"/>
          <a:ext cx="8381999" cy="372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3347075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691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Job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Sample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Lot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Wafer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 Type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Cut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Dir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Bit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250" y="9525"/>
            <a:ext cx="595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EDS Element Composition Estimate: at.%</a:t>
            </a:r>
          </a:p>
        </p:txBody>
      </p:sp>
    </p:spTree>
    <p:extLst>
      <p:ext uri="{BB962C8B-B14F-4D97-AF65-F5344CB8AC3E}">
        <p14:creationId xmlns:p14="http://schemas.microsoft.com/office/powerpoint/2010/main" val="119215918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75094"/>
              </p:ext>
            </p:extLst>
          </p:nvPr>
        </p:nvGraphicFramePr>
        <p:xfrm>
          <a:off x="152400" y="766088"/>
          <a:ext cx="8381999" cy="372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3347075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691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Job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Sample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Lot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Wafer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 Type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Cut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Dir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Bit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Edge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Edge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Edge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Edge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Edge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Edge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Edge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Edge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Edge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Edge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250" y="9525"/>
            <a:ext cx="595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EDS Element Composition Estimate: at.%</a:t>
            </a:r>
          </a:p>
        </p:txBody>
      </p:sp>
    </p:spTree>
    <p:extLst>
      <p:ext uri="{BB962C8B-B14F-4D97-AF65-F5344CB8AC3E}">
        <p14:creationId xmlns:p14="http://schemas.microsoft.com/office/powerpoint/2010/main" val="423114098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24747"/>
              </p:ext>
            </p:extLst>
          </p:nvPr>
        </p:nvGraphicFramePr>
        <p:xfrm>
          <a:off x="152400" y="766088"/>
          <a:ext cx="8381999" cy="372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3347075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11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691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Job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Sample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Lot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Wafer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 Type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Cut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Dir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Bit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Mid-radius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Mid-radius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Mid-radius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Mid-radius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Mid-radius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Mid-radius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Mid-radius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Mid-radius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PGothic"/>
                        <a:cs typeface="Arial" pitchFamily="34" charset="0"/>
                      </a:endParaRP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Mid-radius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TL170627003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9971352.0M3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PGothic"/>
                          <a:cs typeface="Arial" pitchFamily="34" charset="0"/>
                        </a:rPr>
                        <a:t>S26A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Mid-radius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D0; X</a:t>
                      </a:r>
                    </a:p>
                  </a:txBody>
                  <a:tcPr marL="0" marR="0" marT="91440" marB="9144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250" y="9525"/>
            <a:ext cx="595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EDS Element Composition Estimate: at.%</a:t>
            </a:r>
          </a:p>
        </p:txBody>
      </p:sp>
    </p:spTree>
    <p:extLst>
      <p:ext uri="{BB962C8B-B14F-4D97-AF65-F5344CB8AC3E}">
        <p14:creationId xmlns:p14="http://schemas.microsoft.com/office/powerpoint/2010/main" val="350157726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04800"/>
            <a:ext cx="706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Calibrated SD composition estimate: at.% (calibrated based on ICP composition in TL170621002)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2473" y="1295400"/>
            <a:ext cx="660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Center of wafer, Si concentration is assumed to be 7 at% in SD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43566"/>
              </p:ext>
            </p:extLst>
          </p:nvPr>
        </p:nvGraphicFramePr>
        <p:xfrm>
          <a:off x="228600" y="1752600"/>
          <a:ext cx="8763000" cy="3505203"/>
        </p:xfrm>
        <a:graphic>
          <a:graphicData uri="http://schemas.openxmlformats.org/drawingml/2006/table">
            <a:tbl>
              <a:tblPr/>
              <a:tblGrid>
                <a:gridCol w="1052320">
                  <a:extLst>
                    <a:ext uri="{9D8B030D-6E8A-4147-A177-3AD203B41FA5}">
                      <a16:colId xmlns:a16="http://schemas.microsoft.com/office/drawing/2014/main" val="3456916747"/>
                    </a:ext>
                  </a:extLst>
                </a:gridCol>
                <a:gridCol w="606742">
                  <a:extLst>
                    <a:ext uri="{9D8B030D-6E8A-4147-A177-3AD203B41FA5}">
                      <a16:colId xmlns:a16="http://schemas.microsoft.com/office/drawing/2014/main" val="1478226573"/>
                    </a:ext>
                  </a:extLst>
                </a:gridCol>
                <a:gridCol w="1036518">
                  <a:extLst>
                    <a:ext uri="{9D8B030D-6E8A-4147-A177-3AD203B41FA5}">
                      <a16:colId xmlns:a16="http://schemas.microsoft.com/office/drawing/2014/main" val="1669685677"/>
                    </a:ext>
                  </a:extLst>
                </a:gridCol>
                <a:gridCol w="606742">
                  <a:extLst>
                    <a:ext uri="{9D8B030D-6E8A-4147-A177-3AD203B41FA5}">
                      <a16:colId xmlns:a16="http://schemas.microsoft.com/office/drawing/2014/main" val="3116636293"/>
                    </a:ext>
                  </a:extLst>
                </a:gridCol>
                <a:gridCol w="606742">
                  <a:extLst>
                    <a:ext uri="{9D8B030D-6E8A-4147-A177-3AD203B41FA5}">
                      <a16:colId xmlns:a16="http://schemas.microsoft.com/office/drawing/2014/main" val="2503403578"/>
                    </a:ext>
                  </a:extLst>
                </a:gridCol>
                <a:gridCol w="606742">
                  <a:extLst>
                    <a:ext uri="{9D8B030D-6E8A-4147-A177-3AD203B41FA5}">
                      <a16:colId xmlns:a16="http://schemas.microsoft.com/office/drawing/2014/main" val="1547922067"/>
                    </a:ext>
                  </a:extLst>
                </a:gridCol>
                <a:gridCol w="606742">
                  <a:extLst>
                    <a:ext uri="{9D8B030D-6E8A-4147-A177-3AD203B41FA5}">
                      <a16:colId xmlns:a16="http://schemas.microsoft.com/office/drawing/2014/main" val="1004671951"/>
                    </a:ext>
                  </a:extLst>
                </a:gridCol>
                <a:gridCol w="606742">
                  <a:extLst>
                    <a:ext uri="{9D8B030D-6E8A-4147-A177-3AD203B41FA5}">
                      <a16:colId xmlns:a16="http://schemas.microsoft.com/office/drawing/2014/main" val="384468163"/>
                    </a:ext>
                  </a:extLst>
                </a:gridCol>
                <a:gridCol w="606742">
                  <a:extLst>
                    <a:ext uri="{9D8B030D-6E8A-4147-A177-3AD203B41FA5}">
                      <a16:colId xmlns:a16="http://schemas.microsoft.com/office/drawing/2014/main" val="2864800987"/>
                    </a:ext>
                  </a:extLst>
                </a:gridCol>
                <a:gridCol w="606742">
                  <a:extLst>
                    <a:ext uri="{9D8B030D-6E8A-4147-A177-3AD203B41FA5}">
                      <a16:colId xmlns:a16="http://schemas.microsoft.com/office/drawing/2014/main" val="1316136094"/>
                    </a:ext>
                  </a:extLst>
                </a:gridCol>
                <a:gridCol w="606742">
                  <a:extLst>
                    <a:ext uri="{9D8B030D-6E8A-4147-A177-3AD203B41FA5}">
                      <a16:colId xmlns:a16="http://schemas.microsoft.com/office/drawing/2014/main" val="3191972658"/>
                    </a:ext>
                  </a:extLst>
                </a:gridCol>
                <a:gridCol w="606742">
                  <a:extLst>
                    <a:ext uri="{9D8B030D-6E8A-4147-A177-3AD203B41FA5}">
                      <a16:colId xmlns:a16="http://schemas.microsoft.com/office/drawing/2014/main" val="3046598718"/>
                    </a:ext>
                  </a:extLst>
                </a:gridCol>
                <a:gridCol w="606742">
                  <a:extLst>
                    <a:ext uri="{9D8B030D-6E8A-4147-A177-3AD203B41FA5}">
                      <a16:colId xmlns:a16="http://schemas.microsoft.com/office/drawing/2014/main" val="2460214144"/>
                    </a:ext>
                  </a:extLst>
                </a:gridCol>
              </a:tblGrid>
              <a:tr h="279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Sample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Wafer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59948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637851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47635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453231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654364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123917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99799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89310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207339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1419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008574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41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76022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04800"/>
            <a:ext cx="706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Calibrated SD composition estimate: at.% (calibrated based on ICP composition in TL170621002)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2473" y="1295400"/>
            <a:ext cx="644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Edge of wafer, Si concentration is assumed to be 7 at% in SD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06277"/>
              </p:ext>
            </p:extLst>
          </p:nvPr>
        </p:nvGraphicFramePr>
        <p:xfrm>
          <a:off x="228600" y="1752600"/>
          <a:ext cx="8686798" cy="3505203"/>
        </p:xfrm>
        <a:graphic>
          <a:graphicData uri="http://schemas.openxmlformats.org/drawingml/2006/table">
            <a:tbl>
              <a:tblPr/>
              <a:tblGrid>
                <a:gridCol w="1043168">
                  <a:extLst>
                    <a:ext uri="{9D8B030D-6E8A-4147-A177-3AD203B41FA5}">
                      <a16:colId xmlns:a16="http://schemas.microsoft.com/office/drawing/2014/main" val="2540662721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1045914806"/>
                    </a:ext>
                  </a:extLst>
                </a:gridCol>
                <a:gridCol w="1027504">
                  <a:extLst>
                    <a:ext uri="{9D8B030D-6E8A-4147-A177-3AD203B41FA5}">
                      <a16:colId xmlns:a16="http://schemas.microsoft.com/office/drawing/2014/main" val="1379458353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2164152881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3951740663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765260863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2212083217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6060560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2635034464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2711632296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711877497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3869989967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3542344625"/>
                    </a:ext>
                  </a:extLst>
                </a:gridCol>
              </a:tblGrid>
              <a:tr h="279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Sample 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Wafer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Type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Cut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Bit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179577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65237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53.94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23413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23.28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53.36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742787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00370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79274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7601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754276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117151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50624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62930"/>
                  </a:ext>
                </a:extLst>
              </a:tr>
              <a:tr h="293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53.34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2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291839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04800"/>
            <a:ext cx="706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Calibrated SD composition estimate: at.% (calibrated based on ICP composition in TL170621002)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2473" y="1295400"/>
            <a:ext cx="660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Middle of wafer, Si concentration is assumed to be 7 at% in SD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05064"/>
              </p:ext>
            </p:extLst>
          </p:nvPr>
        </p:nvGraphicFramePr>
        <p:xfrm>
          <a:off x="228601" y="1828801"/>
          <a:ext cx="8686798" cy="3657596"/>
        </p:xfrm>
        <a:graphic>
          <a:graphicData uri="http://schemas.openxmlformats.org/drawingml/2006/table">
            <a:tbl>
              <a:tblPr/>
              <a:tblGrid>
                <a:gridCol w="1043168">
                  <a:extLst>
                    <a:ext uri="{9D8B030D-6E8A-4147-A177-3AD203B41FA5}">
                      <a16:colId xmlns:a16="http://schemas.microsoft.com/office/drawing/2014/main" val="1952357771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3228103118"/>
                    </a:ext>
                  </a:extLst>
                </a:gridCol>
                <a:gridCol w="1027504">
                  <a:extLst>
                    <a:ext uri="{9D8B030D-6E8A-4147-A177-3AD203B41FA5}">
                      <a16:colId xmlns:a16="http://schemas.microsoft.com/office/drawing/2014/main" val="1493214299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3108242200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672094834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1972858423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3162673535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2725744426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2278734742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280809365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1720955551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3796936420"/>
                    </a:ext>
                  </a:extLst>
                </a:gridCol>
                <a:gridCol w="601466">
                  <a:extLst>
                    <a:ext uri="{9D8B030D-6E8A-4147-A177-3AD203B41FA5}">
                      <a16:colId xmlns:a16="http://schemas.microsoft.com/office/drawing/2014/main" val="3575063428"/>
                    </a:ext>
                  </a:extLst>
                </a:gridCol>
              </a:tblGrid>
              <a:tr h="291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Sample 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Wafer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Type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Cut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Bit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60594"/>
                  </a:ext>
                </a:extLst>
              </a:tr>
              <a:tr h="306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04982"/>
                  </a:ext>
                </a:extLst>
              </a:tr>
              <a:tr h="306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424367"/>
                  </a:ext>
                </a:extLst>
              </a:tr>
              <a:tr h="306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53.78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715570"/>
                  </a:ext>
                </a:extLst>
              </a:tr>
              <a:tr h="306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12863"/>
                  </a:ext>
                </a:extLst>
              </a:tr>
              <a:tr h="306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53.81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267071"/>
                  </a:ext>
                </a:extLst>
              </a:tr>
              <a:tr h="306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53.81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25303"/>
                  </a:ext>
                </a:extLst>
              </a:tr>
              <a:tr h="306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53.74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25001"/>
                  </a:ext>
                </a:extLst>
              </a:tr>
              <a:tr h="306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23.54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53.68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3800"/>
                  </a:ext>
                </a:extLst>
              </a:tr>
              <a:tr h="306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38670"/>
                  </a:ext>
                </a:extLst>
              </a:tr>
              <a:tr h="306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00726"/>
                  </a:ext>
                </a:extLst>
              </a:tr>
              <a:tr h="306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TL170627003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9971352.0M3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S26A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D0; X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12.99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23.22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53.81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7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44282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10_N4_104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71" y="514350"/>
            <a:ext cx="4948858" cy="58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TEM Image</a:t>
            </a:r>
          </a:p>
        </p:txBody>
      </p:sp>
    </p:spTree>
    <p:extLst>
      <p:ext uri="{BB962C8B-B14F-4D97-AF65-F5344CB8AC3E}">
        <p14:creationId xmlns:p14="http://schemas.microsoft.com/office/powerpoint/2010/main" val="16449875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10_N4_109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10_N4_110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26054378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TL170627003</a:t>
            </a:r>
            <a:endParaRPr lang="en-US" dirty="0"/>
          </a:p>
        </p:txBody>
      </p:sp>
      <p:pic>
        <p:nvPicPr>
          <p:cNvPr id="3" name="C:\Users\ninglu\Desktop\Job TL170627003\JPEG_images\TL170627003-010_N4_111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0937"/>
            <a:ext cx="4343400" cy="5116126"/>
          </a:xfrm>
          <a:prstGeom prst="rect">
            <a:avLst/>
          </a:prstGeom>
        </p:spPr>
      </p:pic>
      <p:pic>
        <p:nvPicPr>
          <p:cNvPr id="4" name="C:\Users\ninglu\Desktop\Job TL170627003\JPEG_images\TL170627003-010_N4_112_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70937"/>
            <a:ext cx="4343400" cy="5116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Tahoma" pitchFamily="34" charset="0"/>
              </a:defRPr>
            </a:lvl9pPr>
          </a:lstStyle>
          <a:p>
            <a:r>
              <a:rPr lang="en-US" sz="2800" kern="0" dirty="0"/>
              <a:t>STEM Images</a:t>
            </a:r>
          </a:p>
        </p:txBody>
      </p:sp>
    </p:spTree>
    <p:extLst>
      <p:ext uri="{BB962C8B-B14F-4D97-AF65-F5344CB8AC3E}">
        <p14:creationId xmlns:p14="http://schemas.microsoft.com/office/powerpoint/2010/main" val="17062069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Lab Report">
  <a:themeElements>
    <a:clrScheme name="Micron 2007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2F75FF"/>
      </a:hlink>
      <a:folHlink>
        <a:srgbClr val="3D8DA9"/>
      </a:folHlink>
    </a:clrScheme>
    <a:fontScheme name="Tahoma">
      <a:majorFont>
        <a:latin typeface="Tahoma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/>
        </a:defPPr>
      </a:lstStyle>
    </a:tx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FFCC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730073"/>
        </a:accent6>
        <a:hlink>
          <a:srgbClr val="00666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72B5E"/>
        </a:dk1>
        <a:lt1>
          <a:srgbClr val="FFFFFF"/>
        </a:lt1>
        <a:dk2>
          <a:srgbClr val="072B5E"/>
        </a:dk2>
        <a:lt2>
          <a:srgbClr val="808080"/>
        </a:lt2>
        <a:accent1>
          <a:srgbClr val="455E90"/>
        </a:accent1>
        <a:accent2>
          <a:srgbClr val="7F0700"/>
        </a:accent2>
        <a:accent3>
          <a:srgbClr val="FFFFFF"/>
        </a:accent3>
        <a:accent4>
          <a:srgbClr val="05234F"/>
        </a:accent4>
        <a:accent5>
          <a:srgbClr val="B0B6C6"/>
        </a:accent5>
        <a:accent6>
          <a:srgbClr val="720600"/>
        </a:accent6>
        <a:hlink>
          <a:srgbClr val="3D8DA9"/>
        </a:hlink>
        <a:folHlink>
          <a:srgbClr val="796B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icron 2007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2F75FF"/>
      </a:hlink>
      <a:folHlink>
        <a:srgbClr val="3D8DA9"/>
      </a:folHlink>
    </a:clrScheme>
    <a:fontScheme name="Tahoma">
      <a:majorFont>
        <a:latin typeface="Tahoma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10 Series Documents" ma:contentTypeID="0x0101006FF2AFC2669BE544ABDBC9272D7E8CD800D9C3B4A25F3C1046893EF16D0CFED9EC" ma:contentTypeVersion="3" ma:contentTypeDescription="" ma:contentTypeScope="" ma:versionID="c5a74ae75d76c2cc48590da5f4a9f2e7">
  <xsd:schema xmlns:xsd="http://www.w3.org/2001/XMLSchema" xmlns:xs="http://www.w3.org/2001/XMLSchema" xmlns:p="http://schemas.microsoft.com/office/2006/metadata/properties" xmlns:ns2="470f668d-8261-4ab2-9257-0fb5e77b4895" targetNamespace="http://schemas.microsoft.com/office/2006/metadata/properties" ma:root="true" ma:fieldsID="c4d176ad70db51291a0bc566f044250b" ns2:_="">
    <xsd:import namespace="470f668d-8261-4ab2-9257-0fb5e77b4895"/>
    <xsd:element name="properties">
      <xsd:complexType>
        <xsd:sequence>
          <xsd:element name="documentManagement">
            <xsd:complexType>
              <xsd:all>
                <xsd:element ref="ns2:Workweek" minOccurs="0"/>
                <xsd:element ref="ns2:Work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f668d-8261-4ab2-9257-0fb5e77b4895" elementFormDefault="qualified">
    <xsd:import namespace="http://schemas.microsoft.com/office/2006/documentManagement/types"/>
    <xsd:import namespace="http://schemas.microsoft.com/office/infopath/2007/PartnerControls"/>
    <xsd:element name="Workweek" ma:index="8" nillable="true" ma:displayName="Workweek" ma:format="Dropdown" ma:internalName="Workweek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  <xsd:enumeration value="32"/>
          <xsd:enumeration value="33"/>
          <xsd:enumeration value="34"/>
          <xsd:enumeration value="35"/>
          <xsd:enumeration value="36"/>
          <xsd:enumeration value="37"/>
          <xsd:enumeration value="38"/>
          <xsd:enumeration value="39"/>
          <xsd:enumeration value="40"/>
          <xsd:enumeration value="41"/>
          <xsd:enumeration value="42"/>
          <xsd:enumeration value="43"/>
          <xsd:enumeration value="44"/>
          <xsd:enumeration value="45"/>
          <xsd:enumeration value="46"/>
          <xsd:enumeration value="47"/>
          <xsd:enumeration value="48"/>
          <xsd:enumeration value="49"/>
          <xsd:enumeration value="50"/>
          <xsd:enumeration value="51"/>
          <xsd:enumeration value="52"/>
          <xsd:enumeration value="53"/>
        </xsd:restriction>
      </xsd:simpleType>
    </xsd:element>
    <xsd:element name="Workyear" ma:index="9" nillable="true" ma:displayName="Workyear" ma:default="2012" ma:format="Dropdown" ma:internalName="Workyear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ND - Design and Development" ma:contentTypeID="0x010100CD6E6A531DF33E4DA07FC6A59B083B63120100B6FEC265E4742341AB6DE2CA44835AB4" ma:contentTypeVersion="41" ma:contentTypeDescription="New" ma:contentTypeScope="" ma:versionID="bde1cafc57d69e4e30ee6a716f809b06">
  <xsd:schema xmlns:xsd="http://www.w3.org/2001/XMLSchema" xmlns:xs="http://www.w3.org/2001/XMLSchema" xmlns:p="http://schemas.microsoft.com/office/2006/metadata/properties" xmlns:ns1="http://schemas.microsoft.com/sharepoint/v3" xmlns:ns2="9da2a8c5-e2e9-492f-892b-673e1ab35ec9" xmlns:ns3="http://schemas.microsoft.com/sharepoint/v3/fields" xmlns:ns4="e47c270e-6fb3-45b7-8d70-5df634123cf4" targetNamespace="http://schemas.microsoft.com/office/2006/metadata/properties" ma:root="true" ma:fieldsID="996f1cacfff51b942a5e29fbbe89a91d" ns1:_="" ns2:_="" ns3:_="" ns4:_="">
    <xsd:import namespace="http://schemas.microsoft.com/sharepoint/v3"/>
    <xsd:import namespace="9da2a8c5-e2e9-492f-892b-673e1ab35ec9"/>
    <xsd:import namespace="http://schemas.microsoft.com/sharepoint/v3/fields"/>
    <xsd:import namespace="e47c270e-6fb3-45b7-8d70-5df634123cf4"/>
    <xsd:element name="properties">
      <xsd:complexType>
        <xsd:sequence>
          <xsd:element name="documentManagement">
            <xsd:complexType>
              <xsd:all>
                <xsd:element ref="ns2:r_object_id" minOccurs="0"/>
                <xsd:element ref="ns2:i_chronicle_id" minOccurs="0"/>
                <xsd:element ref="ns2:r_version_label" minOccurs="0"/>
                <xsd:element ref="ns2:DocType" minOccurs="0"/>
                <xsd:element ref="ns2:object_name" minOccurs="0"/>
                <xsd:element ref="ns2:MTKeywords" minOccurs="0"/>
                <xsd:element ref="ns2:WorkflowRoute" minOccurs="0"/>
                <xsd:element ref="ns2:WorkflowNotification" minOccurs="0"/>
                <xsd:element ref="ns2:WorkflowType" minOccurs="0"/>
                <xsd:element ref="ns3:Description" minOccurs="0"/>
                <xsd:element ref="ns1:Name" minOccurs="0"/>
                <xsd:element ref="ns2:MicronRecord" minOccurs="0"/>
                <xsd:element ref="ns2:EDC_MfgArea" minOccurs="0"/>
                <xsd:element ref="ns2:EDC_ControlPlanDocument" minOccurs="0"/>
                <xsd:element ref="ns2:EDC_MfgDepartment" minOccurs="0"/>
                <xsd:element ref="ns2:EDC_DesignID" minOccurs="0"/>
                <xsd:element ref="ns2:EDC_DocumentType" minOccurs="0"/>
                <xsd:element ref="ns2:EDC_EquipmentTechnology" minOccurs="0"/>
                <xsd:element ref="ns2:EDC_FabModule" minOccurs="0"/>
                <xsd:element ref="ns2:EDC_MfgFacility" minOccurs="0"/>
                <xsd:element ref="ns2:EDC_ManufacturingGroup" minOccurs="0"/>
                <xsd:element ref="ns2:EDC_MfgProcess" minOccurs="0"/>
                <xsd:element ref="ns2:EDC_MfgStatus" minOccurs="0"/>
                <xsd:element ref="ns2:DocumentComment" minOccurs="0"/>
                <xsd:element ref="ns4:_dlc_DocId" minOccurs="0"/>
                <xsd:element ref="ns4:_dlc_DocIdUrl" minOccurs="0"/>
                <xsd:element ref="ns4:_dlc_DocIdPersistId" minOccurs="0"/>
                <xsd:element ref="ns2:EmFrom" minOccurs="0"/>
                <xsd:element ref="ns2:EmSubject" minOccurs="0"/>
                <xsd:element ref="ns2:EmReceivedDate" minOccurs="0"/>
                <xsd:element ref="ns2:EmCategory" minOccurs="0"/>
                <xsd:element ref="ns2:EmAttachment" minOccurs="0"/>
                <xsd:element ref="ns2:EmConversationID" minOccurs="0"/>
                <xsd:element ref="ns2:EmFol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ame" ma:index="18" nillable="true" ma:displayName="Account" ma:internalName="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2a8c5-e2e9-492f-892b-673e1ab35ec9" elementFormDefault="qualified">
    <xsd:import namespace="http://schemas.microsoft.com/office/2006/documentManagement/types"/>
    <xsd:import namespace="http://schemas.microsoft.com/office/infopath/2007/PartnerControls"/>
    <xsd:element name="r_object_id" ma:index="8" nillable="true" ma:displayName="r_object_id" ma:internalName="r_object_id">
      <xsd:simpleType>
        <xsd:restriction base="dms:Text"/>
      </xsd:simpleType>
    </xsd:element>
    <xsd:element name="i_chronicle_id" ma:index="9" nillable="true" ma:displayName="i_chronicle_id" ma:internalName="i_chronicle_id">
      <xsd:simpleType>
        <xsd:restriction base="dms:Text"/>
      </xsd:simpleType>
    </xsd:element>
    <xsd:element name="r_version_label" ma:index="10" nillable="true" ma:displayName="r_version_label" ma:internalName="r_version_label">
      <xsd:simpleType>
        <xsd:restriction base="dms:Text"/>
      </xsd:simpleType>
    </xsd:element>
    <xsd:element name="DocType" ma:index="11" nillable="true" ma:displayName="DocType" ma:internalName="DocType">
      <xsd:simpleType>
        <xsd:restriction base="dms:Text"/>
      </xsd:simpleType>
    </xsd:element>
    <xsd:element name="object_name" ma:index="12" nillable="true" ma:displayName="object_name" ma:internalName="object_name">
      <xsd:simpleType>
        <xsd:restriction base="dms:Note">
          <xsd:maxLength value="255"/>
        </xsd:restriction>
      </xsd:simpleType>
    </xsd:element>
    <xsd:element name="MTKeywords" ma:index="13" nillable="true" ma:displayName="MT Keywords" ma:internalName="MTKeywords">
      <xsd:simpleType>
        <xsd:restriction base="dms:Text"/>
      </xsd:simpleType>
    </xsd:element>
    <xsd:element name="WorkflowRoute" ma:index="14" nillable="true" ma:displayName="Workflow Route" ma:list="9e8b6c41-0b2f-4971-8175-fb68b3d745cd" ma:internalName="WorkflowRoute" ma:showField="Title" ma:web="62ec9b0c-9afc-4c8e-82ce-ba05a70616bc">
      <xsd:simpleType>
        <xsd:restriction base="dms:Lookup"/>
      </xsd:simpleType>
    </xsd:element>
    <xsd:element name="WorkflowNotification" ma:index="15" nillable="true" ma:displayName="Workflow Notification" ma:internalName="WorkflowNotification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orkflowType" ma:index="16" nillable="true" ma:displayName="Workflow Type" ma:default="Circular" ma:internalName="WorkflowType">
      <xsd:simpleType>
        <xsd:union memberTypes="dms:Text">
          <xsd:simpleType>
            <xsd:restriction base="dms:Choice">
              <xsd:enumeration value="Circular"/>
              <xsd:enumeration value=" Linear with Release"/>
              <xsd:enumeration value=" Linear with Reroute"/>
            </xsd:restriction>
          </xsd:simpleType>
        </xsd:union>
      </xsd:simpleType>
    </xsd:element>
    <xsd:element name="MicronRecord" ma:index="19" nillable="true" ma:displayName="Micron Record" ma:default="No" ma:internalName="MicronRecord">
      <xsd:simpleType>
        <xsd:union memberTypes="dms:Text">
          <xsd:simpleType>
            <xsd:restriction base="dms:Choice">
              <xsd:enumeration value="No"/>
              <xsd:enumeration value=" Yes"/>
            </xsd:restriction>
          </xsd:simpleType>
        </xsd:union>
      </xsd:simpleType>
    </xsd:element>
    <xsd:element name="EDC_MfgArea" ma:index="20" nillable="true" ma:displayName="Mfg Area" ma:internalName="EDC_MfgArea">
      <xsd:simpleType>
        <xsd:union memberTypes="dms:Text">
          <xsd:simpleType>
            <xsd:restriction base="dms:Choice">
              <xsd:enumeration value="8INCH"/>
              <xsd:enumeration value="AMHS"/>
              <xsd:enumeration value="ASSM ADHESIVE PRINT"/>
              <xsd:enumeration value="ASSM APE"/>
              <xsd:enumeration value="ASSM BALL ATTACH"/>
              <xsd:enumeration value="ASSM BOND DIAGRAM"/>
              <xsd:enumeration value="ASSM CIRCUIT BOARD"/>
              <xsd:enumeration value="ASSM CLEANROOM"/>
              <xsd:enumeration value="ASSM CSAM"/>
              <xsd:enumeration value="ASSM DESIGN AND DRAFTING"/>
              <xsd:enumeration value="ASSM DICING"/>
              <xsd:enumeration value="ASSM DIE ATTACH"/>
              <xsd:enumeration value="ASSM DIE BUMP"/>
              <xsd:enumeration value="ASSM ENCAP"/>
              <xsd:enumeration value="ASSM ETCH"/>
              <xsd:enumeration value="ASSM EXTERNAL PROGRAM"/>
              <xsd:enumeration value="ASSM FA"/>
              <xsd:enumeration value="ASSM GENERAL"/>
              <xsd:enumeration value="ASSM IMAGING"/>
              <xsd:enumeration value="ASSM LC"/>
              <xsd:enumeration value="ASSM LEAD FINISH"/>
              <xsd:enumeration value="ASSM LEADFRAME"/>
              <xsd:enumeration value="ASSM LEADFRAME MATERIALS"/>
              <xsd:enumeration value="ASSM MATERIALS"/>
              <xsd:enumeration value="ASSM MFGSYS"/>
              <xsd:enumeration value="ASSM MISC"/>
              <xsd:enumeration value="ASSM MST MECH LAB"/>
              <xsd:enumeration value="ASSM PACKAGES"/>
              <xsd:enumeration value="ASSM PHOTO"/>
              <xsd:enumeration value="ASSM PLANNING"/>
              <xsd:enumeration value="ASSM PRIME RECONSTRUCT"/>
              <xsd:enumeration value="ASSM PROTOTYPE"/>
              <xsd:enumeration value="ASSM PVD"/>
              <xsd:enumeration value="ASSM QC"/>
              <xsd:enumeration value="ASSM RDL"/>
              <xsd:enumeration value="ASSM SAFETY"/>
              <xsd:enumeration value="ASSM SINGULATION"/>
              <xsd:enumeration value="ASSM THINNING"/>
              <xsd:enumeration value="ASSM TRAINING"/>
              <xsd:enumeration value="ASSM TRIM AND FORM"/>
              <xsd:enumeration value="ASSM WAFER BUMP"/>
              <xsd:enumeration value="ASSM WAFER FINISH"/>
              <xsd:enumeration value="ASSM WAFER INSPECTION"/>
              <xsd:enumeration value="ASSM WAFER LAYOUT"/>
              <xsd:enumeration value="ASSM WAFER PLATE"/>
              <xsd:enumeration value="ASSM WAFER SCRIBE"/>
              <xsd:enumeration value="ASSM WIRE BOND"/>
              <xsd:enumeration value="BACKGRIND"/>
              <xsd:enumeration value="BALL ATTACH"/>
              <xsd:enumeration value="BENCH"/>
              <xsd:enumeration value="BOARD PRODUCTION"/>
              <xsd:enumeration value="BOARD PRODUCTION TEST"/>
              <xsd:enumeration value="BOND DIAGRAM"/>
              <xsd:enumeration value="BRIEF"/>
              <xsd:enumeration value="BURN-IN"/>
              <xsd:enumeration value="C/R SUPPORT"/>
              <xsd:enumeration value="CENTRAL MASK"/>
              <xsd:enumeration value="CFA"/>
              <xsd:enumeration value="CHANGE MANAGEMENT"/>
              <xsd:enumeration value="CHAR"/>
              <xsd:enumeration value="CIRCUIT BOARD"/>
              <xsd:enumeration value="CIRCUIT BOARD SUBSTRATES"/>
              <xsd:enumeration value="CLEANROOM"/>
              <xsd:enumeration value="CMP"/>
              <xsd:enumeration value="COMPANYWIDE"/>
              <xsd:enumeration value="COMPONENT AQL TESTING"/>
              <xsd:enumeration value="CONTAMINATION CONTRL"/>
              <xsd:enumeration value="CONTAMINATION CONTROL"/>
              <xsd:enumeration value="CORPORATE PURCHASING"/>
              <xsd:enumeration value="CVD"/>
              <xsd:enumeration value="DESIGN"/>
              <xsd:enumeration value="DESIGN AND DRAFTING"/>
              <xsd:enumeration value="DICING"/>
              <xsd:enumeration value="DIE ATTACH"/>
              <xsd:enumeration value="DIE COAT"/>
              <xsd:enumeration value="DIE/WAFER SALES"/>
              <xsd:enumeration value="DIFFUSION"/>
              <xsd:enumeration value="DIFFUSION-APPLIED"/>
              <xsd:enumeration value="DIFFUSION-CVD"/>
              <xsd:enumeration value="DIFFUSION-FURNACE"/>
              <xsd:enumeration value="DRY ETCH"/>
              <xsd:enumeration value="EPI"/>
              <xsd:enumeration value="ENCAP"/>
              <xsd:enumeration value="ENGINEERING SECTION 1"/>
              <xsd:enumeration value="ENGINEERING SECTION 2"/>
              <xsd:enumeration value="ENVIRONMENTAL TESTING"/>
              <xsd:enumeration value="EQUIPMENT SUPPORT"/>
              <xsd:enumeration value="ETCH"/>
              <xsd:enumeration value="F0 BENCH"/>
              <xsd:enumeration value="F0 CMP"/>
              <xsd:enumeration value="F0 CVD"/>
              <xsd:enumeration value="F0 DIFFUSION"/>
              <xsd:enumeration value="F0 DRY ETCH"/>
              <xsd:enumeration value="F0 General"/>
              <xsd:enumeration value="F0 IMPLANT"/>
              <xsd:enumeration value="F0 METALS"/>
              <xsd:enumeration value="F0 METROLOGY"/>
              <xsd:enumeration value="F0 PHOTO"/>
              <xsd:enumeration value="F0 PROBE"/>
              <xsd:enumeration value="F0 RDA"/>
              <xsd:enumeration value="F0 THIN FILM"/>
              <xsd:enumeration value="F0 WET"/>
              <xsd:enumeration value="F1 BENCH CVD"/>
              <xsd:enumeration value="F1 BENCH DIFFUSION"/>
              <xsd:enumeration value="F1 BENCH DRY ETCH"/>
              <xsd:enumeration value="F1 BENCH EIPS"/>
              <xsd:enumeration value="F1 BENCH ETCH"/>
              <xsd:enumeration value="F1 BENCH GENERAL"/>
              <xsd:enumeration value="F1 BENCH MFC"/>
              <xsd:enumeration value="F1 BENCH MFG SUPPORT"/>
              <xsd:enumeration value="F1 BENCH OPTICAL"/>
              <xsd:enumeration value="F1 BENCH PHOTO"/>
              <xsd:enumeration value="F1 BENCH ROBOT-RF"/>
              <xsd:enumeration value="F1 BENCH WET PROCESS"/>
              <xsd:enumeration value="F1 CONTAM CONTROL"/>
              <xsd:enumeration value="F1 CVD"/>
              <xsd:enumeration value="F1 DIFFUSION"/>
              <xsd:enumeration value="F1 DIFFUSION APPLIED"/>
              <xsd:enumeration value="F1 DIFFUSION FURNACE"/>
              <xsd:enumeration value="F1 DRY ETCH"/>
              <xsd:enumeration value="F1 GENERAL"/>
              <xsd:enumeration value="F1 LOT TRANSPORT"/>
              <xsd:enumeration value="F1 MASK"/>
              <xsd:enumeration value="F1 PC"/>
              <xsd:enumeration value="F1 PHOTO"/>
              <xsd:enumeration value="F1 PROCESS ENGINEER"/>
              <xsd:enumeration value="F1 RDA"/>
              <xsd:enumeration value="F1 TRAINING"/>
              <xsd:enumeration value="F1 WET ETCH"/>
              <xsd:enumeration value="F1 YE-PARAM"/>
              <xsd:enumeration value="F1 YIELD ANALYSIS"/>
              <xsd:enumeration value="F2 IQC"/>
              <xsd:enumeration value="F3 BENCH CVD"/>
              <xsd:enumeration value="F3 BENCH DIFFUSION"/>
              <xsd:enumeration value="F3 BENCH DIFF_SEMI"/>
              <xsd:enumeration value="F3 BENCH DRY ETCH"/>
              <xsd:enumeration value="F3 BENCH EIPS"/>
              <xsd:enumeration value="F3 BENCH ETCH"/>
              <xsd:enumeration value="F3 BENCH ETCH_OPTICL"/>
              <xsd:enumeration value="F3 BENCH GENERAL"/>
              <xsd:enumeration value="F3 BENCH PHOTO"/>
              <xsd:enumeration value="F3 BENCH PHOTO_PST"/>
              <xsd:enumeration value="F3 BENCH ROBOT-RF"/>
              <xsd:enumeration value="F3 BENCH WET PROCESS"/>
              <xsd:enumeration value="F3 CENTRAL MASK"/>
              <xsd:enumeration value="F3 CVD"/>
              <xsd:enumeration value="F3 DIFFUSION"/>
              <xsd:enumeration value="F3 DRY ETCH"/>
              <xsd:enumeration value="F3 GENERAL"/>
              <xsd:enumeration value="F3 METROLOGY"/>
              <xsd:enumeration value="F3 PARAMETRICS"/>
              <xsd:enumeration value="F3 PC"/>
              <xsd:enumeration value="F3 PHOTO"/>
              <xsd:enumeration value="F3 PLANNING"/>
              <xsd:enumeration value="F3 RDA"/>
              <xsd:enumeration value="F3 TRAINING"/>
              <xsd:enumeration value="F3 WET PROCESS"/>
              <xsd:enumeration value="F3 YIELD ENHANCEMENT"/>
              <xsd:enumeration value="F4 ASSEMBLY"/>
              <xsd:enumeration value="F4 BENCH"/>
              <xsd:enumeration value="F4 CMP"/>
              <xsd:enumeration value="F4 CVD"/>
              <xsd:enumeration value="F4 DIFFUSION"/>
              <xsd:enumeration value="F4 DRY ETCH"/>
              <xsd:enumeration value="F4 GENERAL"/>
              <xsd:enumeration value="F4 IMPLANT"/>
              <xsd:enumeration value="F4 MASK"/>
              <xsd:enumeration value="F4 METROLOGY"/>
              <xsd:enumeration value="F4 PARAM"/>
              <xsd:enumeration value="F4 PC TEST WAFERS"/>
              <xsd:enumeration value="F4 PHOTO"/>
              <xsd:enumeration value="F4 PHOTO METRO"/>
              <xsd:enumeration value="F4 PHOTO PARTS"/>
              <xsd:enumeration value="F4 PHOTO STEPPERS"/>
              <xsd:enumeration value="F4 PHOTO TRACKS"/>
              <xsd:enumeration value="F4 PVD CMP"/>
              <xsd:enumeration value="F4 PVD/PLATING"/>
              <xsd:enumeration value="F4 PVD/PLATING EQUIP"/>
              <xsd:enumeration value="F4 PVD/PLATING PLATE"/>
              <xsd:enumeration value="F4 PVD/PLATING PVD"/>
              <xsd:enumeration value="F4 QUALITY SYSTEMS"/>
              <xsd:enumeration value="F4 RDA"/>
              <xsd:enumeration value="F4 TRAINING"/>
              <xsd:enumeration value="F4 WET ETCH"/>
              <xsd:enumeration value="F4 WET PROCESS"/>
              <xsd:enumeration value="F4 WFR LVL PACKAGING"/>
              <xsd:enumeration value="F4 WORLDWIDE TRANSFER"/>
              <xsd:enumeration value="F4 YA_YE"/>
              <xsd:enumeration value="F6 Bench"/>
              <xsd:enumeration value="F6 CMP"/>
              <xsd:enumeration value="F6 CVD"/>
              <xsd:enumeration value="F6 Diffusion"/>
              <xsd:enumeration value="F6 General"/>
              <xsd:enumeration value="F6 PC"/>
              <xsd:enumeration value="F6 PROCESS CONTROL"/>
              <xsd:enumeration value="F6 Photo"/>
              <xsd:enumeration value="F6 R&amp;D"/>
              <xsd:enumeration value="F6 RDA"/>
              <xsd:enumeration value="F6 Safety"/>
              <xsd:enumeration value="F6 Training"/>
              <xsd:enumeration value="F6 Wet Process"/>
              <xsd:enumeration value="F8 BACKEND"/>
              <xsd:enumeration value="F8 CENTRAL MASK"/>
              <xsd:enumeration value="F8 EQUIPMENT SUPPORT"/>
              <xsd:enumeration value="F8 FRONTEND"/>
              <xsd:enumeration value="F8 GENERAL"/>
              <xsd:enumeration value="F8 LITHOGRAPHY"/>
              <xsd:enumeration value="F8 METROLOGY"/>
              <xsd:enumeration value="F8 PROCESS"/>
              <xsd:enumeration value="F8 SAFETY"/>
              <xsd:enumeration value="F9 ADMINISTRATION"/>
              <xsd:enumeration value="F9 ANALYTICAL CHEMISTRY LAB"/>
              <xsd:enumeration value="F9 CFA"/>
              <xsd:enumeration value="F9 CMP"/>
              <xsd:enumeration value="F9 CONSTRUCTION SPEC"/>
              <xsd:enumeration value="F9 CONTAMINATION CTRL"/>
              <xsd:enumeration value="F9 CORPORATE AFFAIRS"/>
              <xsd:enumeration value="F9 CVD"/>
              <xsd:enumeration value="F9 DESIGN STANDARD"/>
              <xsd:enumeration value="F9 DIFFUSION"/>
              <xsd:enumeration value="F9 DIFFUSION/CVD"/>
              <xsd:enumeration value="F9 DOC CTRL"/>
              <xsd:enumeration value="F9 DOC INTEGRATION"/>
              <xsd:enumeration value="F9 DRY ETCH"/>
              <xsd:enumeration value="F9 ENGINEERING"/>
              <xsd:enumeration value="F9 EQUIPMENT BENCH"/>
              <xsd:enumeration value="F9 EQUIPMENT CALIBRATION LAB"/>
              <xsd:enumeration value="F9 EQUIPMENT METROLOGY"/>
              <xsd:enumeration value="F9 EQUIPMENT PUMP"/>
              <xsd:enumeration value="F9 EQUIPMENT PUMP SIST. ABBATTIMENTO"/>
              <xsd:enumeration value="F9 EQUIPMENT PUMP SIST. SCAMBIO"/>
              <xsd:enumeration value="F9 EQUIPMENT PUMP SIST. VUOTO"/>
              <xsd:enumeration value="F9 EQUIPMENT SUPPORT"/>
              <xsd:enumeration value="F9 EQUIPMENT TRADE-SHOP"/>
              <xsd:enumeration value="F9 ESHS"/>
              <xsd:enumeration value="F9 FAB"/>
              <xsd:enumeration value="F9 FACILITIES"/>
              <xsd:enumeration value="F9 FACILITIES CONSTRUCTION"/>
              <xsd:enumeration value="F9 FACILITIES ENGINEERING"/>
              <xsd:enumeration value="F9 FACILITIES MAINTENANCE"/>
              <xsd:enumeration value="F9 FACILITIES OPERATIONS"/>
              <xsd:enumeration value="F9 FACILITIES OPERATIONS CHEM"/>
              <xsd:enumeration value="F9 FACILITIES OPERATIONS COGEN"/>
              <xsd:enumeration value="F9 FACILITIES OPERATIONS ELECT"/>
              <xsd:enumeration value="F9 FACILITIES OPERATIONS MECH"/>
              <xsd:enumeration value="F9 FACILITIES OPERATIONS PLENUM"/>
              <xsd:enumeration value="F9 FACILITIES OPERATIONS WWT"/>
              <xsd:enumeration value="F9 FACILITIES SPECIAL SERVICES"/>
              <xsd:enumeration value="F9 FAILURE ANALYSIS"/>
              <xsd:enumeration value="F9 FINANCE"/>
              <xsd:enumeration value="F9 GENERAL"/>
              <xsd:enumeration value="F9 HUMAN RESOURCES"/>
              <xsd:enumeration value="F9 IMPLANT"/>
              <xsd:enumeration value="F9 IMPLANT/SPUTTER"/>
              <xsd:enumeration value="F9 INTEGR/PARAM"/>
              <xsd:enumeration value="F9 INTEGRATION"/>
              <xsd:enumeration value="F9 LEGAL"/>
              <xsd:enumeration value="F9 MAT CHARACT"/>
              <xsd:enumeration value="F9 MATERIAL ANALYSIS"/>
              <xsd:enumeration value="F9 METROLOGY"/>
              <xsd:enumeration value="F9 PARAMETRIC"/>
              <xsd:enumeration value="F9 PHOTO"/>
              <xsd:enumeration value="F9 PHOTO MASK"/>
              <xsd:enumeration value="F9 PRO/PROC LAB"/>
              <xsd:enumeration value="F9 PROBE"/>
              <xsd:enumeration value="F9 PROC CONTROL"/>
              <xsd:enumeration value="F9 PRODUCT ENGINEERING"/>
              <xsd:enumeration value="F9 PRODUCTION"/>
              <xsd:enumeration value="F9 PRODUCTION CONTROL"/>
              <xsd:enumeration value="F9 PURCHASING"/>
              <xsd:enumeration value="F9 PVD"/>
              <xsd:enumeration value="F9 QRA"/>
              <xsd:enumeration value="F9 QUALITY SYSTEM"/>
              <xsd:enumeration value="F9 RD"/>
              <xsd:enumeration value="F9 RDA"/>
              <xsd:enumeration value="F9 RETICLE"/>
              <xsd:enumeration value="F9 SALES MKTG"/>
              <xsd:enumeration value="F9 SITE WIDE"/>
              <xsd:enumeration value="F9 SURF ANAL AND WAFER CHAR. LABS"/>
              <xsd:enumeration value="F9 TRAINING"/>
              <xsd:enumeration value="F9 WET"/>
              <xsd:enumeration value="F9 YIELD ANALYSIS"/>
              <xsd:enumeration value="FAB C RDA"/>
              <xsd:enumeration value="FAB SUPPORT"/>
              <xsd:enumeration value="FAB WIDE GENERAL"/>
              <xsd:enumeration value="FABS-BOISE GENERAL"/>
              <xsd:enumeration value="FABS-GLOBAL"/>
              <xsd:enumeration value="FAILURE ANALYSIS"/>
              <xsd:enumeration value="FC BENCH"/>
              <xsd:enumeration value="FC CMP"/>
              <xsd:enumeration value="FC EIPS AND BASICS"/>
              <xsd:enumeration value="FC GENERAL"/>
              <xsd:enumeration value="FC IMPLANT"/>
              <xsd:enumeration value="FC IMPLANT-METALS"/>
              <xsd:enumeration value="FC IMPLANT/METALS"/>
              <xsd:enumeration value="FC METALS"/>
              <xsd:enumeration value="FC PC"/>
              <xsd:enumeration value="FC PLANNING"/>
              <xsd:enumeration value="FC RDA"/>
              <xsd:enumeration value="FC SAFETY"/>
              <xsd:enumeration value="FC TRAINING"/>
              <xsd:enumeration value="FC WET PROCESS"/>
              <xsd:enumeration value="FF ASSEMBLY"/>
              <xsd:enumeration value="FF CMP"/>
              <xsd:enumeration value="FF CVD"/>
              <xsd:enumeration value="FF DIFFUSION"/>
              <xsd:enumeration value="FF DRY ETCH"/>
              <xsd:enumeration value="FF FAB SUPPORT"/>
              <xsd:enumeration value="FF GENERAL"/>
              <xsd:enumeration value="FF IMPLANT"/>
              <xsd:enumeration value="FF METROLOGY"/>
              <xsd:enumeration value="FF PARAM"/>
              <xsd:enumeration value="FF PC TEST WAFERS"/>
              <xsd:enumeration value="FF PHOTO"/>
              <xsd:enumeration value="FF PROCESS CONTROL"/>
              <xsd:enumeration value="FF PVD"/>
              <xsd:enumeration value="FF RDA"/>
              <xsd:enumeration value="FF WET PROCESS"/>
              <xsd:enumeration value="FF YA_YE"/>
              <xsd:enumeration value="FINANCE"/>
              <xsd:enumeration value="FINISHED GOODS"/>
              <xsd:enumeration value="FO METALS"/>
              <xsd:enumeration value="GAS SUPPORT"/>
              <xsd:enumeration value="GAS SUPPORT GROUP"/>
              <xsd:enumeration value="GENERAL"/>
              <xsd:enumeration value="IMPLANT"/>
              <xsd:enumeration value="IMPLANT/METALS"/>
              <xsd:enumeration value="INDUSTRIAL ENGINEERING"/>
              <xsd:enumeration value="INLINE"/>
              <xsd:enumeration value="INLINE PARAM"/>
              <xsd:enumeration value="INTEGRATION"/>
              <xsd:enumeration value="KGD"/>
              <xsd:enumeration value="LEAD FINISH"/>
              <xsd:enumeration value="LEADFRAME"/>
              <xsd:enumeration value="LEADFRAME MATERIALS"/>
              <xsd:enumeration value="MANUFACTURING SYSTEMS"/>
              <xsd:enumeration value="MARKING AND VISUAL"/>
              <xsd:enumeration value="MASK"/>
              <xsd:enumeration value="MASSIVE PARALLEL TESTING"/>
              <xsd:enumeration value="MATERIAL ANALYSIS"/>
              <xsd:enumeration value="MATERIALS"/>
              <xsd:enumeration value="MECHANICAL ASSEMBLY"/>
              <xsd:enumeration value="METALS"/>
              <xsd:enumeration value="METROLOGY"/>
              <xsd:enumeration value="MISC"/>
              <xsd:enumeration value="MODULE AQL REF"/>
              <xsd:enumeration value="MODULE AQL TESTING (SIG)"/>
              <xsd:enumeration value="MODULE ASSEMBLY"/>
              <xsd:enumeration value="MODULE RELIABILITY TESTING"/>
              <xsd:enumeration value="MSA MODULE ASSEMBLY"/>
              <xsd:enumeration value="Multiple"/>
              <xsd:enumeration value="NEW PARTS"/>
              <xsd:enumeration value="OVEN"/>
              <xsd:enumeration value="PACKAGE RELIABILITY TESTING"/>
              <xsd:enumeration value="PACKAGES"/>
              <xsd:enumeration value="PACKAGING"/>
              <xsd:enumeration value="PARAM"/>
              <xsd:enumeration value="PARAMETRIC"/>
              <xsd:enumeration value="PATTERNING"/>
              <xsd:enumeration value="PC"/>
              <xsd:enumeration value="PC SYSTEM LEVEL TEST"/>
              <xsd:enumeration value="PESOFT"/>
              <xsd:enumeration value="PHOTO"/>
              <xsd:enumeration value="PLANNING"/>
              <xsd:enumeration value="PLANT OPERATIONS"/>
              <xsd:enumeration value="POST ELECTRICAL"/>
              <xsd:enumeration value="PROBE"/>
              <xsd:enumeration value="PROBE ENGINEERING"/>
              <xsd:enumeration value="PROBE EQUIPMENT ENG"/>
              <xsd:enumeration value="PROBE PRODUCTIONS"/>
              <xsd:enumeration value="PROCESS INTEGRATION"/>
              <xsd:enumeration value="PRODUCT ENGINEERING"/>
              <xsd:enumeration value="PRODUCTION CONTROL"/>
              <xsd:enumeration value="PROJECT OFFICE"/>
              <xsd:enumeration value="PROTOTYPE"/>
              <xsd:enumeration value="PUMP SHOP"/>
              <xsd:enumeration value="PUMP SUPPORT"/>
              <xsd:enumeration value="PURCHASING/LOGISTIC"/>
              <xsd:enumeration value="PVD"/>
              <xsd:enumeration value="QA"/>
              <xsd:enumeration value="QA MODULE LAB"/>
              <xsd:enumeration value="QRA"/>
              <xsd:enumeration value="QRA ENGINEERING"/>
              <xsd:enumeration value="QUALITY SYSTEMS"/>
              <xsd:enumeration value="RDA"/>
              <xsd:enumeration value="RDL"/>
              <xsd:enumeration value="SAFETY"/>
              <xsd:enumeration value="SAMPLING AND DISPO"/>
              <xsd:enumeration value="SAW"/>
              <xsd:enumeration value="SIG FIELD SERVICE"/>
              <xsd:enumeration value="SINGULATION"/>
              <xsd:enumeration value="SYS COMP LAB"/>
              <xsd:enumeration value="TERADYNE"/>
              <xsd:enumeration value="TEST"/>
              <xsd:enumeration value="TEST FLOOR"/>
              <xsd:enumeration value="THINNING"/>
              <xsd:enumeration value="TRAINING"/>
              <xsd:enumeration value="TRIM AND FORM"/>
              <xsd:enumeration value="WAFER BUMPING"/>
              <xsd:enumeration value="WAFER LAYOUT"/>
              <xsd:enumeration value="WET PROCESS"/>
              <xsd:enumeration value="WFR CHARACTERIZATION"/>
              <xsd:enumeration value="WIRE BOND"/>
              <xsd:enumeration value="YA"/>
              <xsd:enumeration value="YE"/>
              <xsd:enumeration value="YE/YA"/>
              <xsd:enumeration value="YIELD ANALYSIS"/>
            </xsd:restriction>
          </xsd:simpleType>
        </xsd:union>
      </xsd:simpleType>
    </xsd:element>
    <xsd:element name="EDC_ControlPlanDocument" ma:index="21" nillable="true" ma:displayName="Control Plan Document" ma:internalName="EDC_ControlPlanDocument">
      <xsd:simpleType>
        <xsd:union memberTypes="dms:Text">
          <xsd:simpleType>
            <xsd:restriction base="dms:Choice">
              <xsd:enumeration value="Metrology Capability"/>
              <xsd:enumeration value="Reaction Mechanism"/>
            </xsd:restriction>
          </xsd:simpleType>
        </xsd:union>
      </xsd:simpleType>
    </xsd:element>
    <xsd:element name="EDC_MfgDepartment" ma:index="22" nillable="true" ma:displayName="Mfg Department" ma:internalName="EDC_MfgDepartment">
      <xsd:simpleType>
        <xsd:union memberTypes="dms:Text">
          <xsd:simpleType>
            <xsd:restriction base="dms:Choice">
              <xsd:enumeration value="Assembly"/>
              <xsd:enumeration value="F0 EM"/>
              <xsd:enumeration value="F9 FAB"/>
              <xsd:enumeration value="Finance"/>
              <xsd:enumeration value="Flash"/>
              <xsd:enumeration value="Human Resources"/>
              <xsd:enumeration value="Information Technology"/>
              <xsd:enumeration value="Module"/>
              <xsd:enumeration value="Planning"/>
              <xsd:enumeration value="QRA"/>
              <xsd:enumeration value="Site Services"/>
              <xsd:enumeration value="Test"/>
            </xsd:restriction>
          </xsd:simpleType>
        </xsd:union>
      </xsd:simpleType>
    </xsd:element>
    <xsd:element name="EDC_DesignID" ma:index="23" nillable="true" ma:displayName="Design ID" ma:internalName="EDC_DesignID">
      <xsd:simpleType>
        <xsd:union memberTypes="dms:Text">
          <xsd:simpleType>
            <xsd:restriction base="dms:Choice">
              <xsd:enumeration value="BO1A"/>
              <xsd:enumeration value="C12A/MI-366"/>
              <xsd:enumeration value="C13A/MI-350"/>
              <xsd:enumeration value="C14L/MI-1310"/>
              <xsd:enumeration value="C15L/MI-2010"/>
              <xsd:enumeration value="C42B/MI-0343"/>
              <xsd:enumeration value="C16A/MI-3200"/>
              <xsd:enumeration value="C17A/MI-4100"/>
              <xsd:enumeration value="C30C/GILO3"/>
              <xsd:enumeration value="C46A/MV-02"/>
              <xsd:enumeration value="C44A/MV-13"/>
              <xsd:enumeration value="C44A/MV-13 E-type"/>
              <xsd:enumeration value="C44B/MV-13HS"/>
              <xsd:enumeration value="C47B/MV-40"/>
              <xsd:enumeration value="C62A/MV-03"/>
              <xsd:enumeration value="C80A/GILO4"/>
              <xsd:enumeration value="C82A/MI-0360"/>
              <xsd:enumeration value="C82S/MI-0370"/>
              <xsd:enumeration value="C84A"/>
              <xsd:enumeration value="C84A/MI-1300"/>
              <xsd:enumeration value="C85A/MI-2000"/>
              <xsd:enumeration value="D22"/>
              <xsd:enumeration value="D22/D24/D30"/>
              <xsd:enumeration value="D22/D30"/>
              <xsd:enumeration value="D22/D30/D32"/>
              <xsd:enumeration value="D24"/>
              <xsd:enumeration value="D24/D28"/>
              <xsd:enumeration value="D24/D28/D30/D32/D42"/>
              <xsd:enumeration value="D24/D28/D37"/>
              <xsd:enumeration value="D24/D28/D42"/>
              <xsd:enumeration value="D24/D30"/>
              <xsd:enumeration value="D24/D30/D32"/>
              <xsd:enumeration value="D24/D37"/>
              <xsd:enumeration value="D28"/>
              <xsd:enumeration value="D28/D30"/>
              <xsd:enumeration value="D28/D30/D32"/>
              <xsd:enumeration value="D28/D30/D37/D42"/>
              <xsd:enumeration value="D28/D37"/>
              <xsd:enumeration value="D28/D37/D42"/>
              <xsd:enumeration value="D28/D42"/>
              <xsd:enumeration value="D28/D52"/>
              <xsd:enumeration value="D28M/D42S"/>
              <xsd:enumeration value="D28M/D42S/D37M"/>
              <xsd:enumeration value="D30"/>
              <xsd:enumeration value="D30A"/>
              <xsd:enumeration value="D30C"/>
              <xsd:enumeration value="D30/D24"/>
              <xsd:enumeration value="D30/D32"/>
              <xsd:enumeration value="D30/D37"/>
              <xsd:enumeration value="D30/D42"/>
              <xsd:enumeration value="D32"/>
              <xsd:enumeration value="D32A"/>
              <xsd:enumeration value="D37"/>
              <xsd:enumeration value="D37M"/>
              <xsd:enumeration value="D37/D40"/>
              <xsd:enumeration value="D37/D40/G41"/>
              <xsd:enumeration value="D37/D40/D41/D42/D52"/>
              <xsd:enumeration value="D37/D40/D41/D42/D52/D54"/>
              <xsd:enumeration value="D37/D40/D42"/>
              <xsd:enumeration value="D37/D42"/>
              <xsd:enumeration value="D37/D42/Q03"/>
              <xsd:enumeration value="D37/G41"/>
              <xsd:enumeration value="D40"/>
              <xsd:enumeration value="D40/G41"/>
              <xsd:enumeration value="D42"/>
              <xsd:enumeration value="D42/D28"/>
              <xsd:enumeration value="D42S/D28M"/>
              <xsd:enumeration value="D42S/D28M/D37M"/>
              <xsd:enumeration value="D42/D52"/>
              <xsd:enumeration value="D42/D52/QO3C"/>
              <xsd:enumeration value="D50"/>
              <xsd:enumeration value="D52"/>
              <xsd:enumeration value="D52D/D52Z/Y52D/Y52G/Y52Z/Y64A"/>
              <xsd:enumeration value="D52/Q03C"/>
              <xsd:enumeration value="D52/Y52"/>
              <xsd:enumeration value="D52/Y52/Y64"/>
              <xsd:enumeration value="D50/D70"/>
              <xsd:enumeration value="D50/D70/D80"/>
              <xsd:enumeration value="D50/D80"/>
              <xsd:enumeration value="D62A"/>
              <xsd:enumeration value="D70"/>
              <xsd:enumeration value="D72"/>
              <xsd:enumeration value="D72G"/>
              <xsd:enumeration value="D74"/>
              <xsd:enumeration value="D74A"/>
              <xsd:enumeration value="D70/D80"/>
              <xsd:enumeration value="D70/D80/D90"/>
              <xsd:enumeration value="D70/D90"/>
              <xsd:enumeration value="D80"/>
              <xsd:enumeration value="D80/D90"/>
              <xsd:enumeration value="D84A"/>
              <xsd:enumeration value="D84B"/>
              <xsd:enumeration value="D90"/>
              <xsd:enumeration value="D90/D100"/>
              <xsd:enumeration value="D94A"/>
              <xsd:enumeration value="D94B"/>
              <xsd:enumeration value="D100"/>
              <xsd:enumeration value="E85A"/>
              <xsd:enumeration value="F26A"/>
              <xsd:enumeration value="F37Z"/>
              <xsd:enumeration value="Flash .15"/>
              <xsd:enumeration value="Flash .22"/>
              <xsd:enumeration value="Flash .22/Flash .30"/>
              <xsd:enumeration value="Flash .30"/>
              <xsd:enumeration value="G41"/>
              <xsd:enumeration value="G72"/>
              <xsd:enumeration value="G72R"/>
              <xsd:enumeration value="GOM"/>
              <xsd:enumeration value="H96A"/>
              <xsd:enumeration value="K41A/MI-SOC133"/>
              <xsd:enumeration value="K42B/MI-SOC343"/>
              <xsd:enumeration value="K12B/MI-SOC366"/>
              <xsd:enumeration value="K82A/MI-SOC360"/>
              <xsd:enumeration value="K14L/MI-SOC1310"/>
              <xsd:enumeration value="K15L"/>
              <xsd:enumeration value="K15L/MI-SOC2010"/>
              <xsd:enumeration value="K41B"/>
              <xsd:enumeration value="L94A"/>
              <xsd:enumeration value="M01"/>
              <xsd:enumeration value="M02"/>
              <xsd:enumeration value="M01A"/>
              <xsd:enumeration value="M02A"/>
              <xsd:enumeration value="M01C"/>
              <xsd:enumeration value="M29"/>
              <xsd:enumeration value="M32A"/>
              <xsd:enumeration value="M48A"/>
              <xsd:enumeration value="M49A"/>
              <xsd:enumeration value="Multiple"/>
              <xsd:enumeration value="NP"/>
              <xsd:enumeration value="P25A"/>
              <xsd:enumeration value="P24A"/>
              <xsd:enumeration value="P26Z"/>
              <xsd:enumeration value="QII"/>
              <xsd:enumeration value="Q03B"/>
              <xsd:enumeration value="Q03B/D24"/>
              <xsd:enumeration value="Q03B/Q04A"/>
              <xsd:enumeration value="Q03C"/>
              <xsd:enumeration value="Q03C/Q04A"/>
              <xsd:enumeration value="Q03C/Q07A"/>
              <xsd:enumeration value="Q04A"/>
              <xsd:enumeration value="Q04B"/>
              <xsd:enumeration value="QO4/QO7"/>
              <xsd:enumeration value="QO4/QO7/Q10"/>
              <xsd:enumeration value="Q04/Q10"/>
              <xsd:enumeration value="Q07A"/>
              <xsd:enumeration value="Q10"/>
              <xsd:enumeration value="Q10A"/>
              <xsd:enumeration value="Q10B"/>
              <xsd:enumeration value="Q11"/>
              <xsd:enumeration value="Q11A"/>
              <xsd:enumeration value="Q12"/>
              <xsd:enumeration value="Q12A"/>
              <xsd:enumeration value="Q16J"/>
              <xsd:enumeration value="Q17"/>
              <xsd:enumeration value="Q17A"/>
              <xsd:enumeration value="Q45A"/>
              <xsd:enumeration value="Q47A"/>
              <xsd:enumeration value="R85"/>
              <xsd:enumeration value="R85A"/>
              <xsd:enumeration value="R85C"/>
              <xsd:enumeration value="R85D"/>
              <xsd:enumeration value="R95A"/>
              <xsd:enumeration value="R96A"/>
              <xsd:enumeration value="RB/4N/Z3"/>
              <xsd:enumeration value="S10W"/>
              <xsd:enumeration value="S14W"/>
              <xsd:enumeration value="S16W"/>
              <xsd:enumeration value="S25"/>
              <xsd:enumeration value="S91A"/>
              <xsd:enumeration value="S19W"/>
              <xsd:enumeration value="S97A"/>
              <xsd:enumeration value="S92A"/>
              <xsd:enumeration value="T16A"/>
              <xsd:enumeration value="T17A"/>
              <xsd:enumeration value="T25W"/>
              <xsd:enumeration value="T26A"/>
              <xsd:enumeration value="T26M"/>
              <xsd:enumeration value="T26Z"/>
              <xsd:enumeration value="T27B"/>
              <xsd:enumeration value="T27L"/>
              <xsd:enumeration value="T27Z"/>
              <xsd:enumeration value="T28A"/>
              <xsd:enumeration value="T37Z"/>
              <xsd:enumeration value="T38A"/>
              <xsd:enumeration value="T84"/>
              <xsd:enumeration value="T84A"/>
              <xsd:enumeration value="T84W"/>
              <xsd:enumeration value="T85A"/>
              <xsd:enumeration value="T94W"/>
              <xsd:enumeration value="T95A"/>
              <xsd:enumeration value="T95W"/>
              <xsd:enumeration value="T96A"/>
              <xsd:enumeration value="T96B"/>
              <xsd:enumeration value="T96W"/>
              <xsd:enumeration value="TW"/>
              <xsd:enumeration value="U26A"/>
              <xsd:enumeration value="U26W"/>
              <xsd:enumeration value="U27A"/>
              <xsd:enumeration value="U27Y"/>
              <xsd:enumeration value="U27Z"/>
              <xsd:enumeration value="U28A"/>
              <xsd:enumeration value="U37A"/>
              <xsd:enumeration value="U37Y"/>
              <xsd:enumeration value="U37Z"/>
              <xsd:enumeration value="V84A"/>
              <xsd:enumeration value="V96A"/>
              <xsd:enumeration value="W31A"/>
              <xsd:enumeration value="W32A"/>
              <xsd:enumeration value="W33A"/>
              <xsd:enumeration value="W36A"/>
              <xsd:enumeration value="W37A"/>
              <xsd:enumeration value="W42A"/>
              <xsd:enumeration value="W46A"/>
              <xsd:enumeration value="W48A"/>
              <xsd:enumeration value="W56A"/>
              <xsd:enumeration value="X59A"/>
              <xsd:enumeration value="X68"/>
              <xsd:enumeration value="X68A"/>
              <xsd:enumeration value="X97A"/>
              <xsd:enumeration value="XC3D"/>
              <xsd:enumeration value="Y15A"/>
              <xsd:enumeration value="Y15B"/>
              <xsd:enumeration value="Y15W"/>
              <xsd:enumeration value="Y16A"/>
              <xsd:enumeration value="Y16Y"/>
              <xsd:enumeration value="Y17A"/>
              <xsd:enumeration value="Y25L"/>
              <xsd:enumeration value="Y25W"/>
              <xsd:enumeration value="Y26A"/>
              <xsd:enumeration value="Y26W"/>
              <xsd:enumeration value="Y27B"/>
              <xsd:enumeration value="Y42"/>
              <xsd:enumeration value="Y52"/>
              <xsd:enumeration value="Y52/Y64"/>
              <xsd:enumeration value="Y64"/>
              <xsd:enumeration value="Y72G"/>
              <xsd:enumeration value="Y74"/>
              <xsd:enumeration value="Y84"/>
              <xsd:enumeration value="Y84B"/>
              <xsd:enumeration value="Y84L"/>
              <xsd:enumeration value="Y84W"/>
              <xsd:enumeration value="Y85"/>
              <xsd:enumeration value="Y85A"/>
              <xsd:enumeration value="Y85B"/>
              <xsd:enumeration value="Y85Z"/>
              <xsd:enumeration value="Y86A"/>
              <xsd:enumeration value="Y94W"/>
              <xsd:enumeration value="Y95A"/>
              <xsd:enumeration value="Y95B"/>
              <xsd:enumeration value="Y95C"/>
              <xsd:enumeration value="Y95L"/>
              <xsd:enumeration value="Y95W"/>
              <xsd:enumeration value="Y96A"/>
              <xsd:enumeration value="Y96L"/>
              <xsd:enumeration value="Y96W"/>
              <xsd:enumeration value="Y97A"/>
            </xsd:restriction>
          </xsd:simpleType>
        </xsd:union>
      </xsd:simpleType>
    </xsd:element>
    <xsd:element name="EDC_DocumentType" ma:index="24" nillable="true" ma:displayName="Document Type" ma:internalName="EDC_DocumentType">
      <xsd:simpleType>
        <xsd:restriction base="dms:Text"/>
      </xsd:simpleType>
    </xsd:element>
    <xsd:element name="EDC_EquipmentTechnology" ma:index="25" nillable="true" ma:displayName="Equipment Technology" ma:internalName="EDC_EquipmentTechnology">
      <xsd:simpleType>
        <xsd:union memberTypes="dms:Text">
          <xsd:simpleType>
            <xsd:restriction base="dms:Choice">
              <xsd:enumeration value="ASSOCIATED PM"/>
              <xsd:enumeration value=" Carpenter"/>
              <xsd:enumeration value=" COOKBOOK"/>
              <xsd:enumeration value=" HVAC"/>
              <xsd:enumeration value=" MACTRONIX"/>
              <xsd:enumeration value=" Plumbing &amp; Uhp Plumbing"/>
              <xsd:enumeration value=" Hook Up"/>
              <xsd:enumeration value=" Budget"/>
              <xsd:enumeration value=" PCS"/>
              <xsd:enumeration value=" WO"/>
              <xsd:enumeration value=" QCQA"/>
              <xsd:enumeration value=" SMANTELLAMENTI"/>
              <xsd:enumeration value=" SIZE"/>
              <xsd:enumeration value=" Manutenzione"/>
              <xsd:enumeration value=" General"/>
              <xsd:enumeration value=" Cmp"/>
              <xsd:enumeration value=" Cvd"/>
              <xsd:enumeration value=" Etch"/>
              <xsd:enumeration value=" Diffusion"/>
              <xsd:enumeration value=" Eips"/>
              <xsd:enumeration value=" Implant"/>
              <xsd:enumeration value=" Pvd"/>
              <xsd:enumeration value=" Photo"/>
              <xsd:enumeration value=" Pumps"/>
              <xsd:enumeration value=" Wet"/>
              <xsd:enumeration value=" Electronics"/>
              <xsd:enumeration value=" Mfc"/>
              <xsd:enumeration value=" Abbattimento"/>
              <xsd:enumeration value=" Scambio"/>
              <xsd:enumeration value=" Vuoto"/>
              <xsd:enumeration value=" High Energy"/>
              <xsd:enumeration value=" High Current"/>
              <xsd:enumeration value=" Medium Current"/>
              <xsd:enumeration value=" Rapid Anneal"/>
              <xsd:enumeration value=" Wafer Marker"/>
              <xsd:enumeration value=" Laser Marker"/>
              <xsd:enumeration value=" Endura"/>
              <xsd:enumeration value=" Centura"/>
              <xsd:enumeration value=" DEWARD"/>
              <xsd:enumeration value=" EDX"/>
              <xsd:enumeration value=" EFA"/>
              <xsd:enumeration value=" GOLD SPUTTER"/>
              <xsd:enumeration value=" PLASMA ETCHER"/>
              <xsd:enumeration value=" MICRO CLEVEAGE"/>
              <xsd:enumeration value=" CONFOCAL MICROSCOPE"/>
              <xsd:enumeration value=" HOTSPOT"/>
              <xsd:enumeration value=" FIB"/>
              <xsd:enumeration value=" SEM"/>
              <xsd:enumeration value=" TEM"/>
              <xsd:enumeration value=" PRODUCER"/>
              <xsd:enumeration value=" P5000"/>
              <xsd:enumeration value=" CENTURA"/>
              <xsd:enumeration value=" MBB"/>
              <xsd:enumeration value=" WJ"/>
              <xsd:enumeration value=" AG"/>
              <xsd:enumeration value=" PROCESS"/>
              <xsd:enumeration value=" EQUIPMENT"/>
              <xsd:enumeration value=" KLA 8xxx"/>
              <xsd:enumeration value=" KLA 5xxx"/>
              <xsd:enumeration value=" CANON"/>
              <xsd:enumeration value=" ASML"/>
              <xsd:enumeration value=" MARK8"/>
              <xsd:enumeration value=" ACT8"/>
              <xsd:enumeration value=" BARC COATER"/>
              <xsd:enumeration value=" PIX COATER/DEVELOPER"/>
              <xsd:enumeration value=" INSPECTION TOOLS"/>
              <xsd:enumeration value=" REVIEW TOOLS"/>
              <xsd:enumeration value=" PROCEDURE"/>
              <xsd:enumeration value=" DATABASE"/>
              <xsd:enumeration value=" HANDLING"/>
              <xsd:enumeration value=" CONCENTRATION"/>
              <xsd:enumeration value=" CONTRACTOR"/>
              <xsd:enumeration value=" DEFECTS"/>
              <xsd:enumeration value=" LOTO"/>
              <xsd:enumeration value=" MATERIAL-ANALYSIS"/>
              <xsd:enumeration value=" PROFILE"/>
              <xsd:enumeration value=" RESISTIVITY"/>
              <xsd:enumeration value=" THICKNESS"/>
              <xsd:enumeration value=" 160 GRADI"/>
              <xsd:enumeration value=" 85 GRADI"/>
              <xsd:enumeration value=" ANALISI"/>
              <xsd:enumeration value=" BIOLOGICO"/>
              <xsd:enumeration value=" CALDAIE"/>
              <xsd:enumeration value=" CHEMICAL"/>
              <xsd:enumeration value=" CHEMICAL DISTRIBUTION"/>
              <xsd:enumeration value=" CHILLER"/>
              <xsd:enumeration value=" CMP"/>
              <xsd:enumeration value=" COGEN"/>
              <xsd:enumeration value=" COMUNICAZIONI"/>
              <xsd:enumeration value=" DCA"/>
              <xsd:enumeration value=" DIW"/>
              <xsd:enumeration value=" ELECTRICAL"/>
              <xsd:enumeration value=" EQ. TECH."/>
              <xsd:enumeration value=" EXHAUST"/>
              <xsd:enumeration value=" FORM"/>
              <xsd:enumeration value=" GAS DISTRIBUTION"/>
              <xsd:enumeration value=" HOLD TIME"/>
              <xsd:enumeration value=" HOVAL"/>
              <xsd:enumeration value=" INDUSTRIAL WATER"/>
              <xsd:enumeration value=" MAINTENANCE"/>
              <xsd:enumeration value=" MAINT-COGEN"/>
              <xsd:enumeration value=" MAINT-ELECTRICAL"/>
              <xsd:enumeration value=" MAINT-MECHANICAL"/>
              <xsd:enumeration value=" MAINT-INSTRUMENT"/>
              <xsd:enumeration value=" MAINT-SITE MAINT"/>
              <xsd:enumeration value=" MAKE UP"/>
              <xsd:enumeration value=" PCW"/>
              <xsd:enumeration value=" PLENUM"/>
              <xsd:enumeration value=" PRODUCER/P5000"/>
              <xsd:enumeration value=" PV"/>
              <xsd:enumeration value=" SAFETY"/>
              <xsd:enumeration value=" SCRUBBER"/>
              <xsd:enumeration value=" STEAM GENERATOR"/>
              <xsd:enumeration value=" TWR"/>
              <xsd:enumeration value=" VARIE"/>
              <xsd:enumeration value=" VLF"/>
              <xsd:enumeration value=" WASTE COLLECTION"/>
              <xsd:enumeration value=" WWT"/>
              <xsd:enumeration value=" JOB"/>
              <xsd:enumeration value=" SCRUB"/>
              <xsd:enumeration value=" MIRRA"/>
              <xsd:enumeration value=" JOB SCRUB"/>
              <xsd:enumeration value=" PRO"/>
              <xsd:enumeration value=" NOVA"/>
              <xsd:enumeration value=" EIPS"/>
              <xsd:enumeration value=" BOAT"/>
              <xsd:enumeration value=" BPSG"/>
              <xsd:enumeration value=" STI"/>
              <xsd:enumeration value=" ILD"/>
              <xsd:enumeration value=" TUNGSTEN"/>
              <xsd:enumeration value=" CONTAINER"/>
              <xsd:enumeration value=" GENERAL"/>
              <xsd:enumeration value=" WET STAGE"/>
              <xsd:enumeration value=" TEST WAFER"/>
              <xsd:enumeration value=" CENTURA IPS"/>
              <xsd:enumeration value=" DPS2"/>
              <xsd:enumeration value=" HITACHI"/>
              <xsd:enumeration value=" LAM 2300"/>
              <xsd:enumeration value=" LAM 4420"/>
              <xsd:enumeration value=" LAM 4520"/>
              <xsd:enumeration value=" LAM 9400 ALLIANCE"/>
              <xsd:enumeration value=" LAM 9600"/>
              <xsd:enumeration value=" LAM 9600 ALLIANCE"/>
              <xsd:enumeration value=" P5000 NIT"/>
              <xsd:enumeration value=" P5000 OXIDE"/>
              <xsd:enumeration value=" P5000 POLY"/>
              <xsd:enumeration value=" TEL 8500"/>
              <xsd:enumeration value=" TEL DRM"/>
              <xsd:enumeration value=" TEL SCCM"/>
              <xsd:enumeration value=" ASHER"/>
              <xsd:enumeration value=" NVLS"/>
              <xsd:enumeration value=" NOVELLUS"/>
              <xsd:enumeration value=" MATTSON HOODS"/>
              <xsd:enumeration value=" STEAG RETICLE CLEANER"/>
              <xsd:enumeration value=" ENTEGRIS BOAT WASHER"/>
              <xsd:enumeration value=" SEMITOOL HOODS"/>
              <xsd:enumeration value=" DNS HOODS"/>
              <xsd:enumeration value=" TOHO HOODS"/>
              <xsd:enumeration value=" DNS SCRUBBERS"/>
              <xsd:enumeration value=" MICRON COMBI ETCHERS"/>
              <xsd:enumeration value=" MATTSON ASHERS"/>
              <xsd:enumeration value=" FUSION"/>
              <xsd:enumeration value=" GASONICS"/>
              <xsd:enumeration value=" DUMPER"/>
              <xsd:enumeration value=" BULK &amp; PROCESS GASES"/>
              <xsd:enumeration value=" MECHANICAL"/>
              <xsd:enumeration value=" CONTROLS"/>
              <xsd:enumeration value=" STRUCTURAL"/>
              <xsd:enumeration value=" Data-Analysis"/>
            </xsd:restriction>
          </xsd:simpleType>
        </xsd:union>
      </xsd:simpleType>
    </xsd:element>
    <xsd:element name="EDC_FabModule" ma:index="26" nillable="true" ma:displayName="Fab Module" ma:format="Dropdown" ma:internalName="EDC_FabModule">
      <xsd:simpleType>
        <xsd:union memberTypes="dms:Text">
          <xsd:simpleType>
            <xsd:restriction base="dms:Choice">
              <xsd:enumeration value="BEOL"/>
              <xsd:enumeration value="Cell"/>
              <xsd:enumeration value="CFA"/>
              <xsd:enumeration value="Device"/>
              <xsd:enumeration value="FEOL"/>
              <xsd:enumeration value="General"/>
              <xsd:enumeration value="MOL"/>
              <xsd:enumeration value="Multiple"/>
              <xsd:enumeration value="Plug"/>
              <xsd:enumeration value="Product"/>
              <xsd:enumeration value="Transistor"/>
            </xsd:restriction>
          </xsd:simpleType>
        </xsd:union>
      </xsd:simpleType>
    </xsd:element>
    <xsd:element name="EDC_MfgFacility" ma:index="27" nillable="true" ma:displayName="Mfg Facility" ma:format="Dropdown" ma:internalName="EDC_MfgFacility">
      <xsd:simpleType>
        <xsd:union memberTypes="dms:Text">
          <xsd:simpleType>
            <xsd:restriction base="dms:Choice">
              <xsd:enumeration value="Assembly"/>
              <xsd:enumeration value="BOISE FACILITIES"/>
              <xsd:enumeration value="COMPANY WIDE"/>
              <xsd:enumeration value="CONTAMINATION CONTRL"/>
              <xsd:enumeration value="CORP LABS"/>
              <xsd:enumeration value="CORPORATE FACILITIES"/>
              <xsd:enumeration value="CORPORATE EHS"/>
              <xsd:enumeration value="Fab 0"/>
              <xsd:enumeration value="Fab 1"/>
              <xsd:enumeration value="Fab 2"/>
              <xsd:enumeration value="Fab 4"/>
              <xsd:enumeration value="Fab 6"/>
              <xsd:enumeration value="Fab 9"/>
              <xsd:enumeration value="Fab 9 (MIT)"/>
              <xsd:enumeration value="Fab 10"/>
              <xsd:enumeration value="Fab 15"/>
              <xsd:enumeration value="Fab 16"/>
              <xsd:enumeration value="Fab F"/>
              <xsd:enumeration value="Fab Wide"/>
              <xsd:enumeration value="FABS-BOISE"/>
              <xsd:enumeration value="Flash"/>
              <xsd:enumeration value="GAS SUPPORT"/>
              <xsd:enumeration value="GLOBAL FAB"/>
              <xsd:enumeration value="IMF"/>
              <xsd:enumeration value="MFG Administration"/>
              <xsd:enumeration value="MFG Planning"/>
              <xsd:enumeration value="MFG SUPPORT"/>
              <xsd:enumeration value="MICRON"/>
              <xsd:enumeration value="MSA"/>
              <xsd:enumeration value="MTC (MASK)"/>
              <xsd:enumeration value="Micron Display"/>
              <xsd:enumeration value="Micron Technology"/>
              <xsd:enumeration value="OCT"/>
              <xsd:enumeration value="Offshore Fabs"/>
              <xsd:enumeration value="PUMP SUPPORT"/>
              <xsd:enumeration value="Probe"/>
              <xsd:enumeration value="QA"/>
              <xsd:enumeration value="R&amp;D"/>
              <xsd:enumeration value="RDA"/>
              <xsd:enumeration value="Systems Integration"/>
              <xsd:enumeration value="Test"/>
            </xsd:restriction>
          </xsd:simpleType>
        </xsd:union>
      </xsd:simpleType>
    </xsd:element>
    <xsd:element name="EDC_ManufacturingGroup" ma:index="28" nillable="true" ma:displayName="Manufacturing Group" ma:internalName="EDC_ManufacturingGroup">
      <xsd:simpleType>
        <xsd:union memberTypes="dms:Text">
          <xsd:simpleType>
            <xsd:restriction base="dms:Choice">
              <xsd:enumeration value="Dept Wide"/>
              <xsd:enumeration value="Fab Wide"/>
              <xsd:enumeration value="Engineering"/>
              <xsd:enumeration value="Mfg Training"/>
              <xsd:enumeration value="Operative"/>
              <xsd:enumeration value="Production"/>
            </xsd:restriction>
          </xsd:simpleType>
        </xsd:union>
      </xsd:simpleType>
    </xsd:element>
    <xsd:element name="EDC_MfgProcess" ma:index="29" nillable="true" ma:displayName="Mfg Process" ma:internalName="EDC_MfgProcess">
      <xsd:simpleType>
        <xsd:union memberTypes="dms:Text">
          <xsd:simpleType>
            <xsd:restriction base="dms:Choice">
              <xsd:enumeration value=".35 CIF/SOC CMOS Imager"/>
              <xsd:enumeration value=".11 CMOS Imager"/>
              <xsd:enumeration value=".18 CMOS Imager"/>
              <xsd:enumeration value=".35 CMOS Imager"/>
              <xsd:enumeration value=".50 CMOS Imager"/>
              <xsd:enumeration value=".11 DDR"/>
              <xsd:enumeration value=".11 SDRAM"/>
              <xsd:enumeration value=".13 DDR"/>
              <xsd:enumeration value=".15 DDR"/>
              <xsd:enumeration value=".15 DRAM"/>
              <xsd:enumeration value=".18 DRAM"/>
              <xsd:enumeration value=".21 DRAM"/>
              <xsd:enumeration value=".25 DRAM"/>
              <xsd:enumeration value=".30 DRAM"/>
              <xsd:enumeration value=".35 DRAM"/>
              <xsd:enumeration value=".43 DRAM"/>
              <xsd:enumeration value=".35 Mach. Vis. CMOS Imager"/>
              <xsd:enumeration value=".11 SOC CMOS Imager"/>
              <xsd:enumeration value=".135 SDRAM"/>
              <xsd:enumeration value=".15 SDRAM"/>
              <xsd:enumeration value=".18 SDRAM"/>
              <xsd:enumeration value=".12um FLASH"/>
              <xsd:enumeration value=".15um FLASH"/>
              <xsd:enumeration value=".18um FLASH"/>
              <xsd:enumeration value=".25um FLASH"/>
              <xsd:enumeration value=".3um FLASH"/>
              <xsd:enumeration value=".43 FLASH"/>
              <xsd:enumeration value=".11 DDR2"/>
              <xsd:enumeration value=".11µm NCDRAM"/>
              <xsd:enumeration value=".11 PSRAM"/>
              <xsd:enumeration value=".13 SDRAM"/>
              <xsd:enumeration value=".085 DDR2"/>
              <xsd:enumeration value=".095 DDR"/>
              <xsd:enumeration value=".095 DDR2"/>
              <xsd:enumeration value=".095µm RLDRAM"/>
              <xsd:enumeration value=".11µm RLDRAM"/>
              <xsd:enumeration value="6INCH"/>
              <xsd:enumeration value="8INCH"/>
              <xsd:enumeration value="ALL"/>
              <xsd:enumeration value=".15 SRAM"/>
              <xsd:enumeration value="DDR"/>
              <xsd:enumeration value="DDR2"/>
              <xsd:enumeration value="DRAM 40-Series"/>
              <xsd:enumeration value="DRAM 50-Series"/>
              <xsd:enumeration value="DRAM 60-Series"/>
              <xsd:enumeration value="DRAM 70-Series"/>
              <xsd:enumeration value="EDRAM"/>
              <xsd:enumeration value="IMAGER"/>
              <xsd:enumeration value="IMAGER 10 Series"/>
              <xsd:enumeration value="IMAGER 10 Ext Series"/>
              <xsd:enumeration value="IMAGER 80 Series"/>
              <xsd:enumeration value="IMAGER 20 Series"/>
              <xsd:enumeration value="IMAGING"/>
              <xsd:enumeration value="Multiple"/>
              <xsd:enumeration value="RLDRAM"/>
              <xsd:enumeration value="SDRAM"/>
              <xsd:enumeration value="SRAM"/>
              <xsd:enumeration value=".11 VGA CMOS Imager"/>
              <xsd:enumeration value=".18 VGA CMOS Imager"/>
              <xsd:enumeration value=".22 VGA CMOS Imager"/>
              <xsd:enumeration value=".11 VGA/SOC CMOS Imager"/>
              <xsd:enumeration value=".25 VGA Mach. Vis. CMOS Imager"/>
            </xsd:restriction>
          </xsd:simpleType>
        </xsd:union>
      </xsd:simpleType>
    </xsd:element>
    <xsd:element name="EDC_MfgStatus" ma:index="30" nillable="true" ma:displayName="Mfg Status" ma:format="Dropdown" ma:internalName="EDC_MfgStatus">
      <xsd:simpleType>
        <xsd:union memberTypes="dms:Text">
          <xsd:simpleType>
            <xsd:restriction base="dms:Choice">
              <xsd:enumeration value="ACTIVE"/>
              <xsd:enumeration value="CANCELLED"/>
              <xsd:enumeration value="CLOSED"/>
              <xsd:enumeration value="COMPLETED"/>
              <xsd:enumeration value="DRAFT"/>
              <xsd:enumeration value="GENERATING REPORTS"/>
              <xsd:enumeration value="IN PROGRESS"/>
              <xsd:enumeration value="INACTIVE"/>
              <xsd:enumeration value="NOT STARTED"/>
              <xsd:enumeration value="OBSOLETE"/>
              <xsd:enumeration value="ONGOING"/>
              <xsd:enumeration value="PENDING APPROVAL"/>
              <xsd:enumeration value="Phase 0"/>
              <xsd:enumeration value="Phase 1"/>
              <xsd:enumeration value="Phase 2"/>
              <xsd:enumeration value="Phase 3"/>
              <xsd:enumeration value="Phase 4"/>
              <xsd:enumeration value="Phase 5"/>
              <xsd:enumeration value="Phase 6"/>
              <xsd:enumeration value="Phase 7"/>
              <xsd:enumeration value="Phase 8"/>
              <xsd:enumeration value="RELEASED"/>
              <xsd:enumeration value="REJECTED"/>
              <xsd:enumeration value="REVIEW"/>
              <xsd:enumeration value="TEST"/>
              <xsd:enumeration value="UNASSIGNED"/>
              <xsd:enumeration value="WORKING DOCUMENT"/>
            </xsd:restriction>
          </xsd:simpleType>
        </xsd:union>
      </xsd:simpleType>
    </xsd:element>
    <xsd:element name="DocumentComment" ma:index="31" nillable="true" ma:displayName="Document Comment" ma:internalName="DocumentComment">
      <xsd:simpleType>
        <xsd:restriction base="dms:Text"/>
      </xsd:simpleType>
    </xsd:element>
    <xsd:element name="EmFrom" ma:index="35" nillable="true" ma:displayName="EmFrom" ma:internalName="EmFrom">
      <xsd:simpleType>
        <xsd:restriction base="dms:Text">
          <xsd:maxLength value="255"/>
        </xsd:restriction>
      </xsd:simpleType>
    </xsd:element>
    <xsd:element name="EmSubject" ma:index="36" nillable="true" ma:displayName="EmSubject" ma:internalName="EmSubject">
      <xsd:simpleType>
        <xsd:restriction base="dms:Text">
          <xsd:maxLength value="255"/>
        </xsd:restriction>
      </xsd:simpleType>
    </xsd:element>
    <xsd:element name="EmReceivedDate" ma:index="37" nillable="true" ma:displayName="EmReceivedDate" ma:format="DateTime" ma:internalName="EmReceivedDate">
      <xsd:simpleType>
        <xsd:restriction base="dms:DateTime"/>
      </xsd:simpleType>
    </xsd:element>
    <xsd:element name="EmCategory" ma:index="38" nillable="true" ma:displayName="EmCategory" ma:internalName="EmCategory">
      <xsd:simpleType>
        <xsd:restriction base="dms:Text">
          <xsd:maxLength value="255"/>
        </xsd:restriction>
      </xsd:simpleType>
    </xsd:element>
    <xsd:element name="EmAttachment" ma:index="39" nillable="true" ma:displayName="EmAttachment" ma:default="No" ma:format="Dropdown" ma:internalName="EmAttachment">
      <xsd:simpleType>
        <xsd:restriction base="dms:Choice">
          <xsd:enumeration value="No"/>
          <xsd:enumeration value="Yes"/>
        </xsd:restriction>
      </xsd:simpleType>
    </xsd:element>
    <xsd:element name="EmConversationID" ma:index="40" nillable="true" ma:displayName="EmConversationID" ma:internalName="EmConversationID">
      <xsd:simpleType>
        <xsd:restriction base="dms:Text">
          <xsd:maxLength value="255"/>
        </xsd:restriction>
      </xsd:simpleType>
    </xsd:element>
    <xsd:element name="EmFolder" ma:index="41" nillable="true" ma:displayName="EmFolder" ma:internalName="EmFold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escription" ma:index="17" nillable="true" ma:displayName="Description" ma:internalName="Description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c270e-6fb3-45b7-8d70-5df634123cf4" elementFormDefault="qualified">
    <xsd:import namespace="http://schemas.microsoft.com/office/2006/documentManagement/types"/>
    <xsd:import namespace="http://schemas.microsoft.com/office/infopath/2007/PartnerControls"/>
    <xsd:element name="_dlc_DocId" ma:index="3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year xmlns="470f668d-8261-4ab2-9257-0fb5e77b4895">2012</Workyear>
    <Workweek xmlns="470f668d-8261-4ab2-9257-0fb5e77b4895" xsi:nil="true"/>
  </documentManagement>
</p:properties>
</file>

<file path=customXml/itemProps1.xml><?xml version="1.0" encoding="utf-8"?>
<ds:datastoreItem xmlns:ds="http://schemas.openxmlformats.org/officeDocument/2006/customXml" ds:itemID="{DF3B0BF0-B3E6-4205-9645-DB4E5DBDD0EC}"/>
</file>

<file path=customXml/itemProps2.xml><?xml version="1.0" encoding="utf-8"?>
<ds:datastoreItem xmlns:ds="http://schemas.openxmlformats.org/officeDocument/2006/customXml" ds:itemID="{153586CC-DF33-411A-96FE-DFA5EABE8961}"/>
</file>

<file path=customXml/itemProps3.xml><?xml version="1.0" encoding="utf-8"?>
<ds:datastoreItem xmlns:ds="http://schemas.openxmlformats.org/officeDocument/2006/customXml" ds:itemID="{81AF724A-A752-4CE1-B0ED-BB153AC1A154}"/>
</file>

<file path=customXml/itemProps4.xml><?xml version="1.0" encoding="utf-8"?>
<ds:datastoreItem xmlns:ds="http://schemas.openxmlformats.org/officeDocument/2006/customXml" ds:itemID="{81AF724A-A752-4CE1-B0ED-BB153AC1A154}"/>
</file>

<file path=customXml/itemProps5.xml><?xml version="1.0" encoding="utf-8"?>
<ds:datastoreItem xmlns:ds="http://schemas.openxmlformats.org/officeDocument/2006/customXml" ds:itemID="{79E951BC-F4AB-4B31-9594-C4D52ED2EFF4}"/>
</file>

<file path=docProps/app.xml><?xml version="1.0" encoding="utf-8"?>
<Properties xmlns="http://schemas.openxmlformats.org/officeDocument/2006/extended-properties" xmlns:vt="http://schemas.openxmlformats.org/officeDocument/2006/docPropsVTypes">
  <Template>TEMLab Report</Template>
  <TotalTime>6098</TotalTime>
  <Words>1405</Words>
  <Application>Microsoft Office PowerPoint</Application>
  <PresentationFormat>On-screen Show (4:3)</PresentationFormat>
  <Paragraphs>1067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 Unicode MS</vt:lpstr>
      <vt:lpstr>MS PGothic</vt:lpstr>
      <vt:lpstr>Arial</vt:lpstr>
      <vt:lpstr>Calibri</vt:lpstr>
      <vt:lpstr>Lucida Sans Unicode</vt:lpstr>
      <vt:lpstr>Tahoma</vt:lpstr>
      <vt:lpstr>Times New Roman</vt:lpstr>
      <vt:lpstr>Verdana</vt:lpstr>
      <vt:lpstr>Webdings</vt:lpstr>
      <vt:lpstr>TEMLab Report</vt:lpstr>
      <vt:lpstr>TL170627003</vt:lpstr>
      <vt:lpstr>Job Description</vt:lpstr>
      <vt:lpstr>Sample ID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ID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ID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Micron Technology,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TL170627003:TL170627003.pptx</dc:title>
  <dc:creator>Ning Lu (ninglu)</dc:creator>
  <cp:lastModifiedBy>Kolya Yastrebenetsky (kyastreb)</cp:lastModifiedBy>
  <cp:revision>18</cp:revision>
  <cp:lastPrinted>2001-04-11T21:27:24Z</cp:lastPrinted>
  <dcterms:created xsi:type="dcterms:W3CDTF">2017-07-26T14:15:48Z</dcterms:created>
  <dcterms:modified xsi:type="dcterms:W3CDTF">2017-08-04T15:36:48Z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0x0101006FF2AFC2669BE544ABDBC9272D7E8CD800D9C3B4A25F3C1046893EF16D0CFED9EC</vt:lpwstr>
  </property>
  <property fmtid="{D5CDD505-2E9C-101B-9397-08002B2CF9AE}" pid="3" name="_dlc_DocIdItemGuid">
    <vt:lpwstr>f1909f43-5895-4829-b803-46885780225b</vt:lpwstr>
  </property>
  <property fmtid="{D5CDD505-2E9C-101B-9397-08002B2CF9AE}" pid="4" name="_dlc_policyId">
    <vt:lpwstr/>
  </property>
  <property fmtid="{D5CDD505-2E9C-101B-9397-08002B2CF9AE}" pid="5" name="ItemRetentionFormula">
    <vt:lpwstr/>
  </property>
</Properties>
</file>