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21"/>
  </p:notesMasterIdLst>
  <p:sldIdLst>
    <p:sldId id="300" r:id="rId5"/>
    <p:sldId id="432" r:id="rId6"/>
    <p:sldId id="395" r:id="rId7"/>
    <p:sldId id="396" r:id="rId8"/>
    <p:sldId id="400" r:id="rId9"/>
    <p:sldId id="416" r:id="rId10"/>
    <p:sldId id="403" r:id="rId11"/>
    <p:sldId id="430" r:id="rId12"/>
    <p:sldId id="410" r:id="rId13"/>
    <p:sldId id="412" r:id="rId14"/>
    <p:sldId id="434" r:id="rId15"/>
    <p:sldId id="411" r:id="rId16"/>
    <p:sldId id="414" r:id="rId17"/>
    <p:sldId id="415" r:id="rId18"/>
    <p:sldId id="436" r:id="rId19"/>
    <p:sldId id="289"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5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0"/>
    <a:srgbClr val="45B4FF"/>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66" autoAdjust="0"/>
    <p:restoredTop sz="94681" autoAdjust="0"/>
  </p:normalViewPr>
  <p:slideViewPr>
    <p:cSldViewPr snapToGrid="0">
      <p:cViewPr varScale="1">
        <p:scale>
          <a:sx n="75" d="100"/>
          <a:sy n="75" d="100"/>
        </p:scale>
        <p:origin x="378" y="72"/>
      </p:cViewPr>
      <p:guideLst>
        <p:guide orient="horz" pos="1176"/>
        <p:guide pos="576"/>
      </p:guideLst>
    </p:cSldViewPr>
  </p:slideViewPr>
  <p:notesTextViewPr>
    <p:cViewPr>
      <p:scale>
        <a:sx n="1" d="1"/>
        <a:sy n="1" d="1"/>
      </p:scale>
      <p:origin x="0" y="0"/>
    </p:cViewPr>
  </p:notesTextViewPr>
  <p:sorterViewPr>
    <p:cViewPr>
      <p:scale>
        <a:sx n="40" d="100"/>
        <a:sy n="40" d="100"/>
      </p:scale>
      <p:origin x="0" y="0"/>
    </p:cViewPr>
  </p:sorterViewPr>
  <p:notesViewPr>
    <p:cSldViewPr snapToGrid="0" showGuides="1">
      <p:cViewPr varScale="1">
        <p:scale>
          <a:sx n="97" d="100"/>
          <a:sy n="97" d="100"/>
        </p:scale>
        <p:origin x="35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4"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6/12/2017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5" y="721257"/>
            <a:ext cx="8002915" cy="1734724"/>
          </a:xfrm>
        </p:spPr>
        <p:txBody>
          <a:bodyPr>
            <a:normAutofit/>
          </a:bodyPr>
          <a:lstStyle>
            <a:lvl1pPr algn="l">
              <a:defRPr lang="en-US" sz="44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5" y="2889332"/>
            <a:ext cx="8002915"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5" y="3651338"/>
            <a:ext cx="8002915"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8" y="5955215"/>
            <a:ext cx="5764376" cy="538609"/>
          </a:xfrm>
          <a:prstGeom prst="rect">
            <a:avLst/>
          </a:prstGeom>
          <a:noFill/>
        </p:spPr>
        <p:txBody>
          <a:bodyPr wrap="square" lIns="0" tIns="0" rIns="0" bIns="0" rtlCol="0" anchor="b" anchorCtr="0">
            <a:spAutoFit/>
          </a:bodyPr>
          <a:lstStyle/>
          <a:p>
            <a:pPr marL="0" algn="l" defTabSz="1219080" rtl="0" eaLnBrk="1" latinLnBrk="0" hangingPunct="1"/>
            <a:r>
              <a:rPr lang="en-US" sz="7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19" name="Group 5"/>
          <p:cNvGrpSpPr>
            <a:grpSpLocks noChangeAspect="1"/>
          </p:cNvGrpSpPr>
          <p:nvPr userDrawn="1"/>
        </p:nvGrpSpPr>
        <p:grpSpPr bwMode="auto">
          <a:xfrm>
            <a:off x="970345" y="2642062"/>
            <a:ext cx="11281835"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2087105" y="6304002"/>
            <a:ext cx="1851167" cy="553998"/>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12, 2017</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26" name="Group 25"/>
          <p:cNvGrpSpPr/>
          <p:nvPr userDrawn="1"/>
        </p:nvGrpSpPr>
        <p:grpSpPr>
          <a:xfrm>
            <a:off x="7813685" y="5822206"/>
            <a:ext cx="3937412" cy="825070"/>
            <a:chOff x="5930901" y="4179887"/>
            <a:chExt cx="2727324" cy="762001"/>
          </a:xfrm>
          <a:solidFill>
            <a:schemeClr val="bg1"/>
          </a:solidFill>
        </p:grpSpPr>
        <p:sp>
          <p:nvSpPr>
            <p:cNvPr id="27"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8"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9"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0"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1"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4"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6"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7"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2087105" y="6119336"/>
            <a:ext cx="1851167"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2087105"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12,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9" y="2044701"/>
            <a:ext cx="10784609" cy="1773428"/>
          </a:xfrm>
        </p:spPr>
        <p:txBody>
          <a:bodyPr>
            <a:normAutofit/>
          </a:bodyPr>
          <a:lstStyle>
            <a:lvl1pPr>
              <a:defRPr lang="en-US" sz="44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8"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TextBox 23"/>
          <p:cNvSpPr txBox="1"/>
          <p:nvPr userDrawn="1"/>
        </p:nvSpPr>
        <p:spPr>
          <a:xfrm>
            <a:off x="-1635758" y="6673335"/>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12, 2017</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6" name="Group 45"/>
          <p:cNvGrpSpPr/>
          <p:nvPr userDrawn="1"/>
        </p:nvGrpSpPr>
        <p:grpSpPr>
          <a:xfrm>
            <a:off x="10258856" y="6357118"/>
            <a:ext cx="1492241" cy="312694"/>
            <a:chOff x="5930901" y="4179887"/>
            <a:chExt cx="2727324" cy="762001"/>
          </a:xfrm>
          <a:solidFill>
            <a:schemeClr val="bg1"/>
          </a:solidFill>
        </p:grpSpPr>
        <p:sp>
          <p:nvSpPr>
            <p:cNvPr id="47" name="Freeform 46"/>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47"/>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48"/>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Rectangle 49"/>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1" name="Freeform 50"/>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2" name="Freeform 51"/>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3" name="Freeform 52"/>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4" name="Freeform 53"/>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9" y="2044701"/>
            <a:ext cx="10784609" cy="1773428"/>
          </a:xfrm>
        </p:spPr>
        <p:txBody>
          <a:bodyPr>
            <a:normAutofit/>
          </a:bodyPr>
          <a:lstStyle>
            <a:lvl1pPr>
              <a:defRPr lang="en-US" sz="44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8"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TextBox 19"/>
          <p:cNvSpPr txBox="1"/>
          <p:nvPr userDrawn="1"/>
        </p:nvSpPr>
        <p:spPr>
          <a:xfrm>
            <a:off x="-1635758" y="6673335"/>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12, 2017</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6" name="Group 45"/>
          <p:cNvGrpSpPr>
            <a:grpSpLocks noChangeAspect="1"/>
          </p:cNvGrpSpPr>
          <p:nvPr userDrawn="1"/>
        </p:nvGrpSpPr>
        <p:grpSpPr>
          <a:xfrm>
            <a:off x="10253472" y="6355080"/>
            <a:ext cx="1483659" cy="310896"/>
            <a:chOff x="5930901" y="4179887"/>
            <a:chExt cx="2727324" cy="762001"/>
          </a:xfrm>
          <a:solidFill>
            <a:schemeClr val="accent1"/>
          </a:solidFill>
        </p:grpSpPr>
        <p:sp>
          <p:nvSpPr>
            <p:cNvPr id="47"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48"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49"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0"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1"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2"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3"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2203482531"/>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2087105" y="6673335"/>
            <a:ext cx="1851168"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2087106" y="7"/>
            <a:ext cx="1850569"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12,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25" name="Group 24"/>
          <p:cNvGrpSpPr>
            <a:grpSpLocks noChangeAspect="1"/>
          </p:cNvGrpSpPr>
          <p:nvPr userDrawn="1"/>
        </p:nvGrpSpPr>
        <p:grpSpPr>
          <a:xfrm>
            <a:off x="2669683" y="2768186"/>
            <a:ext cx="6945612" cy="1455429"/>
            <a:chOff x="5930901" y="4179887"/>
            <a:chExt cx="2727324" cy="762001"/>
          </a:xfrm>
          <a:solidFill>
            <a:schemeClr val="accent1"/>
          </a:solidFill>
        </p:grpSpPr>
        <p:sp>
          <p:nvSpPr>
            <p:cNvPr id="26"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2"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3"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2087105" y="6673335"/>
            <a:ext cx="1851167"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12, 2017</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2" name="Group 41"/>
          <p:cNvGrpSpPr/>
          <p:nvPr userDrawn="1"/>
        </p:nvGrpSpPr>
        <p:grpSpPr>
          <a:xfrm>
            <a:off x="2670049" y="2770633"/>
            <a:ext cx="6945612" cy="1455429"/>
            <a:chOff x="5930901" y="4179887"/>
            <a:chExt cx="2727324" cy="762001"/>
          </a:xfrm>
          <a:solidFill>
            <a:schemeClr val="bg1"/>
          </a:solidFill>
        </p:grpSpPr>
        <p:sp>
          <p:nvSpPr>
            <p:cNvPr id="43" name="Freeform 42"/>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43"/>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44"/>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45"/>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46"/>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47"/>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48"/>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49"/>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94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7" y="0"/>
            <a:ext cx="10375902" cy="932313"/>
          </a:xfrm>
        </p:spPr>
        <p:txBody>
          <a:bodyPr bIns="45720" anchor="b">
            <a:normAutofit/>
          </a:bodyPr>
          <a:lstStyle>
            <a:lvl1pPr algn="l" defTabSz="1218787" rtl="0" eaLnBrk="1" latinLnBrk="0" hangingPunct="1">
              <a:spcBef>
                <a:spcPct val="0"/>
              </a:spcBef>
              <a:buNone/>
              <a:defRPr lang="en-US" sz="3199"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6" y="1600201"/>
            <a:ext cx="10375904" cy="4418635"/>
          </a:xfrm>
        </p:spPr>
        <p:txBody>
          <a:bodyPr>
            <a:noAutofit/>
          </a:bodyPr>
          <a:lstStyle>
            <a:lvl1pPr marL="228539" indent="-228539">
              <a:spcBef>
                <a:spcPts val="1600"/>
              </a:spcBef>
              <a:spcAft>
                <a:spcPts val="800"/>
              </a:spcAft>
              <a:tabLst/>
              <a:defRPr sz="2399">
                <a:solidFill>
                  <a:schemeClr val="tx1"/>
                </a:solidFill>
              </a:defRPr>
            </a:lvl1pPr>
            <a:lvl2pPr marL="571349" indent="-261869">
              <a:spcBef>
                <a:spcPts val="0"/>
              </a:spcBef>
              <a:spcAft>
                <a:spcPts val="800"/>
              </a:spcAft>
              <a:defRPr sz="1999">
                <a:solidFill>
                  <a:schemeClr val="tx1"/>
                </a:solidFill>
              </a:defRPr>
            </a:lvl2pPr>
            <a:lvl3pPr marL="799889" indent="-228539">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4645660" y="6363151"/>
            <a:ext cx="1348741" cy="228600"/>
          </a:xfrm>
          <a:prstGeom prst="rect">
            <a:avLst/>
          </a:prstGeom>
        </p:spPr>
        <p:txBody>
          <a:bodyPr lIns="0" tIns="0" rIns="0" bIns="0"/>
          <a:lstStyle>
            <a:lvl1pPr>
              <a:defRPr lang="en-US" sz="1099"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June 12, 2017</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099"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1" y="6363151"/>
            <a:ext cx="1397000" cy="228600"/>
          </a:xfrm>
          <a:prstGeom prst="rect">
            <a:avLst/>
          </a:prstGeom>
        </p:spPr>
        <p:txBody>
          <a:bodyPr lIns="0" tIns="0" rIns="0" bIns="0" anchor="ctr" anchorCtr="0"/>
          <a:lstStyle>
            <a:lvl1pPr>
              <a:defRPr sz="1099">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9"/>
            <a:ext cx="1440461"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099" b="1">
                <a:solidFill>
                  <a:schemeClr val="accent1"/>
                </a:solidFill>
              </a:defRPr>
            </a:lvl1pPr>
            <a:lvl2pPr marL="231713" indent="-231713" algn="l">
              <a:buFont typeface="+mj-lt"/>
              <a:buAutoNum type="arabicPeriod"/>
              <a:defRPr sz="1099">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3671433870"/>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6" y="721257"/>
            <a:ext cx="7838989" cy="1734724"/>
          </a:xfrm>
        </p:spPr>
        <p:txBody>
          <a:bodyPr>
            <a:normAutofit/>
          </a:bodyPr>
          <a:lstStyle>
            <a:lvl1pPr algn="l">
              <a:defRPr lang="en-US" sz="44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6" y="2889332"/>
            <a:ext cx="7838989"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6" y="3651338"/>
            <a:ext cx="7838989"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5"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2087105" y="6119336"/>
            <a:ext cx="1851167"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9" y="5947332"/>
            <a:ext cx="5662927" cy="538609"/>
          </a:xfrm>
          <a:prstGeom prst="rect">
            <a:avLst/>
          </a:prstGeom>
          <a:noFill/>
        </p:spPr>
        <p:txBody>
          <a:bodyPr wrap="square" lIns="0" tIns="0" rIns="0" bIns="0" rtlCol="0" anchor="b" anchorCtr="0">
            <a:spAutoFit/>
          </a:bodyPr>
          <a:lstStyle/>
          <a:p>
            <a:pPr marL="0" algn="l" defTabSz="1219080" rtl="0" eaLnBrk="1" latinLnBrk="0" hangingPunct="1"/>
            <a:r>
              <a:rPr lang="en-US" sz="7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sp>
        <p:nvSpPr>
          <p:cNvPr id="37"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12, 2017</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7" name="Group 46"/>
          <p:cNvGrpSpPr>
            <a:grpSpLocks noChangeAspect="1"/>
          </p:cNvGrpSpPr>
          <p:nvPr userDrawn="1"/>
        </p:nvGrpSpPr>
        <p:grpSpPr>
          <a:xfrm>
            <a:off x="7815073" y="5824729"/>
            <a:ext cx="3960836" cy="829979"/>
            <a:chOff x="5930901" y="4179887"/>
            <a:chExt cx="2727324" cy="762001"/>
          </a:xfrm>
          <a:solidFill>
            <a:schemeClr val="accent1"/>
          </a:solidFill>
        </p:grpSpPr>
        <p:sp>
          <p:nvSpPr>
            <p:cNvPr id="48"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49"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0"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1"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2"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3"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4"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5"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3989121533"/>
      </p:ext>
    </p:extLst>
  </p:cSld>
  <p:clrMapOvr>
    <a:masterClrMapping/>
  </p:clrMapOvr>
  <p:extLst mod="1">
    <p:ext uri="{DCECCB84-F9BA-43D5-87BE-67443E8EF086}">
      <p15:sldGuideLst xmlns:p15="http://schemas.microsoft.com/office/powerpoint/2012/main">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804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6"/>
            <a:ext cx="10375904" cy="4418635"/>
          </a:xfrm>
        </p:spPr>
        <p:txBody>
          <a:bodyPr>
            <a:noAutofit/>
          </a:bodyPr>
          <a:lstStyle>
            <a:lvl1pPr marL="228594" indent="-228594">
              <a:spcBef>
                <a:spcPts val="1600"/>
              </a:spcBef>
              <a:spcAft>
                <a:spcPts val="800"/>
              </a:spcAft>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2087105" y="5750007"/>
            <a:ext cx="1851167"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9"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12, 2017</a:t>
            </a:fld>
            <a:endParaRPr lang="en-US" dirty="0"/>
          </a:p>
        </p:txBody>
      </p:sp>
      <p:sp>
        <p:nvSpPr>
          <p:cNvPr id="10"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11"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2" pos="8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862940"/>
            <a:ext cx="10375904" cy="4155899"/>
          </a:xfrm>
        </p:spPr>
        <p:txBody>
          <a:bodyPr>
            <a:noAutofit/>
          </a:bodyPr>
          <a:lstStyle>
            <a:lvl1pPr marL="228594" indent="-228594">
              <a:spcBef>
                <a:spcPts val="1600"/>
              </a:spcBef>
              <a:spcAft>
                <a:spcPts val="800"/>
              </a:spcAft>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18"/>
          <p:cNvSpPr>
            <a:spLocks noGrp="1"/>
          </p:cNvSpPr>
          <p:nvPr>
            <p:ph type="body" sz="quarter" idx="11" hasCustomPrompt="1"/>
          </p:nvPr>
        </p:nvSpPr>
        <p:spPr>
          <a:xfrm>
            <a:off x="915309" y="871696"/>
            <a:ext cx="10375903"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9" name="TextBox 8"/>
          <p:cNvSpPr txBox="1"/>
          <p:nvPr userDrawn="1"/>
        </p:nvSpPr>
        <p:spPr>
          <a:xfrm>
            <a:off x="-2087105" y="5750007"/>
            <a:ext cx="1851167"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12, 2017</a:t>
            </a:fld>
            <a:endParaRPr lang="en-US" dirty="0"/>
          </a:p>
        </p:txBody>
      </p:sp>
      <p:sp>
        <p:nvSpPr>
          <p:cNvPr id="14"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15"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5" name="Text Placeholder 18"/>
          <p:cNvSpPr>
            <a:spLocks noGrp="1"/>
          </p:cNvSpPr>
          <p:nvPr>
            <p:ph type="body" sz="quarter" idx="11" hasCustomPrompt="1"/>
          </p:nvPr>
        </p:nvSpPr>
        <p:spPr>
          <a:xfrm>
            <a:off x="915309" y="871696"/>
            <a:ext cx="10375903"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7" name="TextBox 6"/>
          <p:cNvSpPr txBox="1"/>
          <p:nvPr userDrawn="1"/>
        </p:nvSpPr>
        <p:spPr>
          <a:xfrm>
            <a:off x="-2087105" y="5934671"/>
            <a:ext cx="1851167"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12, 2017</a:t>
            </a:fld>
            <a:endParaRPr lang="en-US" dirty="0"/>
          </a:p>
        </p:txBody>
      </p:sp>
      <p:sp>
        <p:nvSpPr>
          <p:cNvPr id="13"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14"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6"/>
            <a:ext cx="4114800" cy="4418635"/>
          </a:xfrm>
        </p:spPr>
        <p:txBody>
          <a:bodyPr>
            <a:noAutofit/>
          </a:bodyPr>
          <a:lstStyle>
            <a:lvl1pPr marL="287338" indent="-287338">
              <a:spcBef>
                <a:spcPts val="1600"/>
              </a:spcBef>
              <a:spcAft>
                <a:spcPts val="800"/>
              </a:spcAft>
              <a:buFont typeface="Wingdings" panose="05000000000000000000" pitchFamily="2" charset="2"/>
              <a:buChar char="§"/>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9" name="Content Placeholder 2"/>
          <p:cNvSpPr>
            <a:spLocks noGrp="1"/>
          </p:cNvSpPr>
          <p:nvPr>
            <p:ph idx="13" hasCustomPrompt="1"/>
          </p:nvPr>
        </p:nvSpPr>
        <p:spPr>
          <a:xfrm>
            <a:off x="5744165" y="1600201"/>
            <a:ext cx="4114800" cy="4418634"/>
          </a:xfrm>
        </p:spPr>
        <p:txBody>
          <a:bodyPr>
            <a:noAutofit/>
          </a:bodyPr>
          <a:lstStyle>
            <a:lvl1pPr marL="287338" indent="-287338">
              <a:spcBef>
                <a:spcPts val="1600"/>
              </a:spcBef>
              <a:spcAft>
                <a:spcPts val="800"/>
              </a:spcAft>
              <a:buFont typeface="Wingdings" panose="05000000000000000000" pitchFamily="2" charset="2"/>
              <a:buChar char="§"/>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2087105" y="6119337"/>
            <a:ext cx="1851167"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12, 2017</a:t>
            </a:fld>
            <a:endParaRPr lang="en-US" dirty="0"/>
          </a:p>
        </p:txBody>
      </p:sp>
      <p:sp>
        <p:nvSpPr>
          <p:cNvPr id="14"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17"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9" y="2431610"/>
            <a:ext cx="4808487" cy="3587231"/>
          </a:xfrm>
        </p:spPr>
        <p:txBody>
          <a:bodyPr lIns="137160" tIns="228600">
            <a:noAutofit/>
          </a:bodyPr>
          <a:lstStyle>
            <a:lvl1pPr marL="228594" indent="-228594">
              <a:spcBef>
                <a:spcPts val="1600"/>
              </a:spcBef>
              <a:spcAft>
                <a:spcPts val="0"/>
              </a:spcAft>
              <a:tabLst/>
              <a:defRPr sz="2000">
                <a:solidFill>
                  <a:schemeClr val="tx1"/>
                </a:solidFill>
              </a:defRPr>
            </a:lvl1pPr>
            <a:lvl2pPr marL="571486" indent="-261932">
              <a:spcBef>
                <a:spcPts val="0"/>
              </a:spcBef>
              <a:spcAft>
                <a:spcPts val="200"/>
              </a:spcAft>
              <a:defRPr sz="18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p:txBody>
      </p:sp>
      <p:sp>
        <p:nvSpPr>
          <p:cNvPr id="5" name="Text Placeholder 18"/>
          <p:cNvSpPr>
            <a:spLocks noGrp="1"/>
          </p:cNvSpPr>
          <p:nvPr>
            <p:ph type="body" sz="quarter" idx="11" hasCustomPrompt="1"/>
          </p:nvPr>
        </p:nvSpPr>
        <p:spPr>
          <a:xfrm>
            <a:off x="915309" y="871696"/>
            <a:ext cx="10375903"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normAutofit/>
          </a:bodyPr>
          <a:lstStyle>
            <a:lvl1pPr marL="0" indent="0" algn="ctr">
              <a:buNone/>
              <a:defRPr sz="2200"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5" y="2431609"/>
            <a:ext cx="4808487" cy="3587231"/>
          </a:xfrm>
        </p:spPr>
        <p:txBody>
          <a:bodyPr lIns="137160" tIns="228600">
            <a:noAutofit/>
          </a:bodyPr>
          <a:lstStyle>
            <a:lvl1pPr marL="228594" indent="-228594">
              <a:spcBef>
                <a:spcPts val="1600"/>
              </a:spcBef>
              <a:spcAft>
                <a:spcPts val="0"/>
              </a:spcAft>
              <a:tabLst/>
              <a:defRPr sz="2000">
                <a:solidFill>
                  <a:schemeClr val="tx1"/>
                </a:solidFill>
              </a:defRPr>
            </a:lvl1pPr>
            <a:lvl2pPr marL="571486" indent="-261932">
              <a:spcBef>
                <a:spcPts val="0"/>
              </a:spcBef>
              <a:spcAft>
                <a:spcPts val="200"/>
              </a:spcAft>
              <a:defRPr sz="18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normAutofit/>
          </a:bodyPr>
          <a:lstStyle>
            <a:lvl1pPr marL="0" indent="0" algn="ctr">
              <a:buNone/>
              <a:defRPr sz="2200" b="1" baseline="0">
                <a:solidFill>
                  <a:schemeClr val="bg1"/>
                </a:solidFill>
              </a:defRPr>
            </a:lvl1pPr>
          </a:lstStyle>
          <a:p>
            <a:r>
              <a:rPr lang="en-US" dirty="0"/>
              <a:t>Column Heading</a:t>
            </a:r>
          </a:p>
        </p:txBody>
      </p:sp>
      <p:sp>
        <p:nvSpPr>
          <p:cNvPr id="14" name="TextBox 13"/>
          <p:cNvSpPr txBox="1"/>
          <p:nvPr userDrawn="1"/>
        </p:nvSpPr>
        <p:spPr>
          <a:xfrm>
            <a:off x="-2087106" y="6304003"/>
            <a:ext cx="1851169" cy="553998"/>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2087107" y="7"/>
            <a:ext cx="1850571"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7"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12, 2017</a:t>
            </a:fld>
            <a:endParaRPr lang="en-US" dirty="0"/>
          </a:p>
        </p:txBody>
      </p:sp>
      <p:sp>
        <p:nvSpPr>
          <p:cNvPr id="18"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20"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hasCustomPrompt="1"/>
          </p:nvPr>
        </p:nvSpPr>
        <p:spPr>
          <a:xfrm>
            <a:off x="915305" y="2518728"/>
            <a:ext cx="3200400" cy="3500113"/>
          </a:xfrm>
        </p:spPr>
        <p:txBody>
          <a:bodyPr lIns="137160" tIns="228600">
            <a:noAutofit/>
          </a:bodyPr>
          <a:lstStyle>
            <a:lvl1pPr marL="228594" indent="-228594">
              <a:spcBef>
                <a:spcPts val="1600"/>
              </a:spcBef>
              <a:spcAft>
                <a:spcPts val="0"/>
              </a:spcAft>
              <a:tabLst/>
              <a:defRPr sz="1800">
                <a:solidFill>
                  <a:schemeClr val="tx1"/>
                </a:solidFill>
              </a:defRPr>
            </a:lvl1pPr>
            <a:lvl2pPr marL="571486" indent="-261932">
              <a:spcBef>
                <a:spcPts val="0"/>
              </a:spcBef>
              <a:spcAft>
                <a:spcPts val="200"/>
              </a:spcAft>
              <a:defRPr sz="16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text</a:t>
            </a:r>
          </a:p>
          <a:p>
            <a:pPr lvl="1"/>
            <a:r>
              <a:rPr lang="en-US" dirty="0"/>
              <a:t>Second level</a:t>
            </a:r>
          </a:p>
        </p:txBody>
      </p:sp>
      <p:sp>
        <p:nvSpPr>
          <p:cNvPr id="5" name="Text Placeholder 18"/>
          <p:cNvSpPr>
            <a:spLocks noGrp="1"/>
          </p:cNvSpPr>
          <p:nvPr>
            <p:ph type="body" sz="quarter" idx="11" hasCustomPrompt="1"/>
          </p:nvPr>
        </p:nvSpPr>
        <p:spPr>
          <a:xfrm>
            <a:off x="915309" y="871696"/>
            <a:ext cx="10375903"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9" name="Text Placeholder 8"/>
          <p:cNvSpPr>
            <a:spLocks noGrp="1"/>
          </p:cNvSpPr>
          <p:nvPr>
            <p:ph type="body" sz="quarter" idx="15" hasCustomPrompt="1"/>
          </p:nvPr>
        </p:nvSpPr>
        <p:spPr>
          <a:xfrm>
            <a:off x="910984" y="1804009"/>
            <a:ext cx="3200400" cy="714466"/>
          </a:xfrm>
          <a:solidFill>
            <a:schemeClr val="accent1"/>
          </a:solidFill>
        </p:spPr>
        <p:txBody>
          <a:bodyPr lIns="137160" rIns="137160" anchor="ctr" anchorCtr="0">
            <a:noAutofit/>
          </a:bodyPr>
          <a:lstStyle>
            <a:lvl1pPr marL="0" indent="0" algn="ctr">
              <a:buNone/>
              <a:defRPr sz="2000" b="1" baseline="0">
                <a:solidFill>
                  <a:schemeClr val="bg1"/>
                </a:solidFill>
              </a:defRPr>
            </a:lvl1pPr>
          </a:lstStyle>
          <a:p>
            <a:r>
              <a:rPr lang="en-US" dirty="0"/>
              <a:t>Column Heading</a:t>
            </a:r>
          </a:p>
        </p:txBody>
      </p:sp>
      <p:sp>
        <p:nvSpPr>
          <p:cNvPr id="10" name="Content Placeholder 2"/>
          <p:cNvSpPr>
            <a:spLocks noGrp="1"/>
          </p:cNvSpPr>
          <p:nvPr>
            <p:ph idx="16" hasCustomPrompt="1"/>
          </p:nvPr>
        </p:nvSpPr>
        <p:spPr>
          <a:xfrm>
            <a:off x="4503056" y="2508582"/>
            <a:ext cx="3200400" cy="3510253"/>
          </a:xfrm>
        </p:spPr>
        <p:txBody>
          <a:bodyPr lIns="137160" tIns="228600">
            <a:noAutofit/>
          </a:bodyPr>
          <a:lstStyle>
            <a:lvl1pPr marL="228594" indent="-228594">
              <a:spcBef>
                <a:spcPts val="1600"/>
              </a:spcBef>
              <a:spcAft>
                <a:spcPts val="0"/>
              </a:spcAft>
              <a:tabLst/>
              <a:defRPr sz="1800">
                <a:solidFill>
                  <a:schemeClr val="tx1"/>
                </a:solidFill>
              </a:defRPr>
            </a:lvl1pPr>
            <a:lvl2pPr marL="571486" indent="-261932">
              <a:spcBef>
                <a:spcPts val="0"/>
              </a:spcBef>
              <a:spcAft>
                <a:spcPts val="200"/>
              </a:spcAft>
              <a:defRPr sz="16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text</a:t>
            </a:r>
          </a:p>
          <a:p>
            <a:pPr lvl="1"/>
            <a:r>
              <a:rPr lang="en-US" dirty="0"/>
              <a:t>Second level</a:t>
            </a:r>
          </a:p>
        </p:txBody>
      </p:sp>
      <p:sp>
        <p:nvSpPr>
          <p:cNvPr id="11" name="Text Placeholder 8"/>
          <p:cNvSpPr>
            <a:spLocks noGrp="1"/>
          </p:cNvSpPr>
          <p:nvPr>
            <p:ph type="body" sz="quarter" idx="17" hasCustomPrompt="1"/>
          </p:nvPr>
        </p:nvSpPr>
        <p:spPr>
          <a:xfrm>
            <a:off x="4500896" y="1804009"/>
            <a:ext cx="3200400" cy="714466"/>
          </a:xfrm>
          <a:solidFill>
            <a:schemeClr val="accent1"/>
          </a:solidFill>
        </p:spPr>
        <p:txBody>
          <a:bodyPr lIns="137160" rIns="137160" anchor="ctr" anchorCtr="0">
            <a:noAutofit/>
          </a:bodyPr>
          <a:lstStyle>
            <a:lvl1pPr marL="0" indent="0" algn="ctr">
              <a:buNone/>
              <a:defRPr sz="2000"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04009"/>
            <a:ext cx="3200400" cy="714466"/>
          </a:xfrm>
          <a:solidFill>
            <a:schemeClr val="accent1"/>
          </a:solidFill>
        </p:spPr>
        <p:txBody>
          <a:bodyPr lIns="137160" rIns="137160" anchor="ctr" anchorCtr="0">
            <a:noAutofit/>
          </a:bodyPr>
          <a:lstStyle>
            <a:lvl1pPr marL="0" indent="0" algn="ctr">
              <a:buNone/>
              <a:defRPr sz="2000" b="1" baseline="0">
                <a:solidFill>
                  <a:schemeClr val="bg1"/>
                </a:solidFill>
              </a:defRPr>
            </a:lvl1pPr>
          </a:lstStyle>
          <a:p>
            <a:r>
              <a:rPr lang="en-US" dirty="0"/>
              <a:t>Column Heading</a:t>
            </a:r>
          </a:p>
        </p:txBody>
      </p:sp>
      <p:sp>
        <p:nvSpPr>
          <p:cNvPr id="13" name="Content Placeholder 2"/>
          <p:cNvSpPr>
            <a:spLocks noGrp="1"/>
          </p:cNvSpPr>
          <p:nvPr>
            <p:ph idx="19" hasCustomPrompt="1"/>
          </p:nvPr>
        </p:nvSpPr>
        <p:spPr>
          <a:xfrm>
            <a:off x="8090808" y="2518476"/>
            <a:ext cx="3200400" cy="3489971"/>
          </a:xfrm>
        </p:spPr>
        <p:txBody>
          <a:bodyPr lIns="137160" tIns="228600">
            <a:noAutofit/>
          </a:bodyPr>
          <a:lstStyle>
            <a:lvl1pPr marL="228594" indent="-228594">
              <a:spcBef>
                <a:spcPts val="1600"/>
              </a:spcBef>
              <a:spcAft>
                <a:spcPts val="0"/>
              </a:spcAft>
              <a:tabLst/>
              <a:defRPr sz="1800">
                <a:solidFill>
                  <a:schemeClr val="tx1"/>
                </a:solidFill>
              </a:defRPr>
            </a:lvl1pPr>
            <a:lvl2pPr marL="571486" indent="-261932">
              <a:spcBef>
                <a:spcPts val="0"/>
              </a:spcBef>
              <a:spcAft>
                <a:spcPts val="200"/>
              </a:spcAft>
              <a:defRPr sz="18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text</a:t>
            </a:r>
          </a:p>
          <a:p>
            <a:pPr lvl="1"/>
            <a:r>
              <a:rPr lang="en-US" dirty="0"/>
              <a:t>Second level</a:t>
            </a:r>
          </a:p>
        </p:txBody>
      </p:sp>
      <p:sp>
        <p:nvSpPr>
          <p:cNvPr id="18" name="TextBox 17"/>
          <p:cNvSpPr txBox="1"/>
          <p:nvPr userDrawn="1"/>
        </p:nvSpPr>
        <p:spPr>
          <a:xfrm>
            <a:off x="-2087105" y="6304003"/>
            <a:ext cx="1851167" cy="553998"/>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7"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12, 2017</a:t>
            </a:fld>
            <a:endParaRPr lang="en-US" dirty="0"/>
          </a:p>
        </p:txBody>
      </p:sp>
      <p:sp>
        <p:nvSpPr>
          <p:cNvPr id="20"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22"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2087105" y="6119337"/>
            <a:ext cx="1851167"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12,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
            <a:ext cx="10363200" cy="842773"/>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rot="10800000">
            <a:off x="918242" y="6260015"/>
            <a:ext cx="10375903"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28" name="Top Circuit Line (Hidden)" hidden="1"/>
          <p:cNvGrpSpPr/>
          <p:nvPr userDrawn="1"/>
        </p:nvGrpSpPr>
        <p:grpSpPr>
          <a:xfrm>
            <a:off x="915309" y="911360"/>
            <a:ext cx="10375903"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31" name="Group 30"/>
          <p:cNvGrpSpPr/>
          <p:nvPr userDrawn="1"/>
        </p:nvGrpSpPr>
        <p:grpSpPr>
          <a:xfrm>
            <a:off x="10073978" y="6365113"/>
            <a:ext cx="1246295" cy="261157"/>
            <a:chOff x="5930901" y="4179887"/>
            <a:chExt cx="2727324" cy="762001"/>
          </a:xfrm>
          <a:solidFill>
            <a:schemeClr val="accent1"/>
          </a:solidFill>
        </p:grpSpPr>
        <p:sp>
          <p:nvSpPr>
            <p:cNvPr id="32"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3"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5"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6"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7"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8"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9"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25" name="TextBox 24"/>
          <p:cNvSpPr txBox="1"/>
          <p:nvPr userDrawn="1"/>
        </p:nvSpPr>
        <p:spPr>
          <a:xfrm>
            <a:off x="1280161" y="6358607"/>
            <a:ext cx="278688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  Confidential</a:t>
            </a:r>
            <a:endParaRPr lang="en-US" sz="1100" dirty="0"/>
          </a:p>
        </p:txBody>
      </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8" r:id="rId15"/>
    <p:sldLayoutId id="2147483729" r:id="rId16"/>
  </p:sldLayoutIdLst>
  <p:hf hdr="0"/>
  <p:txStyles>
    <p:title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03" indent="-309003" algn="l" defTabSz="1219080" rtl="0" eaLnBrk="1" latinLnBrk="0" hangingPunct="1">
        <a:spcBef>
          <a:spcPct val="20000"/>
        </a:spcBef>
        <a:spcAft>
          <a:spcPts val="800"/>
        </a:spcAft>
        <a:buClr>
          <a:schemeClr val="accent1"/>
        </a:buClr>
        <a:buFont typeface="Wingdings" panose="05000000000000000000" pitchFamily="2" charset="2"/>
        <a:buChar char="§"/>
        <a:tabLst>
          <a:tab pos="74077"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09" indent="-450803" algn="l" defTabSz="121908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080" indent="-385196" algn="l" defTabSz="1219080" rtl="0" eaLnBrk="1" latinLnBrk="0" hangingPunct="1">
        <a:spcBef>
          <a:spcPts val="0"/>
        </a:spcBef>
        <a:spcAft>
          <a:spcPts val="800"/>
        </a:spcAft>
        <a:buClr>
          <a:schemeClr val="accent1"/>
        </a:buClr>
        <a:buFont typeface="Wingdings" panose="05000000000000000000" pitchFamily="2" charset="2"/>
        <a:buChar char="§"/>
        <a:tabLst>
          <a:tab pos="1293156" algn="l"/>
        </a:tabLst>
        <a:defRPr sz="1800" kern="1200">
          <a:solidFill>
            <a:schemeClr val="tx1"/>
          </a:solidFill>
          <a:latin typeface="Segoe UI" panose="020B0502040204020203" pitchFamily="34" charset="0"/>
          <a:ea typeface="+mn-ea"/>
          <a:cs typeface="Segoe UI" panose="020B0502040204020203" pitchFamily="34" charset="0"/>
        </a:defRPr>
      </a:lvl3pPr>
      <a:lvl4pPr marL="1546148" indent="-292086"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09" indent="-227002"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46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0" userDrawn="1">
          <p15:clr>
            <a:srgbClr val="F26B43"/>
          </p15:clr>
        </p15:guide>
        <p15:guide id="3"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15.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6" y="721257"/>
            <a:ext cx="10009894" cy="1734724"/>
          </a:xfrm>
        </p:spPr>
        <p:txBody>
          <a:bodyPr/>
          <a:lstStyle/>
          <a:p>
            <a:r>
              <a:rPr lang="en-US" dirty="0"/>
              <a:t>SSM update</a:t>
            </a:r>
          </a:p>
        </p:txBody>
      </p:sp>
      <p:sp>
        <p:nvSpPr>
          <p:cNvPr id="4" name="Text Placeholder 3"/>
          <p:cNvSpPr>
            <a:spLocks noGrp="1"/>
          </p:cNvSpPr>
          <p:nvPr>
            <p:ph type="body" sz="quarter" idx="10"/>
          </p:nvPr>
        </p:nvSpPr>
        <p:spPr/>
        <p:txBody>
          <a:bodyPr/>
          <a:lstStyle/>
          <a:p>
            <a:r>
              <a:rPr lang="en-US"/>
              <a:t>2017-Wk24</a:t>
            </a:r>
            <a:endParaRPr lang="en-US" dirty="0"/>
          </a:p>
        </p:txBody>
      </p:sp>
      <p:sp>
        <p:nvSpPr>
          <p:cNvPr id="8" name="Text Placeholder 7"/>
          <p:cNvSpPr>
            <a:spLocks noGrp="1"/>
          </p:cNvSpPr>
          <p:nvPr>
            <p:ph type="body" sz="quarter" idx="14"/>
          </p:nvPr>
        </p:nvSpPr>
        <p:spPr/>
        <p:txBody>
          <a:bodyPr/>
          <a:lstStyle/>
          <a:p>
            <a:endParaRPr lang="en-US"/>
          </a:p>
        </p:txBody>
      </p:sp>
      <p:sp>
        <p:nvSpPr>
          <p:cNvPr id="5" name="Text Placeholder 4"/>
          <p:cNvSpPr>
            <a:spLocks noGrp="1"/>
          </p:cNvSpPr>
          <p:nvPr>
            <p:ph type="body" sz="quarter" idx="12"/>
          </p:nvPr>
        </p:nvSpPr>
        <p:spPr/>
        <p:txBody>
          <a:bodyPr/>
          <a:lstStyle/>
          <a:p>
            <a:r>
              <a:rPr lang="en-US" dirty="0"/>
              <a:t>SSM team</a:t>
            </a:r>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reading and sensing scheme (2xCMOS data)</a:t>
            </a:r>
          </a:p>
        </p:txBody>
      </p:sp>
      <p:sp>
        <p:nvSpPr>
          <p:cNvPr id="3" name="Content Placeholder 2"/>
          <p:cNvSpPr>
            <a:spLocks noGrp="1"/>
          </p:cNvSpPr>
          <p:nvPr>
            <p:ph idx="1"/>
          </p:nvPr>
        </p:nvSpPr>
        <p:spPr>
          <a:xfrm>
            <a:off x="833377" y="1452990"/>
            <a:ext cx="6007261" cy="4577419"/>
          </a:xfrm>
        </p:spPr>
        <p:txBody>
          <a:bodyPr>
            <a:normAutofit fontScale="85000" lnSpcReduction="20000"/>
          </a:bodyPr>
          <a:lstStyle/>
          <a:p>
            <a:r>
              <a:rPr lang="en-US" dirty="0"/>
              <a:t>2xCMOS allow for negative reading, while SR71B can explore only positive reading</a:t>
            </a:r>
          </a:p>
          <a:p>
            <a:pPr lvl="1"/>
            <a:r>
              <a:rPr lang="en-US" dirty="0"/>
              <a:t>Negative reading window has been always higher and few times equal to the positive reading one</a:t>
            </a:r>
          </a:p>
          <a:p>
            <a:pPr lvl="1"/>
            <a:r>
              <a:rPr lang="en-US" dirty="0"/>
              <a:t>Some trials show an enhanced asymmetry between the two reading </a:t>
            </a:r>
            <a:r>
              <a:rPr lang="en-US" dirty="0" err="1"/>
              <a:t>polaritie</a:t>
            </a:r>
            <a:r>
              <a:rPr lang="en-US" dirty="0"/>
              <a:t>, as for 25nm In-doped SD</a:t>
            </a:r>
          </a:p>
          <a:p>
            <a:pPr lvl="1"/>
            <a:r>
              <a:rPr lang="en-US" dirty="0"/>
              <a:t>SR71B new design with negative reading released on wk22 for S26A1 mask set</a:t>
            </a:r>
          </a:p>
          <a:p>
            <a:pPr lvl="1"/>
            <a:r>
              <a:rPr lang="en-US" dirty="0"/>
              <a:t>SR71B workaround for negative reading on few cell is expected out and tested by the end of July</a:t>
            </a:r>
          </a:p>
          <a:p>
            <a:r>
              <a:rPr lang="en-US" dirty="0"/>
              <a:t>2xCMOS standard sensing is much slower than SR71B</a:t>
            </a:r>
          </a:p>
          <a:p>
            <a:pPr lvl="1"/>
            <a:r>
              <a:rPr lang="en-US" dirty="0"/>
              <a:t>A faster sensing on 2xCMOS exacerbate the asymmetry between positive and negative reading</a:t>
            </a:r>
          </a:p>
          <a:p>
            <a:pPr lvl="1"/>
            <a:r>
              <a:rPr lang="en-US" dirty="0"/>
              <a:t>Sensing scheme closest to SR71B shows a negative reading window up to 1.9V  </a:t>
            </a:r>
          </a:p>
        </p:txBody>
      </p:sp>
      <p:pic>
        <p:nvPicPr>
          <p:cNvPr id="4" name="Picture 3"/>
          <p:cNvPicPr>
            <a:picLocks noChangeAspect="1"/>
          </p:cNvPicPr>
          <p:nvPr/>
        </p:nvPicPr>
        <p:blipFill>
          <a:blip r:embed="rId2"/>
          <a:stretch>
            <a:fillRect/>
          </a:stretch>
        </p:blipFill>
        <p:spPr>
          <a:xfrm>
            <a:off x="7018725" y="888287"/>
            <a:ext cx="4282822" cy="2572543"/>
          </a:xfrm>
          <a:prstGeom prst="rect">
            <a:avLst/>
          </a:prstGeom>
        </p:spPr>
      </p:pic>
      <p:pic>
        <p:nvPicPr>
          <p:cNvPr id="6" name="Picture 5"/>
          <p:cNvPicPr>
            <a:picLocks noChangeAspect="1"/>
          </p:cNvPicPr>
          <p:nvPr/>
        </p:nvPicPr>
        <p:blipFill>
          <a:blip r:embed="rId3"/>
          <a:stretch>
            <a:fillRect/>
          </a:stretch>
        </p:blipFill>
        <p:spPr>
          <a:xfrm>
            <a:off x="7030300" y="3591628"/>
            <a:ext cx="4282822" cy="2535796"/>
          </a:xfrm>
          <a:prstGeom prst="rect">
            <a:avLst/>
          </a:prstGeom>
        </p:spPr>
      </p:pic>
      <p:cxnSp>
        <p:nvCxnSpPr>
          <p:cNvPr id="8" name="Straight Arrow Connector 7"/>
          <p:cNvCxnSpPr/>
          <p:nvPr/>
        </p:nvCxnSpPr>
        <p:spPr>
          <a:xfrm>
            <a:off x="8079129" y="5116009"/>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58466" y="4723923"/>
            <a:ext cx="161056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Faster sensing</a:t>
            </a:r>
          </a:p>
        </p:txBody>
      </p:sp>
      <p:cxnSp>
        <p:nvCxnSpPr>
          <p:cNvPr id="11" name="Straight Arrow Connector 10"/>
          <p:cNvCxnSpPr/>
          <p:nvPr/>
        </p:nvCxnSpPr>
        <p:spPr>
          <a:xfrm flipV="1">
            <a:off x="10174146" y="4178461"/>
            <a:ext cx="0" cy="111116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370916" y="1738133"/>
            <a:ext cx="0" cy="47263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854632" y="2122028"/>
            <a:ext cx="0" cy="22763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55979" y="2317435"/>
            <a:ext cx="1597305" cy="415498"/>
          </a:xfrm>
          <a:prstGeom prst="rect">
            <a:avLst/>
          </a:prstGeom>
          <a:noFill/>
        </p:spPr>
        <p:txBody>
          <a:bodyPr wrap="square" rtlCol="0">
            <a:spAutoFit/>
          </a:bodyPr>
          <a:lstStyle/>
          <a:p>
            <a:pPr algn="ctr"/>
            <a:r>
              <a:rPr lang="en-US" sz="1050" b="1" dirty="0">
                <a:latin typeface="Segoe UI" panose="020B0502040204020203" pitchFamily="34" charset="0"/>
                <a:cs typeface="Segoe UI" panose="020B0502040204020203" pitchFamily="34" charset="0"/>
              </a:rPr>
              <a:t>Thickness</a:t>
            </a:r>
          </a:p>
          <a:p>
            <a:pPr algn="ctr"/>
            <a:r>
              <a:rPr lang="en-US" sz="1050" b="1" dirty="0">
                <a:latin typeface="Segoe UI" panose="020B0502040204020203" pitchFamily="34" charset="0"/>
                <a:cs typeface="Segoe UI" panose="020B0502040204020203" pitchFamily="34" charset="0"/>
              </a:rPr>
              <a:t>for </a:t>
            </a:r>
            <a:r>
              <a:rPr lang="en-US" sz="1050" b="1" dirty="0" err="1">
                <a:latin typeface="Segoe UI" panose="020B0502040204020203" pitchFamily="34" charset="0"/>
                <a:cs typeface="Segoe UI" panose="020B0502040204020203" pitchFamily="34" charset="0"/>
              </a:rPr>
              <a:t>std</a:t>
            </a:r>
            <a:r>
              <a:rPr lang="en-US" sz="1050" b="1" dirty="0">
                <a:latin typeface="Segoe UI" panose="020B0502040204020203" pitchFamily="34" charset="0"/>
                <a:cs typeface="Segoe UI" panose="020B0502040204020203" pitchFamily="34" charset="0"/>
              </a:rPr>
              <a:t> </a:t>
            </a:r>
            <a:r>
              <a:rPr lang="en-US" sz="1050" b="1" dirty="0" err="1">
                <a:latin typeface="Segoe UI" panose="020B0502040204020203" pitchFamily="34" charset="0"/>
                <a:cs typeface="Segoe UI" panose="020B0502040204020203" pitchFamily="34" charset="0"/>
              </a:rPr>
              <a:t>SD</a:t>
            </a:r>
            <a:r>
              <a:rPr lang="en-US" sz="1050" b="1" dirty="0" err="1">
                <a:latin typeface="Symbol" panose="05050102010706020507" pitchFamily="18" charset="2"/>
                <a:cs typeface="Segoe UI" panose="020B0502040204020203" pitchFamily="34" charset="0"/>
              </a:rPr>
              <a:t>d</a:t>
            </a:r>
            <a:endParaRPr lang="en-US" sz="1050" b="1" dirty="0">
              <a:latin typeface="Symbol" panose="05050102010706020507" pitchFamily="18" charset="2"/>
              <a:cs typeface="Segoe UI" panose="020B0502040204020203" pitchFamily="34" charset="0"/>
            </a:endParaRPr>
          </a:p>
        </p:txBody>
      </p:sp>
      <p:sp>
        <p:nvSpPr>
          <p:cNvPr id="13" name="TextBox 12"/>
          <p:cNvSpPr txBox="1"/>
          <p:nvPr/>
        </p:nvSpPr>
        <p:spPr>
          <a:xfrm>
            <a:off x="10370916" y="1759060"/>
            <a:ext cx="1597305" cy="415498"/>
          </a:xfrm>
          <a:prstGeom prst="rect">
            <a:avLst/>
          </a:prstGeom>
          <a:noFill/>
        </p:spPr>
        <p:txBody>
          <a:bodyPr wrap="square" rtlCol="0">
            <a:spAutoFit/>
          </a:bodyPr>
          <a:lstStyle/>
          <a:p>
            <a:pPr algn="ctr"/>
            <a:r>
              <a:rPr lang="en-US" sz="1050" b="1" dirty="0">
                <a:latin typeface="Segoe UI" panose="020B0502040204020203" pitchFamily="34" charset="0"/>
                <a:cs typeface="Segoe UI" panose="020B0502040204020203" pitchFamily="34" charset="0"/>
              </a:rPr>
              <a:t>Negative reading window asymmetry</a:t>
            </a:r>
          </a:p>
        </p:txBody>
      </p:sp>
      <p:sp>
        <p:nvSpPr>
          <p:cNvPr id="14" name="TextBox 13"/>
          <p:cNvSpPr txBox="1"/>
          <p:nvPr/>
        </p:nvSpPr>
        <p:spPr>
          <a:xfrm>
            <a:off x="10098548" y="4437347"/>
            <a:ext cx="1404236" cy="415498"/>
          </a:xfrm>
          <a:prstGeom prst="rect">
            <a:avLst/>
          </a:prstGeom>
          <a:noFill/>
        </p:spPr>
        <p:txBody>
          <a:bodyPr wrap="square" rtlCol="0">
            <a:spAutoFit/>
          </a:bodyPr>
          <a:lstStyle/>
          <a:p>
            <a:pPr algn="ctr"/>
            <a:r>
              <a:rPr lang="en-US" sz="1050" b="1" dirty="0">
                <a:latin typeface="Segoe UI" panose="020B0502040204020203" pitchFamily="34" charset="0"/>
                <a:cs typeface="Segoe UI" panose="020B0502040204020203" pitchFamily="34" charset="0"/>
              </a:rPr>
              <a:t>Fast sensing (similar to SR71B)</a:t>
            </a:r>
          </a:p>
        </p:txBody>
      </p:sp>
      <p:sp>
        <p:nvSpPr>
          <p:cNvPr id="15" name="TextBox 14"/>
          <p:cNvSpPr txBox="1"/>
          <p:nvPr/>
        </p:nvSpPr>
        <p:spPr>
          <a:xfrm>
            <a:off x="7030300" y="888287"/>
            <a:ext cx="1167307"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2xCMOS data</a:t>
            </a:r>
          </a:p>
        </p:txBody>
      </p:sp>
      <p:sp>
        <p:nvSpPr>
          <p:cNvPr id="16" name="TextBox 15"/>
          <p:cNvSpPr txBox="1"/>
          <p:nvPr/>
        </p:nvSpPr>
        <p:spPr>
          <a:xfrm>
            <a:off x="10217012" y="5891909"/>
            <a:ext cx="1167307"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2xCMOS data</a:t>
            </a:r>
          </a:p>
        </p:txBody>
      </p:sp>
      <p:sp>
        <p:nvSpPr>
          <p:cNvPr id="17" name="Action Button: Return 16">
            <a:hlinkClick r:id="" action="ppaction://hlinkshowjump?jump=lastslideviewed" highlightClick="1"/>
          </p:cNvPr>
          <p:cNvSpPr/>
          <p:nvPr/>
        </p:nvSpPr>
        <p:spPr>
          <a:xfrm>
            <a:off x="11516810" y="6282422"/>
            <a:ext cx="635126" cy="555585"/>
          </a:xfrm>
          <a:prstGeom prst="actionButtonReturn">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8930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for negative reading boost</a:t>
            </a:r>
          </a:p>
        </p:txBody>
      </p:sp>
      <p:sp>
        <p:nvSpPr>
          <p:cNvPr id="3" name="Content Placeholder 2"/>
          <p:cNvSpPr>
            <a:spLocks noGrp="1"/>
          </p:cNvSpPr>
          <p:nvPr>
            <p:ph idx="1"/>
          </p:nvPr>
        </p:nvSpPr>
        <p:spPr>
          <a:xfrm>
            <a:off x="914400" y="1457370"/>
            <a:ext cx="5436973" cy="4372232"/>
          </a:xfrm>
        </p:spPr>
        <p:txBody>
          <a:bodyPr>
            <a:normAutofit fontScale="92500" lnSpcReduction="10000"/>
          </a:bodyPr>
          <a:lstStyle/>
          <a:p>
            <a:r>
              <a:rPr lang="en-US" dirty="0"/>
              <a:t>Negative reading boost was observed on some 25nm SD trials (</a:t>
            </a:r>
            <a:r>
              <a:rPr lang="en-US" dirty="0" err="1"/>
              <a:t>AlOx</a:t>
            </a:r>
            <a:r>
              <a:rPr lang="en-US" dirty="0"/>
              <a:t> lamina, In doping) that are critical for etching</a:t>
            </a:r>
          </a:p>
          <a:p>
            <a:r>
              <a:rPr lang="en-US" dirty="0"/>
              <a:t>Tapered cell profile clearly observed on 25nm In-doped SD</a:t>
            </a:r>
          </a:p>
          <a:p>
            <a:r>
              <a:rPr lang="en-US" dirty="0"/>
              <a:t>Tentative model:</a:t>
            </a:r>
          </a:p>
          <a:p>
            <a:pPr lvl="1"/>
            <a:r>
              <a:rPr lang="en-US" dirty="0"/>
              <a:t>Negative reading senses the SD composition in the top part of the cell</a:t>
            </a:r>
          </a:p>
          <a:p>
            <a:pPr lvl="1"/>
            <a:r>
              <a:rPr lang="en-US" dirty="0"/>
              <a:t>Smaller cells usually shows a pronounced windows</a:t>
            </a:r>
          </a:p>
          <a:p>
            <a:pPr marL="0" indent="0">
              <a:buNone/>
            </a:pPr>
            <a:r>
              <a:rPr lang="en-US" dirty="0">
                <a:sym typeface="Wingdings" panose="05000000000000000000" pitchFamily="2" charset="2"/>
              </a:rPr>
              <a:t> Negative reading window boost is due to the small size of the cell in the top SD part </a:t>
            </a:r>
            <a:endParaRPr lang="en-US" dirty="0"/>
          </a:p>
        </p:txBody>
      </p:sp>
      <p:pic>
        <p:nvPicPr>
          <p:cNvPr id="1026" name="Picture 2"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l="29928" r="27116"/>
          <a:stretch/>
        </p:blipFill>
        <p:spPr bwMode="auto">
          <a:xfrm>
            <a:off x="8042958" y="1185526"/>
            <a:ext cx="304414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rapezoid 3"/>
          <p:cNvSpPr/>
          <p:nvPr/>
        </p:nvSpPr>
        <p:spPr>
          <a:xfrm>
            <a:off x="9613256" y="2001045"/>
            <a:ext cx="474562" cy="470312"/>
          </a:xfrm>
          <a:prstGeom prst="trapezoid">
            <a:avLst>
              <a:gd name="adj" fmla="val 29448"/>
            </a:avLst>
          </a:prstGeom>
          <a:noFill/>
          <a:ln>
            <a:solidFill>
              <a:srgbClr val="00A7E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5" name="Oval 4"/>
          <p:cNvSpPr/>
          <p:nvPr/>
        </p:nvSpPr>
        <p:spPr>
          <a:xfrm>
            <a:off x="9474200" y="1917700"/>
            <a:ext cx="746125" cy="311150"/>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6" name="TextBox 5"/>
          <p:cNvSpPr txBox="1"/>
          <p:nvPr/>
        </p:nvSpPr>
        <p:spPr>
          <a:xfrm>
            <a:off x="8486775" y="1444360"/>
            <a:ext cx="1682750" cy="461665"/>
          </a:xfrm>
          <a:prstGeom prst="rect">
            <a:avLst/>
          </a:prstGeom>
          <a:noFill/>
        </p:spPr>
        <p:txBody>
          <a:bodyPr wrap="square" rtlCol="0">
            <a:spAutoFit/>
          </a:bodyPr>
          <a:lstStyle/>
          <a:p>
            <a:pPr algn="ctr"/>
            <a:r>
              <a:rPr lang="en-US" sz="1200" b="1" dirty="0">
                <a:solidFill>
                  <a:srgbClr val="FF0000"/>
                </a:solidFill>
                <a:latin typeface="Segoe UI" panose="020B0502040204020203" pitchFamily="34" charset="0"/>
                <a:cs typeface="Segoe UI" panose="020B0502040204020203" pitchFamily="34" charset="0"/>
              </a:rPr>
              <a:t>SD region sensed by negative reading</a:t>
            </a:r>
          </a:p>
        </p:txBody>
      </p:sp>
      <p:pic>
        <p:nvPicPr>
          <p:cNvPr id="8" name="Picture 7"/>
          <p:cNvPicPr>
            <a:picLocks noChangeAspect="1"/>
          </p:cNvPicPr>
          <p:nvPr/>
        </p:nvPicPr>
        <p:blipFill>
          <a:blip r:embed="rId3"/>
          <a:stretch>
            <a:fillRect/>
          </a:stretch>
        </p:blipFill>
        <p:spPr>
          <a:xfrm>
            <a:off x="7848241" y="4101411"/>
            <a:ext cx="3494035" cy="2095932"/>
          </a:xfrm>
          <a:prstGeom prst="rect">
            <a:avLst/>
          </a:prstGeom>
        </p:spPr>
      </p:pic>
      <p:sp>
        <p:nvSpPr>
          <p:cNvPr id="9" name="TextBox 8"/>
          <p:cNvSpPr txBox="1"/>
          <p:nvPr/>
        </p:nvSpPr>
        <p:spPr>
          <a:xfrm>
            <a:off x="8521734" y="4101411"/>
            <a:ext cx="2492990" cy="261610"/>
          </a:xfrm>
          <a:prstGeom prst="rect">
            <a:avLst/>
          </a:prstGeom>
          <a:noFill/>
        </p:spPr>
        <p:txBody>
          <a:bodyPr wrap="none" rtlCol="0">
            <a:spAutoFit/>
          </a:bodyPr>
          <a:lstStyle/>
          <a:p>
            <a:r>
              <a:rPr lang="en-US" sz="1100" b="1" dirty="0"/>
              <a:t>2xNMOS test structure, 22nm </a:t>
            </a:r>
            <a:r>
              <a:rPr lang="en-US" sz="1100" b="1" dirty="0" err="1"/>
              <a:t>SD</a:t>
            </a:r>
            <a:r>
              <a:rPr lang="en-US" sz="1100" b="1" dirty="0" err="1">
                <a:latin typeface="Symbol" panose="05050102010706020507" pitchFamily="18" charset="2"/>
              </a:rPr>
              <a:t>d</a:t>
            </a:r>
            <a:r>
              <a:rPr lang="en-US" sz="1100" b="1" dirty="0"/>
              <a:t> </a:t>
            </a:r>
          </a:p>
        </p:txBody>
      </p:sp>
      <p:sp>
        <p:nvSpPr>
          <p:cNvPr id="10" name="Action Button: Return 9">
            <a:hlinkClick r:id="rId4" action="ppaction://hlinksldjump" highlightClick="1"/>
          </p:cNvPr>
          <p:cNvSpPr/>
          <p:nvPr/>
        </p:nvSpPr>
        <p:spPr>
          <a:xfrm>
            <a:off x="11516810" y="6282422"/>
            <a:ext cx="635126" cy="555585"/>
          </a:xfrm>
          <a:prstGeom prst="actionButtonReturn">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3974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O2 flash @52 etch</a:t>
            </a:r>
          </a:p>
        </p:txBody>
      </p:sp>
      <p:sp>
        <p:nvSpPr>
          <p:cNvPr id="3" name="Content Placeholder 2"/>
          <p:cNvSpPr>
            <a:spLocks noGrp="1"/>
          </p:cNvSpPr>
          <p:nvPr>
            <p:ph idx="1"/>
          </p:nvPr>
        </p:nvSpPr>
        <p:spPr>
          <a:xfrm>
            <a:off x="914400" y="1441416"/>
            <a:ext cx="5486400" cy="4372232"/>
          </a:xfrm>
        </p:spPr>
        <p:txBody>
          <a:bodyPr/>
          <a:lstStyle/>
          <a:p>
            <a:r>
              <a:rPr lang="en-US" dirty="0"/>
              <a:t>Window boosting observed on 2xCMOS, but it is not confirmed on SR71B</a:t>
            </a:r>
          </a:p>
          <a:p>
            <a:pPr lvl="1"/>
            <a:r>
              <a:rPr lang="en-US" dirty="0"/>
              <a:t>This lot has big CMOS issues, worst yield up to now</a:t>
            </a:r>
          </a:p>
          <a:p>
            <a:pPr lvl="1"/>
            <a:r>
              <a:rPr lang="en-US" dirty="0"/>
              <a:t>Positive reading window is equal to the negative reading one</a:t>
            </a:r>
          </a:p>
          <a:p>
            <a:pPr lvl="1"/>
            <a:endParaRPr lang="en-US" dirty="0"/>
          </a:p>
          <a:p>
            <a:r>
              <a:rPr lang="en-US" dirty="0"/>
              <a:t>Need to re-check the signal on a new lot with better health</a:t>
            </a:r>
          </a:p>
        </p:txBody>
      </p:sp>
      <p:pic>
        <p:nvPicPr>
          <p:cNvPr id="4" name="Picture 3"/>
          <p:cNvPicPr>
            <a:picLocks noChangeAspect="1"/>
          </p:cNvPicPr>
          <p:nvPr/>
        </p:nvPicPr>
        <p:blipFill>
          <a:blip r:embed="rId2"/>
          <a:stretch>
            <a:fillRect/>
          </a:stretch>
        </p:blipFill>
        <p:spPr>
          <a:xfrm>
            <a:off x="7272061" y="1670132"/>
            <a:ext cx="4579620" cy="2750820"/>
          </a:xfrm>
          <a:prstGeom prst="rect">
            <a:avLst/>
          </a:prstGeom>
        </p:spPr>
      </p:pic>
      <p:cxnSp>
        <p:nvCxnSpPr>
          <p:cNvPr id="6" name="Straight Arrow Connector 5"/>
          <p:cNvCxnSpPr/>
          <p:nvPr/>
        </p:nvCxnSpPr>
        <p:spPr>
          <a:xfrm flipV="1">
            <a:off x="8275899" y="2500132"/>
            <a:ext cx="555585"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561871" y="2656390"/>
            <a:ext cx="555585"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93946" y="4143953"/>
            <a:ext cx="1167307"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2xCMOS data</a:t>
            </a:r>
          </a:p>
        </p:txBody>
      </p:sp>
      <p:sp>
        <p:nvSpPr>
          <p:cNvPr id="9" name="Action Button: Return 8">
            <a:hlinkClick r:id="" action="ppaction://hlinkshowjump?jump=lastslideviewed" highlightClick="1"/>
          </p:cNvPr>
          <p:cNvSpPr/>
          <p:nvPr/>
        </p:nvSpPr>
        <p:spPr>
          <a:xfrm>
            <a:off x="11516810" y="6282422"/>
            <a:ext cx="635126" cy="555585"/>
          </a:xfrm>
          <a:prstGeom prst="actionButtonReturn">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3854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76300" y="1801696"/>
            <a:ext cx="5219700" cy="3185160"/>
          </a:xfrm>
          <a:prstGeom prst="rect">
            <a:avLst/>
          </a:prstGeom>
        </p:spPr>
      </p:pic>
      <p:sp>
        <p:nvSpPr>
          <p:cNvPr id="2" name="Title 1"/>
          <p:cNvSpPr>
            <a:spLocks noGrp="1"/>
          </p:cNvSpPr>
          <p:nvPr>
            <p:ph type="title"/>
          </p:nvPr>
        </p:nvSpPr>
        <p:spPr/>
        <p:txBody>
          <a:bodyPr>
            <a:normAutofit/>
          </a:bodyPr>
          <a:lstStyle/>
          <a:p>
            <a:r>
              <a:rPr lang="en-US" dirty="0"/>
              <a:t>Vth window roadmap for July/17 assessment</a:t>
            </a:r>
          </a:p>
        </p:txBody>
      </p:sp>
      <p:sp>
        <p:nvSpPr>
          <p:cNvPr id="6" name="Content Placeholder 2"/>
          <p:cNvSpPr>
            <a:spLocks noGrp="1"/>
          </p:cNvSpPr>
          <p:nvPr>
            <p:ph idx="1"/>
          </p:nvPr>
        </p:nvSpPr>
        <p:spPr>
          <a:xfrm>
            <a:off x="6997209" y="1122744"/>
            <a:ext cx="4774244" cy="5003420"/>
          </a:xfrm>
        </p:spPr>
        <p:txBody>
          <a:bodyPr>
            <a:normAutofit lnSpcReduction="10000"/>
          </a:bodyPr>
          <a:lstStyle/>
          <a:p>
            <a:r>
              <a:rPr lang="en-US" dirty="0"/>
              <a:t>Vth window roadmap including medium/high confidence ingredients</a:t>
            </a:r>
          </a:p>
          <a:p>
            <a:r>
              <a:rPr lang="en-US" dirty="0"/>
              <a:t>Reliability target assumes some system mitigations, similar to </a:t>
            </a:r>
            <a:r>
              <a:rPr lang="en-US" dirty="0" err="1"/>
              <a:t>SxP</a:t>
            </a:r>
            <a:endParaRPr lang="en-US" dirty="0"/>
          </a:p>
          <a:p>
            <a:r>
              <a:rPr lang="en-US" dirty="0"/>
              <a:t>25nm SD estimate is based on In-doped SD thickness sensitivity that shows a strong asymmetry between positive and negative reading</a:t>
            </a:r>
          </a:p>
          <a:p>
            <a:pPr lvl="1"/>
            <a:r>
              <a:rPr lang="en-US" dirty="0"/>
              <a:t>Negative reading on SR71B is a key ingredient for the demonstration</a:t>
            </a:r>
          </a:p>
        </p:txBody>
      </p:sp>
      <p:sp>
        <p:nvSpPr>
          <p:cNvPr id="5" name="TextBox 4"/>
          <p:cNvSpPr txBox="1"/>
          <p:nvPr/>
        </p:nvSpPr>
        <p:spPr>
          <a:xfrm>
            <a:off x="1215342" y="2600542"/>
            <a:ext cx="1489510" cy="261610"/>
          </a:xfrm>
          <a:prstGeom prst="rect">
            <a:avLst/>
          </a:prstGeom>
          <a:noFill/>
        </p:spPr>
        <p:txBody>
          <a:bodyPr wrap="none" rtlCol="0">
            <a:spAutoFit/>
          </a:bodyPr>
          <a:lstStyle/>
          <a:p>
            <a:r>
              <a:rPr lang="en-US" sz="1100" b="1" dirty="0">
                <a:solidFill>
                  <a:srgbClr val="FF0000"/>
                </a:solidFill>
                <a:latin typeface="Segoe UI" panose="020B0502040204020203" pitchFamily="34" charset="0"/>
                <a:cs typeface="Segoe UI" panose="020B0502040204020203" pitchFamily="34" charset="0"/>
              </a:rPr>
              <a:t>Functionality target</a:t>
            </a:r>
          </a:p>
        </p:txBody>
      </p:sp>
      <p:sp>
        <p:nvSpPr>
          <p:cNvPr id="7" name="TextBox 6"/>
          <p:cNvSpPr txBox="1"/>
          <p:nvPr/>
        </p:nvSpPr>
        <p:spPr>
          <a:xfrm>
            <a:off x="1215342" y="2201119"/>
            <a:ext cx="1289135" cy="261610"/>
          </a:xfrm>
          <a:prstGeom prst="rect">
            <a:avLst/>
          </a:prstGeom>
          <a:noFill/>
        </p:spPr>
        <p:txBody>
          <a:bodyPr wrap="none" rtlCol="0">
            <a:spAutoFit/>
          </a:bodyPr>
          <a:lstStyle/>
          <a:p>
            <a:r>
              <a:rPr lang="en-US" sz="1100" b="1" dirty="0">
                <a:solidFill>
                  <a:srgbClr val="00B050"/>
                </a:solidFill>
                <a:latin typeface="Segoe UI" panose="020B0502040204020203" pitchFamily="34" charset="0"/>
                <a:cs typeface="Segoe UI" panose="020B0502040204020203" pitchFamily="34" charset="0"/>
              </a:rPr>
              <a:t>Reliability target</a:t>
            </a:r>
          </a:p>
        </p:txBody>
      </p:sp>
      <p:sp>
        <p:nvSpPr>
          <p:cNvPr id="4" name="TextBox 3"/>
          <p:cNvSpPr txBox="1"/>
          <p:nvPr/>
        </p:nvSpPr>
        <p:spPr>
          <a:xfrm>
            <a:off x="5486400" y="2067683"/>
            <a:ext cx="1485409" cy="600164"/>
          </a:xfrm>
          <a:prstGeom prst="rect">
            <a:avLst/>
          </a:prstGeom>
          <a:noFill/>
        </p:spPr>
        <p:txBody>
          <a:bodyPr wrap="square" rtlCol="0">
            <a:spAutoFit/>
          </a:bodyPr>
          <a:lstStyle/>
          <a:p>
            <a:r>
              <a:rPr lang="en-US" sz="1100" b="1" dirty="0">
                <a:solidFill>
                  <a:srgbClr val="FF0000"/>
                </a:solidFill>
                <a:latin typeface="Segoe UI" panose="020B0502040204020203" pitchFamily="34" charset="0"/>
                <a:cs typeface="Segoe UI" panose="020B0502040204020203" pitchFamily="34" charset="0"/>
              </a:rPr>
              <a:t>Target for SR71B with negative reading</a:t>
            </a:r>
          </a:p>
        </p:txBody>
      </p:sp>
      <p:cxnSp>
        <p:nvCxnSpPr>
          <p:cNvPr id="10" name="Straight Arrow Connector 9"/>
          <p:cNvCxnSpPr/>
          <p:nvPr/>
        </p:nvCxnSpPr>
        <p:spPr>
          <a:xfrm flipH="1">
            <a:off x="5181600" y="2399229"/>
            <a:ext cx="304800" cy="2686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39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activities</a:t>
            </a:r>
          </a:p>
        </p:txBody>
      </p:sp>
      <p:sp>
        <p:nvSpPr>
          <p:cNvPr id="3" name="Content Placeholder 2"/>
          <p:cNvSpPr>
            <a:spLocks noGrp="1"/>
          </p:cNvSpPr>
          <p:nvPr>
            <p:ph idx="1"/>
          </p:nvPr>
        </p:nvSpPr>
        <p:spPr>
          <a:xfrm>
            <a:off x="798653" y="1152047"/>
            <a:ext cx="10671858" cy="4693167"/>
          </a:xfrm>
        </p:spPr>
        <p:txBody>
          <a:bodyPr>
            <a:normAutofit fontScale="77500" lnSpcReduction="20000"/>
          </a:bodyPr>
          <a:lstStyle/>
          <a:p>
            <a:r>
              <a:rPr lang="en-US" dirty="0">
                <a:sym typeface="Wingdings" panose="05000000000000000000" pitchFamily="2" charset="2"/>
              </a:rPr>
              <a:t>Assessment by July of the functionality window achieved on SR71B</a:t>
            </a:r>
          </a:p>
          <a:p>
            <a:pPr lvl="1"/>
            <a:r>
              <a:rPr lang="en-US" dirty="0">
                <a:sym typeface="Wingdings" panose="05000000000000000000" pitchFamily="2" charset="2"/>
              </a:rPr>
              <a:t>8 segmentation/combo lots planned out to confirm/refine the Vth window enlargement roadmap</a:t>
            </a:r>
          </a:p>
          <a:p>
            <a:r>
              <a:rPr lang="en-US" dirty="0"/>
              <a:t>PVD chamber conversion to sustain the SSM activity </a:t>
            </a:r>
          </a:p>
          <a:p>
            <a:pPr lvl="1"/>
            <a:r>
              <a:rPr lang="en-US" dirty="0" err="1"/>
              <a:t>SDd</a:t>
            </a:r>
            <a:r>
              <a:rPr lang="en-US" dirty="0"/>
              <a:t> ver12 with In-doping + </a:t>
            </a:r>
            <a:r>
              <a:rPr lang="en-US" dirty="0" err="1"/>
              <a:t>AlOx</a:t>
            </a:r>
            <a:r>
              <a:rPr lang="en-US" dirty="0"/>
              <a:t> lamina </a:t>
            </a:r>
            <a:r>
              <a:rPr lang="en-US" dirty="0">
                <a:sym typeface="Wingdings" panose="05000000000000000000" pitchFamily="2" charset="2"/>
              </a:rPr>
              <a:t> POR flow starting from wk25</a:t>
            </a:r>
            <a:endParaRPr lang="en-US" dirty="0"/>
          </a:p>
          <a:p>
            <a:pPr lvl="1"/>
            <a:r>
              <a:rPr lang="en-US" dirty="0">
                <a:sym typeface="Wingdings" panose="05000000000000000000" pitchFamily="2" charset="2"/>
              </a:rPr>
              <a:t>Camp F* extension to investigate the role of As/Se/Ge and to explore bi-layer deposition to reduce FF </a:t>
            </a:r>
          </a:p>
          <a:p>
            <a:pPr lvl="1"/>
            <a:r>
              <a:rPr lang="en-US" dirty="0"/>
              <a:t>Camp K* in quadrupole cathode chamber </a:t>
            </a:r>
            <a:r>
              <a:rPr lang="en-US" dirty="0">
                <a:sym typeface="Wingdings" panose="05000000000000000000" pitchFamily="2" charset="2"/>
              </a:rPr>
              <a:t> explore In-doping (As2Se3+In2Se3) + Ge and Si content</a:t>
            </a:r>
          </a:p>
          <a:p>
            <a:r>
              <a:rPr lang="en-US" dirty="0">
                <a:sym typeface="Wingdings" panose="05000000000000000000" pitchFamily="2" charset="2"/>
              </a:rPr>
              <a:t>S26A1 DBR in wk22 includes a new version of SR71B</a:t>
            </a:r>
          </a:p>
          <a:p>
            <a:pPr lvl="1"/>
            <a:r>
              <a:rPr lang="en-US" dirty="0">
                <a:sym typeface="Wingdings" panose="05000000000000000000" pitchFamily="2" charset="2"/>
              </a:rPr>
              <a:t>Full bipolar operation with positive and negative reading on all bits</a:t>
            </a:r>
          </a:p>
          <a:p>
            <a:pPr lvl="1"/>
            <a:r>
              <a:rPr lang="en-US" dirty="0">
                <a:sym typeface="Wingdings" panose="05000000000000000000" pitchFamily="2" charset="2"/>
              </a:rPr>
              <a:t>Current control in both polarities</a:t>
            </a:r>
          </a:p>
          <a:p>
            <a:pPr lvl="1"/>
            <a:r>
              <a:rPr lang="en-US" dirty="0">
                <a:sym typeface="Wingdings" panose="05000000000000000000" pitchFamily="2" charset="2"/>
              </a:rPr>
              <a:t>Improved high voltage capability</a:t>
            </a:r>
          </a:p>
          <a:p>
            <a:pPr lvl="1"/>
            <a:r>
              <a:rPr lang="en-US" dirty="0">
                <a:sym typeface="Wingdings" panose="05000000000000000000" pitchFamily="2" charset="2"/>
              </a:rPr>
              <a:t>Parallel read/write operations</a:t>
            </a:r>
          </a:p>
          <a:p>
            <a:r>
              <a:rPr lang="en-US" dirty="0">
                <a:sym typeface="Wingdings" panose="05000000000000000000" pitchFamily="2" charset="2"/>
              </a:rPr>
              <a:t>Inclusion of SR71B in S36X (30s spider chip mask set based on S26A1) </a:t>
            </a:r>
          </a:p>
          <a:p>
            <a:r>
              <a:rPr lang="en-US" dirty="0">
                <a:sym typeface="Wingdings" panose="05000000000000000000" pitchFamily="2" charset="2"/>
              </a:rPr>
              <a:t>Segmenting the SSM underlying physical mechanism</a:t>
            </a:r>
            <a:endParaRPr lang="en-US" dirty="0"/>
          </a:p>
        </p:txBody>
      </p:sp>
    </p:spTree>
    <p:extLst>
      <p:ext uri="{BB962C8B-B14F-4D97-AF65-F5344CB8AC3E}">
        <p14:creationId xmlns:p14="http://schemas.microsoft.com/office/powerpoint/2010/main" val="51374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t>
            </a:r>
            <a:r>
              <a:rPr lang="en-US" dirty="0" err="1"/>
              <a:t>SiSAG</a:t>
            </a:r>
            <a:r>
              <a:rPr lang="en-US" dirty="0"/>
              <a:t> optimization strategy</a:t>
            </a:r>
          </a:p>
        </p:txBody>
      </p:sp>
      <p:sp>
        <p:nvSpPr>
          <p:cNvPr id="3" name="Content Placeholder 2"/>
          <p:cNvSpPr>
            <a:spLocks noGrp="1"/>
          </p:cNvSpPr>
          <p:nvPr>
            <p:ph idx="1"/>
          </p:nvPr>
        </p:nvSpPr>
        <p:spPr>
          <a:xfrm>
            <a:off x="5842000" y="1084079"/>
            <a:ext cx="6083300" cy="2601750"/>
          </a:xfrm>
        </p:spPr>
        <p:txBody>
          <a:bodyPr>
            <a:normAutofit lnSpcReduction="10000"/>
          </a:bodyPr>
          <a:lstStyle/>
          <a:p>
            <a:r>
              <a:rPr lang="en-US" dirty="0"/>
              <a:t>Camp F* extension (</a:t>
            </a:r>
            <a:r>
              <a:rPr lang="en-US" dirty="0" err="1"/>
              <a:t>SiSAG</a:t>
            </a:r>
            <a:r>
              <a:rPr lang="en-US" dirty="0"/>
              <a:t> system)</a:t>
            </a:r>
          </a:p>
          <a:p>
            <a:pPr lvl="1"/>
            <a:r>
              <a:rPr lang="en-US" dirty="0"/>
              <a:t>Camp F* already showed a doubling of the Vth window on 10s </a:t>
            </a:r>
            <a:r>
              <a:rPr lang="en-US" dirty="0" err="1"/>
              <a:t>SxP</a:t>
            </a:r>
            <a:endParaRPr lang="en-US" dirty="0"/>
          </a:p>
          <a:p>
            <a:pPr lvl="1"/>
            <a:r>
              <a:rPr lang="en-US" dirty="0"/>
              <a:t>Main drawbacks are FF and drift increasing</a:t>
            </a:r>
          </a:p>
          <a:p>
            <a:pPr lvl="1"/>
            <a:r>
              <a:rPr lang="en-US" dirty="0"/>
              <a:t>Scope of the new campaign: discover the optimal composition </a:t>
            </a:r>
            <a:r>
              <a:rPr lang="en-US" b="1" u="sng" dirty="0"/>
              <a:t>for enlarging Vth window</a:t>
            </a:r>
          </a:p>
          <a:p>
            <a:pPr lvl="1"/>
            <a:endParaRPr lang="en-US" dirty="0"/>
          </a:p>
        </p:txBody>
      </p:sp>
      <p:pic>
        <p:nvPicPr>
          <p:cNvPr id="4" name="Picture 3"/>
          <p:cNvPicPr>
            <a:picLocks noChangeAspect="1"/>
          </p:cNvPicPr>
          <p:nvPr/>
        </p:nvPicPr>
        <p:blipFill>
          <a:blip r:embed="rId2"/>
          <a:stretch>
            <a:fillRect/>
          </a:stretch>
        </p:blipFill>
        <p:spPr>
          <a:xfrm>
            <a:off x="1029321" y="1050375"/>
            <a:ext cx="4463442" cy="2620004"/>
          </a:xfrm>
          <a:prstGeom prst="rect">
            <a:avLst/>
          </a:prstGeom>
        </p:spPr>
      </p:pic>
      <p:sp>
        <p:nvSpPr>
          <p:cNvPr id="5" name="Content Placeholder 2"/>
          <p:cNvSpPr txBox="1">
            <a:spLocks/>
          </p:cNvSpPr>
          <p:nvPr/>
        </p:nvSpPr>
        <p:spPr>
          <a:xfrm>
            <a:off x="5842000" y="3889029"/>
            <a:ext cx="6083300" cy="2037560"/>
          </a:xfrm>
          <a:prstGeom prst="rect">
            <a:avLst/>
          </a:prstGeom>
        </p:spPr>
        <p:txBody>
          <a:bodyPr vert="horz" lIns="0" tIns="0" rIns="0" bIns="0" rtlCol="0">
            <a:normAutofit/>
          </a:bodyPr>
          <a:lstStyle>
            <a:lvl1pPr marL="309003" indent="-309003" algn="l" defTabSz="1219080" rtl="0" eaLnBrk="1" latinLnBrk="0" hangingPunct="1">
              <a:spcBef>
                <a:spcPct val="20000"/>
              </a:spcBef>
              <a:spcAft>
                <a:spcPts val="800"/>
              </a:spcAft>
              <a:buClr>
                <a:schemeClr val="accent1"/>
              </a:buClr>
              <a:buFont typeface="Wingdings" panose="05000000000000000000" pitchFamily="2" charset="2"/>
              <a:buChar char="§"/>
              <a:tabLst>
                <a:tab pos="74077"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09" indent="-450803" algn="l" defTabSz="121908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080" indent="-385196" algn="l" defTabSz="1219080" rtl="0" eaLnBrk="1" latinLnBrk="0" hangingPunct="1">
              <a:spcBef>
                <a:spcPts val="0"/>
              </a:spcBef>
              <a:spcAft>
                <a:spcPts val="800"/>
              </a:spcAft>
              <a:buClr>
                <a:schemeClr val="accent1"/>
              </a:buClr>
              <a:buFont typeface="Wingdings" panose="05000000000000000000" pitchFamily="2" charset="2"/>
              <a:buChar char="§"/>
              <a:tabLst>
                <a:tab pos="1293156" algn="l"/>
              </a:tabLst>
              <a:defRPr sz="1800" kern="1200">
                <a:solidFill>
                  <a:schemeClr val="tx1"/>
                </a:solidFill>
                <a:latin typeface="Segoe UI" panose="020B0502040204020203" pitchFamily="34" charset="0"/>
                <a:ea typeface="+mn-ea"/>
                <a:cs typeface="Segoe UI" panose="020B0502040204020203" pitchFamily="34" charset="0"/>
              </a:defRPr>
            </a:lvl3pPr>
            <a:lvl4pPr marL="1546148" indent="-292086"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09" indent="-227002"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46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a:t>Camp K* (In-</a:t>
            </a:r>
            <a:r>
              <a:rPr lang="en-US" dirty="0" err="1"/>
              <a:t>SiSAG</a:t>
            </a:r>
            <a:r>
              <a:rPr lang="en-US" dirty="0"/>
              <a:t>)</a:t>
            </a:r>
          </a:p>
          <a:p>
            <a:pPr lvl="1"/>
            <a:r>
              <a:rPr lang="en-US" dirty="0"/>
              <a:t>In-doping </a:t>
            </a:r>
            <a:r>
              <a:rPr lang="en-US" dirty="0" err="1"/>
              <a:t>SD</a:t>
            </a:r>
            <a:r>
              <a:rPr lang="en-US" dirty="0" err="1">
                <a:latin typeface="Symbol" panose="05050102010706020507" pitchFamily="18" charset="2"/>
              </a:rPr>
              <a:t>d</a:t>
            </a:r>
            <a:r>
              <a:rPr lang="en-US" dirty="0"/>
              <a:t> shows a strong mitigation of drift</a:t>
            </a:r>
          </a:p>
          <a:p>
            <a:pPr lvl="1"/>
            <a:r>
              <a:rPr lang="en-US" dirty="0"/>
              <a:t>Scope of the new campaign: discover the optimal In-doping </a:t>
            </a:r>
            <a:r>
              <a:rPr lang="en-US" b="1" u="sng" dirty="0"/>
              <a:t>for reducing drift </a:t>
            </a:r>
          </a:p>
          <a:p>
            <a:pPr lvl="1"/>
            <a:endParaRPr lang="en-US" dirty="0"/>
          </a:p>
        </p:txBody>
      </p:sp>
      <p:grpSp>
        <p:nvGrpSpPr>
          <p:cNvPr id="6" name="Group 5"/>
          <p:cNvGrpSpPr/>
          <p:nvPr/>
        </p:nvGrpSpPr>
        <p:grpSpPr>
          <a:xfrm>
            <a:off x="1212823" y="3685829"/>
            <a:ext cx="3841803" cy="2452573"/>
            <a:chOff x="7449406" y="714149"/>
            <a:chExt cx="3841803" cy="2452573"/>
          </a:xfrm>
        </p:grpSpPr>
        <p:pic>
          <p:nvPicPr>
            <p:cNvPr id="7" name="Picture 6"/>
            <p:cNvPicPr>
              <a:picLocks noChangeAspect="1"/>
            </p:cNvPicPr>
            <p:nvPr/>
          </p:nvPicPr>
          <p:blipFill rotWithShape="1">
            <a:blip r:embed="rId3"/>
            <a:srcRect l="2270" t="1563" r="7474" b="970"/>
            <a:stretch/>
          </p:blipFill>
          <p:spPr>
            <a:xfrm>
              <a:off x="7449406" y="714149"/>
              <a:ext cx="3841803" cy="2452573"/>
            </a:xfrm>
            <a:prstGeom prst="rect">
              <a:avLst/>
            </a:prstGeom>
          </p:spPr>
        </p:pic>
        <p:cxnSp>
          <p:nvCxnSpPr>
            <p:cNvPr id="8" name="Straight Arrow Connector 7"/>
            <p:cNvCxnSpPr/>
            <p:nvPr/>
          </p:nvCxnSpPr>
          <p:spPr>
            <a:xfrm>
              <a:off x="8391646" y="1966371"/>
              <a:ext cx="6018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331125" y="1966371"/>
              <a:ext cx="43790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86659" y="1743325"/>
              <a:ext cx="399468" cy="276999"/>
            </a:xfrm>
            <a:prstGeom prst="rect">
              <a:avLst/>
            </a:prstGeom>
            <a:noFill/>
          </p:spPr>
          <p:txBody>
            <a:bodyPr wrap="none" rtlCol="0">
              <a:spAutoFit/>
            </a:bodyPr>
            <a:lstStyle/>
            <a:p>
              <a:r>
                <a:rPr lang="en-US" sz="1200" dirty="0">
                  <a:solidFill>
                    <a:schemeClr val="accent1"/>
                  </a:solidFill>
                  <a:latin typeface="Segoe UI" panose="020B0502040204020203" pitchFamily="34" charset="0"/>
                  <a:cs typeface="Segoe UI" panose="020B0502040204020203" pitchFamily="34" charset="0"/>
                </a:rPr>
                <a:t>Set</a:t>
              </a:r>
            </a:p>
          </p:txBody>
        </p:sp>
        <p:sp>
          <p:nvSpPr>
            <p:cNvPr id="11" name="TextBox 10"/>
            <p:cNvSpPr txBox="1"/>
            <p:nvPr/>
          </p:nvSpPr>
          <p:spPr>
            <a:xfrm>
              <a:off x="9368265" y="1722103"/>
              <a:ext cx="550664" cy="276999"/>
            </a:xfrm>
            <a:prstGeom prst="rect">
              <a:avLst/>
            </a:prstGeom>
            <a:noFill/>
          </p:spPr>
          <p:txBody>
            <a:bodyPr wrap="none" rtlCol="0">
              <a:spAutoFit/>
            </a:bodyPr>
            <a:lstStyle/>
            <a:p>
              <a:r>
                <a:rPr lang="en-US" sz="1200" dirty="0">
                  <a:solidFill>
                    <a:srgbClr val="FF0000"/>
                  </a:solidFill>
                  <a:latin typeface="Segoe UI" panose="020B0502040204020203" pitchFamily="34" charset="0"/>
                  <a:cs typeface="Segoe UI" panose="020B0502040204020203" pitchFamily="34" charset="0"/>
                </a:rPr>
                <a:t>Reset</a:t>
              </a:r>
            </a:p>
          </p:txBody>
        </p:sp>
      </p:grpSp>
      <p:sp>
        <p:nvSpPr>
          <p:cNvPr id="12" name="TextBox 11"/>
          <p:cNvSpPr txBox="1"/>
          <p:nvPr/>
        </p:nvSpPr>
        <p:spPr>
          <a:xfrm>
            <a:off x="1571409" y="1474598"/>
            <a:ext cx="1167307"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2xCMOS data</a:t>
            </a:r>
          </a:p>
        </p:txBody>
      </p:sp>
    </p:spTree>
    <p:extLst>
      <p:ext uri="{BB962C8B-B14F-4D97-AF65-F5344CB8AC3E}">
        <p14:creationId xmlns:p14="http://schemas.microsoft.com/office/powerpoint/2010/main" val="344482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a:off x="233111" y="1083748"/>
            <a:ext cx="3324158" cy="2587593"/>
          </a:xfrm>
          <a:prstGeom prst="rect">
            <a:avLst/>
          </a:prstGeom>
        </p:spPr>
      </p:pic>
      <p:sp>
        <p:nvSpPr>
          <p:cNvPr id="2" name="Title 1"/>
          <p:cNvSpPr>
            <a:spLocks noGrp="1"/>
          </p:cNvSpPr>
          <p:nvPr>
            <p:ph type="title"/>
          </p:nvPr>
        </p:nvSpPr>
        <p:spPr>
          <a:xfrm>
            <a:off x="915854" y="4078"/>
            <a:ext cx="10360293" cy="838200"/>
          </a:xfrm>
        </p:spPr>
        <p:txBody>
          <a:bodyPr>
            <a:normAutofit/>
          </a:bodyPr>
          <a:lstStyle/>
          <a:p>
            <a:r>
              <a:rPr lang="it-IT" dirty="0"/>
              <a:t>SD </a:t>
            </a:r>
            <a:r>
              <a:rPr lang="it-IT" dirty="0" err="1"/>
              <a:t>Polarity</a:t>
            </a:r>
            <a:r>
              <a:rPr lang="it-IT" dirty="0"/>
              <a:t> </a:t>
            </a:r>
            <a:r>
              <a:rPr lang="it-IT" dirty="0" err="1"/>
              <a:t>Effect</a:t>
            </a:r>
            <a:r>
              <a:rPr lang="it-IT" dirty="0"/>
              <a:t> in </a:t>
            </a:r>
            <a:r>
              <a:rPr lang="it-IT" dirty="0" err="1"/>
              <a:t>Crossbar</a:t>
            </a:r>
            <a:r>
              <a:rPr lang="it-IT" dirty="0"/>
              <a:t> </a:t>
            </a:r>
            <a:r>
              <a:rPr lang="it-IT" dirty="0" err="1"/>
              <a:t>architecture</a:t>
            </a:r>
            <a:endParaRPr lang="en-US" dirty="0"/>
          </a:p>
        </p:txBody>
      </p:sp>
      <p:sp>
        <p:nvSpPr>
          <p:cNvPr id="3" name="Content Placeholder 2"/>
          <p:cNvSpPr>
            <a:spLocks noGrp="1"/>
          </p:cNvSpPr>
          <p:nvPr>
            <p:ph idx="1"/>
          </p:nvPr>
        </p:nvSpPr>
        <p:spPr>
          <a:xfrm>
            <a:off x="931761" y="3559916"/>
            <a:ext cx="7940193" cy="2685018"/>
          </a:xfrm>
        </p:spPr>
        <p:txBody>
          <a:bodyPr>
            <a:noAutofit/>
          </a:bodyPr>
          <a:lstStyle/>
          <a:p>
            <a:r>
              <a:rPr lang="en-US" sz="1600" dirty="0"/>
              <a:t>A Vth window has been observed by applying programming pulses to the SD device with opposite polarity</a:t>
            </a:r>
          </a:p>
          <a:p>
            <a:r>
              <a:rPr lang="en-US" sz="1600" dirty="0"/>
              <a:t>The most accredited mechanism underlying this effect is the vertical movement of atomic species inside the chalcogenide material</a:t>
            </a:r>
          </a:p>
          <a:p>
            <a:r>
              <a:rPr lang="en-US" sz="1600" dirty="0"/>
              <a:t>The effect has been experimentally observed on several vehicles (50nm PTX SD-only, 20nm S15/S26 SD-only and Full Stack), test structures (2xCMOS, 2xNMOS, SR71) and for various SD compositions (SD1 and </a:t>
            </a:r>
            <a:r>
              <a:rPr lang="en-US" sz="1600" dirty="0" err="1"/>
              <a:t>SD</a:t>
            </a:r>
            <a:r>
              <a:rPr lang="en-US" sz="1600" dirty="0" err="1">
                <a:latin typeface="Symbol" panose="05050102010706020507" pitchFamily="18" charset="2"/>
              </a:rPr>
              <a:t>d</a:t>
            </a:r>
            <a:r>
              <a:rPr lang="en-US" sz="1600" dirty="0"/>
              <a:t> alloys)</a:t>
            </a:r>
          </a:p>
          <a:p>
            <a:r>
              <a:rPr lang="en-US" sz="1600" dirty="0"/>
              <a:t>The mechanism is extremely fast (Set/Reset in ~20ns) and the endurance is better than 3DXPoint (~10M cycles)</a:t>
            </a:r>
          </a:p>
        </p:txBody>
      </p:sp>
      <p:pic>
        <p:nvPicPr>
          <p:cNvPr id="30" name="Picture 29"/>
          <p:cNvPicPr>
            <a:picLocks noChangeAspect="1"/>
          </p:cNvPicPr>
          <p:nvPr/>
        </p:nvPicPr>
        <p:blipFill>
          <a:blip r:embed="rId3"/>
          <a:stretch>
            <a:fillRect/>
          </a:stretch>
        </p:blipFill>
        <p:spPr>
          <a:xfrm>
            <a:off x="3491196" y="2225511"/>
            <a:ext cx="4432211" cy="787575"/>
          </a:xfrm>
          <a:prstGeom prst="rect">
            <a:avLst/>
          </a:prstGeom>
        </p:spPr>
      </p:pic>
      <p:pic>
        <p:nvPicPr>
          <p:cNvPr id="33" name="Picture 32"/>
          <p:cNvPicPr>
            <a:picLocks noChangeAspect="1"/>
          </p:cNvPicPr>
          <p:nvPr/>
        </p:nvPicPr>
        <p:blipFill>
          <a:blip r:embed="rId4"/>
          <a:stretch>
            <a:fillRect/>
          </a:stretch>
        </p:blipFill>
        <p:spPr>
          <a:xfrm>
            <a:off x="3483194" y="1320145"/>
            <a:ext cx="4432211" cy="863407"/>
          </a:xfrm>
          <a:prstGeom prst="rect">
            <a:avLst/>
          </a:prstGeom>
        </p:spPr>
      </p:pic>
      <p:pic>
        <p:nvPicPr>
          <p:cNvPr id="67" name="Picture 66"/>
          <p:cNvPicPr>
            <a:picLocks noChangeAspect="1"/>
          </p:cNvPicPr>
          <p:nvPr/>
        </p:nvPicPr>
        <p:blipFill>
          <a:blip r:embed="rId5"/>
          <a:stretch>
            <a:fillRect/>
          </a:stretch>
        </p:blipFill>
        <p:spPr>
          <a:xfrm>
            <a:off x="8235025" y="1033330"/>
            <a:ext cx="3878185" cy="1025310"/>
          </a:xfrm>
          <a:prstGeom prst="rect">
            <a:avLst/>
          </a:prstGeom>
        </p:spPr>
      </p:pic>
      <p:pic>
        <p:nvPicPr>
          <p:cNvPr id="68" name="Picture 67"/>
          <p:cNvPicPr>
            <a:picLocks noChangeAspect="1"/>
          </p:cNvPicPr>
          <p:nvPr/>
        </p:nvPicPr>
        <p:blipFill>
          <a:blip r:embed="rId6"/>
          <a:stretch>
            <a:fillRect/>
          </a:stretch>
        </p:blipFill>
        <p:spPr>
          <a:xfrm>
            <a:off x="8242830" y="2075706"/>
            <a:ext cx="3878185" cy="1052116"/>
          </a:xfrm>
          <a:prstGeom prst="rect">
            <a:avLst/>
          </a:prstGeom>
        </p:spPr>
      </p:pic>
      <p:pic>
        <p:nvPicPr>
          <p:cNvPr id="9" name="Picture 4" descr="image002"/>
          <p:cNvPicPr>
            <a:picLocks noChangeAspect="1" noChangeArrowheads="1"/>
          </p:cNvPicPr>
          <p:nvPr/>
        </p:nvPicPr>
        <p:blipFill rotWithShape="1">
          <a:blip r:embed="rId7">
            <a:extLst>
              <a:ext uri="{28A0092B-C50C-407E-A947-70E740481C1C}">
                <a14:useLocalDpi xmlns:a14="http://schemas.microsoft.com/office/drawing/2010/main" val="0"/>
              </a:ext>
            </a:extLst>
          </a:blip>
          <a:srcRect t="21763" r="63659" b="41434"/>
          <a:stretch/>
        </p:blipFill>
        <p:spPr bwMode="auto">
          <a:xfrm>
            <a:off x="9163147" y="3840421"/>
            <a:ext cx="2646250" cy="191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169450" y="3912811"/>
            <a:ext cx="380232" cy="316112"/>
          </a:xfrm>
          <a:prstGeom prst="rect">
            <a:avLst/>
          </a:prstGeom>
          <a:noFill/>
        </p:spPr>
        <p:txBody>
          <a:bodyPr wrap="none" rtlCol="0">
            <a:spAutoFit/>
          </a:bodyPr>
          <a:lstStyle/>
          <a:p>
            <a:r>
              <a:rPr lang="en-US" sz="1454" dirty="0"/>
              <a:t>BL</a:t>
            </a:r>
          </a:p>
        </p:txBody>
      </p:sp>
      <p:sp>
        <p:nvSpPr>
          <p:cNvPr id="11" name="TextBox 10"/>
          <p:cNvSpPr txBox="1"/>
          <p:nvPr/>
        </p:nvSpPr>
        <p:spPr>
          <a:xfrm>
            <a:off x="9743340" y="5159370"/>
            <a:ext cx="447558" cy="316112"/>
          </a:xfrm>
          <a:prstGeom prst="rect">
            <a:avLst/>
          </a:prstGeom>
          <a:noFill/>
        </p:spPr>
        <p:txBody>
          <a:bodyPr wrap="none" rtlCol="0">
            <a:spAutoFit/>
          </a:bodyPr>
          <a:lstStyle/>
          <a:p>
            <a:r>
              <a:rPr lang="en-US" sz="1454" dirty="0"/>
              <a:t>WL</a:t>
            </a:r>
          </a:p>
        </p:txBody>
      </p:sp>
      <p:sp>
        <p:nvSpPr>
          <p:cNvPr id="12" name="TextBox 11"/>
          <p:cNvSpPr txBox="1"/>
          <p:nvPr/>
        </p:nvSpPr>
        <p:spPr>
          <a:xfrm>
            <a:off x="9766425" y="4212908"/>
            <a:ext cx="377026" cy="316112"/>
          </a:xfrm>
          <a:prstGeom prst="rect">
            <a:avLst/>
          </a:prstGeom>
          <a:noFill/>
        </p:spPr>
        <p:txBody>
          <a:bodyPr wrap="none" rtlCol="0">
            <a:spAutoFit/>
          </a:bodyPr>
          <a:lstStyle/>
          <a:p>
            <a:r>
              <a:rPr lang="en-US" sz="1454" dirty="0">
                <a:solidFill>
                  <a:srgbClr val="FFFF00"/>
                </a:solidFill>
              </a:rPr>
              <a:t>TE</a:t>
            </a:r>
          </a:p>
        </p:txBody>
      </p:sp>
      <p:sp>
        <p:nvSpPr>
          <p:cNvPr id="13" name="TextBox 12"/>
          <p:cNvSpPr txBox="1"/>
          <p:nvPr/>
        </p:nvSpPr>
        <p:spPr>
          <a:xfrm>
            <a:off x="9766425" y="4778477"/>
            <a:ext cx="386644" cy="316112"/>
          </a:xfrm>
          <a:prstGeom prst="rect">
            <a:avLst/>
          </a:prstGeom>
          <a:noFill/>
        </p:spPr>
        <p:txBody>
          <a:bodyPr wrap="none" rtlCol="0">
            <a:spAutoFit/>
          </a:bodyPr>
          <a:lstStyle/>
          <a:p>
            <a:r>
              <a:rPr lang="en-US" sz="1454" dirty="0">
                <a:solidFill>
                  <a:srgbClr val="FFFF00"/>
                </a:solidFill>
              </a:rPr>
              <a:t>BE</a:t>
            </a:r>
          </a:p>
        </p:txBody>
      </p:sp>
      <p:sp>
        <p:nvSpPr>
          <p:cNvPr id="14" name="TextBox 13"/>
          <p:cNvSpPr txBox="1"/>
          <p:nvPr/>
        </p:nvSpPr>
        <p:spPr>
          <a:xfrm>
            <a:off x="9766425" y="4513006"/>
            <a:ext cx="415498" cy="316112"/>
          </a:xfrm>
          <a:prstGeom prst="rect">
            <a:avLst/>
          </a:prstGeom>
          <a:noFill/>
        </p:spPr>
        <p:txBody>
          <a:bodyPr wrap="none" rtlCol="0">
            <a:spAutoFit/>
          </a:bodyPr>
          <a:lstStyle/>
          <a:p>
            <a:r>
              <a:rPr lang="en-US" sz="1454" dirty="0">
                <a:solidFill>
                  <a:srgbClr val="FFFF00"/>
                </a:solidFill>
              </a:rPr>
              <a:t>SD</a:t>
            </a:r>
          </a:p>
        </p:txBody>
      </p:sp>
      <p:cxnSp>
        <p:nvCxnSpPr>
          <p:cNvPr id="6" name="Straight Arrow Connector 5"/>
          <p:cNvCxnSpPr/>
          <p:nvPr/>
        </p:nvCxnSpPr>
        <p:spPr>
          <a:xfrm flipV="1">
            <a:off x="10682823" y="3968375"/>
            <a:ext cx="0" cy="14945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5400000">
            <a:off x="10261029" y="4600647"/>
            <a:ext cx="1066318" cy="241476"/>
          </a:xfrm>
          <a:prstGeom prst="rect">
            <a:avLst/>
          </a:prstGeom>
          <a:noFill/>
        </p:spPr>
        <p:txBody>
          <a:bodyPr wrap="none" rtlCol="0">
            <a:spAutoFit/>
          </a:bodyPr>
          <a:lstStyle/>
          <a:p>
            <a:r>
              <a:rPr lang="en-US" sz="969" dirty="0">
                <a:solidFill>
                  <a:srgbClr val="FF0000"/>
                </a:solidFill>
              </a:rPr>
              <a:t>Vertical Position</a:t>
            </a:r>
          </a:p>
        </p:txBody>
      </p:sp>
      <p:sp>
        <p:nvSpPr>
          <p:cNvPr id="18" name="TextBox 17"/>
          <p:cNvSpPr txBox="1"/>
          <p:nvPr/>
        </p:nvSpPr>
        <p:spPr>
          <a:xfrm>
            <a:off x="834829" y="2871598"/>
            <a:ext cx="1167307"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2xCMOS data</a:t>
            </a:r>
          </a:p>
        </p:txBody>
      </p:sp>
    </p:spTree>
    <p:extLst>
      <p:ext uri="{BB962C8B-B14F-4D97-AF65-F5344CB8AC3E}">
        <p14:creationId xmlns:p14="http://schemas.microsoft.com/office/powerpoint/2010/main" val="415965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SSM goals and milestones</a:t>
            </a:r>
          </a:p>
        </p:txBody>
      </p:sp>
      <p:sp>
        <p:nvSpPr>
          <p:cNvPr id="3" name="Content Placeholder 2"/>
          <p:cNvSpPr>
            <a:spLocks noGrp="1"/>
          </p:cNvSpPr>
          <p:nvPr>
            <p:ph idx="1"/>
          </p:nvPr>
        </p:nvSpPr>
        <p:spPr>
          <a:xfrm>
            <a:off x="914400" y="1499289"/>
            <a:ext cx="10363200" cy="4372232"/>
          </a:xfrm>
        </p:spPr>
        <p:txBody>
          <a:bodyPr>
            <a:normAutofit/>
          </a:bodyPr>
          <a:lstStyle/>
          <a:p>
            <a:r>
              <a:rPr lang="en-US" dirty="0"/>
              <a:t>Complete Self-Selector Memory (SSM) Architecture and Capability Assessment</a:t>
            </a:r>
          </a:p>
          <a:p>
            <a:r>
              <a:rPr lang="en-US" dirty="0"/>
              <a:t>Describe preliminary assessment of mechanism and propose path forward</a:t>
            </a:r>
          </a:p>
          <a:p>
            <a:endParaRPr lang="en-US" dirty="0"/>
          </a:p>
          <a:p>
            <a:r>
              <a:rPr lang="en-US" dirty="0"/>
              <a:t>Milestones for July/17</a:t>
            </a:r>
          </a:p>
          <a:p>
            <a:pPr lvl="1"/>
            <a:r>
              <a:rPr lang="en-US" dirty="0"/>
              <a:t>Assessment of drift mechanisms of the different states and mitigation opportunities </a:t>
            </a:r>
          </a:p>
          <a:p>
            <a:pPr lvl="1"/>
            <a:r>
              <a:rPr lang="en-US" dirty="0"/>
              <a:t>Demonstrate window improvement with alumina lamina and selector composition trials</a:t>
            </a:r>
          </a:p>
          <a:p>
            <a:pPr lvl="1"/>
            <a:r>
              <a:rPr lang="en-US" dirty="0"/>
              <a:t>Proposal of SSM development strategy</a:t>
            </a:r>
          </a:p>
        </p:txBody>
      </p:sp>
    </p:spTree>
    <p:extLst>
      <p:ext uri="{BB962C8B-B14F-4D97-AF65-F5344CB8AC3E}">
        <p14:creationId xmlns:p14="http://schemas.microsoft.com/office/powerpoint/2010/main" val="235692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Silicon and test vehicles used for the assessment</a:t>
            </a:r>
          </a:p>
        </p:txBody>
      </p:sp>
      <p:sp>
        <p:nvSpPr>
          <p:cNvPr id="3" name="Content Placeholder 2"/>
          <p:cNvSpPr>
            <a:spLocks noGrp="1"/>
          </p:cNvSpPr>
          <p:nvPr>
            <p:ph idx="1"/>
          </p:nvPr>
        </p:nvSpPr>
        <p:spPr>
          <a:xfrm>
            <a:off x="844950" y="1342663"/>
            <a:ext cx="6539696" cy="4676823"/>
          </a:xfrm>
        </p:spPr>
        <p:txBody>
          <a:bodyPr>
            <a:normAutofit fontScale="92500" lnSpcReduction="20000"/>
          </a:bodyPr>
          <a:lstStyle/>
          <a:p>
            <a:r>
              <a:rPr lang="en-US" dirty="0"/>
              <a:t>SSM flow is based on S26A </a:t>
            </a:r>
            <a:r>
              <a:rPr lang="en-US" dirty="0" err="1"/>
              <a:t>SxP</a:t>
            </a:r>
            <a:r>
              <a:rPr lang="en-US" dirty="0"/>
              <a:t> process </a:t>
            </a:r>
            <a:endParaRPr lang="en-US" dirty="0">
              <a:sym typeface="Wingdings" panose="05000000000000000000" pitchFamily="2" charset="2"/>
            </a:endParaRPr>
          </a:p>
          <a:p>
            <a:pPr lvl="1"/>
            <a:r>
              <a:rPr lang="en-US" dirty="0">
                <a:sym typeface="Wingdings" panose="05000000000000000000" pitchFamily="2" charset="2"/>
              </a:rPr>
              <a:t>6 SSM lots evaluated for March/17 assessment</a:t>
            </a:r>
          </a:p>
          <a:p>
            <a:pPr lvl="1"/>
            <a:r>
              <a:rPr lang="en-US" b="1" u="sng" dirty="0">
                <a:sym typeface="Wingdings" panose="05000000000000000000" pitchFamily="2" charset="2"/>
              </a:rPr>
              <a:t>6 additional SSM lots out and tested  today’s presentation</a:t>
            </a:r>
          </a:p>
          <a:p>
            <a:pPr lvl="1"/>
            <a:r>
              <a:rPr lang="en-US" dirty="0">
                <a:sym typeface="Wingdings" panose="05000000000000000000" pitchFamily="2" charset="2"/>
              </a:rPr>
              <a:t>8 SSM lots (segmentation and combo lots) planned out and tested for the end of July</a:t>
            </a:r>
            <a:endParaRPr lang="en-US" dirty="0"/>
          </a:p>
          <a:p>
            <a:r>
              <a:rPr lang="en-US" b="1" u="sng" dirty="0"/>
              <a:t>Main vehicle for the assessment is the SR71B test chip on S26A test pattern</a:t>
            </a:r>
          </a:p>
          <a:p>
            <a:pPr lvl="1"/>
            <a:r>
              <a:rPr lang="en-US" dirty="0"/>
              <a:t>2x256kb test chip arrays (active cells are spread inside a 2x4Mb physical arrays) with dual polarity program capability and single polarity read</a:t>
            </a:r>
          </a:p>
          <a:p>
            <a:r>
              <a:rPr lang="en-US" dirty="0"/>
              <a:t>Additional characterizations not feasible on SR71B are performed at intrinsic level on single cell structures (2xCMOS structure)</a:t>
            </a:r>
          </a:p>
        </p:txBody>
      </p:sp>
      <p:pic>
        <p:nvPicPr>
          <p:cNvPr id="23" name="Picture 22"/>
          <p:cNvPicPr>
            <a:picLocks noChangeAspect="1"/>
          </p:cNvPicPr>
          <p:nvPr/>
        </p:nvPicPr>
        <p:blipFill>
          <a:blip r:embed="rId2"/>
          <a:stretch>
            <a:fillRect/>
          </a:stretch>
        </p:blipFill>
        <p:spPr>
          <a:xfrm rot="16200000">
            <a:off x="6486481" y="2281325"/>
            <a:ext cx="4858229" cy="2486806"/>
          </a:xfrm>
          <a:prstGeom prst="rect">
            <a:avLst/>
          </a:prstGeom>
        </p:spPr>
      </p:pic>
      <p:sp>
        <p:nvSpPr>
          <p:cNvPr id="24" name="Rectangle 23"/>
          <p:cNvSpPr/>
          <p:nvPr/>
        </p:nvSpPr>
        <p:spPr>
          <a:xfrm>
            <a:off x="8869220" y="2748908"/>
            <a:ext cx="1277253" cy="131951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5" name="TextBox 24"/>
          <p:cNvSpPr txBox="1"/>
          <p:nvPr/>
        </p:nvSpPr>
        <p:spPr>
          <a:xfrm>
            <a:off x="10099366" y="3067714"/>
            <a:ext cx="2090637" cy="523220"/>
          </a:xfrm>
          <a:prstGeom prst="rect">
            <a:avLst/>
          </a:prstGeom>
          <a:noFill/>
        </p:spPr>
        <p:txBody>
          <a:bodyPr wrap="none" rtlCol="0">
            <a:spAutoFit/>
          </a:bodyPr>
          <a:lstStyle/>
          <a:p>
            <a:pPr algn="ctr"/>
            <a:r>
              <a:rPr lang="en-US" sz="1400" b="1" dirty="0">
                <a:solidFill>
                  <a:srgbClr val="FF0000"/>
                </a:solidFill>
                <a:latin typeface="Segoe UI" panose="020B0502040204020203" pitchFamily="34" charset="0"/>
                <a:cs typeface="Segoe UI" panose="020B0502040204020203" pitchFamily="34" charset="0"/>
              </a:rPr>
              <a:t>256kb active array</a:t>
            </a:r>
          </a:p>
          <a:p>
            <a:pPr algn="ctr"/>
            <a:r>
              <a:rPr lang="en-US" sz="1400" b="1" dirty="0">
                <a:solidFill>
                  <a:srgbClr val="FF0000"/>
                </a:solidFill>
                <a:latin typeface="Segoe UI" panose="020B0502040204020203" pitchFamily="34" charset="0"/>
                <a:cs typeface="Segoe UI" panose="020B0502040204020203" pitchFamily="34" charset="0"/>
              </a:rPr>
              <a:t>(physical array is 4Mb)</a:t>
            </a:r>
          </a:p>
        </p:txBody>
      </p:sp>
    </p:spTree>
    <p:extLst>
      <p:ext uri="{BB962C8B-B14F-4D97-AF65-F5344CB8AC3E}">
        <p14:creationId xmlns:p14="http://schemas.microsoft.com/office/powerpoint/2010/main" val="360625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53582" y="586854"/>
            <a:ext cx="4510447" cy="3186671"/>
          </a:xfrm>
          <a:prstGeom prst="rect">
            <a:avLst/>
          </a:prstGeom>
        </p:spPr>
      </p:pic>
      <p:sp>
        <p:nvSpPr>
          <p:cNvPr id="2" name="Title 1"/>
          <p:cNvSpPr>
            <a:spLocks noGrp="1"/>
          </p:cNvSpPr>
          <p:nvPr>
            <p:ph type="title"/>
          </p:nvPr>
        </p:nvSpPr>
        <p:spPr/>
        <p:txBody>
          <a:bodyPr/>
          <a:lstStyle/>
          <a:p>
            <a:r>
              <a:rPr lang="en-US" dirty="0"/>
              <a:t>SSM risks – Drift/data retention</a:t>
            </a:r>
          </a:p>
        </p:txBody>
      </p:sp>
      <p:sp>
        <p:nvSpPr>
          <p:cNvPr id="3" name="Content Placeholder 2"/>
          <p:cNvSpPr>
            <a:spLocks noGrp="1"/>
          </p:cNvSpPr>
          <p:nvPr>
            <p:ph idx="1"/>
          </p:nvPr>
        </p:nvSpPr>
        <p:spPr>
          <a:xfrm>
            <a:off x="671333" y="1180618"/>
            <a:ext cx="5832228" cy="4955132"/>
          </a:xfrm>
        </p:spPr>
        <p:txBody>
          <a:bodyPr>
            <a:normAutofit fontScale="85000" lnSpcReduction="20000"/>
          </a:bodyPr>
          <a:lstStyle/>
          <a:p>
            <a:r>
              <a:rPr lang="en-US" dirty="0"/>
              <a:t>Drift is the most critical effect in SSM because it translates into a data retention issue</a:t>
            </a:r>
          </a:p>
          <a:p>
            <a:pPr lvl="1"/>
            <a:r>
              <a:rPr lang="en-US" dirty="0"/>
              <a:t>Set states drift as in </a:t>
            </a:r>
            <a:r>
              <a:rPr lang="en-US" dirty="0" err="1"/>
              <a:t>SxP</a:t>
            </a:r>
            <a:endParaRPr lang="en-US" dirty="0"/>
          </a:p>
          <a:p>
            <a:pPr lvl="1"/>
            <a:r>
              <a:rPr lang="en-US" dirty="0"/>
              <a:t>Reset state drift less in median</a:t>
            </a:r>
          </a:p>
          <a:p>
            <a:pPr lvl="1"/>
            <a:r>
              <a:rPr lang="en-US" dirty="0"/>
              <a:t>Both states shows a degradation of the distribution spread</a:t>
            </a:r>
          </a:p>
          <a:p>
            <a:r>
              <a:rPr lang="en-US" dirty="0"/>
              <a:t>With the different drift behavior for Set and Reset</a:t>
            </a:r>
          </a:p>
          <a:p>
            <a:pPr lvl="1"/>
            <a:r>
              <a:rPr lang="en-US" dirty="0"/>
              <a:t>Multiple </a:t>
            </a:r>
            <a:r>
              <a:rPr lang="en-US" dirty="0" err="1"/>
              <a:t>Vdm</a:t>
            </a:r>
            <a:r>
              <a:rPr lang="en-US" dirty="0"/>
              <a:t> tracking strategy is not effective for mitigating Vth window reduction</a:t>
            </a:r>
          </a:p>
          <a:p>
            <a:pPr lvl="1"/>
            <a:r>
              <a:rPr lang="en-US" dirty="0"/>
              <a:t>Power-on spec may be relaxed with the introduction of a refresh strategy, but power-off spec cannot be mitigated at system level</a:t>
            </a:r>
          </a:p>
          <a:p>
            <a:pPr lvl="1"/>
            <a:r>
              <a:rPr lang="en-US" dirty="0"/>
              <a:t>Drift evolution must be accounted for in the RWB</a:t>
            </a:r>
          </a:p>
          <a:p>
            <a:pPr lvl="2"/>
            <a:r>
              <a:rPr lang="en-US" b="1" u="sng" dirty="0"/>
              <a:t>Gap to goal for 17nm </a:t>
            </a:r>
            <a:r>
              <a:rPr lang="en-US" b="1" u="sng" dirty="0" err="1"/>
              <a:t>SD</a:t>
            </a:r>
            <a:r>
              <a:rPr lang="en-US" b="1" u="sng" dirty="0" err="1">
                <a:latin typeface="Symbol" panose="05050102010706020507" pitchFamily="18" charset="2"/>
              </a:rPr>
              <a:t>d</a:t>
            </a:r>
            <a:r>
              <a:rPr lang="en-US" b="1" u="sng" dirty="0"/>
              <a:t> ver12 with PG1 </a:t>
            </a:r>
            <a:r>
              <a:rPr lang="en-US" b="1" u="sng" dirty="0" err="1"/>
              <a:t>SxP</a:t>
            </a:r>
            <a:r>
              <a:rPr lang="en-US" b="1" u="sng" dirty="0"/>
              <a:t> spec is around 1.8V </a:t>
            </a:r>
          </a:p>
        </p:txBody>
      </p:sp>
      <p:cxnSp>
        <p:nvCxnSpPr>
          <p:cNvPr id="22" name="Straight Arrow Connector 21"/>
          <p:cNvCxnSpPr/>
          <p:nvPr/>
        </p:nvCxnSpPr>
        <p:spPr>
          <a:xfrm>
            <a:off x="9178339" y="2134800"/>
            <a:ext cx="47075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067454" y="2134800"/>
            <a:ext cx="260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413715" y="1912729"/>
            <a:ext cx="381836" cy="261610"/>
          </a:xfrm>
          <a:prstGeom prst="rect">
            <a:avLst/>
          </a:prstGeom>
          <a:noFill/>
        </p:spPr>
        <p:txBody>
          <a:bodyPr wrap="none" rtlCol="0">
            <a:spAutoFit/>
          </a:bodyPr>
          <a:lstStyle/>
          <a:p>
            <a:r>
              <a:rPr lang="en-US" sz="1100" dirty="0">
                <a:solidFill>
                  <a:srgbClr val="FF0000"/>
                </a:solidFill>
                <a:latin typeface="Segoe UI" panose="020B0502040204020203" pitchFamily="34" charset="0"/>
                <a:cs typeface="Segoe UI" panose="020B0502040204020203" pitchFamily="34" charset="0"/>
              </a:rPr>
              <a:t>Set</a:t>
            </a:r>
          </a:p>
        </p:txBody>
      </p:sp>
      <p:sp>
        <p:nvSpPr>
          <p:cNvPr id="29" name="TextBox 28"/>
          <p:cNvSpPr txBox="1"/>
          <p:nvPr/>
        </p:nvSpPr>
        <p:spPr>
          <a:xfrm>
            <a:off x="10220470" y="1896340"/>
            <a:ext cx="524503" cy="261610"/>
          </a:xfrm>
          <a:prstGeom prst="rect">
            <a:avLst/>
          </a:prstGeom>
          <a:noFill/>
        </p:spPr>
        <p:txBody>
          <a:bodyPr wrap="none" rtlCol="0">
            <a:spAutoFit/>
          </a:bodyPr>
          <a:lstStyle/>
          <a:p>
            <a:r>
              <a:rPr lang="en-US" sz="1100" dirty="0">
                <a:solidFill>
                  <a:srgbClr val="0070C0"/>
                </a:solidFill>
                <a:latin typeface="Segoe UI" panose="020B0502040204020203" pitchFamily="34" charset="0"/>
                <a:cs typeface="Segoe UI" panose="020B0502040204020203" pitchFamily="34" charset="0"/>
              </a:rPr>
              <a:t>Reset</a:t>
            </a:r>
          </a:p>
        </p:txBody>
      </p:sp>
      <p:pic>
        <p:nvPicPr>
          <p:cNvPr id="4" name="Picture 3"/>
          <p:cNvPicPr>
            <a:picLocks noChangeAspect="1"/>
          </p:cNvPicPr>
          <p:nvPr/>
        </p:nvPicPr>
        <p:blipFill>
          <a:blip r:embed="rId3"/>
          <a:stretch>
            <a:fillRect/>
          </a:stretch>
        </p:blipFill>
        <p:spPr>
          <a:xfrm>
            <a:off x="7556314" y="3830341"/>
            <a:ext cx="4507715" cy="2383191"/>
          </a:xfrm>
          <a:prstGeom prst="rect">
            <a:avLst/>
          </a:prstGeom>
        </p:spPr>
      </p:pic>
      <p:sp>
        <p:nvSpPr>
          <p:cNvPr id="13" name="TextBox 12"/>
          <p:cNvSpPr txBox="1"/>
          <p:nvPr/>
        </p:nvSpPr>
        <p:spPr>
          <a:xfrm>
            <a:off x="10302404" y="5013160"/>
            <a:ext cx="978088" cy="461665"/>
          </a:xfrm>
          <a:prstGeom prst="rect">
            <a:avLst/>
          </a:prstGeom>
          <a:noFill/>
        </p:spPr>
        <p:txBody>
          <a:bodyPr wrap="none" rtlCol="0">
            <a:spAutoFit/>
          </a:bodyPr>
          <a:lstStyle/>
          <a:p>
            <a:pPr algn="ctr"/>
            <a:r>
              <a:rPr lang="en-US" sz="1200" dirty="0">
                <a:solidFill>
                  <a:srgbClr val="FF0000"/>
                </a:solidFill>
                <a:latin typeface="Segoe UI" panose="020B0502040204020203" pitchFamily="34" charset="0"/>
                <a:cs typeface="Segoe UI" panose="020B0502040204020203" pitchFamily="34" charset="0"/>
              </a:rPr>
              <a:t>Gap to goal</a:t>
            </a:r>
          </a:p>
          <a:p>
            <a:pPr algn="ctr"/>
            <a:r>
              <a:rPr lang="en-US" sz="1200" dirty="0">
                <a:solidFill>
                  <a:srgbClr val="FF0000"/>
                </a:solidFill>
                <a:latin typeface="Segoe UI" panose="020B0502040204020203" pitchFamily="34" charset="0"/>
                <a:cs typeface="Segoe UI" panose="020B0502040204020203" pitchFamily="34" charset="0"/>
              </a:rPr>
              <a:t>1.8V</a:t>
            </a:r>
          </a:p>
        </p:txBody>
      </p:sp>
      <p:cxnSp>
        <p:nvCxnSpPr>
          <p:cNvPr id="6" name="Straight Arrow Connector 5"/>
          <p:cNvCxnSpPr/>
          <p:nvPr/>
        </p:nvCxnSpPr>
        <p:spPr>
          <a:xfrm flipV="1">
            <a:off x="11277600" y="4641448"/>
            <a:ext cx="0" cy="8333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53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on drift in </a:t>
            </a:r>
            <a:r>
              <a:rPr lang="en-US" dirty="0" err="1"/>
              <a:t>SxP</a:t>
            </a:r>
            <a:r>
              <a:rPr lang="en-US" dirty="0"/>
              <a:t> and its application to SSM</a:t>
            </a:r>
          </a:p>
        </p:txBody>
      </p:sp>
      <p:sp>
        <p:nvSpPr>
          <p:cNvPr id="3" name="Content Placeholder 2"/>
          <p:cNvSpPr>
            <a:spLocks noGrp="1"/>
          </p:cNvSpPr>
          <p:nvPr>
            <p:ph idx="1"/>
          </p:nvPr>
        </p:nvSpPr>
        <p:spPr>
          <a:xfrm>
            <a:off x="915306" y="1273629"/>
            <a:ext cx="7141196" cy="4745207"/>
          </a:xfrm>
        </p:spPr>
        <p:txBody>
          <a:bodyPr/>
          <a:lstStyle/>
          <a:p>
            <a:r>
              <a:rPr lang="en-US" sz="2000" dirty="0"/>
              <a:t>Vth evolution over time (drift) in </a:t>
            </a:r>
            <a:r>
              <a:rPr lang="en-US" sz="2000" dirty="0" err="1"/>
              <a:t>SxP</a:t>
            </a:r>
            <a:r>
              <a:rPr lang="en-US" sz="2000" dirty="0"/>
              <a:t> is usually associated to a band-gap widening over time</a:t>
            </a:r>
          </a:p>
          <a:p>
            <a:r>
              <a:rPr lang="en-US" sz="2000" dirty="0"/>
              <a:t>In </a:t>
            </a:r>
            <a:r>
              <a:rPr lang="en-US" sz="2000" dirty="0" err="1"/>
              <a:t>SxP</a:t>
            </a:r>
            <a:r>
              <a:rPr lang="en-US" sz="2000" dirty="0"/>
              <a:t>, Vth is mainly determined by the energy gap in the As-rich region (low Vth)</a:t>
            </a:r>
          </a:p>
          <a:p>
            <a:r>
              <a:rPr lang="en-US" sz="2000" dirty="0"/>
              <a:t>Since SSM high Vth state is related to the energy gap of the Se-rich region, an analogous energy gab widening can take place </a:t>
            </a:r>
            <a:r>
              <a:rPr lang="en-US" sz="2000" dirty="0">
                <a:sym typeface="Wingdings" panose="05000000000000000000" pitchFamily="2" charset="2"/>
              </a:rPr>
              <a:t> High Vth may evolve over time with a specific law</a:t>
            </a:r>
            <a:endParaRPr lang="en-US" sz="2000" dirty="0"/>
          </a:p>
          <a:p>
            <a:pPr marL="309480" lvl="1" indent="0">
              <a:buNone/>
            </a:pPr>
            <a:endParaRPr lang="it-IT" dirty="0"/>
          </a:p>
          <a:p>
            <a:pPr marL="309480" lvl="1" indent="0">
              <a:buNone/>
            </a:pPr>
            <a:endParaRPr lang="en-US" dirty="0"/>
          </a:p>
          <a:p>
            <a:pPr marL="309480" lvl="1" indent="0">
              <a:buNone/>
            </a:pPr>
            <a:r>
              <a:rPr lang="en-US" dirty="0">
                <a:sym typeface="Wingdings" panose="05000000000000000000" pitchFamily="2" charset="2"/>
              </a:rPr>
              <a:t>Low and high Vth state share the same physical mechanism for drift, but the magnitude of this phenomenon is related to the local SD composition </a:t>
            </a:r>
            <a:r>
              <a:rPr lang="en-US" dirty="0"/>
              <a:t>  </a:t>
            </a:r>
          </a:p>
        </p:txBody>
      </p:sp>
      <p:sp>
        <p:nvSpPr>
          <p:cNvPr id="7" name="Text Placeholder 6"/>
          <p:cNvSpPr>
            <a:spLocks noGrp="1"/>
          </p:cNvSpPr>
          <p:nvPr>
            <p:ph type="body" sz="quarter" idx="14"/>
          </p:nvPr>
        </p:nvSpPr>
        <p:spPr/>
        <p:txBody>
          <a:bodyPr/>
          <a:lstStyle/>
          <a:p>
            <a:endParaRPr lang="en-US"/>
          </a:p>
        </p:txBody>
      </p:sp>
      <p:grpSp>
        <p:nvGrpSpPr>
          <p:cNvPr id="8" name="Group 7"/>
          <p:cNvGrpSpPr/>
          <p:nvPr/>
        </p:nvGrpSpPr>
        <p:grpSpPr>
          <a:xfrm>
            <a:off x="8252612" y="3611688"/>
            <a:ext cx="3327871" cy="2199502"/>
            <a:chOff x="5737514" y="4493923"/>
            <a:chExt cx="3327871" cy="2199502"/>
          </a:xfrm>
        </p:grpSpPr>
        <p:sp>
          <p:nvSpPr>
            <p:cNvPr id="9" name="Freeform 8"/>
            <p:cNvSpPr/>
            <p:nvPr/>
          </p:nvSpPr>
          <p:spPr>
            <a:xfrm>
              <a:off x="5937629" y="4879174"/>
              <a:ext cx="2121196" cy="888464"/>
            </a:xfrm>
            <a:custGeom>
              <a:avLst/>
              <a:gdLst>
                <a:gd name="connsiteX0" fmla="*/ 0 w 2828261"/>
                <a:gd name="connsiteY0" fmla="*/ 1169582 h 1184618"/>
                <a:gd name="connsiteX1" fmla="*/ 712381 w 2828261"/>
                <a:gd name="connsiteY1" fmla="*/ 1180214 h 1184618"/>
                <a:gd name="connsiteX2" fmla="*/ 1754372 w 2828261"/>
                <a:gd name="connsiteY2" fmla="*/ 1105786 h 1184618"/>
                <a:gd name="connsiteX3" fmla="*/ 2083981 w 2828261"/>
                <a:gd name="connsiteY3" fmla="*/ 797442 h 1184618"/>
                <a:gd name="connsiteX4" fmla="*/ 2211572 w 2828261"/>
                <a:gd name="connsiteY4" fmla="*/ 574159 h 1184618"/>
                <a:gd name="connsiteX5" fmla="*/ 2477386 w 2828261"/>
                <a:gd name="connsiteY5" fmla="*/ 202019 h 1184618"/>
                <a:gd name="connsiteX6" fmla="*/ 2828261 w 2828261"/>
                <a:gd name="connsiteY6" fmla="*/ 0 h 11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8261" h="1184618">
                  <a:moveTo>
                    <a:pt x="0" y="1169582"/>
                  </a:moveTo>
                  <a:cubicBezTo>
                    <a:pt x="209993" y="1180214"/>
                    <a:pt x="419986" y="1190847"/>
                    <a:pt x="712381" y="1180214"/>
                  </a:cubicBezTo>
                  <a:cubicBezTo>
                    <a:pt x="1004776" y="1169581"/>
                    <a:pt x="1525772" y="1169581"/>
                    <a:pt x="1754372" y="1105786"/>
                  </a:cubicBezTo>
                  <a:cubicBezTo>
                    <a:pt x="1982972" y="1041991"/>
                    <a:pt x="2007781" y="886047"/>
                    <a:pt x="2083981" y="797442"/>
                  </a:cubicBezTo>
                  <a:cubicBezTo>
                    <a:pt x="2160181" y="708837"/>
                    <a:pt x="2146005" y="673396"/>
                    <a:pt x="2211572" y="574159"/>
                  </a:cubicBezTo>
                  <a:cubicBezTo>
                    <a:pt x="2277139" y="474922"/>
                    <a:pt x="2374605" y="297712"/>
                    <a:pt x="2477386" y="202019"/>
                  </a:cubicBezTo>
                  <a:cubicBezTo>
                    <a:pt x="2580167" y="106326"/>
                    <a:pt x="2704214" y="53163"/>
                    <a:pt x="2828261"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5737514" y="4493923"/>
              <a:ext cx="3327871" cy="2199502"/>
            </a:xfrm>
            <a:prstGeom prst="rect">
              <a:avLst/>
            </a:prstGeom>
          </p:spPr>
        </p:pic>
        <p:sp>
          <p:nvSpPr>
            <p:cNvPr id="11" name="Oval 10"/>
            <p:cNvSpPr/>
            <p:nvPr/>
          </p:nvSpPr>
          <p:spPr>
            <a:xfrm>
              <a:off x="7785569" y="4965890"/>
              <a:ext cx="505778" cy="4462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12" name="Straight Arrow Connector 11"/>
            <p:cNvCxnSpPr/>
            <p:nvPr/>
          </p:nvCxnSpPr>
          <p:spPr>
            <a:xfrm flipH="1">
              <a:off x="7778245" y="5410449"/>
              <a:ext cx="171558" cy="489920"/>
            </a:xfrm>
            <a:prstGeom prst="straightConnector1">
              <a:avLst/>
            </a:prstGeom>
            <a:ln w="25400">
              <a:solidFill>
                <a:srgbClr val="C00000"/>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30462" y="5925325"/>
              <a:ext cx="2422859" cy="276999"/>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Holes II region - low E</a:t>
              </a:r>
              <a:r>
                <a:rPr lang="en-US" sz="1200" baseline="-25000" dirty="0">
                  <a:latin typeface="Segoe UI" panose="020B0502040204020203" pitchFamily="34" charset="0"/>
                  <a:cs typeface="Segoe UI" panose="020B0502040204020203" pitchFamily="34" charset="0"/>
                </a:rPr>
                <a:t>G </a:t>
              </a:r>
              <a:r>
                <a:rPr lang="en-US" sz="1200" dirty="0">
                  <a:latin typeface="Segoe UI" panose="020B0502040204020203" pitchFamily="34" charset="0"/>
                  <a:cs typeface="Segoe UI" panose="020B0502040204020203" pitchFamily="34" charset="0"/>
                </a:rPr>
                <a:t>(low Se%)</a:t>
              </a:r>
            </a:p>
          </p:txBody>
        </p:sp>
      </p:grpSp>
      <p:grpSp>
        <p:nvGrpSpPr>
          <p:cNvPr id="14" name="Group 13"/>
          <p:cNvGrpSpPr/>
          <p:nvPr/>
        </p:nvGrpSpPr>
        <p:grpSpPr>
          <a:xfrm>
            <a:off x="8326448" y="1576250"/>
            <a:ext cx="3226020" cy="1920787"/>
            <a:chOff x="5800960" y="2517671"/>
            <a:chExt cx="3226020" cy="1920787"/>
          </a:xfrm>
        </p:grpSpPr>
        <p:grpSp>
          <p:nvGrpSpPr>
            <p:cNvPr id="15" name="Group 14"/>
            <p:cNvGrpSpPr/>
            <p:nvPr/>
          </p:nvGrpSpPr>
          <p:grpSpPr>
            <a:xfrm>
              <a:off x="5800960" y="2517671"/>
              <a:ext cx="3226020" cy="1754328"/>
              <a:chOff x="785661" y="3992867"/>
              <a:chExt cx="3482960" cy="1894054"/>
            </a:xfrm>
          </p:grpSpPr>
          <p:sp>
            <p:nvSpPr>
              <p:cNvPr id="17" name="Rectangle 16"/>
              <p:cNvSpPr/>
              <p:nvPr/>
            </p:nvSpPr>
            <p:spPr>
              <a:xfrm>
                <a:off x="1583768" y="4702494"/>
                <a:ext cx="2137145" cy="877186"/>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8" name="Freeform 17"/>
              <p:cNvSpPr/>
              <p:nvPr/>
            </p:nvSpPr>
            <p:spPr>
              <a:xfrm>
                <a:off x="2160270" y="4713174"/>
                <a:ext cx="1551623" cy="865823"/>
              </a:xfrm>
              <a:custGeom>
                <a:avLst/>
                <a:gdLst>
                  <a:gd name="connsiteX0" fmla="*/ 0 w 2068830"/>
                  <a:gd name="connsiteY0" fmla="*/ 1154430 h 1154430"/>
                  <a:gd name="connsiteX1" fmla="*/ 720090 w 2068830"/>
                  <a:gd name="connsiteY1" fmla="*/ 1097280 h 1154430"/>
                  <a:gd name="connsiteX2" fmla="*/ 1417320 w 2068830"/>
                  <a:gd name="connsiteY2" fmla="*/ 914400 h 1154430"/>
                  <a:gd name="connsiteX3" fmla="*/ 1714500 w 2068830"/>
                  <a:gd name="connsiteY3" fmla="*/ 628650 h 1154430"/>
                  <a:gd name="connsiteX4" fmla="*/ 2068830 w 2068830"/>
                  <a:gd name="connsiteY4" fmla="*/ 0 h 115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0" h="1154430">
                    <a:moveTo>
                      <a:pt x="0" y="1154430"/>
                    </a:moveTo>
                    <a:cubicBezTo>
                      <a:pt x="241935" y="1145857"/>
                      <a:pt x="483870" y="1137285"/>
                      <a:pt x="720090" y="1097280"/>
                    </a:cubicBezTo>
                    <a:cubicBezTo>
                      <a:pt x="956310" y="1057275"/>
                      <a:pt x="1251585" y="992505"/>
                      <a:pt x="1417320" y="914400"/>
                    </a:cubicBezTo>
                    <a:cubicBezTo>
                      <a:pt x="1583055" y="836295"/>
                      <a:pt x="1605915" y="781050"/>
                      <a:pt x="1714500" y="628650"/>
                    </a:cubicBezTo>
                    <a:cubicBezTo>
                      <a:pt x="1823085" y="476250"/>
                      <a:pt x="1945957" y="238125"/>
                      <a:pt x="206883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88517" y="4873841"/>
                <a:ext cx="456905" cy="448591"/>
              </a:xfrm>
              <a:prstGeom prst="rect">
                <a:avLst/>
              </a:prstGeom>
              <a:noFill/>
            </p:spPr>
            <p:txBody>
              <a:bodyPr wrap="square" rtlCol="0">
                <a:spAutoFit/>
              </a:bodyPr>
              <a:lstStyle/>
              <a:p>
                <a:r>
                  <a:rPr lang="en-US" sz="2100" dirty="0">
                    <a:latin typeface="Segoe UI" panose="020B0502040204020203" pitchFamily="34" charset="0"/>
                    <a:cs typeface="Segoe UI" panose="020B0502040204020203" pitchFamily="34" charset="0"/>
                  </a:rPr>
                  <a:t>+</a:t>
                </a:r>
              </a:p>
            </p:txBody>
          </p:sp>
          <p:sp>
            <p:nvSpPr>
              <p:cNvPr id="20" name="TextBox 19"/>
              <p:cNvSpPr txBox="1"/>
              <p:nvPr/>
            </p:nvSpPr>
            <p:spPr>
              <a:xfrm>
                <a:off x="3729593" y="4910989"/>
                <a:ext cx="456905" cy="448591"/>
              </a:xfrm>
              <a:prstGeom prst="rect">
                <a:avLst/>
              </a:prstGeom>
              <a:noFill/>
            </p:spPr>
            <p:txBody>
              <a:bodyPr wrap="square" rtlCol="0">
                <a:spAutoFit/>
              </a:bodyPr>
              <a:lstStyle/>
              <a:p>
                <a:r>
                  <a:rPr lang="en-US" sz="2100" dirty="0">
                    <a:latin typeface="Segoe UI" panose="020B0502040204020203" pitchFamily="34" charset="0"/>
                    <a:cs typeface="Segoe UI" panose="020B0502040204020203" pitchFamily="34" charset="0"/>
                  </a:rPr>
                  <a:t>-</a:t>
                </a:r>
              </a:p>
            </p:txBody>
          </p:sp>
          <p:cxnSp>
            <p:nvCxnSpPr>
              <p:cNvPr id="21" name="Straight Arrow Connector 20"/>
              <p:cNvCxnSpPr/>
              <p:nvPr/>
            </p:nvCxnSpPr>
            <p:spPr>
              <a:xfrm>
                <a:off x="1145825" y="5765121"/>
                <a:ext cx="2943932" cy="19377"/>
              </a:xfrm>
              <a:prstGeom prst="straightConnector1">
                <a:avLst/>
              </a:prstGeom>
              <a:ln w="25400">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228753" y="3992867"/>
                <a:ext cx="0" cy="1894054"/>
              </a:xfrm>
              <a:prstGeom prst="straightConnector1">
                <a:avLst/>
              </a:prstGeom>
              <a:ln w="25400">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225723" y="4725832"/>
                <a:ext cx="1458430" cy="338553"/>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Hole velocity</a:t>
                </a:r>
              </a:p>
            </p:txBody>
          </p:sp>
          <p:sp>
            <p:nvSpPr>
              <p:cNvPr id="24" name="TextBox 23"/>
              <p:cNvSpPr txBox="1"/>
              <p:nvPr/>
            </p:nvSpPr>
            <p:spPr>
              <a:xfrm>
                <a:off x="1434256" y="4023112"/>
                <a:ext cx="2834365" cy="332290"/>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Highest II probability for holes</a:t>
                </a:r>
              </a:p>
            </p:txBody>
          </p:sp>
          <p:sp>
            <p:nvSpPr>
              <p:cNvPr id="25" name="Oval 24"/>
              <p:cNvSpPr/>
              <p:nvPr/>
            </p:nvSpPr>
            <p:spPr>
              <a:xfrm>
                <a:off x="3323536" y="4590154"/>
                <a:ext cx="505778" cy="4462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26" name="Straight Arrow Connector 25"/>
              <p:cNvCxnSpPr>
                <a:stCxn id="25" idx="0"/>
              </p:cNvCxnSpPr>
              <p:nvPr/>
            </p:nvCxnSpPr>
            <p:spPr>
              <a:xfrm flipV="1">
                <a:off x="3576425" y="4303643"/>
                <a:ext cx="0" cy="286511"/>
              </a:xfrm>
              <a:prstGeom prst="straightConnector1">
                <a:avLst/>
              </a:prstGeom>
              <a:ln w="25400">
                <a:solidFill>
                  <a:srgbClr val="C00000"/>
                </a:solidFill>
                <a:tailEnd type="arrow" w="lg" len="med"/>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914705" y="4130681"/>
              <a:ext cx="1305770" cy="30777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SD thickness</a:t>
              </a:r>
            </a:p>
          </p:txBody>
        </p:sp>
      </p:grpSp>
      <p:sp>
        <p:nvSpPr>
          <p:cNvPr id="28" name="TextBox 27"/>
          <p:cNvSpPr txBox="1"/>
          <p:nvPr/>
        </p:nvSpPr>
        <p:spPr>
          <a:xfrm>
            <a:off x="9018919" y="1001325"/>
            <a:ext cx="2073003" cy="369332"/>
          </a:xfrm>
          <a:prstGeom prst="rect">
            <a:avLst/>
          </a:prstGeom>
          <a:noFill/>
        </p:spPr>
        <p:txBody>
          <a:bodyPr wrap="none" rtlCol="0">
            <a:spAutoFit/>
          </a:bodyPr>
          <a:lstStyle/>
          <a:p>
            <a:r>
              <a:rPr lang="it-IT" dirty="0" err="1">
                <a:latin typeface="Segoe UI" panose="020B0502040204020203" pitchFamily="34" charset="0"/>
                <a:cs typeface="Segoe UI" panose="020B0502040204020203" pitchFamily="34" charset="0"/>
              </a:rPr>
              <a:t>Low</a:t>
            </a:r>
            <a:r>
              <a:rPr lang="it-IT" dirty="0">
                <a:latin typeface="Segoe UI" panose="020B0502040204020203" pitchFamily="34" charset="0"/>
                <a:cs typeface="Segoe UI" panose="020B0502040204020203" pitchFamily="34" charset="0"/>
              </a:rPr>
              <a:t> </a:t>
            </a:r>
            <a:r>
              <a:rPr lang="it-IT" dirty="0" err="1">
                <a:latin typeface="Segoe UI" panose="020B0502040204020203" pitchFamily="34" charset="0"/>
                <a:cs typeface="Segoe UI" panose="020B0502040204020203" pitchFamily="34" charset="0"/>
              </a:rPr>
              <a:t>Vth</a:t>
            </a:r>
            <a:r>
              <a:rPr lang="it-IT" dirty="0">
                <a:latin typeface="Segoe UI" panose="020B0502040204020203" pitchFamily="34" charset="0"/>
                <a:cs typeface="Segoe UI" panose="020B0502040204020203" pitchFamily="34" charset="0"/>
              </a:rPr>
              <a:t> case (</a:t>
            </a:r>
            <a:r>
              <a:rPr lang="it-IT" dirty="0" err="1">
                <a:latin typeface="Segoe UI" panose="020B0502040204020203" pitchFamily="34" charset="0"/>
                <a:cs typeface="Segoe UI" panose="020B0502040204020203" pitchFamily="34" charset="0"/>
              </a:rPr>
              <a:t>SxP</a:t>
            </a:r>
            <a:r>
              <a:rPr lang="it-IT" dirty="0">
                <a:latin typeface="Segoe UI" panose="020B0502040204020203" pitchFamily="34" charset="0"/>
                <a:cs typeface="Segoe UI" panose="020B0502040204020203" pitchFamily="34" charset="0"/>
              </a:rPr>
              <a:t>)</a:t>
            </a:r>
            <a:endParaRPr lang="en-US" dirty="0" err="1">
              <a:latin typeface="Segoe UI" panose="020B0502040204020203" pitchFamily="34" charset="0"/>
              <a:cs typeface="Segoe UI" panose="020B0502040204020203" pitchFamily="34" charset="0"/>
            </a:endParaRPr>
          </a:p>
        </p:txBody>
      </p:sp>
      <p:sp>
        <p:nvSpPr>
          <p:cNvPr id="29" name="Right Arrow 28"/>
          <p:cNvSpPr/>
          <p:nvPr/>
        </p:nvSpPr>
        <p:spPr>
          <a:xfrm>
            <a:off x="308046" y="5181589"/>
            <a:ext cx="721573" cy="40278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9514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7275910" y="449947"/>
            <a:ext cx="3980184" cy="2803653"/>
          </a:xfrm>
          <a:prstGeom prst="rect">
            <a:avLst/>
          </a:prstGeom>
        </p:spPr>
      </p:pic>
      <p:sp>
        <p:nvSpPr>
          <p:cNvPr id="2" name="Title 1"/>
          <p:cNvSpPr>
            <a:spLocks noGrp="1"/>
          </p:cNvSpPr>
          <p:nvPr>
            <p:ph type="title"/>
          </p:nvPr>
        </p:nvSpPr>
        <p:spPr/>
        <p:txBody>
          <a:bodyPr/>
          <a:lstStyle/>
          <a:p>
            <a:r>
              <a:rPr lang="en-US" dirty="0"/>
              <a:t>In-doped SD results - Drift</a:t>
            </a:r>
          </a:p>
        </p:txBody>
      </p:sp>
      <p:sp>
        <p:nvSpPr>
          <p:cNvPr id="3" name="Content Placeholder 2"/>
          <p:cNvSpPr>
            <a:spLocks noGrp="1"/>
          </p:cNvSpPr>
          <p:nvPr>
            <p:ph idx="1"/>
          </p:nvPr>
        </p:nvSpPr>
        <p:spPr>
          <a:xfrm>
            <a:off x="649634" y="1085778"/>
            <a:ext cx="6142688" cy="4418635"/>
          </a:xfrm>
        </p:spPr>
        <p:txBody>
          <a:bodyPr/>
          <a:lstStyle/>
          <a:p>
            <a:r>
              <a:rPr lang="en-US" sz="2000" dirty="0"/>
              <a:t>17nm In-doped SD shows consistent improvements for SSM</a:t>
            </a:r>
          </a:p>
          <a:p>
            <a:pPr lvl="1"/>
            <a:r>
              <a:rPr lang="en-US" sz="1800" dirty="0"/>
              <a:t>Significant reduction for FF (about 1V less!)</a:t>
            </a:r>
          </a:p>
          <a:p>
            <a:pPr lvl="1"/>
            <a:r>
              <a:rPr lang="en-US" sz="1800" dirty="0"/>
              <a:t>Slight reduction of the Vth window</a:t>
            </a:r>
          </a:p>
          <a:p>
            <a:pPr lvl="1"/>
            <a:r>
              <a:rPr lang="en-US" sz="1800" dirty="0"/>
              <a:t>Significant reduction of distribution spread</a:t>
            </a:r>
          </a:p>
          <a:p>
            <a:pPr lvl="2"/>
            <a:r>
              <a:rPr lang="en-US" sz="1600" dirty="0"/>
              <a:t>100mV/sigma compared with 150mV/sigma in the reference</a:t>
            </a:r>
          </a:p>
          <a:p>
            <a:pPr lvl="1"/>
            <a:r>
              <a:rPr lang="en-US" sz="1800" dirty="0"/>
              <a:t>Significant reduction of drift compared to the reference</a:t>
            </a:r>
          </a:p>
          <a:p>
            <a:pPr lvl="2"/>
            <a:r>
              <a:rPr lang="en-US" sz="1600" dirty="0"/>
              <a:t>Drift rate reduction (in particular for the low Vth state) and equalization among the two states, with almost no sigma degradation</a:t>
            </a:r>
          </a:p>
          <a:p>
            <a:pPr lvl="2"/>
            <a:r>
              <a:rPr lang="en-US" sz="1600" b="1" u="sng" dirty="0"/>
              <a:t>Gap to goal is reduced from 1.8V to 0.5V for the functionality window</a:t>
            </a:r>
          </a:p>
          <a:p>
            <a:pPr lvl="2"/>
            <a:r>
              <a:rPr lang="en-US" sz="1600" dirty="0"/>
              <a:t>Multiple </a:t>
            </a:r>
            <a:r>
              <a:rPr lang="en-US" sz="1600" dirty="0" err="1"/>
              <a:t>Vdm</a:t>
            </a:r>
            <a:r>
              <a:rPr lang="en-US" sz="1600" dirty="0"/>
              <a:t> are required for managing the residual drift (as in </a:t>
            </a:r>
            <a:r>
              <a:rPr lang="en-US" sz="1600" dirty="0" err="1"/>
              <a:t>SxP</a:t>
            </a:r>
            <a:r>
              <a:rPr lang="en-US" sz="1600" dirty="0"/>
              <a:t>)</a:t>
            </a:r>
          </a:p>
          <a:p>
            <a:pPr lvl="2"/>
            <a:endParaRPr lang="en-US" sz="1601" dirty="0"/>
          </a:p>
        </p:txBody>
      </p:sp>
      <p:sp>
        <p:nvSpPr>
          <p:cNvPr id="7" name="Text Placeholder 6"/>
          <p:cNvSpPr>
            <a:spLocks noGrp="1"/>
          </p:cNvSpPr>
          <p:nvPr>
            <p:ph type="body" sz="quarter" idx="14"/>
          </p:nvPr>
        </p:nvSpPr>
        <p:spPr/>
        <p:txBody>
          <a:bodyPr/>
          <a:lstStyle/>
          <a:p>
            <a:endParaRPr lang="en-US"/>
          </a:p>
        </p:txBody>
      </p:sp>
      <p:pic>
        <p:nvPicPr>
          <p:cNvPr id="12" name="Picture 11"/>
          <p:cNvPicPr>
            <a:picLocks noChangeAspect="1"/>
          </p:cNvPicPr>
          <p:nvPr/>
        </p:nvPicPr>
        <p:blipFill>
          <a:blip r:embed="rId3"/>
          <a:stretch>
            <a:fillRect/>
          </a:stretch>
        </p:blipFill>
        <p:spPr>
          <a:xfrm>
            <a:off x="7275910" y="3551842"/>
            <a:ext cx="3980184" cy="2631977"/>
          </a:xfrm>
          <a:prstGeom prst="rect">
            <a:avLst/>
          </a:prstGeom>
        </p:spPr>
      </p:pic>
      <p:cxnSp>
        <p:nvCxnSpPr>
          <p:cNvPr id="15" name="Straight Arrow Connector 14"/>
          <p:cNvCxnSpPr/>
          <p:nvPr/>
        </p:nvCxnSpPr>
        <p:spPr>
          <a:xfrm flipV="1">
            <a:off x="11065669" y="4585900"/>
            <a:ext cx="0" cy="4528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065669" y="4585900"/>
            <a:ext cx="978088" cy="461665"/>
          </a:xfrm>
          <a:prstGeom prst="rect">
            <a:avLst/>
          </a:prstGeom>
          <a:noFill/>
        </p:spPr>
        <p:txBody>
          <a:bodyPr wrap="none" rtlCol="0">
            <a:spAutoFit/>
          </a:bodyPr>
          <a:lstStyle/>
          <a:p>
            <a:pPr algn="ctr"/>
            <a:r>
              <a:rPr lang="en-US" sz="1200" dirty="0">
                <a:solidFill>
                  <a:srgbClr val="FF0000"/>
                </a:solidFill>
                <a:latin typeface="Segoe UI" panose="020B0502040204020203" pitchFamily="34" charset="0"/>
                <a:cs typeface="Segoe UI" panose="020B0502040204020203" pitchFamily="34" charset="0"/>
              </a:rPr>
              <a:t>Gap to goal</a:t>
            </a:r>
          </a:p>
          <a:p>
            <a:pPr algn="ctr"/>
            <a:r>
              <a:rPr lang="en-US" sz="1200" dirty="0">
                <a:solidFill>
                  <a:srgbClr val="FF0000"/>
                </a:solidFill>
                <a:latin typeface="Segoe UI" panose="020B0502040204020203" pitchFamily="34" charset="0"/>
                <a:cs typeface="Segoe UI" panose="020B0502040204020203" pitchFamily="34" charset="0"/>
              </a:rPr>
              <a:t>500mV</a:t>
            </a:r>
          </a:p>
        </p:txBody>
      </p:sp>
      <p:sp>
        <p:nvSpPr>
          <p:cNvPr id="5" name="TextBox 4"/>
          <p:cNvSpPr txBox="1"/>
          <p:nvPr/>
        </p:nvSpPr>
        <p:spPr>
          <a:xfrm>
            <a:off x="8585200" y="3551842"/>
            <a:ext cx="184731" cy="369332"/>
          </a:xfrm>
          <a:prstGeom prst="rect">
            <a:avLst/>
          </a:prstGeom>
          <a:noFill/>
        </p:spPr>
        <p:txBody>
          <a:bodyPr wrap="none" rtlCol="0">
            <a:spAutoFit/>
          </a:bodyPr>
          <a:lstStyle/>
          <a:p>
            <a:endParaRPr lang="en-US" dirty="0" err="1">
              <a:latin typeface="Segoe UI" panose="020B0502040204020203" pitchFamily="34" charset="0"/>
              <a:cs typeface="Segoe UI" panose="020B0502040204020203" pitchFamily="34" charset="0"/>
            </a:endParaRPr>
          </a:p>
        </p:txBody>
      </p:sp>
      <p:sp>
        <p:nvSpPr>
          <p:cNvPr id="8" name="TextBox 7"/>
          <p:cNvSpPr txBox="1"/>
          <p:nvPr/>
        </p:nvSpPr>
        <p:spPr>
          <a:xfrm>
            <a:off x="8026241" y="3295096"/>
            <a:ext cx="2746265" cy="307777"/>
          </a:xfrm>
          <a:prstGeom prst="rect">
            <a:avLst/>
          </a:prstGeom>
          <a:noFill/>
        </p:spPr>
        <p:txBody>
          <a:bodyPr wrap="none" rtlCol="0">
            <a:spAutoFit/>
          </a:bodyPr>
          <a:lstStyle/>
          <a:p>
            <a:r>
              <a:rPr lang="en-US" sz="1400" dirty="0">
                <a:latin typeface="Segoe UI" panose="020B0502040204020203" pitchFamily="34" charset="0"/>
                <a:cs typeface="Segoe UI" panose="020B0502040204020203" pitchFamily="34" charset="0"/>
              </a:rPr>
              <a:t>Vth window extrapolation @50C</a:t>
            </a:r>
          </a:p>
        </p:txBody>
      </p:sp>
      <p:cxnSp>
        <p:nvCxnSpPr>
          <p:cNvPr id="21" name="Straight Arrow Connector 20"/>
          <p:cNvCxnSpPr/>
          <p:nvPr/>
        </p:nvCxnSpPr>
        <p:spPr>
          <a:xfrm>
            <a:off x="7927975" y="1691787"/>
            <a:ext cx="16970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790538" y="1688561"/>
            <a:ext cx="170869" cy="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30993" y="1453327"/>
            <a:ext cx="381836" cy="261610"/>
          </a:xfrm>
          <a:prstGeom prst="rect">
            <a:avLst/>
          </a:prstGeom>
          <a:noFill/>
        </p:spPr>
        <p:txBody>
          <a:bodyPr wrap="none" rtlCol="0">
            <a:spAutoFit/>
          </a:bodyPr>
          <a:lstStyle/>
          <a:p>
            <a:r>
              <a:rPr lang="en-US" sz="1100" dirty="0">
                <a:solidFill>
                  <a:srgbClr val="FF0000"/>
                </a:solidFill>
                <a:latin typeface="Segoe UI" panose="020B0502040204020203" pitchFamily="34" charset="0"/>
                <a:cs typeface="Segoe UI" panose="020B0502040204020203" pitchFamily="34" charset="0"/>
              </a:rPr>
              <a:t>Set</a:t>
            </a:r>
          </a:p>
        </p:txBody>
      </p:sp>
      <p:sp>
        <p:nvSpPr>
          <p:cNvPr id="24" name="TextBox 23"/>
          <p:cNvSpPr txBox="1"/>
          <p:nvPr/>
        </p:nvSpPr>
        <p:spPr>
          <a:xfrm>
            <a:off x="8373418" y="1429303"/>
            <a:ext cx="524503" cy="261610"/>
          </a:xfrm>
          <a:prstGeom prst="rect">
            <a:avLst/>
          </a:prstGeom>
          <a:noFill/>
        </p:spPr>
        <p:txBody>
          <a:bodyPr wrap="none" rtlCol="0">
            <a:spAutoFit/>
          </a:bodyPr>
          <a:lstStyle/>
          <a:p>
            <a:r>
              <a:rPr lang="en-US" sz="1100" dirty="0">
                <a:solidFill>
                  <a:srgbClr val="0070C0"/>
                </a:solidFill>
                <a:latin typeface="Segoe UI" panose="020B0502040204020203" pitchFamily="34" charset="0"/>
                <a:cs typeface="Segoe UI" panose="020B0502040204020203" pitchFamily="34" charset="0"/>
              </a:rPr>
              <a:t>Reset</a:t>
            </a:r>
          </a:p>
        </p:txBody>
      </p:sp>
      <p:sp>
        <p:nvSpPr>
          <p:cNvPr id="27" name="TextBox 26"/>
          <p:cNvSpPr txBox="1"/>
          <p:nvPr/>
        </p:nvSpPr>
        <p:spPr>
          <a:xfrm>
            <a:off x="7714134" y="199912"/>
            <a:ext cx="3103735" cy="261610"/>
          </a:xfrm>
          <a:prstGeom prst="rect">
            <a:avLst/>
          </a:prstGeom>
          <a:noFill/>
        </p:spPr>
        <p:txBody>
          <a:bodyPr wrap="none" rtlCol="0">
            <a:spAutoFit/>
          </a:bodyPr>
          <a:lstStyle/>
          <a:p>
            <a:r>
              <a:rPr lang="en-US" sz="1100" b="1" dirty="0">
                <a:latin typeface="Segoe UI" panose="020B0502040204020203" pitchFamily="34" charset="0"/>
                <a:cs typeface="Segoe UI" panose="020B0502040204020203" pitchFamily="34" charset="0"/>
              </a:rPr>
              <a:t>50C drift: 100ms, 1s, 10s, 100s (</a:t>
            </a:r>
            <a:r>
              <a:rPr lang="en-US" sz="1100" b="1" dirty="0" err="1">
                <a:latin typeface="Segoe UI" panose="020B0502040204020203" pitchFamily="34" charset="0"/>
                <a:cs typeface="Segoe UI" panose="020B0502040204020203" pitchFamily="34" charset="0"/>
              </a:rPr>
              <a:t>SDd</a:t>
            </a:r>
            <a:r>
              <a:rPr lang="en-US" sz="1100" b="1" dirty="0">
                <a:latin typeface="Segoe UI" panose="020B0502040204020203" pitchFamily="34" charset="0"/>
                <a:cs typeface="Segoe UI" panose="020B0502040204020203" pitchFamily="34" charset="0"/>
              </a:rPr>
              <a:t> v4 + In)</a:t>
            </a:r>
          </a:p>
        </p:txBody>
      </p:sp>
    </p:spTree>
    <p:extLst>
      <p:ext uri="{BB962C8B-B14F-4D97-AF65-F5344CB8AC3E}">
        <p14:creationId xmlns:p14="http://schemas.microsoft.com/office/powerpoint/2010/main" val="230290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SSM risks – Functionality window</a:t>
            </a:r>
          </a:p>
        </p:txBody>
      </p:sp>
      <p:sp>
        <p:nvSpPr>
          <p:cNvPr id="3" name="Content Placeholder 2"/>
          <p:cNvSpPr>
            <a:spLocks noGrp="1"/>
          </p:cNvSpPr>
          <p:nvPr>
            <p:ph idx="1"/>
          </p:nvPr>
        </p:nvSpPr>
        <p:spPr>
          <a:xfrm>
            <a:off x="914400" y="1157467"/>
            <a:ext cx="10776030" cy="1736203"/>
          </a:xfrm>
        </p:spPr>
        <p:txBody>
          <a:bodyPr>
            <a:normAutofit fontScale="92500" lnSpcReduction="20000"/>
          </a:bodyPr>
          <a:lstStyle/>
          <a:p>
            <a:pPr marL="0" indent="0">
              <a:buNone/>
            </a:pPr>
            <a:r>
              <a:rPr lang="en-US" sz="1600" dirty="0"/>
              <a:t>Functionality window is intended as median window required to accommodate distribution with </a:t>
            </a:r>
            <a:r>
              <a:rPr lang="en-US" sz="1600" dirty="0" err="1"/>
              <a:t>SxP</a:t>
            </a:r>
            <a:r>
              <a:rPr lang="en-US" sz="1600" dirty="0"/>
              <a:t> PG1 BER (about 4</a:t>
            </a:r>
            <a:r>
              <a:rPr lang="en-US" sz="1600" dirty="0">
                <a:latin typeface="Symbol" panose="05050102010706020507" pitchFamily="18" charset="2"/>
              </a:rPr>
              <a:t>s</a:t>
            </a:r>
            <a:r>
              <a:rPr lang="en-US" sz="1600" dirty="0"/>
              <a:t>) and including retention loss mechanisms (true window)</a:t>
            </a:r>
          </a:p>
          <a:p>
            <a:r>
              <a:rPr lang="en-US" sz="1600" dirty="0"/>
              <a:t>Intrinsic Vth window for 17nm </a:t>
            </a:r>
            <a:r>
              <a:rPr lang="en-US" sz="1600" dirty="0" err="1"/>
              <a:t>SD</a:t>
            </a:r>
            <a:r>
              <a:rPr lang="en-US" sz="1600" dirty="0" err="1">
                <a:latin typeface="Symbol" panose="05050102010706020507" pitchFamily="18" charset="2"/>
              </a:rPr>
              <a:t>d</a:t>
            </a:r>
            <a:r>
              <a:rPr lang="en-US" sz="1600" dirty="0"/>
              <a:t> ver4 with 2% In is 450mV</a:t>
            </a:r>
          </a:p>
          <a:p>
            <a:pPr lvl="1"/>
            <a:r>
              <a:rPr lang="en-US" sz="1400" dirty="0"/>
              <a:t>In-doping provides a dramatic reduction of FF and distribution spread</a:t>
            </a:r>
          </a:p>
          <a:p>
            <a:pPr lvl="1"/>
            <a:r>
              <a:rPr lang="en-US" sz="1400" dirty="0"/>
              <a:t>In-doping basically remove any concern about data retention</a:t>
            </a:r>
          </a:p>
          <a:p>
            <a:pPr lvl="1"/>
            <a:r>
              <a:rPr lang="en-US" sz="1400" b="1" u="sng" dirty="0"/>
              <a:t>Gap to goal for functionality window is 500mV</a:t>
            </a:r>
          </a:p>
          <a:p>
            <a:pPr lvl="1"/>
            <a:endParaRPr lang="en-US" sz="1400" dirty="0">
              <a:sym typeface="Wingdings" panose="05000000000000000000" pitchFamily="2" charset="2"/>
            </a:endParaRPr>
          </a:p>
        </p:txBody>
      </p:sp>
      <p:graphicFrame>
        <p:nvGraphicFramePr>
          <p:cNvPr id="4" name="Table 3"/>
          <p:cNvGraphicFramePr>
            <a:graphicFrameLocks noGrp="1"/>
          </p:cNvGraphicFramePr>
          <p:nvPr>
            <p:extLst>
              <p:ext uri="{D42A27DB-BD31-4B8C-83A1-F6EECF244321}">
                <p14:modId xmlns:p14="http://schemas.microsoft.com/office/powerpoint/2010/main" val="1321420676"/>
              </p:ext>
            </p:extLst>
          </p:nvPr>
        </p:nvGraphicFramePr>
        <p:xfrm>
          <a:off x="975488" y="3960921"/>
          <a:ext cx="10302112" cy="2122379"/>
        </p:xfrm>
        <a:graphic>
          <a:graphicData uri="http://schemas.openxmlformats.org/drawingml/2006/table">
            <a:tbl>
              <a:tblPr firstRow="1" bandRow="1">
                <a:tableStyleId>{5C22544A-7EE6-4342-B048-85BDC9FD1C3A}</a:tableStyleId>
              </a:tblPr>
              <a:tblGrid>
                <a:gridCol w="2575528">
                  <a:extLst>
                    <a:ext uri="{9D8B030D-6E8A-4147-A177-3AD203B41FA5}">
                      <a16:colId xmlns:a16="http://schemas.microsoft.com/office/drawing/2014/main" val="4065945153"/>
                    </a:ext>
                  </a:extLst>
                </a:gridCol>
                <a:gridCol w="2575528">
                  <a:extLst>
                    <a:ext uri="{9D8B030D-6E8A-4147-A177-3AD203B41FA5}">
                      <a16:colId xmlns:a16="http://schemas.microsoft.com/office/drawing/2014/main" val="4137227590"/>
                    </a:ext>
                  </a:extLst>
                </a:gridCol>
                <a:gridCol w="2575528">
                  <a:extLst>
                    <a:ext uri="{9D8B030D-6E8A-4147-A177-3AD203B41FA5}">
                      <a16:colId xmlns:a16="http://schemas.microsoft.com/office/drawing/2014/main" val="2963016919"/>
                    </a:ext>
                  </a:extLst>
                </a:gridCol>
                <a:gridCol w="2575528">
                  <a:extLst>
                    <a:ext uri="{9D8B030D-6E8A-4147-A177-3AD203B41FA5}">
                      <a16:colId xmlns:a16="http://schemas.microsoft.com/office/drawing/2014/main" val="2425846878"/>
                    </a:ext>
                  </a:extLst>
                </a:gridCol>
              </a:tblGrid>
              <a:tr h="366953">
                <a:tc>
                  <a:txBody>
                    <a:bodyPr/>
                    <a:lstStyle/>
                    <a:p>
                      <a:pPr algn="ctr"/>
                      <a:endParaRPr lang="en-US" sz="1800" dirty="0"/>
                    </a:p>
                  </a:txBody>
                  <a:tcPr anchor="ctr"/>
                </a:tc>
                <a:tc>
                  <a:txBody>
                    <a:bodyPr/>
                    <a:lstStyle/>
                    <a:p>
                      <a:pPr algn="ctr"/>
                      <a:r>
                        <a:rPr lang="en-US" sz="1800" dirty="0"/>
                        <a:t>Expected contribution</a:t>
                      </a:r>
                    </a:p>
                  </a:txBody>
                  <a:tcPr anchor="ctr"/>
                </a:tc>
                <a:tc>
                  <a:txBody>
                    <a:bodyPr/>
                    <a:lstStyle/>
                    <a:p>
                      <a:pPr algn="ctr"/>
                      <a:r>
                        <a:rPr lang="en-US" sz="1800" dirty="0"/>
                        <a:t>Confirmation</a:t>
                      </a:r>
                    </a:p>
                  </a:txBody>
                  <a:tcPr anchor="ctr"/>
                </a:tc>
                <a:tc>
                  <a:txBody>
                    <a:bodyPr/>
                    <a:lstStyle/>
                    <a:p>
                      <a:pPr algn="ctr"/>
                      <a:r>
                        <a:rPr lang="en-US" sz="1800" dirty="0"/>
                        <a:t>Confidence</a:t>
                      </a:r>
                    </a:p>
                  </a:txBody>
                  <a:tcPr anchor="ctr"/>
                </a:tc>
                <a:extLst>
                  <a:ext uri="{0D108BD9-81ED-4DB2-BD59-A6C34878D82A}">
                    <a16:rowId xmlns:a16="http://schemas.microsoft.com/office/drawing/2014/main" val="3199723235"/>
                  </a:ext>
                </a:extLst>
              </a:tr>
              <a:tr h="373666">
                <a:tc>
                  <a:txBody>
                    <a:bodyPr/>
                    <a:lstStyle/>
                    <a:p>
                      <a:pPr algn="ctr"/>
                      <a:r>
                        <a:rPr lang="en-US" sz="1800" dirty="0" err="1">
                          <a:hlinkClick r:id="rId2" action="ppaction://hlinksldjump"/>
                        </a:rPr>
                        <a:t>AlOx</a:t>
                      </a:r>
                      <a:r>
                        <a:rPr lang="en-US" sz="1800" dirty="0">
                          <a:hlinkClick r:id="rId2" action="ppaction://hlinksldjump"/>
                        </a:rPr>
                        <a:t> lamina</a:t>
                      </a:r>
                      <a:endParaRPr lang="en-US" sz="1800" dirty="0"/>
                    </a:p>
                  </a:txBody>
                  <a:tcPr anchor="ctr"/>
                </a:tc>
                <a:tc>
                  <a:txBody>
                    <a:bodyPr/>
                    <a:lstStyle/>
                    <a:p>
                      <a:pPr algn="ctr"/>
                      <a:r>
                        <a:rPr lang="en-US" sz="1800" dirty="0"/>
                        <a:t>+200mV</a:t>
                      </a:r>
                    </a:p>
                  </a:txBody>
                  <a:tcPr anchor="ctr"/>
                </a:tc>
                <a:tc>
                  <a:txBody>
                    <a:bodyPr/>
                    <a:lstStyle/>
                    <a:p>
                      <a:pPr algn="ctr"/>
                      <a:r>
                        <a:rPr lang="en-US" sz="1800" dirty="0"/>
                        <a:t>wk27</a:t>
                      </a:r>
                    </a:p>
                  </a:txBody>
                  <a:tcPr anchor="ctr"/>
                </a:tc>
                <a:tc>
                  <a:txBody>
                    <a:bodyPr/>
                    <a:lstStyle/>
                    <a:p>
                      <a:pPr algn="ctr"/>
                      <a:r>
                        <a:rPr lang="en-US" sz="1800" dirty="0"/>
                        <a:t>High</a:t>
                      </a:r>
                    </a:p>
                  </a:txBody>
                  <a:tcPr anchor="ctr">
                    <a:solidFill>
                      <a:schemeClr val="accent2"/>
                    </a:solidFill>
                  </a:tcPr>
                </a:tc>
                <a:extLst>
                  <a:ext uri="{0D108BD9-81ED-4DB2-BD59-A6C34878D82A}">
                    <a16:rowId xmlns:a16="http://schemas.microsoft.com/office/drawing/2014/main" val="2537086571"/>
                  </a:ext>
                </a:extLst>
              </a:tr>
              <a:tr h="342900">
                <a:tc>
                  <a:txBody>
                    <a:bodyPr/>
                    <a:lstStyle/>
                    <a:p>
                      <a:pPr algn="ctr"/>
                      <a:r>
                        <a:rPr lang="en-US" sz="1800" dirty="0">
                          <a:hlinkClick r:id="rId3" action="ppaction://hlinksldjump"/>
                        </a:rPr>
                        <a:t>Negative reading on thicker SD</a:t>
                      </a:r>
                      <a:endParaRPr lang="en-US" sz="1800" dirty="0"/>
                    </a:p>
                  </a:txBody>
                  <a:tcPr anchor="ctr"/>
                </a:tc>
                <a:tc>
                  <a:txBody>
                    <a:bodyPr/>
                    <a:lstStyle/>
                    <a:p>
                      <a:pPr algn="ctr"/>
                      <a:r>
                        <a:rPr lang="en-US" sz="1800" dirty="0"/>
                        <a:t>+400mV</a:t>
                      </a:r>
                    </a:p>
                  </a:txBody>
                  <a:tcPr anchor="ctr"/>
                </a:tc>
                <a:tc>
                  <a:txBody>
                    <a:bodyPr/>
                    <a:lstStyle/>
                    <a:p>
                      <a:pPr algn="ctr"/>
                      <a:r>
                        <a:rPr lang="en-US" sz="1800" dirty="0"/>
                        <a:t>wk30</a:t>
                      </a:r>
                    </a:p>
                  </a:txBody>
                  <a:tcPr anchor="ctr"/>
                </a:tc>
                <a:tc>
                  <a:txBody>
                    <a:bodyPr/>
                    <a:lstStyle/>
                    <a:p>
                      <a:pPr algn="ctr"/>
                      <a:r>
                        <a:rPr lang="en-US" sz="1800" dirty="0"/>
                        <a:t>Medium</a:t>
                      </a:r>
                    </a:p>
                  </a:txBody>
                  <a:tcPr anchor="ctr">
                    <a:solidFill>
                      <a:srgbClr val="FFFF00"/>
                    </a:solidFill>
                  </a:tcPr>
                </a:tc>
                <a:extLst>
                  <a:ext uri="{0D108BD9-81ED-4DB2-BD59-A6C34878D82A}">
                    <a16:rowId xmlns:a16="http://schemas.microsoft.com/office/drawing/2014/main" val="887676022"/>
                  </a:ext>
                </a:extLst>
              </a:tr>
              <a:tr h="375920">
                <a:tc>
                  <a:txBody>
                    <a:bodyPr/>
                    <a:lstStyle/>
                    <a:p>
                      <a:pPr algn="ctr"/>
                      <a:r>
                        <a:rPr lang="en-US" sz="1800" dirty="0">
                          <a:hlinkClick r:id="rId3" action="ppaction://hlinksldjump"/>
                        </a:rPr>
                        <a:t>Sensing scheme</a:t>
                      </a:r>
                      <a:endParaRPr lang="en-US" sz="1800" dirty="0"/>
                    </a:p>
                  </a:txBody>
                  <a:tcPr anchor="ctr"/>
                </a:tc>
                <a:tc>
                  <a:txBody>
                    <a:bodyPr/>
                    <a:lstStyle/>
                    <a:p>
                      <a:pPr algn="ctr"/>
                      <a:r>
                        <a:rPr lang="en-US" sz="1800" dirty="0"/>
                        <a:t>+600mV</a:t>
                      </a:r>
                    </a:p>
                  </a:txBody>
                  <a:tcPr anchor="ctr"/>
                </a:tc>
                <a:tc>
                  <a:txBody>
                    <a:bodyPr/>
                    <a:lstStyle/>
                    <a:p>
                      <a:pPr algn="ctr"/>
                      <a:r>
                        <a:rPr lang="en-US" sz="1800" dirty="0"/>
                        <a:t>wk30</a:t>
                      </a:r>
                    </a:p>
                  </a:txBody>
                  <a:tcPr anchor="ctr"/>
                </a:tc>
                <a:tc>
                  <a:txBody>
                    <a:bodyPr/>
                    <a:lstStyle/>
                    <a:p>
                      <a:pPr algn="ctr"/>
                      <a:r>
                        <a:rPr lang="en-US" sz="1800" dirty="0"/>
                        <a:t>Low</a:t>
                      </a:r>
                    </a:p>
                  </a:txBody>
                  <a:tcPr anchor="ctr">
                    <a:solidFill>
                      <a:srgbClr val="FF0000"/>
                    </a:solidFill>
                  </a:tcPr>
                </a:tc>
                <a:extLst>
                  <a:ext uri="{0D108BD9-81ED-4DB2-BD59-A6C34878D82A}">
                    <a16:rowId xmlns:a16="http://schemas.microsoft.com/office/drawing/2014/main" val="3855568083"/>
                  </a:ext>
                </a:extLst>
              </a:tr>
              <a:tr h="342900">
                <a:tc>
                  <a:txBody>
                    <a:bodyPr/>
                    <a:lstStyle/>
                    <a:p>
                      <a:pPr algn="ctr"/>
                      <a:r>
                        <a:rPr lang="en-US" sz="1800" dirty="0">
                          <a:hlinkClick r:id="rId4" action="ppaction://hlinksldjump"/>
                        </a:rPr>
                        <a:t>O2 flash @</a:t>
                      </a:r>
                      <a:r>
                        <a:rPr lang="en-US" sz="1800" baseline="0" dirty="0">
                          <a:hlinkClick r:id="rId4" action="ppaction://hlinksldjump"/>
                        </a:rPr>
                        <a:t> 52</a:t>
                      </a:r>
                      <a:endParaRPr lang="en-US" sz="1800" dirty="0"/>
                    </a:p>
                  </a:txBody>
                  <a:tcPr anchor="ctr"/>
                </a:tc>
                <a:tc>
                  <a:txBody>
                    <a:bodyPr/>
                    <a:lstStyle/>
                    <a:p>
                      <a:pPr algn="ctr"/>
                      <a:r>
                        <a:rPr lang="en-US" sz="1800" dirty="0"/>
                        <a:t>+200mV</a:t>
                      </a:r>
                    </a:p>
                  </a:txBody>
                  <a:tcPr anchor="ctr"/>
                </a:tc>
                <a:tc>
                  <a:txBody>
                    <a:bodyPr/>
                    <a:lstStyle/>
                    <a:p>
                      <a:pPr algn="ctr"/>
                      <a:r>
                        <a:rPr lang="en-US" sz="1800" dirty="0"/>
                        <a:t>wk28</a:t>
                      </a:r>
                    </a:p>
                  </a:txBody>
                  <a:tcPr anchor="ctr"/>
                </a:tc>
                <a:tc>
                  <a:txBody>
                    <a:bodyPr/>
                    <a:lstStyle/>
                    <a:p>
                      <a:pPr algn="ctr"/>
                      <a:r>
                        <a:rPr lang="en-US" sz="1800" dirty="0"/>
                        <a:t>Low</a:t>
                      </a:r>
                    </a:p>
                  </a:txBody>
                  <a:tcPr anchor="ctr">
                    <a:solidFill>
                      <a:srgbClr val="FF0000"/>
                    </a:solidFill>
                  </a:tcPr>
                </a:tc>
                <a:extLst>
                  <a:ext uri="{0D108BD9-81ED-4DB2-BD59-A6C34878D82A}">
                    <a16:rowId xmlns:a16="http://schemas.microsoft.com/office/drawing/2014/main" val="2972588036"/>
                  </a:ext>
                </a:extLst>
              </a:tr>
            </a:tbl>
          </a:graphicData>
        </a:graphic>
      </p:graphicFrame>
      <p:sp>
        <p:nvSpPr>
          <p:cNvPr id="5" name="TextBox 4"/>
          <p:cNvSpPr txBox="1"/>
          <p:nvPr/>
        </p:nvSpPr>
        <p:spPr>
          <a:xfrm>
            <a:off x="2713567" y="3468192"/>
            <a:ext cx="6764865"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Known Vth window enlargement knobs to fill the gap to goal</a:t>
            </a:r>
          </a:p>
        </p:txBody>
      </p:sp>
    </p:spTree>
    <p:extLst>
      <p:ext uri="{BB962C8B-B14F-4D97-AF65-F5344CB8AC3E}">
        <p14:creationId xmlns:p14="http://schemas.microsoft.com/office/powerpoint/2010/main" val="209704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AlOx</a:t>
            </a:r>
            <a:r>
              <a:rPr lang="en-US" dirty="0"/>
              <a:t> lamina top/bottom</a:t>
            </a:r>
          </a:p>
        </p:txBody>
      </p:sp>
      <p:sp>
        <p:nvSpPr>
          <p:cNvPr id="3" name="Content Placeholder 2"/>
          <p:cNvSpPr>
            <a:spLocks noGrp="1"/>
          </p:cNvSpPr>
          <p:nvPr>
            <p:ph idx="1"/>
          </p:nvPr>
        </p:nvSpPr>
        <p:spPr>
          <a:xfrm>
            <a:off x="914400" y="1423686"/>
            <a:ext cx="6030410" cy="4702478"/>
          </a:xfrm>
        </p:spPr>
        <p:txBody>
          <a:bodyPr/>
          <a:lstStyle/>
          <a:p>
            <a:r>
              <a:rPr lang="en-US" dirty="0"/>
              <a:t>Old SD-only lot showed an improvement of the Vth window by adding an </a:t>
            </a:r>
            <a:r>
              <a:rPr lang="en-US" dirty="0" err="1"/>
              <a:t>AlOx</a:t>
            </a:r>
            <a:r>
              <a:rPr lang="en-US" dirty="0"/>
              <a:t> PVD-deposited lamina </a:t>
            </a:r>
            <a:r>
              <a:rPr lang="en-US" dirty="0" err="1"/>
              <a:t>top&amp;bottom</a:t>
            </a:r>
            <a:endParaRPr lang="en-US" dirty="0"/>
          </a:p>
          <a:p>
            <a:r>
              <a:rPr lang="en-US" dirty="0"/>
              <a:t>About 200mV Vth window improvement has been confirmed on two lots with 5Å of </a:t>
            </a:r>
            <a:r>
              <a:rPr lang="en-US" dirty="0" err="1"/>
              <a:t>AlOx</a:t>
            </a:r>
            <a:r>
              <a:rPr lang="en-US" dirty="0"/>
              <a:t> lamina</a:t>
            </a:r>
          </a:p>
          <a:p>
            <a:r>
              <a:rPr lang="en-US" dirty="0"/>
              <a:t>Distribution spreads and Vth evolution over cycling are equal or better with the 5Å </a:t>
            </a:r>
            <a:r>
              <a:rPr lang="en-US" dirty="0" err="1"/>
              <a:t>AlOx</a:t>
            </a:r>
            <a:r>
              <a:rPr lang="en-US" dirty="0"/>
              <a:t> lamina</a:t>
            </a:r>
          </a:p>
          <a:p>
            <a:r>
              <a:rPr lang="en-US" dirty="0"/>
              <a:t>Slight improvement in drift has been observed</a:t>
            </a:r>
          </a:p>
          <a:p>
            <a:pPr lvl="1"/>
            <a:endParaRPr lang="en-US" dirty="0"/>
          </a:p>
        </p:txBody>
      </p:sp>
      <p:pic>
        <p:nvPicPr>
          <p:cNvPr id="4" name="Picture 3"/>
          <p:cNvPicPr>
            <a:picLocks noChangeAspect="1"/>
          </p:cNvPicPr>
          <p:nvPr/>
        </p:nvPicPr>
        <p:blipFill rotWithShape="1">
          <a:blip r:embed="rId2"/>
          <a:srcRect t="5316"/>
          <a:stretch/>
        </p:blipFill>
        <p:spPr>
          <a:xfrm>
            <a:off x="7217263" y="503463"/>
            <a:ext cx="4934673" cy="3303486"/>
          </a:xfrm>
          <a:prstGeom prst="rect">
            <a:avLst/>
          </a:prstGeom>
        </p:spPr>
      </p:pic>
      <p:sp>
        <p:nvSpPr>
          <p:cNvPr id="5" name="TextBox 4"/>
          <p:cNvSpPr txBox="1"/>
          <p:nvPr/>
        </p:nvSpPr>
        <p:spPr>
          <a:xfrm>
            <a:off x="7858333" y="1740488"/>
            <a:ext cx="597856"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Ver12</a:t>
            </a:r>
          </a:p>
        </p:txBody>
      </p:sp>
      <p:sp>
        <p:nvSpPr>
          <p:cNvPr id="6" name="TextBox 5"/>
          <p:cNvSpPr txBox="1"/>
          <p:nvPr/>
        </p:nvSpPr>
        <p:spPr>
          <a:xfrm>
            <a:off x="8461092" y="1740489"/>
            <a:ext cx="509691"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Ver4</a:t>
            </a:r>
          </a:p>
        </p:txBody>
      </p:sp>
      <p:sp>
        <p:nvSpPr>
          <p:cNvPr id="7" name="TextBox 6"/>
          <p:cNvSpPr txBox="1"/>
          <p:nvPr/>
        </p:nvSpPr>
        <p:spPr>
          <a:xfrm>
            <a:off x="9421101" y="1317731"/>
            <a:ext cx="777777"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5A </a:t>
            </a:r>
            <a:r>
              <a:rPr lang="en-US" sz="1200" b="1" dirty="0" err="1">
                <a:latin typeface="Segoe UI" panose="020B0502040204020203" pitchFamily="34" charset="0"/>
                <a:cs typeface="Segoe UI" panose="020B0502040204020203" pitchFamily="34" charset="0"/>
              </a:rPr>
              <a:t>AlOx</a:t>
            </a:r>
            <a:endParaRPr lang="en-US" sz="1200" b="1" dirty="0">
              <a:latin typeface="Segoe UI" panose="020B0502040204020203" pitchFamily="34" charset="0"/>
              <a:cs typeface="Segoe UI" panose="020B0502040204020203" pitchFamily="34" charset="0"/>
            </a:endParaRPr>
          </a:p>
        </p:txBody>
      </p:sp>
      <p:sp>
        <p:nvSpPr>
          <p:cNvPr id="9" name="TextBox 8"/>
          <p:cNvSpPr txBox="1"/>
          <p:nvPr/>
        </p:nvSpPr>
        <p:spPr>
          <a:xfrm>
            <a:off x="10401211" y="803553"/>
            <a:ext cx="865943"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10A </a:t>
            </a:r>
            <a:r>
              <a:rPr lang="en-US" sz="1200" b="1" dirty="0" err="1">
                <a:latin typeface="Segoe UI" panose="020B0502040204020203" pitchFamily="34" charset="0"/>
                <a:cs typeface="Segoe UI" panose="020B0502040204020203" pitchFamily="34" charset="0"/>
              </a:rPr>
              <a:t>AlOx</a:t>
            </a:r>
            <a:endParaRPr lang="en-US" sz="1200" b="1" dirty="0">
              <a:latin typeface="Segoe UI" panose="020B0502040204020203" pitchFamily="34" charset="0"/>
              <a:cs typeface="Segoe UI" panose="020B0502040204020203" pitchFamily="34" charset="0"/>
            </a:endParaRPr>
          </a:p>
        </p:txBody>
      </p:sp>
      <p:sp>
        <p:nvSpPr>
          <p:cNvPr id="10" name="Right Brace 9"/>
          <p:cNvSpPr/>
          <p:nvPr/>
        </p:nvSpPr>
        <p:spPr>
          <a:xfrm rot="5400000">
            <a:off x="9711655" y="873566"/>
            <a:ext cx="173620" cy="8008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flipV="1">
            <a:off x="8819217" y="1317731"/>
            <a:ext cx="504778" cy="466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7187337" y="3762381"/>
            <a:ext cx="4090264" cy="2454158"/>
          </a:xfrm>
          <a:prstGeom prst="rect">
            <a:avLst/>
          </a:prstGeom>
        </p:spPr>
      </p:pic>
      <p:sp>
        <p:nvSpPr>
          <p:cNvPr id="16" name="TextBox 15"/>
          <p:cNvSpPr txBox="1"/>
          <p:nvPr/>
        </p:nvSpPr>
        <p:spPr>
          <a:xfrm rot="16200000">
            <a:off x="6650011" y="1340880"/>
            <a:ext cx="1351652" cy="276999"/>
          </a:xfrm>
          <a:prstGeom prst="rect">
            <a:avLst/>
          </a:prstGeom>
          <a:solidFill>
            <a:schemeClr val="bg1"/>
          </a:solidFill>
          <a:ln>
            <a:solidFill>
              <a:schemeClr val="bg1"/>
            </a:solidFill>
          </a:ln>
        </p:spPr>
        <p:txBody>
          <a:bodyPr wrap="none" rtlCol="0">
            <a:spAutoFit/>
          </a:bodyPr>
          <a:lstStyle/>
          <a:p>
            <a:r>
              <a:rPr lang="en-US" sz="1200" dirty="0">
                <a:latin typeface="Segoe UI" panose="020B0502040204020203" pitchFamily="34" charset="0"/>
                <a:cs typeface="Segoe UI" panose="020B0502040204020203" pitchFamily="34" charset="0"/>
              </a:rPr>
              <a:t>Vth window [mV]</a:t>
            </a:r>
          </a:p>
        </p:txBody>
      </p:sp>
      <p:sp>
        <p:nvSpPr>
          <p:cNvPr id="17" name="TextBox 16"/>
          <p:cNvSpPr txBox="1"/>
          <p:nvPr/>
        </p:nvSpPr>
        <p:spPr>
          <a:xfrm rot="16200000">
            <a:off x="6663514" y="2673891"/>
            <a:ext cx="1351652" cy="276999"/>
          </a:xfrm>
          <a:prstGeom prst="rect">
            <a:avLst/>
          </a:prstGeom>
          <a:solidFill>
            <a:schemeClr val="bg1"/>
          </a:solidFill>
          <a:ln>
            <a:solidFill>
              <a:schemeClr val="bg1"/>
            </a:solidFill>
          </a:ln>
        </p:spPr>
        <p:txBody>
          <a:bodyPr wrap="none" rtlCol="0">
            <a:spAutoFit/>
          </a:bodyPr>
          <a:lstStyle/>
          <a:p>
            <a:r>
              <a:rPr lang="en-US" sz="1200" dirty="0">
                <a:latin typeface="Segoe UI" panose="020B0502040204020203" pitchFamily="34" charset="0"/>
                <a:cs typeface="Segoe UI" panose="020B0502040204020203" pitchFamily="34" charset="0"/>
              </a:rPr>
              <a:t>Vth window [mV]</a:t>
            </a:r>
          </a:p>
        </p:txBody>
      </p:sp>
      <p:sp>
        <p:nvSpPr>
          <p:cNvPr id="18" name="TextBox 17"/>
          <p:cNvSpPr txBox="1"/>
          <p:nvPr/>
        </p:nvSpPr>
        <p:spPr>
          <a:xfrm>
            <a:off x="7771279" y="761549"/>
            <a:ext cx="108760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1k cycles</a:t>
            </a:r>
          </a:p>
        </p:txBody>
      </p:sp>
      <p:sp>
        <p:nvSpPr>
          <p:cNvPr id="19" name="TextBox 18"/>
          <p:cNvSpPr txBox="1"/>
          <p:nvPr/>
        </p:nvSpPr>
        <p:spPr>
          <a:xfrm>
            <a:off x="7771279" y="2212597"/>
            <a:ext cx="133767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128k cycles</a:t>
            </a:r>
          </a:p>
        </p:txBody>
      </p:sp>
      <p:sp>
        <p:nvSpPr>
          <p:cNvPr id="8" name="TextBox 7"/>
          <p:cNvSpPr txBox="1"/>
          <p:nvPr/>
        </p:nvSpPr>
        <p:spPr>
          <a:xfrm>
            <a:off x="10099847" y="3784298"/>
            <a:ext cx="1167307" cy="276999"/>
          </a:xfrm>
          <a:prstGeom prst="rect">
            <a:avLst/>
          </a:prstGeom>
          <a:noFill/>
        </p:spPr>
        <p:txBody>
          <a:bodyPr wrap="none" rtlCol="0">
            <a:spAutoFit/>
          </a:bodyPr>
          <a:lstStyle/>
          <a:p>
            <a:r>
              <a:rPr lang="en-US" sz="1200" b="1" dirty="0">
                <a:latin typeface="Segoe UI" panose="020B0502040204020203" pitchFamily="34" charset="0"/>
                <a:cs typeface="Segoe UI" panose="020B0502040204020203" pitchFamily="34" charset="0"/>
              </a:rPr>
              <a:t>2xCMOS data</a:t>
            </a:r>
          </a:p>
        </p:txBody>
      </p:sp>
      <p:sp>
        <p:nvSpPr>
          <p:cNvPr id="11" name="Action Button: Return 10">
            <a:hlinkClick r:id="" action="ppaction://hlinkshowjump?jump=lastslideviewed" highlightClick="1"/>
          </p:cNvPr>
          <p:cNvSpPr/>
          <p:nvPr/>
        </p:nvSpPr>
        <p:spPr>
          <a:xfrm>
            <a:off x="11516810" y="6282422"/>
            <a:ext cx="635126" cy="555585"/>
          </a:xfrm>
          <a:prstGeom prst="actionButtonReturn">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9425681"/>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rporate (16x9 aspect ratio).potx" id="{1E87929D-3B4D-4C68-B1D8-F2DF55D47466}" vid="{98D62B80-7A8C-47B1-BC07-BEFA0CD407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d0f6f0b-6f82-4a9a-81e4-04de45000ff3" ContentTypeId="0x010100CD6E6A531DF33E4DA07FC6A59B083B631201" PreviousValue="false"/>
</file>

<file path=customXml/item2.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3642C1-2DDF-47DF-AB82-34CFAB4660C6}"/>
</file>

<file path=customXml/itemProps2.xml><?xml version="1.0" encoding="utf-8"?>
<ds:datastoreItem xmlns:ds="http://schemas.openxmlformats.org/officeDocument/2006/customXml" ds:itemID="{3F277A0E-AC0A-4C37-B464-11490FDCCA3C}"/>
</file>

<file path=customXml/itemProps3.xml><?xml version="1.0" encoding="utf-8"?>
<ds:datastoreItem xmlns:ds="http://schemas.openxmlformats.org/officeDocument/2006/customXml" ds:itemID="{6FC0E4E1-7E65-4368-B444-391905638176}"/>
</file>

<file path=customXml/itemProps4.xml><?xml version="1.0" encoding="utf-8"?>
<ds:datastoreItem xmlns:ds="http://schemas.openxmlformats.org/officeDocument/2006/customXml" ds:itemID="{64266BB0-8DC7-4598-8491-156BD2E43FD2}"/>
</file>

<file path=customXml/itemProps5.xml><?xml version="1.0" encoding="utf-8"?>
<ds:datastoreItem xmlns:ds="http://schemas.openxmlformats.org/officeDocument/2006/customXml" ds:itemID="{5D8CE50F-FED7-4A31-83C4-8654EFDCB366}"/>
</file>

<file path=docProps/app.xml><?xml version="1.0" encoding="utf-8"?>
<Properties xmlns="http://schemas.openxmlformats.org/officeDocument/2006/extended-properties" xmlns:vt="http://schemas.openxmlformats.org/officeDocument/2006/docPropsVTypes">
  <Template>Corporate (16x9 aspect ratio)</Template>
  <TotalTime>0</TotalTime>
  <Words>1420</Words>
  <Application>Microsoft Office PowerPoint</Application>
  <PresentationFormat>Widescreen</PresentationFormat>
  <Paragraphs>182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Segoe UI</vt:lpstr>
      <vt:lpstr>Segoe UI Semibold</vt:lpstr>
      <vt:lpstr>Symbol</vt:lpstr>
      <vt:lpstr>Wingdings</vt:lpstr>
      <vt:lpstr>Micron Nov-2015</vt:lpstr>
      <vt:lpstr>SSM update</vt:lpstr>
      <vt:lpstr>SD Polarity Effect in Crossbar architecture</vt:lpstr>
      <vt:lpstr>SSM goals and milestones</vt:lpstr>
      <vt:lpstr>Silicon and test vehicles used for the assessment</vt:lpstr>
      <vt:lpstr>SSM risks – Drift/data retention</vt:lpstr>
      <vt:lpstr>Background on drift in SxP and its application to SSM</vt:lpstr>
      <vt:lpstr>In-doped SD results - Drift</vt:lpstr>
      <vt:lpstr>SSM risks – Functionality window</vt:lpstr>
      <vt:lpstr>AlOx lamina top/bottom</vt:lpstr>
      <vt:lpstr>Negative reading and sensing scheme (2xCMOS data)</vt:lpstr>
      <vt:lpstr>Model for negative reading boost</vt:lpstr>
      <vt:lpstr>O2 flash @52 etch</vt:lpstr>
      <vt:lpstr>Vth window roadmap for July/17 assessment</vt:lpstr>
      <vt:lpstr>Next activities</vt:lpstr>
      <vt:lpstr>In-SiSAG optimization strategy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SSM_update_20170615</dc:title>
  <dc:creator/>
  <cp:lastModifiedBy/>
  <cp:revision>1</cp:revision>
  <dcterms:created xsi:type="dcterms:W3CDTF">2015-10-15T20:06:16Z</dcterms:created>
  <dcterms:modified xsi:type="dcterms:W3CDTF">2017-06-12T16:30:10Z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y fmtid="{D5CDD505-2E9C-101B-9397-08002B2CF9AE}" pid="3" name="_dlc_DocIdItemGuid">
    <vt:lpwstr>41e809f8-ab70-4c9c-86b0-faa6e31622db</vt:lpwstr>
  </property>
  <property fmtid="{D5CDD505-2E9C-101B-9397-08002B2CF9AE}" pid="4" name="CRCTerms">
    <vt:lpwstr>26;#Corporate PPTX Template|ba00464a-8f52-4532-b736-ef3f974243a8</vt:lpwstr>
  </property>
  <property fmtid="{D5CDD505-2E9C-101B-9397-08002B2CF9AE}" pid="5" name="_dlc_policyId">
    <vt:lpwstr/>
  </property>
  <property fmtid="{D5CDD505-2E9C-101B-9397-08002B2CF9AE}" pid="6" name="ItemRetentionFormula">
    <vt:lpwstr/>
  </property>
</Properties>
</file>