
<file path=[Content_Types].xml><?xml version="1.0" encoding="utf-8"?>
<Types xmlns="http://schemas.openxmlformats.org/package/2006/content-types">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slides/slide16.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Override PartName="/ppt/slides/slide15.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6.xml" ContentType="application/vnd.openxmlformats-officedocument.presentationml.slideLayout+xml"/>
  <Override PartName="/ppt/slideLayouts/slideLayout13.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4"/>
  </p:sldMasterIdLst>
  <p:notesMasterIdLst>
    <p:notesMasterId r:id="rId22"/>
  </p:notesMasterIdLst>
  <p:sldIdLst>
    <p:sldId id="300" r:id="rId5"/>
    <p:sldId id="327" r:id="rId6"/>
    <p:sldId id="328" r:id="rId7"/>
    <p:sldId id="329" r:id="rId8"/>
    <p:sldId id="330" r:id="rId9"/>
    <p:sldId id="331" r:id="rId10"/>
    <p:sldId id="332" r:id="rId11"/>
    <p:sldId id="334" r:id="rId12"/>
    <p:sldId id="343" r:id="rId13"/>
    <p:sldId id="344" r:id="rId14"/>
    <p:sldId id="347" r:id="rId15"/>
    <p:sldId id="357" r:id="rId16"/>
    <p:sldId id="353" r:id="rId17"/>
    <p:sldId id="355" r:id="rId18"/>
    <p:sldId id="361" r:id="rId19"/>
    <p:sldId id="362" r:id="rId20"/>
    <p:sldId id="289"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5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53" autoAdjust="0"/>
    <p:restoredTop sz="94681" autoAdjust="0"/>
  </p:normalViewPr>
  <p:slideViewPr>
    <p:cSldViewPr snapToGrid="0">
      <p:cViewPr varScale="1">
        <p:scale>
          <a:sx n="90" d="100"/>
          <a:sy n="90" d="100"/>
        </p:scale>
        <p:origin x="210" y="84"/>
      </p:cViewPr>
      <p:guideLst>
        <p:guide orient="horz" pos="1176"/>
        <p:guide pos="576"/>
      </p:guideLst>
    </p:cSldViewPr>
  </p:slideViewPr>
  <p:notesTextViewPr>
    <p:cViewPr>
      <p:scale>
        <a:sx n="1" d="1"/>
        <a:sy n="1" d="1"/>
      </p:scale>
      <p:origin x="0" y="0"/>
    </p:cViewPr>
  </p:notesTextViewPr>
  <p:sorterViewPr>
    <p:cViewPr>
      <p:scale>
        <a:sx n="40" d="100"/>
        <a:sy n="40" d="100"/>
      </p:scale>
      <p:origin x="0" y="0"/>
    </p:cViewPr>
  </p:sorterViewPr>
  <p:notesViewPr>
    <p:cSldViewPr snapToGrid="0" showGuides="1">
      <p:cViewPr varScale="1">
        <p:scale>
          <a:sx n="97" d="100"/>
          <a:sy n="97" d="100"/>
        </p:scale>
        <p:origin x="353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09-Nov-16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xfrm>
            <a:off x="371475" y="688975"/>
            <a:ext cx="6116638" cy="3441700"/>
          </a:xfrm>
          <a:ln/>
        </p:spPr>
      </p:sp>
      <p:sp>
        <p:nvSpPr>
          <p:cNvPr id="91139"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456162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5" y="721257"/>
            <a:ext cx="8002915" cy="1734724"/>
          </a:xfrm>
        </p:spPr>
        <p:txBody>
          <a:bodyPr>
            <a:normAutofit/>
          </a:bodyPr>
          <a:lstStyle>
            <a:lvl1pPr algn="l">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5" y="2889332"/>
            <a:ext cx="8002915"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smtClean="0"/>
              <a:t>Subtitle, only one line</a:t>
            </a:r>
            <a:endParaRPr lang="en-US" dirty="0"/>
          </a:p>
        </p:txBody>
      </p:sp>
      <p:sp>
        <p:nvSpPr>
          <p:cNvPr id="33" name="Text Placeholder 16"/>
          <p:cNvSpPr>
            <a:spLocks noGrp="1"/>
          </p:cNvSpPr>
          <p:nvPr>
            <p:ph type="body" sz="quarter" idx="12" hasCustomPrompt="1"/>
          </p:nvPr>
        </p:nvSpPr>
        <p:spPr>
          <a:xfrm>
            <a:off x="962905" y="3651338"/>
            <a:ext cx="8002915" cy="1104817"/>
          </a:xfrm>
        </p:spPr>
        <p:txBody>
          <a:bodyPr/>
          <a:lstStyle>
            <a:lvl1pPr marL="0" indent="0" algn="l">
              <a:buNone/>
              <a:defRPr i="1">
                <a:solidFill>
                  <a:schemeClr val="bg1"/>
                </a:solidFill>
              </a:defRPr>
            </a:lvl1pPr>
          </a:lstStyle>
          <a:p>
            <a:pPr lvl="0"/>
            <a:r>
              <a:rPr lang="en-US" dirty="0" smtClean="0"/>
              <a:t>Speaker name</a:t>
            </a:r>
            <a:br>
              <a:rPr lang="en-US" dirty="0" smtClean="0"/>
            </a:br>
            <a:r>
              <a:rPr lang="en-US" dirty="0" smtClean="0"/>
              <a:t>and title</a:t>
            </a:r>
          </a:p>
        </p:txBody>
      </p:sp>
      <p:sp>
        <p:nvSpPr>
          <p:cNvPr id="41" name="TextBox 40"/>
          <p:cNvSpPr txBox="1"/>
          <p:nvPr/>
        </p:nvSpPr>
        <p:spPr bwMode="gray">
          <a:xfrm>
            <a:off x="970348" y="5955215"/>
            <a:ext cx="5764376"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smtClean="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700" kern="1200" dirty="0">
              <a:solidFill>
                <a:schemeClr val="bg1"/>
              </a:solidFill>
              <a:latin typeface="Segoe UI" panose="020B0502040204020203" pitchFamily="34" charset="0"/>
              <a:ea typeface="+mn-ea"/>
              <a:cs typeface="Segoe UI" panose="020B0502040204020203" pitchFamily="34" charset="0"/>
            </a:endParaRP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2087105" y="6304002"/>
            <a:ext cx="1851167" cy="553998"/>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a:t>
            </a:r>
          </a:p>
          <a:p>
            <a:pPr algn="r"/>
            <a:r>
              <a:rPr lang="en-US" sz="1200" dirty="0" smtClean="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endParaRPr lang="en-US" dirty="0"/>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November 9,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smtClean="0"/>
              <a:t>|  Micron Confidential</a:t>
            </a:r>
            <a:endParaRPr lang="en-US" dirty="0"/>
          </a:p>
        </p:txBody>
      </p:sp>
      <p:grpSp>
        <p:nvGrpSpPr>
          <p:cNvPr id="26" name="Group 25"/>
          <p:cNvGrpSpPr/>
          <p:nvPr userDrawn="1"/>
        </p:nvGrpSpPr>
        <p:grpSpPr>
          <a:xfrm>
            <a:off x="7813685" y="5822206"/>
            <a:ext cx="3937412" cy="825070"/>
            <a:chOff x="5930901" y="4179887"/>
            <a:chExt cx="2727324" cy="762001"/>
          </a:xfrm>
          <a:solidFill>
            <a:schemeClr val="bg1"/>
          </a:solidFill>
        </p:grpSpPr>
        <p:sp>
          <p:nvSpPr>
            <p:cNvPr id="2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4"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6"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7"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93165148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Right Text</a:t>
            </a:r>
          </a:p>
          <a:p>
            <a:pPr algn="r"/>
            <a:r>
              <a:rPr lang="en-US" sz="1200" dirty="0" smtClean="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2087105"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November 9,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TextBox 23"/>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November 9,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smtClean="0"/>
              <a:t>|  Micron Confidential</a:t>
            </a:r>
            <a:endParaRPr lang="en-US" dirty="0"/>
          </a:p>
        </p:txBody>
      </p:sp>
      <p:grpSp>
        <p:nvGrpSpPr>
          <p:cNvPr id="46" name="Group 45"/>
          <p:cNvGrpSpPr/>
          <p:nvPr userDrawn="1"/>
        </p:nvGrpSpPr>
        <p:grpSpPr>
          <a:xfrm>
            <a:off x="10258856" y="6357118"/>
            <a:ext cx="1492241" cy="312694"/>
            <a:chOff x="5930901" y="4179887"/>
            <a:chExt cx="2727324" cy="762001"/>
          </a:xfrm>
          <a:solidFill>
            <a:schemeClr val="bg1"/>
          </a:solidFill>
        </p:grpSpPr>
        <p:sp>
          <p:nvSpPr>
            <p:cNvPr id="47" name="Freeform 46"/>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Rectangle 49"/>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1" name="Freeform 50"/>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2" name="Freeform 51"/>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3" name="Freeform 52"/>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4" name="Freeform 53"/>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TextBox 19"/>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Segue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November 9,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smtClean="0"/>
              <a:t>|  Micron Confidential</a:t>
            </a:r>
            <a:endParaRPr lang="en-US" dirty="0"/>
          </a:p>
        </p:txBody>
      </p:sp>
      <p:grpSp>
        <p:nvGrpSpPr>
          <p:cNvPr id="46" name="Group 45"/>
          <p:cNvGrpSpPr>
            <a:grpSpLocks noChangeAspect="1"/>
          </p:cNvGrpSpPr>
          <p:nvPr userDrawn="1"/>
        </p:nvGrpSpPr>
        <p:grpSpPr>
          <a:xfrm>
            <a:off x="10253472" y="6355080"/>
            <a:ext cx="1483659" cy="310896"/>
            <a:chOff x="5930901" y="4179887"/>
            <a:chExt cx="2727324" cy="762001"/>
          </a:xfrm>
          <a:solidFill>
            <a:schemeClr val="accent1"/>
          </a:solidFill>
        </p:grpSpPr>
        <p:sp>
          <p:nvSpPr>
            <p:cNvPr id="4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203482531"/>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2087105" y="6673335"/>
            <a:ext cx="1851168"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2087106" y="7"/>
            <a:ext cx="1850569"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November 9,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smtClean="0"/>
              <a:t>|  Micron Confidential</a:t>
            </a:r>
            <a:endParaRPr lang="en-US" dirty="0"/>
          </a:p>
        </p:txBody>
      </p:sp>
      <p:grpSp>
        <p:nvGrpSpPr>
          <p:cNvPr id="25" name="Group 24"/>
          <p:cNvGrpSpPr>
            <a:grpSpLocks noChangeAspect="1"/>
          </p:cNvGrpSpPr>
          <p:nvPr userDrawn="1"/>
        </p:nvGrpSpPr>
        <p:grpSpPr>
          <a:xfrm>
            <a:off x="2669683" y="2768186"/>
            <a:ext cx="6945612" cy="1455429"/>
            <a:chOff x="5930901" y="4179887"/>
            <a:chExt cx="2727324" cy="762001"/>
          </a:xfrm>
          <a:solidFill>
            <a:schemeClr val="accent1"/>
          </a:solidFill>
        </p:grpSpPr>
        <p:sp>
          <p:nvSpPr>
            <p:cNvPr id="26"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2"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2087105" y="6673335"/>
            <a:ext cx="1851167"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November 9,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smtClean="0"/>
              <a:t>|  Micron Confidential</a:t>
            </a:r>
            <a:endParaRPr lang="en-US" dirty="0"/>
          </a:p>
        </p:txBody>
      </p:sp>
      <p:grpSp>
        <p:nvGrpSpPr>
          <p:cNvPr id="42" name="Group 41"/>
          <p:cNvGrpSpPr/>
          <p:nvPr userDrawn="1"/>
        </p:nvGrpSpPr>
        <p:grpSpPr>
          <a:xfrm>
            <a:off x="2670049" y="2770633"/>
            <a:ext cx="6945612" cy="1455429"/>
            <a:chOff x="5930901" y="4179887"/>
            <a:chExt cx="2727324" cy="762001"/>
          </a:xfrm>
          <a:solidFill>
            <a:schemeClr val="bg1"/>
          </a:solidFill>
        </p:grpSpPr>
        <p:sp>
          <p:nvSpPr>
            <p:cNvPr id="43" name="Freeform 42"/>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43"/>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44"/>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45"/>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46"/>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49"/>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7" y="0"/>
            <a:ext cx="10375902" cy="932313"/>
          </a:xfrm>
        </p:spPr>
        <p:txBody>
          <a:bodyPr bIns="45720" anchor="b">
            <a:normAutofit/>
          </a:bodyPr>
          <a:lstStyle>
            <a:lvl1pPr algn="l" defTabSz="1218787" rtl="0" eaLnBrk="1" latinLnBrk="0" hangingPunct="1">
              <a:spcBef>
                <a:spcPct val="0"/>
              </a:spcBef>
              <a:buNone/>
              <a:defRPr lang="en-US" sz="3199"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6" y="1600201"/>
            <a:ext cx="10375904" cy="4418635"/>
          </a:xfrm>
        </p:spPr>
        <p:txBody>
          <a:bodyPr>
            <a:noAutofit/>
          </a:bodyPr>
          <a:lstStyle>
            <a:lvl1pPr marL="228539" indent="-228539">
              <a:spcBef>
                <a:spcPts val="1600"/>
              </a:spcBef>
              <a:spcAft>
                <a:spcPts val="800"/>
              </a:spcAft>
              <a:tabLst/>
              <a:defRPr sz="2399">
                <a:solidFill>
                  <a:schemeClr val="tx1"/>
                </a:solidFill>
              </a:defRPr>
            </a:lvl1pPr>
            <a:lvl2pPr marL="571349" indent="-261869">
              <a:spcBef>
                <a:spcPts val="0"/>
              </a:spcBef>
              <a:spcAft>
                <a:spcPts val="800"/>
              </a:spcAft>
              <a:defRPr sz="1999">
                <a:solidFill>
                  <a:schemeClr val="tx1"/>
                </a:solidFill>
              </a:defRPr>
            </a:lvl2pPr>
            <a:lvl3pPr marL="799889" indent="-228539">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p:txBody>
      </p:sp>
      <p:sp>
        <p:nvSpPr>
          <p:cNvPr id="8" name="Date Placeholder 3"/>
          <p:cNvSpPr>
            <a:spLocks noGrp="1"/>
          </p:cNvSpPr>
          <p:nvPr>
            <p:ph type="dt" sz="half" idx="2"/>
          </p:nvPr>
        </p:nvSpPr>
        <p:spPr>
          <a:xfrm>
            <a:off x="4645660" y="6363151"/>
            <a:ext cx="1348741" cy="228600"/>
          </a:xfrm>
          <a:prstGeom prst="rect">
            <a:avLst/>
          </a:prstGeom>
        </p:spPr>
        <p:txBody>
          <a:bodyPr lIns="0" tIns="0" rIns="0" bIns="0"/>
          <a:lstStyle>
            <a:lvl1pPr>
              <a:defRPr lang="en-US" sz="1099"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November 9,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099"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1" y="6363151"/>
            <a:ext cx="1397000" cy="228600"/>
          </a:xfrm>
          <a:prstGeom prst="rect">
            <a:avLst/>
          </a:prstGeom>
        </p:spPr>
        <p:txBody>
          <a:bodyPr lIns="0" tIns="0" rIns="0" bIns="0" anchor="ctr" anchorCtr="0"/>
          <a:lstStyle>
            <a:lvl1pPr>
              <a:defRPr sz="1099">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676400" y="5565339"/>
            <a:ext cx="1440461"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and Content</a:t>
            </a:r>
          </a:p>
          <a:p>
            <a:pPr algn="r"/>
            <a:r>
              <a:rPr lang="en-US" sz="1200" dirty="0" smtClean="0">
                <a:solidFill>
                  <a:schemeClr val="tx2"/>
                </a:solidFill>
                <a:latin typeface="Segoe UI" panose="020B0502040204020203" pitchFamily="34" charset="0"/>
                <a:cs typeface="Segoe UI" panose="020B0502040204020203" pitchFamily="34" charset="0"/>
              </a:rPr>
              <a:t>The primary layout used</a:t>
            </a:r>
            <a:r>
              <a:rPr lang="en-US" sz="120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099" b="1">
                <a:solidFill>
                  <a:schemeClr val="accent1"/>
                </a:solidFill>
              </a:defRPr>
            </a:lvl1pPr>
            <a:lvl2pPr marL="231713" indent="-231713" algn="l">
              <a:buFont typeface="+mj-lt"/>
              <a:buAutoNum type="arabicPeriod"/>
              <a:defRPr sz="1099">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93544428"/>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67407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8049" y="0"/>
            <a:ext cx="10375903" cy="932313"/>
          </a:xfrm>
        </p:spPr>
        <p:txBody>
          <a:bodyPr bIns="45720" anchor="b">
            <a:normAutofit/>
          </a:bodyPr>
          <a:lstStyle>
            <a:lvl1pPr algn="l" defTabSz="1219053"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6" y="1600206"/>
            <a:ext cx="10375904" cy="4418635"/>
          </a:xfrm>
        </p:spPr>
        <p:txBody>
          <a:bodyPr>
            <a:noAutofit/>
          </a:bodyPr>
          <a:lstStyle>
            <a:lvl1pPr marL="228589" indent="-228589">
              <a:spcBef>
                <a:spcPts val="1600"/>
              </a:spcBef>
              <a:spcAft>
                <a:spcPts val="800"/>
              </a:spcAft>
              <a:tabLst/>
              <a:defRPr sz="2399">
                <a:solidFill>
                  <a:schemeClr val="tx1"/>
                </a:solidFill>
              </a:defRPr>
            </a:lvl1pPr>
            <a:lvl2pPr marL="571473" indent="-261926">
              <a:spcBef>
                <a:spcPts val="0"/>
              </a:spcBef>
              <a:spcAft>
                <a:spcPts val="800"/>
              </a:spcAft>
              <a:defRPr sz="1999">
                <a:solidFill>
                  <a:schemeClr val="tx1"/>
                </a:solidFill>
              </a:defRPr>
            </a:lvl2pPr>
            <a:lvl3pPr marL="800062" indent="-228589">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5787139" y="6403791"/>
            <a:ext cx="186131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November 9, 2016</a:t>
            </a:fld>
            <a:endParaRPr dirty="0"/>
          </a:p>
        </p:txBody>
      </p:sp>
      <p:sp>
        <p:nvSpPr>
          <p:cNvPr id="16" name="Slide Number Placeholder 5"/>
          <p:cNvSpPr>
            <a:spLocks noGrp="1"/>
          </p:cNvSpPr>
          <p:nvPr>
            <p:ph type="sldNum" sz="quarter" idx="4"/>
          </p:nvPr>
        </p:nvSpPr>
        <p:spPr>
          <a:xfrm>
            <a:off x="910984" y="641141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928111" y="6403791"/>
            <a:ext cx="185902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2087105" y="5750008"/>
            <a:ext cx="1851167" cy="110799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and Content</a:t>
            </a:r>
          </a:p>
          <a:p>
            <a:pPr algn="r"/>
            <a:r>
              <a:rPr lang="en-US" sz="1200" dirty="0" smtClean="0">
                <a:solidFill>
                  <a:schemeClr val="tx2"/>
                </a:solidFill>
                <a:latin typeface="Segoe UI" panose="020B0502040204020203" pitchFamily="34" charset="0"/>
                <a:cs typeface="Segoe UI" panose="020B0502040204020203" pitchFamily="34" charset="0"/>
              </a:rPr>
              <a:t>The primary layout used</a:t>
            </a:r>
            <a:r>
              <a:rPr lang="en-US" sz="120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2087103" y="6"/>
            <a:ext cx="1850568" cy="2777923"/>
          </a:xfrm>
        </p:spPr>
        <p:txBody>
          <a:bodyPr>
            <a:noAutofit/>
          </a:bodyPr>
          <a:lstStyle>
            <a:lvl1pPr marL="0" indent="0">
              <a:buNone/>
              <a:defRPr sz="1100" b="1">
                <a:solidFill>
                  <a:schemeClr val="accent1"/>
                </a:solidFill>
              </a:defRPr>
            </a:lvl1pPr>
            <a:lvl2pPr marL="231764" indent="-231764"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951759345"/>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4294967295"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6" y="721257"/>
            <a:ext cx="7838989" cy="1734724"/>
          </a:xfrm>
        </p:spPr>
        <p:txBody>
          <a:bodyPr>
            <a:normAutofit/>
          </a:bodyPr>
          <a:lstStyle>
            <a:lvl1pPr algn="l">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6" y="2889332"/>
            <a:ext cx="7838989"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smtClean="0"/>
              <a:t>Subtitle, only one lines</a:t>
            </a:r>
            <a:endParaRPr lang="en-US" dirty="0"/>
          </a:p>
        </p:txBody>
      </p:sp>
      <p:sp>
        <p:nvSpPr>
          <p:cNvPr id="33" name="Text Placeholder 16"/>
          <p:cNvSpPr>
            <a:spLocks noGrp="1"/>
          </p:cNvSpPr>
          <p:nvPr>
            <p:ph type="body" sz="quarter" idx="12" hasCustomPrompt="1"/>
          </p:nvPr>
        </p:nvSpPr>
        <p:spPr>
          <a:xfrm>
            <a:off x="962906" y="3651338"/>
            <a:ext cx="7838989" cy="1104817"/>
          </a:xfrm>
        </p:spPr>
        <p:txBody>
          <a:bodyPr/>
          <a:lstStyle>
            <a:lvl1pPr marL="0" indent="0" algn="l">
              <a:buNone/>
              <a:defRPr i="1">
                <a:solidFill>
                  <a:schemeClr val="tx1"/>
                </a:solidFill>
              </a:defRPr>
            </a:lvl1pPr>
          </a:lstStyle>
          <a:p>
            <a:pPr lvl="0"/>
            <a:r>
              <a:rPr lang="en-US" dirty="0" smtClean="0"/>
              <a:t>Speaker name</a:t>
            </a:r>
            <a:br>
              <a:rPr lang="en-US" dirty="0" smtClean="0"/>
            </a:br>
            <a:r>
              <a:rPr lang="en-US" dirty="0" smtClean="0"/>
              <a:t>and title</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 - White</a:t>
            </a:r>
          </a:p>
          <a:p>
            <a:pPr algn="r"/>
            <a:r>
              <a:rPr lang="en-US" sz="1200" dirty="0" smtClean="0">
                <a:solidFill>
                  <a:schemeClr val="tx2"/>
                </a:solidFill>
                <a:latin typeface="Segoe UI" panose="020B0502040204020203" pitchFamily="34" charset="0"/>
                <a:cs typeface="Segoe UI" panose="020B0502040204020203" pitchFamily="34" charset="0"/>
              </a:rPr>
              <a:t>Alternate layout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for first slide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in</a:t>
            </a:r>
            <a:r>
              <a:rPr lang="en-US" sz="1200" baseline="0" dirty="0" smtClean="0">
                <a:solidFill>
                  <a:schemeClr val="tx2"/>
                </a:solidFill>
                <a:latin typeface="Segoe UI" panose="020B0502040204020203" pitchFamily="34" charset="0"/>
                <a:cs typeface="Segoe UI" panose="020B0502040204020203" pitchFamily="34" charset="0"/>
              </a:rPr>
              <a:t> the deck.</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9" y="5947332"/>
            <a:ext cx="5662927"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smtClean="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700" kern="1200" dirty="0">
              <a:solidFill>
                <a:schemeClr val="tx1"/>
              </a:solidFill>
              <a:latin typeface="Segoe UI" panose="020B0502040204020203" pitchFamily="34" charset="0"/>
              <a:ea typeface="+mn-ea"/>
              <a:cs typeface="Segoe UI" panose="020B0502040204020203" pitchFamily="34" charset="0"/>
            </a:endParaRPr>
          </a:p>
        </p:txBody>
      </p:sp>
      <p:sp>
        <p:nvSpPr>
          <p:cNvPr id="3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November 9,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smtClean="0"/>
              <a:t>|  Micron Confidential</a:t>
            </a:r>
            <a:endParaRPr lang="en-US" dirty="0"/>
          </a:p>
        </p:txBody>
      </p:sp>
      <p:grpSp>
        <p:nvGrpSpPr>
          <p:cNvPr id="47" name="Group 46"/>
          <p:cNvGrpSpPr>
            <a:grpSpLocks noChangeAspect="1"/>
          </p:cNvGrpSpPr>
          <p:nvPr userDrawn="1"/>
        </p:nvGrpSpPr>
        <p:grpSpPr>
          <a:xfrm>
            <a:off x="7815073" y="5824729"/>
            <a:ext cx="3960836" cy="829979"/>
            <a:chOff x="5930901" y="4179887"/>
            <a:chExt cx="2727324" cy="762001"/>
          </a:xfrm>
          <a:solidFill>
            <a:schemeClr val="accent1"/>
          </a:solidFill>
        </p:grpSpPr>
        <p:sp>
          <p:nvSpPr>
            <p:cNvPr id="48"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5"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98912153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804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5" y="1600206"/>
            <a:ext cx="10375904"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4" name="TextBox 3"/>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and Content</a:t>
            </a:r>
          </a:p>
          <a:p>
            <a:pPr algn="r"/>
            <a:r>
              <a:rPr lang="en-US" sz="1200" dirty="0" smtClean="0">
                <a:solidFill>
                  <a:schemeClr val="tx2"/>
                </a:solidFill>
                <a:latin typeface="Segoe UI" panose="020B0502040204020203" pitchFamily="34" charset="0"/>
                <a:cs typeface="Segoe UI" panose="020B0502040204020203" pitchFamily="34" charset="0"/>
              </a:rPr>
              <a:t>The primary layout used</a:t>
            </a:r>
            <a:r>
              <a:rPr lang="en-US" sz="120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9"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9, 2016</a:t>
            </a:fld>
            <a:endParaRPr lang="en-US" dirty="0"/>
          </a:p>
        </p:txBody>
      </p:sp>
      <p:sp>
        <p:nvSpPr>
          <p:cNvPr id="1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11"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712119355"/>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2" pos="81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5" y="1862940"/>
            <a:ext cx="10375904" cy="4155899"/>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9" name="TextBox 8"/>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Title/Subtitle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and Content</a:t>
            </a:r>
          </a:p>
          <a:p>
            <a:pPr algn="r"/>
            <a:r>
              <a:rPr lang="en-US" sz="1200" dirty="0" smtClean="0">
                <a:solidFill>
                  <a:schemeClr val="tx2"/>
                </a:solidFill>
                <a:latin typeface="Segoe UI" panose="020B0502040204020203" pitchFamily="34" charset="0"/>
                <a:cs typeface="Segoe UI" panose="020B0502040204020203" pitchFamily="34" charset="0"/>
              </a:rPr>
              <a:t>Identical to main layout but</a:t>
            </a:r>
            <a:r>
              <a:rPr lang="en-US" sz="1200" baseline="0" dirty="0" smtClean="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smtClean="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2"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9, 2016</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15"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514546609"/>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7" name="TextBox 6"/>
          <p:cNvSpPr txBox="1"/>
          <p:nvPr userDrawn="1"/>
        </p:nvSpPr>
        <p:spPr>
          <a:xfrm>
            <a:off x="-2087105" y="5934671"/>
            <a:ext cx="1851167" cy="923330"/>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Only</a:t>
            </a:r>
          </a:p>
          <a:p>
            <a:pPr algn="r"/>
            <a:r>
              <a:rPr lang="en-US" sz="1200" dirty="0" smtClean="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smtClean="0">
                <a:solidFill>
                  <a:schemeClr val="tx2"/>
                </a:solidFill>
                <a:latin typeface="Segoe UI" panose="020B0502040204020203" pitchFamily="34" charset="0"/>
                <a:cs typeface="Segoe UI" panose="020B0502040204020203" pitchFamily="34" charset="0"/>
              </a:rPr>
              <a:t> space in the middle of the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1"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9, 2016</a:t>
            </a:fld>
            <a:endParaRPr lang="en-US" dirty="0"/>
          </a:p>
        </p:txBody>
      </p:sp>
      <p:sp>
        <p:nvSpPr>
          <p:cNvPr id="13"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14"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Enter Agenda Title</a:t>
            </a:r>
            <a:endParaRPr lang="en-US" dirty="0"/>
          </a:p>
        </p:txBody>
      </p:sp>
      <p:sp>
        <p:nvSpPr>
          <p:cNvPr id="3" name="Content Placeholder 2"/>
          <p:cNvSpPr>
            <a:spLocks noGrp="1"/>
          </p:cNvSpPr>
          <p:nvPr>
            <p:ph idx="1" hasCustomPrompt="1"/>
          </p:nvPr>
        </p:nvSpPr>
        <p:spPr>
          <a:xfrm>
            <a:off x="915305" y="1600206"/>
            <a:ext cx="4114800" cy="4418635"/>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endParaRPr lang="en-US" dirty="0"/>
          </a:p>
        </p:txBody>
      </p:sp>
      <p:sp>
        <p:nvSpPr>
          <p:cNvPr id="12" name="TextBox 11"/>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Agenda</a:t>
            </a:r>
          </a:p>
          <a:p>
            <a:pPr algn="r"/>
            <a:r>
              <a:rPr lang="en-US" sz="1200" dirty="0" smtClean="0">
                <a:solidFill>
                  <a:schemeClr val="tx2"/>
                </a:solidFill>
                <a:latin typeface="Segoe UI" panose="020B0502040204020203" pitchFamily="34" charset="0"/>
                <a:cs typeface="Segoe UI" panose="020B0502040204020203" pitchFamily="34" charset="0"/>
              </a:rPr>
              <a:t>Two-column</a:t>
            </a:r>
            <a:r>
              <a:rPr lang="en-US" sz="1200" baseline="0" dirty="0" smtClean="0">
                <a:solidFill>
                  <a:schemeClr val="tx2"/>
                </a:solidFill>
                <a:latin typeface="Segoe UI" panose="020B0502040204020203" pitchFamily="34" charset="0"/>
                <a:cs typeface="Segoe UI" panose="020B0502040204020203" pitchFamily="34" charset="0"/>
              </a:rPr>
              <a:t> layout, to be used with any number of items.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3"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9, 2016</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17"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9" y="2431610"/>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6482725" y="2431609"/>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smtClean="0"/>
              <a:t>Column Heading</a:t>
            </a:r>
            <a:endParaRPr lang="en-US" dirty="0"/>
          </a:p>
        </p:txBody>
      </p:sp>
      <p:sp>
        <p:nvSpPr>
          <p:cNvPr id="14" name="TextBox 13"/>
          <p:cNvSpPr txBox="1"/>
          <p:nvPr userDrawn="1"/>
        </p:nvSpPr>
        <p:spPr>
          <a:xfrm>
            <a:off x="-2087106" y="6304003"/>
            <a:ext cx="1851169" cy="553998"/>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Two-Column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2087107" y="7"/>
            <a:ext cx="1850571"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9, 2016</a:t>
            </a:fld>
            <a:endParaRPr lang="en-US" dirty="0"/>
          </a:p>
        </p:txBody>
      </p:sp>
      <p:sp>
        <p:nvSpPr>
          <p:cNvPr id="18"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20"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hasCustomPrompt="1"/>
          </p:nvPr>
        </p:nvSpPr>
        <p:spPr>
          <a:xfrm>
            <a:off x="915305" y="2518728"/>
            <a:ext cx="3200400" cy="350011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text</a:t>
            </a:r>
          </a:p>
          <a:p>
            <a:pPr lvl="1"/>
            <a:r>
              <a:rPr lang="en-US" dirty="0" smtClean="0"/>
              <a:t>Second level</a:t>
            </a:r>
            <a:endParaRPr lang="en-US" dirty="0"/>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9" name="Text Placeholder 8"/>
          <p:cNvSpPr>
            <a:spLocks noGrp="1"/>
          </p:cNvSpPr>
          <p:nvPr>
            <p:ph type="body" sz="quarter" idx="15" hasCustomPrompt="1"/>
          </p:nvPr>
        </p:nvSpPr>
        <p:spPr>
          <a:xfrm>
            <a:off x="910984"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hasCustomPrompt="1"/>
          </p:nvPr>
        </p:nvSpPr>
        <p:spPr>
          <a:xfrm>
            <a:off x="4503056" y="2508582"/>
            <a:ext cx="3200400" cy="351025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text</a:t>
            </a:r>
          </a:p>
          <a:p>
            <a:pPr lvl="1"/>
            <a:r>
              <a:rPr lang="en-US" dirty="0" smtClean="0"/>
              <a:t>Second level</a:t>
            </a:r>
            <a:endParaRPr lang="en-US" dirty="0"/>
          </a:p>
        </p:txBody>
      </p:sp>
      <p:sp>
        <p:nvSpPr>
          <p:cNvPr id="11" name="Text Placeholder 8"/>
          <p:cNvSpPr>
            <a:spLocks noGrp="1"/>
          </p:cNvSpPr>
          <p:nvPr>
            <p:ph type="body" sz="quarter" idx="17" hasCustomPrompt="1"/>
          </p:nvPr>
        </p:nvSpPr>
        <p:spPr>
          <a:xfrm>
            <a:off x="4500896"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smtClean="0"/>
              <a:t>Column Heading</a:t>
            </a:r>
            <a:endParaRPr lang="en-US" dirty="0"/>
          </a:p>
        </p:txBody>
      </p:sp>
      <p:sp>
        <p:nvSpPr>
          <p:cNvPr id="12" name="Text Placeholder 8"/>
          <p:cNvSpPr>
            <a:spLocks noGrp="1"/>
          </p:cNvSpPr>
          <p:nvPr>
            <p:ph type="body" sz="quarter" idx="18" hasCustomPrompt="1"/>
          </p:nvPr>
        </p:nvSpPr>
        <p:spPr>
          <a:xfrm>
            <a:off x="8090808"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smtClean="0"/>
              <a:t>Column Heading</a:t>
            </a:r>
            <a:endParaRPr lang="en-US" dirty="0"/>
          </a:p>
        </p:txBody>
      </p:sp>
      <p:sp>
        <p:nvSpPr>
          <p:cNvPr id="13" name="Content Placeholder 2"/>
          <p:cNvSpPr>
            <a:spLocks noGrp="1"/>
          </p:cNvSpPr>
          <p:nvPr>
            <p:ph idx="19" hasCustomPrompt="1"/>
          </p:nvPr>
        </p:nvSpPr>
        <p:spPr>
          <a:xfrm>
            <a:off x="8090808" y="2518476"/>
            <a:ext cx="3200400" cy="3489971"/>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text</a:t>
            </a:r>
          </a:p>
          <a:p>
            <a:pPr lvl="1"/>
            <a:r>
              <a:rPr lang="en-US" dirty="0" smtClean="0"/>
              <a:t>Second level</a:t>
            </a:r>
            <a:endParaRPr lang="en-US" dirty="0"/>
          </a:p>
        </p:txBody>
      </p:sp>
      <p:sp>
        <p:nvSpPr>
          <p:cNvPr id="18" name="TextBox 17"/>
          <p:cNvSpPr txBox="1"/>
          <p:nvPr userDrawn="1"/>
        </p:nvSpPr>
        <p:spPr>
          <a:xfrm>
            <a:off x="-2087105" y="6304003"/>
            <a:ext cx="1851167" cy="553998"/>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Three-Column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November 9, 2016</a:t>
            </a:fld>
            <a:endParaRPr lang="en-US" dirty="0"/>
          </a:p>
        </p:txBody>
      </p:sp>
      <p:sp>
        <p:nvSpPr>
          <p:cNvPr id="2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22"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Left Text</a:t>
            </a:r>
          </a:p>
          <a:p>
            <a:pPr algn="r"/>
            <a:r>
              <a:rPr lang="en-US" sz="1200" dirty="0" smtClean="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November 9,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6"/>
            <a:ext cx="10363200" cy="842773"/>
          </a:xfrm>
          <a:prstGeom prst="rect">
            <a:avLst/>
          </a:prstGeom>
        </p:spPr>
        <p:txBody>
          <a:bodyPr vert="horz" lIns="0" tIns="0" rIns="0" bIns="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grpSp>
        <p:nvGrpSpPr>
          <p:cNvPr id="20" name="Group 19"/>
          <p:cNvGrpSpPr/>
          <p:nvPr userDrawn="1"/>
        </p:nvGrpSpPr>
        <p:grpSpPr>
          <a:xfrm rot="10800000">
            <a:off x="918242" y="6260015"/>
            <a:ext cx="10375903"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28" name="Top Circuit Line (Hidden)" hidden="1"/>
          <p:cNvGrpSpPr/>
          <p:nvPr userDrawn="1"/>
        </p:nvGrpSpPr>
        <p:grpSpPr>
          <a:xfrm>
            <a:off x="915309" y="911360"/>
            <a:ext cx="10375903"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31" name="Group 30"/>
          <p:cNvGrpSpPr/>
          <p:nvPr userDrawn="1"/>
        </p:nvGrpSpPr>
        <p:grpSpPr>
          <a:xfrm>
            <a:off x="10073978" y="6365113"/>
            <a:ext cx="1246295" cy="261157"/>
            <a:chOff x="5930901" y="4179887"/>
            <a:chExt cx="2727324" cy="762001"/>
          </a:xfrm>
          <a:solidFill>
            <a:schemeClr val="accent1"/>
          </a:solidFill>
        </p:grpSpPr>
        <p:sp>
          <p:nvSpPr>
            <p:cNvPr id="32"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5"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6"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7"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8"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9"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25" name="TextBox 24"/>
          <p:cNvSpPr txBox="1"/>
          <p:nvPr userDrawn="1"/>
        </p:nvSpPr>
        <p:spPr>
          <a:xfrm>
            <a:off x="1280161" y="6358607"/>
            <a:ext cx="2786881" cy="228600"/>
          </a:xfrm>
          <a:prstGeom prst="rect">
            <a:avLst/>
          </a:prstGeom>
          <a:noFill/>
        </p:spPr>
        <p:txBody>
          <a:bodyPr wrap="none" lIns="0" tIns="0" rIns="0" bIns="0" rtlCol="0" anchor="ctr" anchorCtr="0">
            <a:noAutofit/>
          </a:bodyPr>
          <a:lstStyle/>
          <a:p>
            <a:r>
              <a:rPr lang="en-US" sz="1100" dirty="0" smtClean="0">
                <a:latin typeface="Segoe UI" panose="020B0502040204020203" pitchFamily="34" charset="0"/>
                <a:cs typeface="Segoe UI" panose="020B0502040204020203" pitchFamily="34" charset="0"/>
              </a:rPr>
              <a:t>© 2016 Micron Technology,</a:t>
            </a:r>
            <a:r>
              <a:rPr lang="en-US" sz="1100" baseline="0" dirty="0" smtClean="0">
                <a:latin typeface="Segoe UI" panose="020B0502040204020203" pitchFamily="34" charset="0"/>
                <a:cs typeface="Segoe UI" panose="020B0502040204020203" pitchFamily="34" charset="0"/>
              </a:rPr>
              <a:t> Inc.   |  Confidential</a:t>
            </a:r>
            <a:endParaRPr lang="en-US" sz="1100" dirty="0"/>
          </a:p>
        </p:txBody>
      </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 id="2147483728" r:id="rId16"/>
    <p:sldLayoutId id="2147483731" r:id="rId17"/>
  </p:sldLayoutIdLst>
  <p:timing>
    <p:tnLst>
      <p:par>
        <p:cTn id="1" dur="indefinite" restart="never" nodeType="tmRoot"/>
      </p:par>
    </p:tnLst>
  </p:timing>
  <p:hf hdr="0"/>
  <p:txStyles>
    <p:title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03" indent="-309003" algn="l" defTabSz="1219080" rtl="0" eaLnBrk="1" latinLnBrk="0" hangingPunct="1">
        <a:spcBef>
          <a:spcPct val="20000"/>
        </a:spcBef>
        <a:spcAft>
          <a:spcPts val="800"/>
        </a:spcAft>
        <a:buClr>
          <a:schemeClr val="accent1"/>
        </a:buClr>
        <a:buFont typeface="Wingdings" panose="05000000000000000000" pitchFamily="2" charset="2"/>
        <a:buChar char="§"/>
        <a:tabLst>
          <a:tab pos="74077"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09" indent="-450803" algn="l" defTabSz="121908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080" indent="-385196"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080" rtl="0" eaLnBrk="1" latinLnBrk="0" hangingPunct="1">
        <a:defRPr sz="2400" kern="1200">
          <a:solidFill>
            <a:schemeClr val="tx1"/>
          </a:solidFill>
          <a:latin typeface="+mn-lt"/>
          <a:ea typeface="+mn-ea"/>
          <a:cs typeface="+mn-cs"/>
        </a:defRPr>
      </a:lvl1pPr>
      <a:lvl2pPr marL="609539" algn="l" defTabSz="1219080" rtl="0" eaLnBrk="1" latinLnBrk="0" hangingPunct="1">
        <a:defRPr sz="2400" kern="1200">
          <a:solidFill>
            <a:schemeClr val="tx1"/>
          </a:solidFill>
          <a:latin typeface="+mn-lt"/>
          <a:ea typeface="+mn-ea"/>
          <a:cs typeface="+mn-cs"/>
        </a:defRPr>
      </a:lvl2pPr>
      <a:lvl3pPr marL="1219080" algn="l" defTabSz="1219080" rtl="0" eaLnBrk="1" latinLnBrk="0" hangingPunct="1">
        <a:defRPr sz="2400" kern="1200">
          <a:solidFill>
            <a:schemeClr val="tx1"/>
          </a:solidFill>
          <a:latin typeface="+mn-lt"/>
          <a:ea typeface="+mn-ea"/>
          <a:cs typeface="+mn-cs"/>
        </a:defRPr>
      </a:lvl3pPr>
      <a:lvl4pPr marL="1828618" algn="l" defTabSz="1219080" rtl="0" eaLnBrk="1" latinLnBrk="0" hangingPunct="1">
        <a:defRPr sz="2400" kern="1200">
          <a:solidFill>
            <a:schemeClr val="tx1"/>
          </a:solidFill>
          <a:latin typeface="+mn-lt"/>
          <a:ea typeface="+mn-ea"/>
          <a:cs typeface="+mn-cs"/>
        </a:defRPr>
      </a:lvl4pPr>
      <a:lvl5pPr marL="2438158" algn="l" defTabSz="1219080" rtl="0" eaLnBrk="1" latinLnBrk="0" hangingPunct="1">
        <a:defRPr sz="2400" kern="1200">
          <a:solidFill>
            <a:schemeClr val="tx1"/>
          </a:solidFill>
          <a:latin typeface="+mn-lt"/>
          <a:ea typeface="+mn-ea"/>
          <a:cs typeface="+mn-cs"/>
        </a:defRPr>
      </a:lvl5pPr>
      <a:lvl6pPr marL="3047696" algn="l" defTabSz="1219080" rtl="0" eaLnBrk="1" latinLnBrk="0" hangingPunct="1">
        <a:defRPr sz="2400" kern="1200">
          <a:solidFill>
            <a:schemeClr val="tx1"/>
          </a:solidFill>
          <a:latin typeface="+mn-lt"/>
          <a:ea typeface="+mn-ea"/>
          <a:cs typeface="+mn-cs"/>
        </a:defRPr>
      </a:lvl6pPr>
      <a:lvl7pPr marL="3657235" algn="l" defTabSz="1219080" rtl="0" eaLnBrk="1" latinLnBrk="0" hangingPunct="1">
        <a:defRPr sz="2400" kern="1200">
          <a:solidFill>
            <a:schemeClr val="tx1"/>
          </a:solidFill>
          <a:latin typeface="+mn-lt"/>
          <a:ea typeface="+mn-ea"/>
          <a:cs typeface="+mn-cs"/>
        </a:defRPr>
      </a:lvl7pPr>
      <a:lvl8pPr marL="4266773" algn="l" defTabSz="1219080" rtl="0" eaLnBrk="1" latinLnBrk="0" hangingPunct="1">
        <a:defRPr sz="2400" kern="1200">
          <a:solidFill>
            <a:schemeClr val="tx1"/>
          </a:solidFill>
          <a:latin typeface="+mn-lt"/>
          <a:ea typeface="+mn-ea"/>
          <a:cs typeface="+mn-cs"/>
        </a:defRPr>
      </a:lvl8pPr>
      <a:lvl9pPr marL="4876313" algn="l" defTabSz="121908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cid:image002.png@01D10BE7.1B98E190" TargetMode="External"/><Relationship Id="rId2" Type="http://schemas.openxmlformats.org/officeDocument/2006/relationships/image" Target="../media/image6.png"/><Relationship Id="rId1" Type="http://schemas.openxmlformats.org/officeDocument/2006/relationships/slideLayout" Target="../slideLayouts/slideLayout16.xml"/><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jpe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5" y="689359"/>
            <a:ext cx="8468174" cy="1734724"/>
          </a:xfrm>
        </p:spPr>
        <p:txBody>
          <a:bodyPr>
            <a:normAutofit/>
          </a:bodyPr>
          <a:lstStyle/>
          <a:p>
            <a:r>
              <a:rPr lang="en-US" dirty="0"/>
              <a:t>SSM technology description and exploitation </a:t>
            </a:r>
            <a:endParaRPr lang="en-US" dirty="0"/>
          </a:p>
        </p:txBody>
      </p:sp>
      <p:sp>
        <p:nvSpPr>
          <p:cNvPr id="4" name="Text Placeholder 3"/>
          <p:cNvSpPr>
            <a:spLocks noGrp="1"/>
          </p:cNvSpPr>
          <p:nvPr>
            <p:ph type="body" sz="quarter" idx="10"/>
          </p:nvPr>
        </p:nvSpPr>
        <p:spPr/>
        <p:txBody>
          <a:bodyPr/>
          <a:lstStyle/>
          <a:p>
            <a:r>
              <a:rPr lang="en-US" dirty="0" smtClean="0"/>
              <a:t>WW1646</a:t>
            </a:r>
            <a:endParaRPr lang="en-US" dirty="0"/>
          </a:p>
        </p:txBody>
      </p:sp>
      <p:sp>
        <p:nvSpPr>
          <p:cNvPr id="8" name="Text Placeholder 7"/>
          <p:cNvSpPr>
            <a:spLocks noGrp="1"/>
          </p:cNvSpPr>
          <p:nvPr>
            <p:ph type="body" sz="quarter" idx="14"/>
          </p:nvPr>
        </p:nvSpPr>
        <p:spPr/>
        <p:txBody>
          <a:bodyPr/>
          <a:lstStyle/>
          <a:p>
            <a:endParaRPr lang="en-US"/>
          </a:p>
        </p:txBody>
      </p:sp>
      <p:sp>
        <p:nvSpPr>
          <p:cNvPr id="3" name="Text Placeholder 2"/>
          <p:cNvSpPr>
            <a:spLocks noGrp="1"/>
          </p:cNvSpPr>
          <p:nvPr>
            <p:ph type="body" sz="quarter" idx="12"/>
          </p:nvPr>
        </p:nvSpPr>
        <p:spPr/>
        <p:txBody>
          <a:bodyPr/>
          <a:lstStyle/>
          <a:p>
            <a:r>
              <a:rPr lang="en-US" dirty="0"/>
              <a:t>k</a:t>
            </a:r>
            <a:r>
              <a:rPr lang="en-US" dirty="0" smtClean="0"/>
              <a:t>yastreb, apirovan</a:t>
            </a:r>
            <a:endParaRPr lang="en-US" dirty="0"/>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Freeform 7"/>
          <p:cNvSpPr>
            <a:spLocks/>
          </p:cNvSpPr>
          <p:nvPr/>
        </p:nvSpPr>
        <p:spPr bwMode="auto">
          <a:xfrm>
            <a:off x="7474375" y="1715166"/>
            <a:ext cx="457200" cy="800100"/>
          </a:xfrm>
          <a:custGeom>
            <a:avLst/>
            <a:gdLst/>
            <a:ahLst/>
            <a:cxnLst>
              <a:cxn ang="0">
                <a:pos x="0" y="576"/>
              </a:cxn>
              <a:cxn ang="0">
                <a:pos x="216" y="432"/>
              </a:cxn>
              <a:cxn ang="0">
                <a:pos x="576" y="0"/>
              </a:cxn>
              <a:cxn ang="0">
                <a:pos x="936" y="432"/>
              </a:cxn>
              <a:cxn ang="0">
                <a:pos x="1152" y="576"/>
              </a:cxn>
            </a:cxnLst>
            <a:rect l="0" t="0" r="r" b="b"/>
            <a:pathLst>
              <a:path w="1152" h="576">
                <a:moveTo>
                  <a:pt x="0" y="576"/>
                </a:moveTo>
                <a:cubicBezTo>
                  <a:pt x="60" y="552"/>
                  <a:pt x="120" y="528"/>
                  <a:pt x="216" y="432"/>
                </a:cubicBezTo>
                <a:cubicBezTo>
                  <a:pt x="312" y="336"/>
                  <a:pt x="456" y="0"/>
                  <a:pt x="576" y="0"/>
                </a:cubicBezTo>
                <a:cubicBezTo>
                  <a:pt x="696" y="0"/>
                  <a:pt x="840" y="336"/>
                  <a:pt x="936" y="432"/>
                </a:cubicBezTo>
                <a:cubicBezTo>
                  <a:pt x="1032" y="528"/>
                  <a:pt x="1092" y="552"/>
                  <a:pt x="1152" y="576"/>
                </a:cubicBezTo>
              </a:path>
            </a:pathLst>
          </a:custGeom>
          <a:solidFill>
            <a:srgbClr val="FFC000"/>
          </a:solidFill>
          <a:ln w="19050" cap="flat" cmpd="sng">
            <a:solidFill>
              <a:schemeClr val="tx1"/>
            </a:solidFill>
            <a:prstDash val="solid"/>
            <a:round/>
            <a:headEnd/>
            <a:tailEnd/>
          </a:ln>
          <a:effectLst/>
        </p:spPr>
        <p:txBody>
          <a:bodyPr anchor="ctr"/>
          <a:lstStyle/>
          <a:p>
            <a:pPr fontAlgn="base">
              <a:spcBef>
                <a:spcPct val="0"/>
              </a:spcBef>
              <a:spcAft>
                <a:spcPct val="0"/>
              </a:spcAft>
            </a:pPr>
            <a:endParaRPr lang="en-US" sz="1200">
              <a:solidFill>
                <a:srgbClr val="002060"/>
              </a:solidFill>
            </a:endParaRPr>
          </a:p>
        </p:txBody>
      </p:sp>
      <p:sp>
        <p:nvSpPr>
          <p:cNvPr id="8" name="Rectangle 7"/>
          <p:cNvSpPr/>
          <p:nvPr/>
        </p:nvSpPr>
        <p:spPr bwMode="auto">
          <a:xfrm>
            <a:off x="6206966" y="606574"/>
            <a:ext cx="1487606" cy="1910686"/>
          </a:xfrm>
          <a:prstGeom prst="rect">
            <a:avLst/>
          </a:prstGeom>
          <a:solidFill>
            <a:srgbClr val="969696">
              <a:alpha val="30196"/>
            </a:srgbClr>
          </a:solidFill>
          <a:ln w="9525" cap="flat" cmpd="sng" algn="ctr">
            <a:noFill/>
            <a:prstDash val="solid"/>
            <a:round/>
            <a:headEnd type="none" w="med" len="med"/>
            <a:tailEnd type="none" w="med" len="med"/>
          </a:ln>
          <a:effectLst/>
        </p:spPr>
        <p:txBody>
          <a:bodyPr vert="horz" wrap="square" lIns="92075" tIns="46038" rIns="92075" bIns="46038" numCol="1" rtlCol="0" anchor="ctr" anchorCtr="0" compatLnSpc="1">
            <a:prstTxWarp prst="textNoShape">
              <a:avLst/>
            </a:prstTxWarp>
          </a:bodyPr>
          <a:lstStyle/>
          <a:p>
            <a:pPr eaLnBrk="0" fontAlgn="base" hangingPunct="0">
              <a:spcBef>
                <a:spcPct val="0"/>
              </a:spcBef>
              <a:spcAft>
                <a:spcPct val="0"/>
              </a:spcAft>
            </a:pPr>
            <a:endParaRPr lang="en-US" sz="1200">
              <a:solidFill>
                <a:srgbClr val="002060"/>
              </a:solidFill>
            </a:endParaRPr>
          </a:p>
        </p:txBody>
      </p:sp>
      <p:sp>
        <p:nvSpPr>
          <p:cNvPr id="90129" name="Text Box 17"/>
          <p:cNvSpPr txBox="1">
            <a:spLocks noChangeArrowheads="1"/>
          </p:cNvSpPr>
          <p:nvPr/>
        </p:nvSpPr>
        <p:spPr bwMode="auto">
          <a:xfrm>
            <a:off x="6159175" y="1162051"/>
            <a:ext cx="691215" cy="443198"/>
          </a:xfrm>
          <a:prstGeom prst="rect">
            <a:avLst/>
          </a:prstGeom>
          <a:noFill/>
          <a:ln w="12700" algn="ctr">
            <a:noFill/>
            <a:miter lim="800000"/>
            <a:headEnd/>
            <a:tailEnd/>
          </a:ln>
          <a:effectLst/>
        </p:spPr>
        <p:txBody>
          <a:bodyPr wrap="none">
            <a:spAutoFit/>
          </a:bodyPr>
          <a:lstStyle/>
          <a:p>
            <a:pPr algn="ctr" fontAlgn="base">
              <a:lnSpc>
                <a:spcPct val="95000"/>
              </a:lnSpc>
              <a:spcBef>
                <a:spcPct val="35000"/>
              </a:spcBef>
              <a:spcAft>
                <a:spcPct val="0"/>
              </a:spcAft>
              <a:buClr>
                <a:srgbClr val="002060"/>
              </a:buClr>
              <a:buFont typeface="Times" pitchFamily="1" charset="0"/>
              <a:buNone/>
            </a:pPr>
            <a:r>
              <a:rPr lang="en-US" sz="1200" b="1" dirty="0">
                <a:solidFill>
                  <a:srgbClr val="000000"/>
                </a:solidFill>
                <a:latin typeface="Arial" charset="0"/>
              </a:rPr>
              <a:t>Low </a:t>
            </a:r>
            <a:r>
              <a:rPr lang="en-US" sz="1200" b="1" dirty="0" err="1">
                <a:solidFill>
                  <a:srgbClr val="000000"/>
                </a:solidFill>
                <a:latin typeface="Arial" charset="0"/>
              </a:rPr>
              <a:t>Vt</a:t>
            </a:r>
            <a:r>
              <a:rPr lang="en-US" sz="1200" b="1" dirty="0">
                <a:solidFill>
                  <a:srgbClr val="000000"/>
                </a:solidFill>
                <a:latin typeface="Arial" charset="0"/>
              </a:rPr>
              <a:t/>
            </a:r>
            <a:br>
              <a:rPr lang="en-US" sz="1200" b="1" dirty="0">
                <a:solidFill>
                  <a:srgbClr val="000000"/>
                </a:solidFill>
                <a:latin typeface="Arial" charset="0"/>
              </a:rPr>
            </a:br>
            <a:r>
              <a:rPr lang="en-US" sz="1200" b="1" dirty="0">
                <a:solidFill>
                  <a:srgbClr val="000000"/>
                </a:solidFill>
                <a:latin typeface="Arial" charset="0"/>
              </a:rPr>
              <a:t>drift</a:t>
            </a:r>
          </a:p>
        </p:txBody>
      </p:sp>
      <p:sp>
        <p:nvSpPr>
          <p:cNvPr id="90114" name="Rectangle 2"/>
          <p:cNvSpPr>
            <a:spLocks noGrp="1" noChangeArrowheads="1"/>
          </p:cNvSpPr>
          <p:nvPr>
            <p:ph type="title"/>
          </p:nvPr>
        </p:nvSpPr>
        <p:spPr>
          <a:xfrm>
            <a:off x="1202102" y="1"/>
            <a:ext cx="10249488" cy="688063"/>
          </a:xfrm>
        </p:spPr>
        <p:txBody>
          <a:bodyPr>
            <a:noAutofit/>
          </a:bodyPr>
          <a:lstStyle/>
          <a:p>
            <a:r>
              <a:rPr lang="en-US" dirty="0"/>
              <a:t>Overview of SSM window budget</a:t>
            </a:r>
          </a:p>
        </p:txBody>
      </p:sp>
      <p:sp>
        <p:nvSpPr>
          <p:cNvPr id="6" name="Text Placeholder 5"/>
          <p:cNvSpPr>
            <a:spLocks noGrp="1"/>
          </p:cNvSpPr>
          <p:nvPr>
            <p:ph type="body" sz="quarter" idx="14"/>
          </p:nvPr>
        </p:nvSpPr>
        <p:spPr/>
        <p:txBody>
          <a:bodyPr/>
          <a:lstStyle/>
          <a:p>
            <a:endParaRPr lang="en-US"/>
          </a:p>
        </p:txBody>
      </p:sp>
      <p:sp>
        <p:nvSpPr>
          <p:cNvPr id="90115" name="Line 3"/>
          <p:cNvSpPr>
            <a:spLocks noChangeShapeType="1"/>
          </p:cNvSpPr>
          <p:nvPr/>
        </p:nvSpPr>
        <p:spPr bwMode="auto">
          <a:xfrm>
            <a:off x="2095500" y="2514600"/>
            <a:ext cx="8115300" cy="0"/>
          </a:xfrm>
          <a:prstGeom prst="line">
            <a:avLst/>
          </a:prstGeom>
          <a:noFill/>
          <a:ln w="9525">
            <a:solidFill>
              <a:schemeClr val="tx1"/>
            </a:solidFill>
            <a:round/>
            <a:headEnd/>
            <a:tailEnd type="triangle" w="med" len="med"/>
          </a:ln>
          <a:effectLst/>
        </p:spPr>
        <p:txBody>
          <a:bodyPr anchor="ctr"/>
          <a:lstStyle/>
          <a:p>
            <a:pPr fontAlgn="base">
              <a:spcBef>
                <a:spcPct val="0"/>
              </a:spcBef>
              <a:spcAft>
                <a:spcPct val="0"/>
              </a:spcAft>
            </a:pPr>
            <a:endParaRPr lang="en-US" sz="1200">
              <a:solidFill>
                <a:srgbClr val="002060"/>
              </a:solidFill>
            </a:endParaRPr>
          </a:p>
        </p:txBody>
      </p:sp>
      <p:sp>
        <p:nvSpPr>
          <p:cNvPr id="90116" name="Freeform 4"/>
          <p:cNvSpPr>
            <a:spLocks/>
          </p:cNvSpPr>
          <p:nvPr/>
        </p:nvSpPr>
        <p:spPr bwMode="auto">
          <a:xfrm>
            <a:off x="6438900" y="1714499"/>
            <a:ext cx="685800" cy="800100"/>
          </a:xfrm>
          <a:custGeom>
            <a:avLst/>
            <a:gdLst/>
            <a:ahLst/>
            <a:cxnLst>
              <a:cxn ang="0">
                <a:pos x="0" y="576"/>
              </a:cxn>
              <a:cxn ang="0">
                <a:pos x="216" y="432"/>
              </a:cxn>
              <a:cxn ang="0">
                <a:pos x="576" y="0"/>
              </a:cxn>
              <a:cxn ang="0">
                <a:pos x="936" y="432"/>
              </a:cxn>
              <a:cxn ang="0">
                <a:pos x="1152" y="576"/>
              </a:cxn>
            </a:cxnLst>
            <a:rect l="0" t="0" r="r" b="b"/>
            <a:pathLst>
              <a:path w="1152" h="576">
                <a:moveTo>
                  <a:pt x="0" y="576"/>
                </a:moveTo>
                <a:cubicBezTo>
                  <a:pt x="60" y="552"/>
                  <a:pt x="120" y="528"/>
                  <a:pt x="216" y="432"/>
                </a:cubicBezTo>
                <a:cubicBezTo>
                  <a:pt x="312" y="336"/>
                  <a:pt x="456" y="0"/>
                  <a:pt x="576" y="0"/>
                </a:cubicBezTo>
                <a:cubicBezTo>
                  <a:pt x="696" y="0"/>
                  <a:pt x="840" y="336"/>
                  <a:pt x="936" y="432"/>
                </a:cubicBezTo>
                <a:cubicBezTo>
                  <a:pt x="1032" y="528"/>
                  <a:pt x="1092" y="552"/>
                  <a:pt x="1152" y="576"/>
                </a:cubicBezTo>
              </a:path>
            </a:pathLst>
          </a:custGeom>
          <a:solidFill>
            <a:schemeClr val="hlink">
              <a:alpha val="50000"/>
            </a:schemeClr>
          </a:solidFill>
          <a:ln w="19050" cap="flat" cmpd="sng">
            <a:solidFill>
              <a:schemeClr val="tx1"/>
            </a:solidFill>
            <a:prstDash val="sysDot"/>
            <a:round/>
            <a:headEnd/>
            <a:tailEnd/>
          </a:ln>
          <a:effectLst/>
        </p:spPr>
        <p:txBody>
          <a:bodyPr anchor="ctr"/>
          <a:lstStyle/>
          <a:p>
            <a:pPr fontAlgn="base">
              <a:spcBef>
                <a:spcPct val="0"/>
              </a:spcBef>
              <a:spcAft>
                <a:spcPct val="0"/>
              </a:spcAft>
            </a:pPr>
            <a:endParaRPr lang="en-US" sz="1200">
              <a:solidFill>
                <a:srgbClr val="002060"/>
              </a:solidFill>
            </a:endParaRPr>
          </a:p>
        </p:txBody>
      </p:sp>
      <p:sp>
        <p:nvSpPr>
          <p:cNvPr id="90119" name="Freeform 7"/>
          <p:cNvSpPr>
            <a:spLocks/>
          </p:cNvSpPr>
          <p:nvPr/>
        </p:nvSpPr>
        <p:spPr bwMode="auto">
          <a:xfrm>
            <a:off x="5981700" y="1714499"/>
            <a:ext cx="457200" cy="800100"/>
          </a:xfrm>
          <a:custGeom>
            <a:avLst/>
            <a:gdLst/>
            <a:ahLst/>
            <a:cxnLst>
              <a:cxn ang="0">
                <a:pos x="0" y="576"/>
              </a:cxn>
              <a:cxn ang="0">
                <a:pos x="216" y="432"/>
              </a:cxn>
              <a:cxn ang="0">
                <a:pos x="576" y="0"/>
              </a:cxn>
              <a:cxn ang="0">
                <a:pos x="936" y="432"/>
              </a:cxn>
              <a:cxn ang="0">
                <a:pos x="1152" y="576"/>
              </a:cxn>
            </a:cxnLst>
            <a:rect l="0" t="0" r="r" b="b"/>
            <a:pathLst>
              <a:path w="1152" h="576">
                <a:moveTo>
                  <a:pt x="0" y="576"/>
                </a:moveTo>
                <a:cubicBezTo>
                  <a:pt x="60" y="552"/>
                  <a:pt x="120" y="528"/>
                  <a:pt x="216" y="432"/>
                </a:cubicBezTo>
                <a:cubicBezTo>
                  <a:pt x="312" y="336"/>
                  <a:pt x="456" y="0"/>
                  <a:pt x="576" y="0"/>
                </a:cubicBezTo>
                <a:cubicBezTo>
                  <a:pt x="696" y="0"/>
                  <a:pt x="840" y="336"/>
                  <a:pt x="936" y="432"/>
                </a:cubicBezTo>
                <a:cubicBezTo>
                  <a:pt x="1032" y="528"/>
                  <a:pt x="1092" y="552"/>
                  <a:pt x="1152" y="576"/>
                </a:cubicBezTo>
              </a:path>
            </a:pathLst>
          </a:custGeom>
          <a:solidFill>
            <a:schemeClr val="hlink"/>
          </a:solidFill>
          <a:ln w="19050" cap="flat" cmpd="sng">
            <a:solidFill>
              <a:schemeClr val="tx1"/>
            </a:solidFill>
            <a:prstDash val="solid"/>
            <a:round/>
            <a:headEnd/>
            <a:tailEnd/>
          </a:ln>
          <a:effectLst/>
        </p:spPr>
        <p:txBody>
          <a:bodyPr anchor="ctr"/>
          <a:lstStyle/>
          <a:p>
            <a:pPr fontAlgn="base">
              <a:spcBef>
                <a:spcPct val="0"/>
              </a:spcBef>
              <a:spcAft>
                <a:spcPct val="0"/>
              </a:spcAft>
            </a:pPr>
            <a:endParaRPr lang="en-US" sz="1200">
              <a:solidFill>
                <a:srgbClr val="002060"/>
              </a:solidFill>
            </a:endParaRPr>
          </a:p>
        </p:txBody>
      </p:sp>
      <p:sp>
        <p:nvSpPr>
          <p:cNvPr id="90120" name="Line 8"/>
          <p:cNvSpPr>
            <a:spLocks noChangeShapeType="1"/>
          </p:cNvSpPr>
          <p:nvPr/>
        </p:nvSpPr>
        <p:spPr bwMode="auto">
          <a:xfrm>
            <a:off x="6210300" y="951901"/>
            <a:ext cx="0" cy="1219801"/>
          </a:xfrm>
          <a:prstGeom prst="line">
            <a:avLst/>
          </a:prstGeom>
          <a:noFill/>
          <a:ln w="12700">
            <a:solidFill>
              <a:schemeClr val="tx1"/>
            </a:solidFill>
            <a:prstDash val="dash"/>
            <a:round/>
            <a:headEnd/>
            <a:tailEnd/>
          </a:ln>
          <a:effectLst/>
        </p:spPr>
        <p:txBody>
          <a:bodyPr anchor="ctr"/>
          <a:lstStyle/>
          <a:p>
            <a:pPr fontAlgn="base">
              <a:spcBef>
                <a:spcPct val="0"/>
              </a:spcBef>
              <a:spcAft>
                <a:spcPct val="0"/>
              </a:spcAft>
            </a:pPr>
            <a:endParaRPr lang="en-US" sz="1200">
              <a:solidFill>
                <a:srgbClr val="002060"/>
              </a:solidFill>
            </a:endParaRPr>
          </a:p>
        </p:txBody>
      </p:sp>
      <p:sp>
        <p:nvSpPr>
          <p:cNvPr id="90121" name="Line 9"/>
          <p:cNvSpPr>
            <a:spLocks noChangeShapeType="1"/>
          </p:cNvSpPr>
          <p:nvPr/>
        </p:nvSpPr>
        <p:spPr bwMode="auto">
          <a:xfrm>
            <a:off x="6781800" y="1371599"/>
            <a:ext cx="0" cy="800100"/>
          </a:xfrm>
          <a:prstGeom prst="line">
            <a:avLst/>
          </a:prstGeom>
          <a:noFill/>
          <a:ln w="12700">
            <a:solidFill>
              <a:schemeClr val="tx1"/>
            </a:solidFill>
            <a:prstDash val="dash"/>
            <a:round/>
            <a:headEnd/>
            <a:tailEnd/>
          </a:ln>
          <a:effectLst/>
        </p:spPr>
        <p:txBody>
          <a:bodyPr anchor="ctr"/>
          <a:lstStyle/>
          <a:p>
            <a:pPr fontAlgn="base">
              <a:spcBef>
                <a:spcPct val="0"/>
              </a:spcBef>
              <a:spcAft>
                <a:spcPct val="0"/>
              </a:spcAft>
            </a:pPr>
            <a:endParaRPr lang="en-US" sz="1200">
              <a:solidFill>
                <a:srgbClr val="002060"/>
              </a:solidFill>
            </a:endParaRPr>
          </a:p>
        </p:txBody>
      </p:sp>
      <p:sp>
        <p:nvSpPr>
          <p:cNvPr id="90122" name="Line 10"/>
          <p:cNvSpPr>
            <a:spLocks noChangeShapeType="1"/>
          </p:cNvSpPr>
          <p:nvPr/>
        </p:nvSpPr>
        <p:spPr bwMode="auto">
          <a:xfrm>
            <a:off x="6210300" y="1600200"/>
            <a:ext cx="571500" cy="0"/>
          </a:xfrm>
          <a:prstGeom prst="line">
            <a:avLst/>
          </a:prstGeom>
          <a:noFill/>
          <a:ln w="19050">
            <a:solidFill>
              <a:schemeClr val="tx1"/>
            </a:solidFill>
            <a:round/>
            <a:headEnd type="none" w="med" len="med"/>
            <a:tailEnd type="triangle" w="med" len="med"/>
          </a:ln>
          <a:effectLst/>
        </p:spPr>
        <p:txBody>
          <a:bodyPr anchor="ctr"/>
          <a:lstStyle/>
          <a:p>
            <a:pPr fontAlgn="base">
              <a:spcBef>
                <a:spcPct val="0"/>
              </a:spcBef>
              <a:spcAft>
                <a:spcPct val="0"/>
              </a:spcAft>
            </a:pPr>
            <a:endParaRPr lang="en-US" sz="1200">
              <a:solidFill>
                <a:srgbClr val="002060"/>
              </a:solidFill>
            </a:endParaRPr>
          </a:p>
        </p:txBody>
      </p:sp>
      <p:sp>
        <p:nvSpPr>
          <p:cNvPr id="90123" name="Line 11"/>
          <p:cNvSpPr>
            <a:spLocks noChangeShapeType="1"/>
          </p:cNvSpPr>
          <p:nvPr/>
        </p:nvSpPr>
        <p:spPr bwMode="auto">
          <a:xfrm>
            <a:off x="7696199" y="951901"/>
            <a:ext cx="0" cy="1219801"/>
          </a:xfrm>
          <a:prstGeom prst="line">
            <a:avLst/>
          </a:prstGeom>
          <a:noFill/>
          <a:ln w="12700">
            <a:solidFill>
              <a:schemeClr val="tx1"/>
            </a:solidFill>
            <a:prstDash val="dash"/>
            <a:round/>
            <a:headEnd/>
            <a:tailEnd/>
          </a:ln>
          <a:effectLst/>
        </p:spPr>
        <p:txBody>
          <a:bodyPr anchor="ctr"/>
          <a:lstStyle/>
          <a:p>
            <a:pPr fontAlgn="base">
              <a:spcBef>
                <a:spcPct val="0"/>
              </a:spcBef>
              <a:spcAft>
                <a:spcPct val="0"/>
              </a:spcAft>
            </a:pPr>
            <a:endParaRPr lang="en-US" sz="1200">
              <a:solidFill>
                <a:srgbClr val="002060"/>
              </a:solidFill>
            </a:endParaRPr>
          </a:p>
        </p:txBody>
      </p:sp>
      <p:sp>
        <p:nvSpPr>
          <p:cNvPr id="90126" name="Line 14"/>
          <p:cNvSpPr>
            <a:spLocks noChangeShapeType="1"/>
          </p:cNvSpPr>
          <p:nvPr/>
        </p:nvSpPr>
        <p:spPr bwMode="auto">
          <a:xfrm>
            <a:off x="7239000" y="1714502"/>
            <a:ext cx="9140" cy="1080823"/>
          </a:xfrm>
          <a:prstGeom prst="line">
            <a:avLst/>
          </a:prstGeom>
          <a:noFill/>
          <a:ln w="19050">
            <a:solidFill>
              <a:schemeClr val="tx1"/>
            </a:solidFill>
            <a:prstDash val="sysDot"/>
            <a:round/>
            <a:headEnd/>
            <a:tailEnd/>
          </a:ln>
          <a:effectLst/>
        </p:spPr>
        <p:txBody>
          <a:bodyPr anchor="ctr"/>
          <a:lstStyle/>
          <a:p>
            <a:pPr fontAlgn="base">
              <a:spcBef>
                <a:spcPct val="0"/>
              </a:spcBef>
              <a:spcAft>
                <a:spcPct val="0"/>
              </a:spcAft>
            </a:pPr>
            <a:endParaRPr lang="en-US" sz="1200">
              <a:solidFill>
                <a:srgbClr val="002060"/>
              </a:solidFill>
            </a:endParaRPr>
          </a:p>
        </p:txBody>
      </p:sp>
      <p:sp>
        <p:nvSpPr>
          <p:cNvPr id="90127" name="Line 15"/>
          <p:cNvSpPr>
            <a:spLocks noChangeShapeType="1"/>
          </p:cNvSpPr>
          <p:nvPr/>
        </p:nvSpPr>
        <p:spPr bwMode="auto">
          <a:xfrm>
            <a:off x="6781800" y="2057401"/>
            <a:ext cx="457200" cy="0"/>
          </a:xfrm>
          <a:prstGeom prst="line">
            <a:avLst/>
          </a:prstGeom>
          <a:noFill/>
          <a:ln w="19050">
            <a:solidFill>
              <a:srgbClr val="FF00FF"/>
            </a:solidFill>
            <a:round/>
            <a:headEnd type="triangle" w="med" len="med"/>
            <a:tailEnd type="triangle" w="med" len="med"/>
          </a:ln>
          <a:effectLst/>
        </p:spPr>
        <p:txBody>
          <a:bodyPr anchor="ctr"/>
          <a:lstStyle/>
          <a:p>
            <a:pPr fontAlgn="base">
              <a:spcBef>
                <a:spcPct val="0"/>
              </a:spcBef>
              <a:spcAft>
                <a:spcPct val="0"/>
              </a:spcAft>
            </a:pPr>
            <a:endParaRPr lang="en-US" sz="1200">
              <a:solidFill>
                <a:srgbClr val="002060"/>
              </a:solidFill>
            </a:endParaRPr>
          </a:p>
        </p:txBody>
      </p:sp>
      <p:sp>
        <p:nvSpPr>
          <p:cNvPr id="90128" name="Line 16"/>
          <p:cNvSpPr>
            <a:spLocks noChangeShapeType="1"/>
          </p:cNvSpPr>
          <p:nvPr/>
        </p:nvSpPr>
        <p:spPr bwMode="auto">
          <a:xfrm>
            <a:off x="7709748" y="2057401"/>
            <a:ext cx="325344" cy="0"/>
          </a:xfrm>
          <a:prstGeom prst="line">
            <a:avLst/>
          </a:prstGeom>
          <a:noFill/>
          <a:ln w="19050">
            <a:solidFill>
              <a:srgbClr val="800000"/>
            </a:solidFill>
            <a:round/>
            <a:headEnd type="triangle" w="med" len="med"/>
            <a:tailEnd type="triangle" w="med" len="med"/>
          </a:ln>
          <a:effectLst/>
        </p:spPr>
        <p:txBody>
          <a:bodyPr anchor="ctr"/>
          <a:lstStyle/>
          <a:p>
            <a:pPr fontAlgn="base">
              <a:spcBef>
                <a:spcPct val="0"/>
              </a:spcBef>
              <a:spcAft>
                <a:spcPct val="0"/>
              </a:spcAft>
            </a:pPr>
            <a:endParaRPr lang="en-US" sz="1200">
              <a:solidFill>
                <a:srgbClr val="002060"/>
              </a:solidFill>
            </a:endParaRPr>
          </a:p>
        </p:txBody>
      </p:sp>
      <p:sp>
        <p:nvSpPr>
          <p:cNvPr id="90131" name="Text Box 19"/>
          <p:cNvSpPr txBox="1">
            <a:spLocks noChangeArrowheads="1"/>
          </p:cNvSpPr>
          <p:nvPr/>
        </p:nvSpPr>
        <p:spPr bwMode="auto">
          <a:xfrm>
            <a:off x="9756779" y="2516188"/>
            <a:ext cx="572593" cy="267766"/>
          </a:xfrm>
          <a:prstGeom prst="rect">
            <a:avLst/>
          </a:prstGeom>
          <a:noFill/>
          <a:ln w="12700" algn="ctr">
            <a:noFill/>
            <a:miter lim="800000"/>
            <a:headEnd/>
            <a:tailEnd/>
          </a:ln>
          <a:effectLst/>
        </p:spPr>
        <p:txBody>
          <a:bodyPr wrap="none">
            <a:spAutoFit/>
          </a:bodyPr>
          <a:lstStyle/>
          <a:p>
            <a:pPr marL="173034" indent="-173034" fontAlgn="base">
              <a:lnSpc>
                <a:spcPct val="95000"/>
              </a:lnSpc>
              <a:spcBef>
                <a:spcPct val="35000"/>
              </a:spcBef>
              <a:spcAft>
                <a:spcPct val="0"/>
              </a:spcAft>
              <a:buClr>
                <a:srgbClr val="002060"/>
              </a:buClr>
            </a:pPr>
            <a:r>
              <a:rPr lang="en-US" sz="1200" b="1" i="1" dirty="0" err="1">
                <a:solidFill>
                  <a:srgbClr val="000000"/>
                </a:solidFill>
                <a:latin typeface="Arial" charset="0"/>
              </a:rPr>
              <a:t>V</a:t>
            </a:r>
            <a:r>
              <a:rPr lang="en-US" sz="1200" b="1" i="1" baseline="-25000" dirty="0" err="1">
                <a:solidFill>
                  <a:srgbClr val="000000"/>
                </a:solidFill>
                <a:latin typeface="Arial" charset="0"/>
              </a:rPr>
              <a:t>target</a:t>
            </a:r>
            <a:endParaRPr lang="en-US" sz="1200" b="1" i="1" baseline="-25000" dirty="0">
              <a:solidFill>
                <a:srgbClr val="000000"/>
              </a:solidFill>
              <a:latin typeface="Arial" charset="0"/>
            </a:endParaRPr>
          </a:p>
        </p:txBody>
      </p:sp>
      <p:grpSp>
        <p:nvGrpSpPr>
          <p:cNvPr id="2" name="Group 20"/>
          <p:cNvGrpSpPr>
            <a:grpSpLocks/>
          </p:cNvGrpSpPr>
          <p:nvPr/>
        </p:nvGrpSpPr>
        <p:grpSpPr bwMode="auto">
          <a:xfrm>
            <a:off x="8048359" y="1943098"/>
            <a:ext cx="1257301" cy="571500"/>
            <a:chOff x="4896" y="1224"/>
            <a:chExt cx="792" cy="360"/>
          </a:xfrm>
        </p:grpSpPr>
        <p:sp>
          <p:nvSpPr>
            <p:cNvPr id="90133" name="Text Box 21"/>
            <p:cNvSpPr txBox="1">
              <a:spLocks noChangeArrowheads="1"/>
            </p:cNvSpPr>
            <p:nvPr/>
          </p:nvSpPr>
          <p:spPr bwMode="auto">
            <a:xfrm>
              <a:off x="5112" y="1224"/>
              <a:ext cx="576" cy="279"/>
            </a:xfrm>
            <a:prstGeom prst="rect">
              <a:avLst/>
            </a:prstGeom>
            <a:noFill/>
            <a:ln w="19050" algn="ctr">
              <a:solidFill>
                <a:schemeClr val="tx1"/>
              </a:solid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1200" b="1">
                  <a:solidFill>
                    <a:srgbClr val="000000"/>
                  </a:solidFill>
                  <a:latin typeface="Arial" charset="0"/>
                </a:rPr>
                <a:t>V=SELBL</a:t>
              </a:r>
              <a:br>
                <a:rPr lang="en-US" sz="1200" b="1">
                  <a:solidFill>
                    <a:srgbClr val="000000"/>
                  </a:solidFill>
                  <a:latin typeface="Arial" charset="0"/>
                </a:rPr>
              </a:br>
              <a:r>
                <a:rPr lang="en-US" sz="1200" b="1">
                  <a:solidFill>
                    <a:srgbClr val="000000"/>
                  </a:solidFill>
                  <a:latin typeface="Arial" charset="0"/>
                </a:rPr>
                <a:t>(write)</a:t>
              </a:r>
            </a:p>
          </p:txBody>
        </p:sp>
        <p:sp>
          <p:nvSpPr>
            <p:cNvPr id="90134" name="Line 22"/>
            <p:cNvSpPr>
              <a:spLocks noChangeShapeType="1"/>
            </p:cNvSpPr>
            <p:nvPr/>
          </p:nvSpPr>
          <p:spPr bwMode="auto">
            <a:xfrm flipV="1">
              <a:off x="4896" y="1368"/>
              <a:ext cx="72" cy="216"/>
            </a:xfrm>
            <a:prstGeom prst="line">
              <a:avLst/>
            </a:prstGeom>
            <a:noFill/>
            <a:ln w="19050">
              <a:solidFill>
                <a:schemeClr val="tx1"/>
              </a:solidFill>
              <a:round/>
              <a:headEnd type="triangle" w="med" len="med"/>
              <a:tailEnd/>
            </a:ln>
            <a:effectLst/>
          </p:spPr>
          <p:txBody>
            <a:bodyPr anchor="ctr"/>
            <a:lstStyle/>
            <a:p>
              <a:pPr fontAlgn="base">
                <a:spcBef>
                  <a:spcPct val="0"/>
                </a:spcBef>
                <a:spcAft>
                  <a:spcPct val="0"/>
                </a:spcAft>
              </a:pPr>
              <a:endParaRPr lang="en-US" sz="1200">
                <a:solidFill>
                  <a:srgbClr val="002060"/>
                </a:solidFill>
              </a:endParaRPr>
            </a:p>
          </p:txBody>
        </p:sp>
        <p:sp>
          <p:nvSpPr>
            <p:cNvPr id="90135" name="Line 23"/>
            <p:cNvSpPr>
              <a:spLocks noChangeShapeType="1"/>
            </p:cNvSpPr>
            <p:nvPr/>
          </p:nvSpPr>
          <p:spPr bwMode="auto">
            <a:xfrm>
              <a:off x="4968" y="1368"/>
              <a:ext cx="144" cy="0"/>
            </a:xfrm>
            <a:prstGeom prst="line">
              <a:avLst/>
            </a:prstGeom>
            <a:noFill/>
            <a:ln w="19050">
              <a:solidFill>
                <a:schemeClr val="tx1"/>
              </a:solidFill>
              <a:round/>
              <a:headEnd/>
              <a:tailEnd/>
            </a:ln>
            <a:effectLst/>
          </p:spPr>
          <p:txBody>
            <a:bodyPr anchor="ctr"/>
            <a:lstStyle/>
            <a:p>
              <a:pPr fontAlgn="base">
                <a:spcBef>
                  <a:spcPct val="0"/>
                </a:spcBef>
                <a:spcAft>
                  <a:spcPct val="0"/>
                </a:spcAft>
              </a:pPr>
              <a:endParaRPr lang="en-US" sz="1200">
                <a:solidFill>
                  <a:srgbClr val="002060"/>
                </a:solidFill>
              </a:endParaRPr>
            </a:p>
          </p:txBody>
        </p:sp>
      </p:grpSp>
      <p:grpSp>
        <p:nvGrpSpPr>
          <p:cNvPr id="3" name="Group 24"/>
          <p:cNvGrpSpPr>
            <a:grpSpLocks/>
          </p:cNvGrpSpPr>
          <p:nvPr/>
        </p:nvGrpSpPr>
        <p:grpSpPr bwMode="auto">
          <a:xfrm>
            <a:off x="2324101" y="2514601"/>
            <a:ext cx="1714500" cy="382589"/>
            <a:chOff x="504" y="1584"/>
            <a:chExt cx="1080" cy="241"/>
          </a:xfrm>
        </p:grpSpPr>
        <p:sp>
          <p:nvSpPr>
            <p:cNvPr id="90137" name="Text Box 25"/>
            <p:cNvSpPr txBox="1">
              <a:spLocks noChangeArrowheads="1"/>
            </p:cNvSpPr>
            <p:nvPr/>
          </p:nvSpPr>
          <p:spPr bwMode="auto">
            <a:xfrm>
              <a:off x="864" y="1656"/>
              <a:ext cx="720" cy="169"/>
            </a:xfrm>
            <a:prstGeom prst="rect">
              <a:avLst/>
            </a:prstGeom>
            <a:noFill/>
            <a:ln w="19050" algn="ctr">
              <a:solidFill>
                <a:schemeClr val="tx1"/>
              </a:solidFill>
              <a:miter lim="800000"/>
              <a:headEnd/>
              <a:tailEnd/>
            </a:ln>
            <a:effectLst/>
          </p:spPr>
          <p:txBody>
            <a:bodyPr>
              <a:spAutoFit/>
            </a:bodyPr>
            <a:lstStyle/>
            <a:p>
              <a:pPr marL="173034" indent="-173034" algn="ctr" fontAlgn="base">
                <a:lnSpc>
                  <a:spcPct val="95000"/>
                </a:lnSpc>
                <a:spcBef>
                  <a:spcPct val="35000"/>
                </a:spcBef>
                <a:spcAft>
                  <a:spcPct val="0"/>
                </a:spcAft>
                <a:buClr>
                  <a:srgbClr val="002060"/>
                </a:buClr>
              </a:pPr>
              <a:r>
                <a:rPr lang="en-US" sz="1200" b="1" dirty="0">
                  <a:solidFill>
                    <a:srgbClr val="000000"/>
                  </a:solidFill>
                  <a:latin typeface="Arial" charset="0"/>
                </a:rPr>
                <a:t>V=SELWL=0</a:t>
              </a:r>
            </a:p>
          </p:txBody>
        </p:sp>
        <p:sp>
          <p:nvSpPr>
            <p:cNvPr id="90138" name="Line 26"/>
            <p:cNvSpPr>
              <a:spLocks noChangeShapeType="1"/>
            </p:cNvSpPr>
            <p:nvPr/>
          </p:nvSpPr>
          <p:spPr bwMode="auto">
            <a:xfrm>
              <a:off x="504" y="1584"/>
              <a:ext cx="216" cy="144"/>
            </a:xfrm>
            <a:prstGeom prst="line">
              <a:avLst/>
            </a:prstGeom>
            <a:noFill/>
            <a:ln w="19050">
              <a:solidFill>
                <a:schemeClr val="tx1"/>
              </a:solidFill>
              <a:round/>
              <a:headEnd type="triangle" w="med" len="med"/>
              <a:tailEnd/>
            </a:ln>
            <a:effectLst/>
          </p:spPr>
          <p:txBody>
            <a:bodyPr anchor="ctr"/>
            <a:lstStyle/>
            <a:p>
              <a:pPr fontAlgn="base">
                <a:spcBef>
                  <a:spcPct val="0"/>
                </a:spcBef>
                <a:spcAft>
                  <a:spcPct val="0"/>
                </a:spcAft>
              </a:pPr>
              <a:endParaRPr lang="en-US" sz="1200">
                <a:solidFill>
                  <a:srgbClr val="002060"/>
                </a:solidFill>
              </a:endParaRPr>
            </a:p>
          </p:txBody>
        </p:sp>
        <p:sp>
          <p:nvSpPr>
            <p:cNvPr id="90139" name="Line 27"/>
            <p:cNvSpPr>
              <a:spLocks noChangeShapeType="1"/>
            </p:cNvSpPr>
            <p:nvPr/>
          </p:nvSpPr>
          <p:spPr bwMode="auto">
            <a:xfrm>
              <a:off x="720" y="1728"/>
              <a:ext cx="144" cy="0"/>
            </a:xfrm>
            <a:prstGeom prst="line">
              <a:avLst/>
            </a:prstGeom>
            <a:noFill/>
            <a:ln w="19050">
              <a:solidFill>
                <a:schemeClr val="tx1"/>
              </a:solidFill>
              <a:round/>
              <a:headEnd/>
              <a:tailEnd/>
            </a:ln>
            <a:effectLst/>
          </p:spPr>
          <p:txBody>
            <a:bodyPr anchor="ctr"/>
            <a:lstStyle/>
            <a:p>
              <a:pPr fontAlgn="base">
                <a:spcBef>
                  <a:spcPct val="0"/>
                </a:spcBef>
                <a:spcAft>
                  <a:spcPct val="0"/>
                </a:spcAft>
              </a:pPr>
              <a:endParaRPr lang="en-US" sz="1200">
                <a:solidFill>
                  <a:srgbClr val="002060"/>
                </a:solidFill>
              </a:endParaRPr>
            </a:p>
          </p:txBody>
        </p:sp>
      </p:grpSp>
      <p:sp>
        <p:nvSpPr>
          <p:cNvPr id="90140" name="Line 28"/>
          <p:cNvSpPr>
            <a:spLocks noChangeShapeType="1"/>
          </p:cNvSpPr>
          <p:nvPr/>
        </p:nvSpPr>
        <p:spPr bwMode="auto">
          <a:xfrm>
            <a:off x="7239001" y="2057401"/>
            <a:ext cx="457200" cy="0"/>
          </a:xfrm>
          <a:prstGeom prst="line">
            <a:avLst/>
          </a:prstGeom>
          <a:noFill/>
          <a:ln w="19050">
            <a:solidFill>
              <a:srgbClr val="008000"/>
            </a:solidFill>
            <a:round/>
            <a:headEnd type="triangle" w="med" len="med"/>
            <a:tailEnd type="triangle" w="med" len="med"/>
          </a:ln>
          <a:effectLst/>
        </p:spPr>
        <p:txBody>
          <a:bodyPr anchor="ctr"/>
          <a:lstStyle/>
          <a:p>
            <a:pPr fontAlgn="base">
              <a:spcBef>
                <a:spcPct val="0"/>
              </a:spcBef>
              <a:spcAft>
                <a:spcPct val="0"/>
              </a:spcAft>
            </a:pPr>
            <a:endParaRPr lang="en-US" sz="1200">
              <a:solidFill>
                <a:srgbClr val="002060"/>
              </a:solidFill>
            </a:endParaRPr>
          </a:p>
        </p:txBody>
      </p:sp>
      <p:sp>
        <p:nvSpPr>
          <p:cNvPr id="90145" name="Text Box 33"/>
          <p:cNvSpPr txBox="1">
            <a:spLocks noChangeArrowheads="1"/>
          </p:cNvSpPr>
          <p:nvPr/>
        </p:nvSpPr>
        <p:spPr bwMode="auto">
          <a:xfrm>
            <a:off x="3695703" y="1182327"/>
            <a:ext cx="1031051" cy="267766"/>
          </a:xfrm>
          <a:prstGeom prst="rect">
            <a:avLst/>
          </a:prstGeom>
          <a:noFill/>
          <a:ln w="12700" algn="ctr">
            <a:noFill/>
            <a:miter lim="800000"/>
            <a:headEnd/>
            <a:tailEnd/>
          </a:ln>
          <a:effectLst/>
        </p:spPr>
        <p:txBody>
          <a:bodyPr wrap="none">
            <a:spAutoFit/>
          </a:bodyPr>
          <a:lstStyle/>
          <a:p>
            <a:pPr marL="173034" indent="-173034" fontAlgn="base">
              <a:lnSpc>
                <a:spcPct val="95000"/>
              </a:lnSpc>
              <a:spcBef>
                <a:spcPct val="35000"/>
              </a:spcBef>
              <a:spcAft>
                <a:spcPct val="0"/>
              </a:spcAft>
              <a:buClr>
                <a:srgbClr val="002060"/>
              </a:buClr>
            </a:pPr>
            <a:r>
              <a:rPr lang="en-US" sz="1200" b="1" dirty="0">
                <a:solidFill>
                  <a:srgbClr val="000000"/>
                </a:solidFill>
                <a:latin typeface="Arial" charset="0"/>
              </a:rPr>
              <a:t>Mean SD </a:t>
            </a:r>
            <a:r>
              <a:rPr lang="en-US" sz="1200" b="1" dirty="0" err="1">
                <a:solidFill>
                  <a:srgbClr val="000000"/>
                </a:solidFill>
                <a:latin typeface="Arial" charset="0"/>
              </a:rPr>
              <a:t>Vt</a:t>
            </a:r>
            <a:endParaRPr lang="en-US" sz="1200" b="1" dirty="0">
              <a:solidFill>
                <a:srgbClr val="000000"/>
              </a:solidFill>
              <a:latin typeface="Arial" charset="0"/>
            </a:endParaRPr>
          </a:p>
        </p:txBody>
      </p:sp>
      <p:sp>
        <p:nvSpPr>
          <p:cNvPr id="90146" name="Line 34"/>
          <p:cNvSpPr>
            <a:spLocks noChangeShapeType="1"/>
          </p:cNvSpPr>
          <p:nvPr/>
        </p:nvSpPr>
        <p:spPr bwMode="auto">
          <a:xfrm>
            <a:off x="2324100" y="1447438"/>
            <a:ext cx="3886201" cy="0"/>
          </a:xfrm>
          <a:prstGeom prst="line">
            <a:avLst/>
          </a:prstGeom>
          <a:noFill/>
          <a:ln w="19050">
            <a:solidFill>
              <a:schemeClr val="tx1"/>
            </a:solidFill>
            <a:round/>
            <a:headEnd type="triangle" w="med" len="med"/>
            <a:tailEnd type="triangle" w="med" len="med"/>
          </a:ln>
          <a:effectLst/>
        </p:spPr>
        <p:txBody>
          <a:bodyPr anchor="ctr"/>
          <a:lstStyle/>
          <a:p>
            <a:pPr fontAlgn="base">
              <a:spcBef>
                <a:spcPct val="0"/>
              </a:spcBef>
              <a:spcAft>
                <a:spcPct val="0"/>
              </a:spcAft>
            </a:pPr>
            <a:endParaRPr lang="en-US" sz="1200">
              <a:solidFill>
                <a:srgbClr val="002060"/>
              </a:solidFill>
            </a:endParaRPr>
          </a:p>
        </p:txBody>
      </p:sp>
      <p:sp>
        <p:nvSpPr>
          <p:cNvPr id="90147" name="Line 35"/>
          <p:cNvSpPr>
            <a:spLocks noChangeShapeType="1"/>
          </p:cNvSpPr>
          <p:nvPr/>
        </p:nvSpPr>
        <p:spPr bwMode="auto">
          <a:xfrm flipV="1">
            <a:off x="2324100" y="1257300"/>
            <a:ext cx="0" cy="1485901"/>
          </a:xfrm>
          <a:prstGeom prst="line">
            <a:avLst/>
          </a:prstGeom>
          <a:noFill/>
          <a:ln w="9525">
            <a:solidFill>
              <a:schemeClr val="tx1"/>
            </a:solidFill>
            <a:round/>
            <a:headEnd/>
            <a:tailEnd type="triangle" w="med" len="med"/>
          </a:ln>
          <a:effectLst/>
        </p:spPr>
        <p:txBody>
          <a:bodyPr anchor="ctr"/>
          <a:lstStyle/>
          <a:p>
            <a:pPr fontAlgn="base">
              <a:spcBef>
                <a:spcPct val="0"/>
              </a:spcBef>
              <a:spcAft>
                <a:spcPct val="0"/>
              </a:spcAft>
            </a:pPr>
            <a:endParaRPr lang="en-US" sz="1200">
              <a:solidFill>
                <a:srgbClr val="002060"/>
              </a:solidFill>
            </a:endParaRPr>
          </a:p>
        </p:txBody>
      </p:sp>
      <p:sp>
        <p:nvSpPr>
          <p:cNvPr id="90148" name="Line 36"/>
          <p:cNvSpPr>
            <a:spLocks noChangeShapeType="1"/>
          </p:cNvSpPr>
          <p:nvPr/>
        </p:nvSpPr>
        <p:spPr bwMode="auto">
          <a:xfrm flipH="1" flipV="1">
            <a:off x="8048358" y="1714500"/>
            <a:ext cx="9511" cy="907095"/>
          </a:xfrm>
          <a:prstGeom prst="line">
            <a:avLst/>
          </a:prstGeom>
          <a:noFill/>
          <a:ln w="19050">
            <a:solidFill>
              <a:schemeClr val="tx1"/>
            </a:solidFill>
            <a:prstDash val="sysDot"/>
            <a:round/>
            <a:headEnd/>
            <a:tailEnd/>
          </a:ln>
          <a:effectLst/>
        </p:spPr>
        <p:txBody>
          <a:bodyPr anchor="ctr"/>
          <a:lstStyle/>
          <a:p>
            <a:pPr fontAlgn="base">
              <a:spcBef>
                <a:spcPct val="0"/>
              </a:spcBef>
              <a:spcAft>
                <a:spcPct val="0"/>
              </a:spcAft>
            </a:pPr>
            <a:endParaRPr lang="en-US" sz="1200">
              <a:solidFill>
                <a:srgbClr val="002060"/>
              </a:solidFill>
            </a:endParaRPr>
          </a:p>
        </p:txBody>
      </p:sp>
      <p:sp>
        <p:nvSpPr>
          <p:cNvPr id="90149" name="Text Box 37"/>
          <p:cNvSpPr txBox="1">
            <a:spLocks noChangeArrowheads="1"/>
          </p:cNvSpPr>
          <p:nvPr/>
        </p:nvSpPr>
        <p:spPr bwMode="auto">
          <a:xfrm>
            <a:off x="6781800" y="1714499"/>
            <a:ext cx="571500" cy="267766"/>
          </a:xfrm>
          <a:prstGeom prst="rect">
            <a:avLst/>
          </a:prstGeom>
          <a:noFill/>
          <a:ln w="12700" algn="ctr">
            <a:no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1200" b="1" i="1">
                <a:solidFill>
                  <a:srgbClr val="FF00FF"/>
                </a:solidFill>
                <a:latin typeface="Arial" charset="0"/>
              </a:rPr>
              <a:t>V</a:t>
            </a:r>
            <a:r>
              <a:rPr lang="en-US" sz="1200" b="1" i="1" baseline="-25000">
                <a:solidFill>
                  <a:srgbClr val="FF00FF"/>
                </a:solidFill>
                <a:latin typeface="Arial" charset="0"/>
              </a:rPr>
              <a:t>Srm</a:t>
            </a:r>
            <a:endParaRPr lang="en-US" sz="1200" b="1">
              <a:solidFill>
                <a:srgbClr val="FF00FF"/>
              </a:solidFill>
              <a:latin typeface="Arial" charset="0"/>
            </a:endParaRPr>
          </a:p>
        </p:txBody>
      </p:sp>
      <p:sp>
        <p:nvSpPr>
          <p:cNvPr id="90150" name="Text Box 38"/>
          <p:cNvSpPr txBox="1">
            <a:spLocks noChangeArrowheads="1"/>
          </p:cNvSpPr>
          <p:nvPr/>
        </p:nvSpPr>
        <p:spPr bwMode="auto">
          <a:xfrm>
            <a:off x="7124701" y="1714500"/>
            <a:ext cx="571500" cy="267766"/>
          </a:xfrm>
          <a:prstGeom prst="rect">
            <a:avLst/>
          </a:prstGeom>
          <a:noFill/>
          <a:ln w="12700" algn="ctr">
            <a:no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1200" b="1" i="1">
                <a:solidFill>
                  <a:srgbClr val="008000"/>
                </a:solidFill>
                <a:latin typeface="Arial" charset="0"/>
              </a:rPr>
              <a:t>V</a:t>
            </a:r>
            <a:r>
              <a:rPr lang="en-US" sz="1200" b="1" i="1" baseline="-25000">
                <a:solidFill>
                  <a:srgbClr val="008000"/>
                </a:solidFill>
                <a:latin typeface="Arial" charset="0"/>
              </a:rPr>
              <a:t>Rrm</a:t>
            </a:r>
          </a:p>
        </p:txBody>
      </p:sp>
      <p:sp>
        <p:nvSpPr>
          <p:cNvPr id="90151" name="Text Box 39"/>
          <p:cNvSpPr txBox="1">
            <a:spLocks noChangeArrowheads="1"/>
          </p:cNvSpPr>
          <p:nvPr/>
        </p:nvSpPr>
        <p:spPr bwMode="auto">
          <a:xfrm>
            <a:off x="7665742" y="1714500"/>
            <a:ext cx="571500" cy="267766"/>
          </a:xfrm>
          <a:prstGeom prst="rect">
            <a:avLst/>
          </a:prstGeom>
          <a:noFill/>
          <a:ln w="12700" algn="ctr">
            <a:no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1200" b="1" i="1" dirty="0" err="1">
                <a:solidFill>
                  <a:srgbClr val="800000"/>
                </a:solidFill>
                <a:latin typeface="Arial" charset="0"/>
              </a:rPr>
              <a:t>V</a:t>
            </a:r>
            <a:r>
              <a:rPr lang="en-US" sz="1200" b="1" i="1" baseline="-25000" dirty="0" err="1">
                <a:solidFill>
                  <a:srgbClr val="800000"/>
                </a:solidFill>
                <a:latin typeface="Arial" charset="0"/>
              </a:rPr>
              <a:t>Rwm</a:t>
            </a:r>
            <a:endParaRPr lang="en-US" sz="1200" b="1" i="1" baseline="-25000" dirty="0">
              <a:solidFill>
                <a:srgbClr val="800000"/>
              </a:solidFill>
              <a:latin typeface="Arial" charset="0"/>
            </a:endParaRPr>
          </a:p>
        </p:txBody>
      </p:sp>
      <p:sp>
        <p:nvSpPr>
          <p:cNvPr id="42" name="Line 14"/>
          <p:cNvSpPr>
            <a:spLocks noChangeShapeType="1"/>
          </p:cNvSpPr>
          <p:nvPr/>
        </p:nvSpPr>
        <p:spPr bwMode="auto">
          <a:xfrm>
            <a:off x="5807964" y="1758397"/>
            <a:ext cx="0" cy="1036926"/>
          </a:xfrm>
          <a:prstGeom prst="line">
            <a:avLst/>
          </a:prstGeom>
          <a:noFill/>
          <a:ln w="19050">
            <a:solidFill>
              <a:schemeClr val="tx1"/>
            </a:solidFill>
            <a:prstDash val="sysDot"/>
            <a:round/>
            <a:headEnd/>
            <a:tailEnd/>
          </a:ln>
          <a:effectLst/>
        </p:spPr>
        <p:txBody>
          <a:bodyPr anchor="ctr"/>
          <a:lstStyle/>
          <a:p>
            <a:pPr fontAlgn="base">
              <a:spcBef>
                <a:spcPct val="0"/>
              </a:spcBef>
              <a:spcAft>
                <a:spcPct val="0"/>
              </a:spcAft>
            </a:pPr>
            <a:endParaRPr lang="en-US" sz="1200">
              <a:solidFill>
                <a:srgbClr val="002060"/>
              </a:solidFill>
            </a:endParaRPr>
          </a:p>
        </p:txBody>
      </p:sp>
      <p:grpSp>
        <p:nvGrpSpPr>
          <p:cNvPr id="5" name="Group 29"/>
          <p:cNvGrpSpPr>
            <a:grpSpLocks/>
          </p:cNvGrpSpPr>
          <p:nvPr/>
        </p:nvGrpSpPr>
        <p:grpSpPr bwMode="auto">
          <a:xfrm flipH="1">
            <a:off x="4252678" y="2507296"/>
            <a:ext cx="1545233" cy="557213"/>
            <a:chOff x="3672" y="1584"/>
            <a:chExt cx="737" cy="351"/>
          </a:xfrm>
        </p:grpSpPr>
        <p:sp>
          <p:nvSpPr>
            <p:cNvPr id="44" name="Text Box 30"/>
            <p:cNvSpPr txBox="1">
              <a:spLocks noChangeArrowheads="1"/>
            </p:cNvSpPr>
            <p:nvPr/>
          </p:nvSpPr>
          <p:spPr bwMode="auto">
            <a:xfrm>
              <a:off x="3832" y="1656"/>
              <a:ext cx="577" cy="279"/>
            </a:xfrm>
            <a:prstGeom prst="rect">
              <a:avLst/>
            </a:prstGeom>
            <a:noFill/>
            <a:ln w="19050" algn="ctr">
              <a:solidFill>
                <a:schemeClr val="tx1"/>
              </a:solid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1200" b="1" dirty="0">
                  <a:solidFill>
                    <a:srgbClr val="000000"/>
                  </a:solidFill>
                  <a:latin typeface="Arial" charset="0"/>
                </a:rPr>
                <a:t>V=DESWL/BL</a:t>
              </a:r>
              <a:br>
                <a:rPr lang="en-US" sz="1200" b="1" dirty="0">
                  <a:solidFill>
                    <a:srgbClr val="000000"/>
                  </a:solidFill>
                  <a:latin typeface="Arial" charset="0"/>
                </a:rPr>
              </a:br>
              <a:r>
                <a:rPr lang="en-US" sz="1200" b="1" dirty="0">
                  <a:solidFill>
                    <a:srgbClr val="000000"/>
                  </a:solidFill>
                  <a:latin typeface="Arial" charset="0"/>
                </a:rPr>
                <a:t>(write)</a:t>
              </a:r>
            </a:p>
          </p:txBody>
        </p:sp>
        <p:sp>
          <p:nvSpPr>
            <p:cNvPr id="45" name="Line 31"/>
            <p:cNvSpPr>
              <a:spLocks noChangeShapeType="1"/>
            </p:cNvSpPr>
            <p:nvPr/>
          </p:nvSpPr>
          <p:spPr bwMode="auto">
            <a:xfrm>
              <a:off x="3672" y="1584"/>
              <a:ext cx="72" cy="216"/>
            </a:xfrm>
            <a:prstGeom prst="line">
              <a:avLst/>
            </a:prstGeom>
            <a:noFill/>
            <a:ln w="19050">
              <a:solidFill>
                <a:schemeClr val="tx1"/>
              </a:solidFill>
              <a:round/>
              <a:headEnd type="triangle" w="med" len="med"/>
              <a:tailEnd/>
            </a:ln>
            <a:effectLst/>
          </p:spPr>
          <p:txBody>
            <a:bodyPr anchor="ctr"/>
            <a:lstStyle/>
            <a:p>
              <a:pPr fontAlgn="base">
                <a:spcBef>
                  <a:spcPct val="0"/>
                </a:spcBef>
                <a:spcAft>
                  <a:spcPct val="0"/>
                </a:spcAft>
              </a:pPr>
              <a:endParaRPr lang="en-US" sz="1200">
                <a:solidFill>
                  <a:srgbClr val="002060"/>
                </a:solidFill>
              </a:endParaRPr>
            </a:p>
          </p:txBody>
        </p:sp>
        <p:sp>
          <p:nvSpPr>
            <p:cNvPr id="46" name="Line 32"/>
            <p:cNvSpPr>
              <a:spLocks noChangeShapeType="1"/>
            </p:cNvSpPr>
            <p:nvPr/>
          </p:nvSpPr>
          <p:spPr bwMode="auto">
            <a:xfrm>
              <a:off x="3744" y="1800"/>
              <a:ext cx="88" cy="0"/>
            </a:xfrm>
            <a:prstGeom prst="line">
              <a:avLst/>
            </a:prstGeom>
            <a:noFill/>
            <a:ln w="19050">
              <a:solidFill>
                <a:schemeClr val="tx1"/>
              </a:solidFill>
              <a:round/>
              <a:headEnd/>
              <a:tailEnd/>
            </a:ln>
            <a:effectLst/>
          </p:spPr>
          <p:txBody>
            <a:bodyPr anchor="ctr"/>
            <a:lstStyle/>
            <a:p>
              <a:pPr fontAlgn="base">
                <a:spcBef>
                  <a:spcPct val="0"/>
                </a:spcBef>
                <a:spcAft>
                  <a:spcPct val="0"/>
                </a:spcAft>
              </a:pPr>
              <a:endParaRPr lang="en-US" sz="1200">
                <a:solidFill>
                  <a:srgbClr val="002060"/>
                </a:solidFill>
              </a:endParaRPr>
            </a:p>
          </p:txBody>
        </p:sp>
      </p:grpSp>
      <p:sp>
        <p:nvSpPr>
          <p:cNvPr id="70" name="Line 16"/>
          <p:cNvSpPr>
            <a:spLocks noChangeShapeType="1"/>
          </p:cNvSpPr>
          <p:nvPr/>
        </p:nvSpPr>
        <p:spPr bwMode="auto">
          <a:xfrm>
            <a:off x="5807967" y="2043689"/>
            <a:ext cx="398678" cy="0"/>
          </a:xfrm>
          <a:prstGeom prst="line">
            <a:avLst/>
          </a:prstGeom>
          <a:noFill/>
          <a:ln w="19050">
            <a:solidFill>
              <a:srgbClr val="800000"/>
            </a:solidFill>
            <a:round/>
            <a:headEnd type="triangle" w="med" len="med"/>
            <a:tailEnd type="triangle" w="med" len="med"/>
          </a:ln>
          <a:effectLst/>
        </p:spPr>
        <p:txBody>
          <a:bodyPr anchor="ctr"/>
          <a:lstStyle/>
          <a:p>
            <a:pPr fontAlgn="base">
              <a:spcBef>
                <a:spcPct val="0"/>
              </a:spcBef>
              <a:spcAft>
                <a:spcPct val="0"/>
              </a:spcAft>
            </a:pPr>
            <a:endParaRPr lang="en-US" sz="1200">
              <a:solidFill>
                <a:srgbClr val="002060"/>
              </a:solidFill>
            </a:endParaRPr>
          </a:p>
        </p:txBody>
      </p:sp>
      <p:sp>
        <p:nvSpPr>
          <p:cNvPr id="71" name="Text Box 39"/>
          <p:cNvSpPr txBox="1">
            <a:spLocks noChangeArrowheads="1"/>
          </p:cNvSpPr>
          <p:nvPr/>
        </p:nvSpPr>
        <p:spPr bwMode="auto">
          <a:xfrm>
            <a:off x="5692751" y="1700790"/>
            <a:ext cx="571500" cy="267766"/>
          </a:xfrm>
          <a:prstGeom prst="rect">
            <a:avLst/>
          </a:prstGeom>
          <a:noFill/>
          <a:ln w="12700" algn="ctr">
            <a:no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1200" b="1" i="1" dirty="0" err="1">
                <a:solidFill>
                  <a:srgbClr val="800000"/>
                </a:solidFill>
                <a:latin typeface="Arial" charset="0"/>
              </a:rPr>
              <a:t>V</a:t>
            </a:r>
            <a:r>
              <a:rPr lang="en-US" sz="1200" b="1" i="1" baseline="-25000" dirty="0" err="1">
                <a:solidFill>
                  <a:srgbClr val="800000"/>
                </a:solidFill>
                <a:latin typeface="Arial" charset="0"/>
              </a:rPr>
              <a:t>inh</a:t>
            </a:r>
            <a:endParaRPr lang="en-US" sz="1200" b="1" i="1" baseline="-25000" dirty="0">
              <a:solidFill>
                <a:srgbClr val="800000"/>
              </a:solidFill>
              <a:latin typeface="Arial" charset="0"/>
            </a:endParaRPr>
          </a:p>
        </p:txBody>
      </p:sp>
      <p:sp>
        <p:nvSpPr>
          <p:cNvPr id="72" name="TextBox 71"/>
          <p:cNvSpPr txBox="1"/>
          <p:nvPr/>
        </p:nvSpPr>
        <p:spPr>
          <a:xfrm>
            <a:off x="3093345" y="1527973"/>
            <a:ext cx="2398413" cy="954107"/>
          </a:xfrm>
          <a:prstGeom prst="rect">
            <a:avLst/>
          </a:prstGeom>
          <a:noFill/>
        </p:spPr>
        <p:txBody>
          <a:bodyPr wrap="none" rtlCol="0">
            <a:spAutoFit/>
          </a:bodyPr>
          <a:lstStyle/>
          <a:p>
            <a:pPr fontAlgn="base">
              <a:spcBef>
                <a:spcPct val="0"/>
              </a:spcBef>
              <a:spcAft>
                <a:spcPct val="0"/>
              </a:spcAft>
            </a:pPr>
            <a:r>
              <a:rPr lang="en-US" sz="1400" i="1" dirty="0" err="1">
                <a:solidFill>
                  <a:prstClr val="white">
                    <a:lumMod val="50000"/>
                  </a:prstClr>
                </a:solidFill>
                <a:latin typeface="Century Gothic" pitchFamily="34" charset="0"/>
              </a:rPr>
              <a:t>V</a:t>
            </a:r>
            <a:r>
              <a:rPr lang="en-US" sz="1400" i="1" baseline="-25000" dirty="0" err="1">
                <a:solidFill>
                  <a:prstClr val="white">
                    <a:lumMod val="50000"/>
                  </a:prstClr>
                </a:solidFill>
                <a:latin typeface="Century Gothic" pitchFamily="34" charset="0"/>
              </a:rPr>
              <a:t>inh</a:t>
            </a:r>
            <a:r>
              <a:rPr lang="en-US" sz="1400" dirty="0">
                <a:solidFill>
                  <a:prstClr val="white">
                    <a:lumMod val="50000"/>
                  </a:prstClr>
                </a:solidFill>
                <a:latin typeface="Century Gothic" pitchFamily="34" charset="0"/>
              </a:rPr>
              <a:t> = inhibit margin</a:t>
            </a:r>
          </a:p>
          <a:p>
            <a:pPr fontAlgn="base">
              <a:spcBef>
                <a:spcPct val="0"/>
              </a:spcBef>
              <a:spcAft>
                <a:spcPct val="0"/>
              </a:spcAft>
            </a:pPr>
            <a:r>
              <a:rPr lang="en-US" sz="1400" i="1" dirty="0" err="1">
                <a:solidFill>
                  <a:prstClr val="white">
                    <a:lumMod val="50000"/>
                  </a:prstClr>
                </a:solidFill>
                <a:latin typeface="Century Gothic" pitchFamily="34" charset="0"/>
              </a:rPr>
              <a:t>V</a:t>
            </a:r>
            <a:r>
              <a:rPr lang="en-US" sz="1400" i="1" baseline="-25000" dirty="0" err="1">
                <a:solidFill>
                  <a:prstClr val="white">
                    <a:lumMod val="50000"/>
                  </a:prstClr>
                </a:solidFill>
                <a:latin typeface="Century Gothic" pitchFamily="34" charset="0"/>
              </a:rPr>
              <a:t>Srm</a:t>
            </a:r>
            <a:r>
              <a:rPr lang="en-US" sz="1400" dirty="0">
                <a:solidFill>
                  <a:prstClr val="white">
                    <a:lumMod val="50000"/>
                  </a:prstClr>
                </a:solidFill>
                <a:latin typeface="Century Gothic" pitchFamily="34" charset="0"/>
              </a:rPr>
              <a:t> = SET read margin</a:t>
            </a:r>
          </a:p>
          <a:p>
            <a:pPr fontAlgn="base">
              <a:spcBef>
                <a:spcPct val="0"/>
              </a:spcBef>
              <a:spcAft>
                <a:spcPct val="0"/>
              </a:spcAft>
            </a:pPr>
            <a:r>
              <a:rPr lang="en-US" sz="1400" i="1" dirty="0" err="1">
                <a:solidFill>
                  <a:prstClr val="white">
                    <a:lumMod val="50000"/>
                  </a:prstClr>
                </a:solidFill>
                <a:latin typeface="Century Gothic" pitchFamily="34" charset="0"/>
              </a:rPr>
              <a:t>V</a:t>
            </a:r>
            <a:r>
              <a:rPr lang="en-US" sz="1400" i="1" baseline="-25000" dirty="0" err="1">
                <a:solidFill>
                  <a:prstClr val="white">
                    <a:lumMod val="50000"/>
                  </a:prstClr>
                </a:solidFill>
                <a:latin typeface="Century Gothic" pitchFamily="34" charset="0"/>
              </a:rPr>
              <a:t>Rrm</a:t>
            </a:r>
            <a:r>
              <a:rPr lang="en-US" sz="1400" dirty="0">
                <a:solidFill>
                  <a:prstClr val="white">
                    <a:lumMod val="50000"/>
                  </a:prstClr>
                </a:solidFill>
                <a:latin typeface="Century Gothic" pitchFamily="34" charset="0"/>
              </a:rPr>
              <a:t> = RESET read margin</a:t>
            </a:r>
          </a:p>
          <a:p>
            <a:pPr fontAlgn="base">
              <a:spcBef>
                <a:spcPct val="0"/>
              </a:spcBef>
              <a:spcAft>
                <a:spcPct val="0"/>
              </a:spcAft>
            </a:pPr>
            <a:r>
              <a:rPr lang="en-US" sz="1400" i="1" dirty="0" err="1">
                <a:solidFill>
                  <a:prstClr val="white">
                    <a:lumMod val="50000"/>
                  </a:prstClr>
                </a:solidFill>
                <a:latin typeface="Century Gothic" pitchFamily="34" charset="0"/>
              </a:rPr>
              <a:t>V</a:t>
            </a:r>
            <a:r>
              <a:rPr lang="en-US" sz="1400" i="1" baseline="-25000" dirty="0" err="1">
                <a:solidFill>
                  <a:prstClr val="white">
                    <a:lumMod val="50000"/>
                  </a:prstClr>
                </a:solidFill>
                <a:latin typeface="Century Gothic" pitchFamily="34" charset="0"/>
              </a:rPr>
              <a:t>Rwm</a:t>
            </a:r>
            <a:r>
              <a:rPr lang="en-US" sz="1400" dirty="0">
                <a:solidFill>
                  <a:prstClr val="white">
                    <a:lumMod val="50000"/>
                  </a:prstClr>
                </a:solidFill>
                <a:latin typeface="Century Gothic" pitchFamily="34" charset="0"/>
              </a:rPr>
              <a:t> = RESET write margin</a:t>
            </a:r>
          </a:p>
        </p:txBody>
      </p:sp>
      <p:sp>
        <p:nvSpPr>
          <p:cNvPr id="73" name="Text Box 33"/>
          <p:cNvSpPr txBox="1">
            <a:spLocks noChangeArrowheads="1"/>
          </p:cNvSpPr>
          <p:nvPr/>
        </p:nvSpPr>
        <p:spPr bwMode="auto">
          <a:xfrm>
            <a:off x="6186151" y="721472"/>
            <a:ext cx="1555868" cy="443198"/>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1200" b="1" dirty="0">
                <a:solidFill>
                  <a:srgbClr val="000000"/>
                </a:solidFill>
                <a:latin typeface="Arial" charset="0"/>
              </a:rPr>
              <a:t>Mean </a:t>
            </a:r>
            <a:r>
              <a:rPr lang="en-US" sz="1200" b="1" dirty="0">
                <a:solidFill>
                  <a:srgbClr val="000000"/>
                </a:solidFill>
                <a:latin typeface="Arial" charset="0"/>
              </a:rPr>
              <a:t>SD-polarity effect </a:t>
            </a:r>
            <a:r>
              <a:rPr lang="en-US" sz="1200" b="1" dirty="0" err="1">
                <a:solidFill>
                  <a:srgbClr val="000000"/>
                </a:solidFill>
                <a:latin typeface="Arial" charset="0"/>
              </a:rPr>
              <a:t>Vt</a:t>
            </a:r>
            <a:endParaRPr lang="en-US" sz="1200" b="1" dirty="0">
              <a:solidFill>
                <a:srgbClr val="000000"/>
              </a:solidFill>
              <a:latin typeface="Arial" charset="0"/>
            </a:endParaRPr>
          </a:p>
        </p:txBody>
      </p:sp>
      <p:sp>
        <p:nvSpPr>
          <p:cNvPr id="74" name="Line 34"/>
          <p:cNvSpPr>
            <a:spLocks noChangeShapeType="1"/>
          </p:cNvSpPr>
          <p:nvPr/>
        </p:nvSpPr>
        <p:spPr bwMode="auto">
          <a:xfrm>
            <a:off x="6211214" y="1124719"/>
            <a:ext cx="1497782" cy="0"/>
          </a:xfrm>
          <a:prstGeom prst="line">
            <a:avLst/>
          </a:prstGeom>
          <a:noFill/>
          <a:ln w="19050">
            <a:solidFill>
              <a:schemeClr val="tx1"/>
            </a:solidFill>
            <a:round/>
            <a:headEnd type="triangle" w="med" len="med"/>
            <a:tailEnd type="triangle" w="med" len="med"/>
          </a:ln>
          <a:effectLst/>
        </p:spPr>
        <p:txBody>
          <a:bodyPr anchor="ctr"/>
          <a:lstStyle/>
          <a:p>
            <a:pPr fontAlgn="base">
              <a:spcBef>
                <a:spcPct val="0"/>
              </a:spcBef>
              <a:spcAft>
                <a:spcPct val="0"/>
              </a:spcAft>
            </a:pPr>
            <a:endParaRPr lang="en-US" sz="1200">
              <a:solidFill>
                <a:srgbClr val="002060"/>
              </a:solidFill>
            </a:endParaRPr>
          </a:p>
        </p:txBody>
      </p:sp>
      <p:sp>
        <p:nvSpPr>
          <p:cNvPr id="10" name="Down Arrow 9"/>
          <p:cNvSpPr/>
          <p:nvPr/>
        </p:nvSpPr>
        <p:spPr bwMode="auto">
          <a:xfrm>
            <a:off x="6805684" y="2828739"/>
            <a:ext cx="204716" cy="846163"/>
          </a:xfrm>
          <a:prstGeom prst="downArrow">
            <a:avLst/>
          </a:prstGeom>
          <a:noFill/>
          <a:ln w="9525" cap="flat" cmpd="sng" algn="ctr">
            <a:solidFill>
              <a:schemeClr val="tx1"/>
            </a:solidFill>
            <a:prstDash val="solid"/>
            <a:round/>
            <a:headEnd type="none" w="med" len="med"/>
            <a:tailEnd type="none" w="med" len="med"/>
          </a:ln>
          <a:effectLst/>
        </p:spPr>
        <p:txBody>
          <a:bodyPr vert="horz" wrap="square" lIns="92075" tIns="46038" rIns="92075" bIns="46038" numCol="1" rtlCol="0" anchor="ctr" anchorCtr="0" compatLnSpc="1">
            <a:prstTxWarp prst="textNoShape">
              <a:avLst/>
            </a:prstTxWarp>
          </a:bodyPr>
          <a:lstStyle/>
          <a:p>
            <a:pPr eaLnBrk="0" fontAlgn="base" hangingPunct="0">
              <a:spcBef>
                <a:spcPct val="0"/>
              </a:spcBef>
              <a:spcAft>
                <a:spcPct val="0"/>
              </a:spcAft>
            </a:pPr>
            <a:endParaRPr lang="en-US" sz="1200">
              <a:solidFill>
                <a:srgbClr val="002060"/>
              </a:solidFill>
            </a:endParaRPr>
          </a:p>
        </p:txBody>
      </p:sp>
      <p:sp>
        <p:nvSpPr>
          <p:cNvPr id="59" name="Text Box 18"/>
          <p:cNvSpPr txBox="1">
            <a:spLocks noChangeArrowheads="1"/>
          </p:cNvSpPr>
          <p:nvPr/>
        </p:nvSpPr>
        <p:spPr bwMode="auto">
          <a:xfrm>
            <a:off x="5815347" y="2486426"/>
            <a:ext cx="370804" cy="267766"/>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1200" b="1" dirty="0">
                <a:solidFill>
                  <a:srgbClr val="000000"/>
                </a:solidFill>
                <a:latin typeface="Arial" charset="0"/>
              </a:rPr>
              <a:t>E1</a:t>
            </a:r>
          </a:p>
        </p:txBody>
      </p:sp>
      <p:sp>
        <p:nvSpPr>
          <p:cNvPr id="60" name="Text Box 18"/>
          <p:cNvSpPr txBox="1">
            <a:spLocks noChangeArrowheads="1"/>
          </p:cNvSpPr>
          <p:nvPr/>
        </p:nvSpPr>
        <p:spPr bwMode="auto">
          <a:xfrm>
            <a:off x="6933672" y="2497157"/>
            <a:ext cx="370804" cy="267766"/>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1200" b="1" dirty="0">
                <a:solidFill>
                  <a:srgbClr val="000000"/>
                </a:solidFill>
                <a:latin typeface="Arial" charset="0"/>
              </a:rPr>
              <a:t>E2</a:t>
            </a:r>
          </a:p>
        </p:txBody>
      </p:sp>
      <p:sp>
        <p:nvSpPr>
          <p:cNvPr id="61" name="Text Box 18"/>
          <p:cNvSpPr txBox="1">
            <a:spLocks noChangeArrowheads="1"/>
          </p:cNvSpPr>
          <p:nvPr/>
        </p:nvSpPr>
        <p:spPr bwMode="auto">
          <a:xfrm>
            <a:off x="7227741" y="2495009"/>
            <a:ext cx="370804" cy="267766"/>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1200" b="1" dirty="0">
                <a:solidFill>
                  <a:srgbClr val="000000"/>
                </a:solidFill>
                <a:latin typeface="Arial" charset="0"/>
              </a:rPr>
              <a:t>E3</a:t>
            </a:r>
          </a:p>
        </p:txBody>
      </p:sp>
      <p:sp>
        <p:nvSpPr>
          <p:cNvPr id="62" name="Text Box 18"/>
          <p:cNvSpPr txBox="1">
            <a:spLocks noChangeArrowheads="1"/>
          </p:cNvSpPr>
          <p:nvPr/>
        </p:nvSpPr>
        <p:spPr bwMode="auto">
          <a:xfrm>
            <a:off x="7872337" y="1277823"/>
            <a:ext cx="338493" cy="443198"/>
          </a:xfrm>
          <a:prstGeom prst="rect">
            <a:avLst/>
          </a:prstGeom>
          <a:noFill/>
          <a:ln w="12700" algn="ctr">
            <a:noFill/>
            <a:miter lim="800000"/>
            <a:headEnd/>
            <a:tailEnd/>
          </a:ln>
          <a:effectLst/>
        </p:spPr>
        <p:txBody>
          <a:bodyPr wrap="square">
            <a:spAutoFit/>
          </a:bodyPr>
          <a:lstStyle/>
          <a:p>
            <a:pPr algn="ctr" fontAlgn="base">
              <a:lnSpc>
                <a:spcPct val="95000"/>
              </a:lnSpc>
              <a:spcBef>
                <a:spcPct val="35000"/>
              </a:spcBef>
              <a:spcAft>
                <a:spcPct val="0"/>
              </a:spcAft>
              <a:buClr>
                <a:srgbClr val="002060"/>
              </a:buClr>
              <a:buFont typeface="Times" pitchFamily="1" charset="0"/>
              <a:buNone/>
            </a:pPr>
            <a:r>
              <a:rPr lang="en-US" sz="1200" b="1" dirty="0">
                <a:solidFill>
                  <a:srgbClr val="000000"/>
                </a:solidFill>
                <a:latin typeface="Arial" charset="0"/>
              </a:rPr>
              <a:t>E4</a:t>
            </a:r>
          </a:p>
        </p:txBody>
      </p:sp>
      <p:sp>
        <p:nvSpPr>
          <p:cNvPr id="7" name="Content Placeholder 6"/>
          <p:cNvSpPr>
            <a:spLocks noGrp="1"/>
          </p:cNvSpPr>
          <p:nvPr>
            <p:ph idx="1"/>
          </p:nvPr>
        </p:nvSpPr>
        <p:spPr>
          <a:xfrm>
            <a:off x="795203" y="3716955"/>
            <a:ext cx="10372994" cy="1911347"/>
          </a:xfrm>
        </p:spPr>
        <p:txBody>
          <a:bodyPr/>
          <a:lstStyle/>
          <a:p>
            <a:r>
              <a:rPr lang="en-US" dirty="0" smtClean="0"/>
              <a:t>For SSM, the contributions to the window budget come from:</a:t>
            </a:r>
          </a:p>
          <a:p>
            <a:pPr lvl="1"/>
            <a:r>
              <a:rPr lang="en-US" dirty="0" smtClean="0"/>
              <a:t>Available window between the low and high median </a:t>
            </a:r>
            <a:r>
              <a:rPr lang="en-US" dirty="0" err="1" smtClean="0"/>
              <a:t>Vt</a:t>
            </a:r>
            <a:endParaRPr lang="en-US" dirty="0" smtClean="0"/>
          </a:p>
          <a:p>
            <a:pPr lvl="1"/>
            <a:r>
              <a:rPr lang="en-US" dirty="0" smtClean="0"/>
              <a:t>Low </a:t>
            </a:r>
            <a:r>
              <a:rPr lang="en-US" dirty="0" err="1" smtClean="0"/>
              <a:t>Vt</a:t>
            </a:r>
            <a:r>
              <a:rPr lang="en-US" dirty="0" smtClean="0"/>
              <a:t> state sigma (bit </a:t>
            </a:r>
            <a:r>
              <a:rPr lang="en-US" dirty="0" err="1" smtClean="0"/>
              <a:t>variability+bounce</a:t>
            </a:r>
            <a:r>
              <a:rPr lang="en-US" dirty="0" smtClean="0"/>
              <a:t>, as measured on SD-only lots)</a:t>
            </a:r>
          </a:p>
          <a:p>
            <a:pPr lvl="1"/>
            <a:r>
              <a:rPr lang="en-US" dirty="0" smtClean="0"/>
              <a:t>High </a:t>
            </a:r>
            <a:r>
              <a:rPr lang="en-US" dirty="0" err="1" smtClean="0"/>
              <a:t>Vt</a:t>
            </a:r>
            <a:r>
              <a:rPr lang="en-US" dirty="0" smtClean="0"/>
              <a:t> </a:t>
            </a:r>
            <a:r>
              <a:rPr lang="en-US" dirty="0"/>
              <a:t>state sigma (bit </a:t>
            </a:r>
            <a:r>
              <a:rPr lang="en-US" dirty="0" err="1"/>
              <a:t>variability+bounce</a:t>
            </a:r>
            <a:r>
              <a:rPr lang="en-US" dirty="0"/>
              <a:t>, </a:t>
            </a:r>
            <a:r>
              <a:rPr lang="en-US" dirty="0" smtClean="0"/>
              <a:t>should be the same as for low Vth state)</a:t>
            </a:r>
          </a:p>
          <a:p>
            <a:pPr lvl="1"/>
            <a:r>
              <a:rPr lang="en-US" dirty="0" smtClean="0"/>
              <a:t>Low </a:t>
            </a:r>
            <a:r>
              <a:rPr lang="en-US" dirty="0" err="1" smtClean="0"/>
              <a:t>Vt</a:t>
            </a:r>
            <a:r>
              <a:rPr lang="en-US" dirty="0" smtClean="0"/>
              <a:t> state drift (</a:t>
            </a:r>
            <a:r>
              <a:rPr lang="en-US" dirty="0" err="1" smtClean="0"/>
              <a:t>bias+unbias</a:t>
            </a:r>
            <a:r>
              <a:rPr lang="en-US" dirty="0" smtClean="0"/>
              <a:t>, as measured on </a:t>
            </a:r>
            <a:r>
              <a:rPr lang="en-US" dirty="0" err="1" smtClean="0"/>
              <a:t>SxP</a:t>
            </a:r>
            <a:r>
              <a:rPr lang="en-US" dirty="0" smtClean="0"/>
              <a:t> lots for set state)</a:t>
            </a:r>
          </a:p>
          <a:p>
            <a:pPr lvl="1"/>
            <a:r>
              <a:rPr lang="en-US" dirty="0" err="1" smtClean="0"/>
              <a:t>xTile</a:t>
            </a:r>
            <a:r>
              <a:rPr lang="en-US" dirty="0" smtClean="0"/>
              <a:t> (as measured on </a:t>
            </a:r>
            <a:r>
              <a:rPr lang="en-US" dirty="0" err="1" smtClean="0"/>
              <a:t>SxP</a:t>
            </a:r>
            <a:r>
              <a:rPr lang="en-US" dirty="0" smtClean="0"/>
              <a:t>)</a:t>
            </a:r>
            <a:endParaRPr lang="en-US" dirty="0"/>
          </a:p>
          <a:p>
            <a:pPr lvl="1"/>
            <a:endParaRPr lang="en-US" dirty="0"/>
          </a:p>
        </p:txBody>
      </p:sp>
      <p:grpSp>
        <p:nvGrpSpPr>
          <p:cNvPr id="4" name="Group 29"/>
          <p:cNvGrpSpPr>
            <a:grpSpLocks/>
          </p:cNvGrpSpPr>
          <p:nvPr/>
        </p:nvGrpSpPr>
        <p:grpSpPr bwMode="auto">
          <a:xfrm>
            <a:off x="7248140" y="2514608"/>
            <a:ext cx="1257301" cy="557213"/>
            <a:chOff x="3672" y="1584"/>
            <a:chExt cx="792" cy="351"/>
          </a:xfrm>
        </p:grpSpPr>
        <p:sp>
          <p:nvSpPr>
            <p:cNvPr id="90142" name="Text Box 30"/>
            <p:cNvSpPr txBox="1">
              <a:spLocks noChangeArrowheads="1"/>
            </p:cNvSpPr>
            <p:nvPr/>
          </p:nvSpPr>
          <p:spPr bwMode="auto">
            <a:xfrm>
              <a:off x="3888" y="1656"/>
              <a:ext cx="576" cy="279"/>
            </a:xfrm>
            <a:prstGeom prst="rect">
              <a:avLst/>
            </a:prstGeom>
            <a:noFill/>
            <a:ln w="19050" algn="ctr">
              <a:solidFill>
                <a:schemeClr val="tx1"/>
              </a:solidFill>
              <a:miter lim="800000"/>
              <a:headEnd/>
              <a:tailEnd/>
            </a:ln>
            <a:effectLst/>
          </p:spPr>
          <p:txBody>
            <a:bodyPr>
              <a:spAutoFit/>
            </a:bodyPr>
            <a:lstStyle/>
            <a:p>
              <a:pPr algn="ctr" fontAlgn="base">
                <a:lnSpc>
                  <a:spcPct val="95000"/>
                </a:lnSpc>
                <a:spcBef>
                  <a:spcPct val="35000"/>
                </a:spcBef>
                <a:spcAft>
                  <a:spcPct val="0"/>
                </a:spcAft>
                <a:buClr>
                  <a:srgbClr val="002060"/>
                </a:buClr>
                <a:buFont typeface="Times" pitchFamily="1" charset="0"/>
                <a:buNone/>
              </a:pPr>
              <a:r>
                <a:rPr lang="en-US" sz="1200" b="1" dirty="0">
                  <a:solidFill>
                    <a:srgbClr val="000000"/>
                  </a:solidFill>
                  <a:latin typeface="Arial" charset="0"/>
                </a:rPr>
                <a:t>V=SELBL</a:t>
              </a:r>
              <a:br>
                <a:rPr lang="en-US" sz="1200" b="1" dirty="0">
                  <a:solidFill>
                    <a:srgbClr val="000000"/>
                  </a:solidFill>
                  <a:latin typeface="Arial" charset="0"/>
                </a:rPr>
              </a:br>
              <a:r>
                <a:rPr lang="en-US" sz="1200" b="1" dirty="0">
                  <a:solidFill>
                    <a:srgbClr val="000000"/>
                  </a:solidFill>
                  <a:latin typeface="Arial" charset="0"/>
                </a:rPr>
                <a:t>(read)</a:t>
              </a:r>
            </a:p>
          </p:txBody>
        </p:sp>
        <p:sp>
          <p:nvSpPr>
            <p:cNvPr id="90143" name="Line 31"/>
            <p:cNvSpPr>
              <a:spLocks noChangeShapeType="1"/>
            </p:cNvSpPr>
            <p:nvPr/>
          </p:nvSpPr>
          <p:spPr bwMode="auto">
            <a:xfrm>
              <a:off x="3672" y="1584"/>
              <a:ext cx="72" cy="216"/>
            </a:xfrm>
            <a:prstGeom prst="line">
              <a:avLst/>
            </a:prstGeom>
            <a:noFill/>
            <a:ln w="19050">
              <a:solidFill>
                <a:schemeClr val="tx1"/>
              </a:solidFill>
              <a:round/>
              <a:headEnd type="triangle" w="med" len="med"/>
              <a:tailEnd/>
            </a:ln>
            <a:effectLst/>
          </p:spPr>
          <p:txBody>
            <a:bodyPr anchor="ctr"/>
            <a:lstStyle/>
            <a:p>
              <a:pPr fontAlgn="base">
                <a:spcBef>
                  <a:spcPct val="0"/>
                </a:spcBef>
                <a:spcAft>
                  <a:spcPct val="0"/>
                </a:spcAft>
              </a:pPr>
              <a:endParaRPr lang="en-US" sz="1200">
                <a:solidFill>
                  <a:srgbClr val="002060"/>
                </a:solidFill>
              </a:endParaRPr>
            </a:p>
          </p:txBody>
        </p:sp>
        <p:sp>
          <p:nvSpPr>
            <p:cNvPr id="90144" name="Line 32"/>
            <p:cNvSpPr>
              <a:spLocks noChangeShapeType="1"/>
            </p:cNvSpPr>
            <p:nvPr/>
          </p:nvSpPr>
          <p:spPr bwMode="auto">
            <a:xfrm>
              <a:off x="3744" y="1800"/>
              <a:ext cx="144" cy="0"/>
            </a:xfrm>
            <a:prstGeom prst="line">
              <a:avLst/>
            </a:prstGeom>
            <a:noFill/>
            <a:ln w="19050">
              <a:solidFill>
                <a:schemeClr val="tx1"/>
              </a:solidFill>
              <a:round/>
              <a:headEnd/>
              <a:tailEnd/>
            </a:ln>
            <a:effectLst/>
          </p:spPr>
          <p:txBody>
            <a:bodyPr anchor="ctr"/>
            <a:lstStyle/>
            <a:p>
              <a:pPr fontAlgn="base">
                <a:spcBef>
                  <a:spcPct val="0"/>
                </a:spcBef>
                <a:spcAft>
                  <a:spcPct val="0"/>
                </a:spcAft>
              </a:pPr>
              <a:endParaRPr lang="en-US" sz="1200">
                <a:solidFill>
                  <a:srgbClr val="002060"/>
                </a:solidFill>
              </a:endParaRPr>
            </a:p>
          </p:txBody>
        </p:sp>
      </p:grpSp>
    </p:spTree>
    <p:extLst>
      <p:ext uri="{BB962C8B-B14F-4D97-AF65-F5344CB8AC3E}">
        <p14:creationId xmlns:p14="http://schemas.microsoft.com/office/powerpoint/2010/main" val="1343307303"/>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VT window modulation</a:t>
            </a:r>
            <a:endParaRPr lang="en-US" dirty="0"/>
          </a:p>
        </p:txBody>
      </p:sp>
      <p:sp>
        <p:nvSpPr>
          <p:cNvPr id="3" name="Content Placeholder 2"/>
          <p:cNvSpPr>
            <a:spLocks noGrp="1"/>
          </p:cNvSpPr>
          <p:nvPr>
            <p:ph idx="1"/>
          </p:nvPr>
        </p:nvSpPr>
        <p:spPr>
          <a:xfrm>
            <a:off x="371061" y="1028220"/>
            <a:ext cx="7144934" cy="5057270"/>
          </a:xfrm>
        </p:spPr>
        <p:txBody>
          <a:bodyPr>
            <a:normAutofit fontScale="85000" lnSpcReduction="20000"/>
          </a:bodyPr>
          <a:lstStyle/>
          <a:p>
            <a:r>
              <a:rPr lang="en-US" sz="2181" dirty="0"/>
              <a:t>The identified process toggle for the </a:t>
            </a:r>
            <a:r>
              <a:rPr lang="en-US" sz="2181" dirty="0" err="1"/>
              <a:t>Vt</a:t>
            </a:r>
            <a:r>
              <a:rPr lang="en-US" sz="2181" dirty="0"/>
              <a:t> window enlargement are:</a:t>
            </a:r>
          </a:p>
          <a:p>
            <a:pPr lvl="1"/>
            <a:r>
              <a:rPr lang="en-US" sz="1939" dirty="0"/>
              <a:t>the SD thickness, with a sensitivity of</a:t>
            </a:r>
            <a:r>
              <a:rPr lang="en-US" sz="1939" dirty="0">
                <a:sym typeface="Wingdings" panose="05000000000000000000" pitchFamily="2" charset="2"/>
              </a:rPr>
              <a:t> 70mV/nm</a:t>
            </a:r>
          </a:p>
          <a:p>
            <a:pPr lvl="1"/>
            <a:r>
              <a:rPr lang="en-US" sz="1939" dirty="0">
                <a:sym typeface="Wingdings" panose="05000000000000000000" pitchFamily="2" charset="2"/>
              </a:rPr>
              <a:t>The SD composition, with </a:t>
            </a:r>
            <a:r>
              <a:rPr lang="en-US" sz="1939" dirty="0"/>
              <a:t>a trade-off with maximum FF voltage and </a:t>
            </a:r>
            <a:r>
              <a:rPr lang="en-US" sz="1939" dirty="0" smtClean="0"/>
              <a:t>drift</a:t>
            </a:r>
          </a:p>
          <a:p>
            <a:pPr lvl="1"/>
            <a:r>
              <a:rPr lang="en-US" sz="1939" dirty="0" smtClean="0"/>
              <a:t>E/SD interface, in particular at the BE (resistance or roughness)</a:t>
            </a:r>
            <a:endParaRPr lang="en-US" sz="1939" dirty="0"/>
          </a:p>
          <a:p>
            <a:r>
              <a:rPr lang="en-US" sz="2181" dirty="0" smtClean="0"/>
              <a:t>SD thickness skew is the easiest trials still staying aligned with the </a:t>
            </a:r>
            <a:r>
              <a:rPr lang="en-US" sz="2181" dirty="0" err="1" smtClean="0"/>
              <a:t>SxP</a:t>
            </a:r>
            <a:r>
              <a:rPr lang="en-US" sz="2181" dirty="0" smtClean="0"/>
              <a:t> integration flow</a:t>
            </a:r>
          </a:p>
          <a:p>
            <a:r>
              <a:rPr lang="en-US" sz="2181" dirty="0" smtClean="0"/>
              <a:t>Current </a:t>
            </a:r>
            <a:r>
              <a:rPr lang="en-US" sz="2181" dirty="0"/>
              <a:t>SD thickness in </a:t>
            </a:r>
            <a:r>
              <a:rPr lang="en-US" sz="2181" dirty="0" err="1"/>
              <a:t>SxP</a:t>
            </a:r>
            <a:r>
              <a:rPr lang="en-US" sz="2181" dirty="0"/>
              <a:t> is 16nm, but for the SSM architecture a thicker film is preferable (maybe around 25nm)</a:t>
            </a:r>
          </a:p>
          <a:p>
            <a:r>
              <a:rPr lang="en-US" sz="2181" dirty="0"/>
              <a:t>The main drawback to achieve a larger window </a:t>
            </a:r>
            <a:r>
              <a:rPr lang="en-US" sz="2181" dirty="0" smtClean="0"/>
              <a:t>by increasing the SD thickness is </a:t>
            </a:r>
            <a:r>
              <a:rPr lang="en-US" sz="2181" dirty="0"/>
              <a:t>the high voltage required for the FF and for program</a:t>
            </a:r>
          </a:p>
          <a:p>
            <a:pPr lvl="1"/>
            <a:r>
              <a:rPr lang="en-US" sz="1939" dirty="0"/>
              <a:t>Workarounds exist for reducing FF voltage</a:t>
            </a:r>
          </a:p>
          <a:p>
            <a:pPr lvl="1"/>
            <a:r>
              <a:rPr lang="en-US" sz="1939" dirty="0"/>
              <a:t>Despite the maximum programming voltage mat increase to enlarge the window, a key benefit is the stability of the high </a:t>
            </a:r>
            <a:r>
              <a:rPr lang="en-US" sz="1939" dirty="0" err="1"/>
              <a:t>Vt</a:t>
            </a:r>
            <a:r>
              <a:rPr lang="en-US" sz="1939" dirty="0"/>
              <a:t> state over time </a:t>
            </a:r>
          </a:p>
        </p:txBody>
      </p:sp>
      <p:grpSp>
        <p:nvGrpSpPr>
          <p:cNvPr id="17" name="Group 16"/>
          <p:cNvGrpSpPr/>
          <p:nvPr/>
        </p:nvGrpSpPr>
        <p:grpSpPr>
          <a:xfrm>
            <a:off x="8583966" y="507387"/>
            <a:ext cx="2981745" cy="2492267"/>
            <a:chOff x="6759570" y="880266"/>
            <a:chExt cx="2460630" cy="2056697"/>
          </a:xfrm>
        </p:grpSpPr>
        <p:pic>
          <p:nvPicPr>
            <p:cNvPr id="10" name="Picture 9"/>
            <p:cNvPicPr>
              <a:picLocks noChangeAspect="1"/>
            </p:cNvPicPr>
            <p:nvPr/>
          </p:nvPicPr>
          <p:blipFill rotWithShape="1">
            <a:blip r:embed="rId2"/>
            <a:srcRect t="3143" r="12583" b="-1"/>
            <a:stretch/>
          </p:blipFill>
          <p:spPr>
            <a:xfrm>
              <a:off x="6759570" y="924719"/>
              <a:ext cx="2438400" cy="2012244"/>
            </a:xfrm>
            <a:prstGeom prst="rect">
              <a:avLst/>
            </a:prstGeom>
          </p:spPr>
        </p:pic>
        <p:sp>
          <p:nvSpPr>
            <p:cNvPr id="11" name="Rectangle 10"/>
            <p:cNvSpPr/>
            <p:nvPr/>
          </p:nvSpPr>
          <p:spPr>
            <a:xfrm>
              <a:off x="7369170" y="880266"/>
              <a:ext cx="1295400" cy="76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12" name="Rectangle 11"/>
            <p:cNvSpPr/>
            <p:nvPr/>
          </p:nvSpPr>
          <p:spPr>
            <a:xfrm>
              <a:off x="9144000" y="922338"/>
              <a:ext cx="76200" cy="2000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13" name="Rectangle 12"/>
            <p:cNvSpPr/>
            <p:nvPr/>
          </p:nvSpPr>
          <p:spPr>
            <a:xfrm>
              <a:off x="7363074" y="2835652"/>
              <a:ext cx="1295400" cy="10131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dirty="0"/>
            </a:p>
          </p:txBody>
        </p:sp>
        <p:sp>
          <p:nvSpPr>
            <p:cNvPr id="14" name="TextBox 13"/>
            <p:cNvSpPr txBox="1"/>
            <p:nvPr/>
          </p:nvSpPr>
          <p:spPr>
            <a:xfrm>
              <a:off x="8495199" y="1075665"/>
              <a:ext cx="375954" cy="209433"/>
            </a:xfrm>
            <a:prstGeom prst="rect">
              <a:avLst/>
            </a:prstGeom>
            <a:noFill/>
          </p:spPr>
          <p:txBody>
            <a:bodyPr wrap="none" rtlCol="0">
              <a:spAutoFit/>
            </a:bodyPr>
            <a:lstStyle/>
            <a:p>
              <a:r>
                <a:rPr lang="it-IT" sz="1049" b="1" dirty="0">
                  <a:solidFill>
                    <a:schemeClr val="tx1">
                      <a:lumMod val="50000"/>
                    </a:schemeClr>
                  </a:solidFill>
                  <a:latin typeface="Segoe UI" panose="020B0502040204020203" pitchFamily="34" charset="0"/>
                  <a:cs typeface="Segoe UI" panose="020B0502040204020203" pitchFamily="34" charset="0"/>
                </a:rPr>
                <a:t>VTH</a:t>
              </a:r>
              <a:endParaRPr lang="en-US" b="1" dirty="0" err="1">
                <a:solidFill>
                  <a:schemeClr val="tx1">
                    <a:lumMod val="50000"/>
                  </a:schemeClr>
                </a:solidFill>
                <a:latin typeface="Segoe UI" panose="020B0502040204020203" pitchFamily="34" charset="0"/>
                <a:cs typeface="Segoe UI" panose="020B0502040204020203" pitchFamily="34" charset="0"/>
              </a:endParaRPr>
            </a:p>
          </p:txBody>
        </p:sp>
        <p:sp>
          <p:nvSpPr>
            <p:cNvPr id="15" name="TextBox 14"/>
            <p:cNvSpPr txBox="1"/>
            <p:nvPr/>
          </p:nvSpPr>
          <p:spPr>
            <a:xfrm>
              <a:off x="8655450" y="2143919"/>
              <a:ext cx="348173" cy="209433"/>
            </a:xfrm>
            <a:prstGeom prst="rect">
              <a:avLst/>
            </a:prstGeom>
            <a:noFill/>
          </p:spPr>
          <p:txBody>
            <a:bodyPr wrap="none" rtlCol="0">
              <a:spAutoFit/>
            </a:bodyPr>
            <a:lstStyle/>
            <a:p>
              <a:r>
                <a:rPr lang="it-IT" sz="1049" b="1" dirty="0">
                  <a:solidFill>
                    <a:schemeClr val="tx1">
                      <a:lumMod val="50000"/>
                    </a:schemeClr>
                  </a:solidFill>
                  <a:latin typeface="Segoe UI" panose="020B0502040204020203" pitchFamily="34" charset="0"/>
                  <a:cs typeface="Segoe UI" panose="020B0502040204020203" pitchFamily="34" charset="0"/>
                </a:rPr>
                <a:t>VTL</a:t>
              </a:r>
              <a:endParaRPr lang="en-US" b="1" dirty="0" err="1">
                <a:solidFill>
                  <a:schemeClr val="tx1">
                    <a:lumMod val="50000"/>
                  </a:schemeClr>
                </a:solidFill>
                <a:latin typeface="Segoe UI" panose="020B0502040204020203" pitchFamily="34" charset="0"/>
                <a:cs typeface="Segoe UI" panose="020B0502040204020203" pitchFamily="34" charset="0"/>
              </a:endParaRPr>
            </a:p>
          </p:txBody>
        </p:sp>
      </p:grpSp>
      <p:grpSp>
        <p:nvGrpSpPr>
          <p:cNvPr id="20" name="Group 19"/>
          <p:cNvGrpSpPr/>
          <p:nvPr/>
        </p:nvGrpSpPr>
        <p:grpSpPr>
          <a:xfrm>
            <a:off x="8426229" y="3239048"/>
            <a:ext cx="3231820" cy="2585456"/>
            <a:chOff x="6629400" y="3134519"/>
            <a:chExt cx="2667000" cy="2133600"/>
          </a:xfrm>
        </p:grpSpPr>
        <p:pic>
          <p:nvPicPr>
            <p:cNvPr id="5" name="Picture 4"/>
            <p:cNvPicPr>
              <a:picLocks noChangeAspect="1"/>
            </p:cNvPicPr>
            <p:nvPr/>
          </p:nvPicPr>
          <p:blipFill rotWithShape="1">
            <a:blip r:embed="rId3"/>
            <a:srcRect t="5523"/>
            <a:stretch/>
          </p:blipFill>
          <p:spPr>
            <a:xfrm>
              <a:off x="6629400" y="3134519"/>
              <a:ext cx="2667000" cy="2133600"/>
            </a:xfrm>
            <a:prstGeom prst="rect">
              <a:avLst/>
            </a:prstGeom>
          </p:spPr>
        </p:pic>
        <p:sp>
          <p:nvSpPr>
            <p:cNvPr id="18" name="Rectangle 17"/>
            <p:cNvSpPr/>
            <p:nvPr/>
          </p:nvSpPr>
          <p:spPr>
            <a:xfrm>
              <a:off x="7772400" y="4596608"/>
              <a:ext cx="6096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grpSp>
      <p:sp>
        <p:nvSpPr>
          <p:cNvPr id="21" name="TextBox 20"/>
          <p:cNvSpPr txBox="1"/>
          <p:nvPr/>
        </p:nvSpPr>
        <p:spPr>
          <a:xfrm>
            <a:off x="9323167" y="3508100"/>
            <a:ext cx="527709" cy="166969"/>
          </a:xfrm>
          <a:prstGeom prst="rect">
            <a:avLst/>
          </a:prstGeom>
          <a:noFill/>
        </p:spPr>
        <p:txBody>
          <a:bodyPr wrap="none" rtlCol="0">
            <a:spAutoFit/>
          </a:bodyPr>
          <a:lstStyle/>
          <a:p>
            <a:r>
              <a:rPr lang="it-IT" sz="485" dirty="0"/>
              <a:t>SD </a:t>
            </a:r>
            <a:r>
              <a:rPr lang="it-IT" sz="485" dirty="0" err="1"/>
              <a:t>thickness</a:t>
            </a:r>
            <a:endParaRPr lang="en-US" sz="485" dirty="0"/>
          </a:p>
        </p:txBody>
      </p:sp>
      <p:sp>
        <p:nvSpPr>
          <p:cNvPr id="22" name="TextBox 21"/>
          <p:cNvSpPr txBox="1"/>
          <p:nvPr/>
        </p:nvSpPr>
        <p:spPr>
          <a:xfrm>
            <a:off x="9323167" y="5660618"/>
            <a:ext cx="527709" cy="166969"/>
          </a:xfrm>
          <a:prstGeom prst="rect">
            <a:avLst/>
          </a:prstGeom>
          <a:noFill/>
        </p:spPr>
        <p:txBody>
          <a:bodyPr wrap="none" rtlCol="0">
            <a:spAutoFit/>
          </a:bodyPr>
          <a:lstStyle/>
          <a:p>
            <a:r>
              <a:rPr lang="it-IT" sz="485" dirty="0"/>
              <a:t>SD </a:t>
            </a:r>
            <a:r>
              <a:rPr lang="it-IT" sz="485" dirty="0" err="1"/>
              <a:t>thickness</a:t>
            </a:r>
            <a:endParaRPr lang="en-US" sz="485" dirty="0"/>
          </a:p>
        </p:txBody>
      </p:sp>
    </p:spTree>
    <p:extLst>
      <p:ext uri="{BB962C8B-B14F-4D97-AF65-F5344CB8AC3E}">
        <p14:creationId xmlns:p14="http://schemas.microsoft.com/office/powerpoint/2010/main" val="12973846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nSpc>
                <a:spcPct val="110000"/>
              </a:lnSpc>
            </a:pPr>
            <a:r>
              <a:rPr lang="en-US" dirty="0"/>
              <a:t>Research Mission &amp; Strategy</a:t>
            </a:r>
            <a:endParaRPr lang="en-US" dirty="0"/>
          </a:p>
        </p:txBody>
      </p:sp>
      <p:sp>
        <p:nvSpPr>
          <p:cNvPr id="3" name="Content Placeholder 2"/>
          <p:cNvSpPr>
            <a:spLocks noGrp="1"/>
          </p:cNvSpPr>
          <p:nvPr>
            <p:ph idx="1"/>
          </p:nvPr>
        </p:nvSpPr>
        <p:spPr>
          <a:xfrm>
            <a:off x="392082" y="1114097"/>
            <a:ext cx="11137767" cy="5048710"/>
          </a:xfrm>
        </p:spPr>
        <p:txBody>
          <a:bodyPr>
            <a:normAutofit fontScale="92500" lnSpcReduction="10000"/>
          </a:bodyPr>
          <a:lstStyle/>
          <a:p>
            <a:pPr marL="0" indent="0">
              <a:buNone/>
            </a:pPr>
            <a:r>
              <a:rPr lang="en-US" sz="2600" dirty="0"/>
              <a:t>Self-Select Memory </a:t>
            </a:r>
            <a:r>
              <a:rPr lang="en-US" sz="2600" dirty="0" smtClean="0"/>
              <a:t>Research IM </a:t>
            </a:r>
            <a:r>
              <a:rPr lang="en-US" sz="2600" dirty="0"/>
              <a:t>JDP SOW </a:t>
            </a:r>
            <a:r>
              <a:rPr lang="en-US" sz="2600" dirty="0" smtClean="0"/>
              <a:t>signed beginning of 2016</a:t>
            </a:r>
            <a:endParaRPr lang="en-US" sz="1939" dirty="0"/>
          </a:p>
          <a:p>
            <a:r>
              <a:rPr lang="en-US" sz="1939" dirty="0" smtClean="0"/>
              <a:t>Mission </a:t>
            </a:r>
            <a:r>
              <a:rPr lang="en-US" sz="1939" dirty="0"/>
              <a:t>– Seeking for Physics understanding to facilitate the long range strategic R&amp;D for NVM</a:t>
            </a:r>
          </a:p>
          <a:p>
            <a:r>
              <a:rPr lang="en-US" sz="1939" dirty="0" smtClean="0"/>
              <a:t>Algorithm </a:t>
            </a:r>
            <a:r>
              <a:rPr lang="en-US" sz="1939" dirty="0"/>
              <a:t>and physics development of </a:t>
            </a:r>
            <a:r>
              <a:rPr lang="en-US" sz="1939" u="sng" dirty="0"/>
              <a:t>S</a:t>
            </a:r>
            <a:r>
              <a:rPr lang="en-US" sz="1939" dirty="0"/>
              <a:t>elf-</a:t>
            </a:r>
            <a:r>
              <a:rPr lang="en-US" sz="1939" u="sng" dirty="0"/>
              <a:t>S</a:t>
            </a:r>
            <a:r>
              <a:rPr lang="en-US" sz="1939" dirty="0"/>
              <a:t>elect </a:t>
            </a:r>
            <a:r>
              <a:rPr lang="en-US" sz="1939" u="sng" dirty="0"/>
              <a:t>M</a:t>
            </a:r>
            <a:r>
              <a:rPr lang="en-US" sz="1939" dirty="0"/>
              <a:t>emory at 1</a:t>
            </a:r>
            <a:r>
              <a:rPr lang="en-US" sz="1939" baseline="30000" dirty="0"/>
              <a:t>st</a:t>
            </a:r>
            <a:r>
              <a:rPr lang="en-US" sz="1939" dirty="0"/>
              <a:t> principle</a:t>
            </a:r>
          </a:p>
          <a:p>
            <a:pPr marL="1108070" lvl="1" indent="-554035"/>
            <a:r>
              <a:rPr lang="en-US" sz="1939" dirty="0"/>
              <a:t>Design SSM single cell and mini array in S26A scribe with opt-in metal jumper avoiding the incurred risk to S26A development </a:t>
            </a:r>
          </a:p>
          <a:p>
            <a:pPr marL="1108070" lvl="1" indent="-554035"/>
            <a:r>
              <a:rPr lang="en-US" sz="1939" dirty="0"/>
              <a:t>Develop S26A SD-only process flow and physical and electric performance metrics</a:t>
            </a:r>
          </a:p>
          <a:p>
            <a:pPr marL="1108070" lvl="1" indent="-554035"/>
            <a:r>
              <a:rPr lang="en-US" sz="1939" dirty="0"/>
              <a:t>Test and Characterize bi-direction Read/Write algorithm for NVM </a:t>
            </a:r>
          </a:p>
          <a:p>
            <a:r>
              <a:rPr lang="en-US" sz="1939" dirty="0"/>
              <a:t>Assess SSM for NVM limitation and trade-off</a:t>
            </a:r>
          </a:p>
          <a:p>
            <a:pPr marL="1108070" lvl="1" indent="-554035"/>
            <a:r>
              <a:rPr lang="en-US" sz="1939" dirty="0"/>
              <a:t>Including program transfer mechanisms, distribution, disturb and retention</a:t>
            </a:r>
          </a:p>
          <a:p>
            <a:pPr marL="1108070" lvl="1" indent="-554035"/>
            <a:r>
              <a:rPr lang="en-US" sz="1939" dirty="0"/>
              <a:t>Performance metrics subject to cell stack and architecture impact </a:t>
            </a:r>
          </a:p>
          <a:p>
            <a:r>
              <a:rPr lang="en-US" sz="1939" dirty="0"/>
              <a:t>Evaluate applicability of SSM basics for Comparable Technology Product such as</a:t>
            </a:r>
          </a:p>
          <a:p>
            <a:pPr marL="1108070" lvl="1" indent="-554035"/>
            <a:r>
              <a:rPr lang="en-US" sz="1939" dirty="0"/>
              <a:t>Stand alone SSM using SD only stack</a:t>
            </a:r>
          </a:p>
          <a:p>
            <a:pPr marL="1108070" lvl="1" indent="-554035"/>
            <a:r>
              <a:rPr lang="en-US" sz="1939" dirty="0"/>
              <a:t>SLC window expansion or MLC in S26A full stack</a:t>
            </a:r>
            <a:endParaRPr lang="en-US" sz="1939" dirty="0"/>
          </a:p>
        </p:txBody>
      </p:sp>
    </p:spTree>
    <p:extLst>
      <p:ext uri="{BB962C8B-B14F-4D97-AF65-F5344CB8AC3E}">
        <p14:creationId xmlns:p14="http://schemas.microsoft.com/office/powerpoint/2010/main" val="28893502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5854" y="152400"/>
            <a:ext cx="10360293" cy="598807"/>
          </a:xfrm>
        </p:spPr>
        <p:txBody>
          <a:bodyPr>
            <a:normAutofit/>
          </a:bodyPr>
          <a:lstStyle/>
          <a:p>
            <a:pPr>
              <a:lnSpc>
                <a:spcPct val="110000"/>
              </a:lnSpc>
            </a:pPr>
            <a:r>
              <a:rPr lang="en-US" dirty="0"/>
              <a:t>Milestones &amp; Check points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80905443"/>
              </p:ext>
            </p:extLst>
          </p:nvPr>
        </p:nvGraphicFramePr>
        <p:xfrm>
          <a:off x="186385" y="911004"/>
          <a:ext cx="11492099" cy="3076047"/>
        </p:xfrm>
        <a:graphic>
          <a:graphicData uri="http://schemas.openxmlformats.org/drawingml/2006/table">
            <a:tbl>
              <a:tblPr firstRow="1" bandRow="1">
                <a:tableStyleId>{5C22544A-7EE6-4342-B048-85BDC9FD1C3A}</a:tableStyleId>
              </a:tblPr>
              <a:tblGrid>
                <a:gridCol w="605625"/>
                <a:gridCol w="8208680"/>
                <a:gridCol w="1015715"/>
                <a:gridCol w="1662079"/>
              </a:tblGrid>
              <a:tr h="449377">
                <a:tc>
                  <a:txBody>
                    <a:bodyPr/>
                    <a:lstStyle/>
                    <a:p>
                      <a:pPr algn="ctr"/>
                      <a:r>
                        <a:rPr lang="en-US" sz="1700" dirty="0" smtClean="0">
                          <a:latin typeface="Calibri" panose="020F0502020204030204" pitchFamily="34" charset="0"/>
                        </a:rPr>
                        <a:t>#</a:t>
                      </a:r>
                      <a:endParaRPr lang="en-US" sz="1700" dirty="0">
                        <a:latin typeface="Calibri" panose="020F0502020204030204" pitchFamily="34" charset="0"/>
                      </a:endParaRPr>
                    </a:p>
                  </a:txBody>
                  <a:tcPr marL="110805" marR="110805" marT="55403" marB="55403">
                    <a:solidFill>
                      <a:schemeClr val="accent6"/>
                    </a:solidFill>
                  </a:tcPr>
                </a:tc>
                <a:tc>
                  <a:txBody>
                    <a:bodyPr/>
                    <a:lstStyle/>
                    <a:p>
                      <a:r>
                        <a:rPr lang="en-US" sz="1700" dirty="0" smtClean="0">
                          <a:latin typeface="Calibri" panose="020F0502020204030204" pitchFamily="34" charset="0"/>
                        </a:rPr>
                        <a:t>Objectives</a:t>
                      </a:r>
                      <a:endParaRPr lang="en-US" sz="1700" dirty="0">
                        <a:latin typeface="Calibri" panose="020F0502020204030204" pitchFamily="34" charset="0"/>
                      </a:endParaRPr>
                    </a:p>
                  </a:txBody>
                  <a:tcPr marL="110805" marR="110805" marT="55403" marB="55403">
                    <a:solidFill>
                      <a:schemeClr val="accent6"/>
                    </a:solidFill>
                  </a:tcPr>
                </a:tc>
                <a:tc>
                  <a:txBody>
                    <a:bodyPr/>
                    <a:lstStyle/>
                    <a:p>
                      <a:r>
                        <a:rPr lang="en-US" sz="1700" dirty="0" smtClean="0">
                          <a:latin typeface="Calibri" panose="020F0502020204030204" pitchFamily="34" charset="0"/>
                        </a:rPr>
                        <a:t>ECD*</a:t>
                      </a:r>
                      <a:endParaRPr lang="en-US" sz="1700" dirty="0">
                        <a:latin typeface="Calibri" panose="020F0502020204030204" pitchFamily="34" charset="0"/>
                      </a:endParaRPr>
                    </a:p>
                  </a:txBody>
                  <a:tcPr marL="110805" marR="110805" marT="55403" marB="55403">
                    <a:solidFill>
                      <a:schemeClr val="accent6"/>
                    </a:solidFill>
                  </a:tcPr>
                </a:tc>
                <a:tc>
                  <a:txBody>
                    <a:bodyPr/>
                    <a:lstStyle/>
                    <a:p>
                      <a:r>
                        <a:rPr lang="en-US" sz="1700" dirty="0" smtClean="0">
                          <a:latin typeface="Calibri" panose="020F0502020204030204" pitchFamily="34" charset="0"/>
                        </a:rPr>
                        <a:t>Actual</a:t>
                      </a:r>
                      <a:endParaRPr lang="en-US" sz="1700" dirty="0">
                        <a:latin typeface="Calibri" panose="020F0502020204030204" pitchFamily="34" charset="0"/>
                      </a:endParaRPr>
                    </a:p>
                  </a:txBody>
                  <a:tcPr marL="110805" marR="110805" marT="55403" marB="55403">
                    <a:solidFill>
                      <a:schemeClr val="accent6"/>
                    </a:solidFill>
                  </a:tcPr>
                </a:tc>
              </a:tr>
              <a:tr h="369351">
                <a:tc>
                  <a:txBody>
                    <a:bodyPr/>
                    <a:lstStyle/>
                    <a:p>
                      <a:pPr algn="ctr"/>
                      <a:r>
                        <a:rPr lang="en-US" sz="1700" dirty="0" smtClean="0">
                          <a:latin typeface="Calibri" panose="020F0502020204030204" pitchFamily="34" charset="0"/>
                        </a:rPr>
                        <a:t>1</a:t>
                      </a:r>
                      <a:endParaRPr lang="en-US" sz="1700" dirty="0">
                        <a:latin typeface="Calibri" panose="020F0502020204030204" pitchFamily="34" charset="0"/>
                      </a:endParaRPr>
                    </a:p>
                  </a:txBody>
                  <a:tcPr marL="110805" marR="110805" marT="55403" marB="55403"/>
                </a:tc>
                <a:tc>
                  <a:txBody>
                    <a:bodyPr/>
                    <a:lstStyle/>
                    <a:p>
                      <a:pPr marL="0" marR="0" lvl="0" indent="0">
                        <a:spcBef>
                          <a:spcPts val="0"/>
                        </a:spcBef>
                        <a:spcAft>
                          <a:spcPts val="0"/>
                        </a:spcAft>
                        <a:buFont typeface="+mj-lt"/>
                        <a:buNone/>
                      </a:pPr>
                      <a:r>
                        <a:rPr lang="en-US" sz="1700" dirty="0" smtClean="0">
                          <a:effectLst/>
                          <a:latin typeface="Calibri" panose="020F0502020204030204" pitchFamily="34" charset="0"/>
                          <a:ea typeface="PMingLiU" panose="02020500000000000000" pitchFamily="18" charset="-120"/>
                          <a:cs typeface="Times New Roman" panose="02020603050405020304" pitchFamily="18" charset="0"/>
                        </a:rPr>
                        <a:t>Test</a:t>
                      </a:r>
                      <a:r>
                        <a:rPr lang="en-US" sz="1700" baseline="0" dirty="0" smtClean="0">
                          <a:effectLst/>
                          <a:latin typeface="Calibri" panose="020F0502020204030204" pitchFamily="34" charset="0"/>
                          <a:ea typeface="PMingLiU" panose="02020500000000000000" pitchFamily="18" charset="-120"/>
                          <a:cs typeface="Times New Roman" panose="02020603050405020304" pitchFamily="18" charset="0"/>
                        </a:rPr>
                        <a:t> structures design validated, including Opt-in metal jumper in IG88 and QTT </a:t>
                      </a:r>
                      <a:endParaRPr lang="en-US" sz="17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marL="110805" marR="110805" marT="55403" marB="55403"/>
                </a:tc>
                <a:tc>
                  <a:txBody>
                    <a:bodyPr/>
                    <a:lstStyle/>
                    <a:p>
                      <a:r>
                        <a:rPr lang="en-US" sz="1700" dirty="0" smtClean="0">
                          <a:latin typeface="Calibri" panose="020F0502020204030204" pitchFamily="34" charset="0"/>
                        </a:rPr>
                        <a:t>Feb/16</a:t>
                      </a:r>
                      <a:endParaRPr lang="en-US" sz="1700" dirty="0">
                        <a:latin typeface="Calibri" panose="020F0502020204030204" pitchFamily="34" charset="0"/>
                      </a:endParaRPr>
                    </a:p>
                  </a:txBody>
                  <a:tcPr marL="110805" marR="110805" marT="55403" marB="55403"/>
                </a:tc>
                <a:tc>
                  <a:txBody>
                    <a:bodyPr/>
                    <a:lstStyle/>
                    <a:p>
                      <a:r>
                        <a:rPr lang="en-US" sz="1700" dirty="0" smtClean="0">
                          <a:latin typeface="Calibri" panose="020F0502020204030204" pitchFamily="34" charset="0"/>
                        </a:rPr>
                        <a:t>Feb/16</a:t>
                      </a:r>
                      <a:endParaRPr lang="en-US" sz="1700" dirty="0">
                        <a:latin typeface="Calibri" panose="020F0502020204030204" pitchFamily="34" charset="0"/>
                      </a:endParaRPr>
                    </a:p>
                  </a:txBody>
                  <a:tcPr marL="110805" marR="110805" marT="55403" marB="55403">
                    <a:solidFill>
                      <a:srgbClr val="92D050"/>
                    </a:solidFill>
                  </a:tcPr>
                </a:tc>
              </a:tr>
              <a:tr h="369351">
                <a:tc>
                  <a:txBody>
                    <a:bodyPr/>
                    <a:lstStyle/>
                    <a:p>
                      <a:pPr algn="ctr"/>
                      <a:r>
                        <a:rPr lang="en-US" sz="1700" dirty="0" smtClean="0">
                          <a:latin typeface="Calibri" panose="020F0502020204030204" pitchFamily="34" charset="0"/>
                        </a:rPr>
                        <a:t>2</a:t>
                      </a:r>
                      <a:endParaRPr lang="en-US" sz="1700" dirty="0">
                        <a:latin typeface="Calibri" panose="020F0502020204030204" pitchFamily="34" charset="0"/>
                      </a:endParaRPr>
                    </a:p>
                  </a:txBody>
                  <a:tcPr marL="110805" marR="110805" marT="55403" marB="55403"/>
                </a:tc>
                <a:tc>
                  <a:txBody>
                    <a:bodyPr/>
                    <a:lstStyle/>
                    <a:p>
                      <a:pPr marL="0" marR="0" lvl="0" indent="0">
                        <a:spcBef>
                          <a:spcPts val="0"/>
                        </a:spcBef>
                        <a:spcAft>
                          <a:spcPts val="0"/>
                        </a:spcAft>
                        <a:buFont typeface="+mj-lt"/>
                        <a:buNone/>
                      </a:pPr>
                      <a:r>
                        <a:rPr lang="en-US" sz="1700" dirty="0" smtClean="0">
                          <a:effectLst/>
                          <a:latin typeface="Calibri" panose="020F0502020204030204" pitchFamily="34" charset="0"/>
                          <a:ea typeface="PMingLiU" panose="02020500000000000000" pitchFamily="18" charset="-120"/>
                          <a:cs typeface="Times New Roman" panose="02020603050405020304" pitchFamily="18" charset="0"/>
                        </a:rPr>
                        <a:t>SD-only flow portable to S26A </a:t>
                      </a:r>
                    </a:p>
                  </a:txBody>
                  <a:tcPr marL="110805" marR="110805" marT="55403" marB="55403"/>
                </a:tc>
                <a:tc>
                  <a:txBody>
                    <a:bodyPr/>
                    <a:lstStyle/>
                    <a:p>
                      <a:r>
                        <a:rPr lang="en-US" sz="1700" dirty="0" smtClean="0">
                          <a:latin typeface="Calibri" panose="020F0502020204030204" pitchFamily="34" charset="0"/>
                        </a:rPr>
                        <a:t>June/16</a:t>
                      </a:r>
                      <a:endParaRPr lang="en-US" sz="1700" dirty="0">
                        <a:latin typeface="Calibri" panose="020F0502020204030204" pitchFamily="34" charset="0"/>
                      </a:endParaRPr>
                    </a:p>
                  </a:txBody>
                  <a:tcPr marL="110805" marR="110805" marT="55403" marB="55403"/>
                </a:tc>
                <a:tc>
                  <a:txBody>
                    <a:bodyPr/>
                    <a:lstStyle/>
                    <a:p>
                      <a:r>
                        <a:rPr lang="en-US" sz="1700" dirty="0" smtClean="0">
                          <a:latin typeface="Calibri" panose="020F0502020204030204" pitchFamily="34" charset="0"/>
                        </a:rPr>
                        <a:t>Aug/16</a:t>
                      </a:r>
                      <a:endParaRPr lang="en-US" sz="1700" dirty="0">
                        <a:latin typeface="Calibri" panose="020F0502020204030204" pitchFamily="34" charset="0"/>
                      </a:endParaRPr>
                    </a:p>
                  </a:txBody>
                  <a:tcPr marL="110805" marR="110805" marT="55403" marB="55403">
                    <a:solidFill>
                      <a:srgbClr val="92D050"/>
                    </a:solidFill>
                  </a:tcPr>
                </a:tc>
              </a:tr>
              <a:tr h="369351">
                <a:tc>
                  <a:txBody>
                    <a:bodyPr/>
                    <a:lstStyle/>
                    <a:p>
                      <a:pPr algn="ctr"/>
                      <a:r>
                        <a:rPr lang="en-US" sz="1700" dirty="0" smtClean="0">
                          <a:latin typeface="Calibri" panose="020F0502020204030204" pitchFamily="34" charset="0"/>
                        </a:rPr>
                        <a:t>3</a:t>
                      </a:r>
                      <a:endParaRPr lang="en-US" sz="1700" dirty="0">
                        <a:latin typeface="Calibri" panose="020F0502020204030204" pitchFamily="34" charset="0"/>
                      </a:endParaRPr>
                    </a:p>
                  </a:txBody>
                  <a:tcPr marL="110805" marR="110805" marT="55403" marB="55403"/>
                </a:tc>
                <a:tc>
                  <a:txBody>
                    <a:bodyPr/>
                    <a:lstStyle/>
                    <a:p>
                      <a:pPr marL="0" marR="0" lvl="0" indent="0">
                        <a:spcBef>
                          <a:spcPts val="0"/>
                        </a:spcBef>
                        <a:spcAft>
                          <a:spcPts val="0"/>
                        </a:spcAft>
                        <a:buFont typeface="+mj-lt"/>
                        <a:buNone/>
                      </a:pPr>
                      <a:r>
                        <a:rPr lang="en-US" sz="1700" dirty="0" smtClean="0">
                          <a:effectLst/>
                          <a:latin typeface="Calibri" panose="020F0502020204030204" pitchFamily="34" charset="0"/>
                          <a:ea typeface="PMingLiU" panose="02020500000000000000" pitchFamily="18" charset="-120"/>
                          <a:cs typeface="Times New Roman" panose="02020603050405020304" pitchFamily="18" charset="0"/>
                        </a:rPr>
                        <a:t>Silicon validated,</a:t>
                      </a:r>
                      <a:r>
                        <a:rPr lang="en-US" sz="1700" baseline="0" dirty="0" smtClean="0">
                          <a:effectLst/>
                          <a:latin typeface="Calibri" panose="020F0502020204030204" pitchFamily="34" charset="0"/>
                          <a:ea typeface="PMingLiU" panose="02020500000000000000" pitchFamily="18" charset="-120"/>
                          <a:cs typeface="Times New Roman" panose="02020603050405020304" pitchFamily="18" charset="0"/>
                        </a:rPr>
                        <a:t> including b</a:t>
                      </a:r>
                      <a:r>
                        <a:rPr lang="en-US" sz="1700" dirty="0" smtClean="0">
                          <a:effectLst/>
                          <a:latin typeface="Calibri" panose="020F0502020204030204" pitchFamily="34" charset="0"/>
                          <a:ea typeface="PMingLiU" panose="02020500000000000000" pitchFamily="18" charset="-120"/>
                          <a:cs typeface="Times New Roman" panose="02020603050405020304" pitchFamily="18" charset="0"/>
                        </a:rPr>
                        <a:t>i-direction</a:t>
                      </a:r>
                      <a:r>
                        <a:rPr lang="en-US" sz="1700" baseline="0" dirty="0" smtClean="0">
                          <a:effectLst/>
                          <a:latin typeface="Calibri" panose="020F0502020204030204" pitchFamily="34" charset="0"/>
                          <a:ea typeface="PMingLiU" panose="02020500000000000000" pitchFamily="18" charset="-120"/>
                          <a:cs typeface="Times New Roman" panose="02020603050405020304" pitchFamily="18" charset="0"/>
                        </a:rPr>
                        <a:t> operation for read/write </a:t>
                      </a:r>
                      <a:endParaRPr lang="en-US" sz="17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marL="110805" marR="110805" marT="55403" marB="55403"/>
                </a:tc>
                <a:tc>
                  <a:txBody>
                    <a:bodyPr/>
                    <a:lstStyle/>
                    <a:p>
                      <a:r>
                        <a:rPr lang="en-US" sz="1700" dirty="0" smtClean="0">
                          <a:latin typeface="Calibri" panose="020F0502020204030204" pitchFamily="34" charset="0"/>
                        </a:rPr>
                        <a:t>July/16</a:t>
                      </a:r>
                      <a:endParaRPr lang="en-US" sz="1700" dirty="0">
                        <a:latin typeface="Calibri" panose="020F0502020204030204" pitchFamily="34" charset="0"/>
                      </a:endParaRPr>
                    </a:p>
                  </a:txBody>
                  <a:tcPr marL="110805" marR="110805" marT="55403" marB="55403"/>
                </a:tc>
                <a:tc>
                  <a:txBody>
                    <a:bodyPr/>
                    <a:lstStyle/>
                    <a:p>
                      <a:r>
                        <a:rPr lang="en-US" sz="1700" dirty="0" smtClean="0">
                          <a:latin typeface="Calibri" panose="020F0502020204030204" pitchFamily="34" charset="0"/>
                        </a:rPr>
                        <a:t>Sept/16</a:t>
                      </a:r>
                    </a:p>
                  </a:txBody>
                  <a:tcPr marL="110805" marR="110805" marT="55403" marB="55403">
                    <a:solidFill>
                      <a:srgbClr val="92D050"/>
                    </a:solidFill>
                  </a:tcPr>
                </a:tc>
              </a:tr>
              <a:tr h="627897">
                <a:tc>
                  <a:txBody>
                    <a:bodyPr/>
                    <a:lstStyle/>
                    <a:p>
                      <a:pPr algn="ctr"/>
                      <a:r>
                        <a:rPr lang="en-US" sz="1700" dirty="0" smtClean="0">
                          <a:latin typeface="Calibri" panose="020F0502020204030204" pitchFamily="34" charset="0"/>
                        </a:rPr>
                        <a:t>4</a:t>
                      </a:r>
                      <a:endParaRPr lang="en-US" sz="1700" dirty="0">
                        <a:latin typeface="Calibri" panose="020F0502020204030204" pitchFamily="34" charset="0"/>
                      </a:endParaRPr>
                    </a:p>
                  </a:txBody>
                  <a:tcPr marL="110805" marR="110805" marT="55403" marB="55403"/>
                </a:tc>
                <a:tc>
                  <a:txBody>
                    <a:bodyPr/>
                    <a:lstStyle/>
                    <a:p>
                      <a:pPr marL="0" marR="0" lvl="0" indent="0">
                        <a:spcBef>
                          <a:spcPts val="0"/>
                        </a:spcBef>
                        <a:spcAft>
                          <a:spcPts val="0"/>
                        </a:spcAft>
                        <a:buFont typeface="+mj-lt"/>
                        <a:buNone/>
                      </a:pPr>
                      <a:r>
                        <a:rPr lang="en-US" sz="1700" dirty="0" smtClean="0">
                          <a:effectLst/>
                          <a:latin typeface="Calibri" panose="020F0502020204030204" pitchFamily="34" charset="0"/>
                          <a:ea typeface="PMingLiU" panose="02020500000000000000" pitchFamily="18" charset="-120"/>
                          <a:cs typeface="Times New Roman" panose="02020603050405020304" pitchFamily="18" charset="0"/>
                        </a:rPr>
                        <a:t>Validate SSM window &amp; distribution  for NVM retention and endurance</a:t>
                      </a:r>
                    </a:p>
                  </a:txBody>
                  <a:tcPr marL="110805" marR="110805" marT="55403" marB="55403"/>
                </a:tc>
                <a:tc>
                  <a:txBody>
                    <a:bodyPr/>
                    <a:lstStyle/>
                    <a:p>
                      <a:r>
                        <a:rPr lang="en-US" sz="1700" dirty="0" smtClean="0">
                          <a:latin typeface="Calibri" panose="020F0502020204030204" pitchFamily="34" charset="0"/>
                        </a:rPr>
                        <a:t>Aug/16</a:t>
                      </a:r>
                      <a:endParaRPr lang="en-US" sz="1700" dirty="0">
                        <a:latin typeface="Calibri" panose="020F0502020204030204" pitchFamily="34" charset="0"/>
                      </a:endParaRPr>
                    </a:p>
                  </a:txBody>
                  <a:tcPr marL="110805" marR="110805" marT="55403" marB="55403"/>
                </a:tc>
                <a:tc>
                  <a:txBody>
                    <a:bodyPr/>
                    <a:lstStyle/>
                    <a:p>
                      <a:r>
                        <a:rPr lang="en-US" sz="1700" b="1" dirty="0" smtClean="0">
                          <a:solidFill>
                            <a:schemeClr val="accent2"/>
                          </a:solidFill>
                          <a:latin typeface="Calibri" panose="020F0502020204030204" pitchFamily="34" charset="0"/>
                        </a:rPr>
                        <a:t>FS </a:t>
                      </a:r>
                      <a:r>
                        <a:rPr lang="en-US" sz="1700" b="1" dirty="0" smtClean="0">
                          <a:solidFill>
                            <a:schemeClr val="accent2"/>
                          </a:solidFill>
                          <a:latin typeface="Calibri" panose="020F0502020204030204" pitchFamily="34" charset="0"/>
                        </a:rPr>
                        <a:t>Oct/16</a:t>
                      </a:r>
                      <a:endParaRPr lang="en-US" sz="1700" b="1" dirty="0" smtClean="0">
                        <a:solidFill>
                          <a:schemeClr val="accent2"/>
                        </a:solidFill>
                        <a:latin typeface="Calibri" panose="020F0502020204030204" pitchFamily="34" charset="0"/>
                      </a:endParaRPr>
                    </a:p>
                    <a:p>
                      <a:r>
                        <a:rPr lang="en-US" sz="1700" b="1" dirty="0" smtClean="0">
                          <a:solidFill>
                            <a:srgbClr val="0070C0"/>
                          </a:solidFill>
                          <a:latin typeface="Calibri" panose="020F0502020204030204" pitchFamily="34" charset="0"/>
                        </a:rPr>
                        <a:t>SD-only </a:t>
                      </a:r>
                      <a:r>
                        <a:rPr lang="en-US" sz="1700" b="1" dirty="0" smtClean="0">
                          <a:solidFill>
                            <a:srgbClr val="0070C0"/>
                          </a:solidFill>
                          <a:latin typeface="Calibri" panose="020F0502020204030204" pitchFamily="34" charset="0"/>
                        </a:rPr>
                        <a:t>Dec/16</a:t>
                      </a:r>
                      <a:endParaRPr lang="en-US" sz="1700" b="1" dirty="0">
                        <a:solidFill>
                          <a:srgbClr val="0070C0"/>
                        </a:solidFill>
                        <a:latin typeface="Calibri" panose="020F0502020204030204" pitchFamily="34" charset="0"/>
                      </a:endParaRPr>
                    </a:p>
                  </a:txBody>
                  <a:tcPr marL="110805" marR="110805" marT="55403" marB="55403"/>
                </a:tc>
              </a:tr>
              <a:tr h="886442">
                <a:tc>
                  <a:txBody>
                    <a:bodyPr/>
                    <a:lstStyle/>
                    <a:p>
                      <a:pPr marL="0" indent="0" algn="ctr">
                        <a:buFont typeface="Arial" panose="020B0604020202020204" pitchFamily="34" charset="0"/>
                        <a:buNone/>
                      </a:pPr>
                      <a:r>
                        <a:rPr lang="en-US" sz="1700" dirty="0" smtClean="0">
                          <a:latin typeface="Calibri" panose="020F0502020204030204" pitchFamily="34" charset="0"/>
                        </a:rPr>
                        <a:t>5</a:t>
                      </a:r>
                      <a:endParaRPr lang="en-US" sz="1700" dirty="0">
                        <a:latin typeface="Calibri" panose="020F0502020204030204" pitchFamily="34" charset="0"/>
                      </a:endParaRPr>
                    </a:p>
                  </a:txBody>
                  <a:tcPr marL="110805" marR="110805" marT="55403" marB="55403"/>
                </a:tc>
                <a:tc>
                  <a:txBody>
                    <a:bodyPr/>
                    <a:lstStyle/>
                    <a:p>
                      <a:pPr marL="0" marR="0" lvl="0" indent="0">
                        <a:spcBef>
                          <a:spcPts val="0"/>
                        </a:spcBef>
                        <a:spcAft>
                          <a:spcPts val="0"/>
                        </a:spcAft>
                        <a:buFont typeface="+mj-lt"/>
                        <a:buNone/>
                      </a:pPr>
                      <a:r>
                        <a:rPr lang="en-US" sz="1700" dirty="0" smtClean="0">
                          <a:effectLst/>
                          <a:latin typeface="Calibri" panose="020F0502020204030204" pitchFamily="34" charset="0"/>
                          <a:ea typeface="PMingLiU" panose="02020500000000000000" pitchFamily="18" charset="-120"/>
                          <a:cs typeface="Times New Roman" panose="02020603050405020304" pitchFamily="18" charset="0"/>
                        </a:rPr>
                        <a:t>SSM architecture and capability assessment.  The output provides preliminary physics understanding of the mechanism underlying SSM effect in order to conduct next level of memory array research. </a:t>
                      </a:r>
                    </a:p>
                  </a:txBody>
                  <a:tcPr marL="110805" marR="110805" marT="55403" marB="55403"/>
                </a:tc>
                <a:tc>
                  <a:txBody>
                    <a:bodyPr/>
                    <a:lstStyle/>
                    <a:p>
                      <a:r>
                        <a:rPr lang="en-US" sz="1700" dirty="0" smtClean="0">
                          <a:latin typeface="Calibri" panose="020F0502020204030204" pitchFamily="34" charset="0"/>
                        </a:rPr>
                        <a:t>Sept/16</a:t>
                      </a:r>
                      <a:endParaRPr lang="en-US" sz="1700" dirty="0">
                        <a:latin typeface="Calibri" panose="020F0502020204030204" pitchFamily="34" charset="0"/>
                      </a:endParaRPr>
                    </a:p>
                  </a:txBody>
                  <a:tcPr marL="110805" marR="110805" marT="55403" marB="5540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700" dirty="0" smtClean="0">
                          <a:latin typeface="Calibri" panose="020F0502020204030204" pitchFamily="34" charset="0"/>
                        </a:rPr>
                        <a:t>Feb/17</a:t>
                      </a:r>
                      <a:endParaRPr lang="en-US" sz="1700" dirty="0" smtClean="0">
                        <a:latin typeface="Calibri" panose="020F0502020204030204" pitchFamily="34" charset="0"/>
                      </a:endParaRPr>
                    </a:p>
                    <a:p>
                      <a:endParaRPr lang="en-US" sz="1700" dirty="0">
                        <a:latin typeface="Calibri" panose="020F0502020204030204" pitchFamily="34" charset="0"/>
                      </a:endParaRPr>
                    </a:p>
                  </a:txBody>
                  <a:tcPr marL="110805" marR="110805" marT="55403" marB="55403"/>
                </a:tc>
              </a:tr>
            </a:tbl>
          </a:graphicData>
        </a:graphic>
      </p:graphicFrame>
      <p:sp>
        <p:nvSpPr>
          <p:cNvPr id="2" name="TextBox 1"/>
          <p:cNvSpPr txBox="1"/>
          <p:nvPr/>
        </p:nvSpPr>
        <p:spPr>
          <a:xfrm>
            <a:off x="5704317" y="3981335"/>
            <a:ext cx="6072753" cy="316112"/>
          </a:xfrm>
          <a:prstGeom prst="rect">
            <a:avLst/>
          </a:prstGeom>
          <a:noFill/>
        </p:spPr>
        <p:txBody>
          <a:bodyPr wrap="none" rtlCol="0">
            <a:spAutoFit/>
          </a:bodyPr>
          <a:lstStyle/>
          <a:p>
            <a:r>
              <a:rPr lang="en-US" sz="1454" b="1" dirty="0">
                <a:latin typeface="Calibri" panose="020F0502020204030204" pitchFamily="34" charset="0"/>
              </a:rPr>
              <a:t>*: ECD aligned with S26A schedule and subject to delays on silicon execution</a:t>
            </a:r>
          </a:p>
        </p:txBody>
      </p:sp>
      <p:sp>
        <p:nvSpPr>
          <p:cNvPr id="5" name="Rectangle 4"/>
          <p:cNvSpPr/>
          <p:nvPr/>
        </p:nvSpPr>
        <p:spPr>
          <a:xfrm>
            <a:off x="711792" y="4369746"/>
            <a:ext cx="10768416" cy="1846659"/>
          </a:xfrm>
          <a:prstGeom prst="rect">
            <a:avLst/>
          </a:prstGeom>
        </p:spPr>
        <p:txBody>
          <a:bodyPr wrap="square">
            <a:spAutoFit/>
          </a:bodyPr>
          <a:lstStyle/>
          <a:p>
            <a:pPr lvl="0" defTabSz="1219080" fontAlgn="base">
              <a:spcBef>
                <a:spcPct val="20000"/>
              </a:spcBef>
              <a:spcAft>
                <a:spcPts val="800"/>
              </a:spcAft>
              <a:buClr>
                <a:schemeClr val="accent1"/>
              </a:buClr>
            </a:pPr>
            <a:r>
              <a:rPr lang="en-US" sz="1600" b="1" dirty="0">
                <a:latin typeface="Segoe UI" panose="020B0502040204020203" pitchFamily="34" charset="0"/>
                <a:cs typeface="Segoe UI" panose="020B0502040204020203" pitchFamily="34" charset="0"/>
              </a:rPr>
              <a:t>Milestones:</a:t>
            </a:r>
          </a:p>
          <a:p>
            <a:pPr marL="415526" indent="-415526" defTabSz="1219080" fontAlgn="base">
              <a:spcBef>
                <a:spcPct val="20000"/>
              </a:spcBef>
              <a:spcAft>
                <a:spcPts val="800"/>
              </a:spcAft>
              <a:buClr>
                <a:schemeClr val="accent1"/>
              </a:buClr>
              <a:buFont typeface="+mj-lt"/>
              <a:buAutoNum type="arabicPeriod"/>
            </a:pPr>
            <a:r>
              <a:rPr lang="en-US" sz="1600" b="1" u="sng" dirty="0">
                <a:latin typeface="Segoe UI" panose="020B0502040204020203" pitchFamily="34" charset="0"/>
                <a:cs typeface="Segoe UI" panose="020B0502040204020203" pitchFamily="34" charset="0"/>
              </a:rPr>
              <a:t>Concept </a:t>
            </a:r>
            <a:r>
              <a:rPr lang="en-US" sz="1600" b="1" u="sng" dirty="0" smtClean="0">
                <a:latin typeface="Segoe UI" panose="020B0502040204020203" pitchFamily="34" charset="0"/>
                <a:cs typeface="Segoe UI" panose="020B0502040204020203" pitchFamily="34" charset="0"/>
              </a:rPr>
              <a:t>demonstration on S26A </a:t>
            </a:r>
            <a:r>
              <a:rPr lang="en-US" sz="1600" b="1" u="sng" dirty="0" smtClean="0">
                <a:latin typeface="Segoe UI" panose="020B0502040204020203" pitchFamily="34" charset="0"/>
                <a:cs typeface="Segoe UI" panose="020B0502040204020203" pitchFamily="34" charset="0"/>
                <a:sym typeface="Wingdings" panose="05000000000000000000" pitchFamily="2" charset="2"/>
              </a:rPr>
              <a:t> achieved on FS cells</a:t>
            </a:r>
            <a:endParaRPr lang="en-US" sz="1600" b="1" u="sng" dirty="0">
              <a:latin typeface="Segoe UI" panose="020B0502040204020203" pitchFamily="34" charset="0"/>
              <a:cs typeface="Segoe UI" panose="020B0502040204020203" pitchFamily="34" charset="0"/>
            </a:endParaRPr>
          </a:p>
          <a:p>
            <a:pPr marL="415526" indent="-415526" defTabSz="1219080" fontAlgn="base">
              <a:spcBef>
                <a:spcPct val="20000"/>
              </a:spcBef>
              <a:spcAft>
                <a:spcPts val="800"/>
              </a:spcAft>
              <a:buClr>
                <a:schemeClr val="accent1"/>
              </a:buClr>
              <a:buFont typeface="+mj-lt"/>
              <a:buAutoNum type="arabicPeriod"/>
            </a:pPr>
            <a:r>
              <a:rPr lang="en-US" sz="1600" dirty="0">
                <a:latin typeface="Segoe UI" panose="020B0502040204020203" pitchFamily="34" charset="0"/>
                <a:cs typeface="Segoe UI" panose="020B0502040204020203" pitchFamily="34" charset="0"/>
              </a:rPr>
              <a:t>Performance </a:t>
            </a:r>
            <a:r>
              <a:rPr lang="en-US" sz="1600" dirty="0" smtClean="0">
                <a:latin typeface="Segoe UI" panose="020B0502040204020203" pitchFamily="34" charset="0"/>
                <a:cs typeface="Segoe UI" panose="020B0502040204020203" pitchFamily="34" charset="0"/>
              </a:rPr>
              <a:t>assessment </a:t>
            </a:r>
            <a:r>
              <a:rPr lang="en-US" sz="1600" dirty="0" smtClean="0">
                <a:latin typeface="Segoe UI" panose="020B0502040204020203" pitchFamily="34" charset="0"/>
                <a:cs typeface="Segoe UI" panose="020B0502040204020203" pitchFamily="34" charset="0"/>
                <a:sym typeface="Wingdings" panose="05000000000000000000" pitchFamily="2" charset="2"/>
              </a:rPr>
              <a:t> ECD Dec/16 with first SSM lot</a:t>
            </a:r>
            <a:endParaRPr lang="en-US" sz="1600" dirty="0">
              <a:latin typeface="Segoe UI" panose="020B0502040204020203" pitchFamily="34" charset="0"/>
              <a:cs typeface="Segoe UI" panose="020B0502040204020203" pitchFamily="34" charset="0"/>
            </a:endParaRPr>
          </a:p>
          <a:p>
            <a:pPr marL="415526" indent="-415526" defTabSz="1219080" fontAlgn="base">
              <a:spcBef>
                <a:spcPct val="20000"/>
              </a:spcBef>
              <a:spcAft>
                <a:spcPts val="800"/>
              </a:spcAft>
              <a:buClr>
                <a:schemeClr val="accent1"/>
              </a:buClr>
              <a:buFont typeface="+mj-lt"/>
              <a:buAutoNum type="arabicPeriod"/>
            </a:pPr>
            <a:r>
              <a:rPr lang="en-US" sz="1600" dirty="0">
                <a:latin typeface="Segoe UI" panose="020B0502040204020203" pitchFamily="34" charset="0"/>
                <a:cs typeface="Segoe UI" panose="020B0502040204020203" pitchFamily="34" charset="0"/>
              </a:rPr>
              <a:t>Feasibility assessment with enlarged </a:t>
            </a:r>
            <a:r>
              <a:rPr lang="en-US" sz="1600" dirty="0" err="1">
                <a:latin typeface="Segoe UI" panose="020B0502040204020203" pitchFamily="34" charset="0"/>
                <a:cs typeface="Segoe UI" panose="020B0502040204020203" pitchFamily="34" charset="0"/>
              </a:rPr>
              <a:t>Vt</a:t>
            </a:r>
            <a:r>
              <a:rPr lang="en-US" sz="1600" dirty="0">
                <a:latin typeface="Segoe UI" panose="020B0502040204020203" pitchFamily="34" charset="0"/>
                <a:cs typeface="Segoe UI" panose="020B0502040204020203" pitchFamily="34" charset="0"/>
              </a:rPr>
              <a:t>-window </a:t>
            </a:r>
            <a:r>
              <a:rPr lang="en-US" sz="1600" dirty="0">
                <a:latin typeface="Segoe UI" panose="020B0502040204020203" pitchFamily="34" charset="0"/>
                <a:cs typeface="Segoe UI" panose="020B0502040204020203" pitchFamily="34" charset="0"/>
                <a:sym typeface="Wingdings" panose="05000000000000000000" pitchFamily="2" charset="2"/>
              </a:rPr>
              <a:t> readiness for a complete performance/reliability assessment up to </a:t>
            </a:r>
            <a:r>
              <a:rPr lang="en-US" sz="1600" dirty="0" smtClean="0">
                <a:latin typeface="Segoe UI" panose="020B0502040204020203" pitchFamily="34" charset="0"/>
                <a:cs typeface="Segoe UI" panose="020B0502040204020203" pitchFamily="34" charset="0"/>
                <a:sym typeface="Wingdings" panose="05000000000000000000" pitchFamily="2" charset="2"/>
              </a:rPr>
              <a:t>4</a:t>
            </a:r>
            <a:r>
              <a:rPr lang="en-US" sz="1600" dirty="0" smtClean="0">
                <a:latin typeface="Symbol" panose="05050102010706020507" pitchFamily="18" charset="2"/>
                <a:cs typeface="Segoe UI" panose="020B0502040204020203" pitchFamily="34" charset="0"/>
                <a:sym typeface="Wingdings" panose="05000000000000000000" pitchFamily="2" charset="2"/>
              </a:rPr>
              <a:t>s </a:t>
            </a:r>
            <a:r>
              <a:rPr lang="en-US" sz="1600" dirty="0">
                <a:latin typeface="Segoe UI" panose="020B0502040204020203" pitchFamily="34" charset="0"/>
                <a:cs typeface="Segoe UI" panose="020B0502040204020203" pitchFamily="34" charset="0"/>
                <a:sym typeface="Wingdings" panose="05000000000000000000" pitchFamily="2" charset="2"/>
              </a:rPr>
              <a:t> </a:t>
            </a:r>
            <a:r>
              <a:rPr lang="en-US" sz="1600" dirty="0" smtClean="0">
                <a:latin typeface="Segoe UI" panose="020B0502040204020203" pitchFamily="34" charset="0"/>
                <a:cs typeface="Segoe UI" panose="020B0502040204020203" pitchFamily="34" charset="0"/>
                <a:sym typeface="Wingdings" panose="05000000000000000000" pitchFamily="2" charset="2"/>
              </a:rPr>
              <a:t>Q1/17</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40418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on S26A</a:t>
            </a:r>
            <a:endParaRPr lang="en-US" dirty="0"/>
          </a:p>
        </p:txBody>
      </p:sp>
      <p:sp>
        <p:nvSpPr>
          <p:cNvPr id="3" name="Content Placeholder 2"/>
          <p:cNvSpPr>
            <a:spLocks noGrp="1"/>
          </p:cNvSpPr>
          <p:nvPr>
            <p:ph idx="1"/>
          </p:nvPr>
        </p:nvSpPr>
        <p:spPr>
          <a:xfrm>
            <a:off x="903810" y="1003104"/>
            <a:ext cx="10360293" cy="5170913"/>
          </a:xfrm>
        </p:spPr>
        <p:txBody>
          <a:bodyPr>
            <a:normAutofit lnSpcReduction="10000"/>
          </a:bodyPr>
          <a:lstStyle/>
          <a:p>
            <a:r>
              <a:rPr lang="en-US" sz="2181" dirty="0"/>
              <a:t>Silicon with the new SSM flow</a:t>
            </a:r>
          </a:p>
          <a:p>
            <a:pPr lvl="1"/>
            <a:r>
              <a:rPr lang="en-US" sz="1697" dirty="0"/>
              <a:t>Baseline process (SD-only flow) </a:t>
            </a:r>
            <a:r>
              <a:rPr lang="en-US" sz="1697" dirty="0">
                <a:sym typeface="Wingdings" panose="05000000000000000000" pitchFamily="2" charset="2"/>
              </a:rPr>
              <a:t> first SSM lot </a:t>
            </a:r>
            <a:r>
              <a:rPr lang="en-US" sz="1697" dirty="0" smtClean="0">
                <a:sym typeface="Wingdings" panose="05000000000000000000" pitchFamily="2" charset="2"/>
              </a:rPr>
              <a:t>running</a:t>
            </a:r>
          </a:p>
          <a:p>
            <a:pPr lvl="1"/>
            <a:r>
              <a:rPr lang="en-US" sz="1697" dirty="0" smtClean="0"/>
              <a:t>SD thickness is the preferred knobs </a:t>
            </a:r>
            <a:r>
              <a:rPr lang="en-US" sz="1697" dirty="0"/>
              <a:t>for enlarging the window</a:t>
            </a:r>
          </a:p>
          <a:p>
            <a:r>
              <a:rPr lang="en-US" sz="2181" dirty="0"/>
              <a:t>Dual-polarity test-structure testing</a:t>
            </a:r>
          </a:p>
          <a:p>
            <a:pPr lvl="1"/>
            <a:r>
              <a:rPr lang="en-US" sz="1697" dirty="0"/>
              <a:t>2xCMOS </a:t>
            </a:r>
            <a:r>
              <a:rPr lang="en-US" sz="1697" dirty="0">
                <a:sym typeface="Wingdings" panose="05000000000000000000" pitchFamily="2" charset="2"/>
              </a:rPr>
              <a:t> </a:t>
            </a:r>
            <a:r>
              <a:rPr lang="en-US" sz="1697" dirty="0"/>
              <a:t>validated on FS</a:t>
            </a:r>
          </a:p>
          <a:p>
            <a:pPr lvl="2"/>
            <a:r>
              <a:rPr lang="en-US" sz="1333" dirty="0"/>
              <a:t>Intrinsic properties</a:t>
            </a:r>
          </a:p>
          <a:p>
            <a:pPr lvl="2"/>
            <a:r>
              <a:rPr lang="en-US" sz="1333" dirty="0"/>
              <a:t>SSM flow validation vs. S15C</a:t>
            </a:r>
          </a:p>
          <a:p>
            <a:pPr lvl="1"/>
            <a:r>
              <a:rPr lang="en-US" sz="1697" dirty="0"/>
              <a:t>IG88 </a:t>
            </a:r>
            <a:r>
              <a:rPr lang="en-US" sz="1697" dirty="0">
                <a:sym typeface="Wingdings" panose="05000000000000000000" pitchFamily="2" charset="2"/>
              </a:rPr>
              <a:t> </a:t>
            </a:r>
            <a:r>
              <a:rPr lang="en-US" sz="1697" dirty="0" smtClean="0">
                <a:sym typeface="Wingdings" panose="05000000000000000000" pitchFamily="2" charset="2"/>
              </a:rPr>
              <a:t>p</a:t>
            </a:r>
            <a:r>
              <a:rPr lang="en-US" sz="1697" dirty="0" smtClean="0"/>
              <a:t>artially </a:t>
            </a:r>
            <a:r>
              <a:rPr lang="en-US" sz="1697" dirty="0"/>
              <a:t>validated, metal opt-in is needed for activating this vehicle</a:t>
            </a:r>
          </a:p>
          <a:p>
            <a:pPr lvl="2"/>
            <a:r>
              <a:rPr lang="en-US" sz="1333" dirty="0"/>
              <a:t>Intrinsic properties with more statistics (52 cells) </a:t>
            </a:r>
          </a:p>
          <a:p>
            <a:pPr lvl="2"/>
            <a:r>
              <a:rPr lang="en-US" sz="1333" dirty="0"/>
              <a:t>More robust intrinsic assessment for forming/seasoning impact and for long-time drift/retention </a:t>
            </a:r>
          </a:p>
          <a:p>
            <a:pPr lvl="1"/>
            <a:r>
              <a:rPr lang="en-US" sz="1697" dirty="0"/>
              <a:t>QTT </a:t>
            </a:r>
            <a:r>
              <a:rPr lang="en-US" sz="1697" dirty="0">
                <a:sym typeface="Wingdings" panose="05000000000000000000" pitchFamily="2" charset="2"/>
              </a:rPr>
              <a:t> design </a:t>
            </a:r>
            <a:r>
              <a:rPr lang="en-US" sz="1697" dirty="0"/>
              <a:t>validation </a:t>
            </a:r>
            <a:r>
              <a:rPr lang="en-US" sz="1697" dirty="0" smtClean="0"/>
              <a:t>on-going </a:t>
            </a:r>
            <a:r>
              <a:rPr lang="en-US" sz="1697" dirty="0" smtClean="0">
                <a:sym typeface="Wingdings" panose="05000000000000000000" pitchFamily="2" charset="2"/>
              </a:rPr>
              <a:t> ECD Dec/16</a:t>
            </a:r>
            <a:endParaRPr lang="en-US" sz="1697" dirty="0"/>
          </a:p>
          <a:p>
            <a:pPr lvl="2"/>
            <a:r>
              <a:rPr lang="en-US" sz="1333" dirty="0"/>
              <a:t>ED impact</a:t>
            </a:r>
          </a:p>
          <a:p>
            <a:pPr lvl="2"/>
            <a:r>
              <a:rPr lang="en-US" sz="1333" dirty="0"/>
              <a:t>Thermal disturb</a:t>
            </a:r>
          </a:p>
          <a:p>
            <a:pPr lvl="1"/>
            <a:r>
              <a:rPr lang="en-US" sz="1697" dirty="0"/>
              <a:t>SR71B </a:t>
            </a:r>
            <a:r>
              <a:rPr lang="en-US" sz="1697" dirty="0">
                <a:sym typeface="Wingdings" panose="05000000000000000000" pitchFamily="2" charset="2"/>
              </a:rPr>
              <a:t> </a:t>
            </a:r>
            <a:r>
              <a:rPr lang="en-US" sz="1697" dirty="0"/>
              <a:t>design </a:t>
            </a:r>
            <a:r>
              <a:rPr lang="en-US" sz="1697" dirty="0" smtClean="0"/>
              <a:t>almost all validated </a:t>
            </a:r>
            <a:r>
              <a:rPr lang="en-US" sz="1697" dirty="0" smtClean="0">
                <a:sym typeface="Wingdings" panose="05000000000000000000" pitchFamily="2" charset="2"/>
              </a:rPr>
              <a:t> waiting for first SSM lot</a:t>
            </a:r>
            <a:endParaRPr lang="en-US" sz="1697" dirty="0"/>
          </a:p>
          <a:p>
            <a:pPr lvl="2"/>
            <a:r>
              <a:rPr lang="en-US" sz="1212" dirty="0"/>
              <a:t>4</a:t>
            </a:r>
            <a:r>
              <a:rPr lang="en-US" sz="1212" dirty="0">
                <a:latin typeface="Symbol" panose="05050102010706020507" pitchFamily="18" charset="2"/>
              </a:rPr>
              <a:t>s</a:t>
            </a:r>
            <a:r>
              <a:rPr lang="en-US" sz="1212" dirty="0"/>
              <a:t> statistical validation with product-like </a:t>
            </a:r>
            <a:r>
              <a:rPr lang="en-US" sz="1212" dirty="0" err="1"/>
              <a:t>algos</a:t>
            </a:r>
            <a:endParaRPr lang="en-US" sz="1212" dirty="0"/>
          </a:p>
        </p:txBody>
      </p:sp>
    </p:spTree>
    <p:extLst>
      <p:ext uri="{BB962C8B-B14F-4D97-AF65-F5344CB8AC3E}">
        <p14:creationId xmlns:p14="http://schemas.microsoft.com/office/powerpoint/2010/main" val="2433124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413" y="-94585"/>
            <a:ext cx="11140965" cy="842773"/>
          </a:xfrm>
        </p:spPr>
        <p:txBody>
          <a:bodyPr>
            <a:noAutofit/>
          </a:bodyPr>
          <a:lstStyle/>
          <a:p>
            <a:r>
              <a:rPr lang="en-US" dirty="0" smtClean="0"/>
              <a:t>WL connection </a:t>
            </a:r>
            <a:r>
              <a:rPr lang="en-US" dirty="0" smtClean="0"/>
              <a:t>issue on mini-arrays in the S26A scribe lines</a:t>
            </a:r>
            <a:endParaRPr lang="en-US" dirty="0"/>
          </a:p>
        </p:txBody>
      </p:sp>
      <p:sp>
        <p:nvSpPr>
          <p:cNvPr id="3" name="Content Placeholder 2"/>
          <p:cNvSpPr>
            <a:spLocks noGrp="1"/>
          </p:cNvSpPr>
          <p:nvPr>
            <p:ph idx="1"/>
          </p:nvPr>
        </p:nvSpPr>
        <p:spPr>
          <a:xfrm>
            <a:off x="756745" y="4549356"/>
            <a:ext cx="10363200" cy="1756851"/>
          </a:xfrm>
        </p:spPr>
        <p:txBody>
          <a:bodyPr>
            <a:normAutofit fontScale="85000" lnSpcReduction="10000"/>
          </a:bodyPr>
          <a:lstStyle/>
          <a:p>
            <a:r>
              <a:rPr lang="en-US" dirty="0" smtClean="0"/>
              <a:t>BL chop may etch the WL </a:t>
            </a:r>
          </a:p>
          <a:p>
            <a:r>
              <a:rPr lang="en-US" dirty="0" smtClean="0"/>
              <a:t>This issue is impacting all the arrays in the scribe (2xCMOS, QTT, SR71) </a:t>
            </a:r>
            <a:endParaRPr lang="en-US" dirty="0" smtClean="0"/>
          </a:p>
          <a:p>
            <a:r>
              <a:rPr lang="en-US" b="1" dirty="0" smtClean="0">
                <a:sym typeface="Wingdings" panose="05000000000000000000" pitchFamily="2" charset="2"/>
              </a:rPr>
              <a:t>SSM </a:t>
            </a:r>
            <a:r>
              <a:rPr lang="en-US" b="1" dirty="0" smtClean="0">
                <a:sym typeface="Wingdings" panose="05000000000000000000" pitchFamily="2" charset="2"/>
              </a:rPr>
              <a:t>lots need to have the layout fix for the </a:t>
            </a:r>
            <a:r>
              <a:rPr lang="en-US" b="1" dirty="0" smtClean="0">
                <a:sym typeface="Wingdings" panose="05000000000000000000" pitchFamily="2" charset="2"/>
              </a:rPr>
              <a:t>52 mask  ECD wk46.7</a:t>
            </a:r>
            <a:endParaRPr lang="en-US" b="1" dirty="0" smtClean="0"/>
          </a:p>
          <a:p>
            <a:r>
              <a:rPr lang="en-US" dirty="0" smtClean="0"/>
              <a:t>Very few bits (5 of 292 tested) at the extreme edge of the </a:t>
            </a:r>
            <a:r>
              <a:rPr lang="en-US" dirty="0" smtClean="0"/>
              <a:t>first FS wafer were </a:t>
            </a:r>
            <a:r>
              <a:rPr lang="en-US" dirty="0" smtClean="0"/>
              <a:t>connected </a:t>
            </a:r>
            <a:endParaRPr lang="en-US" dirty="0"/>
          </a:p>
        </p:txBody>
      </p:sp>
      <p:pic>
        <p:nvPicPr>
          <p:cNvPr id="1026" name="Picture 1" descr="image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3964" y="842779"/>
            <a:ext cx="6639734" cy="3706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21088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079500" y="1302963"/>
            <a:ext cx="4579620" cy="2750820"/>
          </a:xfrm>
          <a:prstGeom prst="rect">
            <a:avLst/>
          </a:prstGeom>
        </p:spPr>
      </p:pic>
      <p:sp>
        <p:nvSpPr>
          <p:cNvPr id="2" name="Title 1"/>
          <p:cNvSpPr>
            <a:spLocks noGrp="1"/>
          </p:cNvSpPr>
          <p:nvPr>
            <p:ph type="title"/>
          </p:nvPr>
        </p:nvSpPr>
        <p:spPr/>
        <p:txBody>
          <a:bodyPr/>
          <a:lstStyle/>
          <a:p>
            <a:r>
              <a:rPr lang="en-US" dirty="0" smtClean="0"/>
              <a:t>2xCMOS cell on S26A</a:t>
            </a:r>
            <a:endParaRPr lang="en-US" dirty="0"/>
          </a:p>
        </p:txBody>
      </p:sp>
      <p:sp>
        <p:nvSpPr>
          <p:cNvPr id="3" name="Content Placeholder 2"/>
          <p:cNvSpPr>
            <a:spLocks noGrp="1"/>
          </p:cNvSpPr>
          <p:nvPr>
            <p:ph idx="1"/>
          </p:nvPr>
        </p:nvSpPr>
        <p:spPr>
          <a:xfrm>
            <a:off x="914400" y="4708634"/>
            <a:ext cx="10363200" cy="1417530"/>
          </a:xfrm>
        </p:spPr>
        <p:txBody>
          <a:bodyPr/>
          <a:lstStyle/>
          <a:p>
            <a:r>
              <a:rPr lang="en-US" dirty="0" smtClean="0"/>
              <a:t>Cells with working WL connection looks functional and basically aligned to 2xCMOS results on S15C lots</a:t>
            </a:r>
          </a:p>
          <a:p>
            <a:r>
              <a:rPr lang="en-US" dirty="0" smtClean="0"/>
              <a:t>SD-polarity effect is confirmed on S26A </a:t>
            </a:r>
            <a:r>
              <a:rPr lang="en-US" dirty="0" smtClean="0">
                <a:sym typeface="Wingdings" panose="05000000000000000000" pitchFamily="2" charset="2"/>
              </a:rPr>
              <a:t> Milestone 1 partially achieved</a:t>
            </a:r>
            <a:endParaRPr lang="en-US" dirty="0"/>
          </a:p>
        </p:txBody>
      </p:sp>
      <p:cxnSp>
        <p:nvCxnSpPr>
          <p:cNvPr id="6" name="Straight Arrow Connector 5"/>
          <p:cNvCxnSpPr/>
          <p:nvPr/>
        </p:nvCxnSpPr>
        <p:spPr>
          <a:xfrm flipV="1">
            <a:off x="4519448" y="1891861"/>
            <a:ext cx="0" cy="59909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4351282" y="2117834"/>
            <a:ext cx="0" cy="299545"/>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14" name="Table 13"/>
          <p:cNvGraphicFramePr>
            <a:graphicFrameLocks noGrp="1"/>
          </p:cNvGraphicFramePr>
          <p:nvPr>
            <p:extLst/>
          </p:nvPr>
        </p:nvGraphicFramePr>
        <p:xfrm>
          <a:off x="6184900" y="1514258"/>
          <a:ext cx="5797992" cy="2302830"/>
        </p:xfrm>
        <a:graphic>
          <a:graphicData uri="http://schemas.openxmlformats.org/drawingml/2006/table">
            <a:tbl>
              <a:tblPr/>
              <a:tblGrid>
                <a:gridCol w="1113330"/>
                <a:gridCol w="1030192"/>
                <a:gridCol w="1142248"/>
                <a:gridCol w="704868"/>
                <a:gridCol w="694024"/>
                <a:gridCol w="1113330"/>
              </a:tblGrid>
              <a:tr h="261402">
                <a:tc>
                  <a:txBody>
                    <a:bodyPr/>
                    <a:lstStyle/>
                    <a:p>
                      <a:pPr algn="ctr" fontAlgn="ctr"/>
                      <a:r>
                        <a:rPr lang="en-US" sz="1100" b="0" i="0" u="none" strike="noStrike" dirty="0">
                          <a:solidFill>
                            <a:srgbClr val="000000"/>
                          </a:solidFill>
                          <a:effectLst/>
                          <a:latin typeface="Calibri" panose="020F0502020204030204" pitchFamily="34" charset="0"/>
                        </a:rPr>
                        <a:t>Vehicle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gridSpan="4">
                  <a:txBody>
                    <a:bodyPr/>
                    <a:lstStyle/>
                    <a:p>
                      <a:pPr algn="ctr" fontAlgn="ctr"/>
                      <a:r>
                        <a:rPr lang="en-US" sz="1100" b="0" i="0" u="none" strike="noStrike">
                          <a:solidFill>
                            <a:srgbClr val="000000"/>
                          </a:solidFill>
                          <a:effectLst/>
                          <a:latin typeface="Calibri" panose="020F0502020204030204" pitchFamily="34" charset="0"/>
                        </a:rPr>
                        <a:t>S15C</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S26A</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261402">
                <a:tc>
                  <a:txBody>
                    <a:bodyPr/>
                    <a:lstStyle/>
                    <a:p>
                      <a:pPr algn="ctr" fontAlgn="ctr"/>
                      <a:r>
                        <a:rPr lang="en-US" sz="1100" b="0" i="0" u="none" strike="noStrike">
                          <a:solidFill>
                            <a:srgbClr val="000000"/>
                          </a:solidFill>
                          <a:effectLst/>
                          <a:latin typeface="Calibri" panose="020F0502020204030204" pitchFamily="34" charset="0"/>
                        </a:rPr>
                        <a:t>Lot/rev</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100" b="0" i="0" u="none" strike="noStrike">
                          <a:solidFill>
                            <a:srgbClr val="000000"/>
                          </a:solidFill>
                          <a:effectLst/>
                          <a:latin typeface="Calibri" panose="020F0502020204030204" pitchFamily="34" charset="0"/>
                        </a:rPr>
                        <a:t>7.13</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7.13+N2 bake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7.16 D0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7.16 D1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9622442 wf 16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261402">
                <a:tc>
                  <a:txBody>
                    <a:bodyPr/>
                    <a:lstStyle/>
                    <a:p>
                      <a:pPr algn="ctr" fontAlgn="ctr"/>
                      <a:r>
                        <a:rPr lang="en-US" sz="1100" b="0" i="0" u="none" strike="noStrike">
                          <a:solidFill>
                            <a:srgbClr val="000000"/>
                          </a:solidFill>
                          <a:effectLst/>
                          <a:latin typeface="Calibri" panose="020F0502020204030204" pitchFamily="34" charset="0"/>
                        </a:rPr>
                        <a:t>FF</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100" b="0" i="0" u="none" strike="noStrike">
                          <a:solidFill>
                            <a:srgbClr val="000000"/>
                          </a:solidFill>
                          <a:effectLst/>
                          <a:latin typeface="Calibri" panose="020F0502020204030204" pitchFamily="34" charset="0"/>
                        </a:rPr>
                        <a:t>7.16</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7.20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7.05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6.96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248955">
                <a:tc>
                  <a:txBody>
                    <a:bodyPr/>
                    <a:lstStyle/>
                    <a:p>
                      <a:pPr algn="ctr" fontAlgn="ctr"/>
                      <a:r>
                        <a:rPr lang="en-US" sz="1100" b="0" i="0" u="none" strike="noStrike">
                          <a:solidFill>
                            <a:srgbClr val="000000"/>
                          </a:solidFill>
                          <a:effectLst/>
                          <a:latin typeface="Calibri" panose="020F0502020204030204" pitchFamily="34" charset="0"/>
                        </a:rPr>
                        <a:t>pos-pos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100" b="0" i="0" u="none" strike="noStrike">
                          <a:solidFill>
                            <a:srgbClr val="000000"/>
                          </a:solidFill>
                          <a:effectLst/>
                          <a:latin typeface="Calibri" panose="020F0502020204030204" pitchFamily="34" charset="0"/>
                        </a:rPr>
                        <a:t>5.88</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5.85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5.97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6.02</a:t>
                      </a:r>
                      <a:endParaRPr lang="en-US"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6.11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248955">
                <a:tc>
                  <a:txBody>
                    <a:bodyPr/>
                    <a:lstStyle/>
                    <a:p>
                      <a:pPr algn="ctr" fontAlgn="ctr"/>
                      <a:r>
                        <a:rPr lang="en-US" sz="1100" b="0" i="0" u="none" strike="noStrike">
                          <a:solidFill>
                            <a:srgbClr val="000000"/>
                          </a:solidFill>
                          <a:effectLst/>
                          <a:latin typeface="Calibri" panose="020F0502020204030204" pitchFamily="34" charset="0"/>
                        </a:rPr>
                        <a:t>neg-pos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100" b="0" i="0" u="none" strike="noStrike">
                          <a:solidFill>
                            <a:srgbClr val="000000"/>
                          </a:solidFill>
                          <a:effectLst/>
                          <a:latin typeface="Calibri" panose="020F0502020204030204" pitchFamily="34" charset="0"/>
                        </a:rPr>
                        <a:t>6.28</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6.4</a:t>
                      </a:r>
                      <a:endParaRPr lang="en-US"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6.38</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248955">
                <a:tc>
                  <a:txBody>
                    <a:bodyPr/>
                    <a:lstStyle/>
                    <a:p>
                      <a:pPr algn="ctr" fontAlgn="ctr"/>
                      <a:r>
                        <a:rPr lang="en-US" sz="1100" b="0" i="0" u="none" strike="noStrike">
                          <a:solidFill>
                            <a:srgbClr val="000000"/>
                          </a:solidFill>
                          <a:effectLst/>
                          <a:latin typeface="Calibri" panose="020F0502020204030204" pitchFamily="34" charset="0"/>
                        </a:rPr>
                        <a:t>neg-neg</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100" b="0" i="0" u="none" strike="noStrike">
                          <a:solidFill>
                            <a:srgbClr val="000000"/>
                          </a:solidFill>
                          <a:effectLst/>
                          <a:latin typeface="Calibri" panose="020F0502020204030204" pitchFamily="34" charset="0"/>
                        </a:rPr>
                        <a:t>5.95</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5.85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5.87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6.03</a:t>
                      </a:r>
                      <a:endParaRPr lang="en-US"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6.02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261402">
                <a:tc>
                  <a:txBody>
                    <a:bodyPr/>
                    <a:lstStyle/>
                    <a:p>
                      <a:pPr algn="ctr" fontAlgn="ctr"/>
                      <a:r>
                        <a:rPr lang="en-US" sz="1100" b="0" i="0" u="none" strike="noStrike">
                          <a:solidFill>
                            <a:srgbClr val="000000"/>
                          </a:solidFill>
                          <a:effectLst/>
                          <a:latin typeface="Calibri" panose="020F0502020204030204" pitchFamily="34" charset="0"/>
                        </a:rPr>
                        <a:t>pos-neg</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100" b="0" i="0" u="none" strike="noStrike">
                          <a:solidFill>
                            <a:srgbClr val="000000"/>
                          </a:solidFill>
                          <a:effectLst/>
                          <a:latin typeface="Calibri" panose="020F0502020204030204" pitchFamily="34" charset="0"/>
                        </a:rPr>
                        <a:t>6.41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smtClean="0">
                          <a:solidFill>
                            <a:srgbClr val="000000"/>
                          </a:solidFill>
                          <a:effectLst/>
                          <a:latin typeface="Calibri" panose="020F0502020204030204" pitchFamily="34" charset="0"/>
                        </a:rPr>
                        <a:t>6.51</a:t>
                      </a:r>
                      <a:endParaRPr lang="en-US" sz="1100" b="0" i="0" u="none" strike="noStrike">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6.62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248955">
                <a:tc>
                  <a:txBody>
                    <a:bodyPr/>
                    <a:lstStyle/>
                    <a:p>
                      <a:pPr algn="ctr" fontAlgn="ctr"/>
                      <a:r>
                        <a:rPr lang="en-US" sz="1100" b="0" i="0" u="none" strike="noStrike">
                          <a:solidFill>
                            <a:srgbClr val="000000"/>
                          </a:solidFill>
                          <a:effectLst/>
                          <a:latin typeface="Calibri" panose="020F0502020204030204" pitchFamily="34" charset="0"/>
                        </a:rPr>
                        <a:t>DVth read pos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100" b="0" i="0" u="none" strike="noStrike" dirty="0">
                          <a:solidFill>
                            <a:srgbClr val="000000"/>
                          </a:solidFill>
                          <a:effectLst/>
                          <a:latin typeface="Calibri" panose="020F0502020204030204" pitchFamily="34" charset="0"/>
                        </a:rPr>
                        <a:t>0.4</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0.35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0.36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0.38</a:t>
                      </a:r>
                      <a:endParaRPr lang="en-US"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a:solidFill>
                            <a:srgbClr val="000000"/>
                          </a:solidFill>
                          <a:effectLst/>
                          <a:latin typeface="Calibri" panose="020F0502020204030204" pitchFamily="34" charset="0"/>
                        </a:rPr>
                        <a:t>0.27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r>
              <a:tr h="261402">
                <a:tc>
                  <a:txBody>
                    <a:bodyPr/>
                    <a:lstStyle/>
                    <a:p>
                      <a:pPr algn="ctr" fontAlgn="ctr"/>
                      <a:r>
                        <a:rPr lang="en-US" sz="1100" b="0" i="0" u="none" strike="noStrike">
                          <a:solidFill>
                            <a:srgbClr val="000000"/>
                          </a:solidFill>
                          <a:effectLst/>
                          <a:latin typeface="Calibri" panose="020F0502020204030204" pitchFamily="34" charset="0"/>
                        </a:rPr>
                        <a:t>DVth read neg</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1100" b="0" i="0" u="none" strike="noStrike" dirty="0">
                          <a:solidFill>
                            <a:srgbClr val="000000"/>
                          </a:solidFill>
                          <a:effectLst/>
                          <a:latin typeface="Calibri" panose="020F0502020204030204" pitchFamily="34" charset="0"/>
                        </a:rPr>
                        <a:t>0.46</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rgbClr val="000000"/>
                          </a:solidFill>
                          <a:effectLst/>
                          <a:latin typeface="Calibri" panose="020F0502020204030204" pitchFamily="34" charset="0"/>
                        </a:rPr>
                        <a:t>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rgbClr val="000000"/>
                          </a:solidFill>
                          <a:effectLst/>
                          <a:latin typeface="Calibri" panose="020F0502020204030204" pitchFamily="34" charset="0"/>
                        </a:rPr>
                        <a:t>0.65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smtClean="0">
                          <a:solidFill>
                            <a:srgbClr val="000000"/>
                          </a:solidFill>
                          <a:effectLst/>
                          <a:latin typeface="Calibri" panose="020F0502020204030204" pitchFamily="34" charset="0"/>
                        </a:rPr>
                        <a:t>0.48</a:t>
                      </a:r>
                      <a:endParaRPr lang="en-US" sz="1100" b="0"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1100" b="0" i="0" u="none" strike="noStrike" dirty="0">
                          <a:solidFill>
                            <a:srgbClr val="000000"/>
                          </a:solidFill>
                          <a:effectLst/>
                          <a:latin typeface="Calibri" panose="020F0502020204030204" pitchFamily="34" charset="0"/>
                        </a:rPr>
                        <a:t>0.6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bl>
          </a:graphicData>
        </a:graphic>
      </p:graphicFrame>
      <p:sp>
        <p:nvSpPr>
          <p:cNvPr id="15" name="TextBox 14"/>
          <p:cNvSpPr txBox="1"/>
          <p:nvPr/>
        </p:nvSpPr>
        <p:spPr>
          <a:xfrm>
            <a:off x="7307008" y="144393"/>
            <a:ext cx="4884992" cy="276999"/>
          </a:xfrm>
          <a:prstGeom prst="rect">
            <a:avLst/>
          </a:prstGeom>
          <a:noFill/>
        </p:spPr>
        <p:txBody>
          <a:bodyPr wrap="none" rtlCol="0">
            <a:spAutoFit/>
          </a:bodyPr>
          <a:lstStyle/>
          <a:p>
            <a:r>
              <a:rPr lang="en-US" sz="1200" b="1" dirty="0" smtClean="0">
                <a:latin typeface="Segoe UI" panose="020B0502040204020203" pitchFamily="34" charset="0"/>
                <a:cs typeface="Segoe UI" panose="020B0502040204020203" pitchFamily="34" charset="0"/>
              </a:rPr>
              <a:t>S15C </a:t>
            </a:r>
            <a:r>
              <a:rPr lang="en-US" sz="1200" b="1" dirty="0" smtClean="0">
                <a:latin typeface="Segoe UI" panose="020B0502040204020203" pitchFamily="34" charset="0"/>
                <a:cs typeface="Segoe UI" panose="020B0502040204020203" pitchFamily="34" charset="0"/>
              </a:rPr>
              <a:t>data are center wafer cells, S26A are from the extreme edge</a:t>
            </a:r>
          </a:p>
        </p:txBody>
      </p:sp>
    </p:spTree>
    <p:extLst>
      <p:ext uri="{BB962C8B-B14F-4D97-AF65-F5344CB8AC3E}">
        <p14:creationId xmlns:p14="http://schemas.microsoft.com/office/powerpoint/2010/main" val="14228989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t>Outline</a:t>
            </a:r>
          </a:p>
        </p:txBody>
      </p:sp>
      <p:sp>
        <p:nvSpPr>
          <p:cNvPr id="5" name="Content Placeholder 4"/>
          <p:cNvSpPr>
            <a:spLocks noGrp="1"/>
          </p:cNvSpPr>
          <p:nvPr>
            <p:ph idx="1"/>
          </p:nvPr>
        </p:nvSpPr>
        <p:spPr/>
        <p:txBody>
          <a:bodyPr/>
          <a:lstStyle/>
          <a:p>
            <a:r>
              <a:rPr lang="en-US" dirty="0" smtClean="0"/>
              <a:t>Self-Select Memory (SSM) concept</a:t>
            </a:r>
            <a:endParaRPr lang="en-US" dirty="0" smtClean="0"/>
          </a:p>
          <a:p>
            <a:r>
              <a:rPr lang="en-US" dirty="0" smtClean="0"/>
              <a:t>Current </a:t>
            </a:r>
            <a:r>
              <a:rPr lang="en-US" dirty="0" smtClean="0"/>
              <a:t>assessment on S15C</a:t>
            </a:r>
            <a:endParaRPr lang="en-US" dirty="0" smtClean="0"/>
          </a:p>
          <a:p>
            <a:pPr lvl="1"/>
            <a:r>
              <a:rPr lang="en-US" dirty="0"/>
              <a:t>P</a:t>
            </a:r>
            <a:r>
              <a:rPr lang="en-US" dirty="0" smtClean="0"/>
              <a:t>erformance</a:t>
            </a:r>
          </a:p>
          <a:p>
            <a:pPr lvl="1"/>
            <a:r>
              <a:rPr lang="en-US" dirty="0" smtClean="0"/>
              <a:t>Reliability</a:t>
            </a:r>
          </a:p>
          <a:p>
            <a:pPr lvl="1"/>
            <a:r>
              <a:rPr lang="en-US" dirty="0" smtClean="0"/>
              <a:t>SSM optimization perspective</a:t>
            </a:r>
          </a:p>
          <a:p>
            <a:r>
              <a:rPr lang="en-US" dirty="0"/>
              <a:t>Research Mission &amp; </a:t>
            </a:r>
            <a:r>
              <a:rPr lang="en-US" dirty="0" smtClean="0"/>
              <a:t>Strategy</a:t>
            </a:r>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9228641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smtClean="0"/>
              <a:t>SD </a:t>
            </a:r>
            <a:r>
              <a:rPr lang="it-IT" dirty="0" err="1" smtClean="0"/>
              <a:t>polarity</a:t>
            </a:r>
            <a:r>
              <a:rPr lang="it-IT" dirty="0" smtClean="0"/>
              <a:t> </a:t>
            </a:r>
            <a:r>
              <a:rPr lang="it-IT" dirty="0" err="1" smtClean="0"/>
              <a:t>effect</a:t>
            </a:r>
            <a:endParaRPr lang="en-US" dirty="0"/>
          </a:p>
        </p:txBody>
      </p:sp>
      <p:sp>
        <p:nvSpPr>
          <p:cNvPr id="3" name="Content Placeholder 2"/>
          <p:cNvSpPr>
            <a:spLocks noGrp="1"/>
          </p:cNvSpPr>
          <p:nvPr>
            <p:ph idx="1"/>
          </p:nvPr>
        </p:nvSpPr>
        <p:spPr>
          <a:xfrm>
            <a:off x="915854" y="4702441"/>
            <a:ext cx="10360293" cy="1281934"/>
          </a:xfrm>
        </p:spPr>
        <p:txBody>
          <a:bodyPr>
            <a:normAutofit fontScale="92500"/>
          </a:bodyPr>
          <a:lstStyle/>
          <a:p>
            <a:r>
              <a:rPr lang="en-US" sz="1697" dirty="0"/>
              <a:t>A VT window has been observed by applying programming pulses to the SD device with opposite polarity</a:t>
            </a:r>
          </a:p>
          <a:p>
            <a:r>
              <a:rPr lang="en-US" sz="1697" dirty="0"/>
              <a:t>The mechanism underlying this effect is unknown (atomic species </a:t>
            </a:r>
            <a:r>
              <a:rPr lang="en-US" sz="1697" dirty="0" err="1"/>
              <a:t>electromigration</a:t>
            </a:r>
            <a:r>
              <a:rPr lang="en-US" sz="1697" dirty="0"/>
              <a:t> is the leading candidate model), but the effect has been experimentally observed on several vehicles (PTX SD-only, S15 SD-only, S15 FS), test structures (2xCMOS, 2xNMOS) and for various SD compositions (SD1 and several version of </a:t>
            </a:r>
            <a:r>
              <a:rPr lang="en-US" sz="1697" dirty="0" err="1"/>
              <a:t>SD</a:t>
            </a:r>
            <a:r>
              <a:rPr lang="en-US" sz="1697" dirty="0" err="1">
                <a:latin typeface="Symbol" panose="05050102010706020507" pitchFamily="18" charset="2"/>
              </a:rPr>
              <a:t>d</a:t>
            </a:r>
            <a:r>
              <a:rPr lang="en-US" sz="1697" dirty="0"/>
              <a:t>)</a:t>
            </a:r>
            <a:endParaRPr lang="en-US" sz="1697" dirty="0"/>
          </a:p>
        </p:txBody>
      </p:sp>
      <p:cxnSp>
        <p:nvCxnSpPr>
          <p:cNvPr id="4" name="Straight Connector 3"/>
          <p:cNvCxnSpPr/>
          <p:nvPr/>
        </p:nvCxnSpPr>
        <p:spPr>
          <a:xfrm>
            <a:off x="6360411" y="2041697"/>
            <a:ext cx="342804"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a:off x="7080298" y="2053124"/>
            <a:ext cx="2753858"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6714642" y="1401797"/>
            <a:ext cx="342804"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6714641" y="1413224"/>
            <a:ext cx="0" cy="628473"/>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72681" y="1417033"/>
            <a:ext cx="0" cy="628473"/>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8527692" y="2053125"/>
            <a:ext cx="0" cy="350422"/>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8455712" y="2409906"/>
            <a:ext cx="143960" cy="14396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TextBox 10"/>
          <p:cNvSpPr txBox="1"/>
          <p:nvPr/>
        </p:nvSpPr>
        <p:spPr>
          <a:xfrm>
            <a:off x="6101094" y="1100257"/>
            <a:ext cx="1779783" cy="184666"/>
          </a:xfrm>
          <a:prstGeom prst="rect">
            <a:avLst/>
          </a:prstGeom>
          <a:noFill/>
        </p:spPr>
        <p:txBody>
          <a:bodyPr wrap="none" lIns="0" tIns="0" rIns="0" bIns="0" rtlCol="0">
            <a:spAutoFit/>
          </a:bodyPr>
          <a:lstStyle/>
          <a:p>
            <a:r>
              <a:rPr lang="it-IT" sz="1200" b="1" dirty="0">
                <a:latin typeface="Calibri"/>
                <a:cs typeface="Calibri"/>
              </a:rPr>
              <a:t>Positive programming pulse</a:t>
            </a:r>
            <a:endParaRPr lang="en-US" sz="1200" b="1" dirty="0">
              <a:latin typeface="Calibri"/>
              <a:cs typeface="Calibri"/>
            </a:endParaRPr>
          </a:p>
        </p:txBody>
      </p:sp>
      <p:sp>
        <p:nvSpPr>
          <p:cNvPr id="12" name="TextBox 11"/>
          <p:cNvSpPr txBox="1"/>
          <p:nvPr/>
        </p:nvSpPr>
        <p:spPr>
          <a:xfrm>
            <a:off x="8827217" y="2403546"/>
            <a:ext cx="2885085" cy="184666"/>
          </a:xfrm>
          <a:prstGeom prst="rect">
            <a:avLst/>
          </a:prstGeom>
          <a:noFill/>
        </p:spPr>
        <p:txBody>
          <a:bodyPr wrap="none" lIns="0" tIns="0" rIns="0" bIns="0" rtlCol="0">
            <a:spAutoFit/>
          </a:bodyPr>
          <a:lstStyle/>
          <a:p>
            <a:r>
              <a:rPr lang="it-IT" sz="1200" b="1" dirty="0">
                <a:latin typeface="Calibri"/>
                <a:cs typeface="Calibri"/>
              </a:rPr>
              <a:t>Negative </a:t>
            </a:r>
            <a:r>
              <a:rPr lang="it-IT" sz="1200" b="1" dirty="0">
                <a:latin typeface="Calibri"/>
                <a:cs typeface="Calibri"/>
              </a:rPr>
              <a:t>VT </a:t>
            </a:r>
            <a:r>
              <a:rPr lang="it-IT" sz="1200" b="1" dirty="0">
                <a:latin typeface="Calibri"/>
                <a:cs typeface="Calibri"/>
              </a:rPr>
              <a:t>detection </a:t>
            </a:r>
            <a:r>
              <a:rPr lang="it-IT" sz="1200" b="1" dirty="0">
                <a:latin typeface="Calibri"/>
                <a:cs typeface="Calibri"/>
                <a:sym typeface="Wingdings" pitchFamily="2" charset="2"/>
              </a:rPr>
              <a:t> </a:t>
            </a:r>
            <a:r>
              <a:rPr lang="it-IT" sz="1200" b="1" dirty="0">
                <a:latin typeface="Calibri"/>
                <a:cs typeface="Calibri"/>
                <a:sym typeface="Wingdings" pitchFamily="2" charset="2"/>
              </a:rPr>
              <a:t>VT=5.6V  </a:t>
            </a:r>
            <a:r>
              <a:rPr lang="it-IT" sz="1200" b="1" dirty="0">
                <a:latin typeface="Calibri"/>
                <a:cs typeface="Calibri"/>
                <a:sym typeface="Wingdings" pitchFamily="2" charset="2"/>
              </a:rPr>
              <a:t> </a:t>
            </a:r>
            <a:r>
              <a:rPr lang="it-IT" sz="1200" b="1" dirty="0" err="1">
                <a:latin typeface="Calibri"/>
                <a:cs typeface="Calibri"/>
                <a:sym typeface="Wingdings" pitchFamily="2" charset="2"/>
              </a:rPr>
              <a:t>VTHigh</a:t>
            </a:r>
            <a:endParaRPr lang="en-US" sz="1200" b="1" dirty="0">
              <a:latin typeface="Calibri"/>
              <a:cs typeface="Calibri"/>
            </a:endParaRPr>
          </a:p>
        </p:txBody>
      </p:sp>
      <p:cxnSp>
        <p:nvCxnSpPr>
          <p:cNvPr id="13" name="Straight Connector 12"/>
          <p:cNvCxnSpPr/>
          <p:nvPr/>
        </p:nvCxnSpPr>
        <p:spPr>
          <a:xfrm>
            <a:off x="6358818" y="3131796"/>
            <a:ext cx="342804"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7078705" y="3143223"/>
            <a:ext cx="2753858"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6713048" y="3777722"/>
            <a:ext cx="342804"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6697812" y="3138617"/>
            <a:ext cx="0" cy="628473"/>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7055852" y="3142427"/>
            <a:ext cx="0" cy="628473"/>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8526099" y="3143224"/>
            <a:ext cx="0" cy="350422"/>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8454119" y="3500005"/>
            <a:ext cx="143960" cy="14396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TextBox 19"/>
          <p:cNvSpPr txBox="1"/>
          <p:nvPr/>
        </p:nvSpPr>
        <p:spPr>
          <a:xfrm>
            <a:off x="6122354" y="2781889"/>
            <a:ext cx="1840760" cy="184666"/>
          </a:xfrm>
          <a:prstGeom prst="rect">
            <a:avLst/>
          </a:prstGeom>
          <a:noFill/>
        </p:spPr>
        <p:txBody>
          <a:bodyPr wrap="none" lIns="0" tIns="0" rIns="0" bIns="0" rtlCol="0">
            <a:spAutoFit/>
          </a:bodyPr>
          <a:lstStyle/>
          <a:p>
            <a:r>
              <a:rPr lang="it-IT" sz="1200" b="1" dirty="0">
                <a:latin typeface="Calibri"/>
                <a:cs typeface="Calibri"/>
              </a:rPr>
              <a:t>Negative programming pulse</a:t>
            </a:r>
            <a:endParaRPr lang="en-US" sz="1200" b="1" dirty="0">
              <a:latin typeface="Calibri"/>
              <a:cs typeface="Calibri"/>
            </a:endParaRPr>
          </a:p>
        </p:txBody>
      </p:sp>
      <p:sp>
        <p:nvSpPr>
          <p:cNvPr id="21" name="TextBox 20"/>
          <p:cNvSpPr txBox="1"/>
          <p:nvPr/>
        </p:nvSpPr>
        <p:spPr>
          <a:xfrm>
            <a:off x="8825622" y="3493645"/>
            <a:ext cx="2855910" cy="184666"/>
          </a:xfrm>
          <a:prstGeom prst="rect">
            <a:avLst/>
          </a:prstGeom>
          <a:noFill/>
        </p:spPr>
        <p:txBody>
          <a:bodyPr wrap="none" lIns="0" tIns="0" rIns="0" bIns="0" rtlCol="0">
            <a:spAutoFit/>
          </a:bodyPr>
          <a:lstStyle/>
          <a:p>
            <a:r>
              <a:rPr lang="it-IT" sz="1200" b="1" dirty="0">
                <a:latin typeface="Calibri"/>
                <a:cs typeface="Calibri"/>
              </a:rPr>
              <a:t>Negative </a:t>
            </a:r>
            <a:r>
              <a:rPr lang="it-IT" sz="1200" b="1" dirty="0">
                <a:latin typeface="Calibri"/>
                <a:cs typeface="Calibri"/>
              </a:rPr>
              <a:t>VT </a:t>
            </a:r>
            <a:r>
              <a:rPr lang="it-IT" sz="1200" b="1" dirty="0">
                <a:latin typeface="Calibri"/>
                <a:cs typeface="Calibri"/>
              </a:rPr>
              <a:t>detection </a:t>
            </a:r>
            <a:r>
              <a:rPr lang="it-IT" sz="1200" b="1" dirty="0">
                <a:latin typeface="Calibri"/>
                <a:cs typeface="Calibri"/>
                <a:sym typeface="Wingdings" pitchFamily="2" charset="2"/>
              </a:rPr>
              <a:t> </a:t>
            </a:r>
            <a:r>
              <a:rPr lang="it-IT" sz="1200" b="1" dirty="0">
                <a:latin typeface="Calibri"/>
                <a:cs typeface="Calibri"/>
                <a:sym typeface="Wingdings" pitchFamily="2" charset="2"/>
              </a:rPr>
              <a:t>VT=4.7V  </a:t>
            </a:r>
            <a:r>
              <a:rPr lang="it-IT" sz="1200" b="1" dirty="0">
                <a:latin typeface="Calibri"/>
                <a:cs typeface="Calibri"/>
                <a:sym typeface="Wingdings" pitchFamily="2" charset="2"/>
              </a:rPr>
              <a:t> </a:t>
            </a:r>
            <a:r>
              <a:rPr lang="it-IT" sz="1200" b="1" dirty="0" err="1">
                <a:latin typeface="Calibri"/>
                <a:cs typeface="Calibri"/>
                <a:sym typeface="Wingdings" pitchFamily="2" charset="2"/>
              </a:rPr>
              <a:t>VTLow</a:t>
            </a:r>
            <a:endParaRPr lang="en-US" sz="1200" b="1" dirty="0">
              <a:latin typeface="Calibri"/>
              <a:cs typeface="Calibri"/>
            </a:endParaRPr>
          </a:p>
        </p:txBody>
      </p:sp>
      <p:sp>
        <p:nvSpPr>
          <p:cNvPr id="22" name="Left Arrow 21"/>
          <p:cNvSpPr/>
          <p:nvPr/>
        </p:nvSpPr>
        <p:spPr>
          <a:xfrm>
            <a:off x="5475941" y="3318435"/>
            <a:ext cx="625153" cy="325532"/>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3" name="Left Arrow 22"/>
          <p:cNvSpPr/>
          <p:nvPr/>
        </p:nvSpPr>
        <p:spPr>
          <a:xfrm>
            <a:off x="5475941" y="1874609"/>
            <a:ext cx="625153" cy="325532"/>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pic>
        <p:nvPicPr>
          <p:cNvPr id="24" name="Picture 23"/>
          <p:cNvPicPr>
            <a:picLocks noChangeAspect="1"/>
          </p:cNvPicPr>
          <p:nvPr/>
        </p:nvPicPr>
        <p:blipFill>
          <a:blip r:embed="rId2"/>
          <a:stretch>
            <a:fillRect/>
          </a:stretch>
        </p:blipFill>
        <p:spPr>
          <a:xfrm>
            <a:off x="377887" y="911250"/>
            <a:ext cx="4938607" cy="3842801"/>
          </a:xfrm>
          <a:prstGeom prst="rect">
            <a:avLst/>
          </a:prstGeom>
        </p:spPr>
      </p:pic>
      <p:sp>
        <p:nvSpPr>
          <p:cNvPr id="25" name="TextBox 24"/>
          <p:cNvSpPr txBox="1"/>
          <p:nvPr/>
        </p:nvSpPr>
        <p:spPr>
          <a:xfrm>
            <a:off x="2042588" y="1619657"/>
            <a:ext cx="615490"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VTH</a:t>
            </a:r>
            <a:endParaRPr lang="en-US" dirty="0" err="1">
              <a:latin typeface="Segoe UI" panose="020B0502040204020203" pitchFamily="34" charset="0"/>
              <a:cs typeface="Segoe UI" panose="020B0502040204020203" pitchFamily="34" charset="0"/>
            </a:endParaRPr>
          </a:p>
        </p:txBody>
      </p:sp>
      <p:sp>
        <p:nvSpPr>
          <p:cNvPr id="26" name="TextBox 25"/>
          <p:cNvSpPr txBox="1"/>
          <p:nvPr/>
        </p:nvSpPr>
        <p:spPr>
          <a:xfrm>
            <a:off x="2097076" y="3002240"/>
            <a:ext cx="560987"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VTL</a:t>
            </a:r>
            <a:endParaRPr lang="en-US" dirty="0" err="1">
              <a:latin typeface="Segoe UI" panose="020B0502040204020203" pitchFamily="34" charset="0"/>
              <a:cs typeface="Segoe UI" panose="020B0502040204020203" pitchFamily="34" charset="0"/>
            </a:endParaRPr>
          </a:p>
        </p:txBody>
      </p:sp>
      <p:sp>
        <p:nvSpPr>
          <p:cNvPr id="27" name="TextBox 26"/>
          <p:cNvSpPr txBox="1"/>
          <p:nvPr/>
        </p:nvSpPr>
        <p:spPr>
          <a:xfrm>
            <a:off x="1366127" y="1105913"/>
            <a:ext cx="3603551" cy="307777"/>
          </a:xfrm>
          <a:prstGeom prst="rect">
            <a:avLst/>
          </a:prstGeom>
          <a:noFill/>
        </p:spPr>
        <p:txBody>
          <a:bodyPr wrap="none" rtlCol="0">
            <a:spAutoFit/>
          </a:bodyPr>
          <a:lstStyle/>
          <a:p>
            <a:r>
              <a:rPr lang="it-IT" sz="1400" dirty="0">
                <a:solidFill>
                  <a:schemeClr val="tx1">
                    <a:lumMod val="50000"/>
                  </a:schemeClr>
                </a:solidFill>
                <a:latin typeface="Segoe UI" panose="020B0502040204020203" pitchFamily="34" charset="0"/>
                <a:cs typeface="Segoe UI" panose="020B0502040204020203" pitchFamily="34" charset="0"/>
              </a:rPr>
              <a:t>S15B SD-</a:t>
            </a:r>
            <a:r>
              <a:rPr lang="it-IT" sz="1400" dirty="0" err="1">
                <a:solidFill>
                  <a:schemeClr val="tx1">
                    <a:lumMod val="50000"/>
                  </a:schemeClr>
                </a:solidFill>
                <a:latin typeface="Segoe UI" panose="020B0502040204020203" pitchFamily="34" charset="0"/>
                <a:cs typeface="Segoe UI" panose="020B0502040204020203" pitchFamily="34" charset="0"/>
              </a:rPr>
              <a:t>only</a:t>
            </a:r>
            <a:r>
              <a:rPr lang="it-IT" sz="1400" dirty="0">
                <a:solidFill>
                  <a:schemeClr val="tx1">
                    <a:lumMod val="50000"/>
                  </a:schemeClr>
                </a:solidFill>
                <a:latin typeface="Segoe UI" panose="020B0502040204020203" pitchFamily="34" charset="0"/>
                <a:cs typeface="Segoe UI" panose="020B0502040204020203" pitchFamily="34" charset="0"/>
              </a:rPr>
              <a:t>, </a:t>
            </a:r>
            <a:r>
              <a:rPr lang="it-IT" sz="1400" dirty="0" err="1">
                <a:solidFill>
                  <a:schemeClr val="tx1">
                    <a:lumMod val="50000"/>
                  </a:schemeClr>
                </a:solidFill>
                <a:latin typeface="Segoe UI" panose="020B0502040204020203" pitchFamily="34" charset="0"/>
                <a:cs typeface="Segoe UI" panose="020B0502040204020203" pitchFamily="34" charset="0"/>
              </a:rPr>
              <a:t>lot</a:t>
            </a:r>
            <a:r>
              <a:rPr lang="it-IT" sz="1400" dirty="0">
                <a:solidFill>
                  <a:schemeClr val="tx1">
                    <a:lumMod val="50000"/>
                  </a:schemeClr>
                </a:solidFill>
                <a:latin typeface="Segoe UI" panose="020B0502040204020203" pitchFamily="34" charset="0"/>
                <a:cs typeface="Segoe UI" panose="020B0502040204020203" pitchFamily="34" charset="0"/>
              </a:rPr>
              <a:t> 8792062, 18nm </a:t>
            </a:r>
            <a:r>
              <a:rPr lang="it-IT" sz="1400" dirty="0" err="1">
                <a:solidFill>
                  <a:schemeClr val="tx1">
                    <a:lumMod val="50000"/>
                  </a:schemeClr>
                </a:solidFill>
                <a:latin typeface="Segoe UI" panose="020B0502040204020203" pitchFamily="34" charset="0"/>
                <a:cs typeface="Segoe UI" panose="020B0502040204020203" pitchFamily="34" charset="0"/>
              </a:rPr>
              <a:t>SD</a:t>
            </a:r>
            <a:r>
              <a:rPr lang="it-IT" sz="1400" dirty="0" err="1">
                <a:solidFill>
                  <a:schemeClr val="tx1">
                    <a:lumMod val="50000"/>
                  </a:schemeClr>
                </a:solidFill>
                <a:latin typeface="Symbol" panose="05050102010706020507" pitchFamily="18" charset="2"/>
                <a:cs typeface="Segoe UI" panose="020B0502040204020203" pitchFamily="34" charset="0"/>
              </a:rPr>
              <a:t>d</a:t>
            </a:r>
            <a:r>
              <a:rPr lang="it-IT" sz="1400" dirty="0">
                <a:solidFill>
                  <a:schemeClr val="tx1">
                    <a:lumMod val="50000"/>
                  </a:schemeClr>
                </a:solidFill>
                <a:latin typeface="Segoe UI" panose="020B0502040204020203" pitchFamily="34" charset="0"/>
                <a:cs typeface="Segoe UI" panose="020B0502040204020203" pitchFamily="34" charset="0"/>
              </a:rPr>
              <a:t> ver 4</a:t>
            </a:r>
            <a:endParaRPr lang="en-US" sz="1400" dirty="0" err="1">
              <a:solidFill>
                <a:schemeClr val="tx1">
                  <a:lumMod val="50000"/>
                </a:schemeClr>
              </a:solidFill>
              <a:latin typeface="Segoe UI" panose="020B0502040204020203" pitchFamily="34" charset="0"/>
              <a:cs typeface="Segoe UI" panose="020B0502040204020203" pitchFamily="34" charset="0"/>
            </a:endParaRPr>
          </a:p>
        </p:txBody>
      </p:sp>
      <p:sp>
        <p:nvSpPr>
          <p:cNvPr id="28" name="TextBox 27"/>
          <p:cNvSpPr txBox="1"/>
          <p:nvPr/>
        </p:nvSpPr>
        <p:spPr>
          <a:xfrm>
            <a:off x="8916133" y="94731"/>
            <a:ext cx="3146067" cy="1384995"/>
          </a:xfrm>
          <a:prstGeom prst="rect">
            <a:avLst/>
          </a:prstGeom>
          <a:noFill/>
        </p:spPr>
        <p:txBody>
          <a:bodyPr wrap="square" rtlCol="0">
            <a:spAutoFit/>
          </a:bodyPr>
          <a:lstStyle/>
          <a:p>
            <a:r>
              <a:rPr lang="en-US" sz="1200" b="1" dirty="0" smtClean="0">
                <a:latin typeface="Segoe UI" panose="020B0502040204020203" pitchFamily="34" charset="0"/>
                <a:cs typeface="Segoe UI" panose="020B0502040204020203" pitchFamily="34" charset="0"/>
              </a:rPr>
              <a:t>Polarity naming always assumes 1D0 convention:</a:t>
            </a:r>
          </a:p>
          <a:p>
            <a:pPr marL="285750" indent="-285750">
              <a:buFont typeface="Arial" panose="020B0604020202020204" pitchFamily="34" charset="0"/>
              <a:buChar char="•"/>
            </a:pPr>
            <a:r>
              <a:rPr lang="en-US" sz="1000" b="1" dirty="0" smtClean="0">
                <a:latin typeface="Segoe UI" panose="020B0502040204020203" pitchFamily="34" charset="0"/>
                <a:cs typeface="Segoe UI" panose="020B0502040204020203" pitchFamily="34" charset="0"/>
              </a:rPr>
              <a:t>Positive: 1D0 BL high/</a:t>
            </a:r>
            <a:r>
              <a:rPr lang="en-US" sz="1000" b="1" dirty="0" err="1" smtClean="0">
                <a:latin typeface="Segoe UI" panose="020B0502040204020203" pitchFamily="34" charset="0"/>
                <a:cs typeface="Segoe UI" panose="020B0502040204020203" pitchFamily="34" charset="0"/>
              </a:rPr>
              <a:t>pos</a:t>
            </a:r>
            <a:r>
              <a:rPr lang="en-US" sz="1000" b="1" dirty="0" smtClean="0">
                <a:latin typeface="Segoe UI" panose="020B0502040204020203" pitchFamily="34" charset="0"/>
                <a:cs typeface="Segoe UI" panose="020B0502040204020203" pitchFamily="34" charset="0"/>
              </a:rPr>
              <a:t> voltage, 1D0 WL low/</a:t>
            </a:r>
            <a:r>
              <a:rPr lang="en-US" sz="1000" b="1" dirty="0" err="1" smtClean="0">
                <a:latin typeface="Segoe UI" panose="020B0502040204020203" pitchFamily="34" charset="0"/>
                <a:cs typeface="Segoe UI" panose="020B0502040204020203" pitchFamily="34" charset="0"/>
              </a:rPr>
              <a:t>neg</a:t>
            </a:r>
            <a:r>
              <a:rPr lang="en-US" sz="1000" b="1" dirty="0" smtClean="0">
                <a:latin typeface="Segoe UI" panose="020B0502040204020203" pitchFamily="34" charset="0"/>
                <a:cs typeface="Segoe UI" panose="020B0502040204020203" pitchFamily="34" charset="0"/>
              </a:rPr>
              <a:t> voltage, current flowing from BL to WL</a:t>
            </a:r>
          </a:p>
          <a:p>
            <a:pPr marL="285750" indent="-285750">
              <a:buFont typeface="Arial" panose="020B0604020202020204" pitchFamily="34" charset="0"/>
              <a:buChar char="•"/>
            </a:pPr>
            <a:r>
              <a:rPr lang="en-US" sz="1000" b="1" dirty="0" smtClean="0">
                <a:latin typeface="Segoe UI" panose="020B0502040204020203" pitchFamily="34" charset="0"/>
                <a:cs typeface="Segoe UI" panose="020B0502040204020203" pitchFamily="34" charset="0"/>
              </a:rPr>
              <a:t>Negative</a:t>
            </a:r>
            <a:r>
              <a:rPr lang="en-US" sz="1000" b="1" dirty="0">
                <a:latin typeface="Segoe UI" panose="020B0502040204020203" pitchFamily="34" charset="0"/>
                <a:cs typeface="Segoe UI" panose="020B0502040204020203" pitchFamily="34" charset="0"/>
              </a:rPr>
              <a:t>: </a:t>
            </a:r>
            <a:r>
              <a:rPr lang="en-US" sz="1000" b="1" dirty="0" smtClean="0">
                <a:latin typeface="Segoe UI" panose="020B0502040204020203" pitchFamily="34" charset="0"/>
                <a:cs typeface="Segoe UI" panose="020B0502040204020203" pitchFamily="34" charset="0"/>
              </a:rPr>
              <a:t>1D0 BL low/</a:t>
            </a:r>
            <a:r>
              <a:rPr lang="en-US" sz="1000" b="1" dirty="0" err="1" smtClean="0">
                <a:latin typeface="Segoe UI" panose="020B0502040204020203" pitchFamily="34" charset="0"/>
                <a:cs typeface="Segoe UI" panose="020B0502040204020203" pitchFamily="34" charset="0"/>
              </a:rPr>
              <a:t>neg</a:t>
            </a:r>
            <a:r>
              <a:rPr lang="en-US" sz="1000" b="1" dirty="0" smtClean="0">
                <a:latin typeface="Segoe UI" panose="020B0502040204020203" pitchFamily="34" charset="0"/>
                <a:cs typeface="Segoe UI" panose="020B0502040204020203" pitchFamily="34" charset="0"/>
              </a:rPr>
              <a:t> </a:t>
            </a:r>
            <a:r>
              <a:rPr lang="en-US" sz="1000" b="1" dirty="0">
                <a:latin typeface="Segoe UI" panose="020B0502040204020203" pitchFamily="34" charset="0"/>
                <a:cs typeface="Segoe UI" panose="020B0502040204020203" pitchFamily="34" charset="0"/>
              </a:rPr>
              <a:t>voltage, </a:t>
            </a:r>
            <a:r>
              <a:rPr lang="en-US" sz="1000" b="1" dirty="0" smtClean="0">
                <a:latin typeface="Segoe UI" panose="020B0502040204020203" pitchFamily="34" charset="0"/>
                <a:cs typeface="Segoe UI" panose="020B0502040204020203" pitchFamily="34" charset="0"/>
              </a:rPr>
              <a:t>1D0 WL high/</a:t>
            </a:r>
            <a:r>
              <a:rPr lang="en-US" sz="1000" b="1" dirty="0" err="1" smtClean="0">
                <a:latin typeface="Segoe UI" panose="020B0502040204020203" pitchFamily="34" charset="0"/>
                <a:cs typeface="Segoe UI" panose="020B0502040204020203" pitchFamily="34" charset="0"/>
              </a:rPr>
              <a:t>pos</a:t>
            </a:r>
            <a:r>
              <a:rPr lang="en-US" sz="1000" b="1" dirty="0" smtClean="0">
                <a:latin typeface="Segoe UI" panose="020B0502040204020203" pitchFamily="34" charset="0"/>
                <a:cs typeface="Segoe UI" panose="020B0502040204020203" pitchFamily="34" charset="0"/>
              </a:rPr>
              <a:t> </a:t>
            </a:r>
            <a:r>
              <a:rPr lang="en-US" sz="1000" b="1" dirty="0">
                <a:latin typeface="Segoe UI" panose="020B0502040204020203" pitchFamily="34" charset="0"/>
                <a:cs typeface="Segoe UI" panose="020B0502040204020203" pitchFamily="34" charset="0"/>
              </a:rPr>
              <a:t>voltage, current flowing from </a:t>
            </a:r>
            <a:r>
              <a:rPr lang="en-US" sz="1000" b="1" dirty="0" smtClean="0">
                <a:latin typeface="Segoe UI" panose="020B0502040204020203" pitchFamily="34" charset="0"/>
                <a:cs typeface="Segoe UI" panose="020B0502040204020203" pitchFamily="34" charset="0"/>
              </a:rPr>
              <a:t>WL </a:t>
            </a:r>
            <a:r>
              <a:rPr lang="en-US" sz="1000" b="1" dirty="0">
                <a:latin typeface="Segoe UI" panose="020B0502040204020203" pitchFamily="34" charset="0"/>
                <a:cs typeface="Segoe UI" panose="020B0502040204020203" pitchFamily="34" charset="0"/>
              </a:rPr>
              <a:t>to </a:t>
            </a:r>
            <a:r>
              <a:rPr lang="en-US" sz="1000" b="1" dirty="0" smtClean="0">
                <a:latin typeface="Segoe UI" panose="020B0502040204020203" pitchFamily="34" charset="0"/>
                <a:cs typeface="Segoe UI" panose="020B0502040204020203" pitchFamily="34" charset="0"/>
              </a:rPr>
              <a:t>BL</a:t>
            </a:r>
            <a:endParaRPr lang="en-US" sz="1000" b="1"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26506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SD polarity effect exploitation</a:t>
            </a:r>
            <a:endParaRPr lang="en-US" dirty="0"/>
          </a:p>
        </p:txBody>
      </p:sp>
      <p:sp>
        <p:nvSpPr>
          <p:cNvPr id="3" name="Content Placeholder 2"/>
          <p:cNvSpPr>
            <a:spLocks noGrp="1"/>
          </p:cNvSpPr>
          <p:nvPr>
            <p:ph idx="1"/>
          </p:nvPr>
        </p:nvSpPr>
        <p:spPr>
          <a:xfrm>
            <a:off x="925087" y="1414670"/>
            <a:ext cx="10618839" cy="4876800"/>
          </a:xfrm>
        </p:spPr>
        <p:txBody>
          <a:bodyPr/>
          <a:lstStyle/>
          <a:p>
            <a:pPr marL="0" indent="0">
              <a:buNone/>
            </a:pPr>
            <a:r>
              <a:rPr lang="en-US" sz="2424" dirty="0"/>
              <a:t>SD polarity effect may be exploited for</a:t>
            </a:r>
          </a:p>
          <a:p>
            <a:r>
              <a:rPr lang="en-US" sz="1939" dirty="0"/>
              <a:t>Stand-alone </a:t>
            </a:r>
            <a:r>
              <a:rPr lang="en-US" sz="1939" u="sng" dirty="0"/>
              <a:t>S</a:t>
            </a:r>
            <a:r>
              <a:rPr lang="en-US" sz="1939" dirty="0"/>
              <a:t>elf-</a:t>
            </a:r>
            <a:r>
              <a:rPr lang="en-US" sz="1939" u="sng" dirty="0"/>
              <a:t>S</a:t>
            </a:r>
            <a:r>
              <a:rPr lang="en-US" sz="1939" dirty="0"/>
              <a:t>electing </a:t>
            </a:r>
            <a:r>
              <a:rPr lang="en-US" sz="1939" u="sng" dirty="0"/>
              <a:t>M</a:t>
            </a:r>
            <a:r>
              <a:rPr lang="en-US" sz="1939" dirty="0"/>
              <a:t>emory (SSM) device with </a:t>
            </a:r>
          </a:p>
          <a:p>
            <a:pPr lvl="1"/>
            <a:r>
              <a:rPr lang="en-US" sz="1939" dirty="0"/>
              <a:t>Simpler process integration</a:t>
            </a:r>
          </a:p>
          <a:p>
            <a:pPr lvl="1"/>
            <a:r>
              <a:rPr lang="en-US" sz="1939" dirty="0"/>
              <a:t>Lower programming current</a:t>
            </a:r>
          </a:p>
          <a:p>
            <a:pPr lvl="1"/>
            <a:r>
              <a:rPr lang="en-US" sz="1939" dirty="0"/>
              <a:t>Faster program speed</a:t>
            </a:r>
          </a:p>
          <a:p>
            <a:pPr lvl="1"/>
            <a:r>
              <a:rPr lang="en-US" sz="1939" dirty="0"/>
              <a:t>Less reliability issues </a:t>
            </a:r>
          </a:p>
          <a:p>
            <a:r>
              <a:rPr lang="en-US" sz="1939" dirty="0"/>
              <a:t>Enabling </a:t>
            </a:r>
            <a:r>
              <a:rPr lang="en-US" sz="1939" dirty="0" err="1"/>
              <a:t>eMLC</a:t>
            </a:r>
            <a:r>
              <a:rPr lang="en-US" sz="1939" dirty="0"/>
              <a:t> capability in the </a:t>
            </a:r>
            <a:r>
              <a:rPr lang="en-US" sz="1939" dirty="0" err="1"/>
              <a:t>SxP</a:t>
            </a:r>
            <a:r>
              <a:rPr lang="en-US" sz="1939" dirty="0"/>
              <a:t> configuration, with 3 and 4 level intrinsic feasibility demonstrated</a:t>
            </a:r>
          </a:p>
          <a:p>
            <a:r>
              <a:rPr lang="en-US" sz="1939" dirty="0"/>
              <a:t>Widening the VT window in the </a:t>
            </a:r>
            <a:r>
              <a:rPr lang="en-US" sz="1939" dirty="0" err="1"/>
              <a:t>SxP</a:t>
            </a:r>
            <a:r>
              <a:rPr lang="en-US" sz="1939" dirty="0"/>
              <a:t> configuration</a:t>
            </a:r>
          </a:p>
          <a:p>
            <a:r>
              <a:rPr lang="en-US" sz="1939" dirty="0"/>
              <a:t>3D-NAND like architectures</a:t>
            </a:r>
            <a:endParaRPr lang="en-US" sz="2424" dirty="0"/>
          </a:p>
        </p:txBody>
      </p:sp>
    </p:spTree>
    <p:extLst>
      <p:ext uri="{BB962C8B-B14F-4D97-AF65-F5344CB8AC3E}">
        <p14:creationId xmlns:p14="http://schemas.microsoft.com/office/powerpoint/2010/main" val="31751995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r>
              <a:rPr lang="it-IT" dirty="0" smtClean="0"/>
              <a:t> </a:t>
            </a:r>
            <a:r>
              <a:rPr lang="en-US" dirty="0" smtClean="0"/>
              <a:t>simplification</a:t>
            </a:r>
            <a:r>
              <a:rPr lang="it-IT" dirty="0" smtClean="0"/>
              <a:t> </a:t>
            </a:r>
            <a:endParaRPr lang="en-US" dirty="0"/>
          </a:p>
        </p:txBody>
      </p:sp>
      <p:sp>
        <p:nvSpPr>
          <p:cNvPr id="3" name="Content Placeholder 2"/>
          <p:cNvSpPr>
            <a:spLocks noGrp="1"/>
          </p:cNvSpPr>
          <p:nvPr>
            <p:ph idx="1"/>
          </p:nvPr>
        </p:nvSpPr>
        <p:spPr>
          <a:xfrm>
            <a:off x="648074" y="1296365"/>
            <a:ext cx="6555979" cy="4144403"/>
          </a:xfrm>
        </p:spPr>
        <p:txBody>
          <a:bodyPr>
            <a:normAutofit fontScale="92500" lnSpcReduction="10000"/>
          </a:bodyPr>
          <a:lstStyle/>
          <a:p>
            <a:r>
              <a:rPr lang="en-US" sz="1939" dirty="0"/>
              <a:t>SSM is based on Single-</a:t>
            </a:r>
            <a:r>
              <a:rPr lang="en-US" sz="1939" dirty="0" err="1"/>
              <a:t>chal</a:t>
            </a:r>
            <a:r>
              <a:rPr lang="en-US" sz="1939" dirty="0"/>
              <a:t> SD-only process architecture</a:t>
            </a:r>
          </a:p>
          <a:p>
            <a:r>
              <a:rPr lang="en-US" sz="1939" dirty="0"/>
              <a:t>Basic flow already in place and used to segment SD selector behavior in </a:t>
            </a:r>
            <a:r>
              <a:rPr lang="en-US" sz="1939" dirty="0" err="1"/>
              <a:t>SxP</a:t>
            </a:r>
            <a:r>
              <a:rPr lang="en-US" sz="1939" dirty="0"/>
              <a:t> </a:t>
            </a:r>
          </a:p>
          <a:p>
            <a:r>
              <a:rPr lang="en-US" sz="1939" dirty="0"/>
              <a:t>SD-only flow overcomes several of the main process integration issues that we have in </a:t>
            </a:r>
            <a:r>
              <a:rPr lang="en-US" sz="1939" dirty="0" err="1"/>
              <a:t>SxP</a:t>
            </a:r>
            <a:endParaRPr lang="en-US" sz="1939" dirty="0"/>
          </a:p>
          <a:p>
            <a:pPr lvl="1"/>
            <a:r>
              <a:rPr lang="en-US" sz="1939" dirty="0"/>
              <a:t>No cross-contamination between PM and </a:t>
            </a:r>
            <a:r>
              <a:rPr lang="en-US" sz="1939" dirty="0" smtClean="0"/>
              <a:t>SD </a:t>
            </a:r>
            <a:r>
              <a:rPr lang="en-US" sz="1939" dirty="0" smtClean="0">
                <a:sym typeface="Wingdings" panose="05000000000000000000" pitchFamily="2" charset="2"/>
              </a:rPr>
              <a:t> </a:t>
            </a:r>
            <a:r>
              <a:rPr lang="en-US" sz="1800" dirty="0"/>
              <a:t>1-step etch enabled as a result</a:t>
            </a:r>
            <a:endParaRPr lang="en-US" sz="1939" dirty="0"/>
          </a:p>
          <a:p>
            <a:pPr lvl="1"/>
            <a:r>
              <a:rPr lang="en-US" sz="1939" dirty="0"/>
              <a:t>Much lower cell aspect-ratio simplifies the cell sealing</a:t>
            </a:r>
          </a:p>
          <a:p>
            <a:pPr lvl="1"/>
            <a:r>
              <a:rPr lang="en-US" sz="1939" dirty="0"/>
              <a:t>The lower programming current reduces the requirements for metal lines (and for array decoders) and the associated array capacitance</a:t>
            </a:r>
          </a:p>
          <a:p>
            <a:r>
              <a:rPr lang="en-US" sz="1939" dirty="0"/>
              <a:t>Basic SD-only flow need to be optimized for a better exploitation of the SD-polarity effect </a:t>
            </a:r>
            <a:endParaRPr lang="en-US" sz="1939" dirty="0"/>
          </a:p>
        </p:txBody>
      </p:sp>
      <p:grpSp>
        <p:nvGrpSpPr>
          <p:cNvPr id="45" name="Group 44"/>
          <p:cNvGrpSpPr/>
          <p:nvPr/>
        </p:nvGrpSpPr>
        <p:grpSpPr>
          <a:xfrm>
            <a:off x="7850417" y="4388324"/>
            <a:ext cx="1385066" cy="1617887"/>
            <a:chOff x="6477000" y="3621383"/>
            <a:chExt cx="1143000" cy="1335131"/>
          </a:xfrm>
        </p:grpSpPr>
        <p:sp>
          <p:nvSpPr>
            <p:cNvPr id="5" name="Rectangle 4"/>
            <p:cNvSpPr/>
            <p:nvPr/>
          </p:nvSpPr>
          <p:spPr>
            <a:xfrm>
              <a:off x="6793324" y="4326136"/>
              <a:ext cx="528925" cy="23989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1099" b="1" dirty="0">
                  <a:solidFill>
                    <a:schemeClr val="tx2"/>
                  </a:solidFill>
                  <a:latin typeface="Segoe UI" panose="020B0502040204020203" pitchFamily="34" charset="0"/>
                  <a:cs typeface="Segoe UI" panose="020B0502040204020203" pitchFamily="34" charset="0"/>
                </a:rPr>
                <a:t>W WL</a:t>
              </a:r>
              <a:endParaRPr lang="en-US" sz="1099" b="1" dirty="0">
                <a:solidFill>
                  <a:schemeClr val="tx2"/>
                </a:solidFill>
                <a:latin typeface="Segoe UI" panose="020B0502040204020203" pitchFamily="34" charset="0"/>
                <a:cs typeface="Segoe UI" panose="020B0502040204020203" pitchFamily="34" charset="0"/>
              </a:endParaRPr>
            </a:p>
          </p:txBody>
        </p:sp>
        <p:sp>
          <p:nvSpPr>
            <p:cNvPr id="6" name="Rectangle 5"/>
            <p:cNvSpPr/>
            <p:nvPr/>
          </p:nvSpPr>
          <p:spPr>
            <a:xfrm>
              <a:off x="6793324" y="4193889"/>
              <a:ext cx="528925" cy="13224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900" b="1" dirty="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7" name="Rectangle 6"/>
            <p:cNvSpPr/>
            <p:nvPr/>
          </p:nvSpPr>
          <p:spPr>
            <a:xfrm>
              <a:off x="6793324" y="4034873"/>
              <a:ext cx="528925" cy="160821"/>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1200" b="1" dirty="0">
                  <a:solidFill>
                    <a:schemeClr val="tx2"/>
                  </a:solidFill>
                  <a:latin typeface="Segoe UI" panose="020B0502040204020203" pitchFamily="34" charset="0"/>
                  <a:cs typeface="Segoe UI" panose="020B0502040204020203" pitchFamily="34" charset="0"/>
                </a:rPr>
                <a:t>SD</a:t>
              </a:r>
              <a:endParaRPr lang="en-US" sz="1200" b="1" dirty="0">
                <a:solidFill>
                  <a:schemeClr val="tx2"/>
                </a:solidFill>
                <a:latin typeface="Segoe UI" panose="020B0502040204020203" pitchFamily="34" charset="0"/>
                <a:cs typeface="Segoe UI" panose="020B0502040204020203" pitchFamily="34" charset="0"/>
              </a:endParaRPr>
            </a:p>
          </p:txBody>
        </p:sp>
        <p:sp>
          <p:nvSpPr>
            <p:cNvPr id="8" name="Rectangle 7"/>
            <p:cNvSpPr/>
            <p:nvPr/>
          </p:nvSpPr>
          <p:spPr>
            <a:xfrm>
              <a:off x="6793324" y="3865049"/>
              <a:ext cx="528925" cy="16982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900" b="1" dirty="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9" name="Rectangle 8"/>
            <p:cNvSpPr/>
            <p:nvPr/>
          </p:nvSpPr>
          <p:spPr>
            <a:xfrm>
              <a:off x="6477000" y="3621383"/>
              <a:ext cx="1143000" cy="243666"/>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1200" b="1" dirty="0">
                  <a:solidFill>
                    <a:schemeClr val="tx2"/>
                  </a:solidFill>
                  <a:latin typeface="Segoe UI" panose="020B0502040204020203" pitchFamily="34" charset="0"/>
                  <a:cs typeface="Segoe UI" panose="020B0502040204020203" pitchFamily="34" charset="0"/>
                </a:rPr>
                <a:t>W BL</a:t>
              </a:r>
              <a:endParaRPr lang="en-US" sz="1200" b="1" dirty="0">
                <a:solidFill>
                  <a:schemeClr val="tx2"/>
                </a:solidFill>
                <a:latin typeface="Segoe UI" panose="020B0502040204020203" pitchFamily="34" charset="0"/>
                <a:cs typeface="Segoe UI" panose="020B0502040204020203" pitchFamily="34" charset="0"/>
              </a:endParaRPr>
            </a:p>
          </p:txBody>
        </p:sp>
        <p:sp>
          <p:nvSpPr>
            <p:cNvPr id="10" name="TextBox 9"/>
            <p:cNvSpPr txBox="1"/>
            <p:nvPr/>
          </p:nvSpPr>
          <p:spPr>
            <a:xfrm>
              <a:off x="6768246" y="4651730"/>
              <a:ext cx="549247" cy="304784"/>
            </a:xfrm>
            <a:prstGeom prst="rect">
              <a:avLst/>
            </a:prstGeom>
            <a:noFill/>
          </p:spPr>
          <p:txBody>
            <a:bodyPr wrap="none" rtlCol="0">
              <a:spAutoFit/>
            </a:bodyPr>
            <a:lstStyle/>
            <a:p>
              <a:r>
                <a:rPr lang="it-IT" b="1" dirty="0">
                  <a:latin typeface="Segoe UI" panose="020B0502040204020203" pitchFamily="34" charset="0"/>
                  <a:cs typeface="Segoe UI" panose="020B0502040204020203" pitchFamily="34" charset="0"/>
                </a:rPr>
                <a:t>SSM</a:t>
              </a:r>
              <a:endParaRPr lang="en-US" b="1" dirty="0" err="1">
                <a:latin typeface="Segoe UI" panose="020B0502040204020203" pitchFamily="34" charset="0"/>
                <a:cs typeface="Segoe UI" panose="020B0502040204020203" pitchFamily="34" charset="0"/>
              </a:endParaRPr>
            </a:p>
          </p:txBody>
        </p:sp>
      </p:grpSp>
      <p:grpSp>
        <p:nvGrpSpPr>
          <p:cNvPr id="44" name="Group 43"/>
          <p:cNvGrpSpPr/>
          <p:nvPr/>
        </p:nvGrpSpPr>
        <p:grpSpPr>
          <a:xfrm>
            <a:off x="7313871" y="1226557"/>
            <a:ext cx="1921612" cy="2294967"/>
            <a:chOff x="6034225" y="1012193"/>
            <a:chExt cx="1585775" cy="1893879"/>
          </a:xfrm>
        </p:grpSpPr>
        <p:sp>
          <p:nvSpPr>
            <p:cNvPr id="19" name="TextBox 18"/>
            <p:cNvSpPr txBox="1"/>
            <p:nvPr/>
          </p:nvSpPr>
          <p:spPr>
            <a:xfrm>
              <a:off x="6817757" y="2601288"/>
              <a:ext cx="481782" cy="304784"/>
            </a:xfrm>
            <a:prstGeom prst="rect">
              <a:avLst/>
            </a:prstGeom>
            <a:noFill/>
          </p:spPr>
          <p:txBody>
            <a:bodyPr wrap="none" rtlCol="0">
              <a:spAutoFit/>
            </a:bodyPr>
            <a:lstStyle/>
            <a:p>
              <a:r>
                <a:rPr lang="it-IT" b="1" dirty="0" err="1">
                  <a:latin typeface="Segoe UI" panose="020B0502040204020203" pitchFamily="34" charset="0"/>
                  <a:cs typeface="Segoe UI" panose="020B0502040204020203" pitchFamily="34" charset="0"/>
                </a:rPr>
                <a:t>SxP</a:t>
              </a:r>
              <a:endParaRPr lang="en-US" b="1" dirty="0" err="1">
                <a:latin typeface="Segoe UI" panose="020B0502040204020203" pitchFamily="34" charset="0"/>
                <a:cs typeface="Segoe UI" panose="020B0502040204020203" pitchFamily="34" charset="0"/>
              </a:endParaRPr>
            </a:p>
          </p:txBody>
        </p:sp>
        <p:sp>
          <p:nvSpPr>
            <p:cNvPr id="12" name="Rectangle 11"/>
            <p:cNvSpPr/>
            <p:nvPr/>
          </p:nvSpPr>
          <p:spPr>
            <a:xfrm>
              <a:off x="6793324" y="2161078"/>
              <a:ext cx="528926" cy="36437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1099" b="1" dirty="0">
                  <a:solidFill>
                    <a:schemeClr val="tx2"/>
                  </a:solidFill>
                  <a:latin typeface="Segoe UI" panose="020B0502040204020203" pitchFamily="34" charset="0"/>
                  <a:cs typeface="Segoe UI" panose="020B0502040204020203" pitchFamily="34" charset="0"/>
                </a:rPr>
                <a:t>W WL</a:t>
              </a:r>
              <a:endParaRPr lang="en-US" sz="1099" b="1" dirty="0">
                <a:solidFill>
                  <a:schemeClr val="tx2"/>
                </a:solidFill>
                <a:latin typeface="Segoe UI" panose="020B0502040204020203" pitchFamily="34" charset="0"/>
                <a:cs typeface="Segoe UI" panose="020B0502040204020203" pitchFamily="34" charset="0"/>
              </a:endParaRPr>
            </a:p>
          </p:txBody>
        </p:sp>
        <p:sp>
          <p:nvSpPr>
            <p:cNvPr id="13" name="Rectangle 12"/>
            <p:cNvSpPr/>
            <p:nvPr/>
          </p:nvSpPr>
          <p:spPr>
            <a:xfrm>
              <a:off x="6793324" y="2034298"/>
              <a:ext cx="528926" cy="13044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900" b="1" dirty="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14" name="Rectangle 13"/>
            <p:cNvSpPr/>
            <p:nvPr/>
          </p:nvSpPr>
          <p:spPr>
            <a:xfrm>
              <a:off x="6794912" y="1899797"/>
              <a:ext cx="527337" cy="13450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1200" b="1" dirty="0">
                  <a:solidFill>
                    <a:schemeClr val="tx2"/>
                  </a:solidFill>
                  <a:latin typeface="Segoe UI" panose="020B0502040204020203" pitchFamily="34" charset="0"/>
                  <a:cs typeface="Segoe UI" panose="020B0502040204020203" pitchFamily="34" charset="0"/>
                </a:rPr>
                <a:t>SD</a:t>
              </a:r>
              <a:endParaRPr lang="en-US" sz="1200" b="1" dirty="0">
                <a:solidFill>
                  <a:schemeClr val="tx2"/>
                </a:solidFill>
                <a:latin typeface="Segoe UI" panose="020B0502040204020203" pitchFamily="34" charset="0"/>
                <a:cs typeface="Segoe UI" panose="020B0502040204020203" pitchFamily="34" charset="0"/>
              </a:endParaRPr>
            </a:p>
          </p:txBody>
        </p:sp>
        <p:sp>
          <p:nvSpPr>
            <p:cNvPr id="15" name="Rectangle 14"/>
            <p:cNvSpPr/>
            <p:nvPr/>
          </p:nvSpPr>
          <p:spPr>
            <a:xfrm>
              <a:off x="6794912" y="1763750"/>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900" b="1" dirty="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16" name="Rectangle 15"/>
            <p:cNvSpPr/>
            <p:nvPr/>
          </p:nvSpPr>
          <p:spPr>
            <a:xfrm>
              <a:off x="6794912" y="1352020"/>
              <a:ext cx="527338" cy="408912"/>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1200" b="1" dirty="0">
                  <a:solidFill>
                    <a:schemeClr val="tx2"/>
                  </a:solidFill>
                  <a:latin typeface="Segoe UI" panose="020B0502040204020203" pitchFamily="34" charset="0"/>
                  <a:cs typeface="Segoe UI" panose="020B0502040204020203" pitchFamily="34" charset="0"/>
                </a:rPr>
                <a:t>PM</a:t>
              </a:r>
              <a:endParaRPr lang="en-US" sz="1200" b="1" dirty="0">
                <a:solidFill>
                  <a:schemeClr val="tx2"/>
                </a:solidFill>
                <a:latin typeface="Segoe UI" panose="020B0502040204020203" pitchFamily="34" charset="0"/>
                <a:cs typeface="Segoe UI" panose="020B0502040204020203" pitchFamily="34" charset="0"/>
              </a:endParaRPr>
            </a:p>
          </p:txBody>
        </p:sp>
        <p:sp>
          <p:nvSpPr>
            <p:cNvPr id="17" name="Rectangle 16"/>
            <p:cNvSpPr/>
            <p:nvPr/>
          </p:nvSpPr>
          <p:spPr>
            <a:xfrm>
              <a:off x="6794911" y="1216626"/>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900" b="1" dirty="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18" name="Rectangle 17"/>
            <p:cNvSpPr/>
            <p:nvPr/>
          </p:nvSpPr>
          <p:spPr>
            <a:xfrm>
              <a:off x="6477000" y="1012193"/>
              <a:ext cx="1143000" cy="209384"/>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14" tIns="45707" rIns="91414" bIns="45707" numCol="1" spcCol="0" rtlCol="0" fromWordArt="0" anchor="ctr" anchorCtr="0" forceAA="0" compatLnSpc="1">
              <a:prstTxWarp prst="textNoShape">
                <a:avLst/>
              </a:prstTxWarp>
              <a:noAutofit/>
            </a:bodyPr>
            <a:lstStyle/>
            <a:p>
              <a:pPr algn="ctr"/>
              <a:r>
                <a:rPr lang="it-IT" sz="1200" b="1" dirty="0">
                  <a:solidFill>
                    <a:schemeClr val="tx2"/>
                  </a:solidFill>
                  <a:latin typeface="Segoe UI" panose="020B0502040204020203" pitchFamily="34" charset="0"/>
                  <a:cs typeface="Segoe UI" panose="020B0502040204020203" pitchFamily="34" charset="0"/>
                </a:rPr>
                <a:t>W BL</a:t>
              </a:r>
              <a:endParaRPr lang="en-US" sz="1200" b="1" dirty="0">
                <a:solidFill>
                  <a:schemeClr val="tx2"/>
                </a:solidFill>
                <a:latin typeface="Segoe UI" panose="020B0502040204020203" pitchFamily="34" charset="0"/>
                <a:cs typeface="Segoe UI" panose="020B0502040204020203" pitchFamily="34" charset="0"/>
              </a:endParaRPr>
            </a:p>
          </p:txBody>
        </p:sp>
        <p:cxnSp>
          <p:nvCxnSpPr>
            <p:cNvPr id="26" name="Straight Connector 25"/>
            <p:cNvCxnSpPr/>
            <p:nvPr/>
          </p:nvCxnSpPr>
          <p:spPr>
            <a:xfrm>
              <a:off x="6794911" y="1762919"/>
              <a:ext cx="527338"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6794911" y="1356006"/>
              <a:ext cx="527338" cy="0"/>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034225" y="1452722"/>
              <a:ext cx="666981" cy="214724"/>
            </a:xfrm>
            <a:prstGeom prst="rect">
              <a:avLst/>
            </a:prstGeom>
            <a:noFill/>
          </p:spPr>
          <p:txBody>
            <a:bodyPr wrap="none" rtlCol="0">
              <a:spAutoFit/>
            </a:bodyPr>
            <a:lstStyle/>
            <a:p>
              <a:r>
                <a:rPr lang="en-US" sz="1091" b="1" dirty="0"/>
                <a:t>W lamina</a:t>
              </a:r>
              <a:endParaRPr lang="en-US" sz="1091" b="1" dirty="0"/>
            </a:p>
          </p:txBody>
        </p:sp>
        <p:cxnSp>
          <p:nvCxnSpPr>
            <p:cNvPr id="30" name="Straight Arrow Connector 29"/>
            <p:cNvCxnSpPr/>
            <p:nvPr/>
          </p:nvCxnSpPr>
          <p:spPr>
            <a:xfrm flipV="1">
              <a:off x="6634108" y="1376794"/>
              <a:ext cx="140742" cy="1923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6634108" y="1569131"/>
              <a:ext cx="147296" cy="18699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7" name="Group 36"/>
          <p:cNvGrpSpPr/>
          <p:nvPr/>
        </p:nvGrpSpPr>
        <p:grpSpPr>
          <a:xfrm>
            <a:off x="9436789" y="751206"/>
            <a:ext cx="2546620" cy="2893013"/>
            <a:chOff x="7786124" y="619919"/>
            <a:chExt cx="2101551" cy="2387405"/>
          </a:xfrm>
        </p:grpSpPr>
        <p:pic>
          <p:nvPicPr>
            <p:cNvPr id="1026" name="\\Bofs8\lims\TEMLab\Images\Current Jobs\Job TL160316004\010\JPEG_images\TL160316004-010_N4_101_P.jpg" descr="TL160316004-010_N4_101_P.jpg"/>
            <p:cNvPicPr>
              <a:picLocks noChangeAspect="1" noChangeArrowheads="1"/>
            </p:cNvPicPr>
            <p:nvPr/>
          </p:nvPicPr>
          <p:blipFill rotWithShape="1">
            <a:blip r:embed="rId2">
              <a:extLst>
                <a:ext uri="{28A0092B-C50C-407E-A947-70E740481C1C}">
                  <a14:useLocalDpi xmlns:a14="http://schemas.microsoft.com/office/drawing/2010/main" val="0"/>
                </a:ext>
              </a:extLst>
            </a:blip>
            <a:srcRect l="24691" t="10485" r="32636" b="40236"/>
            <a:stretch/>
          </p:blipFill>
          <p:spPr bwMode="auto">
            <a:xfrm rot="240000">
              <a:off x="8067729" y="730313"/>
              <a:ext cx="1588846" cy="2159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Rectangle 35"/>
            <p:cNvSpPr/>
            <p:nvPr/>
          </p:nvSpPr>
          <p:spPr>
            <a:xfrm>
              <a:off x="7918147" y="619919"/>
              <a:ext cx="1956276" cy="3922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38" name="Rectangle 37"/>
            <p:cNvSpPr/>
            <p:nvPr/>
          </p:nvSpPr>
          <p:spPr>
            <a:xfrm>
              <a:off x="7839391" y="2615049"/>
              <a:ext cx="1956276" cy="3922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39" name="Rectangle 38"/>
            <p:cNvSpPr/>
            <p:nvPr/>
          </p:nvSpPr>
          <p:spPr>
            <a:xfrm>
              <a:off x="7786124" y="951710"/>
              <a:ext cx="335699" cy="1714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40" name="Rectangle 39"/>
            <p:cNvSpPr/>
            <p:nvPr/>
          </p:nvSpPr>
          <p:spPr>
            <a:xfrm>
              <a:off x="9551976" y="1012193"/>
              <a:ext cx="335699" cy="16451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grpSp>
      <p:pic>
        <p:nvPicPr>
          <p:cNvPr id="1027" name="Picture 4" descr="image002"/>
          <p:cNvPicPr>
            <a:picLocks noChangeAspect="1" noChangeArrowheads="1"/>
          </p:cNvPicPr>
          <p:nvPr/>
        </p:nvPicPr>
        <p:blipFill rotWithShape="1">
          <a:blip r:embed="rId3">
            <a:extLst>
              <a:ext uri="{28A0092B-C50C-407E-A947-70E740481C1C}">
                <a14:useLocalDpi xmlns:a14="http://schemas.microsoft.com/office/drawing/2010/main" val="0"/>
              </a:ext>
            </a:extLst>
          </a:blip>
          <a:srcRect t="21763" r="63659" b="35380"/>
          <a:stretch/>
        </p:blipFill>
        <p:spPr bwMode="auto">
          <a:xfrm>
            <a:off x="9843582" y="4386514"/>
            <a:ext cx="1733033" cy="146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80577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smtClean="0"/>
              <a:t>SD </a:t>
            </a:r>
            <a:r>
              <a:rPr lang="it-IT" dirty="0" err="1" smtClean="0"/>
              <a:t>polarity</a:t>
            </a:r>
            <a:r>
              <a:rPr lang="it-IT" dirty="0" smtClean="0"/>
              <a:t> </a:t>
            </a:r>
            <a:r>
              <a:rPr lang="it-IT" dirty="0" err="1" smtClean="0"/>
              <a:t>effect</a:t>
            </a:r>
            <a:r>
              <a:rPr lang="it-IT" dirty="0" smtClean="0"/>
              <a:t> (</a:t>
            </a:r>
            <a:r>
              <a:rPr lang="it-IT" dirty="0" err="1" smtClean="0"/>
              <a:t>tentative</a:t>
            </a:r>
            <a:r>
              <a:rPr lang="it-IT" dirty="0" smtClean="0"/>
              <a:t>) model </a:t>
            </a:r>
            <a:endParaRPr lang="en-US" dirty="0"/>
          </a:p>
        </p:txBody>
      </p:sp>
      <p:sp>
        <p:nvSpPr>
          <p:cNvPr id="3" name="Content Placeholder 2"/>
          <p:cNvSpPr>
            <a:spLocks noGrp="1"/>
          </p:cNvSpPr>
          <p:nvPr>
            <p:ph idx="1"/>
          </p:nvPr>
        </p:nvSpPr>
        <p:spPr>
          <a:xfrm>
            <a:off x="569235" y="4814066"/>
            <a:ext cx="11251704" cy="1374271"/>
          </a:xfrm>
        </p:spPr>
        <p:txBody>
          <a:bodyPr>
            <a:normAutofit fontScale="92500" lnSpcReduction="20000"/>
          </a:bodyPr>
          <a:lstStyle/>
          <a:p>
            <a:r>
              <a:rPr lang="en-US" sz="2181" dirty="0"/>
              <a:t>Leading candidate model is elemental segregation during program combined with a read-out that sense the </a:t>
            </a:r>
            <a:r>
              <a:rPr lang="en-US" sz="2181" dirty="0" err="1"/>
              <a:t>Egap</a:t>
            </a:r>
            <a:r>
              <a:rPr lang="en-US" sz="2181" dirty="0"/>
              <a:t> on the side far from the positive current injection side</a:t>
            </a:r>
          </a:p>
          <a:p>
            <a:pPr lvl="1"/>
            <a:r>
              <a:rPr lang="en-US" sz="1697" dirty="0" smtClean="0"/>
              <a:t>Opposite reading polarity senses the Se-rich </a:t>
            </a:r>
            <a:r>
              <a:rPr lang="en-US" sz="1697" dirty="0"/>
              <a:t>side </a:t>
            </a:r>
            <a:r>
              <a:rPr lang="en-US" sz="1697" dirty="0" smtClean="0"/>
              <a:t>leading </a:t>
            </a:r>
            <a:r>
              <a:rPr lang="en-US" sz="1697" dirty="0"/>
              <a:t>to high VT, </a:t>
            </a:r>
            <a:r>
              <a:rPr lang="en-US" sz="1697" dirty="0" smtClean="0"/>
              <a:t>same polarity reading senses the As-rich </a:t>
            </a:r>
            <a:r>
              <a:rPr lang="en-US" sz="1697" dirty="0"/>
              <a:t>side </a:t>
            </a:r>
            <a:r>
              <a:rPr lang="en-US" sz="1697" dirty="0" smtClean="0"/>
              <a:t>that is </a:t>
            </a:r>
            <a:r>
              <a:rPr lang="en-US" sz="1697" dirty="0"/>
              <a:t>related to low VT</a:t>
            </a:r>
          </a:p>
          <a:p>
            <a:pPr lvl="1"/>
            <a:r>
              <a:rPr lang="en-US" sz="1697" dirty="0"/>
              <a:t>Model in agreement with existing data and PFA, more PFA analysis are needed to confirm</a:t>
            </a:r>
            <a:endParaRPr lang="en-US" sz="1697" dirty="0"/>
          </a:p>
        </p:txBody>
      </p:sp>
      <p:cxnSp>
        <p:nvCxnSpPr>
          <p:cNvPr id="5" name="Straight Arrow Connector 4"/>
          <p:cNvCxnSpPr/>
          <p:nvPr/>
        </p:nvCxnSpPr>
        <p:spPr>
          <a:xfrm>
            <a:off x="1906943" y="3275075"/>
            <a:ext cx="25023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71451" y="2181923"/>
            <a:ext cx="336952" cy="316112"/>
          </a:xfrm>
          <a:prstGeom prst="rect">
            <a:avLst/>
          </a:prstGeom>
          <a:noFill/>
        </p:spPr>
        <p:txBody>
          <a:bodyPr wrap="none" rtlCol="0">
            <a:spAutoFit/>
          </a:bodyPr>
          <a:lstStyle/>
          <a:p>
            <a:r>
              <a:rPr lang="en-US" sz="1454" dirty="0"/>
              <a:t>%</a:t>
            </a:r>
            <a:endParaRPr lang="en-US" sz="1454" dirty="0"/>
          </a:p>
        </p:txBody>
      </p:sp>
      <p:sp>
        <p:nvSpPr>
          <p:cNvPr id="9" name="TextBox 8"/>
          <p:cNvSpPr txBox="1"/>
          <p:nvPr/>
        </p:nvSpPr>
        <p:spPr>
          <a:xfrm>
            <a:off x="3496972" y="3275074"/>
            <a:ext cx="836576" cy="316112"/>
          </a:xfrm>
          <a:prstGeom prst="rect">
            <a:avLst/>
          </a:prstGeom>
          <a:noFill/>
        </p:spPr>
        <p:txBody>
          <a:bodyPr wrap="none" rtlCol="0">
            <a:spAutoFit/>
          </a:bodyPr>
          <a:lstStyle/>
          <a:p>
            <a:r>
              <a:rPr lang="en-US" sz="1454" dirty="0"/>
              <a:t>Position</a:t>
            </a:r>
            <a:endParaRPr lang="en-US" sz="1454" dirty="0"/>
          </a:p>
        </p:txBody>
      </p:sp>
      <p:cxnSp>
        <p:nvCxnSpPr>
          <p:cNvPr id="11" name="Straight Connector 10"/>
          <p:cNvCxnSpPr/>
          <p:nvPr/>
        </p:nvCxnSpPr>
        <p:spPr>
          <a:xfrm>
            <a:off x="1906943" y="3110474"/>
            <a:ext cx="2225339"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906943" y="2825430"/>
            <a:ext cx="2225339"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906943" y="2536373"/>
            <a:ext cx="2225339" cy="0"/>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1906943" y="2167022"/>
            <a:ext cx="9234" cy="11080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102481" y="2446974"/>
            <a:ext cx="25023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766990" y="1353822"/>
            <a:ext cx="336952" cy="316112"/>
          </a:xfrm>
          <a:prstGeom prst="rect">
            <a:avLst/>
          </a:prstGeom>
          <a:noFill/>
        </p:spPr>
        <p:txBody>
          <a:bodyPr wrap="none" rtlCol="0">
            <a:spAutoFit/>
          </a:bodyPr>
          <a:lstStyle/>
          <a:p>
            <a:r>
              <a:rPr lang="en-US" sz="1454" dirty="0"/>
              <a:t>%</a:t>
            </a:r>
            <a:endParaRPr lang="en-US" sz="1454" dirty="0"/>
          </a:p>
        </p:txBody>
      </p:sp>
      <p:sp>
        <p:nvSpPr>
          <p:cNvPr id="16" name="TextBox 15"/>
          <p:cNvSpPr txBox="1"/>
          <p:nvPr/>
        </p:nvSpPr>
        <p:spPr>
          <a:xfrm>
            <a:off x="8692510" y="2446974"/>
            <a:ext cx="836576" cy="316112"/>
          </a:xfrm>
          <a:prstGeom prst="rect">
            <a:avLst/>
          </a:prstGeom>
          <a:noFill/>
        </p:spPr>
        <p:txBody>
          <a:bodyPr wrap="none" rtlCol="0">
            <a:spAutoFit/>
          </a:bodyPr>
          <a:lstStyle/>
          <a:p>
            <a:r>
              <a:rPr lang="en-US" sz="1454" dirty="0"/>
              <a:t>Position</a:t>
            </a:r>
            <a:endParaRPr lang="en-US" sz="1454" dirty="0"/>
          </a:p>
        </p:txBody>
      </p:sp>
      <p:cxnSp>
        <p:nvCxnSpPr>
          <p:cNvPr id="17" name="Straight Connector 16"/>
          <p:cNvCxnSpPr/>
          <p:nvPr/>
        </p:nvCxnSpPr>
        <p:spPr>
          <a:xfrm>
            <a:off x="7111715" y="2294847"/>
            <a:ext cx="2225339"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7111715" y="3805941"/>
            <a:ext cx="2225339" cy="338181"/>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7111715" y="3623866"/>
            <a:ext cx="2216105" cy="419939"/>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7102481" y="1338921"/>
            <a:ext cx="9234" cy="11080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7102481" y="4478404"/>
            <a:ext cx="25023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6766990" y="3385252"/>
            <a:ext cx="336952" cy="316112"/>
          </a:xfrm>
          <a:prstGeom prst="rect">
            <a:avLst/>
          </a:prstGeom>
          <a:noFill/>
        </p:spPr>
        <p:txBody>
          <a:bodyPr wrap="none" rtlCol="0">
            <a:spAutoFit/>
          </a:bodyPr>
          <a:lstStyle/>
          <a:p>
            <a:r>
              <a:rPr lang="en-US" sz="1454" dirty="0"/>
              <a:t>%</a:t>
            </a:r>
            <a:endParaRPr lang="en-US" sz="1454" dirty="0"/>
          </a:p>
        </p:txBody>
      </p:sp>
      <p:sp>
        <p:nvSpPr>
          <p:cNvPr id="23" name="TextBox 22"/>
          <p:cNvSpPr txBox="1"/>
          <p:nvPr/>
        </p:nvSpPr>
        <p:spPr>
          <a:xfrm>
            <a:off x="8692510" y="4478404"/>
            <a:ext cx="836576" cy="316112"/>
          </a:xfrm>
          <a:prstGeom prst="rect">
            <a:avLst/>
          </a:prstGeom>
          <a:noFill/>
        </p:spPr>
        <p:txBody>
          <a:bodyPr wrap="none" rtlCol="0">
            <a:spAutoFit/>
          </a:bodyPr>
          <a:lstStyle/>
          <a:p>
            <a:r>
              <a:rPr lang="en-US" sz="1454" dirty="0"/>
              <a:t>Position</a:t>
            </a:r>
            <a:endParaRPr lang="en-US" sz="1454" dirty="0"/>
          </a:p>
        </p:txBody>
      </p:sp>
      <p:cxnSp>
        <p:nvCxnSpPr>
          <p:cNvPr id="24" name="Straight Connector 23"/>
          <p:cNvCxnSpPr/>
          <p:nvPr/>
        </p:nvCxnSpPr>
        <p:spPr>
          <a:xfrm>
            <a:off x="7102481" y="4290918"/>
            <a:ext cx="2225339"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7111715" y="1737101"/>
            <a:ext cx="2216105" cy="44976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7111715" y="1573324"/>
            <a:ext cx="2225339" cy="403623"/>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7102481" y="3370351"/>
            <a:ext cx="9234" cy="11080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132282" y="2951967"/>
            <a:ext cx="388248" cy="288092"/>
          </a:xfrm>
          <a:prstGeom prst="rect">
            <a:avLst/>
          </a:prstGeom>
          <a:noFill/>
        </p:spPr>
        <p:txBody>
          <a:bodyPr wrap="none" rtlCol="0">
            <a:spAutoFit/>
          </a:bodyPr>
          <a:lstStyle/>
          <a:p>
            <a:r>
              <a:rPr lang="en-US" sz="1272" b="1" dirty="0">
                <a:solidFill>
                  <a:srgbClr val="FF0000"/>
                </a:solidFill>
              </a:rPr>
              <a:t>Ge</a:t>
            </a:r>
            <a:endParaRPr lang="en-US" sz="1272" b="1" dirty="0">
              <a:solidFill>
                <a:srgbClr val="FF0000"/>
              </a:solidFill>
            </a:endParaRPr>
          </a:p>
        </p:txBody>
      </p:sp>
      <p:sp>
        <p:nvSpPr>
          <p:cNvPr id="29" name="TextBox 28"/>
          <p:cNvSpPr txBox="1"/>
          <p:nvPr/>
        </p:nvSpPr>
        <p:spPr>
          <a:xfrm>
            <a:off x="4132282" y="2668791"/>
            <a:ext cx="372218" cy="288092"/>
          </a:xfrm>
          <a:prstGeom prst="rect">
            <a:avLst/>
          </a:prstGeom>
          <a:noFill/>
        </p:spPr>
        <p:txBody>
          <a:bodyPr wrap="none" rtlCol="0">
            <a:spAutoFit/>
          </a:bodyPr>
          <a:lstStyle/>
          <a:p>
            <a:r>
              <a:rPr lang="en-US" sz="1272" b="1" dirty="0">
                <a:solidFill>
                  <a:srgbClr val="92D050"/>
                </a:solidFill>
              </a:rPr>
              <a:t>As</a:t>
            </a:r>
            <a:endParaRPr lang="en-US" sz="1272" b="1" dirty="0">
              <a:solidFill>
                <a:srgbClr val="92D050"/>
              </a:solidFill>
            </a:endParaRPr>
          </a:p>
        </p:txBody>
      </p:sp>
      <p:sp>
        <p:nvSpPr>
          <p:cNvPr id="30" name="TextBox 29"/>
          <p:cNvSpPr txBox="1"/>
          <p:nvPr/>
        </p:nvSpPr>
        <p:spPr>
          <a:xfrm>
            <a:off x="4119041" y="2383395"/>
            <a:ext cx="364202" cy="288092"/>
          </a:xfrm>
          <a:prstGeom prst="rect">
            <a:avLst/>
          </a:prstGeom>
          <a:noFill/>
        </p:spPr>
        <p:txBody>
          <a:bodyPr wrap="none" rtlCol="0">
            <a:spAutoFit/>
          </a:bodyPr>
          <a:lstStyle/>
          <a:p>
            <a:r>
              <a:rPr lang="en-US" sz="1272" b="1" dirty="0">
                <a:solidFill>
                  <a:srgbClr val="FFFF00"/>
                </a:solidFill>
              </a:rPr>
              <a:t>Se</a:t>
            </a:r>
            <a:endParaRPr lang="en-US" sz="1272" b="1" dirty="0">
              <a:solidFill>
                <a:srgbClr val="FFFF00"/>
              </a:solidFill>
            </a:endParaRPr>
          </a:p>
        </p:txBody>
      </p:sp>
      <p:sp>
        <p:nvSpPr>
          <p:cNvPr id="31" name="TextBox 30"/>
          <p:cNvSpPr txBox="1"/>
          <p:nvPr/>
        </p:nvSpPr>
        <p:spPr>
          <a:xfrm>
            <a:off x="2654878" y="2051383"/>
            <a:ext cx="991746" cy="316112"/>
          </a:xfrm>
          <a:prstGeom prst="rect">
            <a:avLst/>
          </a:prstGeom>
          <a:noFill/>
        </p:spPr>
        <p:txBody>
          <a:bodyPr wrap="none" rtlCol="0">
            <a:spAutoFit/>
          </a:bodyPr>
          <a:lstStyle/>
          <a:p>
            <a:r>
              <a:rPr lang="en-US" sz="1454" dirty="0"/>
              <a:t>Virgin cell</a:t>
            </a:r>
            <a:endParaRPr lang="en-US" sz="1454" dirty="0"/>
          </a:p>
        </p:txBody>
      </p:sp>
      <p:pic>
        <p:nvPicPr>
          <p:cNvPr id="32" name="Picture 4" descr="C:\Hefei\pfa-392\sample 2\TEM\pfa-392-s2_TEM_006.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034" t="30215" r="17008" b="15076"/>
          <a:stretch/>
        </p:blipFill>
        <p:spPr bwMode="auto">
          <a:xfrm rot="15096893">
            <a:off x="200027" y="2293320"/>
            <a:ext cx="1458733" cy="1023712"/>
          </a:xfrm>
          <a:prstGeom prst="rect">
            <a:avLst/>
          </a:prstGeom>
          <a:noFill/>
          <a:extLst>
            <a:ext uri="{909E8E84-426E-40DD-AFC4-6F175D3DCCD1}">
              <a14:hiddenFill xmlns:a14="http://schemas.microsoft.com/office/drawing/2010/main">
                <a:solidFill>
                  <a:srgbClr val="FFFFFF"/>
                </a:solidFill>
              </a14:hiddenFill>
            </a:ext>
          </a:extLst>
        </p:spPr>
      </p:pic>
      <p:cxnSp>
        <p:nvCxnSpPr>
          <p:cNvPr id="33" name="Straight Arrow Connector 32"/>
          <p:cNvCxnSpPr/>
          <p:nvPr/>
        </p:nvCxnSpPr>
        <p:spPr>
          <a:xfrm flipH="1" flipV="1">
            <a:off x="915854" y="2383395"/>
            <a:ext cx="18334" cy="1051298"/>
          </a:xfrm>
          <a:prstGeom prst="straightConnector1">
            <a:avLst/>
          </a:prstGeom>
          <a:ln>
            <a:solidFill>
              <a:schemeClr val="accent2">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rot="16200000">
            <a:off x="314119" y="2728509"/>
            <a:ext cx="836576" cy="316112"/>
          </a:xfrm>
          <a:prstGeom prst="rect">
            <a:avLst/>
          </a:prstGeom>
          <a:noFill/>
        </p:spPr>
        <p:txBody>
          <a:bodyPr wrap="none" rtlCol="0">
            <a:spAutoFit/>
          </a:bodyPr>
          <a:lstStyle/>
          <a:p>
            <a:r>
              <a:rPr lang="en-US" sz="1454" dirty="0">
                <a:solidFill>
                  <a:srgbClr val="0054B0"/>
                </a:solidFill>
              </a:rPr>
              <a:t>Position</a:t>
            </a:r>
            <a:endParaRPr lang="en-US" sz="1454" dirty="0">
              <a:solidFill>
                <a:srgbClr val="0054B0"/>
              </a:solidFill>
            </a:endParaRPr>
          </a:p>
        </p:txBody>
      </p:sp>
      <p:sp>
        <p:nvSpPr>
          <p:cNvPr id="36" name="TextBox 35"/>
          <p:cNvSpPr txBox="1"/>
          <p:nvPr/>
        </p:nvSpPr>
        <p:spPr>
          <a:xfrm>
            <a:off x="7447206" y="1232266"/>
            <a:ext cx="1934312" cy="316112"/>
          </a:xfrm>
          <a:prstGeom prst="rect">
            <a:avLst/>
          </a:prstGeom>
          <a:noFill/>
        </p:spPr>
        <p:txBody>
          <a:bodyPr wrap="none" rtlCol="0">
            <a:spAutoFit/>
          </a:bodyPr>
          <a:lstStyle/>
          <a:p>
            <a:r>
              <a:rPr lang="en-US" sz="1454" dirty="0"/>
              <a:t>Positive programmed</a:t>
            </a:r>
            <a:endParaRPr lang="en-US" sz="1454" dirty="0"/>
          </a:p>
        </p:txBody>
      </p:sp>
      <p:sp>
        <p:nvSpPr>
          <p:cNvPr id="52" name="TextBox 51"/>
          <p:cNvSpPr txBox="1"/>
          <p:nvPr/>
        </p:nvSpPr>
        <p:spPr>
          <a:xfrm>
            <a:off x="7368381" y="3182746"/>
            <a:ext cx="2045432" cy="316112"/>
          </a:xfrm>
          <a:prstGeom prst="rect">
            <a:avLst/>
          </a:prstGeom>
          <a:noFill/>
        </p:spPr>
        <p:txBody>
          <a:bodyPr wrap="none" rtlCol="0">
            <a:spAutoFit/>
          </a:bodyPr>
          <a:lstStyle/>
          <a:p>
            <a:r>
              <a:rPr lang="en-US" sz="1454" dirty="0"/>
              <a:t>Negative programmed</a:t>
            </a:r>
            <a:endParaRPr lang="en-US" sz="1454" dirty="0"/>
          </a:p>
        </p:txBody>
      </p:sp>
      <p:sp>
        <p:nvSpPr>
          <p:cNvPr id="53" name="Left Arrow 52"/>
          <p:cNvSpPr/>
          <p:nvPr/>
        </p:nvSpPr>
        <p:spPr>
          <a:xfrm>
            <a:off x="9890422" y="1567928"/>
            <a:ext cx="1292728" cy="44220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54" name="TextBox 53"/>
          <p:cNvSpPr txBox="1"/>
          <p:nvPr/>
        </p:nvSpPr>
        <p:spPr>
          <a:xfrm>
            <a:off x="9849729" y="1028220"/>
            <a:ext cx="1522340" cy="539891"/>
          </a:xfrm>
          <a:prstGeom prst="rect">
            <a:avLst/>
          </a:prstGeom>
          <a:noFill/>
        </p:spPr>
        <p:txBody>
          <a:bodyPr wrap="none" rtlCol="0">
            <a:spAutoFit/>
          </a:bodyPr>
          <a:lstStyle/>
          <a:p>
            <a:r>
              <a:rPr lang="en-US" sz="1454" dirty="0"/>
              <a:t>Positive reading</a:t>
            </a:r>
          </a:p>
          <a:p>
            <a:r>
              <a:rPr lang="en-US" sz="1454" dirty="0"/>
              <a:t>c</a:t>
            </a:r>
            <a:r>
              <a:rPr lang="en-US" sz="1454" dirty="0"/>
              <a:t>urrent injection</a:t>
            </a:r>
            <a:endParaRPr lang="en-US" sz="1454" dirty="0"/>
          </a:p>
        </p:txBody>
      </p:sp>
      <p:sp>
        <p:nvSpPr>
          <p:cNvPr id="55" name="Left Arrow 54"/>
          <p:cNvSpPr/>
          <p:nvPr/>
        </p:nvSpPr>
        <p:spPr>
          <a:xfrm rot="10800000">
            <a:off x="5522061" y="1626921"/>
            <a:ext cx="1292728" cy="44220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56" name="TextBox 55"/>
          <p:cNvSpPr txBox="1"/>
          <p:nvPr/>
        </p:nvSpPr>
        <p:spPr>
          <a:xfrm>
            <a:off x="5369320" y="1087213"/>
            <a:ext cx="1593385" cy="539891"/>
          </a:xfrm>
          <a:prstGeom prst="rect">
            <a:avLst/>
          </a:prstGeom>
          <a:noFill/>
        </p:spPr>
        <p:txBody>
          <a:bodyPr wrap="none" rtlCol="0">
            <a:spAutoFit/>
          </a:bodyPr>
          <a:lstStyle/>
          <a:p>
            <a:r>
              <a:rPr lang="en-US" sz="1454" dirty="0"/>
              <a:t>Negative reading</a:t>
            </a:r>
          </a:p>
          <a:p>
            <a:r>
              <a:rPr lang="en-US" sz="1454" dirty="0"/>
              <a:t>c</a:t>
            </a:r>
            <a:r>
              <a:rPr lang="en-US" sz="1454" dirty="0"/>
              <a:t>urrent injection</a:t>
            </a:r>
            <a:endParaRPr lang="en-US" sz="1454" dirty="0"/>
          </a:p>
        </p:txBody>
      </p:sp>
      <p:sp>
        <p:nvSpPr>
          <p:cNvPr id="57" name="Left Arrow 56"/>
          <p:cNvSpPr/>
          <p:nvPr/>
        </p:nvSpPr>
        <p:spPr>
          <a:xfrm>
            <a:off x="9890422" y="3657286"/>
            <a:ext cx="1292728" cy="44220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58" name="TextBox 57"/>
          <p:cNvSpPr txBox="1"/>
          <p:nvPr/>
        </p:nvSpPr>
        <p:spPr>
          <a:xfrm>
            <a:off x="9849729" y="3117578"/>
            <a:ext cx="1522340" cy="539891"/>
          </a:xfrm>
          <a:prstGeom prst="rect">
            <a:avLst/>
          </a:prstGeom>
          <a:noFill/>
        </p:spPr>
        <p:txBody>
          <a:bodyPr wrap="none" rtlCol="0">
            <a:spAutoFit/>
          </a:bodyPr>
          <a:lstStyle/>
          <a:p>
            <a:r>
              <a:rPr lang="en-US" sz="1454" dirty="0"/>
              <a:t>Positive reading</a:t>
            </a:r>
          </a:p>
          <a:p>
            <a:r>
              <a:rPr lang="en-US" sz="1454" dirty="0"/>
              <a:t>c</a:t>
            </a:r>
            <a:r>
              <a:rPr lang="en-US" sz="1454" dirty="0"/>
              <a:t>urrent injection</a:t>
            </a:r>
            <a:endParaRPr lang="en-US" sz="1454" dirty="0"/>
          </a:p>
        </p:txBody>
      </p:sp>
      <p:sp>
        <p:nvSpPr>
          <p:cNvPr id="59" name="Left Arrow 58"/>
          <p:cNvSpPr/>
          <p:nvPr/>
        </p:nvSpPr>
        <p:spPr>
          <a:xfrm rot="10800000">
            <a:off x="5522061" y="3716279"/>
            <a:ext cx="1292728" cy="44220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60" name="TextBox 59"/>
          <p:cNvSpPr txBox="1"/>
          <p:nvPr/>
        </p:nvSpPr>
        <p:spPr>
          <a:xfrm>
            <a:off x="5369320" y="3176571"/>
            <a:ext cx="1593385" cy="539891"/>
          </a:xfrm>
          <a:prstGeom prst="rect">
            <a:avLst/>
          </a:prstGeom>
          <a:noFill/>
        </p:spPr>
        <p:txBody>
          <a:bodyPr wrap="none" rtlCol="0">
            <a:spAutoFit/>
          </a:bodyPr>
          <a:lstStyle/>
          <a:p>
            <a:r>
              <a:rPr lang="en-US" sz="1454" dirty="0"/>
              <a:t>Negative reading</a:t>
            </a:r>
          </a:p>
          <a:p>
            <a:r>
              <a:rPr lang="en-US" sz="1454" dirty="0"/>
              <a:t>c</a:t>
            </a:r>
            <a:r>
              <a:rPr lang="en-US" sz="1454" dirty="0"/>
              <a:t>urrent injection</a:t>
            </a:r>
            <a:endParaRPr lang="en-US" sz="1454" dirty="0"/>
          </a:p>
        </p:txBody>
      </p:sp>
      <p:sp>
        <p:nvSpPr>
          <p:cNvPr id="63" name="Rectangle 62"/>
          <p:cNvSpPr/>
          <p:nvPr/>
        </p:nvSpPr>
        <p:spPr>
          <a:xfrm>
            <a:off x="5067835" y="1057234"/>
            <a:ext cx="6648316" cy="17431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64" name="Rectangle 63"/>
          <p:cNvSpPr/>
          <p:nvPr/>
        </p:nvSpPr>
        <p:spPr>
          <a:xfrm>
            <a:off x="5067835" y="3117577"/>
            <a:ext cx="6648316" cy="16964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81"/>
          </a:p>
        </p:txBody>
      </p:sp>
      <p:sp>
        <p:nvSpPr>
          <p:cNvPr id="65" name="TextBox 64"/>
          <p:cNvSpPr txBox="1"/>
          <p:nvPr/>
        </p:nvSpPr>
        <p:spPr>
          <a:xfrm>
            <a:off x="9320870" y="2153204"/>
            <a:ext cx="388248" cy="288092"/>
          </a:xfrm>
          <a:prstGeom prst="rect">
            <a:avLst/>
          </a:prstGeom>
          <a:noFill/>
        </p:spPr>
        <p:txBody>
          <a:bodyPr wrap="none" rtlCol="0">
            <a:spAutoFit/>
          </a:bodyPr>
          <a:lstStyle/>
          <a:p>
            <a:r>
              <a:rPr lang="en-US" sz="1272" b="1" dirty="0">
                <a:solidFill>
                  <a:srgbClr val="FF0000"/>
                </a:solidFill>
              </a:rPr>
              <a:t>Ge</a:t>
            </a:r>
            <a:endParaRPr lang="en-US" sz="1272" b="1" dirty="0">
              <a:solidFill>
                <a:srgbClr val="FF0000"/>
              </a:solidFill>
            </a:endParaRPr>
          </a:p>
        </p:txBody>
      </p:sp>
      <p:sp>
        <p:nvSpPr>
          <p:cNvPr id="66" name="TextBox 65"/>
          <p:cNvSpPr txBox="1"/>
          <p:nvPr/>
        </p:nvSpPr>
        <p:spPr>
          <a:xfrm>
            <a:off x="9320870" y="3625904"/>
            <a:ext cx="372218" cy="288092"/>
          </a:xfrm>
          <a:prstGeom prst="rect">
            <a:avLst/>
          </a:prstGeom>
          <a:noFill/>
        </p:spPr>
        <p:txBody>
          <a:bodyPr wrap="none" rtlCol="0">
            <a:spAutoFit/>
          </a:bodyPr>
          <a:lstStyle/>
          <a:p>
            <a:r>
              <a:rPr lang="en-US" sz="1272" b="1" dirty="0">
                <a:solidFill>
                  <a:srgbClr val="92D050"/>
                </a:solidFill>
              </a:rPr>
              <a:t>As</a:t>
            </a:r>
            <a:endParaRPr lang="en-US" sz="1272" b="1" dirty="0">
              <a:solidFill>
                <a:srgbClr val="92D050"/>
              </a:solidFill>
            </a:endParaRPr>
          </a:p>
        </p:txBody>
      </p:sp>
      <p:sp>
        <p:nvSpPr>
          <p:cNvPr id="67" name="TextBox 66"/>
          <p:cNvSpPr txBox="1"/>
          <p:nvPr/>
        </p:nvSpPr>
        <p:spPr>
          <a:xfrm>
            <a:off x="9305187" y="3860011"/>
            <a:ext cx="364202" cy="288092"/>
          </a:xfrm>
          <a:prstGeom prst="rect">
            <a:avLst/>
          </a:prstGeom>
          <a:noFill/>
        </p:spPr>
        <p:txBody>
          <a:bodyPr wrap="none" rtlCol="0">
            <a:spAutoFit/>
          </a:bodyPr>
          <a:lstStyle/>
          <a:p>
            <a:r>
              <a:rPr lang="en-US" sz="1272" b="1" dirty="0">
                <a:solidFill>
                  <a:srgbClr val="FFFF00"/>
                </a:solidFill>
              </a:rPr>
              <a:t>Se</a:t>
            </a:r>
            <a:endParaRPr lang="en-US" sz="1272" b="1" dirty="0">
              <a:solidFill>
                <a:srgbClr val="FFFF00"/>
              </a:solidFill>
            </a:endParaRPr>
          </a:p>
        </p:txBody>
      </p:sp>
      <p:sp>
        <p:nvSpPr>
          <p:cNvPr id="68" name="TextBox 67"/>
          <p:cNvSpPr txBox="1"/>
          <p:nvPr/>
        </p:nvSpPr>
        <p:spPr>
          <a:xfrm>
            <a:off x="9320870" y="4107105"/>
            <a:ext cx="388248" cy="288092"/>
          </a:xfrm>
          <a:prstGeom prst="rect">
            <a:avLst/>
          </a:prstGeom>
          <a:noFill/>
        </p:spPr>
        <p:txBody>
          <a:bodyPr wrap="none" rtlCol="0">
            <a:spAutoFit/>
          </a:bodyPr>
          <a:lstStyle/>
          <a:p>
            <a:r>
              <a:rPr lang="en-US" sz="1272" b="1" dirty="0">
                <a:solidFill>
                  <a:srgbClr val="FF0000"/>
                </a:solidFill>
              </a:rPr>
              <a:t>Ge</a:t>
            </a:r>
            <a:endParaRPr lang="en-US" sz="1272" b="1" dirty="0">
              <a:solidFill>
                <a:srgbClr val="FF0000"/>
              </a:solidFill>
            </a:endParaRPr>
          </a:p>
        </p:txBody>
      </p:sp>
      <p:sp>
        <p:nvSpPr>
          <p:cNvPr id="69" name="TextBox 68"/>
          <p:cNvSpPr txBox="1"/>
          <p:nvPr/>
        </p:nvSpPr>
        <p:spPr>
          <a:xfrm>
            <a:off x="9320870" y="1920919"/>
            <a:ext cx="372218" cy="288092"/>
          </a:xfrm>
          <a:prstGeom prst="rect">
            <a:avLst/>
          </a:prstGeom>
          <a:noFill/>
        </p:spPr>
        <p:txBody>
          <a:bodyPr wrap="none" rtlCol="0">
            <a:spAutoFit/>
          </a:bodyPr>
          <a:lstStyle/>
          <a:p>
            <a:r>
              <a:rPr lang="en-US" sz="1272" b="1" dirty="0">
                <a:solidFill>
                  <a:srgbClr val="92D050"/>
                </a:solidFill>
              </a:rPr>
              <a:t>As</a:t>
            </a:r>
            <a:endParaRPr lang="en-US" sz="1272" b="1" dirty="0">
              <a:solidFill>
                <a:srgbClr val="92D050"/>
              </a:solidFill>
            </a:endParaRPr>
          </a:p>
        </p:txBody>
      </p:sp>
      <p:sp>
        <p:nvSpPr>
          <p:cNvPr id="70" name="TextBox 69"/>
          <p:cNvSpPr txBox="1"/>
          <p:nvPr/>
        </p:nvSpPr>
        <p:spPr>
          <a:xfrm>
            <a:off x="9307629" y="1389866"/>
            <a:ext cx="364202" cy="288092"/>
          </a:xfrm>
          <a:prstGeom prst="rect">
            <a:avLst/>
          </a:prstGeom>
          <a:noFill/>
        </p:spPr>
        <p:txBody>
          <a:bodyPr wrap="none" rtlCol="0">
            <a:spAutoFit/>
          </a:bodyPr>
          <a:lstStyle/>
          <a:p>
            <a:r>
              <a:rPr lang="en-US" sz="1272" b="1" dirty="0">
                <a:solidFill>
                  <a:srgbClr val="FFFF00"/>
                </a:solidFill>
              </a:rPr>
              <a:t>Se</a:t>
            </a:r>
            <a:endParaRPr lang="en-US" sz="1272" b="1" dirty="0">
              <a:solidFill>
                <a:srgbClr val="FFFF00"/>
              </a:solidFill>
            </a:endParaRPr>
          </a:p>
        </p:txBody>
      </p:sp>
    </p:spTree>
    <p:extLst>
      <p:ext uri="{BB962C8B-B14F-4D97-AF65-F5344CB8AC3E}">
        <p14:creationId xmlns:p14="http://schemas.microsoft.com/office/powerpoint/2010/main" val="3449224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944" y="132957"/>
            <a:ext cx="10360293" cy="838200"/>
          </a:xfrm>
        </p:spPr>
        <p:txBody>
          <a:bodyPr>
            <a:noAutofit/>
          </a:bodyPr>
          <a:lstStyle/>
          <a:p>
            <a:r>
              <a:rPr lang="en-US" dirty="0"/>
              <a:t>Why have we never used </a:t>
            </a:r>
            <a:r>
              <a:rPr lang="en-US" dirty="0" smtClean="0"/>
              <a:t>this </a:t>
            </a:r>
            <a:r>
              <a:rPr lang="en-US" dirty="0"/>
              <a:t>effect </a:t>
            </a:r>
            <a:r>
              <a:rPr lang="en-US" dirty="0"/>
              <a:t>before?</a:t>
            </a:r>
            <a:endParaRPr lang="en-US" dirty="0"/>
          </a:p>
        </p:txBody>
      </p:sp>
      <p:sp>
        <p:nvSpPr>
          <p:cNvPr id="3" name="Content Placeholder 2"/>
          <p:cNvSpPr>
            <a:spLocks noGrp="1"/>
          </p:cNvSpPr>
          <p:nvPr>
            <p:ph idx="1"/>
          </p:nvPr>
        </p:nvSpPr>
        <p:spPr>
          <a:xfrm>
            <a:off x="580866" y="1859259"/>
            <a:ext cx="4256769" cy="4876800"/>
          </a:xfrm>
        </p:spPr>
        <p:txBody>
          <a:bodyPr/>
          <a:lstStyle/>
          <a:p>
            <a:r>
              <a:rPr lang="en-US" sz="2424" dirty="0"/>
              <a:t>SD polarity effect was observed on PTX at 50nm, but the VT window was too small for any practical applications</a:t>
            </a:r>
          </a:p>
          <a:p>
            <a:r>
              <a:rPr lang="en-US" sz="2424" dirty="0"/>
              <a:t>On S15 at 20nm, the same SD composition leads to a much larger VT window</a:t>
            </a:r>
          </a:p>
          <a:p>
            <a:r>
              <a:rPr lang="en-US" sz="2424" dirty="0"/>
              <a:t>Area trend is favorable for scaling</a:t>
            </a:r>
            <a:endParaRPr lang="en-US" sz="2424" dirty="0"/>
          </a:p>
        </p:txBody>
      </p:sp>
      <p:pic>
        <p:nvPicPr>
          <p:cNvPr id="5" name="Picture 4"/>
          <p:cNvPicPr>
            <a:picLocks noChangeAspect="1"/>
          </p:cNvPicPr>
          <p:nvPr/>
        </p:nvPicPr>
        <p:blipFill>
          <a:blip r:embed="rId2"/>
          <a:stretch>
            <a:fillRect/>
          </a:stretch>
        </p:blipFill>
        <p:spPr>
          <a:xfrm>
            <a:off x="5530168" y="2404216"/>
            <a:ext cx="5552069" cy="3330464"/>
          </a:xfrm>
          <a:prstGeom prst="rect">
            <a:avLst/>
          </a:prstGeom>
        </p:spPr>
      </p:pic>
      <p:sp>
        <p:nvSpPr>
          <p:cNvPr id="6" name="TextBox 5"/>
          <p:cNvSpPr txBox="1"/>
          <p:nvPr/>
        </p:nvSpPr>
        <p:spPr>
          <a:xfrm>
            <a:off x="6915235" y="2087202"/>
            <a:ext cx="2974725" cy="297454"/>
          </a:xfrm>
          <a:prstGeom prst="rect">
            <a:avLst/>
          </a:prstGeom>
          <a:noFill/>
        </p:spPr>
        <p:txBody>
          <a:bodyPr wrap="none" rtlCol="0">
            <a:spAutoFit/>
          </a:bodyPr>
          <a:lstStyle/>
          <a:p>
            <a:r>
              <a:rPr lang="en-US" sz="1333" b="1" dirty="0"/>
              <a:t>2xNMOS test structure, 22nm </a:t>
            </a:r>
            <a:r>
              <a:rPr lang="en-US" sz="1333" b="1" dirty="0" err="1"/>
              <a:t>SD</a:t>
            </a:r>
            <a:r>
              <a:rPr lang="en-US" sz="1333" b="1" dirty="0" err="1">
                <a:latin typeface="Symbol" panose="05050102010706020507" pitchFamily="18" charset="2"/>
              </a:rPr>
              <a:t>d</a:t>
            </a:r>
            <a:r>
              <a:rPr lang="en-US" sz="1333" b="1" dirty="0"/>
              <a:t> </a:t>
            </a:r>
            <a:endParaRPr lang="en-US" sz="1333" b="1" dirty="0"/>
          </a:p>
        </p:txBody>
      </p:sp>
    </p:spTree>
    <p:extLst>
      <p:ext uri="{BB962C8B-B14F-4D97-AF65-F5344CB8AC3E}">
        <p14:creationId xmlns:p14="http://schemas.microsoft.com/office/powerpoint/2010/main" val="2733233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SSM performance</a:t>
            </a:r>
            <a:endParaRPr lang="en-US" dirty="0"/>
          </a:p>
        </p:txBody>
      </p:sp>
      <p:sp>
        <p:nvSpPr>
          <p:cNvPr id="3" name="Content Placeholder 2"/>
          <p:cNvSpPr>
            <a:spLocks noGrp="1"/>
          </p:cNvSpPr>
          <p:nvPr>
            <p:ph idx="1"/>
          </p:nvPr>
        </p:nvSpPr>
        <p:spPr>
          <a:xfrm>
            <a:off x="303822" y="1137657"/>
            <a:ext cx="7051630" cy="4876800"/>
          </a:xfrm>
        </p:spPr>
        <p:txBody>
          <a:bodyPr>
            <a:normAutofit lnSpcReduction="10000"/>
          </a:bodyPr>
          <a:lstStyle/>
          <a:p>
            <a:r>
              <a:rPr lang="en-US" sz="1939" dirty="0"/>
              <a:t>SD polarity effect is an extremely fast, symmetric, and low-current mechanism</a:t>
            </a:r>
          </a:p>
          <a:p>
            <a:pPr lvl="1"/>
            <a:r>
              <a:rPr lang="en-US" sz="1939" dirty="0"/>
              <a:t>A programming speed of 20ns is easily achieved </a:t>
            </a:r>
          </a:p>
          <a:p>
            <a:pPr lvl="2"/>
            <a:r>
              <a:rPr lang="en-US" sz="1454" dirty="0"/>
              <a:t>13x better than Memory Ship Release spec for set</a:t>
            </a:r>
          </a:p>
          <a:p>
            <a:pPr lvl="2"/>
            <a:r>
              <a:rPr lang="en-US" sz="1454" dirty="0"/>
              <a:t>39x faster than POR 3E set pulse in </a:t>
            </a:r>
            <a:r>
              <a:rPr lang="en-US" sz="1454" dirty="0" err="1"/>
              <a:t>SxP</a:t>
            </a:r>
            <a:r>
              <a:rPr lang="en-US" sz="1454" dirty="0"/>
              <a:t> </a:t>
            </a:r>
          </a:p>
          <a:p>
            <a:pPr lvl="1"/>
            <a:r>
              <a:rPr lang="en-US" sz="1939" dirty="0"/>
              <a:t>Vth-I characteristic is flat, thus allowing to use programming currents as low as 20-30uA</a:t>
            </a:r>
          </a:p>
          <a:p>
            <a:pPr lvl="2"/>
            <a:r>
              <a:rPr lang="en-US" sz="1454" dirty="0"/>
              <a:t>2-3x lower than Memory Ship Release spec for reset</a:t>
            </a:r>
          </a:p>
          <a:p>
            <a:pPr lvl="2"/>
            <a:r>
              <a:rPr lang="en-US" sz="1454" dirty="0"/>
              <a:t>5x lower than POR reset pulse in </a:t>
            </a:r>
            <a:r>
              <a:rPr lang="en-US" sz="1454" dirty="0" err="1"/>
              <a:t>SxP</a:t>
            </a:r>
            <a:r>
              <a:rPr lang="en-US" sz="1454" dirty="0"/>
              <a:t> </a:t>
            </a:r>
          </a:p>
          <a:p>
            <a:pPr lvl="1"/>
            <a:r>
              <a:rPr lang="en-US" sz="1939" dirty="0"/>
              <a:t>Average power consumption is 15x lower than </a:t>
            </a:r>
            <a:r>
              <a:rPr lang="en-US" sz="1939" dirty="0" err="1"/>
              <a:t>SxP</a:t>
            </a:r>
            <a:endParaRPr lang="en-US" sz="1939" dirty="0"/>
          </a:p>
          <a:p>
            <a:pPr lvl="1"/>
            <a:r>
              <a:rPr lang="en-US" sz="1939" dirty="0"/>
              <a:t>SD polarity effect has no asymmetry for set and reset operation </a:t>
            </a:r>
          </a:p>
          <a:p>
            <a:pPr lvl="1"/>
            <a:r>
              <a:rPr lang="en-US" sz="1939" dirty="0"/>
              <a:t>SSM requires dual polarity decoders but with a much lower current capability</a:t>
            </a:r>
            <a:endParaRPr lang="en-US" sz="1939" dirty="0"/>
          </a:p>
        </p:txBody>
      </p:sp>
      <p:grpSp>
        <p:nvGrpSpPr>
          <p:cNvPr id="4" name="Group 3"/>
          <p:cNvGrpSpPr/>
          <p:nvPr/>
        </p:nvGrpSpPr>
        <p:grpSpPr>
          <a:xfrm>
            <a:off x="7660492" y="1028219"/>
            <a:ext cx="4084721" cy="2771419"/>
            <a:chOff x="301813" y="3590507"/>
            <a:chExt cx="2481924" cy="1970009"/>
          </a:xfrm>
        </p:grpSpPr>
        <p:pic>
          <p:nvPicPr>
            <p:cNvPr id="5" name="Picture 3" descr="cid:image002.png@01D10BE7.1B98E190"/>
            <p:cNvPicPr>
              <a:picLocks noChangeAspect="1" noChangeArrowheads="1"/>
            </p:cNvPicPr>
            <p:nvPr/>
          </p:nvPicPr>
          <p:blipFill rotWithShape="1">
            <a:blip r:embed="rId2" r:link="rId3" cstate="print"/>
            <a:srcRect l="4952" r="26064" b="8829"/>
            <a:stretch/>
          </p:blipFill>
          <p:spPr bwMode="auto">
            <a:xfrm>
              <a:off x="506668" y="3590507"/>
              <a:ext cx="2277069" cy="1753497"/>
            </a:xfrm>
            <a:prstGeom prst="rect">
              <a:avLst/>
            </a:prstGeom>
            <a:noFill/>
          </p:spPr>
        </p:pic>
        <p:sp>
          <p:nvSpPr>
            <p:cNvPr id="6" name="TextBox 5"/>
            <p:cNvSpPr txBox="1"/>
            <p:nvPr/>
          </p:nvSpPr>
          <p:spPr>
            <a:xfrm>
              <a:off x="1236778" y="5385495"/>
              <a:ext cx="1181661" cy="175021"/>
            </a:xfrm>
            <a:prstGeom prst="rect">
              <a:avLst/>
            </a:prstGeom>
            <a:noFill/>
          </p:spPr>
          <p:txBody>
            <a:bodyPr wrap="none" rtlCol="0">
              <a:spAutoFit/>
            </a:bodyPr>
            <a:lstStyle/>
            <a:p>
              <a:r>
                <a:rPr lang="it-IT" sz="1000" b="1" dirty="0">
                  <a:solidFill>
                    <a:schemeClr val="tx2"/>
                  </a:solidFill>
                  <a:latin typeface="Segoe UI" panose="020B0502040204020203" pitchFamily="34" charset="0"/>
                  <a:cs typeface="Segoe UI" panose="020B0502040204020203" pitchFamily="34" charset="0"/>
                </a:rPr>
                <a:t>Programming </a:t>
              </a:r>
              <a:r>
                <a:rPr lang="it-IT" sz="1000" b="1" dirty="0" err="1">
                  <a:solidFill>
                    <a:schemeClr val="tx2"/>
                  </a:solidFill>
                  <a:latin typeface="Segoe UI" panose="020B0502040204020203" pitchFamily="34" charset="0"/>
                  <a:cs typeface="Segoe UI" panose="020B0502040204020203" pitchFamily="34" charset="0"/>
                </a:rPr>
                <a:t>pulse</a:t>
              </a:r>
              <a:r>
                <a:rPr lang="it-IT" sz="1000" b="1" dirty="0">
                  <a:solidFill>
                    <a:schemeClr val="tx2"/>
                  </a:solidFill>
                  <a:latin typeface="Segoe UI" panose="020B0502040204020203" pitchFamily="34" charset="0"/>
                  <a:cs typeface="Segoe UI" panose="020B0502040204020203" pitchFamily="34" charset="0"/>
                </a:rPr>
                <a:t> </a:t>
              </a:r>
              <a:r>
                <a:rPr lang="it-IT" sz="1000" b="1" dirty="0" err="1">
                  <a:solidFill>
                    <a:schemeClr val="tx2"/>
                  </a:solidFill>
                  <a:latin typeface="Segoe UI" panose="020B0502040204020203" pitchFamily="34" charset="0"/>
                  <a:cs typeface="Segoe UI" panose="020B0502040204020203" pitchFamily="34" charset="0"/>
                </a:rPr>
                <a:t>width</a:t>
              </a:r>
              <a:r>
                <a:rPr lang="it-IT" sz="1000" b="1" dirty="0">
                  <a:solidFill>
                    <a:schemeClr val="tx2"/>
                  </a:solidFill>
                  <a:latin typeface="Segoe UI" panose="020B0502040204020203" pitchFamily="34" charset="0"/>
                  <a:cs typeface="Segoe UI" panose="020B0502040204020203" pitchFamily="34" charset="0"/>
                </a:rPr>
                <a:t> [s]</a:t>
              </a:r>
              <a:endParaRPr lang="en-US" sz="1000" b="1" dirty="0" err="1">
                <a:solidFill>
                  <a:schemeClr val="tx2"/>
                </a:solidFill>
                <a:latin typeface="Segoe UI" panose="020B0502040204020203" pitchFamily="34" charset="0"/>
                <a:cs typeface="Segoe UI" panose="020B0502040204020203" pitchFamily="34" charset="0"/>
              </a:endParaRPr>
            </a:p>
          </p:txBody>
        </p:sp>
        <p:sp>
          <p:nvSpPr>
            <p:cNvPr id="7" name="TextBox 6"/>
            <p:cNvSpPr txBox="1"/>
            <p:nvPr/>
          </p:nvSpPr>
          <p:spPr>
            <a:xfrm rot="16200000">
              <a:off x="158865" y="4392452"/>
              <a:ext cx="435503" cy="149607"/>
            </a:xfrm>
            <a:prstGeom prst="rect">
              <a:avLst/>
            </a:prstGeom>
            <a:noFill/>
          </p:spPr>
          <p:txBody>
            <a:bodyPr wrap="none" rtlCol="0">
              <a:spAutoFit/>
            </a:bodyPr>
            <a:lstStyle/>
            <a:p>
              <a:r>
                <a:rPr lang="it-IT" sz="1000" b="1" dirty="0" err="1">
                  <a:solidFill>
                    <a:schemeClr val="tx2"/>
                  </a:solidFill>
                  <a:latin typeface="Segoe UI" panose="020B0502040204020203" pitchFamily="34" charset="0"/>
                  <a:cs typeface="Segoe UI" panose="020B0502040204020203" pitchFamily="34" charset="0"/>
                </a:rPr>
                <a:t>Vth</a:t>
              </a:r>
              <a:r>
                <a:rPr lang="it-IT" sz="1000" b="1" dirty="0">
                  <a:solidFill>
                    <a:schemeClr val="tx2"/>
                  </a:solidFill>
                  <a:latin typeface="Segoe UI" panose="020B0502040204020203" pitchFamily="34" charset="0"/>
                  <a:cs typeface="Segoe UI" panose="020B0502040204020203" pitchFamily="34" charset="0"/>
                </a:rPr>
                <a:t> [V]</a:t>
              </a:r>
              <a:endParaRPr lang="en-US" sz="1000" b="1" dirty="0" err="1">
                <a:solidFill>
                  <a:schemeClr val="tx2"/>
                </a:solidFill>
                <a:latin typeface="Segoe UI" panose="020B0502040204020203" pitchFamily="34" charset="0"/>
                <a:cs typeface="Segoe UI" panose="020B0502040204020203" pitchFamily="34" charset="0"/>
              </a:endParaRPr>
            </a:p>
          </p:txBody>
        </p:sp>
      </p:grpSp>
      <p:sp>
        <p:nvSpPr>
          <p:cNvPr id="8" name="TextBox 7"/>
          <p:cNvSpPr txBox="1"/>
          <p:nvPr/>
        </p:nvSpPr>
        <p:spPr>
          <a:xfrm>
            <a:off x="10883780" y="1483923"/>
            <a:ext cx="455574" cy="253787"/>
          </a:xfrm>
          <a:prstGeom prst="rect">
            <a:avLst/>
          </a:prstGeom>
          <a:noFill/>
        </p:spPr>
        <p:txBody>
          <a:bodyPr wrap="none" rtlCol="0">
            <a:spAutoFit/>
          </a:bodyPr>
          <a:lstStyle/>
          <a:p>
            <a:r>
              <a:rPr lang="it-IT" sz="1049" b="1" dirty="0">
                <a:solidFill>
                  <a:schemeClr val="tx1">
                    <a:lumMod val="50000"/>
                  </a:schemeClr>
                </a:solidFill>
                <a:latin typeface="Segoe UI" panose="020B0502040204020203" pitchFamily="34" charset="0"/>
                <a:cs typeface="Segoe UI" panose="020B0502040204020203" pitchFamily="34" charset="0"/>
              </a:rPr>
              <a:t>VTH</a:t>
            </a:r>
            <a:endParaRPr lang="en-US" b="1" dirty="0" err="1">
              <a:solidFill>
                <a:schemeClr val="tx1">
                  <a:lumMod val="50000"/>
                </a:schemeClr>
              </a:solidFill>
              <a:latin typeface="Segoe UI" panose="020B0502040204020203" pitchFamily="34" charset="0"/>
              <a:cs typeface="Segoe UI" panose="020B0502040204020203" pitchFamily="34" charset="0"/>
            </a:endParaRPr>
          </a:p>
        </p:txBody>
      </p:sp>
      <p:sp>
        <p:nvSpPr>
          <p:cNvPr id="9" name="TextBox 8"/>
          <p:cNvSpPr txBox="1"/>
          <p:nvPr/>
        </p:nvSpPr>
        <p:spPr>
          <a:xfrm>
            <a:off x="10905941" y="2573494"/>
            <a:ext cx="421910" cy="253787"/>
          </a:xfrm>
          <a:prstGeom prst="rect">
            <a:avLst/>
          </a:prstGeom>
          <a:noFill/>
        </p:spPr>
        <p:txBody>
          <a:bodyPr wrap="none" rtlCol="0">
            <a:spAutoFit/>
          </a:bodyPr>
          <a:lstStyle/>
          <a:p>
            <a:r>
              <a:rPr lang="it-IT" sz="1049" b="1" dirty="0">
                <a:solidFill>
                  <a:schemeClr val="tx1">
                    <a:lumMod val="50000"/>
                  </a:schemeClr>
                </a:solidFill>
                <a:latin typeface="Segoe UI" panose="020B0502040204020203" pitchFamily="34" charset="0"/>
                <a:cs typeface="Segoe UI" panose="020B0502040204020203" pitchFamily="34" charset="0"/>
              </a:rPr>
              <a:t>VTL</a:t>
            </a:r>
            <a:endParaRPr lang="en-US" b="1" dirty="0" err="1">
              <a:solidFill>
                <a:schemeClr val="tx1">
                  <a:lumMod val="50000"/>
                </a:schemeClr>
              </a:solidFill>
              <a:latin typeface="Segoe UI" panose="020B0502040204020203" pitchFamily="34" charset="0"/>
              <a:cs typeface="Segoe UI" panose="020B0502040204020203" pitchFamily="34" charset="0"/>
            </a:endParaRPr>
          </a:p>
        </p:txBody>
      </p:sp>
      <p:pic>
        <p:nvPicPr>
          <p:cNvPr id="11" name="Picture 10"/>
          <p:cNvPicPr>
            <a:picLocks noChangeAspect="1"/>
          </p:cNvPicPr>
          <p:nvPr/>
        </p:nvPicPr>
        <p:blipFill>
          <a:blip r:embed="rId4"/>
          <a:stretch>
            <a:fillRect/>
          </a:stretch>
        </p:blipFill>
        <p:spPr>
          <a:xfrm>
            <a:off x="7850417" y="3950753"/>
            <a:ext cx="3977416" cy="2857977"/>
          </a:xfrm>
          <a:prstGeom prst="rect">
            <a:avLst/>
          </a:prstGeom>
        </p:spPr>
      </p:pic>
      <p:sp>
        <p:nvSpPr>
          <p:cNvPr id="12" name="TextBox 11"/>
          <p:cNvSpPr txBox="1"/>
          <p:nvPr/>
        </p:nvSpPr>
        <p:spPr>
          <a:xfrm>
            <a:off x="11114159" y="4580749"/>
            <a:ext cx="455574" cy="253787"/>
          </a:xfrm>
          <a:prstGeom prst="rect">
            <a:avLst/>
          </a:prstGeom>
          <a:noFill/>
        </p:spPr>
        <p:txBody>
          <a:bodyPr wrap="none" rtlCol="0">
            <a:spAutoFit/>
          </a:bodyPr>
          <a:lstStyle/>
          <a:p>
            <a:r>
              <a:rPr lang="it-IT" sz="1049" b="1" dirty="0">
                <a:solidFill>
                  <a:schemeClr val="tx1">
                    <a:lumMod val="50000"/>
                  </a:schemeClr>
                </a:solidFill>
                <a:latin typeface="Segoe UI" panose="020B0502040204020203" pitchFamily="34" charset="0"/>
                <a:cs typeface="Segoe UI" panose="020B0502040204020203" pitchFamily="34" charset="0"/>
              </a:rPr>
              <a:t>VTH</a:t>
            </a:r>
            <a:endParaRPr lang="en-US" b="1" dirty="0" err="1">
              <a:solidFill>
                <a:schemeClr val="tx1">
                  <a:lumMod val="50000"/>
                </a:schemeClr>
              </a:solidFill>
              <a:latin typeface="Segoe UI" panose="020B0502040204020203" pitchFamily="34" charset="0"/>
              <a:cs typeface="Segoe UI" panose="020B0502040204020203" pitchFamily="34" charset="0"/>
            </a:endParaRPr>
          </a:p>
        </p:txBody>
      </p:sp>
      <p:sp>
        <p:nvSpPr>
          <p:cNvPr id="13" name="TextBox 12"/>
          <p:cNvSpPr txBox="1"/>
          <p:nvPr/>
        </p:nvSpPr>
        <p:spPr>
          <a:xfrm>
            <a:off x="11136320" y="5670320"/>
            <a:ext cx="421910" cy="253787"/>
          </a:xfrm>
          <a:prstGeom prst="rect">
            <a:avLst/>
          </a:prstGeom>
          <a:noFill/>
        </p:spPr>
        <p:txBody>
          <a:bodyPr wrap="none" rtlCol="0">
            <a:spAutoFit/>
          </a:bodyPr>
          <a:lstStyle/>
          <a:p>
            <a:r>
              <a:rPr lang="it-IT" sz="1049" b="1" dirty="0">
                <a:solidFill>
                  <a:schemeClr val="tx1">
                    <a:lumMod val="50000"/>
                  </a:schemeClr>
                </a:solidFill>
                <a:latin typeface="Segoe UI" panose="020B0502040204020203" pitchFamily="34" charset="0"/>
                <a:cs typeface="Segoe UI" panose="020B0502040204020203" pitchFamily="34" charset="0"/>
              </a:rPr>
              <a:t>VTL</a:t>
            </a:r>
            <a:endParaRPr lang="en-US" b="1" dirty="0" err="1">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132658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SSM intrinsic reliability</a:t>
            </a:r>
            <a:endParaRPr lang="en-US" dirty="0"/>
          </a:p>
        </p:txBody>
      </p:sp>
      <p:sp>
        <p:nvSpPr>
          <p:cNvPr id="3" name="Content Placeholder 2"/>
          <p:cNvSpPr>
            <a:spLocks noGrp="1"/>
          </p:cNvSpPr>
          <p:nvPr>
            <p:ph idx="1"/>
          </p:nvPr>
        </p:nvSpPr>
        <p:spPr>
          <a:xfrm>
            <a:off x="371061" y="1136322"/>
            <a:ext cx="8468139" cy="5159374"/>
          </a:xfrm>
        </p:spPr>
        <p:txBody>
          <a:bodyPr>
            <a:normAutofit fontScale="77500" lnSpcReduction="20000"/>
          </a:bodyPr>
          <a:lstStyle/>
          <a:p>
            <a:r>
              <a:rPr lang="en-US" dirty="0"/>
              <a:t>Polarity effect is not interfering with the known SD functionality</a:t>
            </a:r>
          </a:p>
          <a:p>
            <a:r>
              <a:rPr lang="en-US" sz="2339" dirty="0"/>
              <a:t>Endurance is the same as for SD in </a:t>
            </a:r>
            <a:r>
              <a:rPr lang="en-US" sz="2339" dirty="0" err="1"/>
              <a:t>SxP</a:t>
            </a:r>
            <a:r>
              <a:rPr lang="en-US" sz="2339" dirty="0"/>
              <a:t> cell </a:t>
            </a:r>
          </a:p>
          <a:p>
            <a:pPr lvl="1"/>
            <a:r>
              <a:rPr lang="en-US" sz="1654" dirty="0"/>
              <a:t>More room for improvements due to lower programming currents and shorter pulses</a:t>
            </a:r>
          </a:p>
          <a:p>
            <a:pPr lvl="1"/>
            <a:r>
              <a:rPr lang="en-US" sz="1654" dirty="0"/>
              <a:t>Read endurance PG1 specs may be above today capability, but the SD-only flow is not optimized</a:t>
            </a:r>
          </a:p>
          <a:p>
            <a:r>
              <a:rPr lang="en-US" sz="2339" dirty="0"/>
              <a:t>No active or passive imprinting effect observed (in agreement with the actual model of the physical mechanism)</a:t>
            </a:r>
          </a:p>
          <a:p>
            <a:r>
              <a:rPr lang="en-US" sz="2339" dirty="0"/>
              <a:t>Read disturb is not visible for low and high </a:t>
            </a:r>
            <a:r>
              <a:rPr lang="en-US" sz="2339" dirty="0" err="1"/>
              <a:t>Vt</a:t>
            </a:r>
            <a:r>
              <a:rPr lang="en-US" sz="2339" dirty="0"/>
              <a:t> state</a:t>
            </a:r>
          </a:p>
          <a:p>
            <a:pPr lvl="1"/>
            <a:r>
              <a:rPr lang="en-US" sz="1654" dirty="0"/>
              <a:t>High </a:t>
            </a:r>
            <a:r>
              <a:rPr lang="en-US" sz="1654" dirty="0" err="1"/>
              <a:t>Vt</a:t>
            </a:r>
            <a:r>
              <a:rPr lang="en-US" sz="1654" dirty="0"/>
              <a:t> state disturb is related to bounce/delay time statistics</a:t>
            </a:r>
          </a:p>
          <a:p>
            <a:pPr lvl="1"/>
            <a:r>
              <a:rPr lang="en-US" sz="1654" dirty="0"/>
              <a:t>No “</a:t>
            </a:r>
            <a:r>
              <a:rPr lang="en-US" sz="1654" dirty="0" err="1"/>
              <a:t>SoS</a:t>
            </a:r>
            <a:r>
              <a:rPr lang="en-US" sz="1654" dirty="0"/>
              <a:t>” </a:t>
            </a:r>
            <a:r>
              <a:rPr lang="en-US" sz="1654" dirty="0"/>
              <a:t>issue </a:t>
            </a:r>
            <a:r>
              <a:rPr lang="en-US" sz="1654" dirty="0"/>
              <a:t>observed for </a:t>
            </a:r>
            <a:r>
              <a:rPr lang="en-US" sz="1654" dirty="0"/>
              <a:t>low </a:t>
            </a:r>
            <a:r>
              <a:rPr lang="en-US" sz="1654" dirty="0" err="1"/>
              <a:t>Vt</a:t>
            </a:r>
            <a:r>
              <a:rPr lang="en-US" sz="1654" dirty="0"/>
              <a:t> </a:t>
            </a:r>
            <a:r>
              <a:rPr lang="en-US" sz="1654" dirty="0"/>
              <a:t>state, just endurance limitation</a:t>
            </a:r>
          </a:p>
          <a:p>
            <a:r>
              <a:rPr lang="en-US" sz="2339" dirty="0"/>
              <a:t>No thermal disturb expected (apart drift activation)</a:t>
            </a:r>
          </a:p>
          <a:p>
            <a:pPr lvl="1"/>
            <a:r>
              <a:rPr lang="en-US" sz="1654" dirty="0"/>
              <a:t>Experimental data will be collected on S26</a:t>
            </a:r>
          </a:p>
          <a:p>
            <a:r>
              <a:rPr lang="en-US" sz="2339" dirty="0"/>
              <a:t>Drift of the low </a:t>
            </a:r>
            <a:r>
              <a:rPr lang="en-US" sz="2339" dirty="0" err="1"/>
              <a:t>Vt</a:t>
            </a:r>
            <a:r>
              <a:rPr lang="en-US" sz="2339" dirty="0"/>
              <a:t> state is the main reliability concern</a:t>
            </a:r>
          </a:p>
          <a:p>
            <a:pPr lvl="1"/>
            <a:r>
              <a:rPr lang="en-US" sz="1654" dirty="0"/>
              <a:t>Same contribution as in </a:t>
            </a:r>
            <a:r>
              <a:rPr lang="en-US" sz="1654" dirty="0" err="1"/>
              <a:t>SxP</a:t>
            </a:r>
            <a:r>
              <a:rPr lang="en-US" sz="1654" dirty="0"/>
              <a:t>, but impacting the overall </a:t>
            </a:r>
            <a:r>
              <a:rPr lang="en-US" sz="1654" dirty="0" err="1"/>
              <a:t>Vt</a:t>
            </a:r>
            <a:r>
              <a:rPr lang="en-US" sz="1654" dirty="0"/>
              <a:t> window</a:t>
            </a:r>
          </a:p>
          <a:p>
            <a:pPr lvl="1"/>
            <a:r>
              <a:rPr lang="en-US" sz="1654" dirty="0"/>
              <a:t>Same mitigation path as in </a:t>
            </a:r>
            <a:r>
              <a:rPr lang="en-US" sz="1654" dirty="0" err="1"/>
              <a:t>SxP</a:t>
            </a:r>
            <a:r>
              <a:rPr lang="en-US" sz="1654" dirty="0"/>
              <a:t> in term of technology, but may require different approaches in term of mitigation by design</a:t>
            </a:r>
          </a:p>
          <a:p>
            <a:pPr lvl="1"/>
            <a:r>
              <a:rPr lang="en-US" sz="1654" u="sng" dirty="0"/>
              <a:t>High </a:t>
            </a:r>
            <a:r>
              <a:rPr lang="en-US" sz="1654" u="sng" dirty="0" err="1"/>
              <a:t>Vt</a:t>
            </a:r>
            <a:r>
              <a:rPr lang="en-US" sz="1654" u="sng" dirty="0"/>
              <a:t> stability allows to keep </a:t>
            </a:r>
            <a:r>
              <a:rPr lang="en-US" sz="1654" u="sng" dirty="0"/>
              <a:t>under </a:t>
            </a:r>
            <a:r>
              <a:rPr lang="en-US" sz="1654" u="sng" dirty="0"/>
              <a:t>control the maximum voltage</a:t>
            </a:r>
          </a:p>
        </p:txBody>
      </p:sp>
      <p:pic>
        <p:nvPicPr>
          <p:cNvPr id="4" name="Picture 3"/>
          <p:cNvPicPr>
            <a:picLocks noChangeAspect="1"/>
          </p:cNvPicPr>
          <p:nvPr/>
        </p:nvPicPr>
        <p:blipFill>
          <a:blip r:embed="rId2"/>
          <a:stretch>
            <a:fillRect/>
          </a:stretch>
        </p:blipFill>
        <p:spPr>
          <a:xfrm>
            <a:off x="8613139" y="2953866"/>
            <a:ext cx="3433948" cy="2815451"/>
          </a:xfrm>
          <a:prstGeom prst="rect">
            <a:avLst/>
          </a:prstGeom>
        </p:spPr>
      </p:pic>
      <p:pic>
        <p:nvPicPr>
          <p:cNvPr id="5" name="Picture 2"/>
          <p:cNvPicPr>
            <a:picLocks noChangeAspect="1" noChangeArrowheads="1"/>
          </p:cNvPicPr>
          <p:nvPr/>
        </p:nvPicPr>
        <p:blipFill>
          <a:blip r:embed="rId3" cstate="print"/>
          <a:srcRect/>
          <a:stretch>
            <a:fillRect/>
          </a:stretch>
        </p:blipFill>
        <p:spPr bwMode="auto">
          <a:xfrm>
            <a:off x="8839200" y="884155"/>
            <a:ext cx="3207887" cy="1930057"/>
          </a:xfrm>
          <a:prstGeom prst="rect">
            <a:avLst/>
          </a:prstGeom>
          <a:noFill/>
          <a:ln w="9525">
            <a:noFill/>
            <a:miter lim="800000"/>
            <a:headEnd/>
            <a:tailEnd/>
          </a:ln>
          <a:effectLst/>
        </p:spPr>
      </p:pic>
      <p:sp>
        <p:nvSpPr>
          <p:cNvPr id="6" name="TextBox 5"/>
          <p:cNvSpPr txBox="1"/>
          <p:nvPr/>
        </p:nvSpPr>
        <p:spPr>
          <a:xfrm>
            <a:off x="9119704" y="590612"/>
            <a:ext cx="2646878" cy="307777"/>
          </a:xfrm>
          <a:prstGeom prst="rect">
            <a:avLst/>
          </a:prstGeom>
          <a:noFill/>
        </p:spPr>
        <p:txBody>
          <a:bodyPr wrap="none" rtlCol="0">
            <a:spAutoFit/>
          </a:bodyPr>
          <a:lstStyle/>
          <a:p>
            <a:r>
              <a:rPr lang="en-US" sz="1400" b="1" dirty="0"/>
              <a:t>200ns pulse </a:t>
            </a:r>
            <a:r>
              <a:rPr lang="en-US" sz="1400" b="1" dirty="0" smtClean="0"/>
              <a:t>width endurance</a:t>
            </a:r>
            <a:endParaRPr lang="en-US" sz="1400" b="1" dirty="0" smtClean="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893942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RND - Design and Development" ma:contentTypeID="0x010100CD6E6A531DF33E4DA07FC6A59B083B63120100B6FEC265E4742341AB6DE2CA44835AB4" ma:contentTypeVersion="41" ma:contentTypeDescription="New" ma:contentTypeScope="" ma:versionID="bde1cafc57d69e4e30ee6a716f809b06">
  <xsd:schema xmlns:xsd="http://www.w3.org/2001/XMLSchema" xmlns:xs="http://www.w3.org/2001/XMLSchema" xmlns:p="http://schemas.microsoft.com/office/2006/metadata/properties" xmlns:ns1="http://schemas.microsoft.com/sharepoint/v3" xmlns:ns2="9da2a8c5-e2e9-492f-892b-673e1ab35ec9" xmlns:ns3="http://schemas.microsoft.com/sharepoint/v3/fields" xmlns:ns4="e47c270e-6fb3-45b7-8d70-5df634123cf4" targetNamespace="http://schemas.microsoft.com/office/2006/metadata/properties" ma:root="true" ma:fieldsID="996f1cacfff51b942a5e29fbbe89a91d" ns1:_="" ns2:_="" ns3:_="" ns4:_="">
    <xsd:import namespace="http://schemas.microsoft.com/sharepoint/v3"/>
    <xsd:import namespace="9da2a8c5-e2e9-492f-892b-673e1ab35ec9"/>
    <xsd:import namespace="http://schemas.microsoft.com/sharepoint/v3/fields"/>
    <xsd:import namespace="e47c270e-6fb3-45b7-8d70-5df634123cf4"/>
    <xsd:element name="properties">
      <xsd:complexType>
        <xsd:sequence>
          <xsd:element name="documentManagement">
            <xsd:complexType>
              <xsd:all>
                <xsd:element ref="ns2:r_object_id" minOccurs="0"/>
                <xsd:element ref="ns2:i_chronicle_id" minOccurs="0"/>
                <xsd:element ref="ns2:r_version_label" minOccurs="0"/>
                <xsd:element ref="ns2:DocType" minOccurs="0"/>
                <xsd:element ref="ns2:object_name" minOccurs="0"/>
                <xsd:element ref="ns2:MTKeywords" minOccurs="0"/>
                <xsd:element ref="ns2:WorkflowRoute" minOccurs="0"/>
                <xsd:element ref="ns2:WorkflowNotification" minOccurs="0"/>
                <xsd:element ref="ns2:WorkflowType" minOccurs="0"/>
                <xsd:element ref="ns3:Description" minOccurs="0"/>
                <xsd:element ref="ns1:Name" minOccurs="0"/>
                <xsd:element ref="ns2:MicronRecord" minOccurs="0"/>
                <xsd:element ref="ns2:EDC_MfgArea" minOccurs="0"/>
                <xsd:element ref="ns2:EDC_ControlPlanDocument" minOccurs="0"/>
                <xsd:element ref="ns2:EDC_MfgDepartment" minOccurs="0"/>
                <xsd:element ref="ns2:EDC_DesignID" minOccurs="0"/>
                <xsd:element ref="ns2:EDC_DocumentType" minOccurs="0"/>
                <xsd:element ref="ns2:EDC_EquipmentTechnology" minOccurs="0"/>
                <xsd:element ref="ns2:EDC_FabModule" minOccurs="0"/>
                <xsd:element ref="ns2:EDC_MfgFacility" minOccurs="0"/>
                <xsd:element ref="ns2:EDC_ManufacturingGroup" minOccurs="0"/>
                <xsd:element ref="ns2:EDC_MfgProcess" minOccurs="0"/>
                <xsd:element ref="ns2:EDC_MfgStatus" minOccurs="0"/>
                <xsd:element ref="ns2:DocumentComment" minOccurs="0"/>
                <xsd:element ref="ns4:_dlc_DocId" minOccurs="0"/>
                <xsd:element ref="ns4:_dlc_DocIdUrl" minOccurs="0"/>
                <xsd:element ref="ns4:_dlc_DocIdPersistId" minOccurs="0"/>
                <xsd:element ref="ns2:EmFrom" minOccurs="0"/>
                <xsd:element ref="ns2:EmSubject" minOccurs="0"/>
                <xsd:element ref="ns2:EmReceivedDate" minOccurs="0"/>
                <xsd:element ref="ns2:EmCategory" minOccurs="0"/>
                <xsd:element ref="ns2:EmAttachment" minOccurs="0"/>
                <xsd:element ref="ns2:EmConversationID" minOccurs="0"/>
                <xsd:element ref="ns2:EmFold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Name" ma:index="18" nillable="true" ma:displayName="Account" ma:internalName="Na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a2a8c5-e2e9-492f-892b-673e1ab35ec9" elementFormDefault="qualified">
    <xsd:import namespace="http://schemas.microsoft.com/office/2006/documentManagement/types"/>
    <xsd:import namespace="http://schemas.microsoft.com/office/infopath/2007/PartnerControls"/>
    <xsd:element name="r_object_id" ma:index="8" nillable="true" ma:displayName="r_object_id" ma:internalName="r_object_id">
      <xsd:simpleType>
        <xsd:restriction base="dms:Text"/>
      </xsd:simpleType>
    </xsd:element>
    <xsd:element name="i_chronicle_id" ma:index="9" nillable="true" ma:displayName="i_chronicle_id" ma:internalName="i_chronicle_id">
      <xsd:simpleType>
        <xsd:restriction base="dms:Text"/>
      </xsd:simpleType>
    </xsd:element>
    <xsd:element name="r_version_label" ma:index="10" nillable="true" ma:displayName="r_version_label" ma:internalName="r_version_label">
      <xsd:simpleType>
        <xsd:restriction base="dms:Text"/>
      </xsd:simpleType>
    </xsd:element>
    <xsd:element name="DocType" ma:index="11" nillable="true" ma:displayName="DocType" ma:internalName="DocType">
      <xsd:simpleType>
        <xsd:restriction base="dms:Text"/>
      </xsd:simpleType>
    </xsd:element>
    <xsd:element name="object_name" ma:index="12" nillable="true" ma:displayName="object_name" ma:internalName="object_name">
      <xsd:simpleType>
        <xsd:restriction base="dms:Note">
          <xsd:maxLength value="255"/>
        </xsd:restriction>
      </xsd:simpleType>
    </xsd:element>
    <xsd:element name="MTKeywords" ma:index="13" nillable="true" ma:displayName="MT Keywords" ma:internalName="MTKeywords">
      <xsd:simpleType>
        <xsd:restriction base="dms:Text"/>
      </xsd:simpleType>
    </xsd:element>
    <xsd:element name="WorkflowRoute" ma:index="14" nillable="true" ma:displayName="Workflow Route" ma:list="9e8b6c41-0b2f-4971-8175-fb68b3d745cd" ma:internalName="WorkflowRoute" ma:showField="Title" ma:web="62ec9b0c-9afc-4c8e-82ce-ba05a70616bc">
      <xsd:simpleType>
        <xsd:restriction base="dms:Lookup"/>
      </xsd:simpleType>
    </xsd:element>
    <xsd:element name="WorkflowNotification" ma:index="15" nillable="true" ma:displayName="Workflow Notification" ma:internalName="WorkflowNotification">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WorkflowType" ma:index="16" nillable="true" ma:displayName="Workflow Type" ma:default="Circular" ma:internalName="WorkflowType">
      <xsd:simpleType>
        <xsd:union memberTypes="dms:Text">
          <xsd:simpleType>
            <xsd:restriction base="dms:Choice">
              <xsd:enumeration value="Circular"/>
              <xsd:enumeration value=" Linear with Release"/>
              <xsd:enumeration value=" Linear with Reroute"/>
            </xsd:restriction>
          </xsd:simpleType>
        </xsd:union>
      </xsd:simpleType>
    </xsd:element>
    <xsd:element name="MicronRecord" ma:index="19" nillable="true" ma:displayName="Micron Record" ma:default="No" ma:internalName="MicronRecord">
      <xsd:simpleType>
        <xsd:union memberTypes="dms:Text">
          <xsd:simpleType>
            <xsd:restriction base="dms:Choice">
              <xsd:enumeration value="No"/>
              <xsd:enumeration value=" Yes"/>
            </xsd:restriction>
          </xsd:simpleType>
        </xsd:union>
      </xsd:simpleType>
    </xsd:element>
    <xsd:element name="EDC_MfgArea" ma:index="20" nillable="true" ma:displayName="Mfg Area" ma:internalName="EDC_MfgArea">
      <xsd:simpleType>
        <xsd:union memberTypes="dms:Text">
          <xsd:simpleType>
            <xsd:restriction base="dms:Choice">
              <xsd:enumeration value="8INCH"/>
              <xsd:enumeration value="AMHS"/>
              <xsd:enumeration value="ASSM ADHESIVE PRINT"/>
              <xsd:enumeration value="ASSM APE"/>
              <xsd:enumeration value="ASSM BALL ATTACH"/>
              <xsd:enumeration value="ASSM BOND DIAGRAM"/>
              <xsd:enumeration value="ASSM CIRCUIT BOARD"/>
              <xsd:enumeration value="ASSM CLEANROOM"/>
              <xsd:enumeration value="ASSM CSAM"/>
              <xsd:enumeration value="ASSM DESIGN AND DRAFTING"/>
              <xsd:enumeration value="ASSM DICING"/>
              <xsd:enumeration value="ASSM DIE ATTACH"/>
              <xsd:enumeration value="ASSM DIE BUMP"/>
              <xsd:enumeration value="ASSM ENCAP"/>
              <xsd:enumeration value="ASSM ETCH"/>
              <xsd:enumeration value="ASSM EXTERNAL PROGRAM"/>
              <xsd:enumeration value="ASSM FA"/>
              <xsd:enumeration value="ASSM GENERAL"/>
              <xsd:enumeration value="ASSM IMAGING"/>
              <xsd:enumeration value="ASSM LC"/>
              <xsd:enumeration value="ASSM LEAD FINISH"/>
              <xsd:enumeration value="ASSM LEADFRAME"/>
              <xsd:enumeration value="ASSM LEADFRAME MATERIALS"/>
              <xsd:enumeration value="ASSM MATERIALS"/>
              <xsd:enumeration value="ASSM MFGSYS"/>
              <xsd:enumeration value="ASSM MISC"/>
              <xsd:enumeration value="ASSM MST MECH LAB"/>
              <xsd:enumeration value="ASSM PACKAGES"/>
              <xsd:enumeration value="ASSM PHOTO"/>
              <xsd:enumeration value="ASSM PLANNING"/>
              <xsd:enumeration value="ASSM PRIME RECONSTRUCT"/>
              <xsd:enumeration value="ASSM PROTOTYPE"/>
              <xsd:enumeration value="ASSM PVD"/>
              <xsd:enumeration value="ASSM QC"/>
              <xsd:enumeration value="ASSM RDL"/>
              <xsd:enumeration value="ASSM SAFETY"/>
              <xsd:enumeration value="ASSM SINGULATION"/>
              <xsd:enumeration value="ASSM THINNING"/>
              <xsd:enumeration value="ASSM TRAINING"/>
              <xsd:enumeration value="ASSM TRIM AND FORM"/>
              <xsd:enumeration value="ASSM WAFER BUMP"/>
              <xsd:enumeration value="ASSM WAFER FINISH"/>
              <xsd:enumeration value="ASSM WAFER INSPECTION"/>
              <xsd:enumeration value="ASSM WAFER LAYOUT"/>
              <xsd:enumeration value="ASSM WAFER PLATE"/>
              <xsd:enumeration value="ASSM WAFER SCRIBE"/>
              <xsd:enumeration value="ASSM WIRE BOND"/>
              <xsd:enumeration value="BACKGRIND"/>
              <xsd:enumeration value="BALL ATTACH"/>
              <xsd:enumeration value="BENCH"/>
              <xsd:enumeration value="BOARD PRODUCTION"/>
              <xsd:enumeration value="BOARD PRODUCTION TEST"/>
              <xsd:enumeration value="BOND DIAGRAM"/>
              <xsd:enumeration value="BRIEF"/>
              <xsd:enumeration value="BURN-IN"/>
              <xsd:enumeration value="C/R SUPPORT"/>
              <xsd:enumeration value="CENTRAL MASK"/>
              <xsd:enumeration value="CFA"/>
              <xsd:enumeration value="CHANGE MANAGEMENT"/>
              <xsd:enumeration value="CHAR"/>
              <xsd:enumeration value="CIRCUIT BOARD"/>
              <xsd:enumeration value="CIRCUIT BOARD SUBSTRATES"/>
              <xsd:enumeration value="CLEANROOM"/>
              <xsd:enumeration value="CMP"/>
              <xsd:enumeration value="COMPANYWIDE"/>
              <xsd:enumeration value="COMPONENT AQL TESTING"/>
              <xsd:enumeration value="CONTAMINATION CONTRL"/>
              <xsd:enumeration value="CONTAMINATION CONTROL"/>
              <xsd:enumeration value="CORPORATE PURCHASING"/>
              <xsd:enumeration value="CVD"/>
              <xsd:enumeration value="DESIGN"/>
              <xsd:enumeration value="DESIGN AND DRAFTING"/>
              <xsd:enumeration value="DICING"/>
              <xsd:enumeration value="DIE ATTACH"/>
              <xsd:enumeration value="DIE COAT"/>
              <xsd:enumeration value="DIE/WAFER SALES"/>
              <xsd:enumeration value="DIFFUSION"/>
              <xsd:enumeration value="DIFFUSION-APPLIED"/>
              <xsd:enumeration value="DIFFUSION-CVD"/>
              <xsd:enumeration value="DIFFUSION-FURNACE"/>
              <xsd:enumeration value="DRY ETCH"/>
              <xsd:enumeration value="EPI"/>
              <xsd:enumeration value="ENCAP"/>
              <xsd:enumeration value="ENGINEERING SECTION 1"/>
              <xsd:enumeration value="ENGINEERING SECTION 2"/>
              <xsd:enumeration value="ENVIRONMENTAL TESTING"/>
              <xsd:enumeration value="EQUIPMENT SUPPORT"/>
              <xsd:enumeration value="ETCH"/>
              <xsd:enumeration value="F0 BENCH"/>
              <xsd:enumeration value="F0 CMP"/>
              <xsd:enumeration value="F0 CVD"/>
              <xsd:enumeration value="F0 DIFFUSION"/>
              <xsd:enumeration value="F0 DRY ETCH"/>
              <xsd:enumeration value="F0 General"/>
              <xsd:enumeration value="F0 IMPLANT"/>
              <xsd:enumeration value="F0 METALS"/>
              <xsd:enumeration value="F0 METROLOGY"/>
              <xsd:enumeration value="F0 PHOTO"/>
              <xsd:enumeration value="F0 PROBE"/>
              <xsd:enumeration value="F0 RDA"/>
              <xsd:enumeration value="F0 THIN FILM"/>
              <xsd:enumeration value="F0 WET"/>
              <xsd:enumeration value="F1 BENCH CVD"/>
              <xsd:enumeration value="F1 BENCH DIFFUSION"/>
              <xsd:enumeration value="F1 BENCH DRY ETCH"/>
              <xsd:enumeration value="F1 BENCH EIPS"/>
              <xsd:enumeration value="F1 BENCH ETCH"/>
              <xsd:enumeration value="F1 BENCH GENERAL"/>
              <xsd:enumeration value="F1 BENCH MFC"/>
              <xsd:enumeration value="F1 BENCH MFG SUPPORT"/>
              <xsd:enumeration value="F1 BENCH OPTICAL"/>
              <xsd:enumeration value="F1 BENCH PHOTO"/>
              <xsd:enumeration value="F1 BENCH ROBOT-RF"/>
              <xsd:enumeration value="F1 BENCH WET PROCESS"/>
              <xsd:enumeration value="F1 CONTAM CONTROL"/>
              <xsd:enumeration value="F1 CVD"/>
              <xsd:enumeration value="F1 DIFFUSION"/>
              <xsd:enumeration value="F1 DIFFUSION APPLIED"/>
              <xsd:enumeration value="F1 DIFFUSION FURNACE"/>
              <xsd:enumeration value="F1 DRY ETCH"/>
              <xsd:enumeration value="F1 GENERAL"/>
              <xsd:enumeration value="F1 LOT TRANSPORT"/>
              <xsd:enumeration value="F1 MASK"/>
              <xsd:enumeration value="F1 PC"/>
              <xsd:enumeration value="F1 PHOTO"/>
              <xsd:enumeration value="F1 PROCESS ENGINEER"/>
              <xsd:enumeration value="F1 RDA"/>
              <xsd:enumeration value="F1 TRAINING"/>
              <xsd:enumeration value="F1 WET ETCH"/>
              <xsd:enumeration value="F1 YE-PARAM"/>
              <xsd:enumeration value="F1 YIELD ANALYSIS"/>
              <xsd:enumeration value="F2 IQC"/>
              <xsd:enumeration value="F3 BENCH CVD"/>
              <xsd:enumeration value="F3 BENCH DIFFUSION"/>
              <xsd:enumeration value="F3 BENCH DIFF_SEMI"/>
              <xsd:enumeration value="F3 BENCH DRY ETCH"/>
              <xsd:enumeration value="F3 BENCH EIPS"/>
              <xsd:enumeration value="F3 BENCH ETCH"/>
              <xsd:enumeration value="F3 BENCH ETCH_OPTICL"/>
              <xsd:enumeration value="F3 BENCH GENERAL"/>
              <xsd:enumeration value="F3 BENCH PHOTO"/>
              <xsd:enumeration value="F3 BENCH PHOTO_PST"/>
              <xsd:enumeration value="F3 BENCH ROBOT-RF"/>
              <xsd:enumeration value="F3 BENCH WET PROCESS"/>
              <xsd:enumeration value="F3 CENTRAL MASK"/>
              <xsd:enumeration value="F3 CVD"/>
              <xsd:enumeration value="F3 DIFFUSION"/>
              <xsd:enumeration value="F3 DRY ETCH"/>
              <xsd:enumeration value="F3 GENERAL"/>
              <xsd:enumeration value="F3 METROLOGY"/>
              <xsd:enumeration value="F3 PARAMETRICS"/>
              <xsd:enumeration value="F3 PC"/>
              <xsd:enumeration value="F3 PHOTO"/>
              <xsd:enumeration value="F3 PLANNING"/>
              <xsd:enumeration value="F3 RDA"/>
              <xsd:enumeration value="F3 TRAINING"/>
              <xsd:enumeration value="F3 WET PROCESS"/>
              <xsd:enumeration value="F3 YIELD ENHANCEMENT"/>
              <xsd:enumeration value="F4 ASSEMBLY"/>
              <xsd:enumeration value="F4 BENCH"/>
              <xsd:enumeration value="F4 CMP"/>
              <xsd:enumeration value="F4 CVD"/>
              <xsd:enumeration value="F4 DIFFUSION"/>
              <xsd:enumeration value="F4 DRY ETCH"/>
              <xsd:enumeration value="F4 GENERAL"/>
              <xsd:enumeration value="F4 IMPLANT"/>
              <xsd:enumeration value="F4 MASK"/>
              <xsd:enumeration value="F4 METROLOGY"/>
              <xsd:enumeration value="F4 PARAM"/>
              <xsd:enumeration value="F4 PC TEST WAFERS"/>
              <xsd:enumeration value="F4 PHOTO"/>
              <xsd:enumeration value="F4 PHOTO METRO"/>
              <xsd:enumeration value="F4 PHOTO PARTS"/>
              <xsd:enumeration value="F4 PHOTO STEPPERS"/>
              <xsd:enumeration value="F4 PHOTO TRACKS"/>
              <xsd:enumeration value="F4 PVD CMP"/>
              <xsd:enumeration value="F4 PVD/PLATING"/>
              <xsd:enumeration value="F4 PVD/PLATING EQUIP"/>
              <xsd:enumeration value="F4 PVD/PLATING PLATE"/>
              <xsd:enumeration value="F4 PVD/PLATING PVD"/>
              <xsd:enumeration value="F4 QUALITY SYSTEMS"/>
              <xsd:enumeration value="F4 RDA"/>
              <xsd:enumeration value="F4 TRAINING"/>
              <xsd:enumeration value="F4 WET ETCH"/>
              <xsd:enumeration value="F4 WET PROCESS"/>
              <xsd:enumeration value="F4 WFR LVL PACKAGING"/>
              <xsd:enumeration value="F4 WORLDWIDE TRANSFER"/>
              <xsd:enumeration value="F4 YA_YE"/>
              <xsd:enumeration value="F6 Bench"/>
              <xsd:enumeration value="F6 CMP"/>
              <xsd:enumeration value="F6 CVD"/>
              <xsd:enumeration value="F6 Diffusion"/>
              <xsd:enumeration value="F6 General"/>
              <xsd:enumeration value="F6 PC"/>
              <xsd:enumeration value="F6 PROCESS CONTROL"/>
              <xsd:enumeration value="F6 Photo"/>
              <xsd:enumeration value="F6 R&amp;D"/>
              <xsd:enumeration value="F6 RDA"/>
              <xsd:enumeration value="F6 Safety"/>
              <xsd:enumeration value="F6 Training"/>
              <xsd:enumeration value="F6 Wet Process"/>
              <xsd:enumeration value="F8 BACKEND"/>
              <xsd:enumeration value="F8 CENTRAL MASK"/>
              <xsd:enumeration value="F8 EQUIPMENT SUPPORT"/>
              <xsd:enumeration value="F8 FRONTEND"/>
              <xsd:enumeration value="F8 GENERAL"/>
              <xsd:enumeration value="F8 LITHOGRAPHY"/>
              <xsd:enumeration value="F8 METROLOGY"/>
              <xsd:enumeration value="F8 PROCESS"/>
              <xsd:enumeration value="F8 SAFETY"/>
              <xsd:enumeration value="F9 ADMINISTRATION"/>
              <xsd:enumeration value="F9 ANALYTICAL CHEMISTRY LAB"/>
              <xsd:enumeration value="F9 CFA"/>
              <xsd:enumeration value="F9 CMP"/>
              <xsd:enumeration value="F9 CONSTRUCTION SPEC"/>
              <xsd:enumeration value="F9 CONTAMINATION CTRL"/>
              <xsd:enumeration value="F9 CORPORATE AFFAIRS"/>
              <xsd:enumeration value="F9 CVD"/>
              <xsd:enumeration value="F9 DESIGN STANDARD"/>
              <xsd:enumeration value="F9 DIFFUSION"/>
              <xsd:enumeration value="F9 DIFFUSION/CVD"/>
              <xsd:enumeration value="F9 DOC CTRL"/>
              <xsd:enumeration value="F9 DOC INTEGRATION"/>
              <xsd:enumeration value="F9 DRY ETCH"/>
              <xsd:enumeration value="F9 ENGINEERING"/>
              <xsd:enumeration value="F9 EQUIPMENT BENCH"/>
              <xsd:enumeration value="F9 EQUIPMENT CALIBRATION LAB"/>
              <xsd:enumeration value="F9 EQUIPMENT METROLOGY"/>
              <xsd:enumeration value="F9 EQUIPMENT PUMP"/>
              <xsd:enumeration value="F9 EQUIPMENT PUMP SIST. ABBATTIMENTO"/>
              <xsd:enumeration value="F9 EQUIPMENT PUMP SIST. SCAMBIO"/>
              <xsd:enumeration value="F9 EQUIPMENT PUMP SIST. VUOTO"/>
              <xsd:enumeration value="F9 EQUIPMENT SUPPORT"/>
              <xsd:enumeration value="F9 EQUIPMENT TRADE-SHOP"/>
              <xsd:enumeration value="F9 ESHS"/>
              <xsd:enumeration value="F9 FAB"/>
              <xsd:enumeration value="F9 FACILITIES"/>
              <xsd:enumeration value="F9 FACILITIES CONSTRUCTION"/>
              <xsd:enumeration value="F9 FACILITIES ENGINEERING"/>
              <xsd:enumeration value="F9 FACILITIES MAINTENANCE"/>
              <xsd:enumeration value="F9 FACILITIES OPERATIONS"/>
              <xsd:enumeration value="F9 FACILITIES OPERATIONS CHEM"/>
              <xsd:enumeration value="F9 FACILITIES OPERATIONS COGEN"/>
              <xsd:enumeration value="F9 FACILITIES OPERATIONS ELECT"/>
              <xsd:enumeration value="F9 FACILITIES OPERATIONS MECH"/>
              <xsd:enumeration value="F9 FACILITIES OPERATIONS PLENUM"/>
              <xsd:enumeration value="F9 FACILITIES OPERATIONS WWT"/>
              <xsd:enumeration value="F9 FACILITIES SPECIAL SERVICES"/>
              <xsd:enumeration value="F9 FAILURE ANALYSIS"/>
              <xsd:enumeration value="F9 FINANCE"/>
              <xsd:enumeration value="F9 GENERAL"/>
              <xsd:enumeration value="F9 HUMAN RESOURCES"/>
              <xsd:enumeration value="F9 IMPLANT"/>
              <xsd:enumeration value="F9 IMPLANT/SPUTTER"/>
              <xsd:enumeration value="F9 INTEGR/PARAM"/>
              <xsd:enumeration value="F9 INTEGRATION"/>
              <xsd:enumeration value="F9 LEGAL"/>
              <xsd:enumeration value="F9 MAT CHARACT"/>
              <xsd:enumeration value="F9 MATERIAL ANALYSIS"/>
              <xsd:enumeration value="F9 METROLOGY"/>
              <xsd:enumeration value="F9 PARAMETRIC"/>
              <xsd:enumeration value="F9 PHOTO"/>
              <xsd:enumeration value="F9 PHOTO MASK"/>
              <xsd:enumeration value="F9 PRO/PROC LAB"/>
              <xsd:enumeration value="F9 PROBE"/>
              <xsd:enumeration value="F9 PROC CONTROL"/>
              <xsd:enumeration value="F9 PRODUCT ENGINEERING"/>
              <xsd:enumeration value="F9 PRODUCTION"/>
              <xsd:enumeration value="F9 PRODUCTION CONTROL"/>
              <xsd:enumeration value="F9 PURCHASING"/>
              <xsd:enumeration value="F9 PVD"/>
              <xsd:enumeration value="F9 QRA"/>
              <xsd:enumeration value="F9 QUALITY SYSTEM"/>
              <xsd:enumeration value="F9 RD"/>
              <xsd:enumeration value="F9 RDA"/>
              <xsd:enumeration value="F9 RETICLE"/>
              <xsd:enumeration value="F9 SALES MKTG"/>
              <xsd:enumeration value="F9 SITE WIDE"/>
              <xsd:enumeration value="F9 SURF ANAL AND WAFER CHAR. LABS"/>
              <xsd:enumeration value="F9 TRAINING"/>
              <xsd:enumeration value="F9 WET"/>
              <xsd:enumeration value="F9 YIELD ANALYSIS"/>
              <xsd:enumeration value="FAB C RDA"/>
              <xsd:enumeration value="FAB SUPPORT"/>
              <xsd:enumeration value="FAB WIDE GENERAL"/>
              <xsd:enumeration value="FABS-BOISE GENERAL"/>
              <xsd:enumeration value="FABS-GLOBAL"/>
              <xsd:enumeration value="FAILURE ANALYSIS"/>
              <xsd:enumeration value="FC BENCH"/>
              <xsd:enumeration value="FC CMP"/>
              <xsd:enumeration value="FC EIPS AND BASICS"/>
              <xsd:enumeration value="FC GENERAL"/>
              <xsd:enumeration value="FC IMPLANT"/>
              <xsd:enumeration value="FC IMPLANT-METALS"/>
              <xsd:enumeration value="FC IMPLANT/METALS"/>
              <xsd:enumeration value="FC METALS"/>
              <xsd:enumeration value="FC PC"/>
              <xsd:enumeration value="FC PLANNING"/>
              <xsd:enumeration value="FC RDA"/>
              <xsd:enumeration value="FC SAFETY"/>
              <xsd:enumeration value="FC TRAINING"/>
              <xsd:enumeration value="FC WET PROCESS"/>
              <xsd:enumeration value="FF ASSEMBLY"/>
              <xsd:enumeration value="FF CMP"/>
              <xsd:enumeration value="FF CVD"/>
              <xsd:enumeration value="FF DIFFUSION"/>
              <xsd:enumeration value="FF DRY ETCH"/>
              <xsd:enumeration value="FF FAB SUPPORT"/>
              <xsd:enumeration value="FF GENERAL"/>
              <xsd:enumeration value="FF IMPLANT"/>
              <xsd:enumeration value="FF METROLOGY"/>
              <xsd:enumeration value="FF PARAM"/>
              <xsd:enumeration value="FF PC TEST WAFERS"/>
              <xsd:enumeration value="FF PHOTO"/>
              <xsd:enumeration value="FF PROCESS CONTROL"/>
              <xsd:enumeration value="FF PVD"/>
              <xsd:enumeration value="FF RDA"/>
              <xsd:enumeration value="FF WET PROCESS"/>
              <xsd:enumeration value="FF YA_YE"/>
              <xsd:enumeration value="FINANCE"/>
              <xsd:enumeration value="FINISHED GOODS"/>
              <xsd:enumeration value="FO METALS"/>
              <xsd:enumeration value="GAS SUPPORT"/>
              <xsd:enumeration value="GAS SUPPORT GROUP"/>
              <xsd:enumeration value="GENERAL"/>
              <xsd:enumeration value="IMPLANT"/>
              <xsd:enumeration value="IMPLANT/METALS"/>
              <xsd:enumeration value="INDUSTRIAL ENGINEERING"/>
              <xsd:enumeration value="INLINE"/>
              <xsd:enumeration value="INLINE PARAM"/>
              <xsd:enumeration value="INTEGRATION"/>
              <xsd:enumeration value="KGD"/>
              <xsd:enumeration value="LEAD FINISH"/>
              <xsd:enumeration value="LEADFRAME"/>
              <xsd:enumeration value="LEADFRAME MATERIALS"/>
              <xsd:enumeration value="MANUFACTURING SYSTEMS"/>
              <xsd:enumeration value="MARKING AND VISUAL"/>
              <xsd:enumeration value="MASK"/>
              <xsd:enumeration value="MASSIVE PARALLEL TESTING"/>
              <xsd:enumeration value="MATERIAL ANALYSIS"/>
              <xsd:enumeration value="MATERIALS"/>
              <xsd:enumeration value="MECHANICAL ASSEMBLY"/>
              <xsd:enumeration value="METALS"/>
              <xsd:enumeration value="METROLOGY"/>
              <xsd:enumeration value="MISC"/>
              <xsd:enumeration value="MODULE AQL REF"/>
              <xsd:enumeration value="MODULE AQL TESTING (SIG)"/>
              <xsd:enumeration value="MODULE ASSEMBLY"/>
              <xsd:enumeration value="MODULE RELIABILITY TESTING"/>
              <xsd:enumeration value="MSA MODULE ASSEMBLY"/>
              <xsd:enumeration value="Multiple"/>
              <xsd:enumeration value="NEW PARTS"/>
              <xsd:enumeration value="OVEN"/>
              <xsd:enumeration value="PACKAGE RELIABILITY TESTING"/>
              <xsd:enumeration value="PACKAGES"/>
              <xsd:enumeration value="PACKAGING"/>
              <xsd:enumeration value="PARAM"/>
              <xsd:enumeration value="PARAMETRIC"/>
              <xsd:enumeration value="PATTERNING"/>
              <xsd:enumeration value="PC"/>
              <xsd:enumeration value="PC SYSTEM LEVEL TEST"/>
              <xsd:enumeration value="PESOFT"/>
              <xsd:enumeration value="PHOTO"/>
              <xsd:enumeration value="PLANNING"/>
              <xsd:enumeration value="PLANT OPERATIONS"/>
              <xsd:enumeration value="POST ELECTRICAL"/>
              <xsd:enumeration value="PROBE"/>
              <xsd:enumeration value="PROBE ENGINEERING"/>
              <xsd:enumeration value="PROBE EQUIPMENT ENG"/>
              <xsd:enumeration value="PROBE PRODUCTIONS"/>
              <xsd:enumeration value="PROCESS INTEGRATION"/>
              <xsd:enumeration value="PRODUCT ENGINEERING"/>
              <xsd:enumeration value="PRODUCTION CONTROL"/>
              <xsd:enumeration value="PROJECT OFFICE"/>
              <xsd:enumeration value="PROTOTYPE"/>
              <xsd:enumeration value="PUMP SHOP"/>
              <xsd:enumeration value="PUMP SUPPORT"/>
              <xsd:enumeration value="PURCHASING/LOGISTIC"/>
              <xsd:enumeration value="PVD"/>
              <xsd:enumeration value="QA"/>
              <xsd:enumeration value="QA MODULE LAB"/>
              <xsd:enumeration value="QRA"/>
              <xsd:enumeration value="QRA ENGINEERING"/>
              <xsd:enumeration value="QUALITY SYSTEMS"/>
              <xsd:enumeration value="RDA"/>
              <xsd:enumeration value="RDL"/>
              <xsd:enumeration value="SAFETY"/>
              <xsd:enumeration value="SAMPLING AND DISPO"/>
              <xsd:enumeration value="SAW"/>
              <xsd:enumeration value="SIG FIELD SERVICE"/>
              <xsd:enumeration value="SINGULATION"/>
              <xsd:enumeration value="SYS COMP LAB"/>
              <xsd:enumeration value="TERADYNE"/>
              <xsd:enumeration value="TEST"/>
              <xsd:enumeration value="TEST FLOOR"/>
              <xsd:enumeration value="THINNING"/>
              <xsd:enumeration value="TRAINING"/>
              <xsd:enumeration value="TRIM AND FORM"/>
              <xsd:enumeration value="WAFER BUMPING"/>
              <xsd:enumeration value="WAFER LAYOUT"/>
              <xsd:enumeration value="WET PROCESS"/>
              <xsd:enumeration value="WFR CHARACTERIZATION"/>
              <xsd:enumeration value="WIRE BOND"/>
              <xsd:enumeration value="YA"/>
              <xsd:enumeration value="YE"/>
              <xsd:enumeration value="YE/YA"/>
              <xsd:enumeration value="YIELD ANALYSIS"/>
            </xsd:restriction>
          </xsd:simpleType>
        </xsd:union>
      </xsd:simpleType>
    </xsd:element>
    <xsd:element name="EDC_ControlPlanDocument" ma:index="21" nillable="true" ma:displayName="Control Plan Document" ma:internalName="EDC_ControlPlanDocument">
      <xsd:simpleType>
        <xsd:union memberTypes="dms:Text">
          <xsd:simpleType>
            <xsd:restriction base="dms:Choice">
              <xsd:enumeration value="Metrology Capability"/>
              <xsd:enumeration value="Reaction Mechanism"/>
            </xsd:restriction>
          </xsd:simpleType>
        </xsd:union>
      </xsd:simpleType>
    </xsd:element>
    <xsd:element name="EDC_MfgDepartment" ma:index="22" nillable="true" ma:displayName="Mfg Department" ma:internalName="EDC_MfgDepartment">
      <xsd:simpleType>
        <xsd:union memberTypes="dms:Text">
          <xsd:simpleType>
            <xsd:restriction base="dms:Choice">
              <xsd:enumeration value="Assembly"/>
              <xsd:enumeration value="F0 EM"/>
              <xsd:enumeration value="F9 FAB"/>
              <xsd:enumeration value="Finance"/>
              <xsd:enumeration value="Flash"/>
              <xsd:enumeration value="Human Resources"/>
              <xsd:enumeration value="Information Technology"/>
              <xsd:enumeration value="Module"/>
              <xsd:enumeration value="Planning"/>
              <xsd:enumeration value="QRA"/>
              <xsd:enumeration value="Site Services"/>
              <xsd:enumeration value="Test"/>
            </xsd:restriction>
          </xsd:simpleType>
        </xsd:union>
      </xsd:simpleType>
    </xsd:element>
    <xsd:element name="EDC_DesignID" ma:index="23" nillable="true" ma:displayName="Design ID" ma:internalName="EDC_DesignID">
      <xsd:simpleType>
        <xsd:union memberTypes="dms:Text">
          <xsd:simpleType>
            <xsd:restriction base="dms:Choice">
              <xsd:enumeration value="BO1A"/>
              <xsd:enumeration value="C12A/MI-366"/>
              <xsd:enumeration value="C13A/MI-350"/>
              <xsd:enumeration value="C14L/MI-1310"/>
              <xsd:enumeration value="C15L/MI-2010"/>
              <xsd:enumeration value="C42B/MI-0343"/>
              <xsd:enumeration value="C16A/MI-3200"/>
              <xsd:enumeration value="C17A/MI-4100"/>
              <xsd:enumeration value="C30C/GILO3"/>
              <xsd:enumeration value="C46A/MV-02"/>
              <xsd:enumeration value="C44A/MV-13"/>
              <xsd:enumeration value="C44A/MV-13 E-type"/>
              <xsd:enumeration value="C44B/MV-13HS"/>
              <xsd:enumeration value="C47B/MV-40"/>
              <xsd:enumeration value="C62A/MV-03"/>
              <xsd:enumeration value="C80A/GILO4"/>
              <xsd:enumeration value="C82A/MI-0360"/>
              <xsd:enumeration value="C82S/MI-0370"/>
              <xsd:enumeration value="C84A"/>
              <xsd:enumeration value="C84A/MI-1300"/>
              <xsd:enumeration value="C85A/MI-2000"/>
              <xsd:enumeration value="D22"/>
              <xsd:enumeration value="D22/D24/D30"/>
              <xsd:enumeration value="D22/D30"/>
              <xsd:enumeration value="D22/D30/D32"/>
              <xsd:enumeration value="D24"/>
              <xsd:enumeration value="D24/D28"/>
              <xsd:enumeration value="D24/D28/D30/D32/D42"/>
              <xsd:enumeration value="D24/D28/D37"/>
              <xsd:enumeration value="D24/D28/D42"/>
              <xsd:enumeration value="D24/D30"/>
              <xsd:enumeration value="D24/D30/D32"/>
              <xsd:enumeration value="D24/D37"/>
              <xsd:enumeration value="D28"/>
              <xsd:enumeration value="D28/D30"/>
              <xsd:enumeration value="D28/D30/D32"/>
              <xsd:enumeration value="D28/D30/D37/D42"/>
              <xsd:enumeration value="D28/D37"/>
              <xsd:enumeration value="D28/D37/D42"/>
              <xsd:enumeration value="D28/D42"/>
              <xsd:enumeration value="D28/D52"/>
              <xsd:enumeration value="D28M/D42S"/>
              <xsd:enumeration value="D28M/D42S/D37M"/>
              <xsd:enumeration value="D30"/>
              <xsd:enumeration value="D30A"/>
              <xsd:enumeration value="D30C"/>
              <xsd:enumeration value="D30/D24"/>
              <xsd:enumeration value="D30/D32"/>
              <xsd:enumeration value="D30/D37"/>
              <xsd:enumeration value="D30/D42"/>
              <xsd:enumeration value="D32"/>
              <xsd:enumeration value="D32A"/>
              <xsd:enumeration value="D37"/>
              <xsd:enumeration value="D37M"/>
              <xsd:enumeration value="D37/D40"/>
              <xsd:enumeration value="D37/D40/G41"/>
              <xsd:enumeration value="D37/D40/D41/D42/D52"/>
              <xsd:enumeration value="D37/D40/D41/D42/D52/D54"/>
              <xsd:enumeration value="D37/D40/D42"/>
              <xsd:enumeration value="D37/D42"/>
              <xsd:enumeration value="D37/D42/Q03"/>
              <xsd:enumeration value="D37/G41"/>
              <xsd:enumeration value="D40"/>
              <xsd:enumeration value="D40/G41"/>
              <xsd:enumeration value="D42"/>
              <xsd:enumeration value="D42/D28"/>
              <xsd:enumeration value="D42S/D28M"/>
              <xsd:enumeration value="D42S/D28M/D37M"/>
              <xsd:enumeration value="D42/D52"/>
              <xsd:enumeration value="D42/D52/QO3C"/>
              <xsd:enumeration value="D50"/>
              <xsd:enumeration value="D52"/>
              <xsd:enumeration value="D52D/D52Z/Y52D/Y52G/Y52Z/Y64A"/>
              <xsd:enumeration value="D52/Q03C"/>
              <xsd:enumeration value="D52/Y52"/>
              <xsd:enumeration value="D52/Y52/Y64"/>
              <xsd:enumeration value="D50/D70"/>
              <xsd:enumeration value="D50/D70/D80"/>
              <xsd:enumeration value="D50/D80"/>
              <xsd:enumeration value="D62A"/>
              <xsd:enumeration value="D70"/>
              <xsd:enumeration value="D72"/>
              <xsd:enumeration value="D72G"/>
              <xsd:enumeration value="D74"/>
              <xsd:enumeration value="D74A"/>
              <xsd:enumeration value="D70/D80"/>
              <xsd:enumeration value="D70/D80/D90"/>
              <xsd:enumeration value="D70/D90"/>
              <xsd:enumeration value="D80"/>
              <xsd:enumeration value="D80/D90"/>
              <xsd:enumeration value="D84A"/>
              <xsd:enumeration value="D84B"/>
              <xsd:enumeration value="D90"/>
              <xsd:enumeration value="D90/D100"/>
              <xsd:enumeration value="D94A"/>
              <xsd:enumeration value="D94B"/>
              <xsd:enumeration value="D100"/>
              <xsd:enumeration value="E85A"/>
              <xsd:enumeration value="F26A"/>
              <xsd:enumeration value="F37Z"/>
              <xsd:enumeration value="Flash .15"/>
              <xsd:enumeration value="Flash .22"/>
              <xsd:enumeration value="Flash .22/Flash .30"/>
              <xsd:enumeration value="Flash .30"/>
              <xsd:enumeration value="G41"/>
              <xsd:enumeration value="G72"/>
              <xsd:enumeration value="G72R"/>
              <xsd:enumeration value="GOM"/>
              <xsd:enumeration value="H96A"/>
              <xsd:enumeration value="K41A/MI-SOC133"/>
              <xsd:enumeration value="K42B/MI-SOC343"/>
              <xsd:enumeration value="K12B/MI-SOC366"/>
              <xsd:enumeration value="K82A/MI-SOC360"/>
              <xsd:enumeration value="K14L/MI-SOC1310"/>
              <xsd:enumeration value="K15L"/>
              <xsd:enumeration value="K15L/MI-SOC2010"/>
              <xsd:enumeration value="K41B"/>
              <xsd:enumeration value="L94A"/>
              <xsd:enumeration value="M01"/>
              <xsd:enumeration value="M02"/>
              <xsd:enumeration value="M01A"/>
              <xsd:enumeration value="M02A"/>
              <xsd:enumeration value="M01C"/>
              <xsd:enumeration value="M29"/>
              <xsd:enumeration value="M32A"/>
              <xsd:enumeration value="M48A"/>
              <xsd:enumeration value="M49A"/>
              <xsd:enumeration value="Multiple"/>
              <xsd:enumeration value="NP"/>
              <xsd:enumeration value="P25A"/>
              <xsd:enumeration value="P24A"/>
              <xsd:enumeration value="P26Z"/>
              <xsd:enumeration value="QII"/>
              <xsd:enumeration value="Q03B"/>
              <xsd:enumeration value="Q03B/D24"/>
              <xsd:enumeration value="Q03B/Q04A"/>
              <xsd:enumeration value="Q03C"/>
              <xsd:enumeration value="Q03C/Q04A"/>
              <xsd:enumeration value="Q03C/Q07A"/>
              <xsd:enumeration value="Q04A"/>
              <xsd:enumeration value="Q04B"/>
              <xsd:enumeration value="QO4/QO7"/>
              <xsd:enumeration value="QO4/QO7/Q10"/>
              <xsd:enumeration value="Q04/Q10"/>
              <xsd:enumeration value="Q07A"/>
              <xsd:enumeration value="Q10"/>
              <xsd:enumeration value="Q10A"/>
              <xsd:enumeration value="Q10B"/>
              <xsd:enumeration value="Q11"/>
              <xsd:enumeration value="Q11A"/>
              <xsd:enumeration value="Q12"/>
              <xsd:enumeration value="Q12A"/>
              <xsd:enumeration value="Q16J"/>
              <xsd:enumeration value="Q17"/>
              <xsd:enumeration value="Q17A"/>
              <xsd:enumeration value="Q45A"/>
              <xsd:enumeration value="Q47A"/>
              <xsd:enumeration value="R85"/>
              <xsd:enumeration value="R85A"/>
              <xsd:enumeration value="R85C"/>
              <xsd:enumeration value="R85D"/>
              <xsd:enumeration value="R95A"/>
              <xsd:enumeration value="R96A"/>
              <xsd:enumeration value="RB/4N/Z3"/>
              <xsd:enumeration value="S10W"/>
              <xsd:enumeration value="S14W"/>
              <xsd:enumeration value="S16W"/>
              <xsd:enumeration value="S25"/>
              <xsd:enumeration value="S91A"/>
              <xsd:enumeration value="S19W"/>
              <xsd:enumeration value="S97A"/>
              <xsd:enumeration value="S92A"/>
              <xsd:enumeration value="T16A"/>
              <xsd:enumeration value="T17A"/>
              <xsd:enumeration value="T25W"/>
              <xsd:enumeration value="T26A"/>
              <xsd:enumeration value="T26M"/>
              <xsd:enumeration value="T26Z"/>
              <xsd:enumeration value="T27B"/>
              <xsd:enumeration value="T27L"/>
              <xsd:enumeration value="T27Z"/>
              <xsd:enumeration value="T28A"/>
              <xsd:enumeration value="T37Z"/>
              <xsd:enumeration value="T38A"/>
              <xsd:enumeration value="T84"/>
              <xsd:enumeration value="T84A"/>
              <xsd:enumeration value="T84W"/>
              <xsd:enumeration value="T85A"/>
              <xsd:enumeration value="T94W"/>
              <xsd:enumeration value="T95A"/>
              <xsd:enumeration value="T95W"/>
              <xsd:enumeration value="T96A"/>
              <xsd:enumeration value="T96B"/>
              <xsd:enumeration value="T96W"/>
              <xsd:enumeration value="TW"/>
              <xsd:enumeration value="U26A"/>
              <xsd:enumeration value="U26W"/>
              <xsd:enumeration value="U27A"/>
              <xsd:enumeration value="U27Y"/>
              <xsd:enumeration value="U27Z"/>
              <xsd:enumeration value="U28A"/>
              <xsd:enumeration value="U37A"/>
              <xsd:enumeration value="U37Y"/>
              <xsd:enumeration value="U37Z"/>
              <xsd:enumeration value="V84A"/>
              <xsd:enumeration value="V96A"/>
              <xsd:enumeration value="W31A"/>
              <xsd:enumeration value="W32A"/>
              <xsd:enumeration value="W33A"/>
              <xsd:enumeration value="W36A"/>
              <xsd:enumeration value="W37A"/>
              <xsd:enumeration value="W42A"/>
              <xsd:enumeration value="W46A"/>
              <xsd:enumeration value="W48A"/>
              <xsd:enumeration value="W56A"/>
              <xsd:enumeration value="X59A"/>
              <xsd:enumeration value="X68"/>
              <xsd:enumeration value="X68A"/>
              <xsd:enumeration value="X97A"/>
              <xsd:enumeration value="XC3D"/>
              <xsd:enumeration value="Y15A"/>
              <xsd:enumeration value="Y15B"/>
              <xsd:enumeration value="Y15W"/>
              <xsd:enumeration value="Y16A"/>
              <xsd:enumeration value="Y16Y"/>
              <xsd:enumeration value="Y17A"/>
              <xsd:enumeration value="Y25L"/>
              <xsd:enumeration value="Y25W"/>
              <xsd:enumeration value="Y26A"/>
              <xsd:enumeration value="Y26W"/>
              <xsd:enumeration value="Y27B"/>
              <xsd:enumeration value="Y42"/>
              <xsd:enumeration value="Y52"/>
              <xsd:enumeration value="Y52/Y64"/>
              <xsd:enumeration value="Y64"/>
              <xsd:enumeration value="Y72G"/>
              <xsd:enumeration value="Y74"/>
              <xsd:enumeration value="Y84"/>
              <xsd:enumeration value="Y84B"/>
              <xsd:enumeration value="Y84L"/>
              <xsd:enumeration value="Y84W"/>
              <xsd:enumeration value="Y85"/>
              <xsd:enumeration value="Y85A"/>
              <xsd:enumeration value="Y85B"/>
              <xsd:enumeration value="Y85Z"/>
              <xsd:enumeration value="Y86A"/>
              <xsd:enumeration value="Y94W"/>
              <xsd:enumeration value="Y95A"/>
              <xsd:enumeration value="Y95B"/>
              <xsd:enumeration value="Y95C"/>
              <xsd:enumeration value="Y95L"/>
              <xsd:enumeration value="Y95W"/>
              <xsd:enumeration value="Y96A"/>
              <xsd:enumeration value="Y96L"/>
              <xsd:enumeration value="Y96W"/>
              <xsd:enumeration value="Y97A"/>
            </xsd:restriction>
          </xsd:simpleType>
        </xsd:union>
      </xsd:simpleType>
    </xsd:element>
    <xsd:element name="EDC_DocumentType" ma:index="24" nillable="true" ma:displayName="Document Type" ma:internalName="EDC_DocumentType">
      <xsd:simpleType>
        <xsd:restriction base="dms:Text"/>
      </xsd:simpleType>
    </xsd:element>
    <xsd:element name="EDC_EquipmentTechnology" ma:index="25" nillable="true" ma:displayName="Equipment Technology" ma:internalName="EDC_EquipmentTechnology">
      <xsd:simpleType>
        <xsd:union memberTypes="dms:Text">
          <xsd:simpleType>
            <xsd:restriction base="dms:Choice">
              <xsd:enumeration value="ASSOCIATED PM"/>
              <xsd:enumeration value=" Carpenter"/>
              <xsd:enumeration value=" COOKBOOK"/>
              <xsd:enumeration value=" HVAC"/>
              <xsd:enumeration value=" MACTRONIX"/>
              <xsd:enumeration value=" Plumbing &amp; Uhp Plumbing"/>
              <xsd:enumeration value=" Hook Up"/>
              <xsd:enumeration value=" Budget"/>
              <xsd:enumeration value=" PCS"/>
              <xsd:enumeration value=" WO"/>
              <xsd:enumeration value=" QCQA"/>
              <xsd:enumeration value=" SMANTELLAMENTI"/>
              <xsd:enumeration value=" SIZE"/>
              <xsd:enumeration value=" Manutenzione"/>
              <xsd:enumeration value=" General"/>
              <xsd:enumeration value=" Cmp"/>
              <xsd:enumeration value=" Cvd"/>
              <xsd:enumeration value=" Etch"/>
              <xsd:enumeration value=" Diffusion"/>
              <xsd:enumeration value=" Eips"/>
              <xsd:enumeration value=" Implant"/>
              <xsd:enumeration value=" Pvd"/>
              <xsd:enumeration value=" Photo"/>
              <xsd:enumeration value=" Pumps"/>
              <xsd:enumeration value=" Wet"/>
              <xsd:enumeration value=" Electronics"/>
              <xsd:enumeration value=" Mfc"/>
              <xsd:enumeration value=" Abbattimento"/>
              <xsd:enumeration value=" Scambio"/>
              <xsd:enumeration value=" Vuoto"/>
              <xsd:enumeration value=" High Energy"/>
              <xsd:enumeration value=" High Current"/>
              <xsd:enumeration value=" Medium Current"/>
              <xsd:enumeration value=" Rapid Anneal"/>
              <xsd:enumeration value=" Wafer Marker"/>
              <xsd:enumeration value=" Laser Marker"/>
              <xsd:enumeration value=" Endura"/>
              <xsd:enumeration value=" Centura"/>
              <xsd:enumeration value=" DEWARD"/>
              <xsd:enumeration value=" EDX"/>
              <xsd:enumeration value=" EFA"/>
              <xsd:enumeration value=" GOLD SPUTTER"/>
              <xsd:enumeration value=" PLASMA ETCHER"/>
              <xsd:enumeration value=" MICRO CLEVEAGE"/>
              <xsd:enumeration value=" CONFOCAL MICROSCOPE"/>
              <xsd:enumeration value=" HOTSPOT"/>
              <xsd:enumeration value=" FIB"/>
              <xsd:enumeration value=" SEM"/>
              <xsd:enumeration value=" TEM"/>
              <xsd:enumeration value=" PRODUCER"/>
              <xsd:enumeration value=" P5000"/>
              <xsd:enumeration value=" CENTURA"/>
              <xsd:enumeration value=" MBB"/>
              <xsd:enumeration value=" WJ"/>
              <xsd:enumeration value=" AG"/>
              <xsd:enumeration value=" PROCESS"/>
              <xsd:enumeration value=" EQUIPMENT"/>
              <xsd:enumeration value=" KLA 8xxx"/>
              <xsd:enumeration value=" KLA 5xxx"/>
              <xsd:enumeration value=" CANON"/>
              <xsd:enumeration value=" ASML"/>
              <xsd:enumeration value=" MARK8"/>
              <xsd:enumeration value=" ACT8"/>
              <xsd:enumeration value=" BARC COATER"/>
              <xsd:enumeration value=" PIX COATER/DEVELOPER"/>
              <xsd:enumeration value=" INSPECTION TOOLS"/>
              <xsd:enumeration value=" REVIEW TOOLS"/>
              <xsd:enumeration value=" PROCEDURE"/>
              <xsd:enumeration value=" DATABASE"/>
              <xsd:enumeration value=" HANDLING"/>
              <xsd:enumeration value=" CONCENTRATION"/>
              <xsd:enumeration value=" CONTRACTOR"/>
              <xsd:enumeration value=" DEFECTS"/>
              <xsd:enumeration value=" LOTO"/>
              <xsd:enumeration value=" MATERIAL-ANALYSIS"/>
              <xsd:enumeration value=" PROFILE"/>
              <xsd:enumeration value=" RESISTIVITY"/>
              <xsd:enumeration value=" THICKNESS"/>
              <xsd:enumeration value=" 160 GRADI"/>
              <xsd:enumeration value=" 85 GRADI"/>
              <xsd:enumeration value=" ANALISI"/>
              <xsd:enumeration value=" BIOLOGICO"/>
              <xsd:enumeration value=" CALDAIE"/>
              <xsd:enumeration value=" CHEMICAL"/>
              <xsd:enumeration value=" CHEMICAL DISTRIBUTION"/>
              <xsd:enumeration value=" CHILLER"/>
              <xsd:enumeration value=" CMP"/>
              <xsd:enumeration value=" COGEN"/>
              <xsd:enumeration value=" COMUNICAZIONI"/>
              <xsd:enumeration value=" DCA"/>
              <xsd:enumeration value=" DIW"/>
              <xsd:enumeration value=" ELECTRICAL"/>
              <xsd:enumeration value=" EQ. TECH."/>
              <xsd:enumeration value=" EXHAUST"/>
              <xsd:enumeration value=" FORM"/>
              <xsd:enumeration value=" GAS DISTRIBUTION"/>
              <xsd:enumeration value=" HOLD TIME"/>
              <xsd:enumeration value=" HOVAL"/>
              <xsd:enumeration value=" INDUSTRIAL WATER"/>
              <xsd:enumeration value=" MAINTENANCE"/>
              <xsd:enumeration value=" MAINT-COGEN"/>
              <xsd:enumeration value=" MAINT-ELECTRICAL"/>
              <xsd:enumeration value=" MAINT-MECHANICAL"/>
              <xsd:enumeration value=" MAINT-INSTRUMENT"/>
              <xsd:enumeration value=" MAINT-SITE MAINT"/>
              <xsd:enumeration value=" MAKE UP"/>
              <xsd:enumeration value=" PCW"/>
              <xsd:enumeration value=" PLENUM"/>
              <xsd:enumeration value=" PRODUCER/P5000"/>
              <xsd:enumeration value=" PV"/>
              <xsd:enumeration value=" SAFETY"/>
              <xsd:enumeration value=" SCRUBBER"/>
              <xsd:enumeration value=" STEAM GENERATOR"/>
              <xsd:enumeration value=" TWR"/>
              <xsd:enumeration value=" VARIE"/>
              <xsd:enumeration value=" VLF"/>
              <xsd:enumeration value=" WASTE COLLECTION"/>
              <xsd:enumeration value=" WWT"/>
              <xsd:enumeration value=" JOB"/>
              <xsd:enumeration value=" SCRUB"/>
              <xsd:enumeration value=" MIRRA"/>
              <xsd:enumeration value=" JOB SCRUB"/>
              <xsd:enumeration value=" PRO"/>
              <xsd:enumeration value=" NOVA"/>
              <xsd:enumeration value=" EIPS"/>
              <xsd:enumeration value=" BOAT"/>
              <xsd:enumeration value=" BPSG"/>
              <xsd:enumeration value=" STI"/>
              <xsd:enumeration value=" ILD"/>
              <xsd:enumeration value=" TUNGSTEN"/>
              <xsd:enumeration value=" CONTAINER"/>
              <xsd:enumeration value=" GENERAL"/>
              <xsd:enumeration value=" WET STAGE"/>
              <xsd:enumeration value=" TEST WAFER"/>
              <xsd:enumeration value=" CENTURA IPS"/>
              <xsd:enumeration value=" DPS2"/>
              <xsd:enumeration value=" HITACHI"/>
              <xsd:enumeration value=" LAM 2300"/>
              <xsd:enumeration value=" LAM 4420"/>
              <xsd:enumeration value=" LAM 4520"/>
              <xsd:enumeration value=" LAM 9400 ALLIANCE"/>
              <xsd:enumeration value=" LAM 9600"/>
              <xsd:enumeration value=" LAM 9600 ALLIANCE"/>
              <xsd:enumeration value=" P5000 NIT"/>
              <xsd:enumeration value=" P5000 OXIDE"/>
              <xsd:enumeration value=" P5000 POLY"/>
              <xsd:enumeration value=" TEL 8500"/>
              <xsd:enumeration value=" TEL DRM"/>
              <xsd:enumeration value=" TEL SCCM"/>
              <xsd:enumeration value=" ASHER"/>
              <xsd:enumeration value=" NVLS"/>
              <xsd:enumeration value=" NOVELLUS"/>
              <xsd:enumeration value=" MATTSON HOODS"/>
              <xsd:enumeration value=" STEAG RETICLE CLEANER"/>
              <xsd:enumeration value=" ENTEGRIS BOAT WASHER"/>
              <xsd:enumeration value=" SEMITOOL HOODS"/>
              <xsd:enumeration value=" DNS HOODS"/>
              <xsd:enumeration value=" TOHO HOODS"/>
              <xsd:enumeration value=" DNS SCRUBBERS"/>
              <xsd:enumeration value=" MICRON COMBI ETCHERS"/>
              <xsd:enumeration value=" MATTSON ASHERS"/>
              <xsd:enumeration value=" FUSION"/>
              <xsd:enumeration value=" GASONICS"/>
              <xsd:enumeration value=" DUMPER"/>
              <xsd:enumeration value=" BULK &amp; PROCESS GASES"/>
              <xsd:enumeration value=" MECHANICAL"/>
              <xsd:enumeration value=" CONTROLS"/>
              <xsd:enumeration value=" STRUCTURAL"/>
              <xsd:enumeration value=" Data-Analysis"/>
            </xsd:restriction>
          </xsd:simpleType>
        </xsd:union>
      </xsd:simpleType>
    </xsd:element>
    <xsd:element name="EDC_FabModule" ma:index="26" nillable="true" ma:displayName="Fab Module" ma:format="Dropdown" ma:internalName="EDC_FabModule">
      <xsd:simpleType>
        <xsd:union memberTypes="dms:Text">
          <xsd:simpleType>
            <xsd:restriction base="dms:Choice">
              <xsd:enumeration value="BEOL"/>
              <xsd:enumeration value="Cell"/>
              <xsd:enumeration value="CFA"/>
              <xsd:enumeration value="Device"/>
              <xsd:enumeration value="FEOL"/>
              <xsd:enumeration value="General"/>
              <xsd:enumeration value="MOL"/>
              <xsd:enumeration value="Multiple"/>
              <xsd:enumeration value="Plug"/>
              <xsd:enumeration value="Product"/>
              <xsd:enumeration value="Transistor"/>
            </xsd:restriction>
          </xsd:simpleType>
        </xsd:union>
      </xsd:simpleType>
    </xsd:element>
    <xsd:element name="EDC_MfgFacility" ma:index="27" nillable="true" ma:displayName="Mfg Facility" ma:format="Dropdown" ma:internalName="EDC_MfgFacility">
      <xsd:simpleType>
        <xsd:union memberTypes="dms:Text">
          <xsd:simpleType>
            <xsd:restriction base="dms:Choice">
              <xsd:enumeration value="Assembly"/>
              <xsd:enumeration value="BOISE FACILITIES"/>
              <xsd:enumeration value="COMPANY WIDE"/>
              <xsd:enumeration value="CONTAMINATION CONTRL"/>
              <xsd:enumeration value="CORP LABS"/>
              <xsd:enumeration value="CORPORATE FACILITIES"/>
              <xsd:enumeration value="CORPORATE EHS"/>
              <xsd:enumeration value="Fab 0"/>
              <xsd:enumeration value="Fab 1"/>
              <xsd:enumeration value="Fab 2"/>
              <xsd:enumeration value="Fab 4"/>
              <xsd:enumeration value="Fab 6"/>
              <xsd:enumeration value="Fab 9"/>
              <xsd:enumeration value="Fab 9 (MIT)"/>
              <xsd:enumeration value="Fab 10"/>
              <xsd:enumeration value="Fab 15"/>
              <xsd:enumeration value="Fab 16"/>
              <xsd:enumeration value="Fab F"/>
              <xsd:enumeration value="Fab Wide"/>
              <xsd:enumeration value="FABS-BOISE"/>
              <xsd:enumeration value="Flash"/>
              <xsd:enumeration value="GAS SUPPORT"/>
              <xsd:enumeration value="GLOBAL FAB"/>
              <xsd:enumeration value="IMF"/>
              <xsd:enumeration value="MFG Administration"/>
              <xsd:enumeration value="MFG Planning"/>
              <xsd:enumeration value="MFG SUPPORT"/>
              <xsd:enumeration value="MICRON"/>
              <xsd:enumeration value="MSA"/>
              <xsd:enumeration value="MTC (MASK)"/>
              <xsd:enumeration value="Micron Display"/>
              <xsd:enumeration value="Micron Technology"/>
              <xsd:enumeration value="OCT"/>
              <xsd:enumeration value="Offshore Fabs"/>
              <xsd:enumeration value="PUMP SUPPORT"/>
              <xsd:enumeration value="Probe"/>
              <xsd:enumeration value="QA"/>
              <xsd:enumeration value="R&amp;D"/>
              <xsd:enumeration value="RDA"/>
              <xsd:enumeration value="Systems Integration"/>
              <xsd:enumeration value="Test"/>
            </xsd:restriction>
          </xsd:simpleType>
        </xsd:union>
      </xsd:simpleType>
    </xsd:element>
    <xsd:element name="EDC_ManufacturingGroup" ma:index="28" nillable="true" ma:displayName="Manufacturing Group" ma:internalName="EDC_ManufacturingGroup">
      <xsd:simpleType>
        <xsd:union memberTypes="dms:Text">
          <xsd:simpleType>
            <xsd:restriction base="dms:Choice">
              <xsd:enumeration value="Dept Wide"/>
              <xsd:enumeration value="Fab Wide"/>
              <xsd:enumeration value="Engineering"/>
              <xsd:enumeration value="Mfg Training"/>
              <xsd:enumeration value="Operative"/>
              <xsd:enumeration value="Production"/>
            </xsd:restriction>
          </xsd:simpleType>
        </xsd:union>
      </xsd:simpleType>
    </xsd:element>
    <xsd:element name="EDC_MfgProcess" ma:index="29" nillable="true" ma:displayName="Mfg Process" ma:internalName="EDC_MfgProcess">
      <xsd:simpleType>
        <xsd:union memberTypes="dms:Text">
          <xsd:simpleType>
            <xsd:restriction base="dms:Choice">
              <xsd:enumeration value=".35 CIF/SOC CMOS Imager"/>
              <xsd:enumeration value=".11 CMOS Imager"/>
              <xsd:enumeration value=".18 CMOS Imager"/>
              <xsd:enumeration value=".35 CMOS Imager"/>
              <xsd:enumeration value=".50 CMOS Imager"/>
              <xsd:enumeration value=".11 DDR"/>
              <xsd:enumeration value=".11 SDRAM"/>
              <xsd:enumeration value=".13 DDR"/>
              <xsd:enumeration value=".15 DDR"/>
              <xsd:enumeration value=".15 DRAM"/>
              <xsd:enumeration value=".18 DRAM"/>
              <xsd:enumeration value=".21 DRAM"/>
              <xsd:enumeration value=".25 DRAM"/>
              <xsd:enumeration value=".30 DRAM"/>
              <xsd:enumeration value=".35 DRAM"/>
              <xsd:enumeration value=".43 DRAM"/>
              <xsd:enumeration value=".35 Mach. Vis. CMOS Imager"/>
              <xsd:enumeration value=".11 SOC CMOS Imager"/>
              <xsd:enumeration value=".135 SDRAM"/>
              <xsd:enumeration value=".15 SDRAM"/>
              <xsd:enumeration value=".18 SDRAM"/>
              <xsd:enumeration value=".12um FLASH"/>
              <xsd:enumeration value=".15um FLASH"/>
              <xsd:enumeration value=".18um FLASH"/>
              <xsd:enumeration value=".25um FLASH"/>
              <xsd:enumeration value=".3um FLASH"/>
              <xsd:enumeration value=".43 FLASH"/>
              <xsd:enumeration value=".11 DDR2"/>
              <xsd:enumeration value=".11µm NCDRAM"/>
              <xsd:enumeration value=".11 PSRAM"/>
              <xsd:enumeration value=".13 SDRAM"/>
              <xsd:enumeration value=".085 DDR2"/>
              <xsd:enumeration value=".095 DDR"/>
              <xsd:enumeration value=".095 DDR2"/>
              <xsd:enumeration value=".095µm RLDRAM"/>
              <xsd:enumeration value=".11µm RLDRAM"/>
              <xsd:enumeration value="6INCH"/>
              <xsd:enumeration value="8INCH"/>
              <xsd:enumeration value="ALL"/>
              <xsd:enumeration value=".15 SRAM"/>
              <xsd:enumeration value="DDR"/>
              <xsd:enumeration value="DDR2"/>
              <xsd:enumeration value="DRAM 40-Series"/>
              <xsd:enumeration value="DRAM 50-Series"/>
              <xsd:enumeration value="DRAM 60-Series"/>
              <xsd:enumeration value="DRAM 70-Series"/>
              <xsd:enumeration value="EDRAM"/>
              <xsd:enumeration value="IMAGER"/>
              <xsd:enumeration value="IMAGER 10 Series"/>
              <xsd:enumeration value="IMAGER 10 Ext Series"/>
              <xsd:enumeration value="IMAGER 80 Series"/>
              <xsd:enumeration value="IMAGER 20 Series"/>
              <xsd:enumeration value="IMAGING"/>
              <xsd:enumeration value="Multiple"/>
              <xsd:enumeration value="RLDRAM"/>
              <xsd:enumeration value="SDRAM"/>
              <xsd:enumeration value="SRAM"/>
              <xsd:enumeration value=".11 VGA CMOS Imager"/>
              <xsd:enumeration value=".18 VGA CMOS Imager"/>
              <xsd:enumeration value=".22 VGA CMOS Imager"/>
              <xsd:enumeration value=".11 VGA/SOC CMOS Imager"/>
              <xsd:enumeration value=".25 VGA Mach. Vis. CMOS Imager"/>
            </xsd:restriction>
          </xsd:simpleType>
        </xsd:union>
      </xsd:simpleType>
    </xsd:element>
    <xsd:element name="EDC_MfgStatus" ma:index="30" nillable="true" ma:displayName="Mfg Status" ma:format="Dropdown" ma:internalName="EDC_MfgStatus">
      <xsd:simpleType>
        <xsd:union memberTypes="dms:Text">
          <xsd:simpleType>
            <xsd:restriction base="dms:Choice">
              <xsd:enumeration value="ACTIVE"/>
              <xsd:enumeration value="CANCELLED"/>
              <xsd:enumeration value="CLOSED"/>
              <xsd:enumeration value="COMPLETED"/>
              <xsd:enumeration value="DRAFT"/>
              <xsd:enumeration value="GENERATING REPORTS"/>
              <xsd:enumeration value="IN PROGRESS"/>
              <xsd:enumeration value="INACTIVE"/>
              <xsd:enumeration value="NOT STARTED"/>
              <xsd:enumeration value="OBSOLETE"/>
              <xsd:enumeration value="ONGOING"/>
              <xsd:enumeration value="PENDING APPROVAL"/>
              <xsd:enumeration value="Phase 0"/>
              <xsd:enumeration value="Phase 1"/>
              <xsd:enumeration value="Phase 2"/>
              <xsd:enumeration value="Phase 3"/>
              <xsd:enumeration value="Phase 4"/>
              <xsd:enumeration value="Phase 5"/>
              <xsd:enumeration value="Phase 6"/>
              <xsd:enumeration value="Phase 7"/>
              <xsd:enumeration value="Phase 8"/>
              <xsd:enumeration value="RELEASED"/>
              <xsd:enumeration value="REJECTED"/>
              <xsd:enumeration value="REVIEW"/>
              <xsd:enumeration value="TEST"/>
              <xsd:enumeration value="UNASSIGNED"/>
              <xsd:enumeration value="WORKING DOCUMENT"/>
            </xsd:restriction>
          </xsd:simpleType>
        </xsd:union>
      </xsd:simpleType>
    </xsd:element>
    <xsd:element name="DocumentComment" ma:index="31" nillable="true" ma:displayName="Document Comment" ma:internalName="DocumentComment">
      <xsd:simpleType>
        <xsd:restriction base="dms:Text"/>
      </xsd:simpleType>
    </xsd:element>
    <xsd:element name="EmFrom" ma:index="35" nillable="true" ma:displayName="EmFrom" ma:internalName="EmFrom">
      <xsd:simpleType>
        <xsd:restriction base="dms:Text">
          <xsd:maxLength value="255"/>
        </xsd:restriction>
      </xsd:simpleType>
    </xsd:element>
    <xsd:element name="EmSubject" ma:index="36" nillable="true" ma:displayName="EmSubject" ma:internalName="EmSubject">
      <xsd:simpleType>
        <xsd:restriction base="dms:Text">
          <xsd:maxLength value="255"/>
        </xsd:restriction>
      </xsd:simpleType>
    </xsd:element>
    <xsd:element name="EmReceivedDate" ma:index="37" nillable="true" ma:displayName="EmReceivedDate" ma:format="DateTime" ma:internalName="EmReceivedDate">
      <xsd:simpleType>
        <xsd:restriction base="dms:DateTime"/>
      </xsd:simpleType>
    </xsd:element>
    <xsd:element name="EmCategory" ma:index="38" nillable="true" ma:displayName="EmCategory" ma:internalName="EmCategory">
      <xsd:simpleType>
        <xsd:restriction base="dms:Text">
          <xsd:maxLength value="255"/>
        </xsd:restriction>
      </xsd:simpleType>
    </xsd:element>
    <xsd:element name="EmAttachment" ma:index="39" nillable="true" ma:displayName="EmAttachment" ma:default="No" ma:format="Dropdown" ma:internalName="EmAttachment">
      <xsd:simpleType>
        <xsd:restriction base="dms:Choice">
          <xsd:enumeration value="No"/>
          <xsd:enumeration value="Yes"/>
        </xsd:restriction>
      </xsd:simpleType>
    </xsd:element>
    <xsd:element name="EmConversationID" ma:index="40" nillable="true" ma:displayName="EmConversationID" ma:internalName="EmConversationID">
      <xsd:simpleType>
        <xsd:restriction base="dms:Text">
          <xsd:maxLength value="255"/>
        </xsd:restriction>
      </xsd:simpleType>
    </xsd:element>
    <xsd:element name="EmFolder" ma:index="41" nillable="true" ma:displayName="EmFolder" ma:internalName="EmFolder">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Description" ma:index="17" nillable="true" ma:displayName="Description" ma:internalName="Description"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47c270e-6fb3-45b7-8d70-5df634123cf4" elementFormDefault="qualified">
    <xsd:import namespace="http://schemas.microsoft.com/office/2006/documentManagement/types"/>
    <xsd:import namespace="http://schemas.microsoft.com/office/infopath/2007/PartnerControls"/>
    <xsd:element name="_dlc_DocId" ma:index="32" nillable="true" ma:displayName="Document ID Value" ma:description="The value of the document ID assigned to this item." ma:internalName="_dlc_DocId" ma:readOnly="true">
      <xsd:simpleType>
        <xsd:restriction base="dms:Text"/>
      </xsd:simpleType>
    </xsd:element>
    <xsd:element name="_dlc_DocIdUrl" ma:index="3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4"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80C9990-3A22-4D9E-B61A-1AC6A6ACCB45}"/>
</file>

<file path=customXml/itemProps2.xml><?xml version="1.0" encoding="utf-8"?>
<ds:datastoreItem xmlns:ds="http://schemas.openxmlformats.org/officeDocument/2006/customXml" ds:itemID="{64266BB0-8DC7-4598-8491-156BD2E43FD2}"/>
</file>

<file path=customXml/itemProps3.xml><?xml version="1.0" encoding="utf-8"?>
<ds:datastoreItem xmlns:ds="http://schemas.openxmlformats.org/officeDocument/2006/customXml" ds:itemID="{6FC0E4E1-7E65-4368-B444-391905638176}"/>
</file>

<file path=customXml/itemProps4.xml><?xml version="1.0" encoding="utf-8"?>
<ds:datastoreItem xmlns:ds="http://schemas.openxmlformats.org/officeDocument/2006/customXml" ds:itemID="{3E5B9A25-BFF4-4076-99A5-0EF5917972AF}"/>
</file>

<file path=customXml/itemProps5.xml><?xml version="1.0" encoding="utf-8"?>
<ds:datastoreItem xmlns:ds="http://schemas.openxmlformats.org/officeDocument/2006/customXml" ds:itemID="{34E39BE2-FD05-4F8C-A7C2-475DCE3F9D74}"/>
</file>

<file path=docProps/app.xml><?xml version="1.0" encoding="utf-8"?>
<Properties xmlns="http://schemas.openxmlformats.org/officeDocument/2006/extended-properties" xmlns:vt="http://schemas.openxmlformats.org/officeDocument/2006/docPropsVTypes">
  <Template>Corporate (16x9 aspect ratio)</Template>
  <TotalTime>0</TotalTime>
  <Words>1650</Words>
  <Application>Microsoft Office PowerPoint</Application>
  <PresentationFormat>Widescreen</PresentationFormat>
  <Paragraphs>286</Paragraphs>
  <Slides>17</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PMingLiU</vt:lpstr>
      <vt:lpstr>Arial</vt:lpstr>
      <vt:lpstr>Calibri</vt:lpstr>
      <vt:lpstr>Century Gothic</vt:lpstr>
      <vt:lpstr>Segoe UI</vt:lpstr>
      <vt:lpstr>Segoe UI Semibold</vt:lpstr>
      <vt:lpstr>Symbol</vt:lpstr>
      <vt:lpstr>Times</vt:lpstr>
      <vt:lpstr>Times New Roman</vt:lpstr>
      <vt:lpstr>Wingdings</vt:lpstr>
      <vt:lpstr>Micron Nov-2015</vt:lpstr>
      <vt:lpstr>SSM technology description and exploitation </vt:lpstr>
      <vt:lpstr>Outline</vt:lpstr>
      <vt:lpstr>SD polarity effect</vt:lpstr>
      <vt:lpstr>SD polarity effect exploitation</vt:lpstr>
      <vt:lpstr>Process simplification </vt:lpstr>
      <vt:lpstr>SD polarity effect (tentative) model </vt:lpstr>
      <vt:lpstr>Why have we never used this effect before?</vt:lpstr>
      <vt:lpstr>SSM performance</vt:lpstr>
      <vt:lpstr>SSM intrinsic reliability</vt:lpstr>
      <vt:lpstr>Overview of SSM window budget</vt:lpstr>
      <vt:lpstr>VT window modulation</vt:lpstr>
      <vt:lpstr>Research Mission &amp; Strategy</vt:lpstr>
      <vt:lpstr>Milestones &amp; Check points</vt:lpstr>
      <vt:lpstr>Activities on S26A</vt:lpstr>
      <vt:lpstr>WL connection issue on mini-arrays in the S26A scribe lines</vt:lpstr>
      <vt:lpstr>2xCMOS cell on S26A</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Array_integration_mtg_SSM_20161110</dc:title>
  <dc:creator/>
  <cp:lastModifiedBy/>
  <cp:revision>1</cp:revision>
  <dcterms:created xsi:type="dcterms:W3CDTF">2015-10-15T20:06:16Z</dcterms:created>
  <dcterms:modified xsi:type="dcterms:W3CDTF">2016-11-10T09:08:38Z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lc_DocIdItemGuid">
    <vt:lpwstr>8256055c-9a6e-4207-9e0d-0b19299d16ca</vt:lpwstr>
  </property>
  <property fmtid="{D5CDD505-2E9C-101B-9397-08002B2CF9AE}" pid="4" name="CRCTerms">
    <vt:lpwstr>26;#Corporate PPTX Template|ba00464a-8f52-4532-b736-ef3f974243a8</vt:lpwstr>
  </property>
  <property fmtid="{D5CDD505-2E9C-101B-9397-08002B2CF9AE}" pid="5" name="_dlc_policyId">
    <vt:lpwstr/>
  </property>
  <property fmtid="{D5CDD505-2E9C-101B-9397-08002B2CF9AE}" pid="6" name="ItemRetentionFormula">
    <vt:lpwstr/>
  </property>
  <property fmtid="{D5CDD505-2E9C-101B-9397-08002B2CF9AE}" pid="7" name="Order">
    <vt:r8>300</vt:r8>
  </property>
  <property fmtid="{D5CDD505-2E9C-101B-9397-08002B2CF9AE}" pid="8" name="Micron Approval Workflow">
    <vt:lpwstr/>
  </property>
  <property fmtid="{D5CDD505-2E9C-101B-9397-08002B2CF9AE}" pid="9" name="EDC_DateTime">
    <vt:lpwstr/>
  </property>
  <property fmtid="{D5CDD505-2E9C-101B-9397-08002B2CF9AE}" pid="10" name="EDC_Project">
    <vt:lpwstr/>
  </property>
  <property fmtid="{D5CDD505-2E9C-101B-9397-08002B2CF9AE}" pid="11" name="EDC_PartType">
    <vt:lpwstr/>
  </property>
  <property fmtid="{D5CDD505-2E9C-101B-9397-08002B2CF9AE}" pid="12" name="xd_ProgID">
    <vt:lpwstr/>
  </property>
  <property fmtid="{D5CDD505-2E9C-101B-9397-08002B2CF9AE}" pid="13" name="_SharedFileIndex">
    <vt:lpwstr/>
  </property>
  <property fmtid="{D5CDD505-2E9C-101B-9397-08002B2CF9AE}" pid="14" name="_SourceUrl">
    <vt:lpwstr/>
  </property>
  <property fmtid="{D5CDD505-2E9C-101B-9397-08002B2CF9AE}" pid="15" name="EDC_System">
    <vt:lpwstr/>
  </property>
  <property fmtid="{D5CDD505-2E9C-101B-9397-08002B2CF9AE}" pid="16" name="EDC_WaferNumber">
    <vt:lpwstr/>
  </property>
  <property fmtid="{D5CDD505-2E9C-101B-9397-08002B2CF9AE}" pid="17" name="TemplateUrl">
    <vt:lpwstr/>
  </property>
  <property fmtid="{D5CDD505-2E9C-101B-9397-08002B2CF9AE}" pid="18" name="EDC_Facility">
    <vt:lpwstr/>
  </property>
  <property fmtid="{D5CDD505-2E9C-101B-9397-08002B2CF9AE}" pid="19" name="EDC_Tool">
    <vt:lpwstr/>
  </property>
  <property fmtid="{D5CDD505-2E9C-101B-9397-08002B2CF9AE}" pid="20" name="EDC_AdminArea">
    <vt:lpwstr/>
  </property>
  <property fmtid="{D5CDD505-2E9C-101B-9397-08002B2CF9AE}" pid="21" name="EDC_Category">
    <vt:lpwstr/>
  </property>
  <property fmtid="{D5CDD505-2E9C-101B-9397-08002B2CF9AE}" pid="22" name="EDC_Status">
    <vt:lpwstr/>
  </property>
  <property fmtid="{D5CDD505-2E9C-101B-9397-08002B2CF9AE}" pid="23" name="EDC_LotNumber">
    <vt:lpwstr/>
  </property>
  <property fmtid="{D5CDD505-2E9C-101B-9397-08002B2CF9AE}" pid="24" name="EDC_Level">
    <vt:lpwstr/>
  </property>
</Properties>
</file>