
<file path=[Content_Types].xml><?xml version="1.0" encoding="utf-8"?>
<Types xmlns="http://schemas.openxmlformats.org/package/2006/content-types">
  <Default Extension="png" ContentType="image/png"/>
  <Default Extension="bin" ContentType="application/vnd.ms-office.activeX"/>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0" r:id="rId6"/>
    <p:sldMasterId id="2147483675" r:id="rId7"/>
    <p:sldMasterId id="2147483689" r:id="rId8"/>
  </p:sldMasterIdLst>
  <p:notesMasterIdLst>
    <p:notesMasterId r:id="rId14"/>
  </p:notesMasterIdLst>
  <p:handoutMasterIdLst>
    <p:handoutMasterId r:id="rId15"/>
  </p:handoutMasterIdLst>
  <p:sldIdLst>
    <p:sldId id="257" r:id="rId9"/>
    <p:sldId id="269" r:id="rId10"/>
    <p:sldId id="258" r:id="rId11"/>
    <p:sldId id="259" r:id="rId12"/>
    <p:sldId id="268"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00FFFF"/>
    <a:srgbClr val="00CC00"/>
    <a:srgbClr val="CCEC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5" autoAdjust="0"/>
    <p:restoredTop sz="94624" autoAdjust="0"/>
  </p:normalViewPr>
  <p:slideViewPr>
    <p:cSldViewPr>
      <p:cViewPr varScale="1">
        <p:scale>
          <a:sx n="86" d="100"/>
          <a:sy n="86" d="100"/>
        </p:scale>
        <p:origin x="87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7" d="100"/>
          <a:sy n="77" d="100"/>
        </p:scale>
        <p:origin x="-208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ableStyles" Target="tableStyles.xml"/><Relationship Id="rId14" Type="http://schemas.openxmlformats.org/officeDocument/2006/relationships/notesMaster" Target="notesMasters/notesMaster1.xml"/><Relationship Id="rId9" Type="http://schemas.openxmlformats.org/officeDocument/2006/relationships/slide" Target="slides/slid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activeX1.xml><?xml version="1.0" encoding="utf-8"?>
<ax:ocx xmlns:ax="http://schemas.microsoft.com/office/2006/activeX" xmlns:r="http://schemas.openxmlformats.org/officeDocument/2006/relationships" ax:classid="{8BD21D40-EC42-11CE-9E0D-00AA006002F3}" ax:persistence="persistStorage" r:id="rId1"/>
</file>

<file path=ppt/activeX/activeX2.xml><?xml version="1.0" encoding="utf-8"?>
<ax:ocx xmlns:ax="http://schemas.microsoft.com/office/2006/activeX" xmlns:r="http://schemas.openxmlformats.org/officeDocument/2006/relationships" ax:classid="{8BD21D40-EC42-11CE-9E0D-00AA006002F3}" ax:persistence="persistStorage" r:id="rId1"/>
</file>

<file path=ppt/activeX/activeX3.xml><?xml version="1.0" encoding="utf-8"?>
<ax:ocx xmlns:ax="http://schemas.microsoft.com/office/2006/activeX" xmlns:r="http://schemas.openxmlformats.org/officeDocument/2006/relationships" ax:classid="{8BD21D40-EC42-11CE-9E0D-00AA006002F3}" ax:persistence="persistStorage" r:id="rId1"/>
</file>

<file path=ppt/activeX/activeX4.xml><?xml version="1.0" encoding="utf-8"?>
<ax:ocx xmlns:ax="http://schemas.microsoft.com/office/2006/activeX" xmlns:r="http://schemas.openxmlformats.org/officeDocument/2006/relationships" ax:classid="{8BD21D40-EC42-11CE-9E0D-00AA006002F3}" ax:persistence="persistStorage" r:id="rId1"/>
</file>

<file path=ppt/activeX/activeX5.xml><?xml version="1.0" encoding="utf-8"?>
<ax:ocx xmlns:ax="http://schemas.microsoft.com/office/2006/activeX" xmlns:r="http://schemas.openxmlformats.org/officeDocument/2006/relationships" ax:classid="{8BD21D40-EC42-11CE-9E0D-00AA006002F3}" ax:persistence="persistStorage" r:id="rId1"/>
</file>

<file path=ppt/activeX/activeX6.xml><?xml version="1.0" encoding="utf-8"?>
<ax:ocx xmlns:ax="http://schemas.microsoft.com/office/2006/activeX" xmlns:r="http://schemas.openxmlformats.org/officeDocument/2006/relationships" ax:classid="{8BD21D40-EC42-11CE-9E0D-00AA006002F3}" ax:persistence="persistStorage" r:id="rId1"/>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7C4817D-FC05-4B01-93FE-735853FABCEA}" type="slidenum">
              <a:rPr lang="en-US"/>
              <a:pPr/>
              <a:t>‹#›</a:t>
            </a:fld>
            <a:endParaRPr lang="en-US"/>
          </a:p>
        </p:txBody>
      </p:sp>
    </p:spTree>
    <p:extLst>
      <p:ext uri="{BB962C8B-B14F-4D97-AF65-F5344CB8AC3E}">
        <p14:creationId xmlns:p14="http://schemas.microsoft.com/office/powerpoint/2010/main" val="3894705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2A1E6C2-7804-4F24-AB4C-2944F31AFAD5}" type="slidenum">
              <a:rPr lang="en-US"/>
              <a:pPr/>
              <a:t>‹#›</a:t>
            </a:fld>
            <a:endParaRPr lang="en-US"/>
          </a:p>
        </p:txBody>
      </p:sp>
    </p:spTree>
    <p:extLst>
      <p:ext uri="{BB962C8B-B14F-4D97-AF65-F5344CB8AC3E}">
        <p14:creationId xmlns:p14="http://schemas.microsoft.com/office/powerpoint/2010/main" val="15046164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E26E238B-72E1-4DBB-8B09-6B0DF40A6EC0}" type="slidenum">
              <a:rPr lang="en-US"/>
              <a:pPr/>
              <a:t>1</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buFontTx/>
              <a:buChar char="•"/>
            </a:pPr>
            <a:r>
              <a:rPr lang="en-US" sz="1000"/>
              <a:t>Lot ID:		Name of lot</a:t>
            </a:r>
          </a:p>
          <a:p>
            <a:pPr eaLnBrk="1" hangingPunct="1">
              <a:buFontTx/>
              <a:buChar char="•"/>
            </a:pPr>
            <a:r>
              <a:rPr lang="en-US" sz="1000"/>
              <a:t>Lot #:		Eight digit lot number</a:t>
            </a:r>
          </a:p>
          <a:p>
            <a:pPr eaLnBrk="1" hangingPunct="1">
              <a:buFontTx/>
              <a:buChar char="•"/>
            </a:pPr>
            <a:r>
              <a:rPr lang="en-US" sz="1000"/>
              <a:t>ELF:		ELF ID</a:t>
            </a:r>
          </a:p>
          <a:p>
            <a:pPr eaLnBrk="1" hangingPunct="1">
              <a:buFontTx/>
              <a:buChar char="•"/>
            </a:pPr>
            <a:r>
              <a:rPr lang="en-US" sz="1000"/>
              <a:t>Report Date:	Date of last report revision</a:t>
            </a:r>
          </a:p>
          <a:p>
            <a:pPr eaLnBrk="1" hangingPunct="1">
              <a:buFontTx/>
              <a:buChar char="•"/>
            </a:pPr>
            <a:r>
              <a:rPr lang="en-US" sz="1000"/>
              <a:t>Int. Owner / Int. Tech:	Names of lot owner and technician</a:t>
            </a:r>
          </a:p>
          <a:p>
            <a:pPr eaLnBrk="1" hangingPunct="1">
              <a:buFontTx/>
              <a:buChar char="•"/>
            </a:pPr>
            <a:r>
              <a:rPr lang="en-US" sz="1000"/>
              <a:t>Lot Type:		FL (full loop), SL (short loop), L1D</a:t>
            </a:r>
          </a:p>
          <a:p>
            <a:pPr eaLnBrk="1" hangingPunct="1">
              <a:buFontTx/>
              <a:buChar char="•"/>
            </a:pPr>
            <a:r>
              <a:rPr lang="en-US" sz="1000"/>
              <a:t>Product:		Product (use actual product ID, not code name)</a:t>
            </a:r>
          </a:p>
          <a:p>
            <a:pPr eaLnBrk="1" hangingPunct="1">
              <a:buFontTx/>
              <a:buChar char="•"/>
            </a:pPr>
            <a:r>
              <a:rPr lang="en-US" sz="1000"/>
              <a:t>Process Rev:	Revision of baseline/control split</a:t>
            </a:r>
          </a:p>
          <a:p>
            <a:pPr eaLnBrk="1" hangingPunct="1">
              <a:buFontTx/>
              <a:buChar char="•"/>
            </a:pPr>
            <a:r>
              <a:rPr lang="en-US" sz="1000"/>
              <a:t>Silicon Start:	Start date for lot</a:t>
            </a:r>
          </a:p>
          <a:p>
            <a:pPr eaLnBrk="1" hangingPunct="1">
              <a:buFontTx/>
              <a:buChar char="•"/>
            </a:pPr>
            <a:r>
              <a:rPr lang="en-US" sz="1000"/>
              <a:t>Silicon Out:	Fab out date for lot</a:t>
            </a:r>
          </a:p>
          <a:p>
            <a:pPr eaLnBrk="1" hangingPunct="1">
              <a:buFontTx/>
              <a:buChar char="•"/>
            </a:pPr>
            <a:r>
              <a:rPr lang="en-US" sz="1000"/>
              <a:t>Routes Used:	Baseline route first, short loop routes afterwards</a:t>
            </a:r>
          </a:p>
          <a:p>
            <a:pPr eaLnBrk="1" hangingPunct="1">
              <a:buFontTx/>
              <a:buChar char="•"/>
            </a:pPr>
            <a:r>
              <a:rPr lang="en-US" sz="1000"/>
              <a:t>Pilots:		Listing of key pilots on lot.</a:t>
            </a:r>
          </a:p>
          <a:p>
            <a:pPr eaLnBrk="1" hangingPunct="1">
              <a:buFontTx/>
              <a:buChar char="•"/>
            </a:pPr>
            <a:r>
              <a:rPr lang="en-US" sz="1000"/>
              <a:t>Deviations:	Listing of key process deviations on lot.</a:t>
            </a:r>
          </a:p>
          <a:p>
            <a:pPr eaLnBrk="1" hangingPunct="1">
              <a:buFontTx/>
              <a:buChar char="•"/>
            </a:pPr>
            <a:r>
              <a:rPr lang="en-US" sz="1000"/>
              <a:t>Focus Areas:	Focus teams reviewing lot (Frontend, Midsection, Backend, Cell, CMOS, Patterning, etc)</a:t>
            </a:r>
          </a:p>
          <a:p>
            <a:pPr eaLnBrk="1" hangingPunct="1">
              <a:buFontTx/>
              <a:buChar char="•"/>
            </a:pPr>
            <a:r>
              <a:rPr lang="en-US" sz="1000"/>
              <a:t>Lot Purposes:	Bulletized lot purposes</a:t>
            </a:r>
          </a:p>
          <a:p>
            <a:pPr eaLnBrk="1" hangingPunct="1">
              <a:buFontTx/>
              <a:buChar char="•"/>
            </a:pPr>
            <a:r>
              <a:rPr lang="en-US" sz="1000"/>
              <a:t>Desired Resp:	Conversion, changes, decisions desired from lot (may be same as lot purpose)</a:t>
            </a:r>
          </a:p>
          <a:p>
            <a:pPr eaLnBrk="1" hangingPunct="1">
              <a:buFontTx/>
              <a:buChar char="•"/>
            </a:pPr>
            <a:r>
              <a:rPr lang="en-US" sz="1000"/>
              <a:t>Key Splits:	High level description of individual splits (factors/variations)</a:t>
            </a:r>
          </a:p>
          <a:p>
            <a:pPr eaLnBrk="1" hangingPunct="1">
              <a:buFontTx/>
              <a:buChar char="•"/>
            </a:pPr>
            <a:r>
              <a:rPr lang="en-US" sz="1000"/>
              <a:t>Decisions Made:	Key changes and decisions made based on experiment results.</a:t>
            </a:r>
          </a:p>
          <a:p>
            <a:pPr eaLnBrk="1" hangingPunct="1">
              <a:buFontTx/>
              <a:buChar char="•"/>
            </a:pPr>
            <a:r>
              <a:rPr lang="en-US" sz="1000"/>
              <a:t>Links:		Add links to reports.  </a:t>
            </a:r>
          </a:p>
          <a:p>
            <a:pPr lvl="2" eaLnBrk="1" hangingPunct="1">
              <a:buFontTx/>
              <a:buChar char="•"/>
            </a:pPr>
            <a:r>
              <a:rPr lang="en-US" sz="1000"/>
              <a:t>Lot owner is responsible for summarizing key results.</a:t>
            </a:r>
          </a:p>
          <a:p>
            <a:pPr lvl="2" eaLnBrk="1" hangingPunct="1">
              <a:buFontTx/>
              <a:buChar char="•"/>
            </a:pPr>
            <a:r>
              <a:rPr lang="en-US" sz="1000"/>
              <a:t>Lot owner is responsible for pulling inline NDI.</a:t>
            </a:r>
          </a:p>
          <a:p>
            <a:pPr lvl="2" eaLnBrk="1" hangingPunct="1">
              <a:buFontTx/>
              <a:buChar char="•"/>
            </a:pPr>
            <a:r>
              <a:rPr lang="en-US" sz="1000"/>
              <a:t>Lot owner is responsible for e-test report.</a:t>
            </a:r>
          </a:p>
          <a:p>
            <a:pPr lvl="2" eaLnBrk="1" hangingPunct="1">
              <a:buFontTx/>
              <a:buChar char="•"/>
            </a:pPr>
            <a:r>
              <a:rPr lang="en-US" sz="1000"/>
              <a:t>Fingerprint refers to any XSEM links.</a:t>
            </a:r>
          </a:p>
          <a:p>
            <a:pPr eaLnBrk="1" hangingPunct="1">
              <a:buFontTx/>
              <a:buChar char="•"/>
            </a:pPr>
            <a:r>
              <a:rPr lang="en-US" sz="1000"/>
              <a:t>Indicators:	Lot rating on scale of 1-10.  Execution based on meeting lot purposes.  Schedule based on Si start to Si out.</a:t>
            </a:r>
          </a:p>
        </p:txBody>
      </p:sp>
    </p:spTree>
    <p:extLst>
      <p:ext uri="{BB962C8B-B14F-4D97-AF65-F5344CB8AC3E}">
        <p14:creationId xmlns:p14="http://schemas.microsoft.com/office/powerpoint/2010/main" val="1254681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F7BC53F-CA7E-41C9-8AAA-9A035F32BC20}" type="slidenum">
              <a:rPr lang="en-US"/>
              <a:pPr/>
              <a:t>2</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84039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F7BC53F-CA7E-41C9-8AAA-9A035F32BC20}" type="slidenum">
              <a:rPr lang="en-US"/>
              <a:pPr/>
              <a:t>3</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6322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4CBC30C0-1F33-42BC-B2E7-58ECF9044BCD}" type="slidenum">
              <a:rPr lang="en-US"/>
              <a:pPr/>
              <a:t>4</a:t>
            </a:fld>
            <a:endParaRPr 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6115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fld id="{6CD17525-C8EA-4EA1-AE0B-4A6CD5DB6DFD}" type="datetime1">
              <a:rPr lang="en-US"/>
              <a:pPr/>
              <a:t>10/12/2017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6" name="Rectangle 6"/>
          <p:cNvSpPr>
            <a:spLocks noGrp="1" noChangeArrowheads="1"/>
          </p:cNvSpPr>
          <p:nvPr>
            <p:ph type="sldNum" sz="quarter" idx="12"/>
          </p:nvPr>
        </p:nvSpPr>
        <p:spPr>
          <a:ln/>
        </p:spPr>
        <p:txBody>
          <a:bodyPr/>
          <a:lstStyle>
            <a:lvl1pPr>
              <a:defRPr/>
            </a:lvl1pPr>
          </a:lstStyle>
          <a:p>
            <a:fld id="{70A77E9A-C53E-4B46-B690-02ABC3F4C50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fld id="{1C1E2FD4-B771-4C66-8C6D-62AC8E262FE3}" type="datetime1">
              <a:rPr lang="en-US"/>
              <a:pPr/>
              <a:t>10/12/2017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6" name="Rectangle 6"/>
          <p:cNvSpPr>
            <a:spLocks noGrp="1" noChangeArrowheads="1"/>
          </p:cNvSpPr>
          <p:nvPr>
            <p:ph type="sldNum" sz="quarter" idx="12"/>
          </p:nvPr>
        </p:nvSpPr>
        <p:spPr>
          <a:ln/>
        </p:spPr>
        <p:txBody>
          <a:bodyPr/>
          <a:lstStyle>
            <a:lvl1pPr>
              <a:defRPr/>
            </a:lvl1pPr>
          </a:lstStyle>
          <a:p>
            <a:fld id="{69D0407F-A57A-4937-AE7A-C5CC2339F39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0"/>
            <a:ext cx="217170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0"/>
            <a:ext cx="636270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fld id="{44C30F7F-8577-4A29-B0BE-ACC629833CB2}" type="datetime1">
              <a:rPr lang="en-US"/>
              <a:pPr/>
              <a:t>10/12/2017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6" name="Rectangle 6"/>
          <p:cNvSpPr>
            <a:spLocks noGrp="1" noChangeArrowheads="1"/>
          </p:cNvSpPr>
          <p:nvPr>
            <p:ph type="sldNum" sz="quarter" idx="12"/>
          </p:nvPr>
        </p:nvSpPr>
        <p:spPr>
          <a:ln/>
        </p:spPr>
        <p:txBody>
          <a:bodyPr/>
          <a:lstStyle>
            <a:lvl1pPr>
              <a:defRPr/>
            </a:lvl1pPr>
          </a:lstStyle>
          <a:p>
            <a:fld id="{D70CEA5E-4C11-4890-847E-428A78F4F63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3A037108-297F-4D20-9ACD-80B52D1EB2DA}"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9C90247-2410-442F-A91E-89ED927615F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DC84C773-A9F9-4D5C-B8FE-523E40A0476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19D5381F-5682-47BE-8F80-D7EC34E2B3A4}"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A387B1C2-E1B3-4258-A4D9-90FE5B67BFE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6B1398FC-76E8-4661-BC08-DAEF4E20B51E}"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7175E677-764C-4D13-A28A-3CC12E22E20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B67AA19-D998-44C7-9936-B7544B91D48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63213E4-D701-43F0-AC1D-9555F15C98C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F564A9B-BA62-4203-9F11-78D76F532AA8}"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n-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441128C8-82F9-472F-8AF3-B92AC5F447E0}"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319411E6-40DE-4F33-A963-CAE5330E9F3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n-Confidential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4FAD7EFA-37FB-4DC7-BF8B-3A62F83E6115}"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4733A0B-032A-4563-8BA6-B91AB5B8576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4572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fld id="{EAF2A5AF-86C2-408A-92E5-07B8A92131DB}" type="datetime1">
              <a:rPr lang="en-US"/>
              <a:pPr/>
              <a:t>10/12/2017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6" name="Rectangle 6"/>
          <p:cNvSpPr>
            <a:spLocks noGrp="1" noChangeArrowheads="1"/>
          </p:cNvSpPr>
          <p:nvPr>
            <p:ph type="sldNum" sz="quarter" idx="12"/>
          </p:nvPr>
        </p:nvSpPr>
        <p:spPr>
          <a:ln/>
        </p:spPr>
        <p:txBody>
          <a:bodyPr/>
          <a:lstStyle>
            <a:lvl1pPr>
              <a:defRPr/>
            </a:lvl1pPr>
          </a:lstStyle>
          <a:p>
            <a:fld id="{921BB94B-EA95-4E7F-9759-9B4E277B0B21}"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Non-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1A1C7755-9B44-49C8-83BA-E72DC6F94F0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8D4FE90E-A49D-4043-A395-DC3F73255240}"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Non-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83C70FCC-5343-496A-9EEC-1C99489DB51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BA155FF7-3598-449A-BF61-DA2C334642FB}"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Non-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126E11E-FD66-4DCA-A647-61589F8AAD9F}"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1666484-C594-4CC0-9C65-4B967C3659BF}"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5E9119-5355-42A6-9662-D41ACFE31129}" type="datetime1">
              <a:rPr lang="en-US" sz="1200" smtClean="0">
                <a:solidFill>
                  <a:srgbClr val="002060"/>
                </a:solidFill>
                <a:latin typeface="Tahoma" pitchFamily="34" charset="0"/>
              </a:rPr>
              <a:pPr/>
              <a:t>10/12/2017</a:t>
            </a:fld>
            <a:endParaRPr lang="en-US" sz="1200">
              <a:solidFill>
                <a:srgbClr val="002060"/>
              </a:solidFill>
              <a:latin typeface="Tahoma" pitchFamily="34" charset="0"/>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z="1200">
                <a:solidFill>
                  <a:srgbClr val="002060"/>
                </a:solidFill>
                <a:latin typeface="Tahoma" pitchFamily="34" charset="0"/>
              </a:rPr>
              <a:t>Intel-Micron Confidential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F241273-F083-4DAA-9375-0745E0AC9B8F}" type="slidenum">
              <a:rPr lang="en-US" sz="1200" smtClean="0">
                <a:solidFill>
                  <a:srgbClr val="002060"/>
                </a:solidFill>
                <a:latin typeface="Tahoma" pitchFamily="34" charset="0"/>
              </a:rPr>
              <a:pPr/>
              <a:t>‹#›</a:t>
            </a:fld>
            <a:endParaRPr lang="en-US" sz="1200">
              <a:solidFill>
                <a:srgbClr val="002060"/>
              </a:solidFill>
              <a:latin typeface="Tahoma"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3A037108-297F-4D20-9ACD-80B52D1EB2DA}"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9C90247-2410-442F-A91E-89ED927615F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DC84C773-A9F9-4D5C-B8FE-523E40A0476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19D5381F-5682-47BE-8F80-D7EC34E2B3A4}"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A387B1C2-E1B3-4258-A4D9-90FE5B67BFE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6B1398FC-76E8-4661-BC08-DAEF4E20B51E}"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7175E677-764C-4D13-A28A-3CC12E22E20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B67AA19-D998-44C7-9936-B7544B91D48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63213E4-D701-43F0-AC1D-9555F15C98C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F564A9B-BA62-4203-9F11-78D76F532AA8}"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7C3EF9B3-680C-4F23-873D-5B297D13AB1C}" type="datetime1">
              <a:rPr lang="en-US"/>
              <a:pPr/>
              <a:t>10/12/2017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6" name="Rectangle 6"/>
          <p:cNvSpPr>
            <a:spLocks noGrp="1" noChangeArrowheads="1"/>
          </p:cNvSpPr>
          <p:nvPr>
            <p:ph type="sldNum" sz="quarter" idx="12"/>
          </p:nvPr>
        </p:nvSpPr>
        <p:spPr>
          <a:ln/>
        </p:spPr>
        <p:txBody>
          <a:bodyPr/>
          <a:lstStyle>
            <a:lvl1pPr>
              <a:defRPr/>
            </a:lvl1pPr>
          </a:lstStyle>
          <a:p>
            <a:fld id="{59CED93C-F93A-4D75-93EC-02A2EDB92D92}"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Non-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441128C8-82F9-472F-8AF3-B92AC5F447E0}"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319411E6-40DE-4F33-A963-CAE5330E9F3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on-Confidential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4FAD7EFA-37FB-4DC7-BF8B-3A62F83E6115}"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4733A0B-032A-4563-8BA6-B91AB5B8576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Non-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1A1C7755-9B44-49C8-83BA-E72DC6F94F0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8D4FE90E-A49D-4043-A395-DC3F73255240}"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Non-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83C70FCC-5343-496A-9EEC-1C99489DB51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BA155FF7-3598-449A-BF61-DA2C334642FB}"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Non-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126E11E-FD66-4DCA-A647-61589F8AAD9F}"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1666484-C594-4CC0-9C65-4B967C3659BF}"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5E9119-5355-42A6-9662-D41ACFE31129}" type="datetime1">
              <a:rPr lang="en-US" sz="1200" smtClean="0">
                <a:solidFill>
                  <a:srgbClr val="002060"/>
                </a:solidFill>
                <a:latin typeface="Tahoma" pitchFamily="34" charset="0"/>
              </a:rPr>
              <a:pPr/>
              <a:t>10/12/2017</a:t>
            </a:fld>
            <a:endParaRPr lang="en-US" sz="1200">
              <a:solidFill>
                <a:srgbClr val="002060"/>
              </a:solidFill>
              <a:latin typeface="Tahoma" pitchFamily="34" charset="0"/>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z="1200">
                <a:solidFill>
                  <a:srgbClr val="002060"/>
                </a:solidFill>
                <a:latin typeface="Tahoma" pitchFamily="34" charset="0"/>
              </a:rPr>
              <a:t>Intel-Micron Confidential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F241273-F083-4DAA-9375-0745E0AC9B8F}" type="slidenum">
              <a:rPr lang="en-US" sz="1200" smtClean="0">
                <a:solidFill>
                  <a:srgbClr val="002060"/>
                </a:solidFill>
                <a:latin typeface="Tahoma" pitchFamily="34" charset="0"/>
              </a:rPr>
              <a:pPr/>
              <a:t>‹#›</a:t>
            </a:fld>
            <a:endParaRPr lang="en-US" sz="1200">
              <a:solidFill>
                <a:srgbClr val="002060"/>
              </a:solidFill>
              <a:latin typeface="Tahoma"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3A037108-297F-4D20-9ACD-80B52D1EB2DA}"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9C90247-2410-442F-A91E-89ED927615F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DC84C773-A9F9-4D5C-B8FE-523E40A0476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19D5381F-5682-47BE-8F80-D7EC34E2B3A4}"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762000"/>
            <a:ext cx="4267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762000"/>
            <a:ext cx="4267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fld id="{970E6A9D-19FF-4B7D-938C-E68D2DB3B31E}" type="datetime1">
              <a:rPr lang="en-US"/>
              <a:pPr/>
              <a:t>10/12/2017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7" name="Rectangle 6"/>
          <p:cNvSpPr>
            <a:spLocks noGrp="1" noChangeArrowheads="1"/>
          </p:cNvSpPr>
          <p:nvPr>
            <p:ph type="sldNum" sz="quarter" idx="12"/>
          </p:nvPr>
        </p:nvSpPr>
        <p:spPr>
          <a:ln/>
        </p:spPr>
        <p:txBody>
          <a:bodyPr/>
          <a:lstStyle>
            <a:lvl1pPr>
              <a:defRPr/>
            </a:lvl1pPr>
          </a:lstStyle>
          <a:p>
            <a:fld id="{B0F0DE8B-81C9-4425-B9B5-494B940783DD}"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A387B1C2-E1B3-4258-A4D9-90FE5B67BFE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6B1398FC-76E8-4661-BC08-DAEF4E20B51E}"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7175E677-764C-4D13-A28A-3CC12E22E20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B67AA19-D998-44C7-9936-B7544B91D48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63213E4-D701-43F0-AC1D-9555F15C98C1}"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rPr>
              <a:t>Micron Confidential      </a:t>
            </a:r>
            <a:r>
              <a:rPr lang="en-US" sz="800">
                <a:solidFill>
                  <a:srgbClr val="3075FF"/>
                </a:solidFill>
                <a:latin typeface="Tahoma" pitchFamily="34" charset="0"/>
              </a:rPr>
              <a:t>|</a:t>
            </a:r>
            <a:r>
              <a:rPr lang="en-US" sz="800">
                <a:solidFill>
                  <a:srgbClr val="002060"/>
                </a:solidFill>
                <a:latin typeface="Tahoma" pitchFamily="34" charset="0"/>
              </a:rPr>
              <a:t>     </a:t>
            </a:r>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F564A9B-BA62-4203-9F11-78D76F532AA8}"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n-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sz="1200">
              <a:solidFill>
                <a:prstClr val="white"/>
              </a:solidFill>
              <a:latin typeface="Tahom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latin typeface="Tahoma" pitchFamily="34" charset="0"/>
                <a:cs typeface="Tahoma" pitchFamily="34" charset="0"/>
              </a:rPr>
              <a:t>©2013 Micron Technology, Inc. All rights reserved. Products are warranted only to meet Micron</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AS IS</a:t>
            </a:r>
            <a:r>
              <a:rPr lang="en-US" altLang="en-US" sz="600">
                <a:solidFill>
                  <a:srgbClr val="002060"/>
                </a:solidFill>
                <a:latin typeface="Tahoma" pitchFamily="34" charset="0"/>
                <a:cs typeface="Tahoma" pitchFamily="34" charset="0"/>
              </a:rPr>
              <a:t>”</a:t>
            </a:r>
            <a:r>
              <a:rPr lang="en-US" sz="600">
                <a:solidFill>
                  <a:srgbClr val="002060"/>
                </a:solidFill>
                <a:latin typeface="Tahoma" pitchFamily="34" charset="0"/>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441128C8-82F9-472F-8AF3-B92AC5F447E0}"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319411E6-40DE-4F33-A963-CAE5330E9F39}"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Non-Confidential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4FAD7EFA-37FB-4DC7-BF8B-3A62F83E6115}"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4733A0B-032A-4563-8BA6-B91AB5B85762}"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Non-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1A1C7755-9B44-49C8-83BA-E72DC6F94F0C}"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8D4FE90E-A49D-4043-A395-DC3F73255240}"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Non-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83C70FCC-5343-496A-9EEC-1C99489DB513}"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BA155FF7-3598-449A-BF61-DA2C334642FB}"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Non-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B126E11E-FD66-4DCA-A647-61589F8AAD9F}" type="slidenum">
              <a:rPr lang="en-US" sz="800" b="1">
                <a:solidFill>
                  <a:srgbClr val="002060"/>
                </a:solidFill>
                <a:latin typeface="Tahoma" pitchFamily="34" charset="0"/>
              </a:rPr>
              <a:pPr algn="ctr" eaLnBrk="0" hangingPunct="0"/>
              <a:t>‹#›</a:t>
            </a:fld>
            <a:endParaRPr lang="en-US" sz="800" b="1">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latin typeface="Tahoma" pitchFamily="34" charset="0"/>
                <a:cs typeface="Tahoma" pitchFamily="34" charset="0"/>
              </a:rPr>
              <a:t>©2013 Micron Technology, Inc.     </a:t>
            </a:r>
            <a:r>
              <a:rPr lang="en-US" sz="800">
                <a:solidFill>
                  <a:srgbClr val="3075FF"/>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1666484-C594-4CC0-9C65-4B967C3659BF}" type="datetime4">
              <a:rPr lang="en-US">
                <a:latin typeface="Tahoma" pitchFamily="34" charset="0"/>
              </a:rPr>
              <a:pPr/>
              <a:t>October 12, 2017</a:t>
            </a:fld>
            <a:endParaRPr lang="en-US">
              <a:latin typeface="Tahoma" pitchFamily="34" charset="0"/>
            </a:endParaRPr>
          </a:p>
        </p:txBody>
      </p:sp>
    </p:spTree>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sz="1200">
              <a:solidFill>
                <a:srgbClr val="002060"/>
              </a:solidFill>
              <a:latin typeface="Tahoma"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fld id="{0DA26E88-BA40-4A77-B0ED-7948A7402DA6}" type="datetime1">
              <a:rPr lang="en-US"/>
              <a:pPr/>
              <a:t>10/12/2017</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9" name="Rectangle 6"/>
          <p:cNvSpPr>
            <a:spLocks noGrp="1" noChangeArrowheads="1"/>
          </p:cNvSpPr>
          <p:nvPr>
            <p:ph type="sldNum" sz="quarter" idx="12"/>
          </p:nvPr>
        </p:nvSpPr>
        <p:spPr>
          <a:ln/>
        </p:spPr>
        <p:txBody>
          <a:bodyPr/>
          <a:lstStyle>
            <a:lvl1pPr>
              <a:defRPr/>
            </a:lvl1pPr>
          </a:lstStyle>
          <a:p>
            <a:fld id="{33BD63BD-4415-4D21-8122-C1BC4756A84A}" type="slidenum">
              <a:rPr lang="en-US"/>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5E9119-5355-42A6-9662-D41ACFE31129}" type="datetime1">
              <a:rPr lang="en-US" sz="1200" smtClean="0">
                <a:solidFill>
                  <a:srgbClr val="002060"/>
                </a:solidFill>
                <a:latin typeface="Tahoma" pitchFamily="34" charset="0"/>
              </a:rPr>
              <a:pPr/>
              <a:t>10/12/2017</a:t>
            </a:fld>
            <a:endParaRPr lang="en-US" sz="1200">
              <a:solidFill>
                <a:srgbClr val="002060"/>
              </a:solidFill>
              <a:latin typeface="Tahoma" pitchFamily="34" charset="0"/>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z="1200">
                <a:solidFill>
                  <a:srgbClr val="002060"/>
                </a:solidFill>
                <a:latin typeface="Tahoma" pitchFamily="34" charset="0"/>
              </a:rPr>
              <a:t>Intel-Micron Confidential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F241273-F083-4DAA-9375-0745E0AC9B8F}" type="slidenum">
              <a:rPr lang="en-US" sz="1200" smtClean="0">
                <a:solidFill>
                  <a:srgbClr val="002060"/>
                </a:solidFill>
                <a:latin typeface="Tahoma" pitchFamily="34" charset="0"/>
              </a:rPr>
              <a:pPr/>
              <a:t>‹#›</a:t>
            </a:fld>
            <a:endParaRPr lang="en-US" sz="1200">
              <a:solidFill>
                <a:srgbClr val="002060"/>
              </a:solidFill>
              <a:latin typeface="Tahoma"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fld id="{DE31FC75-4DD4-40FE-B062-C050E6280B09}" type="datetime1">
              <a:rPr lang="en-US"/>
              <a:pPr/>
              <a:t>10/12/2017</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5" name="Rectangle 6"/>
          <p:cNvSpPr>
            <a:spLocks noGrp="1" noChangeArrowheads="1"/>
          </p:cNvSpPr>
          <p:nvPr>
            <p:ph type="sldNum" sz="quarter" idx="12"/>
          </p:nvPr>
        </p:nvSpPr>
        <p:spPr>
          <a:ln/>
        </p:spPr>
        <p:txBody>
          <a:bodyPr/>
          <a:lstStyle>
            <a:lvl1pPr>
              <a:defRPr/>
            </a:lvl1pPr>
          </a:lstStyle>
          <a:p>
            <a:fld id="{47BA5E2D-FCB5-4F53-A2D7-FFCD5C7E77F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BB380288-50E5-4585-8BA1-C931BFA7711C}" type="datetime1">
              <a:rPr lang="en-US"/>
              <a:pPr/>
              <a:t>10/12/2017</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4" name="Rectangle 6"/>
          <p:cNvSpPr>
            <a:spLocks noGrp="1" noChangeArrowheads="1"/>
          </p:cNvSpPr>
          <p:nvPr>
            <p:ph type="sldNum" sz="quarter" idx="12"/>
          </p:nvPr>
        </p:nvSpPr>
        <p:spPr>
          <a:ln/>
        </p:spPr>
        <p:txBody>
          <a:bodyPr/>
          <a:lstStyle>
            <a:lvl1pPr>
              <a:defRPr/>
            </a:lvl1pPr>
          </a:lstStyle>
          <a:p>
            <a:fld id="{99FF749F-63BD-4420-BF09-920A5085A96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555FCE59-0F8A-4D7A-9620-8524395D32CD}" type="datetime1">
              <a:rPr lang="en-US"/>
              <a:pPr/>
              <a:t>10/12/2017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7" name="Rectangle 6"/>
          <p:cNvSpPr>
            <a:spLocks noGrp="1" noChangeArrowheads="1"/>
          </p:cNvSpPr>
          <p:nvPr>
            <p:ph type="sldNum" sz="quarter" idx="12"/>
          </p:nvPr>
        </p:nvSpPr>
        <p:spPr>
          <a:ln/>
        </p:spPr>
        <p:txBody>
          <a:bodyPr/>
          <a:lstStyle>
            <a:lvl1pPr>
              <a:defRPr/>
            </a:lvl1pPr>
          </a:lstStyle>
          <a:p>
            <a:fld id="{88A8DFBE-8FC7-4E8A-BDFF-37F01719AEC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7A8ED254-2DF5-44AC-9222-28B8744BCB10}" type="datetime1">
              <a:rPr lang="en-US"/>
              <a:pPr/>
              <a:t>10/12/2017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Intel-Micron Confidential</a:t>
            </a:r>
          </a:p>
        </p:txBody>
      </p:sp>
      <p:sp>
        <p:nvSpPr>
          <p:cNvPr id="7" name="Rectangle 6"/>
          <p:cNvSpPr>
            <a:spLocks noGrp="1" noChangeArrowheads="1"/>
          </p:cNvSpPr>
          <p:nvPr>
            <p:ph type="sldNum" sz="quarter" idx="12"/>
          </p:nvPr>
        </p:nvSpPr>
        <p:spPr>
          <a:ln/>
        </p:spPr>
        <p:txBody>
          <a:bodyPr/>
          <a:lstStyle>
            <a:lvl1pPr>
              <a:defRPr/>
            </a:lvl1pPr>
          </a:lstStyle>
          <a:p>
            <a:fld id="{B33C5E4E-419B-4BDF-B3F4-15E2B959EAB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slideLayout" Target="../slideLayouts/slideLayout50.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762000"/>
            <a:ext cx="8686800" cy="571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a:lvl1pPr>
          </a:lstStyle>
          <a:p>
            <a:fld id="{11C36F93-F0DC-424E-8B2B-010B954E02CC}" type="datetime1">
              <a:rPr lang="en-US"/>
              <a:pPr/>
              <a:t>10/12/2017</a:t>
            </a:fld>
            <a:endParaRPr lang="en-US"/>
          </a:p>
        </p:txBody>
      </p:sp>
      <p:sp>
        <p:nvSpPr>
          <p:cNvPr id="1029" name="Rectangle 5"/>
          <p:cNvSpPr>
            <a:spLocks noGrp="1" noChangeArrowheads="1"/>
          </p:cNvSpPr>
          <p:nvPr>
            <p:ph type="ftr" sz="quarter" idx="3"/>
          </p:nvPr>
        </p:nvSpPr>
        <p:spPr bwMode="auto">
          <a:xfrm>
            <a:off x="3124200" y="66294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1" dirty="0" smtClean="0"/>
            </a:lvl1pPr>
          </a:lstStyle>
          <a:p>
            <a:pPr>
              <a:defRPr/>
            </a:pPr>
            <a:r>
              <a:rPr lang="en-US"/>
              <a:t>Intel-Micron Confidential</a:t>
            </a:r>
          </a:p>
        </p:txBody>
      </p:sp>
      <p:sp>
        <p:nvSpPr>
          <p:cNvPr id="1030" name="Rectangle 6"/>
          <p:cNvSpPr>
            <a:spLocks noGrp="1" noChangeArrowheads="1"/>
          </p:cNvSpPr>
          <p:nvPr>
            <p:ph type="sldNum" sz="quarter" idx="4"/>
          </p:nvPr>
        </p:nvSpPr>
        <p:spPr bwMode="auto">
          <a:xfrm>
            <a:off x="7239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a:lvl1pPr>
          </a:lstStyle>
          <a:p>
            <a:fld id="{28CD2B89-C4F7-4C21-A297-34E91B54A9EE}" type="slidenum">
              <a:rPr lang="en-US"/>
              <a:pPr/>
              <a:t>‹#›</a:t>
            </a:fld>
            <a:endParaRPr lang="en-US"/>
          </a:p>
        </p:txBody>
      </p:sp>
      <p:sp>
        <p:nvSpPr>
          <p:cNvPr id="7" name="Rectangle 6"/>
          <p:cNvSpPr/>
          <p:nvPr userDrawn="1"/>
        </p:nvSpPr>
        <p:spPr>
          <a:xfrm>
            <a:off x="1828800" y="0"/>
            <a:ext cx="5486400" cy="228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dirty="0">
                <a:solidFill>
                  <a:schemeClr val="bg2">
                    <a:lumMod val="40000"/>
                    <a:lumOff val="60000"/>
                  </a:schemeClr>
                </a:solidFill>
              </a:rPr>
              <a:t>A</a:t>
            </a:r>
            <a:r>
              <a:rPr lang="en-US" sz="1200" i="1" baseline="0" dirty="0">
                <a:solidFill>
                  <a:schemeClr val="bg2">
                    <a:lumMod val="40000"/>
                    <a:lumOff val="60000"/>
                  </a:schemeClr>
                </a:solidFill>
              </a:rPr>
              <a:t>VOID PUTTING TEXT OR FIGURES HERE</a:t>
            </a:r>
            <a:endParaRPr lang="en-US" sz="1200" i="1" dirty="0">
              <a:solidFill>
                <a:schemeClr val="bg2">
                  <a:lumMod val="40000"/>
                  <a:lumOff val="60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2000" b="1">
          <a:solidFill>
            <a:schemeClr val="tx2"/>
          </a:solidFill>
          <a:latin typeface="+mj-lt"/>
          <a:ea typeface="+mj-ea"/>
          <a:cs typeface="+mj-cs"/>
        </a:defRPr>
      </a:lvl1pPr>
      <a:lvl2pPr algn="ctr" rtl="0" eaLnBrk="0" fontAlgn="base" hangingPunct="0">
        <a:spcBef>
          <a:spcPct val="0"/>
        </a:spcBef>
        <a:spcAft>
          <a:spcPct val="0"/>
        </a:spcAft>
        <a:defRPr sz="2000" b="1">
          <a:solidFill>
            <a:schemeClr val="tx2"/>
          </a:solidFill>
          <a:latin typeface="Arial" charset="0"/>
        </a:defRPr>
      </a:lvl2pPr>
      <a:lvl3pPr algn="ctr" rtl="0" eaLnBrk="0" fontAlgn="base" hangingPunct="0">
        <a:spcBef>
          <a:spcPct val="0"/>
        </a:spcBef>
        <a:spcAft>
          <a:spcPct val="0"/>
        </a:spcAft>
        <a:defRPr sz="2000" b="1">
          <a:solidFill>
            <a:schemeClr val="tx2"/>
          </a:solidFill>
          <a:latin typeface="Arial" charset="0"/>
        </a:defRPr>
      </a:lvl3pPr>
      <a:lvl4pPr algn="ctr" rtl="0" eaLnBrk="0" fontAlgn="base" hangingPunct="0">
        <a:spcBef>
          <a:spcPct val="0"/>
        </a:spcBef>
        <a:spcAft>
          <a:spcPct val="0"/>
        </a:spcAft>
        <a:defRPr sz="2000" b="1">
          <a:solidFill>
            <a:schemeClr val="tx2"/>
          </a:solidFill>
          <a:latin typeface="Arial" charset="0"/>
        </a:defRPr>
      </a:lvl4pPr>
      <a:lvl5pPr algn="ctr" rtl="0" eaLnBrk="0" fontAlgn="base" hangingPunct="0">
        <a:spcBef>
          <a:spcPct val="0"/>
        </a:spcBef>
        <a:spcAft>
          <a:spcPct val="0"/>
        </a:spcAft>
        <a:defRPr sz="2000" b="1">
          <a:solidFill>
            <a:schemeClr val="tx2"/>
          </a:solidFill>
          <a:latin typeface="Arial" charset="0"/>
        </a:defRPr>
      </a:lvl5pPr>
      <a:lvl6pPr marL="457200" algn="ctr" rtl="0" fontAlgn="base">
        <a:spcBef>
          <a:spcPct val="0"/>
        </a:spcBef>
        <a:spcAft>
          <a:spcPct val="0"/>
        </a:spcAft>
        <a:defRPr sz="2000" b="1">
          <a:solidFill>
            <a:schemeClr val="tx2"/>
          </a:solidFill>
          <a:latin typeface="Arial" charset="0"/>
        </a:defRPr>
      </a:lvl6pPr>
      <a:lvl7pPr marL="914400" algn="ctr" rtl="0" fontAlgn="base">
        <a:spcBef>
          <a:spcPct val="0"/>
        </a:spcBef>
        <a:spcAft>
          <a:spcPct val="0"/>
        </a:spcAft>
        <a:defRPr sz="2000" b="1">
          <a:solidFill>
            <a:schemeClr val="tx2"/>
          </a:solidFill>
          <a:latin typeface="Arial" charset="0"/>
        </a:defRPr>
      </a:lvl7pPr>
      <a:lvl8pPr marL="1371600" algn="ctr" rtl="0" fontAlgn="base">
        <a:spcBef>
          <a:spcPct val="0"/>
        </a:spcBef>
        <a:spcAft>
          <a:spcPct val="0"/>
        </a:spcAft>
        <a:defRPr sz="2000" b="1">
          <a:solidFill>
            <a:schemeClr val="tx2"/>
          </a:solidFill>
          <a:latin typeface="Arial" charset="0"/>
        </a:defRPr>
      </a:lvl8pPr>
      <a:lvl9pPr marL="1828800" algn="ctr" rtl="0" fontAlgn="base">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p:transition>
  <p:hf sldNum="0"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0070C0"/>
        </a:buClr>
        <a:buSzPct val="90000"/>
        <a:buFont typeface="Arial Unicode MS" pitchFamily="34" charset="-128"/>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92D050"/>
        </a:buClr>
        <a:buSzPct val="90000"/>
        <a:buFont typeface="Wingdings" pitchFamily="2" charset="2"/>
        <a:buChar char="§"/>
        <a:defRPr sz="2200">
          <a:solidFill>
            <a:srgbClr val="002060"/>
          </a:solidFill>
          <a:latin typeface="+mn-lt"/>
          <a:ea typeface="MS PGothic" pitchFamily="34" charset="-128"/>
        </a:defRPr>
      </a:lvl2pPr>
      <a:lvl3pPr marL="1257300" indent="-342900" algn="l" rtl="0" eaLnBrk="1" fontAlgn="base" hangingPunct="1">
        <a:lnSpc>
          <a:spcPct val="130000"/>
        </a:lnSpc>
        <a:spcBef>
          <a:spcPct val="20000"/>
        </a:spcBef>
        <a:spcAft>
          <a:spcPct val="0"/>
        </a:spcAft>
        <a:buClr>
          <a:srgbClr val="6BB1C9"/>
        </a:buClr>
        <a:buSzPct val="90000"/>
        <a:buFont typeface="Arial" pitchFamily="34" charset="0"/>
        <a:buChar char="•"/>
        <a:defRPr sz="2000">
          <a:solidFill>
            <a:srgbClr val="002060"/>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itchFamily="34" charset="0"/>
        <a:defRPr>
          <a:solidFill>
            <a:srgbClr val="002060"/>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itchFamily="34" charset="0"/>
        <a:defRPr>
          <a:solidFill>
            <a:srgbClr val="002060"/>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ransition>
    <p:fade/>
  </p:transition>
  <p:hf sldNum="0"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0070C0"/>
        </a:buClr>
        <a:buSzPct val="90000"/>
        <a:buFont typeface="Arial Unicode MS" pitchFamily="34" charset="-128"/>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92D050"/>
        </a:buClr>
        <a:buSzPct val="90000"/>
        <a:buFont typeface="Wingdings" pitchFamily="2" charset="2"/>
        <a:buChar char="§"/>
        <a:defRPr sz="2200">
          <a:solidFill>
            <a:srgbClr val="002060"/>
          </a:solidFill>
          <a:latin typeface="+mn-lt"/>
          <a:ea typeface="MS PGothic" pitchFamily="34" charset="-128"/>
        </a:defRPr>
      </a:lvl2pPr>
      <a:lvl3pPr marL="1257300" indent="-342900" algn="l" rtl="0" eaLnBrk="1" fontAlgn="base" hangingPunct="1">
        <a:lnSpc>
          <a:spcPct val="130000"/>
        </a:lnSpc>
        <a:spcBef>
          <a:spcPct val="20000"/>
        </a:spcBef>
        <a:spcAft>
          <a:spcPct val="0"/>
        </a:spcAft>
        <a:buClr>
          <a:srgbClr val="6BB1C9"/>
        </a:buClr>
        <a:buSzPct val="90000"/>
        <a:buFont typeface="Arial" pitchFamily="34" charset="0"/>
        <a:buChar char="•"/>
        <a:defRPr sz="2000">
          <a:solidFill>
            <a:srgbClr val="002060"/>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itchFamily="34" charset="0"/>
        <a:defRPr>
          <a:solidFill>
            <a:srgbClr val="002060"/>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itchFamily="34" charset="0"/>
        <a:defRPr>
          <a:solidFill>
            <a:srgbClr val="002060"/>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ransition>
    <p:fade/>
  </p:transition>
  <p:hf sldNum="0"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0070C0"/>
        </a:buClr>
        <a:buSzPct val="90000"/>
        <a:buFont typeface="Arial Unicode MS" pitchFamily="34" charset="-128"/>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92D050"/>
        </a:buClr>
        <a:buSzPct val="90000"/>
        <a:buFont typeface="Wingdings" pitchFamily="2" charset="2"/>
        <a:buChar char="§"/>
        <a:defRPr sz="2200">
          <a:solidFill>
            <a:srgbClr val="002060"/>
          </a:solidFill>
          <a:latin typeface="+mn-lt"/>
          <a:ea typeface="MS PGothic" pitchFamily="34" charset="-128"/>
        </a:defRPr>
      </a:lvl2pPr>
      <a:lvl3pPr marL="1257300" indent="-342900" algn="l" rtl="0" eaLnBrk="1" fontAlgn="base" hangingPunct="1">
        <a:lnSpc>
          <a:spcPct val="130000"/>
        </a:lnSpc>
        <a:spcBef>
          <a:spcPct val="20000"/>
        </a:spcBef>
        <a:spcAft>
          <a:spcPct val="0"/>
        </a:spcAft>
        <a:buClr>
          <a:srgbClr val="6BB1C9"/>
        </a:buClr>
        <a:buSzPct val="90000"/>
        <a:buFont typeface="Arial" pitchFamily="34" charset="0"/>
        <a:buChar char="•"/>
        <a:defRPr sz="2000">
          <a:solidFill>
            <a:srgbClr val="002060"/>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itchFamily="34" charset="0"/>
        <a:defRPr>
          <a:solidFill>
            <a:srgbClr val="002060"/>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itchFamily="34" charset="0"/>
        <a:defRPr>
          <a:solidFill>
            <a:srgbClr val="002060"/>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dm.micron.com/cgi-bin/mtgetdoc.exe?itemID=09005aef853e226e"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6.xml"/><Relationship Id="rId13" Type="http://schemas.openxmlformats.org/officeDocument/2006/relationships/image" Target="../media/image8.wmf"/><Relationship Id="rId3" Type="http://schemas.openxmlformats.org/officeDocument/2006/relationships/control" Target="../activeX/activeX2.xml"/><Relationship Id="rId7" Type="http://schemas.openxmlformats.org/officeDocument/2006/relationships/control" Target="../activeX/activeX6.xml"/><Relationship Id="rId12" Type="http://schemas.openxmlformats.org/officeDocument/2006/relationships/image" Target="../media/image7.wmf"/><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control" Target="../activeX/activeX5.xml"/><Relationship Id="rId11" Type="http://schemas.openxmlformats.org/officeDocument/2006/relationships/image" Target="../media/image6.wmf"/><Relationship Id="rId5" Type="http://schemas.openxmlformats.org/officeDocument/2006/relationships/control" Target="../activeX/activeX4.xml"/><Relationship Id="rId15" Type="http://schemas.openxmlformats.org/officeDocument/2006/relationships/image" Target="../media/image10.wmf"/><Relationship Id="rId10" Type="http://schemas.openxmlformats.org/officeDocument/2006/relationships/image" Target="../media/image5.wmf"/><Relationship Id="rId4" Type="http://schemas.openxmlformats.org/officeDocument/2006/relationships/control" Target="../activeX/activeX3.xml"/><Relationship Id="rId9" Type="http://schemas.openxmlformats.org/officeDocument/2006/relationships/notesSlide" Target="../notesSlides/notesSlide2.xml"/><Relationship Id="rId14" Type="http://schemas.openxmlformats.org/officeDocument/2006/relationships/image" Target="../media/image9.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p:txBody>
          <a:bodyPr/>
          <a:lstStyle/>
          <a:p>
            <a:r>
              <a:rPr lang="en-US" dirty="0"/>
              <a:t>10s SXP Experiment Lot Report</a:t>
            </a:r>
          </a:p>
        </p:txBody>
      </p:sp>
      <p:sp>
        <p:nvSpPr>
          <p:cNvPr id="3074" name="Date Placeholder 3"/>
          <p:cNvSpPr>
            <a:spLocks noGrp="1"/>
          </p:cNvSpPr>
          <p:nvPr>
            <p:ph type="dt" sz="half" idx="10"/>
          </p:nvPr>
        </p:nvSpPr>
        <p:spPr/>
        <p:txBody>
          <a:bodyPr/>
          <a:lstStyle/>
          <a:p>
            <a:fld id="{B7093ACF-5DC7-49ED-90E3-63F6E298D4F3}" type="datetime1">
              <a:rPr lang="en-US" smtClean="0"/>
              <a:pPr/>
              <a:t>10/12/2017</a:t>
            </a:fld>
            <a:endParaRPr lang="en-US"/>
          </a:p>
        </p:txBody>
      </p:sp>
      <p:sp>
        <p:nvSpPr>
          <p:cNvPr id="3075" name="Footer Placeholder 4"/>
          <p:cNvSpPr>
            <a:spLocks noGrp="1"/>
          </p:cNvSpPr>
          <p:nvPr>
            <p:ph type="ftr" sz="quarter" idx="11"/>
          </p:nvPr>
        </p:nvSpPr>
        <p:spPr/>
        <p:txBody>
          <a:bodyPr/>
          <a:lstStyle/>
          <a:p>
            <a:r>
              <a:rPr lang="en-US"/>
              <a:t>Intel-Micron Confidential</a:t>
            </a:r>
          </a:p>
        </p:txBody>
      </p:sp>
      <p:sp>
        <p:nvSpPr>
          <p:cNvPr id="3076" name="Slide Number Placeholder 5"/>
          <p:cNvSpPr>
            <a:spLocks noGrp="1"/>
          </p:cNvSpPr>
          <p:nvPr>
            <p:ph type="sldNum" sz="quarter" idx="12"/>
          </p:nvPr>
        </p:nvSpPr>
        <p:spPr/>
        <p:txBody>
          <a:bodyPr/>
          <a:lstStyle/>
          <a:p>
            <a:fld id="{1B0E431D-12A7-4FCD-B6D1-B4082677EF08}" type="slidenum">
              <a:rPr lang="en-US" smtClean="0"/>
              <a:pPr/>
              <a:t>1</a:t>
            </a:fld>
            <a:endParaRPr lang="en-US"/>
          </a:p>
        </p:txBody>
      </p:sp>
      <p:graphicFrame>
        <p:nvGraphicFramePr>
          <p:cNvPr id="12032" name="Group 768"/>
          <p:cNvGraphicFramePr>
            <a:graphicFrameLocks noGrp="1"/>
          </p:cNvGraphicFramePr>
          <p:nvPr>
            <p:extLst>
              <p:ext uri="{D42A27DB-BD31-4B8C-83A1-F6EECF244321}">
                <p14:modId xmlns:p14="http://schemas.microsoft.com/office/powerpoint/2010/main" val="929302566"/>
              </p:ext>
            </p:extLst>
          </p:nvPr>
        </p:nvGraphicFramePr>
        <p:xfrm>
          <a:off x="228600" y="651827"/>
          <a:ext cx="8686800" cy="5921115"/>
        </p:xfrm>
        <a:graphic>
          <a:graphicData uri="http://schemas.openxmlformats.org/drawingml/2006/table">
            <a:tbl>
              <a:tblPr/>
              <a:tblGrid>
                <a:gridCol w="1206500">
                  <a:extLst>
                    <a:ext uri="{9D8B030D-6E8A-4147-A177-3AD203B41FA5}">
                      <a16:colId xmlns:a16="http://schemas.microsoft.com/office/drawing/2014/main" val="20000"/>
                    </a:ext>
                  </a:extLst>
                </a:gridCol>
                <a:gridCol w="1330325">
                  <a:extLst>
                    <a:ext uri="{9D8B030D-6E8A-4147-A177-3AD203B41FA5}">
                      <a16:colId xmlns:a16="http://schemas.microsoft.com/office/drawing/2014/main" val="20001"/>
                    </a:ext>
                  </a:extLst>
                </a:gridCol>
                <a:gridCol w="182563">
                  <a:extLst>
                    <a:ext uri="{9D8B030D-6E8A-4147-A177-3AD203B41FA5}">
                      <a16:colId xmlns:a16="http://schemas.microsoft.com/office/drawing/2014/main" val="20002"/>
                    </a:ext>
                  </a:extLst>
                </a:gridCol>
                <a:gridCol w="514350">
                  <a:extLst>
                    <a:ext uri="{9D8B030D-6E8A-4147-A177-3AD203B41FA5}">
                      <a16:colId xmlns:a16="http://schemas.microsoft.com/office/drawing/2014/main" val="20003"/>
                    </a:ext>
                  </a:extLst>
                </a:gridCol>
                <a:gridCol w="365125">
                  <a:extLst>
                    <a:ext uri="{9D8B030D-6E8A-4147-A177-3AD203B41FA5}">
                      <a16:colId xmlns:a16="http://schemas.microsoft.com/office/drawing/2014/main" val="20004"/>
                    </a:ext>
                  </a:extLst>
                </a:gridCol>
                <a:gridCol w="446193">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374544">
                  <a:extLst>
                    <a:ext uri="{9D8B030D-6E8A-4147-A177-3AD203B41FA5}">
                      <a16:colId xmlns:a16="http://schemas.microsoft.com/office/drawing/2014/main" val="20007"/>
                    </a:ext>
                  </a:extLst>
                </a:gridCol>
                <a:gridCol w="722419">
                  <a:extLst>
                    <a:ext uri="{9D8B030D-6E8A-4147-A177-3AD203B41FA5}">
                      <a16:colId xmlns:a16="http://schemas.microsoft.com/office/drawing/2014/main" val="20008"/>
                    </a:ext>
                  </a:extLst>
                </a:gridCol>
                <a:gridCol w="239077">
                  <a:extLst>
                    <a:ext uri="{9D8B030D-6E8A-4147-A177-3AD203B41FA5}">
                      <a16:colId xmlns:a16="http://schemas.microsoft.com/office/drawing/2014/main" val="20009"/>
                    </a:ext>
                  </a:extLst>
                </a:gridCol>
                <a:gridCol w="884237">
                  <a:extLst>
                    <a:ext uri="{9D8B030D-6E8A-4147-A177-3AD203B41FA5}">
                      <a16:colId xmlns:a16="http://schemas.microsoft.com/office/drawing/2014/main" val="20010"/>
                    </a:ext>
                  </a:extLst>
                </a:gridCol>
                <a:gridCol w="516467">
                  <a:extLst>
                    <a:ext uri="{9D8B030D-6E8A-4147-A177-3AD203B41FA5}">
                      <a16:colId xmlns:a16="http://schemas.microsoft.com/office/drawing/2014/main" val="20011"/>
                    </a:ext>
                  </a:extLst>
                </a:gridCol>
                <a:gridCol w="397933">
                  <a:extLst>
                    <a:ext uri="{9D8B030D-6E8A-4147-A177-3AD203B41FA5}">
                      <a16:colId xmlns:a16="http://schemas.microsoft.com/office/drawing/2014/main" val="20012"/>
                    </a:ext>
                  </a:extLst>
                </a:gridCol>
                <a:gridCol w="287867">
                  <a:extLst>
                    <a:ext uri="{9D8B030D-6E8A-4147-A177-3AD203B41FA5}">
                      <a16:colId xmlns:a16="http://schemas.microsoft.com/office/drawing/2014/main" val="20013"/>
                    </a:ext>
                  </a:extLst>
                </a:gridCol>
                <a:gridCol w="533400">
                  <a:extLst>
                    <a:ext uri="{9D8B030D-6E8A-4147-A177-3AD203B41FA5}">
                      <a16:colId xmlns:a16="http://schemas.microsoft.com/office/drawing/2014/main" val="20014"/>
                    </a:ext>
                  </a:extLst>
                </a:gridCol>
              </a:tblGrid>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Lot 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SWR #,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step set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8118304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r>
                        <a:rPr lang="en-US" sz="1050" b="1" dirty="0"/>
                        <a:t>Classification: Screening</a:t>
                      </a:r>
                    </a:p>
                    <a:p>
                      <a:r>
                        <a:rPr lang="en-US" sz="1000" b="1" dirty="0">
                          <a:latin typeface="+mj-lt"/>
                        </a:rPr>
                        <a:t>Max</a:t>
                      </a:r>
                      <a:r>
                        <a:rPr lang="en-US" sz="1050" b="1" dirty="0"/>
                        <a:t> score: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000" b="1" i="0" u="none" strike="noStrike" cap="none" normalizeH="0" baseline="0" dirty="0">
                          <a:ln>
                            <a:noFill/>
                          </a:ln>
                          <a:solidFill>
                            <a:schemeClr val="tx1"/>
                          </a:solidFill>
                          <a:effectLst/>
                          <a:latin typeface="Arial" pitchFamily="34" charset="0"/>
                          <a:cs typeface="Arial" pitchFamily="34" charset="0"/>
                        </a:rPr>
                        <a:t>Report Date</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000" b="1" i="0" u="none" strike="noStrike" cap="none" normalizeH="0" baseline="0" dirty="0">
                          <a:ln>
                            <a:noFill/>
                          </a:ln>
                          <a:solidFill>
                            <a:schemeClr val="tx1"/>
                          </a:solidFill>
                          <a:effectLst/>
                          <a:latin typeface="Arial" pitchFamily="34" charset="0"/>
                          <a:cs typeface="Arial" pitchFamily="34" charset="0"/>
                        </a:rPr>
                        <a:t>Final Score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Owner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KYASTREB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EFA Engineer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hMerge="1">
                  <a:txBody>
                    <a:bodyPr/>
                    <a:lstStyle/>
                    <a:p>
                      <a:endParaRPr 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EFA engineer name here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Device Flow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SD only SSM,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Vehicle  (design 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c hMerge="1">
                  <a:txBody>
                    <a:bodyPr/>
                    <a:lstStyle/>
                    <a:p>
                      <a:endParaRPr lang="en-US"/>
                    </a:p>
                  </a:txBody>
                  <a:tcPr/>
                </a:tc>
                <a:tc gridSpan="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S26A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sz="1000" dirty="0">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POR synopsis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1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SSM rev3 (flat carbons, SD thickness 17nm/25nm)</a:t>
                      </a:r>
                      <a:endParaRPr kumimoji="0" lang="en-US" sz="1000" b="1" i="1"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r>
                        <a:rPr lang="en-US" sz="1000" b="1" dirty="0">
                          <a:hlinkClick r:id="rId3"/>
                        </a:rPr>
                        <a:t>Cell rev</a:t>
                      </a:r>
                      <a:endParaRPr lang="en-US" sz="1000" b="1"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92D050"/>
                    </a:solidFill>
                  </a:tcPr>
                </a:tc>
                <a:tc hMerge="1">
                  <a:txBody>
                    <a:bodyPr/>
                    <a:lstStyle/>
                    <a:p>
                      <a:endParaRPr lang="en-US"/>
                    </a:p>
                  </a:txBody>
                  <a:tcPr/>
                </a:tc>
                <a:tc>
                  <a:txBody>
                    <a:bodyPr/>
                    <a:lstStyle/>
                    <a:p>
                      <a:r>
                        <a:rPr lang="en-US" sz="1000" dirty="0"/>
                        <a:t>SSM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Focus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1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SSM </a:t>
                      </a:r>
                      <a:r>
                        <a:rPr kumimoji="0" lang="en-US" sz="1000" b="0" i="1" u="none" strike="noStrike" cap="none" normalizeH="0" baseline="0" dirty="0" err="1">
                          <a:ln>
                            <a:noFill/>
                          </a:ln>
                          <a:solidFill>
                            <a:schemeClr val="tx1"/>
                          </a:solidFill>
                          <a:effectLst/>
                          <a:latin typeface="Arial" pitchFamily="34" charset="0"/>
                          <a:cs typeface="Arial" pitchFamily="34" charset="0"/>
                        </a:rPr>
                        <a:t>Vt</a:t>
                      </a:r>
                      <a:r>
                        <a:rPr kumimoji="0" lang="en-US" sz="1000" b="0" i="1" u="none" strike="noStrike" cap="none" normalizeH="0" baseline="0" dirty="0">
                          <a:ln>
                            <a:noFill/>
                          </a:ln>
                          <a:solidFill>
                            <a:schemeClr val="tx1"/>
                          </a:solidFill>
                          <a:effectLst/>
                          <a:latin typeface="Arial" pitchFamily="34" charset="0"/>
                          <a:cs typeface="Arial" pitchFamily="34" charset="0"/>
                        </a:rPr>
                        <a:t> window, drift; </a:t>
                      </a:r>
                    </a:p>
                  </a:txBody>
                  <a:tcPr horzOverflow="overflow">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solidFill>
                      <a:schemeClr val="accent1"/>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txBody>
                  <a:tcPr horzOverflow="overflow"/>
                </a:tc>
                <a:tc hMerge="1">
                  <a:txBody>
                    <a:bodyPr/>
                    <a:lstStyle/>
                    <a:p>
                      <a:endParaRPr lang="en-US" dirty="0"/>
                    </a:p>
                  </a:txBody>
                  <a:tcPr horzOverflow="overflow">
                    <a:lnL w="12700" cap="flat" cmpd="sng" algn="ctr">
                      <a:solidFill>
                        <a:schemeClr val="tx1"/>
                      </a:solidFill>
                      <a:prstDash val="solid"/>
                      <a:round/>
                      <a:headEnd type="none" w="med" len="med"/>
                      <a:tailEnd type="none" w="med" len="med"/>
                    </a:lnL>
                    <a:noFill/>
                  </a:tcPr>
                </a:tc>
                <a:tc hMerge="1">
                  <a:txBody>
                    <a:bodyPr/>
                    <a:lstStyle/>
                    <a:p>
                      <a:endParaRPr 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txBody>
                  <a:tcPr horzOverflow="overflow"/>
                </a:tc>
                <a:tc hMerge="1">
                  <a:txBody>
                    <a:bodyPr/>
                    <a:lstStyle/>
                    <a:p>
                      <a:endParaRPr lang="en-US"/>
                    </a:p>
                  </a:txBody>
                  <a:tcPr/>
                </a:tc>
                <a:tc hMerge="1">
                  <a:txBody>
                    <a:bodyPr/>
                    <a:lstStyle/>
                    <a:p>
                      <a:endParaRPr lang="en-US" dirty="0"/>
                    </a:p>
                  </a:txBody>
                  <a:tcPr horzOverflow="overflow"/>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89101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Why this exp is necessary?  What decision depends on results?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14">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Evaluate </a:t>
                      </a:r>
                      <a:r>
                        <a:rPr kumimoji="0" lang="en-US" sz="1000" b="0" i="1" u="none" strike="noStrike" cap="none" normalizeH="0" baseline="0" dirty="0" err="1">
                          <a:ln>
                            <a:noFill/>
                          </a:ln>
                          <a:solidFill>
                            <a:schemeClr val="tx1"/>
                          </a:solidFill>
                          <a:effectLst/>
                          <a:latin typeface="Arial" pitchFamily="34" charset="0"/>
                          <a:cs typeface="Arial" pitchFamily="34" charset="0"/>
                        </a:rPr>
                        <a:t>AlOx</a:t>
                      </a:r>
                      <a:r>
                        <a:rPr kumimoji="0" lang="en-US" sz="1000" b="0" i="1" u="none" strike="noStrike" cap="none" normalizeH="0" baseline="0" dirty="0">
                          <a:ln>
                            <a:noFill/>
                          </a:ln>
                          <a:solidFill>
                            <a:schemeClr val="tx1"/>
                          </a:solidFill>
                          <a:effectLst/>
                          <a:latin typeface="Arial" pitchFamily="34" charset="0"/>
                          <a:cs typeface="Arial" pitchFamily="34" charset="0"/>
                        </a:rPr>
                        <a:t> lamina on top and bottom of SD layer as a diffusion barrier for SD compositional preservation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7319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What are key metrics for this exp and desired direction?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14">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51,52 level X-sections, CD metrics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23440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Experiment design: split factors and hypotheses being tested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14">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1"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Decisions Made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gridSpan="14">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pitchFamily="34" charset="0"/>
                          <a:cs typeface="Arial" pitchFamily="34" charset="0"/>
                        </a:rPr>
                        <a:t>Document group decision upon final data review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254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rPr>
                        <a:t>Links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hlinkClick r:id="rId4" action="ppaction://hlinksldjump"/>
                        </a:rPr>
                        <a:t>Key Results</a:t>
                      </a: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hlinkClick r:id="rId5" action="ppaction://hlinksldjump"/>
                        </a:rPr>
                        <a:t>Split Chart</a:t>
                      </a: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hlinkClick r:id="rId6" action="ppaction://hlinksldjump"/>
                        </a:rPr>
                        <a:t>Process Details</a:t>
                      </a: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cs typeface="Arial" pitchFamily="34" charset="0"/>
                          <a:hlinkClick r:id="rId6" action="ppaction://hlinksldjump"/>
                        </a:rPr>
                        <a:t>Test Method</a:t>
                      </a: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1" i="1" u="none" strike="noStrike" cap="none" normalizeH="0" baseline="0" dirty="0">
                          <a:ln>
                            <a:noFill/>
                          </a:ln>
                          <a:solidFill>
                            <a:schemeClr val="tx1"/>
                          </a:solidFill>
                          <a:effectLst/>
                          <a:latin typeface="Arial" pitchFamily="34" charset="0"/>
                          <a:cs typeface="Arial" pitchFamily="34" charset="0"/>
                        </a:rPr>
                        <a:t>Your links here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extLst>
                  <a:ext uri="{0D108BD9-81ED-4DB2-BD59-A6C34878D82A}">
                    <a16:rowId xmlns:a16="http://schemas.microsoft.com/office/drawing/2014/main" val="10009"/>
                  </a:ext>
                </a:extLst>
              </a:tr>
            </a:tbl>
          </a:graphicData>
        </a:graphic>
      </p:graphicFrame>
      <p:pic>
        <p:nvPicPr>
          <p:cNvPr id="3" name="Picture 2"/>
          <p:cNvPicPr>
            <a:picLocks noChangeAspect="1"/>
          </p:cNvPicPr>
          <p:nvPr/>
        </p:nvPicPr>
        <p:blipFill>
          <a:blip r:embed="rId7"/>
          <a:stretch>
            <a:fillRect/>
          </a:stretch>
        </p:blipFill>
        <p:spPr>
          <a:xfrm>
            <a:off x="5467350" y="3352800"/>
            <a:ext cx="2990850" cy="2590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p:txBody>
          <a:bodyPr/>
          <a:lstStyle/>
          <a:p>
            <a:r>
              <a:rPr lang="en-US" dirty="0"/>
              <a:t>Analysis Input</a:t>
            </a:r>
          </a:p>
        </p:txBody>
      </p:sp>
      <p:sp>
        <p:nvSpPr>
          <p:cNvPr id="4098" name="Date Placeholder 3"/>
          <p:cNvSpPr>
            <a:spLocks noGrp="1"/>
          </p:cNvSpPr>
          <p:nvPr>
            <p:ph type="dt" sz="half" idx="10"/>
          </p:nvPr>
        </p:nvSpPr>
        <p:spPr/>
        <p:txBody>
          <a:bodyPr/>
          <a:lstStyle/>
          <a:p>
            <a:fld id="{8F9BE0C7-A685-4758-A231-18D2F6BC8E8A}" type="datetime1">
              <a:rPr lang="en-US" smtClean="0"/>
              <a:pPr/>
              <a:t>10/12/2017</a:t>
            </a:fld>
            <a:endParaRPr lang="en-US"/>
          </a:p>
        </p:txBody>
      </p:sp>
      <p:sp>
        <p:nvSpPr>
          <p:cNvPr id="4099" name="Footer Placeholder 4"/>
          <p:cNvSpPr>
            <a:spLocks noGrp="1"/>
          </p:cNvSpPr>
          <p:nvPr>
            <p:ph type="ftr" sz="quarter" idx="11"/>
          </p:nvPr>
        </p:nvSpPr>
        <p:spPr/>
        <p:txBody>
          <a:bodyPr/>
          <a:lstStyle/>
          <a:p>
            <a:r>
              <a:rPr lang="en-US"/>
              <a:t>Intel-Micron Confidential</a:t>
            </a:r>
          </a:p>
        </p:txBody>
      </p:sp>
      <p:sp>
        <p:nvSpPr>
          <p:cNvPr id="4100" name="Slide Number Placeholder 5"/>
          <p:cNvSpPr>
            <a:spLocks noGrp="1"/>
          </p:cNvSpPr>
          <p:nvPr>
            <p:ph type="sldNum" sz="quarter" idx="12"/>
          </p:nvPr>
        </p:nvSpPr>
        <p:spPr/>
        <p:txBody>
          <a:bodyPr/>
          <a:lstStyle/>
          <a:p>
            <a:fld id="{BE88341B-EAC8-4363-ACDA-B1F023263275}" type="slidenum">
              <a:rPr lang="en-US" smtClean="0"/>
              <a:pPr/>
              <a:t>2</a:t>
            </a:fld>
            <a:endParaRPr lang="en-US"/>
          </a:p>
        </p:txBody>
      </p:sp>
      <p:graphicFrame>
        <p:nvGraphicFramePr>
          <p:cNvPr id="58505" name="Group 137"/>
          <p:cNvGraphicFramePr>
            <a:graphicFrameLocks noGrp="1"/>
          </p:cNvGraphicFramePr>
          <p:nvPr/>
        </p:nvGraphicFramePr>
        <p:xfrm>
          <a:off x="457200" y="914400"/>
          <a:ext cx="8229600" cy="5273040"/>
        </p:xfrm>
        <a:graphic>
          <a:graphicData uri="http://schemas.openxmlformats.org/drawingml/2006/table">
            <a:tbl>
              <a:tblPr/>
              <a:tblGrid>
                <a:gridCol w="1524000">
                  <a:extLst>
                    <a:ext uri="{9D8B030D-6E8A-4147-A177-3AD203B41FA5}">
                      <a16:colId xmlns:a16="http://schemas.microsoft.com/office/drawing/2014/main" val="20000"/>
                    </a:ext>
                  </a:extLst>
                </a:gridCol>
                <a:gridCol w="6705600">
                  <a:extLst>
                    <a:ext uri="{9D8B030D-6E8A-4147-A177-3AD203B41FA5}">
                      <a16:colId xmlns:a16="http://schemas.microsoft.com/office/drawing/2014/main" val="20001"/>
                    </a:ext>
                  </a:extLst>
                </a:gridCol>
              </a:tblGrid>
              <a:tr h="1073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Analysis Required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0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DOE Design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0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If Fractional Factorial, what interactions can we neglect (what interactions can we convolute, assuming they are not significant)?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4041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000" b="1" i="0" u="none" strike="noStrike" cap="none" normalizeH="0" baseline="0" dirty="0">
                          <a:ln>
                            <a:noFill/>
                          </a:ln>
                          <a:solidFill>
                            <a:schemeClr val="tx1"/>
                          </a:solidFill>
                          <a:effectLst/>
                          <a:latin typeface="Arial" charset="0"/>
                        </a:rPr>
                        <a:t>Key metrics to analyze as DOE (if different than listed in coversheet)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25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Any other design details (replicates, center points, alias/confounding structure, DOE matrix, Blocking, easy/hard to change factors)*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TextBox 7"/>
          <p:cNvSpPr txBox="1"/>
          <p:nvPr/>
        </p:nvSpPr>
        <p:spPr>
          <a:xfrm>
            <a:off x="381000" y="6172200"/>
            <a:ext cx="5854488" cy="292388"/>
          </a:xfrm>
          <a:prstGeom prst="rect">
            <a:avLst/>
          </a:prstGeom>
          <a:noFill/>
        </p:spPr>
        <p:txBody>
          <a:bodyPr wrap="none" rtlCol="0">
            <a:spAutoFit/>
          </a:bodyPr>
          <a:lstStyle/>
          <a:p>
            <a:r>
              <a:rPr lang="en-US" sz="1300" dirty="0"/>
              <a:t>*Please list any unforeseen issues with SWR and how it impacted the design</a:t>
            </a:r>
          </a:p>
        </p:txBody>
      </p:sp>
    </p:spTree>
    <p:controls>
      <mc:AlternateContent xmlns:mc="http://schemas.openxmlformats.org/markup-compatibility/2006">
        <mc:Choice xmlns:v="urn:schemas-microsoft-com:vml" Requires="v">
          <p:control spid="1026" name="CheckBox4" r:id="rId2" imgW="914400" imgH="914400"/>
        </mc:Choice>
        <mc:Fallback>
          <p:control name="CheckBox4" r:id="rId2" imgW="914400" imgH="914400">
            <p:pic>
              <p:nvPicPr>
                <p:cNvPr id="2" name="CheckBox4"/>
                <p:cNvPicPr preferRelativeResize="0">
                  <a:picLocks noChangeArrowheads="1" noChangeShapeType="1"/>
                </p:cNvPicPr>
                <p:nvPr/>
              </p:nvPicPr>
              <p:blipFill>
                <a:blip r:embed="rId10"/>
                <a:srcRect/>
                <a:stretch>
                  <a:fillRect/>
                </a:stretch>
              </p:blipFill>
              <p:spPr bwMode="auto">
                <a:xfrm>
                  <a:off x="2209800" y="99060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27" name="CheckBox5" r:id="rId3" imgW="914400" imgH="914400"/>
        </mc:Choice>
        <mc:Fallback>
          <p:control name="CheckBox5" r:id="rId3" imgW="914400" imgH="914400">
            <p:pic>
              <p:nvPicPr>
                <p:cNvPr id="3" name="CheckBox5"/>
                <p:cNvPicPr preferRelativeResize="0">
                  <a:picLocks noChangeArrowheads="1" noChangeShapeType="1"/>
                </p:cNvPicPr>
                <p:nvPr/>
              </p:nvPicPr>
              <p:blipFill>
                <a:blip r:embed="rId11"/>
                <a:srcRect/>
                <a:stretch>
                  <a:fillRect/>
                </a:stretch>
              </p:blipFill>
              <p:spPr bwMode="auto">
                <a:xfrm>
                  <a:off x="3733800" y="99060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28" name="CheckBox1" r:id="rId4" imgW="914400" imgH="914400"/>
        </mc:Choice>
        <mc:Fallback>
          <p:control name="CheckBox1" r:id="rId4" imgW="914400" imgH="914400">
            <p:pic>
              <p:nvPicPr>
                <p:cNvPr id="4" name="CheckBox1"/>
                <p:cNvPicPr preferRelativeResize="0">
                  <a:picLocks noChangeArrowheads="1" noChangeShapeType="1"/>
                </p:cNvPicPr>
                <p:nvPr/>
              </p:nvPicPr>
              <p:blipFill>
                <a:blip r:embed="rId12"/>
                <a:srcRect/>
                <a:stretch>
                  <a:fillRect/>
                </a:stretch>
              </p:blipFill>
              <p:spPr bwMode="auto">
                <a:xfrm>
                  <a:off x="2209800" y="205740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29" name="CheckBox2" r:id="rId5" imgW="1143000" imgH="914400"/>
        </mc:Choice>
        <mc:Fallback>
          <p:control name="CheckBox2" r:id="rId5" imgW="1143000" imgH="914400">
            <p:pic>
              <p:nvPicPr>
                <p:cNvPr id="5" name="CheckBox2"/>
                <p:cNvPicPr preferRelativeResize="0">
                  <a:picLocks noChangeArrowheads="1" noChangeShapeType="1"/>
                </p:cNvPicPr>
                <p:nvPr/>
              </p:nvPicPr>
              <p:blipFill>
                <a:blip r:embed="rId13"/>
                <a:srcRect/>
                <a:stretch>
                  <a:fillRect/>
                </a:stretch>
              </p:blipFill>
              <p:spPr bwMode="auto">
                <a:xfrm>
                  <a:off x="3657600" y="2057400"/>
                  <a:ext cx="11430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30" name="CheckBox3" r:id="rId6" imgW="1143000" imgH="914400"/>
        </mc:Choice>
        <mc:Fallback>
          <p:control name="CheckBox3" r:id="rId6" imgW="1143000" imgH="914400">
            <p:pic>
              <p:nvPicPr>
                <p:cNvPr id="6" name="CheckBox3"/>
                <p:cNvPicPr preferRelativeResize="0">
                  <a:picLocks noChangeArrowheads="1" noChangeShapeType="1"/>
                </p:cNvPicPr>
                <p:nvPr/>
              </p:nvPicPr>
              <p:blipFill>
                <a:blip r:embed="rId14"/>
                <a:srcRect/>
                <a:stretch>
                  <a:fillRect/>
                </a:stretch>
              </p:blipFill>
              <p:spPr bwMode="auto">
                <a:xfrm>
                  <a:off x="5257800" y="2057400"/>
                  <a:ext cx="11430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31" name="CheckBox6" r:id="rId7" imgW="1295280" imgH="914400"/>
        </mc:Choice>
        <mc:Fallback>
          <p:control name="CheckBox6" r:id="rId7" imgW="1295280" imgH="914400">
            <p:pic>
              <p:nvPicPr>
                <p:cNvPr id="7" name="CheckBox6"/>
                <p:cNvPicPr preferRelativeResize="0">
                  <a:picLocks noChangeArrowheads="1" noChangeShapeType="1"/>
                </p:cNvPicPr>
                <p:nvPr/>
              </p:nvPicPr>
              <p:blipFill>
                <a:blip r:embed="rId15"/>
                <a:srcRect/>
                <a:stretch>
                  <a:fillRect/>
                </a:stretch>
              </p:blipFill>
              <p:spPr bwMode="auto">
                <a:xfrm>
                  <a:off x="6629400" y="2057400"/>
                  <a:ext cx="1295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p:txBody>
          <a:bodyPr/>
          <a:lstStyle/>
          <a:p>
            <a:r>
              <a:rPr lang="en-US"/>
              <a:t>Key Results</a:t>
            </a:r>
          </a:p>
        </p:txBody>
      </p:sp>
      <p:sp>
        <p:nvSpPr>
          <p:cNvPr id="4098" name="Date Placeholder 3"/>
          <p:cNvSpPr>
            <a:spLocks noGrp="1"/>
          </p:cNvSpPr>
          <p:nvPr>
            <p:ph type="dt" sz="half" idx="10"/>
          </p:nvPr>
        </p:nvSpPr>
        <p:spPr/>
        <p:txBody>
          <a:bodyPr/>
          <a:lstStyle/>
          <a:p>
            <a:fld id="{8F9BE0C7-A685-4758-A231-18D2F6BC8E8A}" type="datetime1">
              <a:rPr lang="en-US" smtClean="0"/>
              <a:pPr/>
              <a:t>10/12/2017</a:t>
            </a:fld>
            <a:endParaRPr lang="en-US"/>
          </a:p>
        </p:txBody>
      </p:sp>
      <p:sp>
        <p:nvSpPr>
          <p:cNvPr id="4099" name="Footer Placeholder 4"/>
          <p:cNvSpPr>
            <a:spLocks noGrp="1"/>
          </p:cNvSpPr>
          <p:nvPr>
            <p:ph type="ftr" sz="quarter" idx="11"/>
          </p:nvPr>
        </p:nvSpPr>
        <p:spPr/>
        <p:txBody>
          <a:bodyPr/>
          <a:lstStyle/>
          <a:p>
            <a:r>
              <a:rPr lang="en-US"/>
              <a:t>Intel-Micron Confidential</a:t>
            </a:r>
          </a:p>
        </p:txBody>
      </p:sp>
      <p:sp>
        <p:nvSpPr>
          <p:cNvPr id="4100" name="Slide Number Placeholder 5"/>
          <p:cNvSpPr>
            <a:spLocks noGrp="1"/>
          </p:cNvSpPr>
          <p:nvPr>
            <p:ph type="sldNum" sz="quarter" idx="12"/>
          </p:nvPr>
        </p:nvSpPr>
        <p:spPr/>
        <p:txBody>
          <a:bodyPr/>
          <a:lstStyle/>
          <a:p>
            <a:fld id="{BE88341B-EAC8-4363-ACDA-B1F023263275}" type="slidenum">
              <a:rPr lang="en-US" smtClean="0"/>
              <a:pPr/>
              <a:t>3</a:t>
            </a:fld>
            <a:endParaRPr lang="en-US"/>
          </a:p>
        </p:txBody>
      </p:sp>
      <p:graphicFrame>
        <p:nvGraphicFramePr>
          <p:cNvPr id="58505" name="Group 137"/>
          <p:cNvGraphicFramePr>
            <a:graphicFrameLocks noGrp="1"/>
          </p:cNvGraphicFramePr>
          <p:nvPr>
            <p:extLst>
              <p:ext uri="{D42A27DB-BD31-4B8C-83A1-F6EECF244321}">
                <p14:modId xmlns:p14="http://schemas.microsoft.com/office/powerpoint/2010/main" val="4084664190"/>
              </p:ext>
            </p:extLst>
          </p:nvPr>
        </p:nvGraphicFramePr>
        <p:xfrm>
          <a:off x="533400" y="679450"/>
          <a:ext cx="8229600" cy="5645150"/>
        </p:xfrm>
        <a:graphic>
          <a:graphicData uri="http://schemas.openxmlformats.org/drawingml/2006/table">
            <a:tbl>
              <a:tblPr/>
              <a:tblGrid>
                <a:gridCol w="1066800">
                  <a:extLst>
                    <a:ext uri="{9D8B030D-6E8A-4147-A177-3AD203B41FA5}">
                      <a16:colId xmlns:a16="http://schemas.microsoft.com/office/drawing/2014/main" val="20000"/>
                    </a:ext>
                  </a:extLst>
                </a:gridCol>
                <a:gridCol w="7162800">
                  <a:extLst>
                    <a:ext uri="{9D8B030D-6E8A-4147-A177-3AD203B41FA5}">
                      <a16:colId xmlns:a16="http://schemas.microsoft.com/office/drawing/2014/main" val="20001"/>
                    </a:ext>
                  </a:extLst>
                </a:gridCol>
              </a:tblGrid>
              <a:tr h="3429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Key Results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rPr>
                        <a:t> </a:t>
                      </a:r>
                      <a:r>
                        <a:rPr kumimoji="0" lang="en-US" sz="1000" b="0" i="1" u="none" strike="noStrike" cap="none" normalizeH="0" baseline="0" dirty="0">
                          <a:ln>
                            <a:noFill/>
                          </a:ln>
                          <a:solidFill>
                            <a:schemeClr val="tx1"/>
                          </a:solidFill>
                          <a:effectLst/>
                          <a:latin typeface="Arial" charset="0"/>
                        </a:rPr>
                        <a:t>Observations and/or measured constants:</a:t>
                      </a:r>
                    </a:p>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charset="0"/>
                        </a:rPr>
                        <a:t>RDA report: </a:t>
                      </a:r>
                    </a:p>
                    <a:p>
                      <a:pPr marL="233363" marR="0" lvl="0" indent="-233363" algn="l" defTabSz="914400" rtl="0" eaLnBrk="1" fontAlgn="base" latinLnBrk="0" hangingPunct="1">
                        <a:lnSpc>
                          <a:spcPct val="100000"/>
                        </a:lnSpc>
                        <a:spcBef>
                          <a:spcPct val="20000"/>
                        </a:spcBef>
                        <a:spcAft>
                          <a:spcPct val="0"/>
                        </a:spcAft>
                        <a:buClrTx/>
                        <a:buSzTx/>
                        <a:buFontTx/>
                        <a:buNone/>
                        <a:tabLst/>
                      </a:pPr>
                      <a:r>
                        <a:rPr kumimoji="0" lang="en-US" sz="1000" b="0" i="1" u="none" strike="noStrike" cap="none" normalizeH="0" baseline="0" dirty="0">
                          <a:ln>
                            <a:noFill/>
                          </a:ln>
                          <a:solidFill>
                            <a:schemeClr val="tx1"/>
                          </a:solidFill>
                          <a:effectLst/>
                          <a:latin typeface="Arial" charset="0"/>
                        </a:rPr>
                        <a:t>In-line data </a:t>
                      </a:r>
                      <a:r>
                        <a:rPr kumimoji="0" lang="en-US" sz="1000" b="0" i="1" u="none" strike="noStrike" cap="none" normalizeH="0" baseline="0" dirty="0">
                          <a:ln>
                            <a:noFill/>
                          </a:ln>
                          <a:solidFill>
                            <a:schemeClr val="tx1"/>
                          </a:solidFill>
                          <a:effectLst/>
                          <a:latin typeface="Arial" charset="0"/>
                          <a:hlinkClick r:id="" action="ppaction://noaction"/>
                        </a:rPr>
                        <a:t>summary</a:t>
                      </a: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0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rPr>
                        <a:t>Known process issues (</a:t>
                      </a:r>
                      <a:r>
                        <a:rPr kumimoji="0" lang="en-US" sz="1000" b="1" i="0" u="none" strike="noStrike" cap="none" normalizeH="0" baseline="0" dirty="0" err="1">
                          <a:ln>
                            <a:noFill/>
                          </a:ln>
                          <a:solidFill>
                            <a:schemeClr val="tx1"/>
                          </a:solidFill>
                          <a:effectLst/>
                          <a:latin typeface="Arial" charset="0"/>
                        </a:rPr>
                        <a:t>mis</a:t>
                      </a:r>
                      <a:r>
                        <a:rPr kumimoji="0" lang="en-US" sz="1000" b="1" i="0" u="none" strike="noStrike" cap="none" normalizeH="0" baseline="0" dirty="0">
                          <a:ln>
                            <a:noFill/>
                          </a:ln>
                          <a:solidFill>
                            <a:schemeClr val="tx1"/>
                          </a:solidFill>
                          <a:effectLst/>
                          <a:latin typeface="Arial" charset="0"/>
                        </a:rPr>
                        <a:t>-processing, errors)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2555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000" b="1" i="0" u="none" strike="noStrike" cap="none" normalizeH="0" baseline="0" dirty="0">
                          <a:ln>
                            <a:noFill/>
                          </a:ln>
                          <a:solidFill>
                            <a:schemeClr val="tx1"/>
                          </a:solidFill>
                          <a:effectLst/>
                          <a:latin typeface="Arial" charset="0"/>
                        </a:rPr>
                        <a:t>What  unknowns remain?  Plans to follow up.</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233363" marR="0" lvl="0" indent="-233363"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p:txBody>
          <a:bodyPr/>
          <a:lstStyle/>
          <a:p>
            <a:r>
              <a:rPr lang="en-US" dirty="0"/>
              <a:t>Split Chart SWR</a:t>
            </a:r>
          </a:p>
        </p:txBody>
      </p:sp>
      <p:sp>
        <p:nvSpPr>
          <p:cNvPr id="6146" name="Date Placeholder 3"/>
          <p:cNvSpPr>
            <a:spLocks noGrp="1"/>
          </p:cNvSpPr>
          <p:nvPr>
            <p:ph type="dt" sz="half" idx="10"/>
          </p:nvPr>
        </p:nvSpPr>
        <p:spPr/>
        <p:txBody>
          <a:bodyPr/>
          <a:lstStyle/>
          <a:p>
            <a:fld id="{25FCE449-C50F-4BF8-A49F-B6F1D73DCE44}" type="datetime1">
              <a:rPr lang="en-US" smtClean="0"/>
              <a:pPr/>
              <a:t>10/12/2017</a:t>
            </a:fld>
            <a:endParaRPr lang="en-US"/>
          </a:p>
        </p:txBody>
      </p:sp>
      <p:sp>
        <p:nvSpPr>
          <p:cNvPr id="6147" name="Footer Placeholder 4"/>
          <p:cNvSpPr>
            <a:spLocks noGrp="1"/>
          </p:cNvSpPr>
          <p:nvPr>
            <p:ph type="ftr" sz="quarter" idx="11"/>
          </p:nvPr>
        </p:nvSpPr>
        <p:spPr/>
        <p:txBody>
          <a:bodyPr/>
          <a:lstStyle/>
          <a:p>
            <a:r>
              <a:rPr lang="en-US"/>
              <a:t>Intel-Micron Confidential</a:t>
            </a:r>
          </a:p>
        </p:txBody>
      </p:sp>
      <p:sp>
        <p:nvSpPr>
          <p:cNvPr id="6148" name="Slide Number Placeholder 5"/>
          <p:cNvSpPr>
            <a:spLocks noGrp="1"/>
          </p:cNvSpPr>
          <p:nvPr>
            <p:ph type="sldNum" sz="quarter" idx="12"/>
          </p:nvPr>
        </p:nvSpPr>
        <p:spPr/>
        <p:txBody>
          <a:bodyPr/>
          <a:lstStyle/>
          <a:p>
            <a:fld id="{80CD2A00-604D-49C0-836E-6FEF7A4EA8D6}" type="slidenum">
              <a:rPr lang="en-US" smtClean="0"/>
              <a:pPr/>
              <a:t>4</a:t>
            </a:fld>
            <a:endParaRPr lang="en-US"/>
          </a:p>
        </p:txBody>
      </p:sp>
      <p:pic>
        <p:nvPicPr>
          <p:cNvPr id="2" name="Picture 1"/>
          <p:cNvPicPr>
            <a:picLocks noChangeAspect="1"/>
          </p:cNvPicPr>
          <p:nvPr/>
        </p:nvPicPr>
        <p:blipFill>
          <a:blip r:embed="rId3"/>
          <a:stretch>
            <a:fillRect/>
          </a:stretch>
        </p:blipFill>
        <p:spPr>
          <a:xfrm>
            <a:off x="786" y="728188"/>
            <a:ext cx="9067014" cy="2132971"/>
          </a:xfrm>
          <a:prstGeom prst="rect">
            <a:avLst/>
          </a:prstGeom>
        </p:spPr>
      </p:pic>
      <p:pic>
        <p:nvPicPr>
          <p:cNvPr id="5" name="Picture 4"/>
          <p:cNvPicPr>
            <a:picLocks noChangeAspect="1"/>
          </p:cNvPicPr>
          <p:nvPr/>
        </p:nvPicPr>
        <p:blipFill>
          <a:blip r:embed="rId4"/>
          <a:stretch>
            <a:fillRect/>
          </a:stretch>
        </p:blipFill>
        <p:spPr>
          <a:xfrm>
            <a:off x="6076950" y="2903547"/>
            <a:ext cx="2990850" cy="2590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4"/>
          <p:cNvSpPr>
            <a:spLocks noGrp="1"/>
          </p:cNvSpPr>
          <p:nvPr>
            <p:ph type="title"/>
          </p:nvPr>
        </p:nvSpPr>
        <p:spPr>
          <a:xfrm>
            <a:off x="0" y="1"/>
            <a:ext cx="9144000" cy="695246"/>
          </a:xfrm>
        </p:spPr>
        <p:txBody>
          <a:bodyPr/>
          <a:lstStyle/>
          <a:p>
            <a:r>
              <a:rPr lang="en-US" sz="3200" b="1" dirty="0">
                <a:solidFill>
                  <a:schemeClr val="tx2">
                    <a:lumMod val="50000"/>
                    <a:lumOff val="50000"/>
                  </a:schemeClr>
                </a:solidFill>
              </a:rPr>
              <a:t>SWR Effectiveness Scoring Guidelines</a:t>
            </a:r>
          </a:p>
        </p:txBody>
      </p:sp>
      <p:sp>
        <p:nvSpPr>
          <p:cNvPr id="15363" name="Date Placeholder 9"/>
          <p:cNvSpPr>
            <a:spLocks noGrp="1"/>
          </p:cNvSpPr>
          <p:nvPr>
            <p:ph type="dt" sz="quarter" idx="11"/>
          </p:nvPr>
        </p:nvSpPr>
        <p:spPr bwMode="auto">
          <a:noFill/>
          <a:ln>
            <a:miter lim="800000"/>
            <a:headEnd/>
            <a:tailEnd/>
          </a:ln>
        </p:spPr>
        <p:txBody>
          <a:bodyPr/>
          <a:lstStyle/>
          <a:p>
            <a:fld id="{6506AFE8-FC28-41E9-AA51-EDF9FE5568E5}" type="datetime4">
              <a:rPr lang="en-US"/>
              <a:pPr/>
              <a:t>October 12, 2017</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402131710"/>
              </p:ext>
            </p:extLst>
          </p:nvPr>
        </p:nvGraphicFramePr>
        <p:xfrm>
          <a:off x="58056" y="624177"/>
          <a:ext cx="8915401" cy="5700423"/>
        </p:xfrm>
        <a:graphic>
          <a:graphicData uri="http://schemas.openxmlformats.org/drawingml/2006/table">
            <a:tbl>
              <a:tblPr>
                <a:tableStyleId>{5C22544A-7EE6-4342-B048-85BDC9FD1C3A}</a:tableStyleId>
              </a:tblPr>
              <a:tblGrid>
                <a:gridCol w="1105809">
                  <a:extLst>
                    <a:ext uri="{9D8B030D-6E8A-4147-A177-3AD203B41FA5}">
                      <a16:colId xmlns:a16="http://schemas.microsoft.com/office/drawing/2014/main" val="20000"/>
                    </a:ext>
                  </a:extLst>
                </a:gridCol>
                <a:gridCol w="1152749">
                  <a:extLst>
                    <a:ext uri="{9D8B030D-6E8A-4147-A177-3AD203B41FA5}">
                      <a16:colId xmlns:a16="http://schemas.microsoft.com/office/drawing/2014/main" val="20001"/>
                    </a:ext>
                  </a:extLst>
                </a:gridCol>
                <a:gridCol w="967351">
                  <a:extLst>
                    <a:ext uri="{9D8B030D-6E8A-4147-A177-3AD203B41FA5}">
                      <a16:colId xmlns:a16="http://schemas.microsoft.com/office/drawing/2014/main" val="20002"/>
                    </a:ext>
                  </a:extLst>
                </a:gridCol>
                <a:gridCol w="1745235">
                  <a:extLst>
                    <a:ext uri="{9D8B030D-6E8A-4147-A177-3AD203B41FA5}">
                      <a16:colId xmlns:a16="http://schemas.microsoft.com/office/drawing/2014/main" val="20003"/>
                    </a:ext>
                  </a:extLst>
                </a:gridCol>
                <a:gridCol w="3944257">
                  <a:extLst>
                    <a:ext uri="{9D8B030D-6E8A-4147-A177-3AD203B41FA5}">
                      <a16:colId xmlns:a16="http://schemas.microsoft.com/office/drawing/2014/main" val="20004"/>
                    </a:ext>
                  </a:extLst>
                </a:gridCol>
              </a:tblGrid>
              <a:tr h="459491">
                <a:tc>
                  <a:txBody>
                    <a:bodyPr/>
                    <a:lstStyle/>
                    <a:p>
                      <a:pPr algn="ctr" fontAlgn="b"/>
                      <a:r>
                        <a:rPr lang="en-US" sz="900" b="1" u="none" strike="noStrike" dirty="0">
                          <a:solidFill>
                            <a:schemeClr val="bg1"/>
                          </a:solidFill>
                          <a:effectLst/>
                        </a:rPr>
                        <a:t>Class</a:t>
                      </a:r>
                      <a:r>
                        <a:rPr lang="en-US" sz="900" b="1" u="none" strike="noStrike" baseline="0" dirty="0">
                          <a:solidFill>
                            <a:schemeClr val="bg1"/>
                          </a:solidFill>
                          <a:effectLst/>
                        </a:rPr>
                        <a:t> </a:t>
                      </a:r>
                      <a:r>
                        <a:rPr lang="en-US" sz="900" b="1" u="none" strike="noStrike" dirty="0">
                          <a:solidFill>
                            <a:schemeClr val="bg1"/>
                          </a:solidFill>
                          <a:effectLst/>
                        </a:rPr>
                        <a:t> of Experiment</a:t>
                      </a:r>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algn="ctr" fontAlgn="b"/>
                      <a:r>
                        <a:rPr lang="en-US" sz="900" b="1" u="none" strike="noStrike" dirty="0">
                          <a:solidFill>
                            <a:schemeClr val="bg1"/>
                          </a:solidFill>
                          <a:effectLst/>
                        </a:rPr>
                        <a:t>Purpose</a:t>
                      </a:r>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algn="ctr" fontAlgn="b"/>
                      <a:r>
                        <a:rPr lang="en-US" sz="900" b="1" u="none" strike="noStrike" dirty="0">
                          <a:solidFill>
                            <a:schemeClr val="bg1"/>
                          </a:solidFill>
                          <a:effectLst/>
                        </a:rPr>
                        <a:t>Example</a:t>
                      </a:r>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algn="ctr" fontAlgn="b"/>
                      <a:r>
                        <a:rPr lang="en-US" sz="900" b="1" u="none" strike="noStrike" dirty="0" err="1">
                          <a:solidFill>
                            <a:schemeClr val="bg1"/>
                          </a:solidFill>
                          <a:effectLst/>
                        </a:rPr>
                        <a:t>SxP</a:t>
                      </a:r>
                      <a:r>
                        <a:rPr lang="en-US" sz="900" b="1" u="none" strike="noStrike" baseline="0" dirty="0">
                          <a:solidFill>
                            <a:schemeClr val="bg1"/>
                          </a:solidFill>
                          <a:effectLst/>
                        </a:rPr>
                        <a:t> Program </a:t>
                      </a:r>
                      <a:r>
                        <a:rPr lang="en-US" sz="900" b="1" u="none" strike="noStrike" dirty="0">
                          <a:solidFill>
                            <a:schemeClr val="bg1"/>
                          </a:solidFill>
                          <a:effectLst/>
                        </a:rPr>
                        <a:t>Value </a:t>
                      </a:r>
                    </a:p>
                    <a:p>
                      <a:pPr algn="ctr" fontAlgn="b"/>
                      <a:r>
                        <a:rPr lang="en-US" sz="900" b="0" i="1" u="none" strike="noStrike" dirty="0">
                          <a:solidFill>
                            <a:schemeClr val="bg1"/>
                          </a:solidFill>
                          <a:effectLst/>
                        </a:rPr>
                        <a:t>Aligned with SWR committee</a:t>
                      </a:r>
                      <a:endParaRPr lang="en-US" sz="900" b="0" i="1"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algn="ctr" fontAlgn="b"/>
                      <a:r>
                        <a:rPr lang="en-US" sz="900" b="1" u="none" strike="noStrike" dirty="0">
                          <a:solidFill>
                            <a:schemeClr val="bg1"/>
                          </a:solidFill>
                          <a:effectLst/>
                        </a:rPr>
                        <a:t>Scoring Guidelines</a:t>
                      </a:r>
                      <a:br>
                        <a:rPr lang="en-US" sz="900" b="1" u="none" strike="noStrike" dirty="0">
                          <a:solidFill>
                            <a:schemeClr val="bg1"/>
                          </a:solidFill>
                          <a:effectLst/>
                        </a:rPr>
                      </a:br>
                      <a:r>
                        <a:rPr lang="en-US" sz="900" b="0" i="1" u="none" strike="noStrike" dirty="0">
                          <a:solidFill>
                            <a:schemeClr val="bg1"/>
                          </a:solidFill>
                          <a:effectLst/>
                        </a:rPr>
                        <a:t>Scored</a:t>
                      </a:r>
                      <a:r>
                        <a:rPr lang="en-US" sz="900" b="0" i="1" u="none" strike="noStrike" baseline="0" dirty="0">
                          <a:solidFill>
                            <a:schemeClr val="bg1"/>
                          </a:solidFill>
                          <a:effectLst/>
                        </a:rPr>
                        <a:t> b</a:t>
                      </a:r>
                      <a:r>
                        <a:rPr lang="en-US" sz="900" b="0" i="1" u="none" strike="noStrike" dirty="0">
                          <a:solidFill>
                            <a:schemeClr val="bg1"/>
                          </a:solidFill>
                          <a:effectLst/>
                        </a:rPr>
                        <a:t>y SWR owner, Ratified by Integration Manager/SWR Committee</a:t>
                      </a:r>
                      <a:endParaRPr lang="en-US" sz="900" b="0" i="1" u="none" strike="noStrike" dirty="0">
                        <a:solidFill>
                          <a:schemeClr val="bg1"/>
                        </a:solidFill>
                        <a:effectLst/>
                        <a:latin typeface="Calibri"/>
                      </a:endParaRPr>
                    </a:p>
                  </a:txBody>
                  <a:tcPr marL="6531" marR="6531" marT="6531" marB="0" anchor="ctr">
                    <a:solidFill>
                      <a:schemeClr val="tx2">
                        <a:lumMod val="50000"/>
                        <a:lumOff val="50000"/>
                      </a:schemeClr>
                    </a:solidFill>
                  </a:tcPr>
                </a:tc>
                <a:extLst>
                  <a:ext uri="{0D108BD9-81ED-4DB2-BD59-A6C34878D82A}">
                    <a16:rowId xmlns:a16="http://schemas.microsoft.com/office/drawing/2014/main" val="10000"/>
                  </a:ext>
                </a:extLst>
              </a:tr>
              <a:tr h="326670">
                <a:tc gridSpan="4">
                  <a:txBody>
                    <a:bodyPr/>
                    <a:lstStyle/>
                    <a:p>
                      <a:pPr marL="91440" algn="ctr" fontAlgn="b"/>
                      <a:r>
                        <a:rPr lang="en-US" sz="900" b="0" i="0" u="none" strike="noStrike" dirty="0">
                          <a:solidFill>
                            <a:schemeClr val="tx1"/>
                          </a:solidFill>
                          <a:effectLst/>
                          <a:latin typeface="Arial" pitchFamily="34" charset="0"/>
                          <a:cs typeface="Arial" pitchFamily="34" charset="0"/>
                        </a:rPr>
                        <a:t>Classify and Score</a:t>
                      </a:r>
                      <a:r>
                        <a:rPr lang="en-US" sz="900" b="0" i="0" u="none" strike="noStrike" baseline="0" dirty="0">
                          <a:solidFill>
                            <a:schemeClr val="tx1"/>
                          </a:solidFill>
                          <a:effectLst/>
                          <a:latin typeface="Arial" pitchFamily="34" charset="0"/>
                          <a:cs typeface="Arial" pitchFamily="34" charset="0"/>
                        </a:rPr>
                        <a:t> prior to SWR committee submission.  Enter scoring in SWR coversheet and insert the link in SWR. Will be transferred to tracking dB by PI tech</a:t>
                      </a:r>
                      <a:endParaRPr lang="en-US" sz="900" b="0" i="0" u="none" strike="noStrike" dirty="0">
                        <a:solidFill>
                          <a:schemeClr val="tx1"/>
                        </a:solidFill>
                        <a:effectLst/>
                        <a:latin typeface="Arial" pitchFamily="34" charset="0"/>
                        <a:cs typeface="Arial" pitchFamily="34" charset="0"/>
                      </a:endParaRPr>
                    </a:p>
                  </a:txBody>
                  <a:tcPr marL="6531" marR="6531" marT="6531" marB="0" anchor="ctr">
                    <a:solidFill>
                      <a:schemeClr val="bg1">
                        <a:lumMod val="85000"/>
                      </a:schemeClr>
                    </a:solidFill>
                  </a:tcPr>
                </a:tc>
                <a:tc hMerge="1">
                  <a:txBody>
                    <a:bodyPr/>
                    <a:lstStyle/>
                    <a:p>
                      <a:pPr marL="91440" algn="l" fontAlgn="b"/>
                      <a:endParaRPr lang="en-US" sz="900" b="0" i="0" u="none" strike="noStrike" dirty="0">
                        <a:solidFill>
                          <a:srgbClr val="000000"/>
                        </a:solidFill>
                        <a:effectLst/>
                        <a:latin typeface="Arial" pitchFamily="34" charset="0"/>
                        <a:cs typeface="Arial" pitchFamily="34" charset="0"/>
                      </a:endParaRPr>
                    </a:p>
                  </a:txBody>
                  <a:tcPr marL="6531" marR="6531" marT="6531" marB="0" anchor="ctr"/>
                </a:tc>
                <a:tc hMerge="1">
                  <a:txBody>
                    <a:bodyPr/>
                    <a:lstStyle/>
                    <a:p>
                      <a:pPr marL="91440" algn="l" fontAlgn="b"/>
                      <a:endParaRPr lang="en-US" sz="900" u="none" strike="noStrike" dirty="0">
                        <a:effectLst/>
                        <a:latin typeface="Arial" pitchFamily="34" charset="0"/>
                        <a:cs typeface="Arial" pitchFamily="34" charset="0"/>
                      </a:endParaRPr>
                    </a:p>
                  </a:txBody>
                  <a:tcPr marL="6531" marR="6531" marT="6531" marB="0" anchor="ctr"/>
                </a:tc>
                <a:tc hMerge="1">
                  <a:txBody>
                    <a:bodyPr/>
                    <a:lstStyle/>
                    <a:p>
                      <a:pPr marL="182880" algn="l" fontAlgn="b"/>
                      <a:endParaRPr lang="en-US" sz="900" u="none" strike="noStrike" dirty="0">
                        <a:effectLst/>
                        <a:latin typeface="Arial" pitchFamily="34" charset="0"/>
                        <a:cs typeface="Arial" pitchFamily="34" charset="0"/>
                      </a:endParaRPr>
                    </a:p>
                  </a:txBody>
                  <a:tcPr marL="6531" marR="6531" marT="6531" marB="0" anchor="ctr"/>
                </a:tc>
                <a:tc>
                  <a:txBody>
                    <a:bodyPr/>
                    <a:lstStyle/>
                    <a:p>
                      <a:pPr marL="182880" algn="ctr" fontAlgn="b"/>
                      <a:r>
                        <a:rPr lang="en-US" sz="900" b="0" i="0" u="none" strike="noStrike" dirty="0">
                          <a:solidFill>
                            <a:schemeClr val="tx1"/>
                          </a:solidFill>
                          <a:effectLst/>
                          <a:latin typeface="Arial" pitchFamily="34" charset="0"/>
                          <a:cs typeface="Arial" pitchFamily="34" charset="0"/>
                        </a:rPr>
                        <a:t>Score post probe and final</a:t>
                      </a:r>
                      <a:r>
                        <a:rPr lang="en-US" sz="900" b="0" i="0" u="none" strike="noStrike" baseline="0" dirty="0">
                          <a:solidFill>
                            <a:schemeClr val="tx1"/>
                          </a:solidFill>
                          <a:effectLst/>
                          <a:latin typeface="Arial" pitchFamily="34" charset="0"/>
                          <a:cs typeface="Arial" pitchFamily="34" charset="0"/>
                        </a:rPr>
                        <a:t> report completion.  Enter score in SWR coversheet.  Will be transferred to tracking dB by PI tech</a:t>
                      </a:r>
                      <a:endParaRPr lang="en-US" sz="900" b="0" i="0" u="none" strike="noStrike" dirty="0">
                        <a:solidFill>
                          <a:schemeClr val="tx1"/>
                        </a:solidFill>
                        <a:effectLst/>
                        <a:latin typeface="Arial" pitchFamily="34" charset="0"/>
                        <a:cs typeface="Arial" pitchFamily="34" charset="0"/>
                      </a:endParaRPr>
                    </a:p>
                  </a:txBody>
                  <a:tcPr marL="6531" marR="6531" marT="6531" marB="0" anchor="ctr">
                    <a:solidFill>
                      <a:schemeClr val="bg1">
                        <a:lumMod val="85000"/>
                      </a:schemeClr>
                    </a:solidFill>
                  </a:tcPr>
                </a:tc>
                <a:extLst>
                  <a:ext uri="{0D108BD9-81ED-4DB2-BD59-A6C34878D82A}">
                    <a16:rowId xmlns:a16="http://schemas.microsoft.com/office/drawing/2014/main" val="10001"/>
                  </a:ext>
                </a:extLst>
              </a:tr>
              <a:tr h="968072">
                <a:tc>
                  <a:txBody>
                    <a:bodyPr/>
                    <a:lstStyle/>
                    <a:p>
                      <a:pPr algn="ctr" fontAlgn="b"/>
                      <a:r>
                        <a:rPr lang="en-US" sz="900" b="1" u="none" strike="noStrike" dirty="0">
                          <a:solidFill>
                            <a:schemeClr val="bg1"/>
                          </a:solidFill>
                          <a:effectLst/>
                        </a:rPr>
                        <a:t>Screening</a:t>
                      </a:r>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Establish model or causal factors for a critical problem</a:t>
                      </a:r>
                    </a:p>
                    <a:p>
                      <a:pPr marL="91440" algn="l" fontAlgn="b"/>
                      <a:endParaRPr lang="en-US" sz="900" b="0" i="0" u="none" strike="noStrike" dirty="0">
                        <a:solidFill>
                          <a:srgbClr val="000000"/>
                        </a:solidFill>
                        <a:effectLst/>
                        <a:latin typeface="Arial" pitchFamily="34" charset="0"/>
                        <a:cs typeface="Arial" pitchFamily="34" charset="0"/>
                      </a:endParaRPr>
                    </a:p>
                    <a:p>
                      <a:pPr marL="91440" algn="l" fontAlgn="b"/>
                      <a:endParaRPr lang="en-US" sz="900" b="0" i="0" u="none" strike="noStrike" dirty="0">
                        <a:solidFill>
                          <a:srgbClr val="000000"/>
                        </a:solidFill>
                        <a:effectLst/>
                        <a:latin typeface="Arial" pitchFamily="34" charset="0"/>
                        <a:cs typeface="Arial" pitchFamily="34" charset="0"/>
                      </a:endParaRPr>
                    </a:p>
                  </a:txBody>
                  <a:tcPr marL="6531" marR="6531" marT="6531" marB="0" anchor="ctr"/>
                </a:tc>
                <a:tc>
                  <a:txBody>
                    <a:bodyPr/>
                    <a:lstStyle/>
                    <a:p>
                      <a:pPr marL="91440" algn="l" fontAlgn="b"/>
                      <a:r>
                        <a:rPr lang="en-US" sz="900" u="none" strike="noStrike" dirty="0">
                          <a:effectLst/>
                          <a:latin typeface="Arial" pitchFamily="34" charset="0"/>
                          <a:cs typeface="Arial" pitchFamily="34" charset="0"/>
                        </a:rPr>
                        <a:t>Establish Physical Model by segmentation of factors or DOE of critical variables</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3</a:t>
                      </a:r>
                      <a:r>
                        <a:rPr lang="en-US" sz="900" u="none" strike="noStrike" dirty="0">
                          <a:effectLst/>
                          <a:latin typeface="Arial" pitchFamily="34" charset="0"/>
                          <a:cs typeface="Arial" pitchFamily="34" charset="0"/>
                        </a:rPr>
                        <a:t> - urgent/program show</a:t>
                      </a:r>
                      <a:r>
                        <a:rPr lang="en-US" sz="900" u="none" strike="noStrike" baseline="0" dirty="0">
                          <a:effectLst/>
                          <a:latin typeface="Arial" pitchFamily="34" charset="0"/>
                          <a:cs typeface="Arial" pitchFamily="34" charset="0"/>
                        </a:rPr>
                        <a:t> stopper</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2</a:t>
                      </a:r>
                      <a:r>
                        <a:rPr lang="en-US" sz="900" u="none" strike="noStrike" dirty="0">
                          <a:effectLst/>
                          <a:latin typeface="Arial" pitchFamily="34" charset="0"/>
                          <a:cs typeface="Arial" pitchFamily="34" charset="0"/>
                        </a:rPr>
                        <a:t> - program high risk</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1</a:t>
                      </a:r>
                      <a:r>
                        <a:rPr lang="en-US" sz="900" u="none" strike="noStrike" dirty="0">
                          <a:effectLst/>
                          <a:latin typeface="Arial" pitchFamily="34" charset="0"/>
                          <a:cs typeface="Arial" pitchFamily="34" charset="0"/>
                        </a:rPr>
                        <a:t> - for others</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a) </a:t>
                      </a:r>
                      <a:r>
                        <a:rPr lang="en-US" sz="900" u="none" strike="noStrike" dirty="0">
                          <a:effectLst/>
                          <a:latin typeface="Arial" pitchFamily="34" charset="0"/>
                          <a:cs typeface="Arial" pitchFamily="34" charset="0"/>
                        </a:rPr>
                        <a:t>Multiplier =1 when a clear model is established with potential </a:t>
                      </a:r>
                      <a:br>
                        <a:rPr lang="en-US" sz="900" u="none" strike="noStrike" dirty="0">
                          <a:effectLst/>
                          <a:latin typeface="Arial" pitchFamily="34" charset="0"/>
                          <a:cs typeface="Arial" pitchFamily="34" charset="0"/>
                        </a:rPr>
                      </a:br>
                      <a:r>
                        <a:rPr lang="en-US" sz="900" u="none" strike="noStrike" dirty="0">
                          <a:effectLst/>
                          <a:latin typeface="Arial" pitchFamily="34" charset="0"/>
                          <a:cs typeface="Arial" pitchFamily="34" charset="0"/>
                        </a:rPr>
                        <a:t>     approach to solution</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b) </a:t>
                      </a:r>
                      <a:r>
                        <a:rPr lang="en-US" sz="900" u="none" strike="noStrike" dirty="0">
                          <a:effectLst/>
                          <a:latin typeface="Arial" pitchFamily="34" charset="0"/>
                          <a:cs typeface="Arial" pitchFamily="34" charset="0"/>
                        </a:rPr>
                        <a:t>Reduce score to 0.5X when experiment clearly refutes existing </a:t>
                      </a:r>
                    </a:p>
                    <a:p>
                      <a:pPr marL="182880" algn="l" fontAlgn="b"/>
                      <a:r>
                        <a:rPr lang="en-US" sz="900" u="none" strike="noStrike" dirty="0">
                          <a:effectLst/>
                          <a:latin typeface="Arial" pitchFamily="34" charset="0"/>
                          <a:cs typeface="Arial" pitchFamily="34" charset="0"/>
                        </a:rPr>
                        <a:t>     models  but does not establish new model</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c) </a:t>
                      </a:r>
                      <a:r>
                        <a:rPr lang="en-US" sz="900" u="none" strike="noStrike" dirty="0">
                          <a:effectLst/>
                          <a:latin typeface="Arial" pitchFamily="34" charset="0"/>
                          <a:cs typeface="Arial" pitchFamily="34" charset="0"/>
                        </a:rPr>
                        <a:t>Score 0 when </a:t>
                      </a:r>
                      <a:r>
                        <a:rPr lang="en-US" sz="900" u="none" strike="noStrike" dirty="0" err="1">
                          <a:effectLst/>
                          <a:latin typeface="Arial" pitchFamily="34" charset="0"/>
                          <a:cs typeface="Arial" pitchFamily="34" charset="0"/>
                        </a:rPr>
                        <a:t>a,b</a:t>
                      </a:r>
                      <a:r>
                        <a:rPr lang="en-US" sz="900" u="none" strike="noStrike" dirty="0">
                          <a:effectLst/>
                          <a:latin typeface="Arial" pitchFamily="34" charset="0"/>
                          <a:cs typeface="Arial" pitchFamily="34" charset="0"/>
                        </a:rPr>
                        <a:t> are not true</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2"/>
                  </a:ext>
                </a:extLst>
              </a:tr>
              <a:tr h="968072">
                <a:tc>
                  <a:txBody>
                    <a:bodyPr/>
                    <a:lstStyle/>
                    <a:p>
                      <a:pPr algn="ctr" fontAlgn="b"/>
                      <a:r>
                        <a:rPr lang="en-US" sz="900" b="1" u="none" strike="noStrike" dirty="0">
                          <a:solidFill>
                            <a:schemeClr val="bg1"/>
                          </a:solidFill>
                          <a:effectLst/>
                        </a:rPr>
                        <a:t>Solution</a:t>
                      </a: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Establish solution path for a problem</a:t>
                      </a:r>
                    </a:p>
                    <a:p>
                      <a:pPr marL="91440" algn="l" fontAlgn="b"/>
                      <a:endParaRPr lang="en-US" sz="900" b="0" i="0" u="none" strike="noStrike" dirty="0">
                        <a:solidFill>
                          <a:srgbClr val="000000"/>
                        </a:solidFill>
                        <a:effectLst/>
                        <a:latin typeface="Arial" pitchFamily="34" charset="0"/>
                        <a:cs typeface="Arial" pitchFamily="34" charset="0"/>
                      </a:endParaRPr>
                    </a:p>
                    <a:p>
                      <a:pPr marL="91440" algn="l" fontAlgn="b"/>
                      <a:endParaRPr lang="en-US" sz="900" b="0" i="0" u="none" strike="noStrike" dirty="0">
                        <a:solidFill>
                          <a:srgbClr val="000000"/>
                        </a:solidFill>
                        <a:effectLst/>
                        <a:latin typeface="Arial" pitchFamily="34" charset="0"/>
                        <a:cs typeface="Arial" pitchFamily="34" charset="0"/>
                      </a:endParaRPr>
                    </a:p>
                    <a:p>
                      <a:pPr marL="91440" algn="l" fontAlgn="b"/>
                      <a:endParaRPr lang="en-US" sz="900" b="0" i="0" u="none" strike="noStrike" dirty="0">
                        <a:solidFill>
                          <a:srgbClr val="000000"/>
                        </a:solidFill>
                        <a:effectLst/>
                        <a:latin typeface="Arial" pitchFamily="34" charset="0"/>
                        <a:cs typeface="Arial" pitchFamily="34" charset="0"/>
                      </a:endParaRPr>
                    </a:p>
                    <a:p>
                      <a:pPr marL="91440" algn="l" fontAlgn="b"/>
                      <a:endParaRPr lang="en-US" sz="900" b="0" i="0" u="none" strike="noStrike" dirty="0">
                        <a:solidFill>
                          <a:srgbClr val="000000"/>
                        </a:solidFill>
                        <a:effectLst/>
                        <a:latin typeface="Arial" pitchFamily="34" charset="0"/>
                        <a:cs typeface="Arial" pitchFamily="34" charset="0"/>
                      </a:endParaRPr>
                    </a:p>
                  </a:txBody>
                  <a:tcPr marL="6531" marR="6531" marT="6531" marB="0" anchor="ctr"/>
                </a:tc>
                <a:tc>
                  <a:txBody>
                    <a:bodyPr/>
                    <a:lstStyle/>
                    <a:p>
                      <a:pPr marL="91440" algn="l" fontAlgn="b"/>
                      <a:r>
                        <a:rPr lang="en-US" sz="900" u="none" strike="noStrike" dirty="0">
                          <a:effectLst/>
                          <a:latin typeface="Arial" pitchFamily="34" charset="0"/>
                          <a:cs typeface="Arial" pitchFamily="34" charset="0"/>
                        </a:rPr>
                        <a:t>Solution of WL-</a:t>
                      </a:r>
                      <a:r>
                        <a:rPr lang="en-US" sz="900" u="none" strike="noStrike" dirty="0" err="1">
                          <a:effectLst/>
                          <a:latin typeface="Arial" pitchFamily="34" charset="0"/>
                          <a:cs typeface="Arial" pitchFamily="34" charset="0"/>
                        </a:rPr>
                        <a:t>lkg</a:t>
                      </a:r>
                      <a:r>
                        <a:rPr lang="en-US" sz="900" u="none" strike="noStrike" dirty="0">
                          <a:effectLst/>
                          <a:latin typeface="Arial" pitchFamily="34" charset="0"/>
                          <a:cs typeface="Arial" pitchFamily="34" charset="0"/>
                        </a:rPr>
                        <a:t>, PVS etc</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3</a:t>
                      </a:r>
                      <a:r>
                        <a:rPr lang="en-US" sz="900" u="none" strike="noStrike" dirty="0">
                          <a:effectLst/>
                          <a:latin typeface="Arial" pitchFamily="34" charset="0"/>
                          <a:cs typeface="Arial" pitchFamily="34" charset="0"/>
                        </a:rPr>
                        <a:t> - urgent/program show</a:t>
                      </a:r>
                      <a:r>
                        <a:rPr lang="en-US" sz="900" u="none" strike="noStrike" baseline="0" dirty="0">
                          <a:effectLst/>
                          <a:latin typeface="Arial" pitchFamily="34" charset="0"/>
                          <a:cs typeface="Arial" pitchFamily="34" charset="0"/>
                        </a:rPr>
                        <a:t> stopper</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2</a:t>
                      </a:r>
                      <a:r>
                        <a:rPr lang="en-US" sz="900" u="none" strike="noStrike" dirty="0">
                          <a:effectLst/>
                          <a:latin typeface="Arial" pitchFamily="34" charset="0"/>
                          <a:cs typeface="Arial" pitchFamily="34" charset="0"/>
                        </a:rPr>
                        <a:t> - program high risk</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1</a:t>
                      </a:r>
                      <a:r>
                        <a:rPr lang="en-US" sz="900" u="none" strike="noStrike" dirty="0">
                          <a:effectLst/>
                          <a:latin typeface="Arial" pitchFamily="34" charset="0"/>
                          <a:cs typeface="Arial" pitchFamily="34" charset="0"/>
                        </a:rPr>
                        <a:t> - for others</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a) </a:t>
                      </a:r>
                      <a:r>
                        <a:rPr lang="en-US" sz="900" u="none" strike="noStrike" dirty="0">
                          <a:effectLst/>
                          <a:latin typeface="Arial" pitchFamily="34" charset="0"/>
                          <a:cs typeface="Arial" pitchFamily="34" charset="0"/>
                        </a:rPr>
                        <a:t>Multiplier =1 when new usable toggle is determined</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b) </a:t>
                      </a:r>
                      <a:r>
                        <a:rPr lang="en-US" sz="900" u="none" strike="noStrike" dirty="0">
                          <a:effectLst/>
                          <a:latin typeface="Arial" pitchFamily="34" charset="0"/>
                          <a:cs typeface="Arial" pitchFamily="34" charset="0"/>
                        </a:rPr>
                        <a:t>Reduce score to 0.75X when (a) is not true,  but new factor is   </a:t>
                      </a:r>
                    </a:p>
                    <a:p>
                      <a:pPr marL="182880" algn="l" fontAlgn="b"/>
                      <a:r>
                        <a:rPr lang="en-US" sz="900" u="none" strike="noStrike" dirty="0">
                          <a:effectLst/>
                          <a:latin typeface="Arial" pitchFamily="34" charset="0"/>
                          <a:cs typeface="Arial" pitchFamily="34" charset="0"/>
                        </a:rPr>
                        <a:t>    identified which needs re-integration to negate downside</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c) </a:t>
                      </a:r>
                      <a:r>
                        <a:rPr lang="en-US" sz="900" u="none" strike="noStrike" dirty="0">
                          <a:effectLst/>
                          <a:latin typeface="Arial" pitchFamily="34" charset="0"/>
                          <a:cs typeface="Arial" pitchFamily="34" charset="0"/>
                        </a:rPr>
                        <a:t>Reduce score to 0.5X when (b) is not true, but experiment clearly  </a:t>
                      </a:r>
                    </a:p>
                    <a:p>
                      <a:pPr marL="182880" algn="l" fontAlgn="b"/>
                      <a:r>
                        <a:rPr lang="en-US" sz="900" u="none" strike="noStrike" dirty="0">
                          <a:effectLst/>
                          <a:latin typeface="Arial" pitchFamily="34" charset="0"/>
                          <a:cs typeface="Arial" pitchFamily="34" charset="0"/>
                        </a:rPr>
                        <a:t>     points  to solution path (with risk reduction) or confirms previous  </a:t>
                      </a:r>
                    </a:p>
                    <a:p>
                      <a:pPr marL="182880" algn="l" fontAlgn="b"/>
                      <a:r>
                        <a:rPr lang="en-US" sz="900" u="none" strike="noStrike" dirty="0">
                          <a:effectLst/>
                          <a:latin typeface="Arial" pitchFamily="34" charset="0"/>
                          <a:cs typeface="Arial" pitchFamily="34" charset="0"/>
                        </a:rPr>
                        <a:t>      experiment</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d) </a:t>
                      </a:r>
                      <a:r>
                        <a:rPr lang="en-US" sz="900" u="none" strike="noStrike" dirty="0">
                          <a:effectLst/>
                          <a:latin typeface="Arial" pitchFamily="34" charset="0"/>
                          <a:cs typeface="Arial" pitchFamily="34" charset="0"/>
                        </a:rPr>
                        <a:t>Score 0 when </a:t>
                      </a:r>
                      <a:r>
                        <a:rPr lang="en-US" sz="900" u="none" strike="noStrike" dirty="0" err="1">
                          <a:effectLst/>
                          <a:latin typeface="Arial" pitchFamily="34" charset="0"/>
                          <a:cs typeface="Arial" pitchFamily="34" charset="0"/>
                        </a:rPr>
                        <a:t>a,b,c</a:t>
                      </a:r>
                      <a:r>
                        <a:rPr lang="en-US" sz="900" u="none" strike="noStrike" dirty="0">
                          <a:effectLst/>
                          <a:latin typeface="Arial" pitchFamily="34" charset="0"/>
                          <a:cs typeface="Arial" pitchFamily="34" charset="0"/>
                        </a:rPr>
                        <a:t> are not true</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3"/>
                  </a:ext>
                </a:extLst>
              </a:tr>
              <a:tr h="1013537">
                <a:tc>
                  <a:txBody>
                    <a:bodyPr/>
                    <a:lstStyle/>
                    <a:p>
                      <a:pPr algn="ctr" fontAlgn="b"/>
                      <a:r>
                        <a:rPr lang="en-US" sz="900" b="1" u="none" strike="noStrike" dirty="0">
                          <a:solidFill>
                            <a:schemeClr val="bg1"/>
                          </a:solidFill>
                          <a:effectLst/>
                        </a:rPr>
                        <a:t>Bundle</a:t>
                      </a:r>
                      <a:endParaRPr lang="en-US" sz="900" b="1" i="0" u="none" strike="noStrike" dirty="0">
                        <a:solidFill>
                          <a:schemeClr val="bg1"/>
                        </a:solidFill>
                        <a:effectLst/>
                        <a:latin typeface="Calibri"/>
                      </a:endParaRPr>
                    </a:p>
                    <a:p>
                      <a:pPr algn="ctr" fontAlgn="b"/>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Verify integration of several piecewise improvements</a:t>
                      </a:r>
                    </a:p>
                  </a:txBody>
                  <a:tcPr marL="6531" marR="6531" marT="6531" marB="0" anchor="ctr"/>
                </a:tc>
                <a:tc>
                  <a:txBody>
                    <a:bodyPr/>
                    <a:lstStyle/>
                    <a:p>
                      <a:pPr marL="91440" algn="l" fontAlgn="b"/>
                      <a:r>
                        <a:rPr lang="en-US" sz="900" u="none" strike="noStrike" dirty="0">
                          <a:effectLst/>
                          <a:latin typeface="Arial" pitchFamily="34" charset="0"/>
                          <a:cs typeface="Arial" pitchFamily="34" charset="0"/>
                        </a:rPr>
                        <a:t>Yield Bundles, Cell Revs</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3</a:t>
                      </a:r>
                      <a:r>
                        <a:rPr lang="en-US" sz="900" u="none" strike="noStrike" dirty="0">
                          <a:effectLst/>
                          <a:latin typeface="Arial" pitchFamily="34" charset="0"/>
                          <a:cs typeface="Arial" pitchFamily="34" charset="0"/>
                        </a:rPr>
                        <a:t> - urgent/program show</a:t>
                      </a:r>
                      <a:r>
                        <a:rPr lang="en-US" sz="900" u="none" strike="noStrike" baseline="0" dirty="0">
                          <a:effectLst/>
                          <a:latin typeface="Arial" pitchFamily="34" charset="0"/>
                          <a:cs typeface="Arial" pitchFamily="34" charset="0"/>
                        </a:rPr>
                        <a:t> stopper</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2</a:t>
                      </a:r>
                      <a:r>
                        <a:rPr lang="en-US" sz="900" u="none" strike="noStrike" dirty="0">
                          <a:effectLst/>
                          <a:latin typeface="Arial" pitchFamily="34" charset="0"/>
                          <a:cs typeface="Arial" pitchFamily="34" charset="0"/>
                        </a:rPr>
                        <a:t> - program high risk</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1</a:t>
                      </a:r>
                      <a:r>
                        <a:rPr lang="en-US" sz="900" u="none" strike="noStrike" dirty="0">
                          <a:effectLst/>
                          <a:latin typeface="Arial" pitchFamily="34" charset="0"/>
                          <a:cs typeface="Arial" pitchFamily="34" charset="0"/>
                        </a:rPr>
                        <a:t> - for others</a:t>
                      </a:r>
                    </a:p>
                  </a:txBody>
                  <a:tcPr marL="6531" marR="6531" marT="6531" marB="0" anchor="ctr"/>
                </a:tc>
                <a:tc>
                  <a:txBody>
                    <a:bodyPr/>
                    <a:lstStyle/>
                    <a:p>
                      <a:pPr marL="182880" indent="0" algn="l" fontAlgn="b">
                        <a:buNone/>
                      </a:pPr>
                      <a:r>
                        <a:rPr lang="en-US" sz="900" b="1" u="none" strike="noStrike" dirty="0">
                          <a:effectLst/>
                          <a:latin typeface="Arial" pitchFamily="34" charset="0"/>
                          <a:cs typeface="Arial" pitchFamily="34" charset="0"/>
                        </a:rPr>
                        <a:t>a) </a:t>
                      </a:r>
                      <a:r>
                        <a:rPr lang="en-US" sz="900" u="none" strike="noStrike" dirty="0">
                          <a:effectLst/>
                          <a:latin typeface="Arial" pitchFamily="34" charset="0"/>
                          <a:cs typeface="Arial" pitchFamily="34" charset="0"/>
                        </a:rPr>
                        <a:t>Multiplier =1 when line converted to one of the options in </a:t>
                      </a:r>
                    </a:p>
                    <a:p>
                      <a:pPr marL="182880" indent="0" algn="l" fontAlgn="b">
                        <a:buNone/>
                      </a:pPr>
                      <a:r>
                        <a:rPr lang="en-US" sz="900" u="none" strike="noStrike" baseline="0" dirty="0">
                          <a:effectLst/>
                          <a:latin typeface="Arial" pitchFamily="34" charset="0"/>
                          <a:cs typeface="Arial" pitchFamily="34" charset="0"/>
                        </a:rPr>
                        <a:t>     </a:t>
                      </a:r>
                      <a:r>
                        <a:rPr lang="en-US" sz="900" u="none" strike="noStrike" dirty="0">
                          <a:effectLst/>
                          <a:latin typeface="Arial" pitchFamily="34" charset="0"/>
                          <a:cs typeface="Arial" pitchFamily="34" charset="0"/>
                        </a:rPr>
                        <a:t>experiment.</a:t>
                      </a:r>
                    </a:p>
                    <a:p>
                      <a:pPr marL="182880" indent="0" algn="l" fontAlgn="b">
                        <a:buNone/>
                      </a:pPr>
                      <a:r>
                        <a:rPr lang="en-US" sz="900" b="1" u="none" strike="noStrike" dirty="0">
                          <a:effectLst/>
                          <a:latin typeface="Arial" pitchFamily="34" charset="0"/>
                          <a:cs typeface="Arial" pitchFamily="34" charset="0"/>
                        </a:rPr>
                        <a:t>b) </a:t>
                      </a:r>
                      <a:r>
                        <a:rPr lang="en-US" sz="900" u="none" strike="noStrike" dirty="0">
                          <a:effectLst/>
                          <a:latin typeface="Arial" pitchFamily="34" charset="0"/>
                          <a:cs typeface="Arial" pitchFamily="34" charset="0"/>
                        </a:rPr>
                        <a:t>Reduce score to 0.5X when an adjustment needing a new info turn is  </a:t>
                      </a:r>
                    </a:p>
                    <a:p>
                      <a:pPr marL="182880" algn="l" fontAlgn="b"/>
                      <a:r>
                        <a:rPr lang="en-US" sz="900" u="none" strike="noStrike" dirty="0">
                          <a:effectLst/>
                          <a:latin typeface="Arial" pitchFamily="34" charset="0"/>
                          <a:cs typeface="Arial" pitchFamily="34" charset="0"/>
                        </a:rPr>
                        <a:t>      needed to convert the line.</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c) </a:t>
                      </a:r>
                      <a:r>
                        <a:rPr lang="en-US" sz="900" u="none" strike="noStrike" dirty="0">
                          <a:effectLst/>
                          <a:latin typeface="Arial" pitchFamily="34" charset="0"/>
                          <a:cs typeface="Arial" pitchFamily="34" charset="0"/>
                        </a:rPr>
                        <a:t>Reduce score to 0 when non-</a:t>
                      </a:r>
                      <a:r>
                        <a:rPr lang="en-US" sz="900" u="none" strike="noStrike" dirty="0" err="1">
                          <a:effectLst/>
                          <a:latin typeface="Arial" pitchFamily="34" charset="0"/>
                          <a:cs typeface="Arial" pitchFamily="34" charset="0"/>
                        </a:rPr>
                        <a:t>mitigatable</a:t>
                      </a:r>
                      <a:r>
                        <a:rPr lang="en-US" sz="900" u="none" strike="noStrike" dirty="0">
                          <a:effectLst/>
                          <a:latin typeface="Arial" pitchFamily="34" charset="0"/>
                          <a:cs typeface="Arial" pitchFamily="34" charset="0"/>
                        </a:rPr>
                        <a:t> surprise identified requiring </a:t>
                      </a:r>
                    </a:p>
                    <a:p>
                      <a:pPr marL="182880" algn="l" fontAlgn="b"/>
                      <a:r>
                        <a:rPr lang="en-US" sz="900" u="none" strike="noStrike" dirty="0">
                          <a:effectLst/>
                          <a:latin typeface="Arial" pitchFamily="34" charset="0"/>
                          <a:cs typeface="Arial" pitchFamily="34" charset="0"/>
                        </a:rPr>
                        <a:t>     new integration strategy or dropping of critical elements </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4"/>
                  </a:ext>
                </a:extLst>
              </a:tr>
              <a:tr h="635709">
                <a:tc>
                  <a:txBody>
                    <a:bodyPr/>
                    <a:lstStyle/>
                    <a:p>
                      <a:pPr algn="ctr" fontAlgn="b"/>
                      <a:r>
                        <a:rPr lang="en-US" sz="900" b="1" u="none" strike="noStrike" dirty="0">
                          <a:solidFill>
                            <a:schemeClr val="bg1"/>
                          </a:solidFill>
                          <a:effectLst/>
                        </a:rPr>
                        <a:t>Conversion</a:t>
                      </a: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Convert to new process recipe or tool</a:t>
                      </a:r>
                    </a:p>
                  </a:txBody>
                  <a:tcPr marL="6531" marR="6531" marT="6531" marB="0" anchor="ctr"/>
                </a:tc>
                <a:tc>
                  <a:txBody>
                    <a:bodyPr/>
                    <a:lstStyle/>
                    <a:p>
                      <a:pPr marL="91440" algn="l" fontAlgn="b"/>
                      <a:r>
                        <a:rPr lang="en-US" sz="900" u="none" strike="noStrike" dirty="0">
                          <a:effectLst/>
                          <a:latin typeface="Arial" pitchFamily="34" charset="0"/>
                          <a:cs typeface="Arial" pitchFamily="34" charset="0"/>
                        </a:rPr>
                        <a:t>Cost, MOR, TOR driven conversions</a:t>
                      </a:r>
                    </a:p>
                    <a:p>
                      <a:pPr algn="l" fontAlgn="b"/>
                      <a:endParaRPr lang="en-US" sz="900" u="none" strike="noStrike" dirty="0">
                        <a:effectLst/>
                        <a:latin typeface="Arial" pitchFamily="34" charset="0"/>
                        <a:cs typeface="Arial" pitchFamily="34" charset="0"/>
                      </a:endParaRP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1</a:t>
                      </a:r>
                      <a:r>
                        <a:rPr lang="en-US" sz="900" u="none" strike="noStrike" dirty="0">
                          <a:effectLst/>
                          <a:latin typeface="Arial" pitchFamily="34" charset="0"/>
                          <a:cs typeface="Arial" pitchFamily="34" charset="0"/>
                        </a:rPr>
                        <a:t> -unless pre-approved </a:t>
                      </a:r>
                    </a:p>
                    <a:p>
                      <a:pPr marL="182880" algn="l" fontAlgn="b"/>
                      <a:r>
                        <a:rPr lang="en-US" sz="900" u="none" strike="noStrike" dirty="0">
                          <a:effectLst/>
                          <a:latin typeface="Arial" pitchFamily="34" charset="0"/>
                          <a:cs typeface="Arial" pitchFamily="34" charset="0"/>
                        </a:rPr>
                        <a:t>    by  PI Manager</a:t>
                      </a:r>
                    </a:p>
                  </a:txBody>
                  <a:tcPr marL="6531" marR="6531" marT="6531" marB="0" anchor="ctr"/>
                </a:tc>
                <a:tc>
                  <a:txBody>
                    <a:bodyPr/>
                    <a:lstStyle/>
                    <a:p>
                      <a:pPr marL="182880" indent="0" algn="l" fontAlgn="b">
                        <a:buNone/>
                      </a:pPr>
                      <a:r>
                        <a:rPr lang="en-US" sz="900" b="1" u="none" strike="noStrike" dirty="0">
                          <a:effectLst/>
                          <a:latin typeface="Arial" pitchFamily="34" charset="0"/>
                          <a:cs typeface="Arial" pitchFamily="34" charset="0"/>
                        </a:rPr>
                        <a:t>a) </a:t>
                      </a:r>
                      <a:r>
                        <a:rPr lang="en-US" sz="900" u="none" strike="noStrike" dirty="0">
                          <a:effectLst/>
                          <a:latin typeface="Arial" pitchFamily="34" charset="0"/>
                          <a:cs typeface="Arial" pitchFamily="34" charset="0"/>
                        </a:rPr>
                        <a:t>Multiplier =1 when process conversion is achieved</a:t>
                      </a:r>
                    </a:p>
                    <a:p>
                      <a:pPr marL="182880" indent="0" algn="l" fontAlgn="b">
                        <a:buNone/>
                      </a:pPr>
                      <a:r>
                        <a:rPr lang="en-US" sz="900" b="1" u="none" strike="noStrike" dirty="0">
                          <a:effectLst/>
                          <a:latin typeface="Arial" pitchFamily="34" charset="0"/>
                          <a:cs typeface="Arial" pitchFamily="34" charset="0"/>
                        </a:rPr>
                        <a:t>b) </a:t>
                      </a:r>
                      <a:r>
                        <a:rPr lang="en-US" sz="900" u="none" strike="noStrike" dirty="0">
                          <a:effectLst/>
                          <a:latin typeface="Arial" pitchFamily="34" charset="0"/>
                          <a:cs typeface="Arial" pitchFamily="34" charset="0"/>
                        </a:rPr>
                        <a:t>Reduce score to 0.5X when a) is not true but clear path established  </a:t>
                      </a:r>
                    </a:p>
                    <a:p>
                      <a:pPr marL="182880" indent="0" algn="l" fontAlgn="b">
                        <a:buNone/>
                      </a:pPr>
                      <a:r>
                        <a:rPr lang="en-US" sz="900" u="none" strike="noStrike" dirty="0">
                          <a:effectLst/>
                          <a:latin typeface="Arial" pitchFamily="34" charset="0"/>
                          <a:cs typeface="Arial" pitchFamily="34" charset="0"/>
                        </a:rPr>
                        <a:t>     for conversion</a:t>
                      </a:r>
                    </a:p>
                    <a:p>
                      <a:pPr marL="182880" indent="0" algn="l" fontAlgn="b">
                        <a:buNone/>
                      </a:pPr>
                      <a:r>
                        <a:rPr lang="en-US" sz="900" b="1" u="none" strike="noStrike" dirty="0">
                          <a:effectLst/>
                          <a:latin typeface="Arial" pitchFamily="34" charset="0"/>
                          <a:cs typeface="Arial" pitchFamily="34" charset="0"/>
                        </a:rPr>
                        <a:t>c)</a:t>
                      </a:r>
                      <a:r>
                        <a:rPr lang="en-US" sz="900" b="1" u="none" strike="noStrike" baseline="0" dirty="0">
                          <a:effectLst/>
                          <a:latin typeface="Arial" pitchFamily="34" charset="0"/>
                          <a:cs typeface="Arial" pitchFamily="34" charset="0"/>
                        </a:rPr>
                        <a:t> </a:t>
                      </a:r>
                      <a:r>
                        <a:rPr lang="en-US" sz="900" u="none" strike="noStrike" dirty="0">
                          <a:effectLst/>
                          <a:latin typeface="Arial" pitchFamily="34" charset="0"/>
                          <a:cs typeface="Arial" pitchFamily="34" charset="0"/>
                        </a:rPr>
                        <a:t>Reduce score to 0 when </a:t>
                      </a:r>
                      <a:r>
                        <a:rPr lang="en-US" sz="900" u="none" strike="noStrike" dirty="0" err="1">
                          <a:effectLst/>
                          <a:latin typeface="Arial" pitchFamily="34" charset="0"/>
                          <a:cs typeface="Arial" pitchFamily="34" charset="0"/>
                        </a:rPr>
                        <a:t>a,b</a:t>
                      </a:r>
                      <a:r>
                        <a:rPr lang="en-US" sz="900" u="none" strike="noStrike" dirty="0">
                          <a:effectLst/>
                          <a:latin typeface="Arial" pitchFamily="34" charset="0"/>
                          <a:cs typeface="Arial" pitchFamily="34" charset="0"/>
                        </a:rPr>
                        <a:t> are not true</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5"/>
                  </a:ext>
                </a:extLst>
              </a:tr>
              <a:tr h="693163">
                <a:tc>
                  <a:txBody>
                    <a:bodyPr/>
                    <a:lstStyle/>
                    <a:p>
                      <a:pPr algn="ctr" fontAlgn="b"/>
                      <a:r>
                        <a:rPr lang="en-US" sz="900" b="1" u="none" strike="noStrike" dirty="0">
                          <a:solidFill>
                            <a:schemeClr val="bg1"/>
                          </a:solidFill>
                          <a:effectLst/>
                        </a:rPr>
                        <a:t>Characterization</a:t>
                      </a:r>
                    </a:p>
                    <a:p>
                      <a:pPr algn="ctr" fontAlgn="b"/>
                      <a:endParaRPr lang="en-US" sz="900" b="1" i="0" u="none" strike="noStrike" dirty="0">
                        <a:solidFill>
                          <a:schemeClr val="bg1"/>
                        </a:solidFill>
                        <a:effectLst/>
                        <a:latin typeface="Calibri"/>
                      </a:endParaRP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Determine true specs/window and process centering</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tc>
                  <a:txBody>
                    <a:bodyPr/>
                    <a:lstStyle/>
                    <a:p>
                      <a:pPr algn="l" fontAlgn="b"/>
                      <a:r>
                        <a:rPr lang="en-US" sz="900" u="none" strike="noStrike" dirty="0">
                          <a:effectLst/>
                          <a:latin typeface="Arial" pitchFamily="34" charset="0"/>
                          <a:cs typeface="Arial" pitchFamily="34" charset="0"/>
                        </a:rPr>
                        <a:t> </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1</a:t>
                      </a:r>
                      <a:r>
                        <a:rPr lang="en-US" sz="900" u="none" strike="noStrike" dirty="0">
                          <a:effectLst/>
                          <a:latin typeface="Arial" pitchFamily="34" charset="0"/>
                          <a:cs typeface="Arial" pitchFamily="34" charset="0"/>
                        </a:rPr>
                        <a:t> - unless pre-approved  </a:t>
                      </a:r>
                    </a:p>
                    <a:p>
                      <a:pPr marL="182880" algn="l" fontAlgn="b"/>
                      <a:r>
                        <a:rPr lang="en-US" sz="900" u="none" strike="noStrike" dirty="0">
                          <a:effectLst/>
                          <a:latin typeface="Arial" pitchFamily="34" charset="0"/>
                          <a:cs typeface="Arial" pitchFamily="34" charset="0"/>
                        </a:rPr>
                        <a:t>     by  PI Manager</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a) </a:t>
                      </a:r>
                      <a:r>
                        <a:rPr lang="en-US" sz="900" u="none" strike="noStrike" dirty="0">
                          <a:effectLst/>
                          <a:latin typeface="Arial" pitchFamily="34" charset="0"/>
                          <a:cs typeface="Arial" pitchFamily="34" charset="0"/>
                        </a:rPr>
                        <a:t>Multiplier =1 when line action taken based on characterization</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b) </a:t>
                      </a:r>
                      <a:r>
                        <a:rPr lang="en-US" sz="900" u="none" strike="noStrike" dirty="0">
                          <a:effectLst/>
                          <a:latin typeface="Arial" pitchFamily="34" charset="0"/>
                          <a:cs typeface="Arial" pitchFamily="34" charset="0"/>
                        </a:rPr>
                        <a:t>Reduce score to 0.5X when line action not taken but clear true specs </a:t>
                      </a:r>
                      <a:br>
                        <a:rPr lang="en-US" sz="900" u="none" strike="noStrike" dirty="0">
                          <a:effectLst/>
                          <a:latin typeface="Arial" pitchFamily="34" charset="0"/>
                          <a:cs typeface="Arial" pitchFamily="34" charset="0"/>
                        </a:rPr>
                      </a:br>
                      <a:r>
                        <a:rPr lang="en-US" sz="900" u="none" strike="noStrike" dirty="0">
                          <a:effectLst/>
                          <a:latin typeface="Arial" pitchFamily="34" charset="0"/>
                          <a:cs typeface="Arial" pitchFamily="34" charset="0"/>
                        </a:rPr>
                        <a:t>      established</a:t>
                      </a:r>
                      <a:br>
                        <a:rPr lang="en-US" sz="900" u="none" strike="noStrike" dirty="0">
                          <a:effectLst/>
                          <a:latin typeface="Arial" pitchFamily="34" charset="0"/>
                          <a:cs typeface="Arial" pitchFamily="34" charset="0"/>
                        </a:rPr>
                      </a:br>
                      <a:r>
                        <a:rPr lang="en-US" sz="900" b="1" u="none" strike="noStrike" dirty="0">
                          <a:effectLst/>
                          <a:latin typeface="Arial" pitchFamily="34" charset="0"/>
                          <a:cs typeface="Arial" pitchFamily="34" charset="0"/>
                        </a:rPr>
                        <a:t>c) </a:t>
                      </a:r>
                      <a:r>
                        <a:rPr lang="en-US" sz="900" u="none" strike="noStrike" dirty="0">
                          <a:effectLst/>
                          <a:latin typeface="Arial" pitchFamily="34" charset="0"/>
                          <a:cs typeface="Arial" pitchFamily="34" charset="0"/>
                        </a:rPr>
                        <a:t>Reduce score to 0 when window characterization not achieved</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6"/>
                  </a:ext>
                </a:extLst>
              </a:tr>
              <a:tr h="635709">
                <a:tc>
                  <a:txBody>
                    <a:bodyPr/>
                    <a:lstStyle/>
                    <a:p>
                      <a:pPr algn="ctr" fontAlgn="b"/>
                      <a:r>
                        <a:rPr lang="en-US" sz="900" b="1" u="none" strike="noStrike" dirty="0">
                          <a:solidFill>
                            <a:schemeClr val="bg1"/>
                          </a:solidFill>
                          <a:effectLst/>
                        </a:rPr>
                        <a:t>Manufacturing</a:t>
                      </a:r>
                    </a:p>
                  </a:txBody>
                  <a:tcPr marL="6531" marR="6531" marT="6531" marB="0" anchor="ctr">
                    <a:solidFill>
                      <a:schemeClr val="tx2">
                        <a:lumMod val="50000"/>
                        <a:lumOff val="50000"/>
                      </a:schemeClr>
                    </a:solidFill>
                  </a:tcPr>
                </a:tc>
                <a:tc>
                  <a:txBody>
                    <a:bodyPr/>
                    <a:lstStyle/>
                    <a:p>
                      <a:pPr marL="91440" algn="l" fontAlgn="b"/>
                      <a:r>
                        <a:rPr lang="en-US" sz="900" u="none" strike="noStrike" dirty="0">
                          <a:effectLst/>
                          <a:latin typeface="Arial" pitchFamily="34" charset="0"/>
                          <a:cs typeface="Arial" pitchFamily="34" charset="0"/>
                        </a:rPr>
                        <a:t>Redundancy, HVM, Data </a:t>
                      </a:r>
                      <a:r>
                        <a:rPr lang="en-US" sz="900" u="none" strike="noStrike" dirty="0" err="1">
                          <a:effectLst/>
                          <a:latin typeface="Arial" pitchFamily="34" charset="0"/>
                          <a:cs typeface="Arial" pitchFamily="34" charset="0"/>
                        </a:rPr>
                        <a:t>coll.,POR</a:t>
                      </a:r>
                      <a:r>
                        <a:rPr lang="en-US" sz="900" u="none" strike="noStrike" baseline="0" dirty="0">
                          <a:effectLst/>
                          <a:latin typeface="Arial" pitchFamily="34" charset="0"/>
                          <a:cs typeface="Arial" pitchFamily="34" charset="0"/>
                        </a:rPr>
                        <a:t> </a:t>
                      </a:r>
                      <a:r>
                        <a:rPr lang="en-US" sz="900" u="none" strike="noStrike" dirty="0">
                          <a:effectLst/>
                          <a:latin typeface="Arial" pitchFamily="34" charset="0"/>
                          <a:cs typeface="Arial" pitchFamily="34" charset="0"/>
                        </a:rPr>
                        <a:t>optimization, alignment</a:t>
                      </a:r>
                      <a:endParaRPr lang="en-US" sz="900" b="0" i="0" u="none" strike="noStrike" dirty="0">
                        <a:solidFill>
                          <a:srgbClr val="000000"/>
                        </a:solidFill>
                        <a:effectLst/>
                        <a:latin typeface="Arial" pitchFamily="34" charset="0"/>
                        <a:cs typeface="Arial" pitchFamily="34" charset="0"/>
                      </a:endParaRPr>
                    </a:p>
                  </a:txBody>
                  <a:tcPr marL="6531" marR="6531" marT="6531" marB="0" anchor="ctr"/>
                </a:tc>
                <a:tc>
                  <a:txBody>
                    <a:bodyPr/>
                    <a:lstStyle/>
                    <a:p>
                      <a:pPr algn="l" fontAlgn="b"/>
                      <a:endParaRPr lang="en-US" sz="900" u="none" strike="noStrike" dirty="0">
                        <a:effectLst/>
                        <a:latin typeface="Arial" pitchFamily="34" charset="0"/>
                        <a:cs typeface="Arial" pitchFamily="34" charset="0"/>
                      </a:endParaRP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NA</a:t>
                      </a:r>
                    </a:p>
                  </a:txBody>
                  <a:tcPr marL="6531" marR="6531" marT="6531" marB="0" anchor="ctr"/>
                </a:tc>
                <a:tc>
                  <a:txBody>
                    <a:bodyPr/>
                    <a:lstStyle/>
                    <a:p>
                      <a:pPr marL="182880" algn="l" fontAlgn="b"/>
                      <a:r>
                        <a:rPr lang="en-US" sz="900" b="1" u="none" strike="noStrike" dirty="0">
                          <a:effectLst/>
                          <a:latin typeface="Arial" pitchFamily="34" charset="0"/>
                          <a:cs typeface="Arial" pitchFamily="34" charset="0"/>
                        </a:rPr>
                        <a:t>NA</a:t>
                      </a:r>
                      <a:endParaRPr lang="en-US" sz="900" b="1" i="0" u="none" strike="noStrike" dirty="0">
                        <a:solidFill>
                          <a:srgbClr val="000000"/>
                        </a:solidFill>
                        <a:effectLst/>
                        <a:latin typeface="Arial" pitchFamily="34" charset="0"/>
                        <a:cs typeface="Arial" pitchFamily="34" charset="0"/>
                      </a:endParaRPr>
                    </a:p>
                  </a:txBody>
                  <a:tcPr marL="6531" marR="6531" marT="6531" marB="0" anchor="ctr"/>
                </a:tc>
                <a:extLst>
                  <a:ext uri="{0D108BD9-81ED-4DB2-BD59-A6C34878D82A}">
                    <a16:rowId xmlns:a16="http://schemas.microsoft.com/office/drawing/2014/main" val="10007"/>
                  </a:ext>
                </a:extLst>
              </a:tr>
            </a:tbl>
          </a:graphicData>
        </a:graphic>
      </p:graphicFrame>
    </p:spTree>
  </p:cSld>
  <p:clrMapOvr>
    <a:masterClrMapping/>
  </p:clrMapOvr>
  <p:transition>
    <p:fade/>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3333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cap="flat" cmpd="sng" algn="ctr">
          <a:no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54B6CD-03E9-4840-A679-AF2027C29C63}"/>
</file>

<file path=customXml/itemProps2.xml><?xml version="1.0" encoding="utf-8"?>
<ds:datastoreItem xmlns:ds="http://schemas.openxmlformats.org/officeDocument/2006/customXml" ds:itemID="{9ABB0490-B5A4-4AC0-AFA5-D33BF0E7E62D}"/>
</file>

<file path=customXml/itemProps3.xml><?xml version="1.0" encoding="utf-8"?>
<ds:datastoreItem xmlns:ds="http://schemas.openxmlformats.org/officeDocument/2006/customXml" ds:itemID="{76F64767-B8E3-4CEF-B546-2C815BC21D59}"/>
</file>

<file path=customXml/itemProps4.xml><?xml version="1.0" encoding="utf-8"?>
<ds:datastoreItem xmlns:ds="http://schemas.openxmlformats.org/officeDocument/2006/customXml" ds:itemID="{9ABB0490-B5A4-4AC0-AFA5-D33BF0E7E62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66617</TotalTime>
  <Words>604</Words>
  <Application>Microsoft Office PowerPoint</Application>
  <PresentationFormat>On-screen Show (4:3)</PresentationFormat>
  <Paragraphs>147</Paragraphs>
  <Slides>5</Slides>
  <Notes>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5</vt:i4>
      </vt:variant>
    </vt:vector>
  </HeadingPairs>
  <TitlesOfParts>
    <vt:vector size="16" baseType="lpstr">
      <vt:lpstr>Arial Unicode MS</vt:lpstr>
      <vt:lpstr>ＭＳ Ｐゴシック</vt:lpstr>
      <vt:lpstr>Arial</vt:lpstr>
      <vt:lpstr>Calibri</vt:lpstr>
      <vt:lpstr>Tahoma</vt:lpstr>
      <vt:lpstr>Webdings</vt:lpstr>
      <vt:lpstr>Wingdings</vt:lpstr>
      <vt:lpstr>Default Design</vt:lpstr>
      <vt:lpstr>Blank</vt:lpstr>
      <vt:lpstr>1_Blank</vt:lpstr>
      <vt:lpstr>2_Blank</vt:lpstr>
      <vt:lpstr>10s SXP Experiment Lot Report</vt:lpstr>
      <vt:lpstr>Analysis Input</vt:lpstr>
      <vt:lpstr>Key Results</vt:lpstr>
      <vt:lpstr>Split Chart SWR</vt:lpstr>
      <vt:lpstr>SWR Effectiveness Scoring Guidelines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P8X4 Learning / P8X5 Action Plan</dc:title>
  <dc:creator>henry chao</dc:creator>
  <cp:lastModifiedBy>Fabio Pellizzer (fpellizz)</cp:lastModifiedBy>
  <cp:revision>374</cp:revision>
  <dcterms:created xsi:type="dcterms:W3CDTF">2002-11-20T18:24:45Z</dcterms:created>
  <dcterms:modified xsi:type="dcterms:W3CDTF">2017-10-12T18:50:41Z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5de50b93-c510-45eb-b740-c29d0821fd4e</vt:lpwstr>
  </property>
  <property fmtid="{D5CDD505-2E9C-101B-9397-08002B2CF9AE}" pid="6" name="Order">
    <vt:r8>500</vt:r8>
  </property>
  <property fmtid="{D5CDD505-2E9C-101B-9397-08002B2CF9AE}" pid="7" name="EDC_DateTime">
    <vt:lpwstr/>
  </property>
  <property fmtid="{D5CDD505-2E9C-101B-9397-08002B2CF9AE}" pid="8" name="Micron Approval Workflow">
    <vt:lpwstr/>
  </property>
  <property fmtid="{D5CDD505-2E9C-101B-9397-08002B2CF9AE}" pid="9" name="EDC_Project">
    <vt:lpwstr/>
  </property>
  <property fmtid="{D5CDD505-2E9C-101B-9397-08002B2CF9AE}" pid="10" name="xd_ProgID">
    <vt:lpwstr/>
  </property>
  <property fmtid="{D5CDD505-2E9C-101B-9397-08002B2CF9AE}" pid="11" name="EDC_PartType">
    <vt:lpwstr/>
  </property>
  <property fmtid="{D5CDD505-2E9C-101B-9397-08002B2CF9AE}" pid="12" name="EDC_System">
    <vt:lpwstr/>
  </property>
  <property fmtid="{D5CDD505-2E9C-101B-9397-08002B2CF9AE}" pid="13" name="EDC_WaferNumber">
    <vt:lpwstr/>
  </property>
  <property fmtid="{D5CDD505-2E9C-101B-9397-08002B2CF9AE}" pid="14" name="TemplateUrl">
    <vt:lpwstr/>
  </property>
  <property fmtid="{D5CDD505-2E9C-101B-9397-08002B2CF9AE}" pid="15" name="EDC_Facility">
    <vt:lpwstr/>
  </property>
  <property fmtid="{D5CDD505-2E9C-101B-9397-08002B2CF9AE}" pid="16" name="EDC_Tool">
    <vt:lpwstr/>
  </property>
  <property fmtid="{D5CDD505-2E9C-101B-9397-08002B2CF9AE}" pid="17" name="EDC_AdminArea">
    <vt:lpwstr/>
  </property>
  <property fmtid="{D5CDD505-2E9C-101B-9397-08002B2CF9AE}" pid="18" name="EDC_Category">
    <vt:lpwstr/>
  </property>
  <property fmtid="{D5CDD505-2E9C-101B-9397-08002B2CF9AE}" pid="19" name="EDC_Status">
    <vt:lpwstr/>
  </property>
  <property fmtid="{D5CDD505-2E9C-101B-9397-08002B2CF9AE}" pid="20" name="EDC_LotNumber">
    <vt:lpwstr/>
  </property>
  <property fmtid="{D5CDD505-2E9C-101B-9397-08002B2CF9AE}" pid="21" name="EDC_Level">
    <vt:lpwstr/>
  </property>
</Properties>
</file>