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60" r:id="rId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1" autoAdjust="0"/>
    <p:restoredTop sz="94660"/>
  </p:normalViewPr>
  <p:slideViewPr>
    <p:cSldViewPr>
      <p:cViewPr varScale="1">
        <p:scale>
          <a:sx n="61" d="100"/>
          <a:sy n="61" d="100"/>
        </p:scale>
        <p:origin x="64" y="55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381000"/>
            <a:ext cx="9144000" cy="838200"/>
          </a:xfrm>
        </p:spPr>
        <p:txBody>
          <a:bodyPr/>
          <a:lstStyle/>
          <a:p>
            <a:r>
              <a:rPr lang="en-US" sz="3200" dirty="0" smtClean="0"/>
              <a:t>20nm Performance &amp; Cell Architecture Comparison </a:t>
            </a:r>
            <a:endParaRPr lang="en-US" sz="3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174857"/>
              </p:ext>
            </p:extLst>
          </p:nvPr>
        </p:nvGraphicFramePr>
        <p:xfrm>
          <a:off x="4114800" y="4038600"/>
          <a:ext cx="7086600" cy="2243328"/>
        </p:xfrm>
        <a:graphic>
          <a:graphicData uri="http://schemas.openxmlformats.org/drawingml/2006/table">
            <a:tbl>
              <a:tblPr/>
              <a:tblGrid>
                <a:gridCol w="2362200"/>
                <a:gridCol w="1371600"/>
                <a:gridCol w="1143000"/>
                <a:gridCol w="990600"/>
                <a:gridCol w="1219200"/>
              </a:tblGrid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1st Cut</a:t>
                      </a:r>
                    </a:p>
                  </a:txBody>
                  <a:tcPr marL="18288" marR="18288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2nd Cut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Stack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height [nm]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Stack Height, </a:t>
                      </a:r>
                      <a:r>
                        <a:rPr lang="en-US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inc.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HM [nm]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142.6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191.7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Height/ Space for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FP [nm]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212.5/25.5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261/21.7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Height/ Space for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LP [nm]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246/19.6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142.6/19.6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182/18.4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191.7/18.4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Space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Aspect Ratio 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for FP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Space 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Aspect Ratio 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for LP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</a:t>
                      </a:r>
                    </a:p>
                  </a:txBody>
                  <a:tcPr marL="18288" marR="18288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</a:t>
                      </a:r>
                    </a:p>
                  </a:txBody>
                  <a:tcPr marL="18288" marR="18288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7520"/>
          <a:stretch/>
        </p:blipFill>
        <p:spPr>
          <a:xfrm>
            <a:off x="2895600" y="1600200"/>
            <a:ext cx="1691268" cy="297778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200400" y="4648200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SSM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r="10175" b="4369"/>
          <a:stretch/>
        </p:blipFill>
        <p:spPr>
          <a:xfrm>
            <a:off x="1066800" y="1524000"/>
            <a:ext cx="1743307" cy="4226511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636658"/>
              </p:ext>
            </p:extLst>
          </p:nvPr>
        </p:nvGraphicFramePr>
        <p:xfrm>
          <a:off x="5257800" y="2057400"/>
          <a:ext cx="5873750" cy="1682496"/>
        </p:xfrm>
        <a:graphic>
          <a:graphicData uri="http://schemas.openxmlformats.org/drawingml/2006/table">
            <a:tbl>
              <a:tblPr/>
              <a:tblGrid>
                <a:gridCol w="2144709"/>
                <a:gridCol w="709605"/>
                <a:gridCol w="754859"/>
                <a:gridCol w="754859"/>
                <a:gridCol w="754859"/>
                <a:gridCol w="754859"/>
              </a:tblGrid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Write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Latency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ns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Energy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/b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Latency limited BW</a:t>
                      </a: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4876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4876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2926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Power limited BW</a:t>
                      </a:r>
                    </a:p>
                  </a:txBody>
                  <a:tcPr marL="182880" marR="36576" marT="18288" marB="18288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182880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1601</a:t>
                      </a:r>
                    </a:p>
                  </a:txBody>
                  <a:tcPr marL="36576" marR="36576" marT="18288" marB="18288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1601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0" y="5715000"/>
            <a:ext cx="9724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3DXP</a:t>
            </a:r>
          </a:p>
        </p:txBody>
      </p:sp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dirty="0" smtClean="0"/>
              <a:t>Circuit </a:t>
            </a:r>
            <a:r>
              <a:rPr lang="en-US" sz="2800" dirty="0"/>
              <a:t>t</a:t>
            </a:r>
            <a:r>
              <a:rPr lang="en-US" sz="2800" dirty="0" smtClean="0"/>
              <a:t>opology comparisons – Physical geometry insensitive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447800"/>
            <a:ext cx="1940781" cy="4419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2667000"/>
            <a:ext cx="1828800" cy="29777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76400" y="990600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WL2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5791200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WL1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0" y="3657600"/>
            <a:ext cx="5389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BL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2286000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WL2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5200" y="5572780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WL1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33800" y="4038600"/>
            <a:ext cx="5389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BL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52805"/>
              </p:ext>
            </p:extLst>
          </p:nvPr>
        </p:nvGraphicFramePr>
        <p:xfrm>
          <a:off x="5638800" y="990600"/>
          <a:ext cx="5537200" cy="1695450"/>
        </p:xfrm>
        <a:graphic>
          <a:graphicData uri="http://schemas.openxmlformats.org/drawingml/2006/table">
            <a:tbl>
              <a:tblPr/>
              <a:tblGrid>
                <a:gridCol w="1168400"/>
                <a:gridCol w="1092200"/>
                <a:gridCol w="1092200"/>
                <a:gridCol w="1092200"/>
                <a:gridCol w="1092200"/>
              </a:tblGrid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BL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598946"/>
              </p:ext>
            </p:extLst>
          </p:nvPr>
        </p:nvGraphicFramePr>
        <p:xfrm>
          <a:off x="5638800" y="2895600"/>
          <a:ext cx="5537200" cy="1676400"/>
        </p:xfrm>
        <a:graphic>
          <a:graphicData uri="http://schemas.openxmlformats.org/drawingml/2006/table">
            <a:tbl>
              <a:tblPr/>
              <a:tblGrid>
                <a:gridCol w="1168400"/>
                <a:gridCol w="1092200"/>
                <a:gridCol w="1092200"/>
                <a:gridCol w="1092200"/>
                <a:gridCol w="1092200"/>
              </a:tblGrid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SET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+Vcc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BL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466936"/>
              </p:ext>
            </p:extLst>
          </p:nvPr>
        </p:nvGraphicFramePr>
        <p:xfrm>
          <a:off x="5638800" y="4724400"/>
          <a:ext cx="5537200" cy="1670050"/>
        </p:xfrm>
        <a:graphic>
          <a:graphicData uri="http://schemas.openxmlformats.org/drawingml/2006/table">
            <a:tbl>
              <a:tblPr/>
              <a:tblGrid>
                <a:gridCol w="1168400"/>
                <a:gridCol w="1092200"/>
                <a:gridCol w="1092200"/>
                <a:gridCol w="1092200"/>
                <a:gridCol w="1092200"/>
              </a:tblGrid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RESET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4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+Vcc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BL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4648200" y="3505200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SSM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1000" y="4343400"/>
            <a:ext cx="9724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3DXP</a:t>
            </a:r>
          </a:p>
        </p:txBody>
      </p:sp>
    </p:spTree>
    <p:extLst>
      <p:ext uri="{BB962C8B-B14F-4D97-AF65-F5344CB8AC3E}">
        <p14:creationId xmlns:p14="http://schemas.microsoft.com/office/powerpoint/2010/main" val="139718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dirty="0"/>
              <a:t>Circuit </a:t>
            </a:r>
            <a:r>
              <a:rPr lang="en-US" sz="2800" dirty="0" smtClean="0"/>
              <a:t>topology comparisons </a:t>
            </a:r>
            <a:r>
              <a:rPr lang="en-US" sz="2800" dirty="0"/>
              <a:t>– </a:t>
            </a:r>
            <a:r>
              <a:rPr lang="en-US" sz="2800" dirty="0" smtClean="0"/>
              <a:t>Profile dependent</a:t>
            </a:r>
            <a:endParaRPr lang="en-US" sz="2800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363752"/>
              </p:ext>
            </p:extLst>
          </p:nvPr>
        </p:nvGraphicFramePr>
        <p:xfrm>
          <a:off x="5638800" y="990600"/>
          <a:ext cx="5537200" cy="1695450"/>
        </p:xfrm>
        <a:graphic>
          <a:graphicData uri="http://schemas.openxmlformats.org/drawingml/2006/table">
            <a:tbl>
              <a:tblPr/>
              <a:tblGrid>
                <a:gridCol w="1168400"/>
                <a:gridCol w="1092200"/>
                <a:gridCol w="1092200"/>
                <a:gridCol w="1092200"/>
                <a:gridCol w="1092200"/>
              </a:tblGrid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2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BL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947591"/>
              </p:ext>
            </p:extLst>
          </p:nvPr>
        </p:nvGraphicFramePr>
        <p:xfrm>
          <a:off x="5638800" y="2895600"/>
          <a:ext cx="5537200" cy="1676400"/>
        </p:xfrm>
        <a:graphic>
          <a:graphicData uri="http://schemas.openxmlformats.org/drawingml/2006/table">
            <a:tbl>
              <a:tblPr/>
              <a:tblGrid>
                <a:gridCol w="1168400"/>
                <a:gridCol w="1092200"/>
                <a:gridCol w="1092200"/>
                <a:gridCol w="1092200"/>
                <a:gridCol w="1092200"/>
              </a:tblGrid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SET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+Vcc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BL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080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812763"/>
              </p:ext>
            </p:extLst>
          </p:nvPr>
        </p:nvGraphicFramePr>
        <p:xfrm>
          <a:off x="5638800" y="4724400"/>
          <a:ext cx="5537200" cy="1670050"/>
        </p:xfrm>
        <a:graphic>
          <a:graphicData uri="http://schemas.openxmlformats.org/drawingml/2006/table">
            <a:tbl>
              <a:tblPr/>
              <a:tblGrid>
                <a:gridCol w="1168400"/>
                <a:gridCol w="1092200"/>
                <a:gridCol w="1092200"/>
                <a:gridCol w="1092200"/>
                <a:gridCol w="1092200"/>
              </a:tblGrid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RESET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4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3DXP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Lower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Upper </a:t>
                      </a:r>
                      <a:b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WL2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+Vcc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BL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WL1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−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Vcc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447800"/>
            <a:ext cx="1940781" cy="44196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2667000"/>
            <a:ext cx="1828800" cy="2977783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676400" y="990600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WL2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76400" y="5791200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WL1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05000" y="3657600"/>
            <a:ext cx="5389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BL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05200" y="2286000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WL2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05200" y="5572780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WL1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33800" y="4038600"/>
            <a:ext cx="5389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BL</a:t>
            </a:r>
            <a:endParaRPr lang="en-US" sz="28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48200" y="3505200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SSM</a:t>
            </a:r>
            <a:endParaRPr lang="en-US" sz="28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1000" y="4343400"/>
            <a:ext cx="9724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3DXP</a:t>
            </a:r>
          </a:p>
        </p:txBody>
      </p:sp>
    </p:spTree>
    <p:extLst>
      <p:ext uri="{BB962C8B-B14F-4D97-AF65-F5344CB8AC3E}">
        <p14:creationId xmlns:p14="http://schemas.microsoft.com/office/powerpoint/2010/main" val="369731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elements/1.1/"/>
    <ds:schemaRef ds:uri="90b7a245-a7c3-4504-88b2-cf85318e6b78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651</TotalTime>
  <Words>287</Words>
  <Application>Microsoft Office PowerPoint</Application>
  <PresentationFormat>Widescreen</PresentationFormat>
  <Paragraphs>243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Neo Sans Intel</vt:lpstr>
      <vt:lpstr>Neo Sans Intel Medium</vt:lpstr>
      <vt:lpstr>Arial</vt:lpstr>
      <vt:lpstr>Calibri</vt:lpstr>
      <vt:lpstr>Cambria Math</vt:lpstr>
      <vt:lpstr>blank</vt:lpstr>
      <vt:lpstr>20nm Performance &amp; Cell Architecture Comparison </vt:lpstr>
      <vt:lpstr>Circuit topology comparisons – Physical geometry insensitive</vt:lpstr>
      <vt:lpstr>Circuit topology comparisons – Profile dependent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29</cp:revision>
  <dcterms:created xsi:type="dcterms:W3CDTF">2017-10-26T21:37:42Z</dcterms:created>
  <dcterms:modified xsi:type="dcterms:W3CDTF">2017-10-28T00:28:15Z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