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69" r:id="rId6"/>
    <p:sldId id="268" r:id="rId7"/>
    <p:sldId id="270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0" y="5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27FAA-7DA1-4C7E-9C2F-11F84924190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2948-0B00-4344-B667-3F170758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32948-0B00-4344-B667-3F1707581A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4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3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SSM Update to JDP COMM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143000"/>
            <a:ext cx="8534400" cy="533401"/>
          </a:xfrm>
        </p:spPr>
        <p:txBody>
          <a:bodyPr/>
          <a:lstStyle/>
          <a:p>
            <a:r>
              <a:rPr lang="en-US" sz="2800" dirty="0"/>
              <a:t>Jun/8/2018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31821" y="1752600"/>
            <a:ext cx="11784168" cy="470916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>
                <a:solidFill>
                  <a:schemeClr val="accent6"/>
                </a:solidFill>
              </a:rPr>
              <a:t>Status and Plan</a:t>
            </a:r>
            <a:endParaRPr lang="en-US" sz="2000" u="sng" dirty="0">
              <a:solidFill>
                <a:schemeClr val="accent6"/>
              </a:solidFill>
              <a:ea typeface="Cambria Math" panose="02040503050406030204" pitchFamily="18" charset="0"/>
            </a:endParaRPr>
          </a:p>
          <a:p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Baseline and Roadmap</a:t>
            </a:r>
          </a:p>
          <a:p>
            <a:pPr lvl="1"/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SDK-A14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(co-sputter targets) demonstrates RWB gap within 100mV for PG1T1.</a:t>
            </a:r>
          </a:p>
          <a:p>
            <a:pPr lvl="1"/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Lead SD.k2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(small monolithic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target) exhibits elevated SWL/</a:t>
            </a:r>
            <a:r>
              <a:rPr lang="en-US" sz="1800" dirty="0" err="1" smtClean="0">
                <a:ea typeface="Cambria Math" panose="02040503050406030204" pitchFamily="18" charset="0"/>
                <a:cs typeface="Browallia New" panose="020B0604020202020204" pitchFamily="34" charset="-34"/>
              </a:rPr>
              <a:t>BinP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;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at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SR71 testing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for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RWB/</a:t>
            </a:r>
            <a:r>
              <a:rPr lang="en-US" sz="1800" dirty="0" err="1" smtClean="0">
                <a:ea typeface="Cambria Math" panose="02040503050406030204" pitchFamily="18" charset="0"/>
                <a:cs typeface="Browallia New" panose="020B0604020202020204" pitchFamily="34" charset="-34"/>
              </a:rPr>
              <a:t>Rel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confirmation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.  </a:t>
            </a:r>
            <a:endParaRPr lang="en-US" sz="1800" dirty="0">
              <a:ea typeface="Cambria Math" panose="02040503050406030204" pitchFamily="18" charset="0"/>
              <a:cs typeface="Browallia New" panose="020B0604020202020204" pitchFamily="34" charset="-34"/>
            </a:endParaRPr>
          </a:p>
          <a:p>
            <a:pPr lvl="1"/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Good structure health demonstrated for SD.k2 (Single Deck) and SD.k1 (Dual Deck)</a:t>
            </a:r>
          </a:p>
          <a:p>
            <a:pPr lvl="2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Projected 15% gap to goal for SDk2 2D: Gap pareto and strategies identified.</a:t>
            </a:r>
          </a:p>
          <a:p>
            <a:pPr lvl="2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Primary gap vs MTS is in SD profile (due to high doping): Significant progress in gap closure over the last week with key read on 2nd cut in 3 weeks and 1st cut needing additional refinement.</a:t>
            </a:r>
            <a:endParaRPr lang="en-US" sz="1800" dirty="0">
              <a:ea typeface="Cambria Math" panose="02040503050406030204" pitchFamily="18" charset="0"/>
              <a:cs typeface="Browallia New" panose="020B0604020202020204" pitchFamily="34" charset="-34"/>
            </a:endParaRPr>
          </a:p>
          <a:p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SD.k1 Dual Deck demonstrating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reasonable offset on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1D (drop-off) to 2D (+225mV), Deck to Deck (+75mV) and Read Polarity (~200mV)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;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 electrical vs.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p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hysical segmentation is being planned.</a:t>
            </a:r>
            <a:endParaRPr lang="en-US" sz="1800" dirty="0">
              <a:ea typeface="Cambria Math" panose="02040503050406030204" pitchFamily="18" charset="0"/>
              <a:cs typeface="Browallia New" panose="020B0604020202020204" pitchFamily="34" charset="-34"/>
            </a:endParaRPr>
          </a:p>
          <a:p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SR71 on A3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S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ingle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Deck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is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validated.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SR71 A3 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Dual Deck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will be hitting probe @ WW24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.</a:t>
            </a:r>
          </a:p>
          <a:p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S24S Design achieved Rev2 (WW20). DBR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on track to 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WW39.  </a:t>
            </a:r>
          </a:p>
          <a:p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S24S startup planning in discussion, including pre-</a:t>
            </a:r>
            <a:r>
              <a:rPr lang="en-US" sz="1800" dirty="0" err="1" smtClean="0">
                <a:ea typeface="Cambria Math" panose="02040503050406030204" pitchFamily="18" charset="0"/>
                <a:cs typeface="Browallia New" panose="020B0604020202020204" pitchFamily="34" charset="-34"/>
              </a:rPr>
              <a:t>si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 DV and post-</a:t>
            </a:r>
            <a:r>
              <a:rPr lang="en-US" sz="1800" dirty="0" err="1" smtClean="0">
                <a:ea typeface="Cambria Math" panose="02040503050406030204" pitchFamily="18" charset="0"/>
                <a:cs typeface="Browallia New" panose="020B0604020202020204" pitchFamily="34" charset="-34"/>
              </a:rPr>
              <a:t>si</a:t>
            </a:r>
            <a:r>
              <a:rPr lang="en-US" sz="1800" dirty="0" smtClean="0">
                <a:ea typeface="Cambria Math" panose="02040503050406030204" pitchFamily="18" charset="0"/>
                <a:cs typeface="Browallia New" panose="020B0604020202020204" pitchFamily="34" charset="-34"/>
              </a:rPr>
              <a:t> PV, test spec, yield definition &amp; fail-fast criteria, F2 coverage/transfer, and 14nm (S36X plate) and scalability development</a:t>
            </a:r>
            <a:r>
              <a:rPr lang="en-US" sz="1800" dirty="0">
                <a:ea typeface="Cambria Math" panose="02040503050406030204" pitchFamily="18" charset="0"/>
                <a:cs typeface="Browallia New" panose="020B0604020202020204" pitchFamily="34" charset="-34"/>
              </a:rPr>
              <a:t>.</a:t>
            </a:r>
            <a:endParaRPr lang="en-US" sz="1800" dirty="0">
              <a:ea typeface="Cambria Math" panose="02040503050406030204" pitchFamily="18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1AACB-AB1C-47C8-87A2-754B7CDB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38" y="275334"/>
            <a:ext cx="8229600" cy="770948"/>
          </a:xfrm>
        </p:spPr>
        <p:txBody>
          <a:bodyPr/>
          <a:lstStyle/>
          <a:p>
            <a:r>
              <a:rPr lang="en-US" sz="3200" dirty="0"/>
              <a:t>Structure yield</a:t>
            </a:r>
            <a:br>
              <a:rPr lang="en-US" sz="3200" dirty="0"/>
            </a:br>
            <a:r>
              <a:rPr lang="en-US" sz="2400" dirty="0"/>
              <a:t>Goal: SSM CR6.4 (SDk2) match F2 2-Deck S26A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62C8FE-0041-49EA-BE3A-EF76FBB5D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278" y="1152689"/>
            <a:ext cx="6895579" cy="2336737"/>
          </a:xfrm>
        </p:spPr>
        <p:txBody>
          <a:bodyPr/>
          <a:lstStyle/>
          <a:p>
            <a:r>
              <a:rPr lang="en-US" sz="1800" dirty="0"/>
              <a:t>2D data on SD.k2 not yet available.</a:t>
            </a:r>
          </a:p>
          <a:p>
            <a:r>
              <a:rPr lang="en-US" sz="1800" dirty="0"/>
              <a:t>Projected 15% gap to goal based on SDk1 2D and SDk2-&gt;SDk1 1D0.</a:t>
            </a:r>
          </a:p>
          <a:p>
            <a:r>
              <a:rPr lang="en-US" sz="1800" dirty="0"/>
              <a:t>Gap pareto and strategies identified.</a:t>
            </a:r>
          </a:p>
          <a:p>
            <a:r>
              <a:rPr lang="en-US" sz="1800" dirty="0"/>
              <a:t>Read points over the next 3 weeks to validate closure.</a:t>
            </a:r>
          </a:p>
          <a:p>
            <a:pPr lvl="1"/>
            <a:r>
              <a:rPr lang="en-US" sz="1600" dirty="0"/>
              <a:t>66NCMP margin – center using S26A dual slurry POR</a:t>
            </a:r>
          </a:p>
          <a:p>
            <a:pPr lvl="1"/>
            <a:r>
              <a:rPr lang="en-US" sz="1600" dirty="0"/>
              <a:t>CR 6.4 broken WLs – center C2 </a:t>
            </a:r>
            <a:r>
              <a:rPr lang="en-US" sz="1600" dirty="0" err="1"/>
              <a:t>overetch</a:t>
            </a:r>
            <a:r>
              <a:rPr lang="en-US" sz="1600" dirty="0"/>
              <a:t> (C2 etch reduction)</a:t>
            </a:r>
          </a:p>
          <a:p>
            <a:pPr lvl="1"/>
            <a:r>
              <a:rPr lang="en-US" sz="1600" dirty="0"/>
              <a:t>SWL vertical leakage – center SD thickness </a:t>
            </a:r>
          </a:p>
          <a:p>
            <a:pPr lvl="1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2C7432-2A5D-40D6-89EB-015813ED1878}"/>
              </a:ext>
            </a:extLst>
          </p:cNvPr>
          <p:cNvSpPr txBox="1"/>
          <p:nvPr/>
        </p:nvSpPr>
        <p:spPr>
          <a:xfrm>
            <a:off x="287744" y="1671377"/>
            <a:ext cx="437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SSM </a:t>
            </a:r>
            <a:r>
              <a:rPr lang="en-US" sz="1400" b="1" dirty="0">
                <a:solidFill>
                  <a:srgbClr val="FF0000"/>
                </a:solidFill>
              </a:rPr>
              <a:t>Single deck </a:t>
            </a:r>
            <a:r>
              <a:rPr lang="en-US" sz="1400" dirty="0"/>
              <a:t>and </a:t>
            </a:r>
            <a:r>
              <a:rPr lang="en-US" sz="1400" b="1" dirty="0">
                <a:solidFill>
                  <a:srgbClr val="0000FF"/>
                </a:solidFill>
              </a:rPr>
              <a:t>Dual deck </a:t>
            </a:r>
            <a:r>
              <a:rPr lang="en-US" sz="1400" dirty="0"/>
              <a:t>vs </a:t>
            </a:r>
            <a:r>
              <a:rPr lang="en-US" sz="1400" b="1" dirty="0"/>
              <a:t>SXP dual deck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21AFE59-F4D9-45D4-B561-0E96B2E7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4" y="1979021"/>
            <a:ext cx="4344563" cy="27859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9B6532-9780-4934-9824-6806A9944204}"/>
              </a:ext>
            </a:extLst>
          </p:cNvPr>
          <p:cNvSpPr txBox="1"/>
          <p:nvPr/>
        </p:nvSpPr>
        <p:spPr>
          <a:xfrm>
            <a:off x="4731820" y="4697428"/>
            <a:ext cx="507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66 NCMP edge of tile damage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0F50357-3A7B-4FB3-89AE-AFCDD74A280D}"/>
              </a:ext>
            </a:extLst>
          </p:cNvPr>
          <p:cNvSpPr txBox="1"/>
          <p:nvPr/>
        </p:nvSpPr>
        <p:spPr>
          <a:xfrm>
            <a:off x="320362" y="5022737"/>
            <a:ext cx="231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CR6.4 single deck yield limiter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31F0DB8-34C6-415B-AF87-97FC419368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46" t="71450" r="41060" b="17844"/>
          <a:stretch/>
        </p:blipFill>
        <p:spPr>
          <a:xfrm>
            <a:off x="630770" y="5357155"/>
            <a:ext cx="831273" cy="10576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D45CF3-1015-40E0-A27E-181207809B44}"/>
              </a:ext>
            </a:extLst>
          </p:cNvPr>
          <p:cNvSpPr txBox="1"/>
          <p:nvPr/>
        </p:nvSpPr>
        <p:spPr>
          <a:xfrm>
            <a:off x="1462043" y="5267899"/>
            <a:ext cx="2930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Reticle shaded C2 </a:t>
            </a:r>
            <a:r>
              <a:rPr lang="en-US" sz="1200" dirty="0" err="1"/>
              <a:t>overetch</a:t>
            </a:r>
            <a:r>
              <a:rPr lang="en-US" sz="1200" dirty="0"/>
              <a:t> broken WLs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3D68C98-57E6-4C07-8DF6-7F9E9B201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435" y="4939978"/>
            <a:ext cx="1711845" cy="17118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110987-E654-421D-8A7F-D24B2AF436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1232" r="14946" b="26707"/>
          <a:stretch/>
        </p:blipFill>
        <p:spPr>
          <a:xfrm>
            <a:off x="1525724" y="5563491"/>
            <a:ext cx="1317241" cy="10986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792BCAF-D8D4-41E5-81EC-F432E43317FA}"/>
              </a:ext>
            </a:extLst>
          </p:cNvPr>
          <p:cNvSpPr txBox="1"/>
          <p:nvPr/>
        </p:nvSpPr>
        <p:spPr>
          <a:xfrm>
            <a:off x="2246523" y="6364510"/>
            <a:ext cx="62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9B95C00-B5AD-4CAF-9486-C686771CC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821" y="4939978"/>
            <a:ext cx="1669426" cy="166942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751457A-1FB5-4E47-A465-12FC1C6096CD}"/>
              </a:ext>
            </a:extLst>
          </p:cNvPr>
          <p:cNvSpPr txBox="1"/>
          <p:nvPr/>
        </p:nvSpPr>
        <p:spPr>
          <a:xfrm>
            <a:off x="6820742" y="6523663"/>
            <a:ext cx="1477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66 NCMP OP RDA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9B9E68-EFC4-419E-B99B-533468BEF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8757" y="5539926"/>
            <a:ext cx="972736" cy="9533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55A43B9-2C46-41A9-9004-C0CCA616CEB3}"/>
              </a:ext>
            </a:extLst>
          </p:cNvPr>
          <p:cNvSpPr txBox="1"/>
          <p:nvPr/>
        </p:nvSpPr>
        <p:spPr>
          <a:xfrm>
            <a:off x="8279348" y="4917819"/>
            <a:ext cx="13820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RDA OP die shading matches probe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xmlns="" id="{D289FD41-29A9-4AA0-B64D-FC459EE20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53642"/>
              </p:ext>
            </p:extLst>
          </p:nvPr>
        </p:nvGraphicFramePr>
        <p:xfrm>
          <a:off x="8654604" y="3773177"/>
          <a:ext cx="3203343" cy="113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Worksheet" r:id="rId9" imgW="2371680" imgH="971550" progId="Excel.Sheet.12">
                  <p:embed/>
                </p:oleObj>
              </mc:Choice>
              <mc:Fallback>
                <p:oleObj name="Worksheet" r:id="rId9" imgW="2371680" imgH="971550" progId="Excel.Sheet.12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xmlns="" id="{D289FD41-29A9-4AA0-B64D-FC459EE209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54604" y="3773177"/>
                        <a:ext cx="3203343" cy="1135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7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648"/>
            <a:ext cx="8229600" cy="455339"/>
          </a:xfrm>
        </p:spPr>
        <p:txBody>
          <a:bodyPr/>
          <a:lstStyle/>
          <a:p>
            <a:r>
              <a:rPr lang="en-US" sz="3200" dirty="0"/>
              <a:t>SD Alloys – CR5.4/6.4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9" y="837125"/>
            <a:ext cx="5285354" cy="4671854"/>
          </a:xfrm>
        </p:spPr>
        <p:txBody>
          <a:bodyPr/>
          <a:lstStyle/>
          <a:p>
            <a:r>
              <a:rPr lang="en-US" sz="2000" dirty="0"/>
              <a:t>Baseline (CR5.4)</a:t>
            </a:r>
          </a:p>
          <a:p>
            <a:pPr lvl="1"/>
            <a:r>
              <a:rPr lang="en-US" sz="2000" b="0" dirty="0"/>
              <a:t>SD.k1 monolithic target results showing a RWB gap ~300-350mV.</a:t>
            </a:r>
          </a:p>
          <a:p>
            <a:pPr lvl="1"/>
            <a:endParaRPr lang="en-US" sz="2000" b="0" dirty="0"/>
          </a:p>
          <a:p>
            <a:r>
              <a:rPr lang="en-US" sz="2000" dirty="0"/>
              <a:t>Cell Roadmap</a:t>
            </a:r>
          </a:p>
          <a:p>
            <a:pPr lvl="1"/>
            <a:r>
              <a:rPr lang="en-US" sz="2000" b="0" dirty="0"/>
              <a:t>SD.k-A14 demonstrated a RWB gap within 100mV</a:t>
            </a:r>
            <a:br>
              <a:rPr lang="en-US" sz="2000" b="0" dirty="0"/>
            </a:br>
            <a:r>
              <a:rPr lang="en-US" sz="2000" b="0" dirty="0"/>
              <a:t>(VDM1: -80/-100mV; VDM2: +250mV):</a:t>
            </a:r>
          </a:p>
          <a:p>
            <a:pPr lvl="2"/>
            <a:r>
              <a:rPr lang="en-US" sz="1800" dirty="0"/>
              <a:t>SD.k2 Single Deck available and being tested for confirmation and transition to CR6.4.</a:t>
            </a:r>
          </a:p>
          <a:p>
            <a:pPr lvl="1"/>
            <a:r>
              <a:rPr lang="en-US" sz="2000" dirty="0"/>
              <a:t>Campaign G* first 2 lots (SSM66,SSM67) have been released and last lot (SSM68) expected to start next week: at probe starting ww24-25.</a:t>
            </a:r>
          </a:p>
          <a:p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CCA8DB-DA7E-489F-8F98-2CF49428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71" y="778171"/>
            <a:ext cx="6223001" cy="54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66" y="160862"/>
            <a:ext cx="10972800" cy="563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CR6.4 MTS Gap to Goal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440A809-A52A-4863-9765-A320C817F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66" y="694823"/>
            <a:ext cx="11145252" cy="802108"/>
          </a:xfrm>
        </p:spPr>
        <p:txBody>
          <a:bodyPr/>
          <a:lstStyle/>
          <a:p>
            <a:r>
              <a:rPr lang="en-US" sz="1600" dirty="0"/>
              <a:t>Primary gap is in SD profile.  High doping impacts etch biproduct volatility.</a:t>
            </a:r>
          </a:p>
          <a:p>
            <a:r>
              <a:rPr lang="en-US" sz="1600" dirty="0"/>
              <a:t>Significant progress in gap closure over the last week with key read on 2</a:t>
            </a:r>
            <a:r>
              <a:rPr lang="en-US" sz="1600" baseline="30000" dirty="0"/>
              <a:t>nd</a:t>
            </a:r>
            <a:r>
              <a:rPr lang="en-US" sz="1600" dirty="0"/>
              <a:t> cut in 3 weeks and 1</a:t>
            </a:r>
            <a:r>
              <a:rPr lang="en-US" sz="1600" baseline="30000" dirty="0"/>
              <a:t>st</a:t>
            </a:r>
            <a:r>
              <a:rPr lang="en-US" sz="1600" dirty="0"/>
              <a:t> cut needing additional refinement.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978" y="4938523"/>
            <a:ext cx="1786916" cy="96261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72586"/>
              </p:ext>
            </p:extLst>
          </p:nvPr>
        </p:nvGraphicFramePr>
        <p:xfrm>
          <a:off x="1694689" y="1945204"/>
          <a:ext cx="4165889" cy="1509522"/>
        </p:xfrm>
        <a:graphic>
          <a:graphicData uri="http://schemas.openxmlformats.org/drawingml/2006/table">
            <a:tbl>
              <a:tblPr/>
              <a:tblGrid>
                <a:gridCol w="1336565">
                  <a:extLst>
                    <a:ext uri="{9D8B030D-6E8A-4147-A177-3AD203B41FA5}">
                      <a16:colId xmlns:a16="http://schemas.microsoft.com/office/drawing/2014/main" xmlns="" val="2760886100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xmlns="" val="1722249424"/>
                    </a:ext>
                  </a:extLst>
                </a:gridCol>
                <a:gridCol w="400040">
                  <a:extLst>
                    <a:ext uri="{9D8B030D-6E8A-4147-A177-3AD203B41FA5}">
                      <a16:colId xmlns:a16="http://schemas.microsoft.com/office/drawing/2014/main" xmlns="" val="1811758071"/>
                    </a:ext>
                  </a:extLst>
                </a:gridCol>
                <a:gridCol w="575061">
                  <a:extLst>
                    <a:ext uri="{9D8B030D-6E8A-4147-A177-3AD203B41FA5}">
                      <a16:colId xmlns:a16="http://schemas.microsoft.com/office/drawing/2014/main" xmlns="" val="140366984"/>
                    </a:ext>
                  </a:extLst>
                </a:gridCol>
                <a:gridCol w="588131">
                  <a:extLst>
                    <a:ext uri="{9D8B030D-6E8A-4147-A177-3AD203B41FA5}">
                      <a16:colId xmlns:a16="http://schemas.microsoft.com/office/drawing/2014/main" xmlns="" val="1172355794"/>
                    </a:ext>
                  </a:extLst>
                </a:gridCol>
              </a:tblGrid>
              <a:tr h="150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Structure Specs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MTS Metric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CR6.4 BKM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Gap to toal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0810"/>
                  </a:ext>
                </a:extLst>
              </a:tr>
              <a:tr h="162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Post FP</a:t>
                      </a:r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WL FP SD bot (nm)</a:t>
                      </a:r>
                    </a:p>
                  </a:txBody>
                  <a:tcPr marL="7144" marR="7144" marT="7144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24.85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5.95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1662842"/>
                  </a:ext>
                </a:extLst>
              </a:tr>
              <a:tr h="186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WL SD SWA (degree)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&gt;88</a:t>
                      </a:r>
                      <a:r>
                        <a:rPr lang="en-US" sz="105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~79</a:t>
                      </a:r>
                      <a:r>
                        <a:rPr lang="en-US" sz="105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-10</a:t>
                      </a:r>
                      <a:r>
                        <a:rPr lang="en-US" sz="1050" b="1" i="0" u="none" strike="noStrike" baseline="300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105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3687884"/>
                  </a:ext>
                </a:extLst>
              </a:tr>
              <a:tr h="15082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Post 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WL LP SD bot (nm)</a:t>
                      </a:r>
                    </a:p>
                  </a:txBody>
                  <a:tcPr marL="7144" marR="7144" marT="7144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+mj-lt"/>
                        </a:rPr>
                        <a:t>17.8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-1.1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8892907"/>
                  </a:ext>
                </a:extLst>
              </a:tr>
              <a:tr h="186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SD SWA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&gt;89</a:t>
                      </a:r>
                      <a:r>
                        <a:rPr lang="en-US" sz="105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88</a:t>
                      </a:r>
                      <a:r>
                        <a:rPr lang="en-US" sz="105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-1</a:t>
                      </a:r>
                      <a:r>
                        <a:rPr lang="en-US" sz="105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8965460"/>
                  </a:ext>
                </a:extLst>
              </a:tr>
              <a:tr h="162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WL LP W Sep (nm)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-2.1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6657116"/>
                  </a:ext>
                </a:extLst>
              </a:tr>
              <a:tr h="162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WL LP W Bot (nm)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22.3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709240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046" y="4916582"/>
            <a:ext cx="1715021" cy="9265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62979" y="4738877"/>
            <a:ext cx="1924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Current baseline SD SWA=79</a:t>
            </a:r>
            <a:r>
              <a:rPr lang="en-US" sz="900" b="1" i="1" baseline="30000" dirty="0"/>
              <a:t>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54357" y="4697372"/>
            <a:ext cx="1924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Best L1D SD SWA ~86</a:t>
            </a:r>
            <a:r>
              <a:rPr lang="en-US" sz="900" b="1" i="1" baseline="30000" dirty="0"/>
              <a:t>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2E196E-8821-4219-B888-6D3C41568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83" t="67097" r="-1"/>
          <a:stretch/>
        </p:blipFill>
        <p:spPr>
          <a:xfrm>
            <a:off x="6570093" y="2553744"/>
            <a:ext cx="3597488" cy="6267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4A37F6-050E-4A67-8A9F-A118AE132F8D}"/>
              </a:ext>
            </a:extLst>
          </p:cNvPr>
          <p:cNvSpPr txBox="1"/>
          <p:nvPr/>
        </p:nvSpPr>
        <p:spPr>
          <a:xfrm>
            <a:off x="6010335" y="3214342"/>
            <a:ext cx="47847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cut Insitu DE main gap is SD sidewall angle:</a:t>
            </a:r>
          </a:p>
          <a:p>
            <a:pPr marL="84535"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Status 84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87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Q3 Goal</a:t>
            </a:r>
          </a:p>
          <a:p>
            <a:pPr marL="370284" lvl="1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Most recent L1D experiment (lower N2 flow and higher H2 flow @SD etch) shows SD SWA ~</a:t>
            </a:r>
            <a:r>
              <a:rPr lang="en-US" sz="1400" dirty="0"/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86.7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70284" lvl="1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1D0 Probe expected WW26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D08F91-8CC2-4B5F-B67B-C54872251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4464018"/>
            <a:ext cx="2097473" cy="1620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52BFD-D91C-4F76-9AE9-C8E40C7CB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838" y="4450797"/>
            <a:ext cx="2163139" cy="16620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8611CE3-3DF1-4DA4-B4AD-197FDD107D1E}"/>
              </a:ext>
            </a:extLst>
          </p:cNvPr>
          <p:cNvSpPr txBox="1"/>
          <p:nvPr/>
        </p:nvSpPr>
        <p:spPr>
          <a:xfrm>
            <a:off x="6626907" y="5715001"/>
            <a:ext cx="1482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CR6.4 POR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FB11189-26E3-4B55-83EB-F2953B655C71}"/>
              </a:ext>
            </a:extLst>
          </p:cNvPr>
          <p:cNvSpPr txBox="1"/>
          <p:nvPr/>
        </p:nvSpPr>
        <p:spPr>
          <a:xfrm>
            <a:off x="8830439" y="5757067"/>
            <a:ext cx="152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New recipe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2C1953-D5B1-45D5-A7EE-A26C78275508}"/>
              </a:ext>
            </a:extLst>
          </p:cNvPr>
          <p:cNvSpPr txBox="1"/>
          <p:nvPr/>
        </p:nvSpPr>
        <p:spPr>
          <a:xfrm>
            <a:off x="3137726" y="1603828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cut (2 steps)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46CFD1-EA1F-4021-8127-808FBA9B87D3}"/>
              </a:ext>
            </a:extLst>
          </p:cNvPr>
          <p:cNvSpPr txBox="1"/>
          <p:nvPr/>
        </p:nvSpPr>
        <p:spPr>
          <a:xfrm>
            <a:off x="7220934" y="1546444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cut (single step)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158B5B-696F-41E1-96B5-6BA02B49E4F5}"/>
              </a:ext>
            </a:extLst>
          </p:cNvPr>
          <p:cNvSpPr txBox="1"/>
          <p:nvPr/>
        </p:nvSpPr>
        <p:spPr>
          <a:xfrm rot="16200000">
            <a:off x="1176373" y="5239092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 Partial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7A5749-C059-4C72-9ADF-00B1605E2FC1}"/>
              </a:ext>
            </a:extLst>
          </p:cNvPr>
          <p:cNvSpPr/>
          <p:nvPr/>
        </p:nvSpPr>
        <p:spPr>
          <a:xfrm>
            <a:off x="1588621" y="3367876"/>
            <a:ext cx="42719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cut FP DE main gap is SD sidewall angle:</a:t>
            </a:r>
          </a:p>
          <a:p>
            <a:pPr marL="258366"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Status 79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vs 87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Q3 goal</a:t>
            </a:r>
          </a:p>
          <a:p>
            <a:pPr marL="258366"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Latest L1D status: SD SWA&gt;86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risk is WL W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resputter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W separation degradation, further development in progress to mitigate</a:t>
            </a:r>
            <a:endParaRPr lang="en-US" sz="1400" i="1" u="sng" baseline="30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75074D9-190C-4211-8D2A-E23E83215BA8}"/>
              </a:ext>
            </a:extLst>
          </p:cNvPr>
          <p:cNvSpPr/>
          <p:nvPr/>
        </p:nvSpPr>
        <p:spPr>
          <a:xfrm>
            <a:off x="3039216" y="2441238"/>
            <a:ext cx="2800407" cy="35421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2C1693F-C76B-4AB6-A90F-D60752994082}"/>
              </a:ext>
            </a:extLst>
          </p:cNvPr>
          <p:cNvSpPr/>
          <p:nvPr/>
        </p:nvSpPr>
        <p:spPr>
          <a:xfrm>
            <a:off x="6570094" y="2733380"/>
            <a:ext cx="3600895" cy="43338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674F5DB-1D66-46E3-A095-7788E1D1B5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83" t="23455" r="-1" b="52443"/>
          <a:stretch/>
        </p:blipFill>
        <p:spPr>
          <a:xfrm>
            <a:off x="6570093" y="2124585"/>
            <a:ext cx="3597488" cy="4591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3BCAA31-F4C2-4B58-BEE0-7C9E590F90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82" t="3112" b="83615"/>
          <a:stretch/>
        </p:blipFill>
        <p:spPr>
          <a:xfrm>
            <a:off x="6570093" y="1924323"/>
            <a:ext cx="3597488" cy="2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648"/>
            <a:ext cx="8229600" cy="455339"/>
          </a:xfrm>
        </p:spPr>
        <p:txBody>
          <a:bodyPr/>
          <a:lstStyle/>
          <a:p>
            <a:r>
              <a:rPr lang="en-US" sz="3200" dirty="0"/>
              <a:t>Dual Deck – SD.k1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619" y="755456"/>
            <a:ext cx="6404248" cy="1693960"/>
          </a:xfrm>
        </p:spPr>
        <p:txBody>
          <a:bodyPr/>
          <a:lstStyle/>
          <a:p>
            <a:r>
              <a:rPr lang="en-US" sz="1600" b="0" dirty="0"/>
              <a:t>A1 Dual Deck silicon functional: </a:t>
            </a:r>
            <a:r>
              <a:rPr lang="en-US" sz="1600" b="0" dirty="0" smtClean="0"/>
              <a:t>symmetry/offset under segmentation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Read Polarity: </a:t>
            </a:r>
            <a:r>
              <a:rPr lang="en-US" sz="1600" dirty="0" err="1" smtClean="0">
                <a:sym typeface="Wingdings" panose="05000000000000000000" pitchFamily="2" charset="2"/>
              </a:rPr>
              <a:t>PosReadNegRead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: +150mV 2D0, +225mV 2D1</a:t>
            </a:r>
          </a:p>
          <a:p>
            <a:pPr lvl="1"/>
            <a:r>
              <a:rPr lang="en-US" sz="1600" dirty="0" smtClean="0"/>
              <a:t>Dual Deck integration: 1D0 </a:t>
            </a:r>
            <a:r>
              <a:rPr lang="en-US" sz="1600" dirty="0" smtClean="0">
                <a:sym typeface="Wingdings" panose="05000000000000000000" pitchFamily="2" charset="2"/>
              </a:rPr>
              <a:t>2D0: +225mV </a:t>
            </a:r>
            <a:endParaRPr lang="en-US" sz="1600" b="0" dirty="0" smtClean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Deck to Deck: 2D02D1: +75mV </a:t>
            </a:r>
            <a:r>
              <a:rPr lang="en-US" sz="1600" dirty="0" err="1" smtClean="0">
                <a:sym typeface="Wingdings" panose="05000000000000000000" pitchFamily="2" charset="2"/>
              </a:rPr>
              <a:t>NegRead</a:t>
            </a:r>
            <a:r>
              <a:rPr lang="en-US" sz="1600" dirty="0" smtClean="0">
                <a:sym typeface="Wingdings" panose="05000000000000000000" pitchFamily="2" charset="2"/>
              </a:rPr>
              <a:t>, -25mV </a:t>
            </a:r>
            <a:r>
              <a:rPr lang="en-US" sz="1600" dirty="0" err="1" smtClean="0">
                <a:sym typeface="Wingdings" panose="05000000000000000000" pitchFamily="2" charset="2"/>
              </a:rPr>
              <a:t>PosRead</a:t>
            </a:r>
            <a:endParaRPr lang="en-US" sz="1600" b="0" dirty="0"/>
          </a:p>
          <a:p>
            <a:r>
              <a:rPr lang="en-US" sz="1600" b="0" dirty="0" smtClean="0"/>
              <a:t>Good </a:t>
            </a:r>
            <a:r>
              <a:rPr lang="en-US" sz="1600" b="0" dirty="0"/>
              <a:t>morphological </a:t>
            </a:r>
            <a:r>
              <a:rPr lang="en-US" sz="1600" b="0" dirty="0" smtClean="0"/>
              <a:t>alignment </a:t>
            </a:r>
            <a:r>
              <a:rPr lang="en-US" sz="1600" b="0" dirty="0"/>
              <a:t>between 2D1 and 2D0 on the first SD.k1 lot, to be further validated with </a:t>
            </a:r>
            <a:r>
              <a:rPr lang="en-US" sz="1600" b="0" dirty="0" smtClean="0"/>
              <a:t>SD.k2 with vertical profile &gt; 87</a:t>
            </a:r>
            <a:r>
              <a:rPr lang="en-US" sz="16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endParaRPr lang="en-US" sz="16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84F089-9202-4D67-B98F-3593D9A5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332" y="935334"/>
            <a:ext cx="1956516" cy="239277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37308" y="2607850"/>
            <a:ext cx="6131191" cy="1940418"/>
            <a:chOff x="122652" y="1725346"/>
            <a:chExt cx="6131191" cy="194041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94565FBE-5679-46A6-831D-CD94BE4C0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1356" r="30597" b="64452"/>
            <a:stretch/>
          </p:blipFill>
          <p:spPr>
            <a:xfrm>
              <a:off x="122652" y="1725346"/>
              <a:ext cx="6131191" cy="132809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4565FBE-5679-46A6-831D-CD94BE4C0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4621" r="30782" b="4156"/>
            <a:stretch/>
          </p:blipFill>
          <p:spPr>
            <a:xfrm>
              <a:off x="122653" y="3049675"/>
              <a:ext cx="6114862" cy="61608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73529" y="3085032"/>
              <a:ext cx="293914" cy="123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8476" y="2194649"/>
              <a:ext cx="7200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∆</a:t>
              </a:r>
              <a:r>
                <a:rPr lang="en-US" sz="11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V</a:t>
              </a:r>
              <a:r>
                <a:rPr lang="en-US" sz="1100" b="1" baseline="-250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T</a:t>
              </a:r>
              <a:r>
                <a:rPr lang="en-US" sz="11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 [mV]</a:t>
              </a:r>
              <a:endParaRPr lang="en-US" sz="1100" b="1" baseline="-250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9014" y="2786244"/>
              <a:ext cx="89730" cy="298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65075" y="2815322"/>
              <a:ext cx="610808" cy="206210"/>
            </a:xfrm>
            <a:prstGeom prst="rect">
              <a:avLst/>
            </a:prstGeom>
            <a:solidFill>
              <a:srgbClr val="0070C0"/>
            </a:solidFill>
            <a:ln w="22225">
              <a:solidFill>
                <a:srgbClr val="0070C0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</a:t>
              </a:r>
              <a:r>
                <a:rPr lang="en-US" sz="11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𝛍</a:t>
              </a:r>
              <a:r>
                <a:rPr lang="en-US" sz="11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s@EOS</a:t>
              </a:r>
              <a:endParaRPr lang="en-US" sz="11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80084" y="2828549"/>
              <a:ext cx="791948" cy="206210"/>
            </a:xfrm>
            <a:prstGeom prst="rect">
              <a:avLst/>
            </a:prstGeom>
            <a:solidFill>
              <a:srgbClr val="C00000"/>
            </a:solidFill>
            <a:ln w="22225">
              <a:solidFill>
                <a:srgbClr val="C00000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</a:t>
              </a:r>
              <a:r>
                <a:rPr lang="en-US" sz="11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𝛍</a:t>
              </a:r>
              <a:r>
                <a:rPr lang="en-US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s@10KFW</a:t>
              </a:r>
              <a:endParaRPr lang="en-US" sz="11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96862" y="1931098"/>
              <a:ext cx="777521" cy="206210"/>
            </a:xfrm>
            <a:prstGeom prst="rect">
              <a:avLst/>
            </a:prstGeom>
            <a:solidFill>
              <a:srgbClr val="00B050"/>
            </a:solidFill>
            <a:ln w="22225">
              <a:solidFill>
                <a:srgbClr val="00B050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10s@10KFW</a:t>
              </a:r>
              <a:endParaRPr lang="en-US" sz="11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84842" y="3817887"/>
            <a:ext cx="3431177" cy="2357278"/>
            <a:chOff x="8499568" y="2473484"/>
            <a:chExt cx="3431177" cy="235727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2" r="11941" b="23187"/>
            <a:stretch/>
          </p:blipFill>
          <p:spPr bwMode="auto">
            <a:xfrm>
              <a:off x="10309136" y="2804160"/>
              <a:ext cx="1621609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8589169" y="2473484"/>
              <a:ext cx="9556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CR5.3 Auto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9435307" y="2473484"/>
              <a:ext cx="1587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9494044" y="2473484"/>
              <a:ext cx="6175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stem 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0002044" y="2483009"/>
              <a:ext cx="16033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0132219" y="2473484"/>
              <a:ext cx="17922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cut D0 vs D1 (median)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4" t="11898"/>
            <a:stretch/>
          </p:blipFill>
          <p:spPr bwMode="auto">
            <a:xfrm>
              <a:off x="8499568" y="2804160"/>
              <a:ext cx="1836511" cy="2026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11063199" y="2882900"/>
              <a:ext cx="398463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9042267" y="2909888"/>
              <a:ext cx="398463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5838" y="4636299"/>
            <a:ext cx="7253209" cy="1690427"/>
            <a:chOff x="5015" y="4906170"/>
            <a:chExt cx="7253209" cy="1690427"/>
          </a:xfrm>
        </p:grpSpPr>
        <p:grpSp>
          <p:nvGrpSpPr>
            <p:cNvPr id="13" name="Group 12"/>
            <p:cNvGrpSpPr/>
            <p:nvPr/>
          </p:nvGrpSpPr>
          <p:grpSpPr>
            <a:xfrm>
              <a:off x="5015" y="4906170"/>
              <a:ext cx="7253209" cy="1690427"/>
              <a:chOff x="5014" y="4406019"/>
              <a:chExt cx="8098769" cy="220709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0318BB34-7623-44DD-9F81-808467600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2564" y="4624357"/>
                <a:ext cx="4267200" cy="163879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9AF94EC0-3DEE-4EBD-B993-6D1EBCDD8F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75"/>
              <a:stretch/>
            </p:blipFill>
            <p:spPr>
              <a:xfrm>
                <a:off x="2035618" y="4776945"/>
                <a:ext cx="2357335" cy="161695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4038B29F-DFE1-494E-8560-8DA9529DBA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98"/>
              <a:stretch/>
            </p:blipFill>
            <p:spPr>
              <a:xfrm>
                <a:off x="5014" y="4733256"/>
                <a:ext cx="2332942" cy="162065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16B73E9-0786-4FA8-A2D6-B737BAD29457}"/>
                  </a:ext>
                </a:extLst>
              </p:cNvPr>
              <p:cNvSpPr txBox="1"/>
              <p:nvPr/>
            </p:nvSpPr>
            <p:spPr>
              <a:xfrm>
                <a:off x="1311445" y="5890490"/>
                <a:ext cx="496153" cy="3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2D0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0C898A3-E1FB-4479-93FC-3A8FA1AFE197}"/>
                  </a:ext>
                </a:extLst>
              </p:cNvPr>
              <p:cNvSpPr txBox="1"/>
              <p:nvPr/>
            </p:nvSpPr>
            <p:spPr>
              <a:xfrm>
                <a:off x="3565754" y="5924100"/>
                <a:ext cx="496153" cy="3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2D1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01D3B53-1601-4891-9F37-513EC79DF8F9}"/>
                  </a:ext>
                </a:extLst>
              </p:cNvPr>
              <p:cNvSpPr txBox="1"/>
              <p:nvPr/>
            </p:nvSpPr>
            <p:spPr>
              <a:xfrm>
                <a:off x="565987" y="4431476"/>
                <a:ext cx="3690797" cy="40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distributions (1us delay) after seasoning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65C0B8E-5F1C-4626-9726-06FB6558986F}"/>
                  </a:ext>
                </a:extLst>
              </p:cNvPr>
              <p:cNvSpPr txBox="1"/>
              <p:nvPr/>
            </p:nvSpPr>
            <p:spPr>
              <a:xfrm>
                <a:off x="4616638" y="4406019"/>
                <a:ext cx="3467061" cy="40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distributions (1us delay) after 4M FW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DA95CBF-DF56-4209-9413-7471DDF6BEB7}"/>
                  </a:ext>
                </a:extLst>
              </p:cNvPr>
              <p:cNvSpPr txBox="1"/>
              <p:nvPr/>
            </p:nvSpPr>
            <p:spPr>
              <a:xfrm>
                <a:off x="777677" y="6253786"/>
                <a:ext cx="607126" cy="301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</a:t>
                </a:r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[mV]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BD82369-C3BB-4B06-ACA1-B0EDE278A5B7}"/>
                  </a:ext>
                </a:extLst>
              </p:cNvPr>
              <p:cNvSpPr txBox="1"/>
              <p:nvPr/>
            </p:nvSpPr>
            <p:spPr>
              <a:xfrm>
                <a:off x="2804720" y="6274091"/>
                <a:ext cx="607126" cy="301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</a:t>
                </a:r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[mV]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6FDD2AF-94D6-49BF-9569-0516F911F5F5}"/>
                  </a:ext>
                </a:extLst>
              </p:cNvPr>
              <p:cNvSpPr txBox="1"/>
              <p:nvPr/>
            </p:nvSpPr>
            <p:spPr>
              <a:xfrm>
                <a:off x="4974480" y="6311733"/>
                <a:ext cx="607126" cy="301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</a:t>
                </a:r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[mV]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940AF34-2617-4C07-BF3B-A51C225AE2FF}"/>
                  </a:ext>
                </a:extLst>
              </p:cNvPr>
              <p:cNvSpPr txBox="1"/>
              <p:nvPr/>
            </p:nvSpPr>
            <p:spPr>
              <a:xfrm>
                <a:off x="6825051" y="6309751"/>
                <a:ext cx="607126" cy="301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</a:t>
                </a:r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[mV]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22C1EBE-8E18-402C-BB67-3FE605A379C3}"/>
                  </a:ext>
                </a:extLst>
              </p:cNvPr>
              <p:cNvSpPr txBox="1"/>
              <p:nvPr/>
            </p:nvSpPr>
            <p:spPr>
              <a:xfrm>
                <a:off x="4200605" y="6192470"/>
                <a:ext cx="406660" cy="26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4000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63B96C7-D41B-41C2-837E-BDC16FFB185C}"/>
                  </a:ext>
                </a:extLst>
              </p:cNvPr>
              <p:cNvSpPr txBox="1"/>
              <p:nvPr/>
            </p:nvSpPr>
            <p:spPr>
              <a:xfrm>
                <a:off x="6014778" y="6192470"/>
                <a:ext cx="406660" cy="26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4000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2C7DC2-429C-49A1-B313-07B340897EF7}"/>
                  </a:ext>
                </a:extLst>
              </p:cNvPr>
              <p:cNvSpPr txBox="1"/>
              <p:nvPr/>
            </p:nvSpPr>
            <p:spPr>
              <a:xfrm>
                <a:off x="5197634" y="6192470"/>
                <a:ext cx="406660" cy="26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5000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873ACDD-39C4-4E8D-9BBE-2086C07A0A7E}"/>
                  </a:ext>
                </a:extLst>
              </p:cNvPr>
              <p:cNvSpPr txBox="1"/>
              <p:nvPr/>
            </p:nvSpPr>
            <p:spPr>
              <a:xfrm>
                <a:off x="7004233" y="6192470"/>
                <a:ext cx="406660" cy="26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5000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116B73E9-0786-4FA8-A2D6-B737BAD29457}"/>
                  </a:ext>
                </a:extLst>
              </p:cNvPr>
              <p:cNvSpPr txBox="1"/>
              <p:nvPr/>
            </p:nvSpPr>
            <p:spPr>
              <a:xfrm>
                <a:off x="5353320" y="5921225"/>
                <a:ext cx="496153" cy="3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2D0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0C898A3-E1FB-4479-93FC-3A8FA1AFE197}"/>
                  </a:ext>
                </a:extLst>
              </p:cNvPr>
              <p:cNvSpPr txBox="1"/>
              <p:nvPr/>
            </p:nvSpPr>
            <p:spPr>
              <a:xfrm>
                <a:off x="7607630" y="5919999"/>
                <a:ext cx="496153" cy="3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2D1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74629" y="5153995"/>
              <a:ext cx="80533" cy="11849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700" dirty="0" smtClean="0"/>
                <a:t>4</a:t>
              </a:r>
            </a:p>
            <a:p>
              <a:pPr algn="r"/>
              <a:endParaRPr lang="en-US" sz="100" dirty="0" smtClean="0"/>
            </a:p>
            <a:p>
              <a:pPr algn="r"/>
              <a:r>
                <a:rPr lang="en-US" sz="700" dirty="0" smtClean="0"/>
                <a:t>3</a:t>
              </a:r>
            </a:p>
            <a:p>
              <a:pPr algn="r"/>
              <a:endParaRPr lang="en-US" sz="200" dirty="0" smtClean="0"/>
            </a:p>
            <a:p>
              <a:pPr algn="r"/>
              <a:r>
                <a:rPr lang="en-US" sz="700" dirty="0" smtClean="0"/>
                <a:t>2</a:t>
              </a:r>
            </a:p>
            <a:p>
              <a:pPr algn="r"/>
              <a:endParaRPr lang="en-US" sz="100" dirty="0" smtClean="0"/>
            </a:p>
            <a:p>
              <a:pPr algn="r"/>
              <a:r>
                <a:rPr lang="en-US" sz="700" dirty="0" smtClean="0"/>
                <a:t>1</a:t>
              </a:r>
            </a:p>
            <a:p>
              <a:pPr algn="r"/>
              <a:endParaRPr lang="en-US" sz="200" dirty="0" smtClean="0"/>
            </a:p>
            <a:p>
              <a:pPr algn="r"/>
              <a:r>
                <a:rPr lang="en-US" sz="700" dirty="0" smtClean="0"/>
                <a:t>0</a:t>
              </a:r>
            </a:p>
            <a:p>
              <a:pPr algn="r"/>
              <a:endParaRPr lang="en-US" sz="200" dirty="0" smtClean="0"/>
            </a:p>
            <a:p>
              <a:pPr algn="r"/>
              <a:r>
                <a:rPr lang="en-US" sz="700" dirty="0" smtClean="0"/>
                <a:t>-1</a:t>
              </a:r>
            </a:p>
            <a:p>
              <a:pPr algn="r"/>
              <a:endParaRPr lang="en-US" sz="200" dirty="0" smtClean="0"/>
            </a:p>
            <a:p>
              <a:pPr algn="r"/>
              <a:r>
                <a:rPr lang="en-US" sz="700" dirty="0" smtClean="0"/>
                <a:t>-2</a:t>
              </a:r>
            </a:p>
            <a:p>
              <a:pPr algn="r"/>
              <a:endParaRPr lang="en-US" sz="200" dirty="0" smtClean="0"/>
            </a:p>
            <a:p>
              <a:pPr algn="r"/>
              <a:r>
                <a:rPr lang="en-US" sz="700" dirty="0" smtClean="0"/>
                <a:t>-3</a:t>
              </a:r>
            </a:p>
            <a:p>
              <a:pPr algn="r"/>
              <a:endParaRPr lang="en-US" sz="200" dirty="0" smtClean="0"/>
            </a:p>
            <a:p>
              <a:pPr algn="r"/>
              <a:r>
                <a:rPr lang="en-US" sz="700" dirty="0" smtClean="0"/>
                <a:t>-4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2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5854" y="152400"/>
            <a:ext cx="10360293" cy="595318"/>
          </a:xfrm>
        </p:spPr>
        <p:txBody>
          <a:bodyPr/>
          <a:lstStyle/>
          <a:p>
            <a:r>
              <a:rPr lang="en-US" sz="3878" dirty="0">
                <a:solidFill>
                  <a:srgbClr val="0150ED"/>
                </a:solidFill>
                <a:latin typeface="Arial Black" panose="020B0A04020102020204" pitchFamily="34" charset="0"/>
              </a:rPr>
              <a:t>S24S0 Design Update iWW23</a:t>
            </a:r>
            <a:endParaRPr lang="en-US" sz="3878" dirty="0">
              <a:solidFill>
                <a:srgbClr val="0860A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399" y="1120557"/>
            <a:ext cx="11265203" cy="4986237"/>
          </a:xfrm>
        </p:spPr>
        <p:txBody>
          <a:bodyPr/>
          <a:lstStyle/>
          <a:p>
            <a:pPr marL="278942" indent="-278942"/>
            <a:r>
              <a:rPr lang="en-US" sz="1697" b="0" dirty="0"/>
              <a:t>Full Chip Validation and Spec Evaluation Ramping up / On Track to Rev3 Freeze WW31: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333" b="0" dirty="0">
                <a:solidFill>
                  <a:srgbClr val="0000FF"/>
                </a:solidFill>
              </a:rPr>
              <a:t>Next Major Milestone Target (Rev3) | Current Projection:</a:t>
            </a:r>
            <a:r>
              <a:rPr lang="en-US" sz="1333" b="0" dirty="0"/>
              <a:t>  WW31 | </a:t>
            </a:r>
            <a:r>
              <a:rPr lang="en-US" sz="1333" b="0" dirty="0">
                <a:solidFill>
                  <a:srgbClr val="00B050"/>
                </a:solidFill>
              </a:rPr>
              <a:t>WW31</a:t>
            </a:r>
            <a:endParaRPr lang="en-US" sz="1333" b="0" dirty="0">
              <a:solidFill>
                <a:srgbClr val="0000FF"/>
              </a:solidFill>
            </a:endParaRPr>
          </a:p>
          <a:p>
            <a:pPr marL="457189" indent="0">
              <a:spcBef>
                <a:spcPts val="0"/>
              </a:spcBef>
              <a:buNone/>
            </a:pPr>
            <a:r>
              <a:rPr lang="en-US" sz="1333" b="0" dirty="0">
                <a:solidFill>
                  <a:srgbClr val="0000FF"/>
                </a:solidFill>
              </a:rPr>
              <a:t>DBR Target | Current Projection:</a:t>
            </a:r>
            <a:r>
              <a:rPr lang="en-US" sz="1333" b="0" dirty="0"/>
              <a:t>  WW39 | </a:t>
            </a:r>
            <a:r>
              <a:rPr lang="en-US" sz="1333" b="0" dirty="0">
                <a:solidFill>
                  <a:srgbClr val="00B050"/>
                </a:solidFill>
              </a:rPr>
              <a:t>WW39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333" b="0" dirty="0">
                <a:solidFill>
                  <a:srgbClr val="0000FF"/>
                </a:solidFill>
              </a:rPr>
              <a:t>Die Size Target | Current Projection:</a:t>
            </a:r>
            <a:r>
              <a:rPr lang="en-US" sz="1333" b="0" dirty="0"/>
              <a:t>  Matched to S26A Size &amp; </a:t>
            </a:r>
            <a:r>
              <a:rPr lang="en-US" sz="1333" b="0" dirty="0" err="1"/>
              <a:t>Padout</a:t>
            </a:r>
            <a:r>
              <a:rPr lang="en-US" sz="1333" b="0" dirty="0"/>
              <a:t>| </a:t>
            </a:r>
            <a:r>
              <a:rPr lang="en-US" sz="1333" b="0" dirty="0">
                <a:solidFill>
                  <a:srgbClr val="00B050"/>
                </a:solidFill>
              </a:rPr>
              <a:t>197.87mm</a:t>
            </a:r>
            <a:r>
              <a:rPr lang="en-US" sz="1333" b="0" baseline="30000" dirty="0">
                <a:solidFill>
                  <a:srgbClr val="00B050"/>
                </a:solidFill>
              </a:rPr>
              <a:t>2</a:t>
            </a:r>
            <a:r>
              <a:rPr lang="en-US" sz="1333" b="0" dirty="0"/>
              <a:t> </a:t>
            </a:r>
            <a:r>
              <a:rPr lang="en-US" sz="1333" b="0" dirty="0">
                <a:solidFill>
                  <a:srgbClr val="00B050"/>
                </a:solidFill>
              </a:rPr>
              <a:t>(12.65mm x 15.64mm)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333" b="0" dirty="0">
                <a:solidFill>
                  <a:srgbClr val="0000FF"/>
                </a:solidFill>
              </a:rPr>
              <a:t>DBR Rd/</a:t>
            </a:r>
            <a:r>
              <a:rPr lang="en-US" sz="1333" b="0" dirty="0" err="1">
                <a:solidFill>
                  <a:srgbClr val="0000FF"/>
                </a:solidFill>
              </a:rPr>
              <a:t>Wr</a:t>
            </a:r>
            <a:r>
              <a:rPr lang="en-US" sz="1333" b="0" dirty="0">
                <a:solidFill>
                  <a:srgbClr val="0000FF"/>
                </a:solidFill>
              </a:rPr>
              <a:t> Energy Target | Current Projection (TT/85): </a:t>
            </a:r>
            <a:r>
              <a:rPr lang="en-US" sz="1333" b="0" dirty="0"/>
              <a:t> 84pJ/b / 168pJ/b | </a:t>
            </a:r>
            <a:r>
              <a:rPr lang="en-US" sz="1333" b="0" dirty="0">
                <a:solidFill>
                  <a:srgbClr val="FF0000"/>
                </a:solidFill>
              </a:rPr>
              <a:t>TBD</a:t>
            </a:r>
            <a:r>
              <a:rPr lang="en-US" sz="1333" b="0" dirty="0">
                <a:solidFill>
                  <a:srgbClr val="00B050"/>
                </a:solidFill>
              </a:rPr>
              <a:t> </a:t>
            </a:r>
            <a:r>
              <a:rPr lang="en-US" sz="1333" b="0" dirty="0"/>
              <a:t>/ </a:t>
            </a:r>
            <a:r>
              <a:rPr lang="en-US" sz="1333" b="0" dirty="0">
                <a:solidFill>
                  <a:srgbClr val="FF0000"/>
                </a:solidFill>
              </a:rPr>
              <a:t>TBD</a:t>
            </a:r>
            <a:r>
              <a:rPr lang="en-US" sz="1333" b="0" dirty="0">
                <a:solidFill>
                  <a:srgbClr val="00B050"/>
                </a:solidFill>
              </a:rPr>
              <a:t> 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333" b="0" dirty="0">
                <a:solidFill>
                  <a:srgbClr val="0000FF"/>
                </a:solidFill>
              </a:rPr>
              <a:t>DBR Rd/</a:t>
            </a:r>
            <a:r>
              <a:rPr lang="en-US" sz="1333" b="0" dirty="0" err="1">
                <a:solidFill>
                  <a:srgbClr val="0000FF"/>
                </a:solidFill>
              </a:rPr>
              <a:t>Wr</a:t>
            </a:r>
            <a:r>
              <a:rPr lang="en-US" sz="1333" b="0" dirty="0">
                <a:solidFill>
                  <a:srgbClr val="0000FF"/>
                </a:solidFill>
              </a:rPr>
              <a:t> Energy Target | Current Projection (FF/85):</a:t>
            </a:r>
            <a:r>
              <a:rPr lang="en-US" sz="1333" b="0" dirty="0"/>
              <a:t>  89pJ/b / 179pJ/b | </a:t>
            </a:r>
            <a:r>
              <a:rPr lang="en-US" sz="1333" b="0" dirty="0">
                <a:solidFill>
                  <a:srgbClr val="FF0000"/>
                </a:solidFill>
              </a:rPr>
              <a:t>TBD</a:t>
            </a:r>
            <a:r>
              <a:rPr lang="en-US" sz="1333" b="0" dirty="0">
                <a:solidFill>
                  <a:srgbClr val="00B050"/>
                </a:solidFill>
              </a:rPr>
              <a:t> </a:t>
            </a:r>
            <a:r>
              <a:rPr lang="en-US" sz="1333" b="0" dirty="0"/>
              <a:t>/ </a:t>
            </a:r>
            <a:r>
              <a:rPr lang="en-US" sz="1333" b="0" dirty="0">
                <a:solidFill>
                  <a:srgbClr val="FF0000"/>
                </a:solidFill>
              </a:rPr>
              <a:t>TBD</a:t>
            </a:r>
            <a:r>
              <a:rPr lang="en-US" sz="1333" b="0" dirty="0">
                <a:solidFill>
                  <a:srgbClr val="00B050"/>
                </a:solidFill>
              </a:rPr>
              <a:t> 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333" b="0" dirty="0">
                <a:solidFill>
                  <a:srgbClr val="0000FF"/>
                </a:solidFill>
              </a:rPr>
              <a:t>Rd/</a:t>
            </a:r>
            <a:r>
              <a:rPr lang="en-US" sz="1333" b="0" dirty="0" err="1">
                <a:solidFill>
                  <a:srgbClr val="0000FF"/>
                </a:solidFill>
              </a:rPr>
              <a:t>Wr</a:t>
            </a:r>
            <a:r>
              <a:rPr lang="en-US" sz="1333" b="0" dirty="0">
                <a:solidFill>
                  <a:srgbClr val="0000FF"/>
                </a:solidFill>
              </a:rPr>
              <a:t> Completion Time Target (800MHz) | Current Projection:</a:t>
            </a:r>
            <a:r>
              <a:rPr lang="en-US" sz="1333" b="0" dirty="0"/>
              <a:t>  95ns / 240ns | </a:t>
            </a:r>
            <a:r>
              <a:rPr lang="en-US" sz="1333" b="0" dirty="0">
                <a:solidFill>
                  <a:srgbClr val="FF0000"/>
                </a:solidFill>
              </a:rPr>
              <a:t>TBD</a:t>
            </a:r>
            <a:r>
              <a:rPr lang="en-US" sz="1333" b="0" dirty="0">
                <a:solidFill>
                  <a:srgbClr val="00B050"/>
                </a:solidFill>
              </a:rPr>
              <a:t> </a:t>
            </a:r>
            <a:r>
              <a:rPr lang="en-US" sz="1333" b="0" dirty="0"/>
              <a:t>/ </a:t>
            </a:r>
            <a:r>
              <a:rPr lang="en-US" sz="1333" b="0" dirty="0">
                <a:solidFill>
                  <a:srgbClr val="FF0000"/>
                </a:solidFill>
              </a:rPr>
              <a:t>TBD</a:t>
            </a:r>
            <a:r>
              <a:rPr lang="en-US" sz="1333" b="0" dirty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727"/>
              </a:spcBef>
              <a:buNone/>
            </a:pPr>
            <a:endParaRPr lang="en-US" sz="969" b="0" dirty="0"/>
          </a:p>
          <a:p>
            <a:pPr marL="278942" indent="-278942">
              <a:spcBef>
                <a:spcPts val="727"/>
              </a:spcBef>
            </a:pPr>
            <a:r>
              <a:rPr lang="en-US" sz="1697" b="0" dirty="0"/>
              <a:t>Rev3 focused on bitmap (check addressing with new decoders), array functionality and performance, and layout</a:t>
            </a:r>
          </a:p>
          <a:p>
            <a:pPr marL="763722" lvl="1" indent="-278942"/>
            <a:r>
              <a:rPr lang="en-US" sz="1454" dirty="0"/>
              <a:t>Improved bitmap methodology (vs S26A0) </a:t>
            </a:r>
            <a:r>
              <a:rPr lang="en-US" sz="1454" dirty="0" err="1"/>
              <a:t>rotorooter</a:t>
            </a:r>
            <a:r>
              <a:rPr lang="en-US" sz="1454" dirty="0"/>
              <a:t> completed</a:t>
            </a:r>
          </a:p>
          <a:p>
            <a:pPr marL="1248503" lvl="2" indent="-278942"/>
            <a:r>
              <a:rPr lang="en-US" sz="1454" dirty="0"/>
              <a:t>Sim coverage requirements identified &amp; first sims (BL/WL indexing) in the queue</a:t>
            </a:r>
          </a:p>
          <a:p>
            <a:pPr marL="763722" lvl="1" indent="-278942"/>
            <a:r>
              <a:rPr lang="en-US" sz="1454" dirty="0"/>
              <a:t>Array Functional Model (AFM) development &amp; QA sims completed</a:t>
            </a:r>
          </a:p>
          <a:p>
            <a:pPr marL="1248503" lvl="2" indent="-278942"/>
            <a:r>
              <a:rPr lang="en-US" sz="1454" dirty="0"/>
              <a:t>Sim coverage plan in place including all decoder configurations, all modes of operation, and all critical features</a:t>
            </a:r>
          </a:p>
          <a:p>
            <a:pPr marL="1248503" lvl="2" indent="-278942"/>
            <a:r>
              <a:rPr lang="en-US" sz="1454" dirty="0"/>
              <a:t>Launch of priority 1 sims pending</a:t>
            </a:r>
          </a:p>
          <a:p>
            <a:pPr marL="763722" lvl="1" indent="-278942"/>
            <a:r>
              <a:rPr lang="en-US" sz="1454" dirty="0"/>
              <a:t>LVS clean tile layout achieved providing high confidence of overall global </a:t>
            </a:r>
            <a:r>
              <a:rPr lang="en-US" sz="1454" dirty="0" err="1"/>
              <a:t>routability</a:t>
            </a:r>
            <a:endParaRPr lang="en-US" sz="1454" dirty="0"/>
          </a:p>
          <a:p>
            <a:pPr marL="1248503" lvl="2" indent="-278942"/>
            <a:r>
              <a:rPr lang="en-US" sz="1454" dirty="0"/>
              <a:t>Termination tiles, CMOS DRC cleanup, and partition build out up next</a:t>
            </a:r>
            <a:endParaRPr lang="en-US" sz="1939" dirty="0"/>
          </a:p>
          <a:p>
            <a:pPr marL="278942" indent="-278942">
              <a:spcBef>
                <a:spcPts val="1454"/>
              </a:spcBef>
            </a:pPr>
            <a:r>
              <a:rPr lang="en-US" sz="1697" b="0" dirty="0"/>
              <a:t>Energy &amp; Performance Spec assessments captured within AFM validation suite / initial results targeted for ~WW25</a:t>
            </a:r>
          </a:p>
        </p:txBody>
      </p:sp>
    </p:spTree>
    <p:extLst>
      <p:ext uri="{BB962C8B-B14F-4D97-AF65-F5344CB8AC3E}">
        <p14:creationId xmlns:p14="http://schemas.microsoft.com/office/powerpoint/2010/main" val="21966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SSM Update</Agenda>
    <Date xmlns="90b7a245-a7c3-4504-88b2-cf85318e6b78">2018-04-04T06:00:00+00:00</Date>
    <Presenter xmlns="90b7a245-a7c3-4504-88b2-cf85318e6b78">Fabio P / DerChang K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56BF3A-C234-43E3-A64A-DF8C64618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0b7a245-a7c3-4504-88b2-cf85318e6b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7945</TotalTime>
  <Words>781</Words>
  <Application>Microsoft Office PowerPoint</Application>
  <PresentationFormat>Widescreen</PresentationFormat>
  <Paragraphs>153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Browallia New</vt:lpstr>
      <vt:lpstr>Calibri</vt:lpstr>
      <vt:lpstr>Cambria Math</vt:lpstr>
      <vt:lpstr>Neo Sans Intel</vt:lpstr>
      <vt:lpstr>Neo Sans Intel Medium</vt:lpstr>
      <vt:lpstr>Segoe UI</vt:lpstr>
      <vt:lpstr>Wingdings</vt:lpstr>
      <vt:lpstr>blank</vt:lpstr>
      <vt:lpstr>Worksheet</vt:lpstr>
      <vt:lpstr>SSM Update to JDP COMM</vt:lpstr>
      <vt:lpstr>Structure yield Goal: SSM CR6.4 (SDk2) match F2 2-Deck S26A</vt:lpstr>
      <vt:lpstr>SD Alloys – CR5.4/6.4 Status</vt:lpstr>
      <vt:lpstr>CR6.4 MTS Gap to Goal</vt:lpstr>
      <vt:lpstr>Dual Deck – SD.k1</vt:lpstr>
      <vt:lpstr>S24S0 Design Update iWW23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Update</dc:title>
  <dc:creator>Kau, Derchang</dc:creator>
  <cp:keywords>CTPClassification=CTP_NT</cp:keywords>
  <cp:lastModifiedBy>Kau, Derchang</cp:lastModifiedBy>
  <cp:revision>162</cp:revision>
  <dcterms:created xsi:type="dcterms:W3CDTF">2018-02-21T18:22:59Z</dcterms:created>
  <dcterms:modified xsi:type="dcterms:W3CDTF">2018-06-06T20:36:29Z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00bca507-65d7-4772-b253-e1beb269528d</vt:lpwstr>
  </property>
  <property fmtid="{D5CDD505-2E9C-101B-9397-08002B2CF9AE}" pid="4" name="CTP_TimeStamp">
    <vt:lpwstr>2018-06-06 20:36:29Z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