
<file path=[Content_Types].xml><?xml version="1.0" encoding="utf-8"?>
<Types xmlns="http://schemas.openxmlformats.org/package/2006/content-types">
  <Default Extension="png" ContentType="image/png"/>
  <Default Extension="wmf" ContentType="image/x-wmf"/>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3"/>
  </p:notesMasterIdLst>
  <p:sldIdLst>
    <p:sldId id="256" r:id="rId5"/>
    <p:sldId id="258" r:id="rId6"/>
    <p:sldId id="259" r:id="rId7"/>
    <p:sldId id="281" r:id="rId8"/>
    <p:sldId id="261" r:id="rId9"/>
    <p:sldId id="294" r:id="rId10"/>
    <p:sldId id="280" r:id="rId11"/>
    <p:sldId id="262" r:id="rId12"/>
    <p:sldId id="263" r:id="rId13"/>
    <p:sldId id="270" r:id="rId14"/>
    <p:sldId id="279" r:id="rId15"/>
    <p:sldId id="287" r:id="rId16"/>
    <p:sldId id="265" r:id="rId17"/>
    <p:sldId id="288" r:id="rId18"/>
    <p:sldId id="274" r:id="rId19"/>
    <p:sldId id="289" r:id="rId20"/>
    <p:sldId id="272" r:id="rId21"/>
    <p:sldId id="290" r:id="rId22"/>
    <p:sldId id="276" r:id="rId23"/>
    <p:sldId id="291" r:id="rId24"/>
    <p:sldId id="278" r:id="rId25"/>
    <p:sldId id="292" r:id="rId26"/>
    <p:sldId id="283" r:id="rId27"/>
    <p:sldId id="293" r:id="rId28"/>
    <p:sldId id="269" r:id="rId29"/>
    <p:sldId id="284" r:id="rId30"/>
    <p:sldId id="285" r:id="rId31"/>
    <p:sldId id="286" r:id="rId32"/>
  </p:sldIdLst>
  <p:sldSz cx="10058400" cy="5659438"/>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83">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4D2"/>
    <a:srgbClr val="0054B0"/>
    <a:srgbClr val="006FEA"/>
    <a:srgbClr val="0071EE"/>
    <a:srgbClr val="0150ED"/>
    <a:srgbClr val="0E5EFE"/>
    <a:srgbClr val="1E69FE"/>
    <a:srgbClr val="004FEE"/>
    <a:srgbClr val="005ADE"/>
    <a:srgbClr val="0D6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0094" autoAdjust="0"/>
    <p:restoredTop sz="94660"/>
  </p:normalViewPr>
  <p:slideViewPr>
    <p:cSldViewPr>
      <p:cViewPr varScale="1">
        <p:scale>
          <a:sx n="79" d="100"/>
          <a:sy n="79" d="100"/>
        </p:scale>
        <p:origin x="68" y="592"/>
      </p:cViewPr>
      <p:guideLst>
        <p:guide orient="horz" pos="1783"/>
        <p:guide pos="3168"/>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53B95E-928E-4F93-A520-FDFD5E8B3ED4}" type="datetimeFigureOut">
              <a:rPr lang="en-US" smtClean="0"/>
              <a:t>1/17/2016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674F05-53C2-4562-B1A8-F4B2E2CD293B}" type="slidenum">
              <a:rPr lang="en-US" smtClean="0"/>
              <a:t>‹#›</a:t>
            </a:fld>
            <a:endParaRPr lang="en-US"/>
          </a:p>
        </p:txBody>
      </p:sp>
    </p:spTree>
    <p:extLst>
      <p:ext uri="{BB962C8B-B14F-4D97-AF65-F5344CB8AC3E}">
        <p14:creationId xmlns:p14="http://schemas.microsoft.com/office/powerpoint/2010/main" val="25132326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86B2BF6-C943-4F8A-A206-FA01BADA9EB9}" type="slidenum">
              <a:rPr lang="en-US" smtClean="0"/>
              <a:pPr>
                <a:defRPr/>
              </a:pPr>
              <a:t>2</a:t>
            </a:fld>
            <a:endParaRPr lang="en-US"/>
          </a:p>
        </p:txBody>
      </p:sp>
    </p:spTree>
    <p:extLst>
      <p:ext uri="{BB962C8B-B14F-4D97-AF65-F5344CB8AC3E}">
        <p14:creationId xmlns:p14="http://schemas.microsoft.com/office/powerpoint/2010/main" val="2753771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62" name="Rectangle 7"/>
          <p:cNvSpPr txBox="1">
            <a:spLocks noGrp="1" noChangeArrowheads="1"/>
          </p:cNvSpPr>
          <p:nvPr/>
        </p:nvSpPr>
        <p:spPr bwMode="auto">
          <a:xfrm>
            <a:off x="3971927" y="8831265"/>
            <a:ext cx="3038475" cy="465137"/>
          </a:xfrm>
          <a:prstGeom prst="rect">
            <a:avLst/>
          </a:prstGeom>
          <a:noFill/>
          <a:ln w="9525">
            <a:noFill/>
            <a:miter lim="800000"/>
            <a:headEnd/>
            <a:tailEnd/>
          </a:ln>
        </p:spPr>
        <p:txBody>
          <a:bodyPr lIns="94919" tIns="47459" rIns="94919" bIns="47459" anchor="b"/>
          <a:lstStyle/>
          <a:p>
            <a:pPr algn="r" defTabSz="949568" eaLnBrk="0" hangingPunct="0"/>
            <a:fld id="{B6C6FD08-5974-4FD9-ABB0-CCEEC477EC2E}" type="slidenum">
              <a:rPr lang="en-US" sz="1200">
                <a:latin typeface="Times New Roman" pitchFamily="18" charset="0"/>
              </a:rPr>
              <a:pPr algn="r" defTabSz="949568" eaLnBrk="0" hangingPunct="0"/>
              <a:t>3</a:t>
            </a:fld>
            <a:endParaRPr lang="en-US" sz="1200">
              <a:latin typeface="Times New Roman" pitchFamily="18" charset="0"/>
            </a:endParaRPr>
          </a:p>
        </p:txBody>
      </p:sp>
      <p:sp>
        <p:nvSpPr>
          <p:cNvPr id="1218563" name="Rectangle 2"/>
          <p:cNvSpPr>
            <a:spLocks noGrp="1" noRot="1" noChangeAspect="1" noChangeArrowheads="1" noTextEdit="1"/>
          </p:cNvSpPr>
          <p:nvPr>
            <p:ph type="sldImg"/>
          </p:nvPr>
        </p:nvSpPr>
        <p:spPr>
          <a:ln/>
        </p:spPr>
      </p:sp>
      <p:sp>
        <p:nvSpPr>
          <p:cNvPr id="1218564"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813152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5</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1118827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7"/>
          <p:cNvSpPr>
            <a:spLocks noGrp="1" noChangeArrowheads="1"/>
          </p:cNvSpPr>
          <p:nvPr>
            <p:ph type="sldNum" sz="quarter" idx="5"/>
          </p:nvPr>
        </p:nvSpPr>
        <p:spPr>
          <a:noFill/>
        </p:spPr>
        <p:txBody>
          <a:bodyPr/>
          <a:lstStyle/>
          <a:p>
            <a:fld id="{A601168E-3B15-4469-9CF9-1C754F648B19}" type="slidenum">
              <a:rPr lang="en-US"/>
              <a:pPr/>
              <a:t>7</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pPr eaLnBrk="1" hangingPunct="1"/>
            <a:endParaRPr lang="en-US" smtClean="0"/>
          </a:p>
        </p:txBody>
      </p:sp>
    </p:spTree>
    <p:extLst>
      <p:ext uri="{BB962C8B-B14F-4D97-AF65-F5344CB8AC3E}">
        <p14:creationId xmlns:p14="http://schemas.microsoft.com/office/powerpoint/2010/main" val="25428045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27</a:t>
            </a:fld>
            <a:endParaRPr lang="en-US"/>
          </a:p>
        </p:txBody>
      </p:sp>
    </p:spTree>
    <p:extLst>
      <p:ext uri="{BB962C8B-B14F-4D97-AF65-F5344CB8AC3E}">
        <p14:creationId xmlns:p14="http://schemas.microsoft.com/office/powerpoint/2010/main" val="6271002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D8B81C-4B36-428D-A864-260E234998BA}" type="slidenum">
              <a:rPr lang="en-US" smtClean="0"/>
              <a:t>28</a:t>
            </a:fld>
            <a:endParaRPr lang="en-US"/>
          </a:p>
        </p:txBody>
      </p:sp>
    </p:spTree>
    <p:extLst>
      <p:ext uri="{BB962C8B-B14F-4D97-AF65-F5344CB8AC3E}">
        <p14:creationId xmlns:p14="http://schemas.microsoft.com/office/powerpoint/2010/main" val="1938694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70310"/>
            <a:ext cx="8549640" cy="835815"/>
          </a:xfrm>
        </p:spPr>
        <p:txBody>
          <a:bodyPr/>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508760" y="1131887"/>
            <a:ext cx="7040880" cy="440179"/>
          </a:xfrm>
        </p:spPr>
        <p:txBody>
          <a:bodyPr/>
          <a:lstStyle>
            <a:lvl1pPr marL="0" indent="0" algn="ctr">
              <a:buFont typeface="Arial" pitchFamily="34" charset="0"/>
              <a:buNone/>
              <a:defRPr sz="2400" b="1"/>
            </a:lvl1pPr>
            <a:lvl2pPr marL="0" indent="0" algn="ctr">
              <a:buNone/>
              <a:defRPr sz="3200" baseline="30000"/>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lvl="0"/>
            <a:r>
              <a:rPr lang="en-US" smtClean="0"/>
              <a:t>Click to edit Master subtitle style</a:t>
            </a:r>
            <a:endParaRPr lang="en-US" dirty="0"/>
          </a:p>
        </p:txBody>
      </p:sp>
      <p:sp>
        <p:nvSpPr>
          <p:cNvPr id="4" name="Content Placeholder 2"/>
          <p:cNvSpPr>
            <a:spLocks noGrp="1"/>
          </p:cNvSpPr>
          <p:nvPr>
            <p:ph idx="10"/>
          </p:nvPr>
        </p:nvSpPr>
        <p:spPr>
          <a:xfrm>
            <a:off x="754380" y="1760714"/>
            <a:ext cx="8549640" cy="352142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4" y="225329"/>
            <a:ext cx="3309144" cy="95896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32555" y="225332"/>
            <a:ext cx="5622925" cy="483017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2924" y="1184293"/>
            <a:ext cx="3309144" cy="387121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517" y="3961607"/>
            <a:ext cx="6035040" cy="467691"/>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971517" y="505681"/>
            <a:ext cx="6035040" cy="33956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971517" y="4429298"/>
            <a:ext cx="6035040" cy="6641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6610" y="125765"/>
            <a:ext cx="2137410" cy="4904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54380" y="125765"/>
            <a:ext cx="6244590" cy="4904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17, 2016</a:t>
            </a:fld>
            <a:endParaRPr dirty="0"/>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1231903766"/>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17, 2016</a:t>
            </a:fld>
            <a:endParaRPr dirty="0"/>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1351083211"/>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17, 2016</a:t>
            </a:fld>
            <a:endParaRPr dirty="0"/>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627748389"/>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17, 2016</a:t>
            </a:fld>
            <a:endParaRPr dirty="0"/>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3719334834"/>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Blue Segue ">
    <p:bg>
      <p:bgPr>
        <a:solidFill>
          <a:schemeClr val="accent1"/>
        </a:solidFill>
        <a:effectLst/>
      </p:bgPr>
    </p:bg>
    <p:spTree>
      <p:nvGrpSpPr>
        <p:cNvPr id="1" name=""/>
        <p:cNvGrpSpPr/>
        <p:nvPr/>
      </p:nvGrpSpPr>
      <p:grpSpPr>
        <a:xfrm>
          <a:off x="0" y="0"/>
          <a:ext cx="0" cy="0"/>
          <a:chOff x="0" y="0"/>
          <a:chExt cx="0" cy="0"/>
        </a:xfrm>
      </p:grpSpPr>
      <p:sp>
        <p:nvSpPr>
          <p:cNvPr id="18" name="Title 1"/>
          <p:cNvSpPr>
            <a:spLocks noGrp="1"/>
          </p:cNvSpPr>
          <p:nvPr>
            <p:ph type="title" hasCustomPrompt="1"/>
          </p:nvPr>
        </p:nvSpPr>
        <p:spPr>
          <a:xfrm>
            <a:off x="764862" y="1687352"/>
            <a:ext cx="8897302" cy="1463489"/>
          </a:xfrm>
        </p:spPr>
        <p:txBody>
          <a:bodyPr>
            <a:normAutofit/>
          </a:bodyPr>
          <a:lstStyle>
            <a:lvl1pPr>
              <a:defRPr lang="en-US" sz="3960" b="1" kern="1200" baseline="0" dirty="0">
                <a:solidFill>
                  <a:schemeClr val="bg1"/>
                </a:solidFill>
                <a:latin typeface="Segoe UI" panose="020B0502040204020203" pitchFamily="34" charset="0"/>
                <a:ea typeface="+mn-ea"/>
                <a:cs typeface="Segoe UI" panose="020B0502040204020203" pitchFamily="34" charset="0"/>
              </a:defRPr>
            </a:lvl1pPr>
          </a:lstStyle>
          <a:p>
            <a:r>
              <a:rPr lang="en-US" dirty="0" smtClean="0"/>
              <a:t>Click to Edit Segue Title</a:t>
            </a:r>
            <a:endParaRPr lang="en-US" dirty="0"/>
          </a:p>
        </p:txBody>
      </p:sp>
      <p:grpSp>
        <p:nvGrpSpPr>
          <p:cNvPr id="19" name="Group 5"/>
          <p:cNvGrpSpPr>
            <a:grpSpLocks noChangeAspect="1"/>
          </p:cNvGrpSpPr>
          <p:nvPr userDrawn="1"/>
        </p:nvGrpSpPr>
        <p:grpSpPr bwMode="auto">
          <a:xfrm>
            <a:off x="424441" y="3331349"/>
            <a:ext cx="9634062" cy="33188"/>
            <a:chOff x="2437" y="1611"/>
            <a:chExt cx="5517" cy="19"/>
          </a:xfrm>
        </p:grpSpPr>
        <p:sp>
          <p:nvSpPr>
            <p:cNvPr id="21" name="Oval 20"/>
            <p:cNvSpPr>
              <a:spLocks noChangeArrowheads="1"/>
            </p:cNvSpPr>
            <p:nvPr/>
          </p:nvSpPr>
          <p:spPr bwMode="auto">
            <a:xfrm>
              <a:off x="2437" y="1611"/>
              <a:ext cx="19" cy="19"/>
            </a:xfrm>
            <a:prstGeom prst="ellipse">
              <a:avLst/>
            </a:prstGeom>
            <a:noFill/>
            <a:ln w="7938" cap="flat">
              <a:solidFill>
                <a:schemeClr val="bg1"/>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1980"/>
            </a:p>
          </p:txBody>
        </p:sp>
        <p:sp>
          <p:nvSpPr>
            <p:cNvPr id="26" name="Line 7"/>
            <p:cNvSpPr>
              <a:spLocks noChangeShapeType="1"/>
            </p:cNvSpPr>
            <p:nvPr/>
          </p:nvSpPr>
          <p:spPr bwMode="auto">
            <a:xfrm>
              <a:off x="2456" y="1620"/>
              <a:ext cx="5498" cy="0"/>
            </a:xfrm>
            <a:prstGeom prst="line">
              <a:avLst/>
            </a:prstGeom>
            <a:noFill/>
            <a:ln w="7938" cap="flat">
              <a:solidFill>
                <a:schemeClr val="bg1"/>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sz="1980"/>
            </a:p>
          </p:txBody>
        </p:sp>
      </p:grpSp>
      <p:sp>
        <p:nvSpPr>
          <p:cNvPr id="27" name="AutoShape 3"/>
          <p:cNvSpPr>
            <a:spLocks noChangeAspect="1" noChangeArrowheads="1" noTextEdit="1"/>
          </p:cNvSpPr>
          <p:nvPr userDrawn="1"/>
        </p:nvSpPr>
        <p:spPr bwMode="auto">
          <a:xfrm>
            <a:off x="8714662" y="5250701"/>
            <a:ext cx="962621" cy="263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5438" tIns="37719" rIns="75438" bIns="37719" numCol="1" anchor="t" anchorCtr="0" compatLnSpc="1">
            <a:prstTxWarp prst="textNoShape">
              <a:avLst/>
            </a:prstTxWarp>
          </a:bodyPr>
          <a:lstStyle/>
          <a:p>
            <a:endParaRPr lang="en-US" sz="1485"/>
          </a:p>
        </p:txBody>
      </p:sp>
      <p:grpSp>
        <p:nvGrpSpPr>
          <p:cNvPr id="28" name="Group 27"/>
          <p:cNvGrpSpPr/>
          <p:nvPr userDrawn="1"/>
        </p:nvGrpSpPr>
        <p:grpSpPr>
          <a:xfrm>
            <a:off x="8704184" y="5241532"/>
            <a:ext cx="973098" cy="272492"/>
            <a:chOff x="10550525" y="6351587"/>
            <a:chExt cx="1179513" cy="330201"/>
          </a:xfrm>
        </p:grpSpPr>
        <p:sp>
          <p:nvSpPr>
            <p:cNvPr id="29" name="Freeform 28"/>
            <p:cNvSpPr>
              <a:spLocks/>
            </p:cNvSpPr>
            <p:nvPr userDrawn="1"/>
          </p:nvSpPr>
          <p:spPr bwMode="auto">
            <a:xfrm>
              <a:off x="11014075" y="6470650"/>
              <a:ext cx="168275" cy="144463"/>
            </a:xfrm>
            <a:custGeom>
              <a:avLst/>
              <a:gdLst>
                <a:gd name="T0" fmla="*/ 113 w 191"/>
                <a:gd name="T1" fmla="*/ 162 h 162"/>
                <a:gd name="T2" fmla="*/ 0 w 191"/>
                <a:gd name="T3" fmla="*/ 81 h 162"/>
                <a:gd name="T4" fmla="*/ 114 w 191"/>
                <a:gd name="T5" fmla="*/ 0 h 162"/>
                <a:gd name="T6" fmla="*/ 190 w 191"/>
                <a:gd name="T7" fmla="*/ 22 h 162"/>
                <a:gd name="T8" fmla="*/ 172 w 191"/>
                <a:gd name="T9" fmla="*/ 46 h 162"/>
                <a:gd name="T10" fmla="*/ 114 w 191"/>
                <a:gd name="T11" fmla="*/ 32 h 162"/>
                <a:gd name="T12" fmla="*/ 59 w 191"/>
                <a:gd name="T13" fmla="*/ 81 h 162"/>
                <a:gd name="T14" fmla="*/ 114 w 191"/>
                <a:gd name="T15" fmla="*/ 130 h 162"/>
                <a:gd name="T16" fmla="*/ 172 w 191"/>
                <a:gd name="T17" fmla="*/ 118 h 162"/>
                <a:gd name="T18" fmla="*/ 191 w 191"/>
                <a:gd name="T19" fmla="*/ 143 h 162"/>
                <a:gd name="T20" fmla="*/ 113 w 191"/>
                <a:gd name="T21"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1" h="162">
                  <a:moveTo>
                    <a:pt x="113" y="162"/>
                  </a:moveTo>
                  <a:cubicBezTo>
                    <a:pt x="54" y="162"/>
                    <a:pt x="0" y="128"/>
                    <a:pt x="0" y="81"/>
                  </a:cubicBezTo>
                  <a:cubicBezTo>
                    <a:pt x="0" y="34"/>
                    <a:pt x="54" y="0"/>
                    <a:pt x="114" y="0"/>
                  </a:cubicBezTo>
                  <a:cubicBezTo>
                    <a:pt x="140" y="0"/>
                    <a:pt x="164" y="7"/>
                    <a:pt x="190" y="22"/>
                  </a:cubicBezTo>
                  <a:cubicBezTo>
                    <a:pt x="172" y="46"/>
                    <a:pt x="172" y="46"/>
                    <a:pt x="172" y="46"/>
                  </a:cubicBezTo>
                  <a:cubicBezTo>
                    <a:pt x="155" y="37"/>
                    <a:pt x="135" y="32"/>
                    <a:pt x="114" y="32"/>
                  </a:cubicBezTo>
                  <a:cubicBezTo>
                    <a:pt x="88" y="32"/>
                    <a:pt x="59" y="47"/>
                    <a:pt x="59" y="81"/>
                  </a:cubicBezTo>
                  <a:cubicBezTo>
                    <a:pt x="59" y="116"/>
                    <a:pt x="88" y="130"/>
                    <a:pt x="114" y="130"/>
                  </a:cubicBezTo>
                  <a:cubicBezTo>
                    <a:pt x="135" y="130"/>
                    <a:pt x="155" y="126"/>
                    <a:pt x="172" y="118"/>
                  </a:cubicBezTo>
                  <a:cubicBezTo>
                    <a:pt x="191" y="143"/>
                    <a:pt x="191" y="143"/>
                    <a:pt x="191" y="143"/>
                  </a:cubicBezTo>
                  <a:cubicBezTo>
                    <a:pt x="169" y="155"/>
                    <a:pt x="142"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485"/>
            </a:p>
          </p:txBody>
        </p:sp>
        <p:sp>
          <p:nvSpPr>
            <p:cNvPr id="30" name="Freeform 29"/>
            <p:cNvSpPr>
              <a:spLocks noEditPoints="1"/>
            </p:cNvSpPr>
            <p:nvPr userDrawn="1"/>
          </p:nvSpPr>
          <p:spPr bwMode="auto">
            <a:xfrm>
              <a:off x="11314113" y="6470650"/>
              <a:ext cx="200025" cy="144463"/>
            </a:xfrm>
            <a:custGeom>
              <a:avLst/>
              <a:gdLst>
                <a:gd name="T0" fmla="*/ 167 w 226"/>
                <a:gd name="T1" fmla="*/ 81 h 162"/>
                <a:gd name="T2" fmla="*/ 113 w 226"/>
                <a:gd name="T3" fmla="*/ 129 h 162"/>
                <a:gd name="T4" fmla="*/ 59 w 226"/>
                <a:gd name="T5" fmla="*/ 81 h 162"/>
                <a:gd name="T6" fmla="*/ 113 w 226"/>
                <a:gd name="T7" fmla="*/ 32 h 162"/>
                <a:gd name="T8" fmla="*/ 167 w 226"/>
                <a:gd name="T9" fmla="*/ 81 h 162"/>
                <a:gd name="T10" fmla="*/ 113 w 226"/>
                <a:gd name="T11" fmla="*/ 162 h 162"/>
                <a:gd name="T12" fmla="*/ 226 w 226"/>
                <a:gd name="T13" fmla="*/ 81 h 162"/>
                <a:gd name="T14" fmla="*/ 113 w 226"/>
                <a:gd name="T15" fmla="*/ 0 h 162"/>
                <a:gd name="T16" fmla="*/ 0 w 226"/>
                <a:gd name="T17" fmla="*/ 81 h 162"/>
                <a:gd name="T18" fmla="*/ 113 w 226"/>
                <a:gd name="T19" fmla="*/ 162 h 1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26" h="162">
                  <a:moveTo>
                    <a:pt x="167" y="81"/>
                  </a:moveTo>
                  <a:cubicBezTo>
                    <a:pt x="167" y="115"/>
                    <a:pt x="138" y="129"/>
                    <a:pt x="113" y="129"/>
                  </a:cubicBezTo>
                  <a:cubicBezTo>
                    <a:pt x="88" y="129"/>
                    <a:pt x="59" y="115"/>
                    <a:pt x="59" y="81"/>
                  </a:cubicBezTo>
                  <a:cubicBezTo>
                    <a:pt x="59" y="46"/>
                    <a:pt x="88" y="32"/>
                    <a:pt x="113" y="32"/>
                  </a:cubicBezTo>
                  <a:cubicBezTo>
                    <a:pt x="138" y="32"/>
                    <a:pt x="167" y="46"/>
                    <a:pt x="167" y="81"/>
                  </a:cubicBezTo>
                  <a:close/>
                  <a:moveTo>
                    <a:pt x="113" y="162"/>
                  </a:moveTo>
                  <a:cubicBezTo>
                    <a:pt x="173" y="162"/>
                    <a:pt x="226" y="128"/>
                    <a:pt x="226" y="81"/>
                  </a:cubicBezTo>
                  <a:cubicBezTo>
                    <a:pt x="226" y="33"/>
                    <a:pt x="173" y="0"/>
                    <a:pt x="113" y="0"/>
                  </a:cubicBezTo>
                  <a:cubicBezTo>
                    <a:pt x="54" y="0"/>
                    <a:pt x="0" y="33"/>
                    <a:pt x="0" y="81"/>
                  </a:cubicBezTo>
                  <a:cubicBezTo>
                    <a:pt x="0" y="128"/>
                    <a:pt x="54" y="162"/>
                    <a:pt x="113" y="162"/>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485"/>
            </a:p>
          </p:txBody>
        </p:sp>
        <p:sp>
          <p:nvSpPr>
            <p:cNvPr id="31" name="Freeform 7"/>
            <p:cNvSpPr>
              <a:spLocks/>
            </p:cNvSpPr>
            <p:nvPr userDrawn="1"/>
          </p:nvSpPr>
          <p:spPr bwMode="auto">
            <a:xfrm>
              <a:off x="11534775" y="6467475"/>
              <a:ext cx="146050" cy="142875"/>
            </a:xfrm>
            <a:custGeom>
              <a:avLst/>
              <a:gdLst>
                <a:gd name="T0" fmla="*/ 0 w 165"/>
                <a:gd name="T1" fmla="*/ 161 h 161"/>
                <a:gd name="T2" fmla="*/ 56 w 165"/>
                <a:gd name="T3" fmla="*/ 161 h 161"/>
                <a:gd name="T4" fmla="*/ 56 w 165"/>
                <a:gd name="T5" fmla="*/ 64 h 161"/>
                <a:gd name="T6" fmla="*/ 85 w 165"/>
                <a:gd name="T7" fmla="*/ 36 h 161"/>
                <a:gd name="T8" fmla="*/ 109 w 165"/>
                <a:gd name="T9" fmla="*/ 56 h 161"/>
                <a:gd name="T10" fmla="*/ 109 w 165"/>
                <a:gd name="T11" fmla="*/ 161 h 161"/>
                <a:gd name="T12" fmla="*/ 165 w 165"/>
                <a:gd name="T13" fmla="*/ 161 h 161"/>
                <a:gd name="T14" fmla="*/ 165 w 165"/>
                <a:gd name="T15" fmla="*/ 53 h 161"/>
                <a:gd name="T16" fmla="*/ 98 w 165"/>
                <a:gd name="T17" fmla="*/ 0 h 161"/>
                <a:gd name="T18" fmla="*/ 97 w 165"/>
                <a:gd name="T19" fmla="*/ 0 h 161"/>
                <a:gd name="T20" fmla="*/ 96 w 165"/>
                <a:gd name="T21" fmla="*/ 0 h 161"/>
                <a:gd name="T22" fmla="*/ 55 w 165"/>
                <a:gd name="T23" fmla="*/ 12 h 161"/>
                <a:gd name="T24" fmla="*/ 0 w 165"/>
                <a:gd name="T25" fmla="*/ 1 h 161"/>
                <a:gd name="T26" fmla="*/ 0 w 165"/>
                <a:gd name="T27" fmla="*/ 161 h 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5" h="161">
                  <a:moveTo>
                    <a:pt x="0" y="161"/>
                  </a:moveTo>
                  <a:cubicBezTo>
                    <a:pt x="56" y="161"/>
                    <a:pt x="56" y="161"/>
                    <a:pt x="56" y="161"/>
                  </a:cubicBezTo>
                  <a:cubicBezTo>
                    <a:pt x="56" y="64"/>
                    <a:pt x="56" y="64"/>
                    <a:pt x="56" y="64"/>
                  </a:cubicBezTo>
                  <a:cubicBezTo>
                    <a:pt x="56" y="51"/>
                    <a:pt x="66" y="36"/>
                    <a:pt x="85" y="36"/>
                  </a:cubicBezTo>
                  <a:cubicBezTo>
                    <a:pt x="97" y="36"/>
                    <a:pt x="109" y="45"/>
                    <a:pt x="109" y="56"/>
                  </a:cubicBezTo>
                  <a:cubicBezTo>
                    <a:pt x="109" y="161"/>
                    <a:pt x="109" y="161"/>
                    <a:pt x="109" y="161"/>
                  </a:cubicBezTo>
                  <a:cubicBezTo>
                    <a:pt x="165" y="161"/>
                    <a:pt x="165" y="161"/>
                    <a:pt x="165" y="161"/>
                  </a:cubicBezTo>
                  <a:cubicBezTo>
                    <a:pt x="165" y="53"/>
                    <a:pt x="165" y="53"/>
                    <a:pt x="165" y="53"/>
                  </a:cubicBezTo>
                  <a:cubicBezTo>
                    <a:pt x="165" y="24"/>
                    <a:pt x="135" y="0"/>
                    <a:pt x="98" y="0"/>
                  </a:cubicBezTo>
                  <a:cubicBezTo>
                    <a:pt x="98" y="0"/>
                    <a:pt x="98" y="0"/>
                    <a:pt x="97" y="0"/>
                  </a:cubicBezTo>
                  <a:cubicBezTo>
                    <a:pt x="97" y="0"/>
                    <a:pt x="97" y="0"/>
                    <a:pt x="96" y="0"/>
                  </a:cubicBezTo>
                  <a:cubicBezTo>
                    <a:pt x="81" y="0"/>
                    <a:pt x="67" y="5"/>
                    <a:pt x="55" y="12"/>
                  </a:cubicBezTo>
                  <a:cubicBezTo>
                    <a:pt x="55" y="12"/>
                    <a:pt x="52" y="1"/>
                    <a:pt x="0" y="1"/>
                  </a:cubicBezTo>
                  <a:lnTo>
                    <a:pt x="0" y="16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485"/>
            </a:p>
          </p:txBody>
        </p:sp>
        <p:sp>
          <p:nvSpPr>
            <p:cNvPr id="32" name="Rectangle 8"/>
            <p:cNvSpPr>
              <a:spLocks noChangeArrowheads="1"/>
            </p:cNvSpPr>
            <p:nvPr userDrawn="1"/>
          </p:nvSpPr>
          <p:spPr bwMode="auto">
            <a:xfrm>
              <a:off x="10942638" y="6473825"/>
              <a:ext cx="47625" cy="136525"/>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US" sz="1485"/>
            </a:p>
          </p:txBody>
        </p:sp>
        <p:sp>
          <p:nvSpPr>
            <p:cNvPr id="33" name="Freeform 9"/>
            <p:cNvSpPr>
              <a:spLocks/>
            </p:cNvSpPr>
            <p:nvPr userDrawn="1"/>
          </p:nvSpPr>
          <p:spPr bwMode="auto">
            <a:xfrm>
              <a:off x="11206163" y="6472238"/>
              <a:ext cx="101600" cy="138113"/>
            </a:xfrm>
            <a:custGeom>
              <a:avLst/>
              <a:gdLst>
                <a:gd name="T0" fmla="*/ 0 w 116"/>
                <a:gd name="T1" fmla="*/ 157 h 157"/>
                <a:gd name="T2" fmla="*/ 55 w 116"/>
                <a:gd name="T3" fmla="*/ 157 h 157"/>
                <a:gd name="T4" fmla="*/ 55 w 116"/>
                <a:gd name="T5" fmla="*/ 63 h 157"/>
                <a:gd name="T6" fmla="*/ 91 w 116"/>
                <a:gd name="T7" fmla="*/ 37 h 157"/>
                <a:gd name="T8" fmla="*/ 116 w 116"/>
                <a:gd name="T9" fmla="*/ 42 h 157"/>
                <a:gd name="T10" fmla="*/ 116 w 116"/>
                <a:gd name="T11" fmla="*/ 42 h 157"/>
                <a:gd name="T12" fmla="*/ 116 w 116"/>
                <a:gd name="T13" fmla="*/ 1 h 157"/>
                <a:gd name="T14" fmla="*/ 96 w 116"/>
                <a:gd name="T15" fmla="*/ 0 h 157"/>
                <a:gd name="T16" fmla="*/ 55 w 116"/>
                <a:gd name="T17" fmla="*/ 11 h 157"/>
                <a:gd name="T18" fmla="*/ 0 w 116"/>
                <a:gd name="T19" fmla="*/ 1 h 157"/>
                <a:gd name="T20" fmla="*/ 0 w 116"/>
                <a:gd name="T21" fmla="*/ 157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16" h="157">
                  <a:moveTo>
                    <a:pt x="0" y="157"/>
                  </a:moveTo>
                  <a:cubicBezTo>
                    <a:pt x="55" y="157"/>
                    <a:pt x="55" y="157"/>
                    <a:pt x="55" y="157"/>
                  </a:cubicBezTo>
                  <a:cubicBezTo>
                    <a:pt x="55" y="63"/>
                    <a:pt x="55" y="63"/>
                    <a:pt x="55" y="63"/>
                  </a:cubicBezTo>
                  <a:cubicBezTo>
                    <a:pt x="55" y="49"/>
                    <a:pt x="72" y="37"/>
                    <a:pt x="91" y="37"/>
                  </a:cubicBezTo>
                  <a:cubicBezTo>
                    <a:pt x="100" y="37"/>
                    <a:pt x="109" y="39"/>
                    <a:pt x="116" y="42"/>
                  </a:cubicBezTo>
                  <a:cubicBezTo>
                    <a:pt x="116" y="42"/>
                    <a:pt x="116" y="42"/>
                    <a:pt x="116" y="42"/>
                  </a:cubicBezTo>
                  <a:cubicBezTo>
                    <a:pt x="116" y="1"/>
                    <a:pt x="116" y="1"/>
                    <a:pt x="116" y="1"/>
                  </a:cubicBezTo>
                  <a:cubicBezTo>
                    <a:pt x="109" y="0"/>
                    <a:pt x="102" y="0"/>
                    <a:pt x="96" y="0"/>
                  </a:cubicBezTo>
                  <a:cubicBezTo>
                    <a:pt x="82" y="0"/>
                    <a:pt x="67" y="4"/>
                    <a:pt x="55" y="11"/>
                  </a:cubicBezTo>
                  <a:cubicBezTo>
                    <a:pt x="54" y="9"/>
                    <a:pt x="47" y="1"/>
                    <a:pt x="0" y="1"/>
                  </a:cubicBezTo>
                  <a:lnTo>
                    <a:pt x="0" y="15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485"/>
            </a:p>
          </p:txBody>
        </p:sp>
        <p:sp>
          <p:nvSpPr>
            <p:cNvPr id="34" name="Freeform 10"/>
            <p:cNvSpPr>
              <a:spLocks/>
            </p:cNvSpPr>
            <p:nvPr userDrawn="1"/>
          </p:nvSpPr>
          <p:spPr bwMode="auto">
            <a:xfrm>
              <a:off x="10752138" y="6351587"/>
              <a:ext cx="225425" cy="269875"/>
            </a:xfrm>
            <a:custGeom>
              <a:avLst/>
              <a:gdLst>
                <a:gd name="T0" fmla="*/ 234 w 254"/>
                <a:gd name="T1" fmla="*/ 29 h 305"/>
                <a:gd name="T2" fmla="*/ 65 w 254"/>
                <a:gd name="T3" fmla="*/ 56 h 305"/>
                <a:gd name="T4" fmla="*/ 55 w 254"/>
                <a:gd name="T5" fmla="*/ 61 h 305"/>
                <a:gd name="T6" fmla="*/ 57 w 254"/>
                <a:gd name="T7" fmla="*/ 65 h 305"/>
                <a:gd name="T8" fmla="*/ 67 w 254"/>
                <a:gd name="T9" fmla="*/ 61 h 305"/>
                <a:gd name="T10" fmla="*/ 198 w 254"/>
                <a:gd name="T11" fmla="*/ 46 h 305"/>
                <a:gd name="T12" fmla="*/ 64 w 254"/>
                <a:gd name="T13" fmla="*/ 258 h 305"/>
                <a:gd name="T14" fmla="*/ 15 w 254"/>
                <a:gd name="T15" fmla="*/ 292 h 305"/>
                <a:gd name="T16" fmla="*/ 12 w 254"/>
                <a:gd name="T17" fmla="*/ 293 h 305"/>
                <a:gd name="T18" fmla="*/ 3 w 254"/>
                <a:gd name="T19" fmla="*/ 300 h 305"/>
                <a:gd name="T20" fmla="*/ 5 w 254"/>
                <a:gd name="T21" fmla="*/ 303 h 305"/>
                <a:gd name="T22" fmla="*/ 15 w 254"/>
                <a:gd name="T23" fmla="*/ 298 h 305"/>
                <a:gd name="T24" fmla="*/ 18 w 254"/>
                <a:gd name="T25" fmla="*/ 296 h 305"/>
                <a:gd name="T26" fmla="*/ 72 w 254"/>
                <a:gd name="T27" fmla="*/ 260 h 305"/>
                <a:gd name="T28" fmla="*/ 111 w 254"/>
                <a:gd name="T29" fmla="*/ 231 h 305"/>
                <a:gd name="T30" fmla="*/ 111 w 254"/>
                <a:gd name="T31" fmla="*/ 293 h 305"/>
                <a:gd name="T32" fmla="*/ 167 w 254"/>
                <a:gd name="T33" fmla="*/ 293 h 305"/>
                <a:gd name="T34" fmla="*/ 167 w 254"/>
                <a:gd name="T35" fmla="*/ 181 h 305"/>
                <a:gd name="T36" fmla="*/ 234 w 254"/>
                <a:gd name="T37" fmla="*/ 29 h 3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4" h="305">
                  <a:moveTo>
                    <a:pt x="234" y="29"/>
                  </a:moveTo>
                  <a:cubicBezTo>
                    <a:pt x="213" y="0"/>
                    <a:pt x="149" y="12"/>
                    <a:pt x="65" y="56"/>
                  </a:cubicBezTo>
                  <a:cubicBezTo>
                    <a:pt x="61" y="58"/>
                    <a:pt x="58" y="60"/>
                    <a:pt x="55" y="61"/>
                  </a:cubicBezTo>
                  <a:cubicBezTo>
                    <a:pt x="51" y="64"/>
                    <a:pt x="54" y="66"/>
                    <a:pt x="57" y="65"/>
                  </a:cubicBezTo>
                  <a:cubicBezTo>
                    <a:pt x="60" y="64"/>
                    <a:pt x="63" y="63"/>
                    <a:pt x="67" y="61"/>
                  </a:cubicBezTo>
                  <a:cubicBezTo>
                    <a:pt x="130" y="31"/>
                    <a:pt x="179" y="26"/>
                    <a:pt x="198" y="46"/>
                  </a:cubicBezTo>
                  <a:cubicBezTo>
                    <a:pt x="227" y="78"/>
                    <a:pt x="167" y="181"/>
                    <a:pt x="64" y="258"/>
                  </a:cubicBezTo>
                  <a:cubicBezTo>
                    <a:pt x="50" y="268"/>
                    <a:pt x="29" y="283"/>
                    <a:pt x="15" y="292"/>
                  </a:cubicBezTo>
                  <a:cubicBezTo>
                    <a:pt x="14" y="292"/>
                    <a:pt x="13" y="293"/>
                    <a:pt x="12" y="293"/>
                  </a:cubicBezTo>
                  <a:cubicBezTo>
                    <a:pt x="9" y="296"/>
                    <a:pt x="6" y="298"/>
                    <a:pt x="3" y="300"/>
                  </a:cubicBezTo>
                  <a:cubicBezTo>
                    <a:pt x="0" y="302"/>
                    <a:pt x="1" y="305"/>
                    <a:pt x="5" y="303"/>
                  </a:cubicBezTo>
                  <a:cubicBezTo>
                    <a:pt x="8" y="302"/>
                    <a:pt x="12" y="300"/>
                    <a:pt x="15" y="298"/>
                  </a:cubicBezTo>
                  <a:cubicBezTo>
                    <a:pt x="16" y="297"/>
                    <a:pt x="17" y="297"/>
                    <a:pt x="18" y="296"/>
                  </a:cubicBezTo>
                  <a:cubicBezTo>
                    <a:pt x="33" y="287"/>
                    <a:pt x="56" y="271"/>
                    <a:pt x="72" y="260"/>
                  </a:cubicBezTo>
                  <a:cubicBezTo>
                    <a:pt x="86" y="251"/>
                    <a:pt x="98" y="241"/>
                    <a:pt x="111" y="231"/>
                  </a:cubicBezTo>
                  <a:cubicBezTo>
                    <a:pt x="111" y="293"/>
                    <a:pt x="111" y="293"/>
                    <a:pt x="111" y="293"/>
                  </a:cubicBezTo>
                  <a:cubicBezTo>
                    <a:pt x="167" y="293"/>
                    <a:pt x="167" y="293"/>
                    <a:pt x="167" y="293"/>
                  </a:cubicBezTo>
                  <a:cubicBezTo>
                    <a:pt x="167" y="181"/>
                    <a:pt x="167" y="181"/>
                    <a:pt x="167" y="181"/>
                  </a:cubicBezTo>
                  <a:cubicBezTo>
                    <a:pt x="228" y="117"/>
                    <a:pt x="254" y="58"/>
                    <a:pt x="234" y="29"/>
                  </a:cubicBez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485"/>
            </a:p>
          </p:txBody>
        </p:sp>
        <p:sp>
          <p:nvSpPr>
            <p:cNvPr id="35" name="Freeform 11"/>
            <p:cNvSpPr>
              <a:spLocks/>
            </p:cNvSpPr>
            <p:nvPr userDrawn="1"/>
          </p:nvSpPr>
          <p:spPr bwMode="auto">
            <a:xfrm>
              <a:off x="10550525" y="6416675"/>
              <a:ext cx="344488" cy="265113"/>
            </a:xfrm>
            <a:custGeom>
              <a:avLst/>
              <a:gdLst>
                <a:gd name="T0" fmla="*/ 120 w 391"/>
                <a:gd name="T1" fmla="*/ 299 h 299"/>
                <a:gd name="T2" fmla="*/ 177 w 391"/>
                <a:gd name="T3" fmla="*/ 299 h 299"/>
                <a:gd name="T4" fmla="*/ 177 w 391"/>
                <a:gd name="T5" fmla="*/ 240 h 299"/>
                <a:gd name="T6" fmla="*/ 223 w 391"/>
                <a:gd name="T7" fmla="*/ 211 h 299"/>
                <a:gd name="T8" fmla="*/ 231 w 391"/>
                <a:gd name="T9" fmla="*/ 204 h 299"/>
                <a:gd name="T10" fmla="*/ 229 w 391"/>
                <a:gd name="T11" fmla="*/ 201 h 299"/>
                <a:gd name="T12" fmla="*/ 219 w 391"/>
                <a:gd name="T13" fmla="*/ 207 h 299"/>
                <a:gd name="T14" fmla="*/ 53 w 391"/>
                <a:gd name="T15" fmla="*/ 250 h 299"/>
                <a:gd name="T16" fmla="*/ 120 w 391"/>
                <a:gd name="T17" fmla="*/ 120 h 299"/>
                <a:gd name="T18" fmla="*/ 120 w 391"/>
                <a:gd name="T19" fmla="*/ 249 h 299"/>
                <a:gd name="T20" fmla="*/ 177 w 391"/>
                <a:gd name="T21" fmla="*/ 223 h 299"/>
                <a:gd name="T22" fmla="*/ 177 w 391"/>
                <a:gd name="T23" fmla="*/ 103 h 299"/>
                <a:gd name="T24" fmla="*/ 189 w 391"/>
                <a:gd name="T25" fmla="*/ 129 h 299"/>
                <a:gd name="T26" fmla="*/ 258 w 391"/>
                <a:gd name="T27" fmla="*/ 176 h 299"/>
                <a:gd name="T28" fmla="*/ 327 w 391"/>
                <a:gd name="T29" fmla="*/ 129 h 299"/>
                <a:gd name="T30" fmla="*/ 340 w 391"/>
                <a:gd name="T31" fmla="*/ 103 h 299"/>
                <a:gd name="T32" fmla="*/ 340 w 391"/>
                <a:gd name="T33" fmla="*/ 134 h 299"/>
                <a:gd name="T34" fmla="*/ 390 w 391"/>
                <a:gd name="T35" fmla="*/ 76 h 299"/>
                <a:gd name="T36" fmla="*/ 390 w 391"/>
                <a:gd name="T37" fmla="*/ 69 h 299"/>
                <a:gd name="T38" fmla="*/ 342 w 391"/>
                <a:gd name="T39" fmla="*/ 39 h 299"/>
                <a:gd name="T40" fmla="*/ 294 w 391"/>
                <a:gd name="T41" fmla="*/ 69 h 299"/>
                <a:gd name="T42" fmla="*/ 270 w 391"/>
                <a:gd name="T43" fmla="*/ 119 h 299"/>
                <a:gd name="T44" fmla="*/ 258 w 391"/>
                <a:gd name="T45" fmla="*/ 126 h 299"/>
                <a:gd name="T46" fmla="*/ 246 w 391"/>
                <a:gd name="T47" fmla="*/ 119 h 299"/>
                <a:gd name="T48" fmla="*/ 222 w 391"/>
                <a:gd name="T49" fmla="*/ 69 h 299"/>
                <a:gd name="T50" fmla="*/ 203 w 391"/>
                <a:gd name="T51" fmla="*/ 47 h 299"/>
                <a:gd name="T52" fmla="*/ 253 w 391"/>
                <a:gd name="T53" fmla="*/ 11 h 299"/>
                <a:gd name="T54" fmla="*/ 262 w 391"/>
                <a:gd name="T55" fmla="*/ 5 h 299"/>
                <a:gd name="T56" fmla="*/ 260 w 391"/>
                <a:gd name="T57" fmla="*/ 2 h 299"/>
                <a:gd name="T58" fmla="*/ 250 w 391"/>
                <a:gd name="T59" fmla="*/ 7 h 299"/>
                <a:gd name="T60" fmla="*/ 199 w 391"/>
                <a:gd name="T61" fmla="*/ 39 h 299"/>
                <a:gd name="T62" fmla="*/ 194 w 391"/>
                <a:gd name="T63" fmla="*/ 43 h 299"/>
                <a:gd name="T64" fmla="*/ 174 w 391"/>
                <a:gd name="T65" fmla="*/ 39 h 299"/>
                <a:gd name="T66" fmla="*/ 120 w 391"/>
                <a:gd name="T67" fmla="*/ 93 h 299"/>
                <a:gd name="T68" fmla="*/ 120 w 391"/>
                <a:gd name="T69" fmla="*/ 100 h 299"/>
                <a:gd name="T70" fmla="*/ 22 w 391"/>
                <a:gd name="T71" fmla="*/ 272 h 299"/>
                <a:gd name="T72" fmla="*/ 120 w 391"/>
                <a:gd name="T73" fmla="*/ 270 h 299"/>
                <a:gd name="T74" fmla="*/ 120 w 391"/>
                <a:gd name="T75" fmla="*/ 299 h 2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91" h="299">
                  <a:moveTo>
                    <a:pt x="120" y="299"/>
                  </a:moveTo>
                  <a:cubicBezTo>
                    <a:pt x="177" y="299"/>
                    <a:pt x="177" y="299"/>
                    <a:pt x="177" y="299"/>
                  </a:cubicBezTo>
                  <a:cubicBezTo>
                    <a:pt x="177" y="240"/>
                    <a:pt x="177" y="240"/>
                    <a:pt x="177" y="240"/>
                  </a:cubicBezTo>
                  <a:cubicBezTo>
                    <a:pt x="192" y="231"/>
                    <a:pt x="207" y="222"/>
                    <a:pt x="223" y="211"/>
                  </a:cubicBezTo>
                  <a:cubicBezTo>
                    <a:pt x="226" y="209"/>
                    <a:pt x="229" y="206"/>
                    <a:pt x="231" y="204"/>
                  </a:cubicBezTo>
                  <a:cubicBezTo>
                    <a:pt x="235" y="201"/>
                    <a:pt x="232" y="199"/>
                    <a:pt x="229" y="201"/>
                  </a:cubicBezTo>
                  <a:cubicBezTo>
                    <a:pt x="227" y="202"/>
                    <a:pt x="223" y="204"/>
                    <a:pt x="219" y="207"/>
                  </a:cubicBezTo>
                  <a:cubicBezTo>
                    <a:pt x="133" y="262"/>
                    <a:pt x="74" y="279"/>
                    <a:pt x="53" y="250"/>
                  </a:cubicBezTo>
                  <a:cubicBezTo>
                    <a:pt x="34" y="224"/>
                    <a:pt x="65" y="175"/>
                    <a:pt x="120" y="120"/>
                  </a:cubicBezTo>
                  <a:cubicBezTo>
                    <a:pt x="120" y="249"/>
                    <a:pt x="120" y="249"/>
                    <a:pt x="120" y="249"/>
                  </a:cubicBezTo>
                  <a:cubicBezTo>
                    <a:pt x="136" y="243"/>
                    <a:pt x="155" y="235"/>
                    <a:pt x="177" y="223"/>
                  </a:cubicBezTo>
                  <a:cubicBezTo>
                    <a:pt x="177" y="103"/>
                    <a:pt x="177" y="103"/>
                    <a:pt x="177" y="103"/>
                  </a:cubicBezTo>
                  <a:cubicBezTo>
                    <a:pt x="189" y="129"/>
                    <a:pt x="189" y="129"/>
                    <a:pt x="189" y="129"/>
                  </a:cubicBezTo>
                  <a:cubicBezTo>
                    <a:pt x="202" y="158"/>
                    <a:pt x="227" y="176"/>
                    <a:pt x="258" y="176"/>
                  </a:cubicBezTo>
                  <a:cubicBezTo>
                    <a:pt x="289" y="176"/>
                    <a:pt x="314" y="158"/>
                    <a:pt x="327" y="129"/>
                  </a:cubicBezTo>
                  <a:cubicBezTo>
                    <a:pt x="340" y="103"/>
                    <a:pt x="340" y="103"/>
                    <a:pt x="340" y="103"/>
                  </a:cubicBezTo>
                  <a:cubicBezTo>
                    <a:pt x="340" y="134"/>
                    <a:pt x="340" y="134"/>
                    <a:pt x="340" y="134"/>
                  </a:cubicBezTo>
                  <a:cubicBezTo>
                    <a:pt x="360" y="114"/>
                    <a:pt x="377" y="95"/>
                    <a:pt x="390" y="76"/>
                  </a:cubicBezTo>
                  <a:cubicBezTo>
                    <a:pt x="391" y="74"/>
                    <a:pt x="391" y="72"/>
                    <a:pt x="390" y="69"/>
                  </a:cubicBezTo>
                  <a:cubicBezTo>
                    <a:pt x="382" y="51"/>
                    <a:pt x="363" y="39"/>
                    <a:pt x="342" y="39"/>
                  </a:cubicBezTo>
                  <a:cubicBezTo>
                    <a:pt x="321" y="39"/>
                    <a:pt x="302" y="51"/>
                    <a:pt x="294" y="69"/>
                  </a:cubicBezTo>
                  <a:cubicBezTo>
                    <a:pt x="270" y="119"/>
                    <a:pt x="270" y="119"/>
                    <a:pt x="270" y="119"/>
                  </a:cubicBezTo>
                  <a:cubicBezTo>
                    <a:pt x="268" y="124"/>
                    <a:pt x="263" y="126"/>
                    <a:pt x="258" y="126"/>
                  </a:cubicBezTo>
                  <a:cubicBezTo>
                    <a:pt x="253" y="126"/>
                    <a:pt x="248" y="124"/>
                    <a:pt x="246" y="119"/>
                  </a:cubicBezTo>
                  <a:cubicBezTo>
                    <a:pt x="222" y="69"/>
                    <a:pt x="222" y="69"/>
                    <a:pt x="222" y="69"/>
                  </a:cubicBezTo>
                  <a:cubicBezTo>
                    <a:pt x="218" y="60"/>
                    <a:pt x="211" y="52"/>
                    <a:pt x="203" y="47"/>
                  </a:cubicBezTo>
                  <a:cubicBezTo>
                    <a:pt x="220" y="33"/>
                    <a:pt x="236" y="21"/>
                    <a:pt x="253" y="11"/>
                  </a:cubicBezTo>
                  <a:cubicBezTo>
                    <a:pt x="256" y="9"/>
                    <a:pt x="260" y="7"/>
                    <a:pt x="262" y="5"/>
                  </a:cubicBezTo>
                  <a:cubicBezTo>
                    <a:pt x="265" y="3"/>
                    <a:pt x="264" y="0"/>
                    <a:pt x="260" y="2"/>
                  </a:cubicBezTo>
                  <a:cubicBezTo>
                    <a:pt x="257" y="3"/>
                    <a:pt x="253" y="5"/>
                    <a:pt x="250" y="7"/>
                  </a:cubicBezTo>
                  <a:cubicBezTo>
                    <a:pt x="233" y="17"/>
                    <a:pt x="216" y="27"/>
                    <a:pt x="199" y="39"/>
                  </a:cubicBezTo>
                  <a:cubicBezTo>
                    <a:pt x="198" y="40"/>
                    <a:pt x="196" y="41"/>
                    <a:pt x="194" y="43"/>
                  </a:cubicBezTo>
                  <a:cubicBezTo>
                    <a:pt x="188" y="40"/>
                    <a:pt x="181" y="39"/>
                    <a:pt x="174" y="39"/>
                  </a:cubicBezTo>
                  <a:cubicBezTo>
                    <a:pt x="144" y="39"/>
                    <a:pt x="120" y="63"/>
                    <a:pt x="120" y="93"/>
                  </a:cubicBezTo>
                  <a:cubicBezTo>
                    <a:pt x="120" y="100"/>
                    <a:pt x="120" y="100"/>
                    <a:pt x="120" y="100"/>
                  </a:cubicBezTo>
                  <a:cubicBezTo>
                    <a:pt x="41" y="171"/>
                    <a:pt x="0" y="241"/>
                    <a:pt x="22" y="272"/>
                  </a:cubicBezTo>
                  <a:cubicBezTo>
                    <a:pt x="37" y="294"/>
                    <a:pt x="75" y="289"/>
                    <a:pt x="120" y="270"/>
                  </a:cubicBezTo>
                  <a:lnTo>
                    <a:pt x="120" y="29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485"/>
            </a:p>
          </p:txBody>
        </p:sp>
        <p:sp>
          <p:nvSpPr>
            <p:cNvPr id="36" name="Freeform 12"/>
            <p:cNvSpPr>
              <a:spLocks noEditPoints="1"/>
            </p:cNvSpPr>
            <p:nvPr userDrawn="1"/>
          </p:nvSpPr>
          <p:spPr bwMode="auto">
            <a:xfrm>
              <a:off x="11701463" y="6467475"/>
              <a:ext cx="28575" cy="28575"/>
            </a:xfrm>
            <a:custGeom>
              <a:avLst/>
              <a:gdLst>
                <a:gd name="T0" fmla="*/ 0 w 32"/>
                <a:gd name="T1" fmla="*/ 16 h 31"/>
                <a:gd name="T2" fmla="*/ 16 w 32"/>
                <a:gd name="T3" fmla="*/ 0 h 31"/>
                <a:gd name="T4" fmla="*/ 32 w 32"/>
                <a:gd name="T5" fmla="*/ 16 h 31"/>
                <a:gd name="T6" fmla="*/ 16 w 32"/>
                <a:gd name="T7" fmla="*/ 31 h 31"/>
                <a:gd name="T8" fmla="*/ 0 w 32"/>
                <a:gd name="T9" fmla="*/ 16 h 31"/>
                <a:gd name="T10" fmla="*/ 28 w 32"/>
                <a:gd name="T11" fmla="*/ 16 h 31"/>
                <a:gd name="T12" fmla="*/ 16 w 32"/>
                <a:gd name="T13" fmla="*/ 3 h 31"/>
                <a:gd name="T14" fmla="*/ 4 w 32"/>
                <a:gd name="T15" fmla="*/ 16 h 31"/>
                <a:gd name="T16" fmla="*/ 16 w 32"/>
                <a:gd name="T17" fmla="*/ 28 h 31"/>
                <a:gd name="T18" fmla="*/ 28 w 32"/>
                <a:gd name="T19" fmla="*/ 16 h 31"/>
                <a:gd name="T20" fmla="*/ 10 w 32"/>
                <a:gd name="T21" fmla="*/ 7 h 31"/>
                <a:gd name="T22" fmla="*/ 17 w 32"/>
                <a:gd name="T23" fmla="*/ 7 h 31"/>
                <a:gd name="T24" fmla="*/ 23 w 32"/>
                <a:gd name="T25" fmla="*/ 12 h 31"/>
                <a:gd name="T26" fmla="*/ 19 w 32"/>
                <a:gd name="T27" fmla="*/ 17 h 31"/>
                <a:gd name="T28" fmla="*/ 24 w 32"/>
                <a:gd name="T29" fmla="*/ 24 h 31"/>
                <a:gd name="T30" fmla="*/ 20 w 32"/>
                <a:gd name="T31" fmla="*/ 24 h 31"/>
                <a:gd name="T32" fmla="*/ 15 w 32"/>
                <a:gd name="T33" fmla="*/ 17 h 31"/>
                <a:gd name="T34" fmla="*/ 13 w 32"/>
                <a:gd name="T35" fmla="*/ 17 h 31"/>
                <a:gd name="T36" fmla="*/ 13 w 32"/>
                <a:gd name="T37" fmla="*/ 24 h 31"/>
                <a:gd name="T38" fmla="*/ 10 w 32"/>
                <a:gd name="T39" fmla="*/ 24 h 31"/>
                <a:gd name="T40" fmla="*/ 10 w 32"/>
                <a:gd name="T41" fmla="*/ 7 h 31"/>
                <a:gd name="T42" fmla="*/ 13 w 32"/>
                <a:gd name="T43" fmla="*/ 14 h 31"/>
                <a:gd name="T44" fmla="*/ 16 w 32"/>
                <a:gd name="T45" fmla="*/ 14 h 31"/>
                <a:gd name="T46" fmla="*/ 20 w 32"/>
                <a:gd name="T47" fmla="*/ 12 h 31"/>
                <a:gd name="T48" fmla="*/ 16 w 32"/>
                <a:gd name="T49" fmla="*/ 9 h 31"/>
                <a:gd name="T50" fmla="*/ 13 w 32"/>
                <a:gd name="T51" fmla="*/ 9 h 31"/>
                <a:gd name="T52" fmla="*/ 13 w 32"/>
                <a:gd name="T53" fmla="*/ 14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2" h="31">
                  <a:moveTo>
                    <a:pt x="0" y="16"/>
                  </a:moveTo>
                  <a:cubicBezTo>
                    <a:pt x="0" y="7"/>
                    <a:pt x="7" y="0"/>
                    <a:pt x="16" y="0"/>
                  </a:cubicBezTo>
                  <a:cubicBezTo>
                    <a:pt x="25" y="0"/>
                    <a:pt x="32" y="7"/>
                    <a:pt x="32" y="16"/>
                  </a:cubicBezTo>
                  <a:cubicBezTo>
                    <a:pt x="32" y="24"/>
                    <a:pt x="25" y="31"/>
                    <a:pt x="16" y="31"/>
                  </a:cubicBezTo>
                  <a:cubicBezTo>
                    <a:pt x="7" y="31"/>
                    <a:pt x="0" y="24"/>
                    <a:pt x="0" y="16"/>
                  </a:cubicBezTo>
                  <a:close/>
                  <a:moveTo>
                    <a:pt x="28" y="16"/>
                  </a:moveTo>
                  <a:cubicBezTo>
                    <a:pt x="28" y="8"/>
                    <a:pt x="23" y="3"/>
                    <a:pt x="16" y="3"/>
                  </a:cubicBezTo>
                  <a:cubicBezTo>
                    <a:pt x="10" y="3"/>
                    <a:pt x="4" y="8"/>
                    <a:pt x="4" y="16"/>
                  </a:cubicBezTo>
                  <a:cubicBezTo>
                    <a:pt x="4" y="23"/>
                    <a:pt x="10" y="28"/>
                    <a:pt x="16" y="28"/>
                  </a:cubicBezTo>
                  <a:cubicBezTo>
                    <a:pt x="23" y="28"/>
                    <a:pt x="28" y="23"/>
                    <a:pt x="28" y="16"/>
                  </a:cubicBezTo>
                  <a:close/>
                  <a:moveTo>
                    <a:pt x="10" y="7"/>
                  </a:moveTo>
                  <a:cubicBezTo>
                    <a:pt x="17" y="7"/>
                    <a:pt x="17" y="7"/>
                    <a:pt x="17" y="7"/>
                  </a:cubicBezTo>
                  <a:cubicBezTo>
                    <a:pt x="21" y="7"/>
                    <a:pt x="23" y="8"/>
                    <a:pt x="23" y="12"/>
                  </a:cubicBezTo>
                  <a:cubicBezTo>
                    <a:pt x="23" y="15"/>
                    <a:pt x="22" y="16"/>
                    <a:pt x="19" y="17"/>
                  </a:cubicBezTo>
                  <a:cubicBezTo>
                    <a:pt x="24" y="24"/>
                    <a:pt x="24" y="24"/>
                    <a:pt x="24" y="24"/>
                  </a:cubicBezTo>
                  <a:cubicBezTo>
                    <a:pt x="20" y="24"/>
                    <a:pt x="20" y="24"/>
                    <a:pt x="20" y="24"/>
                  </a:cubicBezTo>
                  <a:cubicBezTo>
                    <a:pt x="15" y="17"/>
                    <a:pt x="15" y="17"/>
                    <a:pt x="15" y="17"/>
                  </a:cubicBezTo>
                  <a:cubicBezTo>
                    <a:pt x="13" y="17"/>
                    <a:pt x="13" y="17"/>
                    <a:pt x="13" y="17"/>
                  </a:cubicBezTo>
                  <a:cubicBezTo>
                    <a:pt x="13" y="24"/>
                    <a:pt x="13" y="24"/>
                    <a:pt x="13" y="24"/>
                  </a:cubicBezTo>
                  <a:cubicBezTo>
                    <a:pt x="10" y="24"/>
                    <a:pt x="10" y="24"/>
                    <a:pt x="10" y="24"/>
                  </a:cubicBezTo>
                  <a:lnTo>
                    <a:pt x="10" y="7"/>
                  </a:lnTo>
                  <a:close/>
                  <a:moveTo>
                    <a:pt x="13" y="14"/>
                  </a:moveTo>
                  <a:cubicBezTo>
                    <a:pt x="16" y="14"/>
                    <a:pt x="16" y="14"/>
                    <a:pt x="16" y="14"/>
                  </a:cubicBezTo>
                  <a:cubicBezTo>
                    <a:pt x="18" y="14"/>
                    <a:pt x="20" y="14"/>
                    <a:pt x="20" y="12"/>
                  </a:cubicBezTo>
                  <a:cubicBezTo>
                    <a:pt x="20" y="9"/>
                    <a:pt x="18" y="9"/>
                    <a:pt x="16" y="9"/>
                  </a:cubicBezTo>
                  <a:cubicBezTo>
                    <a:pt x="13" y="9"/>
                    <a:pt x="13" y="9"/>
                    <a:pt x="13" y="9"/>
                  </a:cubicBezTo>
                  <a:lnTo>
                    <a:pt x="13" y="14"/>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485"/>
            </a:p>
          </p:txBody>
        </p:sp>
      </p:grpSp>
      <p:sp>
        <p:nvSpPr>
          <p:cNvPr id="24" name="TextBox 23"/>
          <p:cNvSpPr txBox="1"/>
          <p:nvPr userDrawn="1"/>
        </p:nvSpPr>
        <p:spPr>
          <a:xfrm>
            <a:off x="-1349502" y="5507089"/>
            <a:ext cx="1154852" cy="152349"/>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Blue Segue </a:t>
            </a:r>
          </a:p>
        </p:txBody>
      </p:sp>
      <p:sp>
        <p:nvSpPr>
          <p:cNvPr id="38"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
        <p:nvSpPr>
          <p:cNvPr id="20" name="Date Placeholder 3"/>
          <p:cNvSpPr>
            <a:spLocks noGrp="1"/>
          </p:cNvSpPr>
          <p:nvPr>
            <p:ph type="dt" sz="half" idx="2"/>
          </p:nvPr>
        </p:nvSpPr>
        <p:spPr>
          <a:xfrm>
            <a:off x="10383002" y="4830310"/>
            <a:ext cx="226314" cy="188648"/>
          </a:xfrm>
          <a:prstGeom prst="rect">
            <a:avLst/>
          </a:prstGeom>
        </p:spPr>
        <p:txBody>
          <a:bodyPr lIns="0" tIns="0" rIns="0" bIns="0"/>
          <a:lstStyle>
            <a:lvl1pPr>
              <a:defRPr lang="en-US" sz="100" kern="1200" smtClean="0">
                <a:solidFill>
                  <a:schemeClr val="tx1"/>
                </a:solidFill>
                <a:latin typeface="Segoe UI" panose="020B0502040204020203" pitchFamily="34" charset="0"/>
                <a:ea typeface="+mn-ea"/>
                <a:cs typeface="Segoe UI" panose="020B0502040204020203" pitchFamily="34" charset="0"/>
              </a:defRPr>
            </a:lvl1pPr>
          </a:lstStyle>
          <a:p>
            <a:r>
              <a:rPr lang="en-US" smtClean="0"/>
              <a:t>|  </a:t>
            </a:r>
            <a:fld id="{F55C824C-5440-421F-B1ED-9166A1D48D51}" type="datetime4">
              <a:rPr lang="en-US" smtClean="0"/>
              <a:pPr/>
              <a:t>January 17, 2016</a:t>
            </a:fld>
            <a:endParaRPr dirty="0"/>
          </a:p>
        </p:txBody>
      </p:sp>
      <p:sp>
        <p:nvSpPr>
          <p:cNvPr id="22" name="Slide Number Placeholder 5"/>
          <p:cNvSpPr>
            <a:spLocks noGrp="1"/>
          </p:cNvSpPr>
          <p:nvPr>
            <p:ph type="sldNum" sz="quarter" idx="4"/>
          </p:nvPr>
        </p:nvSpPr>
        <p:spPr>
          <a:xfrm>
            <a:off x="10383002" y="5470790"/>
            <a:ext cx="226314" cy="188648"/>
          </a:xfrm>
          <a:prstGeom prst="rect">
            <a:avLst/>
          </a:prstGeom>
          <a:noFill/>
        </p:spPr>
        <p:txBody>
          <a:bodyPr/>
          <a:lstStyle>
            <a:lvl1pPr algn="ctr">
              <a:defRPr lang="en-US" sz="100"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23" name="Footer Placeholder 3"/>
          <p:cNvSpPr>
            <a:spLocks noGrp="1"/>
          </p:cNvSpPr>
          <p:nvPr>
            <p:ph type="ftr" sz="quarter" idx="15"/>
          </p:nvPr>
        </p:nvSpPr>
        <p:spPr>
          <a:xfrm>
            <a:off x="10383002" y="5124935"/>
            <a:ext cx="226314" cy="188648"/>
          </a:xfrm>
          <a:prstGeom prst="rect">
            <a:avLst/>
          </a:prstGeom>
        </p:spPr>
        <p:txBody>
          <a:bodyPr lIns="0" tIns="0" rIns="0" bIns="0" anchor="ctr" anchorCtr="0"/>
          <a:lstStyle>
            <a:lvl1pPr>
              <a:defRPr sz="100">
                <a:latin typeface="Segoe UI" panose="020B0502040204020203" pitchFamily="34" charset="0"/>
                <a:cs typeface="Segoe UI" panose="020B0502040204020203" pitchFamily="34" charset="0"/>
              </a:defRPr>
            </a:lvl1pPr>
          </a:lstStyle>
          <a:p>
            <a:r>
              <a:rPr lang="en-US" smtClean="0"/>
              <a:t>|  Micron Confidential</a:t>
            </a:r>
            <a:endParaRPr lang="en-US" dirty="0"/>
          </a:p>
        </p:txBody>
      </p:sp>
    </p:spTree>
    <p:extLst>
      <p:ext uri="{BB962C8B-B14F-4D97-AF65-F5344CB8AC3E}">
        <p14:creationId xmlns:p14="http://schemas.microsoft.com/office/powerpoint/2010/main" val="1504490588"/>
      </p:ext>
    </p:extLst>
  </p:cSld>
  <p:clrMapOvr>
    <a:masterClrMapping/>
  </p:clrMapOvr>
  <p:timing>
    <p:tnLst>
      <p:par>
        <p:cTn id="1" dur="indefinite" restart="never" nodeType="tmRoot"/>
      </p:par>
    </p:tnLst>
  </p:timing>
  <p:hf hdr="0"/>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17, 2016</a:t>
            </a:fld>
            <a:endParaRPr dirty="0"/>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2977087703"/>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55128" y="0"/>
            <a:ext cx="8560119" cy="769374"/>
          </a:xfrm>
        </p:spPr>
        <p:txBody>
          <a:bodyPr bIns="45720" anchor="b">
            <a:normAutofit/>
          </a:bodyPr>
          <a:lstStyle>
            <a:lvl1pPr algn="l" defTabSz="1005766" rtl="0" eaLnBrk="1" latinLnBrk="0" hangingPunct="1">
              <a:spcBef>
                <a:spcPct val="0"/>
              </a:spcBef>
              <a:buNone/>
              <a:defRPr lang="en-US" sz="2640" kern="1200" dirty="0">
                <a:solidFill>
                  <a:schemeClr val="tx1"/>
                </a:solidFill>
                <a:latin typeface="Segoe UI Semibold" panose="020B0702040204020203" pitchFamily="34" charset="0"/>
                <a:ea typeface="+mj-ea"/>
                <a:cs typeface="Segoe UI Semibold" panose="020B0702040204020203" pitchFamily="34" charset="0"/>
              </a:defRPr>
            </a:lvl1pPr>
          </a:lstStyle>
          <a:p>
            <a:r>
              <a:rPr lang="en-US" dirty="0" smtClean="0"/>
              <a:t>Click to edit Title</a:t>
            </a:r>
            <a:endParaRPr lang="en-US" dirty="0"/>
          </a:p>
        </p:txBody>
      </p:sp>
      <p:sp>
        <p:nvSpPr>
          <p:cNvPr id="3" name="Content Placeholder 2"/>
          <p:cNvSpPr>
            <a:spLocks noGrp="1"/>
          </p:cNvSpPr>
          <p:nvPr>
            <p:ph idx="1"/>
          </p:nvPr>
        </p:nvSpPr>
        <p:spPr>
          <a:xfrm>
            <a:off x="755127" y="1320536"/>
            <a:ext cx="8560121" cy="3646397"/>
          </a:xfrm>
        </p:spPr>
        <p:txBody>
          <a:bodyPr>
            <a:noAutofit/>
          </a:bodyPr>
          <a:lstStyle>
            <a:lvl1pPr marL="188595" indent="-188595">
              <a:spcBef>
                <a:spcPts val="1320"/>
              </a:spcBef>
              <a:spcAft>
                <a:spcPts val="660"/>
              </a:spcAft>
              <a:tabLst/>
              <a:defRPr sz="1980">
                <a:solidFill>
                  <a:schemeClr val="tx1"/>
                </a:solidFill>
              </a:defRPr>
            </a:lvl1pPr>
            <a:lvl2pPr marL="471488" indent="-216099">
              <a:spcBef>
                <a:spcPts val="0"/>
              </a:spcBef>
              <a:spcAft>
                <a:spcPts val="660"/>
              </a:spcAft>
              <a:defRPr sz="1650">
                <a:solidFill>
                  <a:schemeClr val="tx1"/>
                </a:solidFill>
              </a:defRPr>
            </a:lvl2pPr>
            <a:lvl3pPr marL="660083" indent="-188595">
              <a:spcBef>
                <a:spcPts val="0"/>
              </a:spcBef>
              <a:spcAft>
                <a:spcPts val="660"/>
              </a:spcAft>
              <a:defRPr sz="1485">
                <a:solidFill>
                  <a:schemeClr val="tx1"/>
                </a:solidFill>
              </a:defRPr>
            </a:lvl3pPr>
            <a:lvl4pPr>
              <a:spcBef>
                <a:spcPts val="0"/>
              </a:spcBef>
              <a:spcAft>
                <a:spcPts val="660"/>
              </a:spcAft>
              <a:buClr>
                <a:schemeClr val="accent1"/>
              </a:buClr>
              <a:defRPr sz="1485">
                <a:solidFill>
                  <a:schemeClr val="tx1"/>
                </a:solidFill>
              </a:defRPr>
            </a:lvl4pPr>
            <a:lvl5pPr>
              <a:spcBef>
                <a:spcPts val="0"/>
              </a:spcBef>
              <a:spcAft>
                <a:spcPts val="660"/>
              </a:spcAft>
              <a:buClr>
                <a:schemeClr val="accent1"/>
              </a:buClr>
              <a:defRPr sz="1485">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8" name="Date Placeholder 3"/>
          <p:cNvSpPr>
            <a:spLocks noGrp="1"/>
          </p:cNvSpPr>
          <p:nvPr>
            <p:ph type="dt" sz="half" idx="2"/>
          </p:nvPr>
        </p:nvSpPr>
        <p:spPr>
          <a:xfrm>
            <a:off x="3832669" y="5251073"/>
            <a:ext cx="1112711" cy="188648"/>
          </a:xfrm>
          <a:prstGeom prst="rect">
            <a:avLst/>
          </a:prstGeom>
        </p:spPr>
        <p:txBody>
          <a:bodyPr lIns="0" tIns="0" rIns="0" bIns="0"/>
          <a:lstStyle>
            <a:lvl1pPr>
              <a:defRPr lang="en-US" sz="907" kern="1200" smtClean="0">
                <a:solidFill>
                  <a:schemeClr val="tx1"/>
                </a:solidFill>
                <a:latin typeface="Segoe UI" panose="020B0502040204020203" pitchFamily="34" charset="0"/>
                <a:ea typeface="+mn-ea"/>
                <a:cs typeface="Segoe UI" panose="020B0502040204020203" pitchFamily="34" charset="0"/>
              </a:defRPr>
            </a:lvl1pPr>
          </a:lstStyle>
          <a:p>
            <a:r>
              <a:rPr lang="en-US" dirty="0" smtClean="0"/>
              <a:t>|  </a:t>
            </a:r>
            <a:fld id="{F55C824C-5440-421F-B1ED-9166A1D48D51}" type="datetime4">
              <a:rPr lang="en-US" smtClean="0"/>
              <a:pPr/>
              <a:t>January 17, 2016</a:t>
            </a:fld>
            <a:endParaRPr dirty="0"/>
          </a:p>
        </p:txBody>
      </p:sp>
      <p:sp>
        <p:nvSpPr>
          <p:cNvPr id="16" name="Slide Number Placeholder 5"/>
          <p:cNvSpPr>
            <a:spLocks noGrp="1"/>
          </p:cNvSpPr>
          <p:nvPr>
            <p:ph type="sldNum" sz="quarter" idx="4"/>
          </p:nvPr>
        </p:nvSpPr>
        <p:spPr>
          <a:xfrm>
            <a:off x="751562" y="5251073"/>
            <a:ext cx="226314" cy="188648"/>
          </a:xfrm>
          <a:prstGeom prst="rect">
            <a:avLst/>
          </a:prstGeom>
          <a:noFill/>
        </p:spPr>
        <p:txBody>
          <a:bodyPr/>
          <a:lstStyle>
            <a:lvl1pPr algn="ctr">
              <a:defRPr lang="en-US" sz="907" b="1" kern="1200" smtClean="0">
                <a:solidFill>
                  <a:schemeClr val="tx1"/>
                </a:solidFill>
                <a:latin typeface="Segoe UI" panose="020B0502040204020203" pitchFamily="34" charset="0"/>
                <a:ea typeface="+mn-ea"/>
                <a:cs typeface="Segoe UI" panose="020B0502040204020203" pitchFamily="34" charset="0"/>
              </a:defRPr>
            </a:lvl1pPr>
          </a:lstStyle>
          <a:p>
            <a:pPr algn="l"/>
            <a:fld id="{0D904593-1668-4B95-BA96-EF3EF43EDF4E}" type="slidenum">
              <a:rPr lang="en-US" smtClean="0"/>
              <a:pPr algn="l"/>
              <a:t>‹#›</a:t>
            </a:fld>
            <a:endParaRPr lang="en-US" dirty="0"/>
          </a:p>
        </p:txBody>
      </p:sp>
      <p:sp>
        <p:nvSpPr>
          <p:cNvPr id="17" name="Footer Placeholder 3"/>
          <p:cNvSpPr>
            <a:spLocks noGrp="1"/>
          </p:cNvSpPr>
          <p:nvPr>
            <p:ph type="ftr" sz="quarter" idx="12"/>
          </p:nvPr>
        </p:nvSpPr>
        <p:spPr>
          <a:xfrm>
            <a:off x="2670715" y="5251073"/>
            <a:ext cx="1152525" cy="188648"/>
          </a:xfrm>
          <a:prstGeom prst="rect">
            <a:avLst/>
          </a:prstGeom>
        </p:spPr>
        <p:txBody>
          <a:bodyPr lIns="0" tIns="0" rIns="0" bIns="0" anchor="ctr" anchorCtr="0"/>
          <a:lstStyle>
            <a:lvl1pPr>
              <a:defRPr sz="907">
                <a:latin typeface="Segoe UI" panose="020B0502040204020203" pitchFamily="34" charset="0"/>
                <a:cs typeface="Segoe UI" panose="020B0502040204020203" pitchFamily="34" charset="0"/>
              </a:defRPr>
            </a:lvl1pPr>
          </a:lstStyle>
          <a:p>
            <a:r>
              <a:rPr lang="en-US" dirty="0" smtClean="0"/>
              <a:t>|  Micron Confidential</a:t>
            </a:r>
            <a:endParaRPr lang="en-US" dirty="0"/>
          </a:p>
        </p:txBody>
      </p:sp>
      <p:sp>
        <p:nvSpPr>
          <p:cNvPr id="4" name="TextBox 3"/>
          <p:cNvSpPr txBox="1"/>
          <p:nvPr userDrawn="1"/>
        </p:nvSpPr>
        <p:spPr>
          <a:xfrm>
            <a:off x="-1383030" y="4592992"/>
            <a:ext cx="1188380" cy="1066446"/>
          </a:xfrm>
          <a:prstGeom prst="rect">
            <a:avLst/>
          </a:prstGeom>
          <a:noFill/>
        </p:spPr>
        <p:txBody>
          <a:bodyPr wrap="square" lIns="0" tIns="0" rIns="0" bIns="0" rtlCol="0" anchor="b" anchorCtr="0">
            <a:spAutoFit/>
          </a:bodyPr>
          <a:lstStyle/>
          <a:p>
            <a:pPr algn="r"/>
            <a:r>
              <a:rPr lang="en-US" sz="990" b="1" dirty="0" smtClean="0">
                <a:solidFill>
                  <a:schemeClr val="tx2"/>
                </a:solidFill>
                <a:latin typeface="Segoe UI" panose="020B0502040204020203" pitchFamily="34" charset="0"/>
                <a:cs typeface="Segoe UI" panose="020B0502040204020203" pitchFamily="34" charset="0"/>
              </a:rPr>
              <a:t>Title and Content</a:t>
            </a:r>
          </a:p>
          <a:p>
            <a:pPr algn="r"/>
            <a:r>
              <a:rPr lang="en-US" sz="990" dirty="0" smtClean="0">
                <a:solidFill>
                  <a:schemeClr val="tx2"/>
                </a:solidFill>
                <a:latin typeface="Segoe UI" panose="020B0502040204020203" pitchFamily="34" charset="0"/>
                <a:cs typeface="Segoe UI" panose="020B0502040204020203" pitchFamily="34" charset="0"/>
              </a:rPr>
              <a:t>The primary layout used</a:t>
            </a:r>
            <a:r>
              <a:rPr lang="en-US" sz="990" baseline="0" dirty="0" smtClean="0">
                <a:solidFill>
                  <a:schemeClr val="tx2"/>
                </a:solidFill>
                <a:latin typeface="Segoe UI" panose="020B0502040204020203" pitchFamily="34" charset="0"/>
                <a:cs typeface="Segoe UI" panose="020B0502040204020203" pitchFamily="34" charset="0"/>
              </a:rPr>
              <a:t> for standard slides. The placeholder can be used to create text, tables, or charts.</a:t>
            </a:r>
            <a:endParaRPr lang="en-US" sz="990" dirty="0" smtClean="0">
              <a:solidFill>
                <a:schemeClr val="tx2"/>
              </a:solidFill>
              <a:latin typeface="Segoe UI" panose="020B0502040204020203" pitchFamily="34" charset="0"/>
              <a:cs typeface="Segoe UI" panose="020B0502040204020203" pitchFamily="34" charset="0"/>
            </a:endParaRPr>
          </a:p>
        </p:txBody>
      </p:sp>
      <p:sp>
        <p:nvSpPr>
          <p:cNvPr id="13" name="Text Placeholder 8"/>
          <p:cNvSpPr>
            <a:spLocks noGrp="1"/>
          </p:cNvSpPr>
          <p:nvPr>
            <p:ph type="body" sz="quarter" idx="14" hasCustomPrompt="1"/>
          </p:nvPr>
        </p:nvSpPr>
        <p:spPr>
          <a:xfrm>
            <a:off x="-1383030" y="1"/>
            <a:ext cx="1187886" cy="2292430"/>
          </a:xfrm>
        </p:spPr>
        <p:txBody>
          <a:bodyPr>
            <a:noAutofit/>
          </a:bodyPr>
          <a:lstStyle>
            <a:lvl1pPr marL="0" indent="0">
              <a:buNone/>
              <a:defRPr sz="907" b="1">
                <a:solidFill>
                  <a:schemeClr val="accent1"/>
                </a:solidFill>
              </a:defRPr>
            </a:lvl1pPr>
            <a:lvl2pPr marL="191214" indent="-191214" algn="l">
              <a:buFont typeface="+mj-lt"/>
              <a:buAutoNum type="arabicPeriod"/>
              <a:defRPr sz="907">
                <a:solidFill>
                  <a:schemeClr val="accent1"/>
                </a:solidFill>
              </a:defRPr>
            </a:lvl2pPr>
          </a:lstStyle>
          <a:p>
            <a:pPr lvl="0"/>
            <a:r>
              <a:rPr lang="en-US" dirty="0" smtClean="0"/>
              <a:t>Slide Notes</a:t>
            </a:r>
          </a:p>
          <a:p>
            <a:pPr lvl="1"/>
            <a:r>
              <a:rPr lang="en-US" dirty="0" smtClean="0"/>
              <a:t>Numbered steps</a:t>
            </a:r>
            <a:endParaRPr lang="en-US" dirty="0"/>
          </a:p>
        </p:txBody>
      </p:sp>
    </p:spTree>
    <p:extLst>
      <p:ext uri="{BB962C8B-B14F-4D97-AF65-F5344CB8AC3E}">
        <p14:creationId xmlns:p14="http://schemas.microsoft.com/office/powerpoint/2010/main" val="701778298"/>
      </p:ext>
    </p:extLst>
  </p:cSld>
  <p:clrMapOvr>
    <a:masterClrMapping/>
  </p:clrMapOvr>
  <p:timing>
    <p:tnLst>
      <p:par>
        <p:cTn id="1" dur="indefinite" restart="never" nodeType="tmRoot"/>
      </p:par>
    </p:tnLst>
  </p:timing>
  <p:hf hdr="0"/>
  <p:extLst mod="1">
    <p:ext uri="{DCECCB84-F9BA-43D5-87BE-67443E8EF086}">
      <p15:sldGuideLst xmlns:p15="http://schemas.microsoft.com/office/powerpoint/2012/main">
        <p15:guide id="1" orient="horz" pos="1008">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4" name="Rectangle 23"/>
          <p:cNvSpPr/>
          <p:nvPr userDrawn="1"/>
        </p:nvSpPr>
        <p:spPr>
          <a:xfrm>
            <a:off x="99060" y="640652"/>
            <a:ext cx="8968740" cy="276999"/>
          </a:xfrm>
          <a:prstGeom prst="rect">
            <a:avLst/>
          </a:prstGeom>
        </p:spPr>
        <p:txBody>
          <a:bodyPr wrap="square">
            <a:spAutoFit/>
          </a:bodyPr>
          <a:lstStyle/>
          <a:p>
            <a:pPr fontAlgn="t"/>
            <a:r>
              <a:rPr lang="en-US" sz="1200" b="1" u="sng" dirty="0" smtClean="0">
                <a:latin typeface="Calibri" pitchFamily="34" charset="0"/>
                <a:cs typeface="Calibri" pitchFamily="34" charset="0"/>
              </a:rPr>
              <a:t>Phases:</a:t>
            </a:r>
            <a:r>
              <a:rPr lang="en-US" sz="1200" dirty="0" smtClean="0">
                <a:latin typeface="Calibri" pitchFamily="34" charset="0"/>
                <a:cs typeface="Calibri" pitchFamily="34" charset="0"/>
              </a:rPr>
              <a:t>                        </a:t>
            </a:r>
            <a:r>
              <a:rPr lang="en-US" sz="1000" i="1" dirty="0" smtClean="0">
                <a:solidFill>
                  <a:schemeClr val="bg1">
                    <a:lumMod val="65000"/>
                  </a:schemeClr>
                </a:solidFill>
                <a:latin typeface="Calibri" pitchFamily="34" charset="0"/>
                <a:cs typeface="Calibri" pitchFamily="34" charset="0"/>
              </a:rPr>
              <a:t>1-Assumption 2-Symptom 3-Speculation</a:t>
            </a:r>
            <a:r>
              <a:rPr lang="en-US" sz="1000" i="1" baseline="0" dirty="0" smtClean="0">
                <a:solidFill>
                  <a:schemeClr val="bg1">
                    <a:lumMod val="65000"/>
                  </a:schemeClr>
                </a:solidFill>
                <a:latin typeface="Calibri" pitchFamily="34" charset="0"/>
                <a:cs typeface="Calibri" pitchFamily="34" charset="0"/>
              </a:rPr>
              <a:t> with limited data 4-Segmentation 5-ID’d 6-Containment deployed 7-Root cause validated</a:t>
            </a:r>
            <a:endParaRPr lang="en-US" sz="1200" dirty="0">
              <a:latin typeface="Calibri" pitchFamily="34" charset="0"/>
              <a:cs typeface="Calibri" pitchFamily="34" charset="0"/>
            </a:endParaRPr>
          </a:p>
        </p:txBody>
      </p:sp>
      <p:sp>
        <p:nvSpPr>
          <p:cNvPr id="2" name="Title 1"/>
          <p:cNvSpPr>
            <a:spLocks noGrp="1"/>
          </p:cNvSpPr>
          <p:nvPr>
            <p:ph type="title" hasCustomPrompt="1"/>
          </p:nvPr>
        </p:nvSpPr>
        <p:spPr>
          <a:xfrm>
            <a:off x="76200" y="51765"/>
            <a:ext cx="8153400" cy="377296"/>
          </a:xfrm>
        </p:spPr>
        <p:txBody>
          <a:bodyPr/>
          <a:lstStyle>
            <a:lvl1pPr algn="l">
              <a:defRPr sz="2800" baseline="0"/>
            </a:lvl1pPr>
          </a:lstStyle>
          <a:p>
            <a:r>
              <a:rPr lang="en-US" dirty="0" smtClean="0"/>
              <a:t>(Enter Heading for Topic or Problem Statement)</a:t>
            </a:r>
            <a:endParaRPr lang="en-US" dirty="0"/>
          </a:p>
        </p:txBody>
      </p:sp>
      <p:sp>
        <p:nvSpPr>
          <p:cNvPr id="20" name="Rectangle 19"/>
          <p:cNvSpPr/>
          <p:nvPr userDrawn="1"/>
        </p:nvSpPr>
        <p:spPr>
          <a:xfrm>
            <a:off x="99060" y="429061"/>
            <a:ext cx="7040880" cy="276999"/>
          </a:xfrm>
          <a:prstGeom prst="rect">
            <a:avLst/>
          </a:prstGeom>
        </p:spPr>
        <p:txBody>
          <a:bodyPr wrap="square">
            <a:spAutoFit/>
          </a:bodyPr>
          <a:lstStyle/>
          <a:p>
            <a:pPr fontAlgn="t"/>
            <a:r>
              <a:rPr lang="en-US" sz="1200" b="1" u="sng" dirty="0" smtClean="0">
                <a:latin typeface="Calibri" pitchFamily="34" charset="0"/>
                <a:cs typeface="Calibri" pitchFamily="34" charset="0"/>
              </a:rPr>
              <a:t>Risk:</a:t>
            </a:r>
            <a:r>
              <a:rPr lang="en-US" sz="1200" b="0" u="none" baseline="0" dirty="0" smtClean="0">
                <a:latin typeface="Calibri" pitchFamily="34" charset="0"/>
                <a:cs typeface="Calibri" pitchFamily="34" charset="0"/>
              </a:rPr>
              <a:t>       </a:t>
            </a:r>
            <a:r>
              <a:rPr lang="en-US" sz="1200" b="0" u="none" baseline="0" dirty="0" smtClean="0">
                <a:solidFill>
                  <a:srgbClr val="FF0000"/>
                </a:solidFill>
                <a:latin typeface="Calibri" pitchFamily="34" charset="0"/>
                <a:cs typeface="Calibri" pitchFamily="34" charset="0"/>
              </a:rPr>
              <a:t>           </a:t>
            </a:r>
            <a:r>
              <a:rPr lang="en-US" sz="1200" b="0" u="none" baseline="0" dirty="0" smtClean="0">
                <a:latin typeface="Calibri" pitchFamily="34" charset="0"/>
                <a:cs typeface="Calibri" pitchFamily="34" charset="0"/>
              </a:rPr>
              <a:t>           </a:t>
            </a:r>
            <a:r>
              <a:rPr lang="en-US" sz="1000" i="1" dirty="0" smtClean="0">
                <a:solidFill>
                  <a:schemeClr val="bg1">
                    <a:lumMod val="65000"/>
                  </a:schemeClr>
                </a:solidFill>
                <a:latin typeface="Calibri" pitchFamily="34" charset="0"/>
                <a:cs typeface="Calibri" pitchFamily="34" charset="0"/>
              </a:rPr>
              <a:t>1-Showstopper 1.5-High Risk/No Data 2-High Risk</a:t>
            </a:r>
            <a:r>
              <a:rPr lang="en-US" sz="1000" i="1" baseline="0" dirty="0" smtClean="0">
                <a:solidFill>
                  <a:schemeClr val="bg1">
                    <a:lumMod val="65000"/>
                  </a:schemeClr>
                </a:solidFill>
                <a:latin typeface="Calibri" pitchFamily="34" charset="0"/>
                <a:cs typeface="Calibri" pitchFamily="34" charset="0"/>
              </a:rPr>
              <a:t> </a:t>
            </a:r>
            <a:r>
              <a:rPr lang="en-US" sz="1000" i="1" dirty="0" smtClean="0">
                <a:solidFill>
                  <a:schemeClr val="bg1">
                    <a:lumMod val="65000"/>
                  </a:schemeClr>
                </a:solidFill>
                <a:latin typeface="Calibri" pitchFamily="34" charset="0"/>
                <a:cs typeface="Calibri" pitchFamily="34" charset="0"/>
              </a:rPr>
              <a:t>2.5-No Data 3-Med Risk 4-Low</a:t>
            </a:r>
            <a:r>
              <a:rPr lang="en-US" sz="1000" i="1" baseline="0" dirty="0" smtClean="0">
                <a:solidFill>
                  <a:schemeClr val="bg1">
                    <a:lumMod val="65000"/>
                  </a:schemeClr>
                </a:solidFill>
                <a:latin typeface="Calibri" pitchFamily="34" charset="0"/>
                <a:cs typeface="Calibri" pitchFamily="34" charset="0"/>
              </a:rPr>
              <a:t> risk 5-cert.</a:t>
            </a:r>
            <a:endParaRPr lang="en-US" sz="1200" dirty="0">
              <a:latin typeface="Calibri" pitchFamily="34" charset="0"/>
              <a:cs typeface="Calibri" pitchFamily="34" charset="0"/>
            </a:endParaRPr>
          </a:p>
        </p:txBody>
      </p:sp>
      <p:sp>
        <p:nvSpPr>
          <p:cNvPr id="22" name="Subtitle 2"/>
          <p:cNvSpPr>
            <a:spLocks noGrp="1"/>
          </p:cNvSpPr>
          <p:nvPr>
            <p:ph type="subTitle" idx="20" hasCustomPrompt="1"/>
          </p:nvPr>
        </p:nvSpPr>
        <p:spPr>
          <a:xfrm>
            <a:off x="624840" y="467519"/>
            <a:ext cx="670560" cy="197888"/>
          </a:xfrm>
        </p:spPr>
        <p:txBody>
          <a:bodyPr anchor="ctr" anchorCtr="0"/>
          <a:lstStyle>
            <a:lvl1pPr marL="0" indent="0" algn="l">
              <a:buFont typeface="Arial" pitchFamily="34" charset="0"/>
              <a:buNone/>
              <a:defRPr sz="1200" b="1" baseline="0">
                <a:solidFill>
                  <a:srgbClr val="FF0000"/>
                </a:solidFill>
              </a:defRPr>
            </a:lvl1pPr>
            <a:lvl2pPr marL="0" indent="0" algn="ctr">
              <a:buNone/>
              <a:defRPr sz="3200" baseline="30000"/>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lvl="0"/>
            <a:r>
              <a:rPr lang="en-US" dirty="0" smtClean="0"/>
              <a:t>Level</a:t>
            </a:r>
            <a:endParaRPr lang="en-US" dirty="0"/>
          </a:p>
        </p:txBody>
      </p:sp>
      <p:sp>
        <p:nvSpPr>
          <p:cNvPr id="21" name="Text Placeholder 2"/>
          <p:cNvSpPr>
            <a:spLocks noGrp="1"/>
          </p:cNvSpPr>
          <p:nvPr>
            <p:ph type="body" idx="21" hasCustomPrompt="1"/>
          </p:nvPr>
        </p:nvSpPr>
        <p:spPr>
          <a:xfrm>
            <a:off x="624840" y="640652"/>
            <a:ext cx="670560" cy="201977"/>
          </a:xfrm>
        </p:spPr>
        <p:txBody>
          <a:bodyPr anchor="t" anchorCtr="0"/>
          <a:lstStyle>
            <a:lvl1pPr marL="0" indent="0" algn="l">
              <a:buNone/>
              <a:defRPr sz="1200" b="1" baseline="0">
                <a:solidFill>
                  <a:srgbClr val="FF000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Stage</a:t>
            </a:r>
          </a:p>
        </p:txBody>
      </p:sp>
      <p:sp>
        <p:nvSpPr>
          <p:cNvPr id="23" name="Text Placeholder 2"/>
          <p:cNvSpPr>
            <a:spLocks noGrp="1"/>
          </p:cNvSpPr>
          <p:nvPr>
            <p:ph type="body" idx="22" hasCustomPrompt="1"/>
          </p:nvPr>
        </p:nvSpPr>
        <p:spPr>
          <a:xfrm>
            <a:off x="7962900" y="473408"/>
            <a:ext cx="2009215" cy="232651"/>
          </a:xfrm>
        </p:spPr>
        <p:txBody>
          <a:bodyPr anchor="b"/>
          <a:lstStyle>
            <a:lvl1pPr marL="0" indent="0" algn="r">
              <a:buNone/>
              <a:defRPr sz="1200" b="1"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Date </a:t>
            </a:r>
          </a:p>
        </p:txBody>
      </p:sp>
      <p:sp>
        <p:nvSpPr>
          <p:cNvPr id="3" name="TextBox 2"/>
          <p:cNvSpPr txBox="1"/>
          <p:nvPr userDrawn="1"/>
        </p:nvSpPr>
        <p:spPr>
          <a:xfrm>
            <a:off x="7924800" y="10319"/>
            <a:ext cx="2057400" cy="461665"/>
          </a:xfrm>
          <a:prstGeom prst="rect">
            <a:avLst/>
          </a:prstGeom>
          <a:noFill/>
        </p:spPr>
        <p:txBody>
          <a:bodyPr wrap="square" rtlCol="0">
            <a:spAutoFit/>
          </a:bodyPr>
          <a:lstStyle/>
          <a:p>
            <a:pPr algn="r"/>
            <a:r>
              <a:rPr lang="en-US" sz="1200" dirty="0" smtClean="0">
                <a:solidFill>
                  <a:srgbClr val="FF0000"/>
                </a:solidFill>
                <a:latin typeface="Neo Sans Intel Medium" pitchFamily="34" charset="0"/>
              </a:rPr>
              <a:t>Intel-Micron Confidential</a:t>
            </a:r>
          </a:p>
          <a:p>
            <a:pPr algn="r">
              <a:tabLst/>
            </a:pPr>
            <a:r>
              <a:rPr lang="en-US" sz="1200" dirty="0" err="1" smtClean="0">
                <a:solidFill>
                  <a:schemeClr val="accent2"/>
                </a:solidFill>
                <a:latin typeface="Neo Sans Intel Medium" pitchFamily="34" charset="0"/>
              </a:rPr>
              <a:t>SxP</a:t>
            </a:r>
            <a:r>
              <a:rPr lang="en-US" sz="1200" dirty="0" smtClean="0">
                <a:solidFill>
                  <a:schemeClr val="accent2"/>
                </a:solidFill>
                <a:latin typeface="Neo Sans Intel Medium" pitchFamily="34" charset="0"/>
              </a:rPr>
              <a:t> JDP</a:t>
            </a:r>
          </a:p>
        </p:txBody>
      </p:sp>
      <p:sp>
        <p:nvSpPr>
          <p:cNvPr id="28" name="Rectangle 5"/>
          <p:cNvSpPr>
            <a:spLocks noChangeArrowheads="1"/>
          </p:cNvSpPr>
          <p:nvPr userDrawn="1"/>
        </p:nvSpPr>
        <p:spPr bwMode="auto">
          <a:xfrm>
            <a:off x="8839200" y="696119"/>
            <a:ext cx="1028700" cy="184666"/>
          </a:xfrm>
          <a:prstGeom prst="rect">
            <a:avLst/>
          </a:prstGeom>
          <a:noFill/>
          <a:ln w="9525">
            <a:noFill/>
            <a:miter lim="800000"/>
            <a:headEnd/>
            <a:tailEnd/>
          </a:ln>
          <a:effectLst/>
        </p:spPr>
        <p:txBody>
          <a:bodyPr wrap="square" lIns="0" tIns="0" rIns="0" bIns="0">
            <a:spAutoFit/>
          </a:bodyPr>
          <a:lstStyle/>
          <a:p>
            <a:pPr algn="r" eaLnBrk="0" hangingPunct="0">
              <a:spcBef>
                <a:spcPct val="50000"/>
              </a:spcBef>
              <a:tabLst>
                <a:tab pos="3657600" algn="ctr"/>
                <a:tab pos="8120063" algn="r"/>
              </a:tabLst>
            </a:pPr>
            <a:r>
              <a:rPr lang="en-US" sz="1200" b="1" dirty="0" smtClean="0">
                <a:solidFill>
                  <a:schemeClr val="accent2"/>
                </a:solidFill>
                <a:latin typeface="Calibri" pitchFamily="34" charset="0"/>
                <a:cs typeface="Calibri" pitchFamily="34" charset="0"/>
              </a:rPr>
              <a:t>Slide </a:t>
            </a:r>
            <a:fld id="{3CBE715E-4167-445E-8F25-69DFD044E05F}" type="slidenum">
              <a:rPr lang="en-US" sz="1200" b="1" smtClean="0">
                <a:solidFill>
                  <a:schemeClr val="accent2"/>
                </a:solidFill>
                <a:latin typeface="Calibri" pitchFamily="34" charset="0"/>
                <a:cs typeface="Calibri" pitchFamily="34" charset="0"/>
              </a:rPr>
              <a:pPr algn="r" eaLnBrk="0" hangingPunct="0">
                <a:spcBef>
                  <a:spcPct val="50000"/>
                </a:spcBef>
                <a:tabLst>
                  <a:tab pos="3657600" algn="ctr"/>
                  <a:tab pos="8120063" algn="r"/>
                </a:tabLst>
              </a:pPr>
              <a:t>‹#›</a:t>
            </a:fld>
            <a:endParaRPr lang="en-US" sz="1200" b="1" dirty="0">
              <a:solidFill>
                <a:schemeClr val="accent2"/>
              </a:solidFill>
              <a:latin typeface="Neo Sans Intel" pitchFamily="34" charset="0"/>
            </a:endParaRPr>
          </a:p>
        </p:txBody>
      </p:sp>
      <p:sp>
        <p:nvSpPr>
          <p:cNvPr id="5" name="Rectangle 4"/>
          <p:cNvSpPr/>
          <p:nvPr userDrawn="1"/>
        </p:nvSpPr>
        <p:spPr>
          <a:xfrm>
            <a:off x="76200" y="5334000"/>
            <a:ext cx="9906000" cy="3151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Content Placeholder 3"/>
          <p:cNvSpPr>
            <a:spLocks noGrp="1"/>
          </p:cNvSpPr>
          <p:nvPr>
            <p:ph sz="half" idx="2"/>
          </p:nvPr>
        </p:nvSpPr>
        <p:spPr>
          <a:xfrm>
            <a:off x="167640" y="1103068"/>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3"/>
          <p:cNvSpPr>
            <a:spLocks noGrp="1"/>
          </p:cNvSpPr>
          <p:nvPr>
            <p:ph sz="half" idx="11"/>
          </p:nvPr>
        </p:nvSpPr>
        <p:spPr>
          <a:xfrm>
            <a:off x="3436620" y="1103068"/>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Content Placeholder 3"/>
          <p:cNvSpPr>
            <a:spLocks noGrp="1"/>
          </p:cNvSpPr>
          <p:nvPr>
            <p:ph sz="half" idx="13"/>
          </p:nvPr>
        </p:nvSpPr>
        <p:spPr>
          <a:xfrm>
            <a:off x="6705600" y="1103068"/>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3"/>
          <p:cNvSpPr>
            <a:spLocks noGrp="1"/>
          </p:cNvSpPr>
          <p:nvPr>
            <p:ph sz="half" idx="15"/>
          </p:nvPr>
        </p:nvSpPr>
        <p:spPr>
          <a:xfrm>
            <a:off x="167640" y="3499310"/>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Content Placeholder 3"/>
          <p:cNvSpPr>
            <a:spLocks noGrp="1"/>
          </p:cNvSpPr>
          <p:nvPr>
            <p:ph sz="half" idx="17"/>
          </p:nvPr>
        </p:nvSpPr>
        <p:spPr>
          <a:xfrm>
            <a:off x="3436620" y="3499310"/>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19"/>
          </p:nvPr>
        </p:nvSpPr>
        <p:spPr>
          <a:xfrm>
            <a:off x="6705600" y="3499310"/>
            <a:ext cx="3185160" cy="2129875"/>
          </a:xfrm>
          <a:ln>
            <a:solidFill>
              <a:schemeClr val="bg1">
                <a:lumMod val="50000"/>
              </a:schemeClr>
            </a:solidFill>
          </a:ln>
        </p:spPr>
        <p:txBody>
          <a:bodyPr/>
          <a:lstStyle>
            <a:lvl1pPr marL="115888" indent="-115888">
              <a:defRPr sz="1200"/>
            </a:lvl1pPr>
            <a:lvl2pPr marL="233363" indent="-117475">
              <a:defRPr sz="1200"/>
            </a:lvl2pPr>
            <a:lvl3pPr marL="341313" indent="-107950">
              <a:defRPr sz="1200"/>
            </a:lvl3pPr>
            <a:lvl4pPr marL="457200" indent="-115888">
              <a:defRPr sz="1200"/>
            </a:lvl4pPr>
            <a:lvl5pPr marL="573088" indent="-115888">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1" name="Text Placeholder 2"/>
          <p:cNvSpPr>
            <a:spLocks noGrp="1"/>
          </p:cNvSpPr>
          <p:nvPr>
            <p:ph type="body" idx="1" hasCustomPrompt="1"/>
          </p:nvPr>
        </p:nvSpPr>
        <p:spPr>
          <a:xfrm>
            <a:off x="457200" y="880358"/>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Goal vs. Gap)</a:t>
            </a:r>
          </a:p>
        </p:txBody>
      </p:sp>
      <p:sp>
        <p:nvSpPr>
          <p:cNvPr id="25" name="Text Placeholder 2"/>
          <p:cNvSpPr>
            <a:spLocks noGrp="1"/>
          </p:cNvSpPr>
          <p:nvPr>
            <p:ph type="body" idx="23" hasCustomPrompt="1"/>
          </p:nvPr>
        </p:nvSpPr>
        <p:spPr>
          <a:xfrm>
            <a:off x="3733800" y="880358"/>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Model)</a:t>
            </a:r>
          </a:p>
        </p:txBody>
      </p:sp>
      <p:sp>
        <p:nvSpPr>
          <p:cNvPr id="32" name="Text Placeholder 2"/>
          <p:cNvSpPr>
            <a:spLocks noGrp="1"/>
          </p:cNvSpPr>
          <p:nvPr>
            <p:ph type="body" idx="24" hasCustomPrompt="1"/>
          </p:nvPr>
        </p:nvSpPr>
        <p:spPr>
          <a:xfrm>
            <a:off x="7010400" y="880358"/>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Supporting Results)</a:t>
            </a:r>
          </a:p>
        </p:txBody>
      </p:sp>
      <p:sp>
        <p:nvSpPr>
          <p:cNvPr id="33" name="Text Placeholder 2"/>
          <p:cNvSpPr>
            <a:spLocks noGrp="1"/>
          </p:cNvSpPr>
          <p:nvPr>
            <p:ph type="body" idx="25" hasCustomPrompt="1"/>
          </p:nvPr>
        </p:nvSpPr>
        <p:spPr>
          <a:xfrm>
            <a:off x="7010400" y="3286919"/>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Plan and Projection)</a:t>
            </a:r>
          </a:p>
        </p:txBody>
      </p:sp>
      <p:sp>
        <p:nvSpPr>
          <p:cNvPr id="34" name="Text Placeholder 2"/>
          <p:cNvSpPr>
            <a:spLocks noGrp="1"/>
          </p:cNvSpPr>
          <p:nvPr>
            <p:ph type="body" idx="26" hasCustomPrompt="1"/>
          </p:nvPr>
        </p:nvSpPr>
        <p:spPr>
          <a:xfrm>
            <a:off x="3733800" y="3276600"/>
            <a:ext cx="2590800" cy="222710"/>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Strategy)</a:t>
            </a:r>
          </a:p>
        </p:txBody>
      </p:sp>
      <p:sp>
        <p:nvSpPr>
          <p:cNvPr id="35" name="Text Placeholder 2"/>
          <p:cNvSpPr>
            <a:spLocks noGrp="1"/>
          </p:cNvSpPr>
          <p:nvPr>
            <p:ph type="body" idx="27" hasCustomPrompt="1"/>
          </p:nvPr>
        </p:nvSpPr>
        <p:spPr>
          <a:xfrm>
            <a:off x="457200" y="3276600"/>
            <a:ext cx="2590800" cy="218986"/>
          </a:xfrm>
          <a:solidFill>
            <a:schemeClr val="bg1">
              <a:lumMod val="50000"/>
            </a:schemeClr>
          </a:solidFill>
        </p:spPr>
        <p:txBody>
          <a:bodyPr anchor="b"/>
          <a:lstStyle>
            <a:lvl1pPr marL="0" indent="0" algn="ctr">
              <a:buNone/>
              <a:defRPr sz="1200" b="1" u="sng" baseline="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(Enter title: Owners &amp; Status)</a:t>
            </a:r>
          </a:p>
        </p:txBody>
      </p:sp>
    </p:spTree>
    <p:extLst>
      <p:ext uri="{BB962C8B-B14F-4D97-AF65-F5344CB8AC3E}">
        <p14:creationId xmlns:p14="http://schemas.microsoft.com/office/powerpoint/2010/main" val="24688311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380" y="1758095"/>
            <a:ext cx="8549640" cy="1213111"/>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760" y="3207015"/>
            <a:ext cx="7040880" cy="1446301"/>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4544" y="3636715"/>
            <a:ext cx="8549640" cy="1124028"/>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4544" y="2398711"/>
            <a:ext cx="8549640" cy="123800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54380" y="1006122"/>
            <a:ext cx="4191000" cy="402448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3020" y="1006122"/>
            <a:ext cx="4191000" cy="402448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226641"/>
            <a:ext cx="9052560" cy="94324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2920" y="1266824"/>
            <a:ext cx="4444207" cy="52795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2920" y="1794775"/>
            <a:ext cx="4444207" cy="32607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09531" y="1266824"/>
            <a:ext cx="4445953" cy="52795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09531" y="1794775"/>
            <a:ext cx="4445953" cy="32607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754380" y="125765"/>
            <a:ext cx="8549640" cy="691709"/>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US" dirty="0" smtClean="0"/>
          </a:p>
        </p:txBody>
      </p:sp>
      <p:sp>
        <p:nvSpPr>
          <p:cNvPr id="8195" name="Rectangle 3"/>
          <p:cNvSpPr>
            <a:spLocks noGrp="1" noChangeArrowheads="1"/>
          </p:cNvSpPr>
          <p:nvPr>
            <p:ph type="body" idx="1"/>
          </p:nvPr>
        </p:nvSpPr>
        <p:spPr bwMode="auto">
          <a:xfrm>
            <a:off x="754380" y="1006122"/>
            <a:ext cx="8549640" cy="4024489"/>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8613" name="Rectangle 5"/>
          <p:cNvSpPr>
            <a:spLocks noChangeArrowheads="1"/>
          </p:cNvSpPr>
          <p:nvPr/>
        </p:nvSpPr>
        <p:spPr bwMode="auto">
          <a:xfrm>
            <a:off x="4149090" y="5464453"/>
            <a:ext cx="1760220" cy="184666"/>
          </a:xfrm>
          <a:prstGeom prst="rect">
            <a:avLst/>
          </a:prstGeom>
          <a:noFill/>
          <a:ln w="9525">
            <a:noFill/>
            <a:miter lim="800000"/>
            <a:headEnd/>
            <a:tailEnd/>
          </a:ln>
          <a:effectLst/>
        </p:spPr>
        <p:txBody>
          <a:bodyPr wrap="square" lIns="0" tIns="0" rIns="0" bIns="0">
            <a:spAutoFit/>
          </a:bodyPr>
          <a:lstStyle/>
          <a:p>
            <a:pPr algn="ctr" eaLnBrk="0" hangingPunct="0">
              <a:spcBef>
                <a:spcPct val="50000"/>
              </a:spcBef>
              <a:tabLst>
                <a:tab pos="3657600" algn="ctr"/>
                <a:tab pos="8120063" algn="r"/>
              </a:tabLst>
            </a:pPr>
            <a:fld id="{3CBE715E-4167-445E-8F25-69DFD044E05F}" type="slidenum">
              <a:rPr lang="en-US" sz="1200" b="0" smtClean="0">
                <a:latin typeface="Calibri" pitchFamily="34" charset="0"/>
                <a:cs typeface="Calibri" pitchFamily="34" charset="0"/>
              </a:rPr>
              <a:pPr algn="ctr" eaLnBrk="0" hangingPunct="0">
                <a:spcBef>
                  <a:spcPct val="50000"/>
                </a:spcBef>
                <a:tabLst>
                  <a:tab pos="3657600" algn="ctr"/>
                  <a:tab pos="8120063" algn="r"/>
                </a:tabLst>
              </a:pPr>
              <a:t>‹#›</a:t>
            </a:fld>
            <a:endParaRPr lang="en-US" sz="1200" b="1" dirty="0">
              <a:latin typeface="Neo Sans Intel" pitchFamily="34" charset="0"/>
            </a:endParaRPr>
          </a:p>
        </p:txBody>
      </p:sp>
      <p:sp>
        <p:nvSpPr>
          <p:cNvPr id="8" name="TextBox 7"/>
          <p:cNvSpPr txBox="1"/>
          <p:nvPr/>
        </p:nvSpPr>
        <p:spPr>
          <a:xfrm>
            <a:off x="6256020" y="5372120"/>
            <a:ext cx="3802380" cy="276999"/>
          </a:xfrm>
          <a:prstGeom prst="rect">
            <a:avLst/>
          </a:prstGeom>
          <a:noFill/>
        </p:spPr>
        <p:txBody>
          <a:bodyPr wrap="square" lIns="0" rIns="0"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dirty="0" smtClean="0">
                <a:latin typeface="Calibri" panose="020F0502020204030204" pitchFamily="34" charset="0"/>
              </a:rPr>
              <a:t>Self-Select</a:t>
            </a:r>
            <a:r>
              <a:rPr lang="en-US" sz="1200" b="0" baseline="0" dirty="0" smtClean="0">
                <a:latin typeface="Calibri" panose="020F0502020204030204" pitchFamily="34" charset="0"/>
              </a:rPr>
              <a:t> Memory </a:t>
            </a:r>
            <a:r>
              <a:rPr lang="en-US" sz="1200" b="0" dirty="0" smtClean="0">
                <a:latin typeface="Calibri" panose="020F0502020204030204" pitchFamily="34" charset="0"/>
              </a:rPr>
              <a:t>Research SOW Version 1.0   </a:t>
            </a:r>
            <a:r>
              <a:rPr lang="en-US" sz="1200" baseline="0" dirty="0" smtClean="0">
                <a:latin typeface="Calibri" pitchFamily="34" charset="0"/>
                <a:cs typeface="Calibri" pitchFamily="34" charset="0"/>
              </a:rPr>
              <a:t>Jan/20/2016</a:t>
            </a:r>
            <a:endParaRPr lang="en-US" sz="1200" dirty="0">
              <a:latin typeface="Calibri" pitchFamily="34" charset="0"/>
              <a:cs typeface="Calibri" pitchFamily="34" charset="0"/>
            </a:endParaRPr>
          </a:p>
        </p:txBody>
      </p:sp>
      <p:sp>
        <p:nvSpPr>
          <p:cNvPr id="10" name="Rectangle 4"/>
          <p:cNvSpPr>
            <a:spLocks noChangeArrowheads="1"/>
          </p:cNvSpPr>
          <p:nvPr/>
        </p:nvSpPr>
        <p:spPr bwMode="auto">
          <a:xfrm>
            <a:off x="1165860" y="5340700"/>
            <a:ext cx="1424940" cy="308419"/>
          </a:xfrm>
          <a:prstGeom prst="rect">
            <a:avLst/>
          </a:prstGeom>
          <a:noFill/>
          <a:ln w="9525">
            <a:noFill/>
            <a:miter lim="800000"/>
            <a:headEnd/>
            <a:tailEnd/>
          </a:ln>
          <a:effectLst/>
        </p:spPr>
        <p:txBody>
          <a:bodyPr wrap="square" lIns="92075" tIns="46038" rIns="92075" bIns="46038">
            <a:spAutoFit/>
          </a:bodyPr>
          <a:lstStyle/>
          <a:p>
            <a:pPr algn="ctr" eaLnBrk="0" hangingPunct="0">
              <a:defRPr/>
            </a:pPr>
            <a:r>
              <a:rPr lang="en-US" sz="1400" b="1" dirty="0" smtClean="0">
                <a:solidFill>
                  <a:srgbClr val="0054B0"/>
                </a:solidFill>
                <a:latin typeface="Calibri" pitchFamily="34" charset="0"/>
                <a:cs typeface="Calibri" pitchFamily="34" charset="0"/>
              </a:rPr>
              <a:t>Confidential</a:t>
            </a:r>
            <a:endParaRPr lang="en-US" sz="1400" b="1" dirty="0">
              <a:solidFill>
                <a:srgbClr val="0054B0"/>
              </a:solidFill>
              <a:latin typeface="Calibri" pitchFamily="34" charset="0"/>
              <a:cs typeface="Calibri" pitchFamily="34" charset="0"/>
            </a:endParaRPr>
          </a:p>
        </p:txBody>
      </p:sp>
      <p:pic>
        <p:nvPicPr>
          <p:cNvPr id="11" name="Picture 10" descr="logo_micron.gif"/>
          <p:cNvPicPr>
            <a:picLocks noChangeAspect="1"/>
          </p:cNvPicPr>
          <p:nvPr/>
        </p:nvPicPr>
        <p:blipFill>
          <a:blip r:embed="rId22" cstate="screen"/>
          <a:srcRect l="6194" b="19231"/>
          <a:stretch>
            <a:fillRect/>
          </a:stretch>
        </p:blipFill>
        <p:spPr>
          <a:xfrm>
            <a:off x="659130" y="5392520"/>
            <a:ext cx="712470" cy="154397"/>
          </a:xfrm>
          <a:prstGeom prst="rect">
            <a:avLst/>
          </a:prstGeom>
        </p:spPr>
      </p:pic>
      <p:pic>
        <p:nvPicPr>
          <p:cNvPr id="12" name="Picture 6"/>
          <p:cNvPicPr>
            <a:picLocks noChangeAspect="1" noChangeArrowheads="1"/>
          </p:cNvPicPr>
          <p:nvPr/>
        </p:nvPicPr>
        <p:blipFill>
          <a:blip r:embed="rId23" cstate="screen"/>
          <a:srcRect/>
          <a:stretch>
            <a:fillRect/>
          </a:stretch>
        </p:blipFill>
        <p:spPr bwMode="auto">
          <a:xfrm>
            <a:off x="76200" y="5345027"/>
            <a:ext cx="570156" cy="272867"/>
          </a:xfrm>
          <a:prstGeom prst="rect">
            <a:avLst/>
          </a:prstGeom>
          <a:noFill/>
          <a:ln w="1">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3" r:id="rId2"/>
    <p:sldLayoutId id="2147483673" r:id="rId3"/>
    <p:sldLayoutId id="2147483662"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4" r:id="rId14"/>
    <p:sldLayoutId id="2147483675" r:id="rId15"/>
    <p:sldLayoutId id="2147483676" r:id="rId16"/>
    <p:sldLayoutId id="2147483678" r:id="rId17"/>
    <p:sldLayoutId id="2147483679" r:id="rId18"/>
    <p:sldLayoutId id="2147483680" r:id="rId19"/>
    <p:sldLayoutId id="2147483681" r:id="rId20"/>
  </p:sldLayoutIdLst>
  <p:txStyles>
    <p:titleStyle>
      <a:lvl1pPr algn="ctr" rtl="0" eaLnBrk="1" fontAlgn="base" hangingPunct="1">
        <a:spcBef>
          <a:spcPct val="0"/>
        </a:spcBef>
        <a:spcAft>
          <a:spcPct val="0"/>
        </a:spcAft>
        <a:defRPr sz="4000" b="1">
          <a:solidFill>
            <a:schemeClr val="accent2"/>
          </a:solidFill>
          <a:latin typeface="Calibri" pitchFamily="34" charset="0"/>
          <a:ea typeface="+mj-ea"/>
          <a:cs typeface="Calibri" pitchFamily="34" charset="0"/>
        </a:defRPr>
      </a:lvl1pPr>
      <a:lvl2pPr algn="ctr" rtl="0" eaLnBrk="1" fontAlgn="base" hangingPunct="1">
        <a:spcBef>
          <a:spcPct val="0"/>
        </a:spcBef>
        <a:spcAft>
          <a:spcPct val="0"/>
        </a:spcAft>
        <a:defRPr sz="4000" b="1">
          <a:solidFill>
            <a:schemeClr val="accent2"/>
          </a:solidFill>
          <a:latin typeface="Neo Sans Intel Medium" pitchFamily="34" charset="0"/>
        </a:defRPr>
      </a:lvl2pPr>
      <a:lvl3pPr algn="ctr" rtl="0" eaLnBrk="1" fontAlgn="base" hangingPunct="1">
        <a:spcBef>
          <a:spcPct val="0"/>
        </a:spcBef>
        <a:spcAft>
          <a:spcPct val="0"/>
        </a:spcAft>
        <a:defRPr sz="4000" b="1">
          <a:solidFill>
            <a:schemeClr val="accent2"/>
          </a:solidFill>
          <a:latin typeface="Neo Sans Intel Medium" pitchFamily="34" charset="0"/>
        </a:defRPr>
      </a:lvl3pPr>
      <a:lvl4pPr algn="ctr" rtl="0" eaLnBrk="1" fontAlgn="base" hangingPunct="1">
        <a:spcBef>
          <a:spcPct val="0"/>
        </a:spcBef>
        <a:spcAft>
          <a:spcPct val="0"/>
        </a:spcAft>
        <a:defRPr sz="4000" b="1">
          <a:solidFill>
            <a:schemeClr val="accent2"/>
          </a:solidFill>
          <a:latin typeface="Neo Sans Intel Medium" pitchFamily="34" charset="0"/>
        </a:defRPr>
      </a:lvl4pPr>
      <a:lvl5pPr algn="ctr" rtl="0" eaLnBrk="1" fontAlgn="base" hangingPunct="1">
        <a:spcBef>
          <a:spcPct val="0"/>
        </a:spcBef>
        <a:spcAft>
          <a:spcPct val="0"/>
        </a:spcAft>
        <a:defRPr sz="4000" b="1">
          <a:solidFill>
            <a:schemeClr val="accent2"/>
          </a:solidFill>
          <a:latin typeface="Neo Sans Intel Medium" pitchFamily="34" charset="0"/>
        </a:defRPr>
      </a:lvl5pPr>
      <a:lvl6pPr marL="457200" algn="ctr" rtl="0" eaLnBrk="1" fontAlgn="base" hangingPunct="1">
        <a:spcBef>
          <a:spcPct val="0"/>
        </a:spcBef>
        <a:spcAft>
          <a:spcPct val="0"/>
        </a:spcAft>
        <a:defRPr sz="4000" b="1">
          <a:solidFill>
            <a:schemeClr val="accent2"/>
          </a:solidFill>
          <a:latin typeface="Neo Sans Intel Medium" pitchFamily="34" charset="0"/>
        </a:defRPr>
      </a:lvl6pPr>
      <a:lvl7pPr marL="914400" algn="ctr" rtl="0" eaLnBrk="1" fontAlgn="base" hangingPunct="1">
        <a:spcBef>
          <a:spcPct val="0"/>
        </a:spcBef>
        <a:spcAft>
          <a:spcPct val="0"/>
        </a:spcAft>
        <a:defRPr sz="4000" b="1">
          <a:solidFill>
            <a:schemeClr val="accent2"/>
          </a:solidFill>
          <a:latin typeface="Neo Sans Intel Medium" pitchFamily="34" charset="0"/>
        </a:defRPr>
      </a:lvl7pPr>
      <a:lvl8pPr marL="1371600" algn="ctr" rtl="0" eaLnBrk="1" fontAlgn="base" hangingPunct="1">
        <a:spcBef>
          <a:spcPct val="0"/>
        </a:spcBef>
        <a:spcAft>
          <a:spcPct val="0"/>
        </a:spcAft>
        <a:defRPr sz="4000" b="1">
          <a:solidFill>
            <a:schemeClr val="accent2"/>
          </a:solidFill>
          <a:latin typeface="Neo Sans Intel Medium" pitchFamily="34" charset="0"/>
        </a:defRPr>
      </a:lvl8pPr>
      <a:lvl9pPr marL="1828800" algn="ctr" rtl="0" eaLnBrk="1" fontAlgn="base" hangingPunct="1">
        <a:spcBef>
          <a:spcPct val="0"/>
        </a:spcBef>
        <a:spcAft>
          <a:spcPct val="0"/>
        </a:spcAft>
        <a:defRPr sz="4000" b="1">
          <a:solidFill>
            <a:schemeClr val="accent2"/>
          </a:solidFill>
          <a:latin typeface="Neo Sans Intel Medium" pitchFamily="34" charset="0"/>
        </a:defRPr>
      </a:lvl9pPr>
    </p:titleStyle>
    <p:bodyStyle>
      <a:lvl1pPr marL="342900" indent="-342900" algn="l" rtl="0" eaLnBrk="1" fontAlgn="base" hangingPunct="1">
        <a:spcBef>
          <a:spcPct val="50000"/>
        </a:spcBef>
        <a:spcAft>
          <a:spcPct val="0"/>
        </a:spcAft>
        <a:buClr>
          <a:schemeClr val="accent2"/>
        </a:buClr>
        <a:buChar char="•"/>
        <a:defRPr sz="3200" b="1">
          <a:solidFill>
            <a:schemeClr val="tx1"/>
          </a:solidFill>
          <a:latin typeface="Calibri" pitchFamily="34" charset="0"/>
          <a:ea typeface="+mn-ea"/>
          <a:cs typeface="Calibri" pitchFamily="34" charset="0"/>
        </a:defRPr>
      </a:lvl1pPr>
      <a:lvl2pPr marL="742950" indent="-285750" algn="l" rtl="0" eaLnBrk="1" fontAlgn="base" hangingPunct="1">
        <a:spcBef>
          <a:spcPct val="50000"/>
        </a:spcBef>
        <a:spcAft>
          <a:spcPct val="0"/>
        </a:spcAft>
        <a:buClr>
          <a:schemeClr val="accent2"/>
        </a:buClr>
        <a:buChar char="–"/>
        <a:defRPr sz="3200">
          <a:solidFill>
            <a:schemeClr val="tx1"/>
          </a:solidFill>
          <a:latin typeface="Calibri" pitchFamily="34" charset="0"/>
          <a:cs typeface="Calibri" pitchFamily="34" charset="0"/>
        </a:defRPr>
      </a:lvl2pPr>
      <a:lvl3pPr marL="1143000" indent="-228600" algn="l" rtl="0" eaLnBrk="1" fontAlgn="base" hangingPunct="1">
        <a:spcBef>
          <a:spcPct val="50000"/>
        </a:spcBef>
        <a:spcAft>
          <a:spcPct val="0"/>
        </a:spcAft>
        <a:buClr>
          <a:schemeClr val="accent2"/>
        </a:buClr>
        <a:buChar char="•"/>
        <a:defRPr sz="2800">
          <a:solidFill>
            <a:schemeClr val="tx1"/>
          </a:solidFill>
          <a:latin typeface="Calibri" pitchFamily="34" charset="0"/>
          <a:cs typeface="Calibri" pitchFamily="34" charset="0"/>
        </a:defRPr>
      </a:lvl3pPr>
      <a:lvl4pPr marL="1600200" indent="-228600" algn="l" rtl="0" eaLnBrk="1" fontAlgn="base" hangingPunct="1">
        <a:spcBef>
          <a:spcPct val="50000"/>
        </a:spcBef>
        <a:spcAft>
          <a:spcPct val="0"/>
        </a:spcAft>
        <a:buClr>
          <a:schemeClr val="accent2"/>
        </a:buClr>
        <a:buChar char="–"/>
        <a:defRPr sz="2400">
          <a:solidFill>
            <a:schemeClr val="tx1"/>
          </a:solidFill>
          <a:latin typeface="Calibri" pitchFamily="34" charset="0"/>
          <a:cs typeface="Calibri" pitchFamily="34" charset="0"/>
        </a:defRPr>
      </a:lvl4pPr>
      <a:lvl5pPr marL="2057400" indent="-228600" algn="l" rtl="0" eaLnBrk="1" fontAlgn="base" hangingPunct="1">
        <a:spcBef>
          <a:spcPct val="50000"/>
        </a:spcBef>
        <a:spcAft>
          <a:spcPct val="0"/>
        </a:spcAft>
        <a:buClr>
          <a:schemeClr val="accent2"/>
        </a:buClr>
        <a:buChar char="»"/>
        <a:defRPr sz="2400">
          <a:solidFill>
            <a:schemeClr val="tx1"/>
          </a:solidFill>
          <a:latin typeface="Calibri" pitchFamily="34" charset="0"/>
          <a:cs typeface="Calibri" pitchFamily="34" charset="0"/>
        </a:defRPr>
      </a:lvl5pPr>
      <a:lvl6pPr marL="2514600" indent="-228600" algn="l" rtl="0" eaLnBrk="1" fontAlgn="base" hangingPunct="1">
        <a:spcBef>
          <a:spcPct val="50000"/>
        </a:spcBef>
        <a:spcAft>
          <a:spcPct val="0"/>
        </a:spcAft>
        <a:buClr>
          <a:schemeClr val="accent2"/>
        </a:buClr>
        <a:buChar char="»"/>
        <a:defRPr sz="2400">
          <a:solidFill>
            <a:schemeClr val="tx1"/>
          </a:solidFill>
          <a:latin typeface="+mn-lt"/>
        </a:defRPr>
      </a:lvl6pPr>
      <a:lvl7pPr marL="2971800" indent="-228600" algn="l" rtl="0" eaLnBrk="1" fontAlgn="base" hangingPunct="1">
        <a:spcBef>
          <a:spcPct val="50000"/>
        </a:spcBef>
        <a:spcAft>
          <a:spcPct val="0"/>
        </a:spcAft>
        <a:buClr>
          <a:schemeClr val="accent2"/>
        </a:buClr>
        <a:buChar char="»"/>
        <a:defRPr sz="2400">
          <a:solidFill>
            <a:schemeClr val="tx1"/>
          </a:solidFill>
          <a:latin typeface="+mn-lt"/>
        </a:defRPr>
      </a:lvl7pPr>
      <a:lvl8pPr marL="3429000" indent="-228600" algn="l" rtl="0" eaLnBrk="1" fontAlgn="base" hangingPunct="1">
        <a:spcBef>
          <a:spcPct val="50000"/>
        </a:spcBef>
        <a:spcAft>
          <a:spcPct val="0"/>
        </a:spcAft>
        <a:buClr>
          <a:schemeClr val="accent2"/>
        </a:buClr>
        <a:buChar char="»"/>
        <a:defRPr sz="2400">
          <a:solidFill>
            <a:schemeClr val="tx1"/>
          </a:solidFill>
          <a:latin typeface="+mn-lt"/>
        </a:defRPr>
      </a:lvl8pPr>
      <a:lvl9pPr marL="3886200" indent="-228600" algn="l" rtl="0" eaLnBrk="1" fontAlgn="base" hangingPunct="1">
        <a:spcBef>
          <a:spcPct val="50000"/>
        </a:spcBef>
        <a:spcAft>
          <a:spcPct val="0"/>
        </a:spcAft>
        <a:buClr>
          <a:schemeClr val="accent2"/>
        </a:buClr>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cid:image002.png@01D10BE7.1B98E190" TargetMode="External"/><Relationship Id="rId2" Type="http://schemas.openxmlformats.org/officeDocument/2006/relationships/image" Target="../media/image4.png"/><Relationship Id="rId1" Type="http://schemas.openxmlformats.org/officeDocument/2006/relationships/slideLayout" Target="../slideLayouts/slideLayout15.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Self-Select Memory Research</a:t>
            </a:r>
            <a:br>
              <a:rPr lang="en-US" dirty="0" smtClean="0"/>
            </a:br>
            <a:r>
              <a:rPr lang="en-US" dirty="0" smtClean="0"/>
              <a:t>IM JDP SOW </a:t>
            </a:r>
            <a:endParaRPr lang="en-US" dirty="0"/>
          </a:p>
        </p:txBody>
      </p:sp>
      <p:sp>
        <p:nvSpPr>
          <p:cNvPr id="6" name="Subtitle 5"/>
          <p:cNvSpPr>
            <a:spLocks noGrp="1"/>
          </p:cNvSpPr>
          <p:nvPr>
            <p:ph type="subTitle" idx="1"/>
          </p:nvPr>
        </p:nvSpPr>
        <p:spPr/>
        <p:txBody>
          <a:bodyPr/>
          <a:lstStyle/>
          <a:p>
            <a:r>
              <a:rPr lang="en-US" dirty="0" smtClean="0"/>
              <a:t>Version 1.0</a:t>
            </a:r>
          </a:p>
          <a:p>
            <a:r>
              <a:rPr lang="en-US" dirty="0" smtClean="0"/>
              <a:t>January 20, 2016</a:t>
            </a:r>
            <a:endParaRPr lang="en-US" dirty="0"/>
          </a:p>
        </p:txBody>
      </p:sp>
    </p:spTree>
    <p:extLst>
      <p:ext uri="{BB962C8B-B14F-4D97-AF65-F5344CB8AC3E}">
        <p14:creationId xmlns:p14="http://schemas.microsoft.com/office/powerpoint/2010/main" val="14670664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err="1" smtClean="0"/>
              <a:t>Key</a:t>
            </a:r>
            <a:r>
              <a:rPr lang="it-IT" dirty="0" smtClean="0"/>
              <a:t> </a:t>
            </a:r>
            <a:r>
              <a:rPr lang="it-IT" dirty="0" err="1" smtClean="0"/>
              <a:t>features</a:t>
            </a:r>
            <a:endParaRPr lang="en-US" dirty="0"/>
          </a:p>
        </p:txBody>
      </p:sp>
      <p:sp>
        <p:nvSpPr>
          <p:cNvPr id="3" name="Content Placeholder 2"/>
          <p:cNvSpPr>
            <a:spLocks noGrp="1"/>
          </p:cNvSpPr>
          <p:nvPr>
            <p:ph idx="1"/>
          </p:nvPr>
        </p:nvSpPr>
        <p:spPr>
          <a:xfrm>
            <a:off x="5278621" y="769953"/>
            <a:ext cx="4131077" cy="3645374"/>
          </a:xfrm>
        </p:spPr>
        <p:txBody>
          <a:bodyPr/>
          <a:lstStyle/>
          <a:p>
            <a:r>
              <a:rPr lang="it-IT" dirty="0" err="1" smtClean="0"/>
              <a:t>Simpler</a:t>
            </a:r>
            <a:r>
              <a:rPr lang="it-IT" dirty="0" smtClean="0"/>
              <a:t> </a:t>
            </a:r>
            <a:r>
              <a:rPr lang="it-IT" dirty="0" err="1" smtClean="0"/>
              <a:t>process</a:t>
            </a:r>
            <a:r>
              <a:rPr lang="it-IT" dirty="0" smtClean="0"/>
              <a:t> </a:t>
            </a:r>
            <a:r>
              <a:rPr lang="it-IT" dirty="0" err="1" smtClean="0"/>
              <a:t>integration</a:t>
            </a:r>
            <a:r>
              <a:rPr lang="it-IT" dirty="0" smtClean="0"/>
              <a:t>, with </a:t>
            </a:r>
            <a:r>
              <a:rPr lang="it-IT" dirty="0" err="1" smtClean="0"/>
              <a:t>lower</a:t>
            </a:r>
            <a:r>
              <a:rPr lang="it-IT" dirty="0" smtClean="0"/>
              <a:t> </a:t>
            </a:r>
            <a:r>
              <a:rPr lang="it-IT" dirty="0" err="1" smtClean="0"/>
              <a:t>aspect</a:t>
            </a:r>
            <a:r>
              <a:rPr lang="it-IT" dirty="0" smtClean="0"/>
              <a:t> ratio and no cross-</a:t>
            </a:r>
            <a:r>
              <a:rPr lang="it-IT" dirty="0" err="1" smtClean="0"/>
              <a:t>contamination</a:t>
            </a:r>
            <a:endParaRPr lang="it-IT" dirty="0" smtClean="0"/>
          </a:p>
          <a:p>
            <a:r>
              <a:rPr lang="it-IT" dirty="0" err="1" smtClean="0"/>
              <a:t>Flat</a:t>
            </a:r>
            <a:r>
              <a:rPr lang="it-IT" dirty="0" smtClean="0"/>
              <a:t> VT-I with </a:t>
            </a:r>
            <a:r>
              <a:rPr lang="it-IT" dirty="0" err="1" smtClean="0"/>
              <a:t>programming</a:t>
            </a:r>
            <a:r>
              <a:rPr lang="it-IT" dirty="0" smtClean="0"/>
              <a:t> </a:t>
            </a:r>
            <a:r>
              <a:rPr lang="it-IT" dirty="0" err="1" smtClean="0"/>
              <a:t>currents</a:t>
            </a:r>
            <a:r>
              <a:rPr lang="it-IT" dirty="0" smtClean="0"/>
              <a:t> </a:t>
            </a:r>
            <a:r>
              <a:rPr lang="it-IT" dirty="0" err="1" smtClean="0"/>
              <a:t>as</a:t>
            </a:r>
            <a:r>
              <a:rPr lang="it-IT" dirty="0" smtClean="0"/>
              <a:t> </a:t>
            </a:r>
            <a:r>
              <a:rPr lang="it-IT" dirty="0" err="1" smtClean="0"/>
              <a:t>low</a:t>
            </a:r>
            <a:r>
              <a:rPr lang="it-IT" dirty="0" smtClean="0"/>
              <a:t> </a:t>
            </a:r>
            <a:r>
              <a:rPr lang="it-IT" dirty="0" err="1" smtClean="0"/>
              <a:t>as</a:t>
            </a:r>
            <a:r>
              <a:rPr lang="it-IT" dirty="0" smtClean="0"/>
              <a:t> </a:t>
            </a:r>
            <a:r>
              <a:rPr lang="it-IT" dirty="0" err="1" smtClean="0"/>
              <a:t>Ihold</a:t>
            </a:r>
            <a:r>
              <a:rPr lang="it-IT" dirty="0" smtClean="0"/>
              <a:t> (25uA)</a:t>
            </a:r>
          </a:p>
          <a:p>
            <a:r>
              <a:rPr lang="it-IT" dirty="0" smtClean="0"/>
              <a:t>Fast </a:t>
            </a:r>
            <a:r>
              <a:rPr lang="it-IT" dirty="0" err="1" smtClean="0"/>
              <a:t>program</a:t>
            </a:r>
            <a:r>
              <a:rPr lang="it-IT" dirty="0" smtClean="0"/>
              <a:t> (20ns </a:t>
            </a:r>
            <a:r>
              <a:rPr lang="it-IT" dirty="0" err="1" smtClean="0"/>
              <a:t>easily</a:t>
            </a:r>
            <a:r>
              <a:rPr lang="it-IT" dirty="0" smtClean="0"/>
              <a:t> </a:t>
            </a:r>
            <a:r>
              <a:rPr lang="it-IT" dirty="0" err="1" smtClean="0"/>
              <a:t>achieved</a:t>
            </a:r>
            <a:r>
              <a:rPr lang="it-IT" dirty="0" smtClean="0"/>
              <a:t>) and short delay </a:t>
            </a:r>
            <a:r>
              <a:rPr lang="it-IT" dirty="0" err="1" smtClean="0"/>
              <a:t>between</a:t>
            </a:r>
            <a:r>
              <a:rPr lang="it-IT" dirty="0" smtClean="0"/>
              <a:t> </a:t>
            </a:r>
            <a:r>
              <a:rPr lang="it-IT" dirty="0" err="1" smtClean="0"/>
              <a:t>program</a:t>
            </a:r>
            <a:r>
              <a:rPr lang="it-IT" dirty="0" smtClean="0"/>
              <a:t> and </a:t>
            </a:r>
            <a:r>
              <a:rPr lang="it-IT" dirty="0" err="1" smtClean="0"/>
              <a:t>read</a:t>
            </a:r>
            <a:r>
              <a:rPr lang="it-IT" dirty="0" smtClean="0"/>
              <a:t> (100ns </a:t>
            </a:r>
            <a:r>
              <a:rPr lang="it-IT" dirty="0" err="1" smtClean="0"/>
              <a:t>demonstrated</a:t>
            </a:r>
            <a:r>
              <a:rPr lang="it-IT" dirty="0" smtClean="0"/>
              <a:t>) </a:t>
            </a:r>
          </a:p>
          <a:p>
            <a:r>
              <a:rPr lang="it-IT" dirty="0" err="1" smtClean="0"/>
              <a:t>Vth</a:t>
            </a:r>
            <a:r>
              <a:rPr lang="it-IT" dirty="0" smtClean="0"/>
              <a:t> </a:t>
            </a:r>
            <a:r>
              <a:rPr lang="it-IT" dirty="0" err="1" smtClean="0"/>
              <a:t>window</a:t>
            </a:r>
            <a:r>
              <a:rPr lang="it-IT" dirty="0" smtClean="0"/>
              <a:t> </a:t>
            </a:r>
            <a:r>
              <a:rPr lang="it-IT" dirty="0" err="1" smtClean="0"/>
              <a:t>depends</a:t>
            </a:r>
            <a:r>
              <a:rPr lang="it-IT" dirty="0" smtClean="0"/>
              <a:t> on SD </a:t>
            </a:r>
            <a:r>
              <a:rPr lang="it-IT" dirty="0" err="1" smtClean="0"/>
              <a:t>thinckness</a:t>
            </a:r>
            <a:r>
              <a:rPr lang="it-IT" dirty="0" smtClean="0"/>
              <a:t> (70mV/nm </a:t>
            </a:r>
            <a:r>
              <a:rPr lang="it-IT" dirty="0" err="1" smtClean="0"/>
              <a:t>sensitivity</a:t>
            </a:r>
            <a:r>
              <a:rPr lang="it-IT" dirty="0" smtClean="0"/>
              <a:t> on </a:t>
            </a:r>
            <a:r>
              <a:rPr lang="it-IT" dirty="0" err="1" smtClean="0"/>
              <a:t>SD</a:t>
            </a:r>
            <a:r>
              <a:rPr lang="it-IT" dirty="0" err="1" smtClean="0">
                <a:latin typeface="Symbol" panose="05050102010706020507" pitchFamily="18" charset="2"/>
              </a:rPr>
              <a:t>d</a:t>
            </a:r>
            <a:r>
              <a:rPr lang="it-IT" dirty="0" smtClean="0"/>
              <a:t>)</a:t>
            </a:r>
            <a:endParaRPr lang="en-US" dirty="0"/>
          </a:p>
        </p:txBody>
      </p:sp>
      <p:sp>
        <p:nvSpPr>
          <p:cNvPr id="7" name="Text Placeholder 6"/>
          <p:cNvSpPr>
            <a:spLocks noGrp="1"/>
          </p:cNvSpPr>
          <p:nvPr>
            <p:ph type="body" sz="quarter" idx="14"/>
          </p:nvPr>
        </p:nvSpPr>
        <p:spPr/>
        <p:txBody>
          <a:bodyPr/>
          <a:lstStyle/>
          <a:p>
            <a:endParaRPr lang="en-US"/>
          </a:p>
        </p:txBody>
      </p:sp>
      <p:sp>
        <p:nvSpPr>
          <p:cNvPr id="8" name="Rectangle 7"/>
          <p:cNvSpPr/>
          <p:nvPr/>
        </p:nvSpPr>
        <p:spPr>
          <a:xfrm>
            <a:off x="412275" y="1883821"/>
            <a:ext cx="1473672" cy="13157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07" b="1" dirty="0">
                <a:solidFill>
                  <a:schemeClr val="tx2"/>
                </a:solidFill>
                <a:latin typeface="Segoe UI" panose="020B0502040204020203" pitchFamily="34" charset="0"/>
                <a:cs typeface="Segoe UI" panose="020B0502040204020203" pitchFamily="34" charset="0"/>
              </a:rPr>
              <a:t>W WL</a:t>
            </a:r>
            <a:endParaRPr lang="en-US" sz="907" b="1" dirty="0">
              <a:solidFill>
                <a:schemeClr val="tx2"/>
              </a:solidFill>
              <a:latin typeface="Segoe UI" panose="020B0502040204020203" pitchFamily="34" charset="0"/>
              <a:cs typeface="Segoe UI" panose="020B0502040204020203" pitchFamily="34" charset="0"/>
            </a:endParaRPr>
          </a:p>
        </p:txBody>
      </p:sp>
      <p:sp>
        <p:nvSpPr>
          <p:cNvPr id="9" name="Rectangle 8"/>
          <p:cNvSpPr/>
          <p:nvPr/>
        </p:nvSpPr>
        <p:spPr>
          <a:xfrm>
            <a:off x="882587" y="1746395"/>
            <a:ext cx="529240" cy="13742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743" b="1" dirty="0">
                <a:solidFill>
                  <a:schemeClr val="tx2"/>
                </a:solidFill>
                <a:latin typeface="Segoe UI" panose="020B0502040204020203" pitchFamily="34" charset="0"/>
                <a:cs typeface="Segoe UI" panose="020B0502040204020203" pitchFamily="34" charset="0"/>
              </a:rPr>
              <a:t>Carbon</a:t>
            </a:r>
            <a:endParaRPr lang="en-US" sz="743" b="1" dirty="0">
              <a:solidFill>
                <a:schemeClr val="tx2"/>
              </a:solidFill>
              <a:latin typeface="Segoe UI" panose="020B0502040204020203" pitchFamily="34" charset="0"/>
              <a:cs typeface="Segoe UI" panose="020B0502040204020203" pitchFamily="34" charset="0"/>
            </a:endParaRPr>
          </a:p>
        </p:txBody>
      </p:sp>
      <p:sp>
        <p:nvSpPr>
          <p:cNvPr id="10" name="Rectangle 9"/>
          <p:cNvSpPr/>
          <p:nvPr/>
        </p:nvSpPr>
        <p:spPr>
          <a:xfrm>
            <a:off x="882587" y="1618876"/>
            <a:ext cx="529240" cy="134502"/>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90" b="1" dirty="0">
                <a:solidFill>
                  <a:schemeClr val="tx2"/>
                </a:solidFill>
                <a:latin typeface="Segoe UI" panose="020B0502040204020203" pitchFamily="34" charset="0"/>
                <a:cs typeface="Segoe UI" panose="020B0502040204020203" pitchFamily="34" charset="0"/>
              </a:rPr>
              <a:t>SD</a:t>
            </a:r>
            <a:endParaRPr lang="en-US" sz="990" b="1" dirty="0">
              <a:solidFill>
                <a:schemeClr val="tx2"/>
              </a:solidFill>
              <a:latin typeface="Segoe UI" panose="020B0502040204020203" pitchFamily="34" charset="0"/>
              <a:cs typeface="Segoe UI" panose="020B0502040204020203" pitchFamily="34" charset="0"/>
            </a:endParaRPr>
          </a:p>
        </p:txBody>
      </p:sp>
      <p:sp>
        <p:nvSpPr>
          <p:cNvPr id="11" name="Rectangle 10"/>
          <p:cNvSpPr/>
          <p:nvPr/>
        </p:nvSpPr>
        <p:spPr>
          <a:xfrm>
            <a:off x="882587" y="1482829"/>
            <a:ext cx="527338" cy="1383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743" b="1" dirty="0">
                <a:solidFill>
                  <a:schemeClr val="tx2"/>
                </a:solidFill>
                <a:latin typeface="Segoe UI" panose="020B0502040204020203" pitchFamily="34" charset="0"/>
                <a:cs typeface="Segoe UI" panose="020B0502040204020203" pitchFamily="34" charset="0"/>
              </a:rPr>
              <a:t>Carbon</a:t>
            </a:r>
            <a:endParaRPr lang="en-US" sz="743" b="1" dirty="0">
              <a:solidFill>
                <a:schemeClr val="tx2"/>
              </a:solidFill>
              <a:latin typeface="Segoe UI" panose="020B0502040204020203" pitchFamily="34" charset="0"/>
              <a:cs typeface="Segoe UI" panose="020B0502040204020203" pitchFamily="34" charset="0"/>
            </a:endParaRPr>
          </a:p>
        </p:txBody>
      </p:sp>
      <p:sp>
        <p:nvSpPr>
          <p:cNvPr id="12" name="Rectangle 11"/>
          <p:cNvSpPr/>
          <p:nvPr/>
        </p:nvSpPr>
        <p:spPr>
          <a:xfrm>
            <a:off x="882588" y="1340181"/>
            <a:ext cx="527338" cy="144458"/>
          </a:xfrm>
          <a:prstGeom prst="rect">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90" b="1" dirty="0">
                <a:solidFill>
                  <a:schemeClr val="tx2"/>
                </a:solidFill>
                <a:latin typeface="Segoe UI" panose="020B0502040204020203" pitchFamily="34" charset="0"/>
                <a:cs typeface="Segoe UI" panose="020B0502040204020203" pitchFamily="34" charset="0"/>
              </a:rPr>
              <a:t>W BL</a:t>
            </a:r>
            <a:endParaRPr lang="en-US" sz="990" b="1" dirty="0">
              <a:solidFill>
                <a:schemeClr val="tx2"/>
              </a:solidFill>
              <a:latin typeface="Segoe UI" panose="020B0502040204020203" pitchFamily="34" charset="0"/>
              <a:cs typeface="Segoe UI" panose="020B0502040204020203" pitchFamily="34" charset="0"/>
            </a:endParaRPr>
          </a:p>
        </p:txBody>
      </p:sp>
      <p:sp>
        <p:nvSpPr>
          <p:cNvPr id="13" name="Rectangle 12"/>
          <p:cNvSpPr/>
          <p:nvPr/>
        </p:nvSpPr>
        <p:spPr>
          <a:xfrm>
            <a:off x="2381311" y="1883821"/>
            <a:ext cx="1473672" cy="13157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07" b="1" dirty="0">
                <a:solidFill>
                  <a:schemeClr val="tx2"/>
                </a:solidFill>
                <a:latin typeface="Segoe UI" panose="020B0502040204020203" pitchFamily="34" charset="0"/>
                <a:cs typeface="Segoe UI" panose="020B0502040204020203" pitchFamily="34" charset="0"/>
              </a:rPr>
              <a:t>W WL</a:t>
            </a:r>
            <a:endParaRPr lang="en-US" sz="907" b="1" dirty="0">
              <a:solidFill>
                <a:schemeClr val="tx2"/>
              </a:solidFill>
              <a:latin typeface="Segoe UI" panose="020B0502040204020203" pitchFamily="34" charset="0"/>
              <a:cs typeface="Segoe UI" panose="020B0502040204020203" pitchFamily="34" charset="0"/>
            </a:endParaRPr>
          </a:p>
        </p:txBody>
      </p:sp>
      <p:sp>
        <p:nvSpPr>
          <p:cNvPr id="14" name="Rectangle 13"/>
          <p:cNvSpPr/>
          <p:nvPr/>
        </p:nvSpPr>
        <p:spPr>
          <a:xfrm>
            <a:off x="2851623" y="1746395"/>
            <a:ext cx="529240" cy="137426"/>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743" b="1" dirty="0">
                <a:solidFill>
                  <a:schemeClr val="tx2"/>
                </a:solidFill>
                <a:latin typeface="Segoe UI" panose="020B0502040204020203" pitchFamily="34" charset="0"/>
                <a:cs typeface="Segoe UI" panose="020B0502040204020203" pitchFamily="34" charset="0"/>
              </a:rPr>
              <a:t>Carbon</a:t>
            </a:r>
            <a:endParaRPr lang="en-US" sz="743" b="1" dirty="0">
              <a:solidFill>
                <a:schemeClr val="tx2"/>
              </a:solidFill>
              <a:latin typeface="Segoe UI" panose="020B0502040204020203" pitchFamily="34" charset="0"/>
              <a:cs typeface="Segoe UI" panose="020B0502040204020203" pitchFamily="34" charset="0"/>
            </a:endParaRPr>
          </a:p>
        </p:txBody>
      </p:sp>
      <p:sp>
        <p:nvSpPr>
          <p:cNvPr id="15" name="Rectangle 14"/>
          <p:cNvSpPr/>
          <p:nvPr/>
        </p:nvSpPr>
        <p:spPr>
          <a:xfrm>
            <a:off x="2851623" y="1618876"/>
            <a:ext cx="529240" cy="134502"/>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90" b="1" dirty="0">
                <a:solidFill>
                  <a:schemeClr val="tx2"/>
                </a:solidFill>
                <a:latin typeface="Segoe UI" panose="020B0502040204020203" pitchFamily="34" charset="0"/>
                <a:cs typeface="Segoe UI" panose="020B0502040204020203" pitchFamily="34" charset="0"/>
              </a:rPr>
              <a:t>SD</a:t>
            </a:r>
            <a:endParaRPr lang="en-US" sz="990" b="1" dirty="0">
              <a:solidFill>
                <a:schemeClr val="tx2"/>
              </a:solidFill>
              <a:latin typeface="Segoe UI" panose="020B0502040204020203" pitchFamily="34" charset="0"/>
              <a:cs typeface="Segoe UI" panose="020B0502040204020203" pitchFamily="34" charset="0"/>
            </a:endParaRPr>
          </a:p>
        </p:txBody>
      </p:sp>
      <p:sp>
        <p:nvSpPr>
          <p:cNvPr id="16" name="Rectangle 15"/>
          <p:cNvSpPr/>
          <p:nvPr/>
        </p:nvSpPr>
        <p:spPr>
          <a:xfrm>
            <a:off x="2851623" y="1482829"/>
            <a:ext cx="527338" cy="1383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743" b="1" dirty="0">
                <a:solidFill>
                  <a:schemeClr val="tx2"/>
                </a:solidFill>
                <a:latin typeface="Segoe UI" panose="020B0502040204020203" pitchFamily="34" charset="0"/>
                <a:cs typeface="Segoe UI" panose="020B0502040204020203" pitchFamily="34" charset="0"/>
              </a:rPr>
              <a:t>Carbon</a:t>
            </a:r>
            <a:endParaRPr lang="en-US" sz="743" b="1" dirty="0">
              <a:solidFill>
                <a:schemeClr val="tx2"/>
              </a:solidFill>
              <a:latin typeface="Segoe UI" panose="020B0502040204020203" pitchFamily="34" charset="0"/>
              <a:cs typeface="Segoe UI" panose="020B0502040204020203" pitchFamily="34" charset="0"/>
            </a:endParaRPr>
          </a:p>
        </p:txBody>
      </p:sp>
      <p:sp>
        <p:nvSpPr>
          <p:cNvPr id="17" name="Rectangle 16"/>
          <p:cNvSpPr/>
          <p:nvPr/>
        </p:nvSpPr>
        <p:spPr>
          <a:xfrm>
            <a:off x="2851623" y="1223800"/>
            <a:ext cx="527338" cy="260839"/>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90" b="1" dirty="0">
                <a:solidFill>
                  <a:schemeClr val="tx2"/>
                </a:solidFill>
                <a:latin typeface="Segoe UI" panose="020B0502040204020203" pitchFamily="34" charset="0"/>
                <a:cs typeface="Segoe UI" panose="020B0502040204020203" pitchFamily="34" charset="0"/>
              </a:rPr>
              <a:t>PM</a:t>
            </a:r>
            <a:endParaRPr lang="en-US" sz="990" b="1" dirty="0">
              <a:solidFill>
                <a:schemeClr val="tx2"/>
              </a:solidFill>
              <a:latin typeface="Segoe UI" panose="020B0502040204020203" pitchFamily="34" charset="0"/>
              <a:cs typeface="Segoe UI" panose="020B0502040204020203" pitchFamily="34" charset="0"/>
            </a:endParaRPr>
          </a:p>
        </p:txBody>
      </p:sp>
      <p:sp>
        <p:nvSpPr>
          <p:cNvPr id="18" name="Rectangle 17"/>
          <p:cNvSpPr/>
          <p:nvPr/>
        </p:nvSpPr>
        <p:spPr>
          <a:xfrm>
            <a:off x="2851622" y="1088406"/>
            <a:ext cx="527338" cy="1383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743" b="1" dirty="0">
                <a:solidFill>
                  <a:schemeClr val="tx2"/>
                </a:solidFill>
                <a:latin typeface="Segoe UI" panose="020B0502040204020203" pitchFamily="34" charset="0"/>
                <a:cs typeface="Segoe UI" panose="020B0502040204020203" pitchFamily="34" charset="0"/>
              </a:rPr>
              <a:t>Carbon</a:t>
            </a:r>
            <a:endParaRPr lang="en-US" sz="743" b="1" dirty="0">
              <a:solidFill>
                <a:schemeClr val="tx2"/>
              </a:solidFill>
              <a:latin typeface="Segoe UI" panose="020B0502040204020203" pitchFamily="34" charset="0"/>
              <a:cs typeface="Segoe UI" panose="020B0502040204020203" pitchFamily="34" charset="0"/>
            </a:endParaRPr>
          </a:p>
        </p:txBody>
      </p:sp>
      <p:sp>
        <p:nvSpPr>
          <p:cNvPr id="19" name="Rectangle 18"/>
          <p:cNvSpPr/>
          <p:nvPr/>
        </p:nvSpPr>
        <p:spPr>
          <a:xfrm>
            <a:off x="2851623" y="948899"/>
            <a:ext cx="527338" cy="144458"/>
          </a:xfrm>
          <a:prstGeom prst="rect">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r>
              <a:rPr lang="it-IT" sz="990" b="1" dirty="0">
                <a:solidFill>
                  <a:schemeClr val="tx2"/>
                </a:solidFill>
                <a:latin typeface="Segoe UI" panose="020B0502040204020203" pitchFamily="34" charset="0"/>
                <a:cs typeface="Segoe UI" panose="020B0502040204020203" pitchFamily="34" charset="0"/>
              </a:rPr>
              <a:t>W BL</a:t>
            </a:r>
            <a:endParaRPr lang="en-US" sz="990" b="1" dirty="0">
              <a:solidFill>
                <a:schemeClr val="tx2"/>
              </a:solidFill>
              <a:latin typeface="Segoe UI" panose="020B0502040204020203" pitchFamily="34" charset="0"/>
              <a:cs typeface="Segoe UI" panose="020B0502040204020203" pitchFamily="34" charset="0"/>
            </a:endParaRPr>
          </a:p>
        </p:txBody>
      </p:sp>
      <p:sp>
        <p:nvSpPr>
          <p:cNvPr id="20" name="TextBox 19"/>
          <p:cNvSpPr txBox="1"/>
          <p:nvPr/>
        </p:nvSpPr>
        <p:spPr>
          <a:xfrm>
            <a:off x="534416" y="2069898"/>
            <a:ext cx="1299587" cy="320857"/>
          </a:xfrm>
          <a:prstGeom prst="rect">
            <a:avLst/>
          </a:prstGeom>
          <a:noFill/>
        </p:spPr>
        <p:txBody>
          <a:bodyPr wrap="none" rtlCol="0">
            <a:spAutoFit/>
          </a:bodyPr>
          <a:lstStyle/>
          <a:p>
            <a:r>
              <a:rPr lang="it-IT" sz="1485" b="1" dirty="0">
                <a:latin typeface="Segoe UI" panose="020B0502040204020203" pitchFamily="34" charset="0"/>
                <a:cs typeface="Segoe UI" panose="020B0502040204020203" pitchFamily="34" charset="0"/>
              </a:rPr>
              <a:t>Self-</a:t>
            </a:r>
            <a:r>
              <a:rPr lang="it-IT" sz="1485" b="1" dirty="0" err="1">
                <a:latin typeface="Segoe UI" panose="020B0502040204020203" pitchFamily="34" charset="0"/>
                <a:cs typeface="Segoe UI" panose="020B0502040204020203" pitchFamily="34" charset="0"/>
              </a:rPr>
              <a:t>selector</a:t>
            </a:r>
            <a:endParaRPr lang="en-US" sz="1485" b="1" dirty="0" err="1">
              <a:latin typeface="Segoe UI" panose="020B0502040204020203" pitchFamily="34" charset="0"/>
              <a:cs typeface="Segoe UI" panose="020B0502040204020203" pitchFamily="34" charset="0"/>
            </a:endParaRPr>
          </a:p>
        </p:txBody>
      </p:sp>
      <p:sp>
        <p:nvSpPr>
          <p:cNvPr id="21" name="TextBox 20"/>
          <p:cNvSpPr txBox="1"/>
          <p:nvPr/>
        </p:nvSpPr>
        <p:spPr>
          <a:xfrm>
            <a:off x="2874468" y="2082057"/>
            <a:ext cx="514885" cy="320857"/>
          </a:xfrm>
          <a:prstGeom prst="rect">
            <a:avLst/>
          </a:prstGeom>
          <a:noFill/>
        </p:spPr>
        <p:txBody>
          <a:bodyPr wrap="none" rtlCol="0">
            <a:spAutoFit/>
          </a:bodyPr>
          <a:lstStyle/>
          <a:p>
            <a:r>
              <a:rPr lang="it-IT" sz="1485" b="1" dirty="0" err="1">
                <a:latin typeface="Segoe UI" panose="020B0502040204020203" pitchFamily="34" charset="0"/>
                <a:cs typeface="Segoe UI" panose="020B0502040204020203" pitchFamily="34" charset="0"/>
              </a:rPr>
              <a:t>SxP</a:t>
            </a:r>
            <a:endParaRPr lang="en-US" sz="1485" b="1" dirty="0" err="1">
              <a:latin typeface="Segoe UI" panose="020B0502040204020203" pitchFamily="34" charset="0"/>
              <a:cs typeface="Segoe UI" panose="020B0502040204020203" pitchFamily="34" charset="0"/>
            </a:endParaRPr>
          </a:p>
        </p:txBody>
      </p:sp>
      <p:grpSp>
        <p:nvGrpSpPr>
          <p:cNvPr id="25" name="Group 24"/>
          <p:cNvGrpSpPr/>
          <p:nvPr/>
        </p:nvGrpSpPr>
        <p:grpSpPr>
          <a:xfrm>
            <a:off x="205186" y="2962963"/>
            <a:ext cx="2176124" cy="1678026"/>
            <a:chOff x="248898" y="3590507"/>
            <a:chExt cx="2534839" cy="1991364"/>
          </a:xfrm>
        </p:grpSpPr>
        <p:pic>
          <p:nvPicPr>
            <p:cNvPr id="22" name="Picture 3" descr="cid:image002.png@01D10BE7.1B98E190"/>
            <p:cNvPicPr>
              <a:picLocks noChangeAspect="1" noChangeArrowheads="1"/>
            </p:cNvPicPr>
            <p:nvPr/>
          </p:nvPicPr>
          <p:blipFill rotWithShape="1">
            <a:blip r:embed="rId2" r:link="rId3" cstate="print"/>
            <a:srcRect l="4952" r="26064" b="8829"/>
            <a:stretch/>
          </p:blipFill>
          <p:spPr bwMode="auto">
            <a:xfrm>
              <a:off x="506668" y="3590507"/>
              <a:ext cx="2277069" cy="1753497"/>
            </a:xfrm>
            <a:prstGeom prst="rect">
              <a:avLst/>
            </a:prstGeom>
            <a:noFill/>
          </p:spPr>
        </p:pic>
        <p:sp>
          <p:nvSpPr>
            <p:cNvPr id="23" name="TextBox 22"/>
            <p:cNvSpPr txBox="1"/>
            <p:nvPr/>
          </p:nvSpPr>
          <p:spPr>
            <a:xfrm>
              <a:off x="1214869" y="5321632"/>
              <a:ext cx="1068438" cy="260239"/>
            </a:xfrm>
            <a:prstGeom prst="rect">
              <a:avLst/>
            </a:prstGeom>
            <a:noFill/>
          </p:spPr>
          <p:txBody>
            <a:bodyPr wrap="none" rtlCol="0">
              <a:spAutoFit/>
            </a:bodyPr>
            <a:lstStyle/>
            <a:p>
              <a:r>
                <a:rPr lang="it-IT" sz="825" b="1" dirty="0" err="1">
                  <a:solidFill>
                    <a:schemeClr val="tx2"/>
                  </a:solidFill>
                  <a:latin typeface="Segoe UI" panose="020B0502040204020203" pitchFamily="34" charset="0"/>
                  <a:cs typeface="Segoe UI" panose="020B0502040204020203" pitchFamily="34" charset="0"/>
                </a:rPr>
                <a:t>Pulse</a:t>
              </a:r>
              <a:r>
                <a:rPr lang="it-IT" sz="825" b="1" dirty="0">
                  <a:solidFill>
                    <a:schemeClr val="tx2"/>
                  </a:solidFill>
                  <a:latin typeface="Segoe UI" panose="020B0502040204020203" pitchFamily="34" charset="0"/>
                  <a:cs typeface="Segoe UI" panose="020B0502040204020203" pitchFamily="34" charset="0"/>
                </a:rPr>
                <a:t> </a:t>
              </a:r>
              <a:r>
                <a:rPr lang="it-IT" sz="825" b="1" dirty="0" err="1">
                  <a:solidFill>
                    <a:schemeClr val="tx2"/>
                  </a:solidFill>
                  <a:latin typeface="Segoe UI" panose="020B0502040204020203" pitchFamily="34" charset="0"/>
                  <a:cs typeface="Segoe UI" panose="020B0502040204020203" pitchFamily="34" charset="0"/>
                </a:rPr>
                <a:t>width</a:t>
              </a:r>
              <a:r>
                <a:rPr lang="it-IT" sz="825" b="1" dirty="0">
                  <a:solidFill>
                    <a:schemeClr val="tx2"/>
                  </a:solidFill>
                  <a:latin typeface="Segoe UI" panose="020B0502040204020203" pitchFamily="34" charset="0"/>
                  <a:cs typeface="Segoe UI" panose="020B0502040204020203" pitchFamily="34" charset="0"/>
                </a:rPr>
                <a:t> [s]</a:t>
              </a:r>
              <a:endParaRPr lang="en-US" sz="825" b="1" dirty="0" err="1">
                <a:solidFill>
                  <a:schemeClr val="tx2"/>
                </a:solidFill>
                <a:latin typeface="Segoe UI" panose="020B0502040204020203" pitchFamily="34" charset="0"/>
                <a:cs typeface="Segoe UI" panose="020B0502040204020203" pitchFamily="34" charset="0"/>
              </a:endParaRPr>
            </a:p>
          </p:txBody>
        </p:sp>
        <p:sp>
          <p:nvSpPr>
            <p:cNvPr id="24" name="TextBox 23"/>
            <p:cNvSpPr txBox="1"/>
            <p:nvPr/>
          </p:nvSpPr>
          <p:spPr>
            <a:xfrm rot="16200000">
              <a:off x="57787" y="4339536"/>
              <a:ext cx="637662" cy="255439"/>
            </a:xfrm>
            <a:prstGeom prst="rect">
              <a:avLst/>
            </a:prstGeom>
            <a:noFill/>
          </p:spPr>
          <p:txBody>
            <a:bodyPr wrap="none" rtlCol="0">
              <a:spAutoFit/>
            </a:bodyPr>
            <a:lstStyle/>
            <a:p>
              <a:r>
                <a:rPr lang="it-IT" sz="825" b="1" dirty="0" err="1">
                  <a:solidFill>
                    <a:schemeClr val="tx2"/>
                  </a:solidFill>
                  <a:latin typeface="Segoe UI" panose="020B0502040204020203" pitchFamily="34" charset="0"/>
                  <a:cs typeface="Segoe UI" panose="020B0502040204020203" pitchFamily="34" charset="0"/>
                </a:rPr>
                <a:t>Vth</a:t>
              </a:r>
              <a:r>
                <a:rPr lang="it-IT" sz="825" b="1" dirty="0">
                  <a:solidFill>
                    <a:schemeClr val="tx2"/>
                  </a:solidFill>
                  <a:latin typeface="Segoe UI" panose="020B0502040204020203" pitchFamily="34" charset="0"/>
                  <a:cs typeface="Segoe UI" panose="020B0502040204020203" pitchFamily="34" charset="0"/>
                </a:rPr>
                <a:t> [V]</a:t>
              </a:r>
              <a:endParaRPr lang="en-US" sz="825" b="1" dirty="0" err="1">
                <a:solidFill>
                  <a:schemeClr val="tx2"/>
                </a:solidFill>
                <a:latin typeface="Segoe UI" panose="020B0502040204020203" pitchFamily="34" charset="0"/>
                <a:cs typeface="Segoe UI" panose="020B0502040204020203" pitchFamily="34" charset="0"/>
              </a:endParaRPr>
            </a:p>
          </p:txBody>
        </p:sp>
      </p:grpSp>
      <p:grpSp>
        <p:nvGrpSpPr>
          <p:cNvPr id="32" name="Group 31"/>
          <p:cNvGrpSpPr/>
          <p:nvPr/>
        </p:nvGrpSpPr>
        <p:grpSpPr>
          <a:xfrm>
            <a:off x="2667408" y="3003282"/>
            <a:ext cx="2209923" cy="1755800"/>
            <a:chOff x="3456511" y="3639378"/>
            <a:chExt cx="2678695" cy="2128243"/>
          </a:xfrm>
        </p:grpSpPr>
        <p:pic>
          <p:nvPicPr>
            <p:cNvPr id="26" name="Picture 25"/>
            <p:cNvPicPr>
              <a:picLocks noChangeAspect="1"/>
            </p:cNvPicPr>
            <p:nvPr/>
          </p:nvPicPr>
          <p:blipFill rotWithShape="1">
            <a:blip r:embed="rId4"/>
            <a:srcRect t="6172"/>
            <a:stretch/>
          </p:blipFill>
          <p:spPr>
            <a:xfrm>
              <a:off x="3456511" y="3639378"/>
              <a:ext cx="2678695" cy="2128243"/>
            </a:xfrm>
            <a:prstGeom prst="rect">
              <a:avLst/>
            </a:prstGeom>
          </p:spPr>
        </p:pic>
        <p:sp>
          <p:nvSpPr>
            <p:cNvPr id="27" name="Rectangle 26"/>
            <p:cNvSpPr/>
            <p:nvPr/>
          </p:nvSpPr>
          <p:spPr>
            <a:xfrm>
              <a:off x="4819650" y="5372100"/>
              <a:ext cx="352425" cy="39552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6579" tIns="28289" rIns="56579" bIns="28289" numCol="1" spcCol="0" rtlCol="0" fromWordArt="0" anchor="ctr" anchorCtr="0" forceAA="0" compatLnSpc="1">
              <a:prstTxWarp prst="textNoShape">
                <a:avLst/>
              </a:prstTxWarp>
              <a:noAutofit/>
            </a:bodyPr>
            <a:lstStyle/>
            <a:p>
              <a:pPr algn="ctr"/>
              <a:endParaRPr lang="en-US" sz="743" dirty="0">
                <a:solidFill>
                  <a:schemeClr val="bg2"/>
                </a:solidFill>
                <a:latin typeface="Segoe UI" panose="020B0502040204020203" pitchFamily="34" charset="0"/>
                <a:cs typeface="Segoe UI" panose="020B0502040204020203" pitchFamily="34" charset="0"/>
              </a:endParaRPr>
            </a:p>
          </p:txBody>
        </p:sp>
        <p:sp>
          <p:nvSpPr>
            <p:cNvPr id="29" name="Rectangle 28"/>
            <p:cNvSpPr/>
            <p:nvPr/>
          </p:nvSpPr>
          <p:spPr>
            <a:xfrm>
              <a:off x="4672706" y="5119688"/>
              <a:ext cx="499369" cy="809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solidFill>
                  <a:schemeClr val="bg2"/>
                </a:solidFill>
                <a:latin typeface="Segoe UI" panose="020B0502040204020203" pitchFamily="34" charset="0"/>
                <a:cs typeface="Segoe UI" panose="020B0502040204020203" pitchFamily="34" charset="0"/>
              </a:endParaRPr>
            </a:p>
          </p:txBody>
        </p:sp>
        <p:sp>
          <p:nvSpPr>
            <p:cNvPr id="30" name="Rectangle 29"/>
            <p:cNvSpPr/>
            <p:nvPr/>
          </p:nvSpPr>
          <p:spPr>
            <a:xfrm>
              <a:off x="3557588" y="4089508"/>
              <a:ext cx="104775" cy="4971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solidFill>
                  <a:schemeClr val="bg2"/>
                </a:solidFill>
                <a:latin typeface="Segoe UI" panose="020B0502040204020203" pitchFamily="34" charset="0"/>
                <a:cs typeface="Segoe UI" panose="020B0502040204020203" pitchFamily="34" charset="0"/>
              </a:endParaRPr>
            </a:p>
          </p:txBody>
        </p:sp>
        <p:sp>
          <p:nvSpPr>
            <p:cNvPr id="28" name="TextBox 27"/>
            <p:cNvSpPr txBox="1"/>
            <p:nvPr/>
          </p:nvSpPr>
          <p:spPr>
            <a:xfrm>
              <a:off x="4430668" y="5041287"/>
              <a:ext cx="833950" cy="235029"/>
            </a:xfrm>
            <a:prstGeom prst="rect">
              <a:avLst/>
            </a:prstGeom>
            <a:noFill/>
          </p:spPr>
          <p:txBody>
            <a:bodyPr wrap="none" rtlCol="0">
              <a:spAutoFit/>
            </a:bodyPr>
            <a:lstStyle/>
            <a:p>
              <a:r>
                <a:rPr lang="it-IT" sz="660" b="1" dirty="0">
                  <a:solidFill>
                    <a:schemeClr val="tx2"/>
                  </a:solidFill>
                  <a:latin typeface="Segoe UI" panose="020B0502040204020203" pitchFamily="34" charset="0"/>
                  <a:cs typeface="Segoe UI" panose="020B0502040204020203" pitchFamily="34" charset="0"/>
                </a:rPr>
                <a:t>SD </a:t>
              </a:r>
              <a:r>
                <a:rPr lang="it-IT" sz="660" b="1" dirty="0" err="1">
                  <a:solidFill>
                    <a:schemeClr val="tx2"/>
                  </a:solidFill>
                  <a:latin typeface="Segoe UI" panose="020B0502040204020203" pitchFamily="34" charset="0"/>
                  <a:cs typeface="Segoe UI" panose="020B0502040204020203" pitchFamily="34" charset="0"/>
                </a:rPr>
                <a:t>thickness</a:t>
              </a:r>
              <a:endParaRPr lang="en-US" sz="660" b="1" dirty="0" err="1">
                <a:solidFill>
                  <a:schemeClr val="tx2"/>
                </a:solidFill>
                <a:latin typeface="Segoe UI" panose="020B0502040204020203" pitchFamily="34" charset="0"/>
                <a:cs typeface="Segoe UI" panose="020B0502040204020203" pitchFamily="34" charset="0"/>
              </a:endParaRPr>
            </a:p>
          </p:txBody>
        </p:sp>
        <p:sp>
          <p:nvSpPr>
            <p:cNvPr id="31" name="TextBox 30"/>
            <p:cNvSpPr txBox="1"/>
            <p:nvPr/>
          </p:nvSpPr>
          <p:spPr>
            <a:xfrm rot="16200000">
              <a:off x="3075447" y="4220552"/>
              <a:ext cx="1069058" cy="235029"/>
            </a:xfrm>
            <a:prstGeom prst="rect">
              <a:avLst/>
            </a:prstGeom>
            <a:noFill/>
          </p:spPr>
          <p:txBody>
            <a:bodyPr wrap="none" rtlCol="0">
              <a:spAutoFit/>
            </a:bodyPr>
            <a:lstStyle/>
            <a:p>
              <a:r>
                <a:rPr lang="it-IT" sz="660" b="1" dirty="0" err="1">
                  <a:solidFill>
                    <a:schemeClr val="tx2"/>
                  </a:solidFill>
                  <a:latin typeface="Segoe UI" panose="020B0502040204020203" pitchFamily="34" charset="0"/>
                  <a:cs typeface="Segoe UI" panose="020B0502040204020203" pitchFamily="34" charset="0"/>
                </a:rPr>
                <a:t>Vth</a:t>
              </a:r>
              <a:r>
                <a:rPr lang="it-IT" sz="660" b="1" dirty="0">
                  <a:solidFill>
                    <a:schemeClr val="tx2"/>
                  </a:solidFill>
                  <a:latin typeface="Segoe UI" panose="020B0502040204020203" pitchFamily="34" charset="0"/>
                  <a:cs typeface="Segoe UI" panose="020B0502040204020203" pitchFamily="34" charset="0"/>
                </a:rPr>
                <a:t> </a:t>
              </a:r>
              <a:r>
                <a:rPr lang="it-IT" sz="660" b="1" dirty="0" err="1">
                  <a:solidFill>
                    <a:schemeClr val="tx2"/>
                  </a:solidFill>
                  <a:latin typeface="Segoe UI" panose="020B0502040204020203" pitchFamily="34" charset="0"/>
                  <a:cs typeface="Segoe UI" panose="020B0502040204020203" pitchFamily="34" charset="0"/>
                </a:rPr>
                <a:t>window</a:t>
              </a:r>
              <a:r>
                <a:rPr lang="it-IT" sz="660" b="1" dirty="0">
                  <a:solidFill>
                    <a:schemeClr val="tx2"/>
                  </a:solidFill>
                  <a:latin typeface="Segoe UI" panose="020B0502040204020203" pitchFamily="34" charset="0"/>
                  <a:cs typeface="Segoe UI" panose="020B0502040204020203" pitchFamily="34" charset="0"/>
                </a:rPr>
                <a:t> [</a:t>
              </a:r>
              <a:r>
                <a:rPr lang="it-IT" sz="660" b="1" dirty="0" err="1">
                  <a:solidFill>
                    <a:schemeClr val="tx2"/>
                  </a:solidFill>
                  <a:latin typeface="Segoe UI" panose="020B0502040204020203" pitchFamily="34" charset="0"/>
                  <a:cs typeface="Segoe UI" panose="020B0502040204020203" pitchFamily="34" charset="0"/>
                </a:rPr>
                <a:t>mV</a:t>
              </a:r>
              <a:r>
                <a:rPr lang="it-IT" sz="660" b="1" dirty="0">
                  <a:solidFill>
                    <a:schemeClr val="tx2"/>
                  </a:solidFill>
                  <a:latin typeface="Segoe UI" panose="020B0502040204020203" pitchFamily="34" charset="0"/>
                  <a:cs typeface="Segoe UI" panose="020B0502040204020203" pitchFamily="34" charset="0"/>
                </a:rPr>
                <a:t>]</a:t>
              </a:r>
              <a:endParaRPr lang="en-US" sz="660" b="1" dirty="0" err="1">
                <a:solidFill>
                  <a:schemeClr val="tx2"/>
                </a:solidFill>
                <a:latin typeface="Segoe UI" panose="020B0502040204020203" pitchFamily="34" charset="0"/>
                <a:cs typeface="Segoe UI" panose="020B0502040204020203" pitchFamily="34" charset="0"/>
              </a:endParaRPr>
            </a:p>
          </p:txBody>
        </p:sp>
      </p:grpSp>
      <p:sp>
        <p:nvSpPr>
          <p:cNvPr id="33" name="TextBox 32"/>
          <p:cNvSpPr txBox="1"/>
          <p:nvPr/>
        </p:nvSpPr>
        <p:spPr>
          <a:xfrm>
            <a:off x="1890276" y="3338882"/>
            <a:ext cx="409086" cy="225575"/>
          </a:xfrm>
          <a:prstGeom prst="rect">
            <a:avLst/>
          </a:prstGeom>
          <a:noFill/>
        </p:spPr>
        <p:txBody>
          <a:bodyPr wrap="none" rtlCol="0">
            <a:spAutoFit/>
          </a:bodyPr>
          <a:lstStyle/>
          <a:p>
            <a:r>
              <a:rPr lang="it-IT" sz="866" b="1" dirty="0">
                <a:solidFill>
                  <a:schemeClr val="tx1">
                    <a:lumMod val="50000"/>
                  </a:schemeClr>
                </a:solidFill>
                <a:latin typeface="Segoe UI" panose="020B0502040204020203" pitchFamily="34" charset="0"/>
                <a:cs typeface="Segoe UI" panose="020B0502040204020203" pitchFamily="34" charset="0"/>
              </a:rPr>
              <a:t>VTH</a:t>
            </a:r>
            <a:endParaRPr lang="en-US" sz="1485" b="1" dirty="0" err="1">
              <a:solidFill>
                <a:schemeClr val="tx1">
                  <a:lumMod val="50000"/>
                </a:schemeClr>
              </a:solidFill>
              <a:latin typeface="Segoe UI" panose="020B0502040204020203" pitchFamily="34" charset="0"/>
              <a:cs typeface="Segoe UI" panose="020B0502040204020203" pitchFamily="34" charset="0"/>
            </a:endParaRPr>
          </a:p>
        </p:txBody>
      </p:sp>
      <p:sp>
        <p:nvSpPr>
          <p:cNvPr id="34" name="TextBox 33"/>
          <p:cNvSpPr txBox="1"/>
          <p:nvPr/>
        </p:nvSpPr>
        <p:spPr>
          <a:xfrm>
            <a:off x="1885947" y="3750408"/>
            <a:ext cx="380232" cy="225575"/>
          </a:xfrm>
          <a:prstGeom prst="rect">
            <a:avLst/>
          </a:prstGeom>
          <a:noFill/>
        </p:spPr>
        <p:txBody>
          <a:bodyPr wrap="none" rtlCol="0">
            <a:spAutoFit/>
          </a:bodyPr>
          <a:lstStyle/>
          <a:p>
            <a:r>
              <a:rPr lang="it-IT" sz="866" b="1" dirty="0">
                <a:solidFill>
                  <a:schemeClr val="tx1">
                    <a:lumMod val="50000"/>
                  </a:schemeClr>
                </a:solidFill>
                <a:latin typeface="Segoe UI" panose="020B0502040204020203" pitchFamily="34" charset="0"/>
                <a:cs typeface="Segoe UI" panose="020B0502040204020203" pitchFamily="34" charset="0"/>
              </a:rPr>
              <a:t>VTL</a:t>
            </a:r>
            <a:endParaRPr lang="en-US" sz="1485" b="1" dirty="0" err="1">
              <a:solidFill>
                <a:schemeClr val="tx1">
                  <a:lumMod val="50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1011103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dirty="0"/>
              <a:t>SD </a:t>
            </a:r>
            <a:r>
              <a:rPr lang="it-IT" dirty="0" err="1"/>
              <a:t>polarity</a:t>
            </a:r>
            <a:r>
              <a:rPr lang="it-IT" dirty="0"/>
              <a:t> </a:t>
            </a:r>
            <a:r>
              <a:rPr lang="it-IT" dirty="0" err="1"/>
              <a:t>effect</a:t>
            </a:r>
            <a:r>
              <a:rPr lang="it-IT" dirty="0"/>
              <a:t> </a:t>
            </a:r>
            <a:r>
              <a:rPr lang="it-IT" dirty="0" err="1"/>
              <a:t>exploitation</a:t>
            </a:r>
            <a:endParaRPr lang="en-US" dirty="0"/>
          </a:p>
        </p:txBody>
      </p:sp>
      <p:sp>
        <p:nvSpPr>
          <p:cNvPr id="3" name="Content Placeholder 2"/>
          <p:cNvSpPr>
            <a:spLocks noGrp="1"/>
          </p:cNvSpPr>
          <p:nvPr>
            <p:ph idx="1"/>
          </p:nvPr>
        </p:nvSpPr>
        <p:spPr>
          <a:xfrm>
            <a:off x="755127" y="1215694"/>
            <a:ext cx="8560589" cy="3645374"/>
          </a:xfrm>
        </p:spPr>
        <p:txBody>
          <a:bodyPr/>
          <a:lstStyle/>
          <a:p>
            <a:pPr marL="0" indent="0">
              <a:buNone/>
            </a:pPr>
            <a:r>
              <a:rPr lang="it-IT" dirty="0" smtClean="0"/>
              <a:t>SD </a:t>
            </a:r>
            <a:r>
              <a:rPr lang="it-IT" dirty="0" err="1" smtClean="0"/>
              <a:t>polarity</a:t>
            </a:r>
            <a:r>
              <a:rPr lang="it-IT" dirty="0" smtClean="0"/>
              <a:t> </a:t>
            </a:r>
            <a:r>
              <a:rPr lang="it-IT" dirty="0" err="1" smtClean="0"/>
              <a:t>effect</a:t>
            </a:r>
            <a:r>
              <a:rPr lang="it-IT" dirty="0" smtClean="0"/>
              <a:t> </a:t>
            </a:r>
            <a:r>
              <a:rPr lang="it-IT" dirty="0" err="1" smtClean="0"/>
              <a:t>may</a:t>
            </a:r>
            <a:r>
              <a:rPr lang="it-IT" dirty="0" smtClean="0"/>
              <a:t> be </a:t>
            </a:r>
            <a:r>
              <a:rPr lang="it-IT" dirty="0" err="1" smtClean="0"/>
              <a:t>exploited</a:t>
            </a:r>
            <a:r>
              <a:rPr lang="it-IT" dirty="0" smtClean="0"/>
              <a:t> for</a:t>
            </a:r>
          </a:p>
          <a:p>
            <a:r>
              <a:rPr lang="it-IT" dirty="0" smtClean="0"/>
              <a:t>Stand-alone self-</a:t>
            </a:r>
            <a:r>
              <a:rPr lang="it-IT" dirty="0" err="1" smtClean="0"/>
              <a:t>selecting</a:t>
            </a:r>
            <a:r>
              <a:rPr lang="it-IT" dirty="0" smtClean="0"/>
              <a:t> </a:t>
            </a:r>
            <a:r>
              <a:rPr lang="it-IT" dirty="0" err="1" smtClean="0"/>
              <a:t>memory</a:t>
            </a:r>
            <a:r>
              <a:rPr lang="it-IT" dirty="0" smtClean="0"/>
              <a:t> </a:t>
            </a:r>
            <a:r>
              <a:rPr lang="it-IT" dirty="0" err="1" smtClean="0"/>
              <a:t>device</a:t>
            </a:r>
            <a:r>
              <a:rPr lang="it-IT" dirty="0" smtClean="0"/>
              <a:t> with </a:t>
            </a:r>
          </a:p>
          <a:p>
            <a:pPr lvl="1"/>
            <a:r>
              <a:rPr lang="it-IT" dirty="0" err="1" smtClean="0"/>
              <a:t>Simpler</a:t>
            </a:r>
            <a:r>
              <a:rPr lang="it-IT" dirty="0" smtClean="0"/>
              <a:t> </a:t>
            </a:r>
            <a:r>
              <a:rPr lang="it-IT" dirty="0" err="1" smtClean="0"/>
              <a:t>process</a:t>
            </a:r>
            <a:r>
              <a:rPr lang="it-IT" dirty="0" smtClean="0"/>
              <a:t> </a:t>
            </a:r>
            <a:r>
              <a:rPr lang="it-IT" dirty="0" err="1" smtClean="0"/>
              <a:t>integration</a:t>
            </a:r>
            <a:endParaRPr lang="it-IT" dirty="0" smtClean="0"/>
          </a:p>
          <a:p>
            <a:pPr lvl="1"/>
            <a:r>
              <a:rPr lang="it-IT" dirty="0" smtClean="0"/>
              <a:t>Lower </a:t>
            </a:r>
            <a:r>
              <a:rPr lang="it-IT" dirty="0" err="1" smtClean="0"/>
              <a:t>programming</a:t>
            </a:r>
            <a:r>
              <a:rPr lang="it-IT" dirty="0" smtClean="0"/>
              <a:t> </a:t>
            </a:r>
            <a:r>
              <a:rPr lang="it-IT" dirty="0" err="1" smtClean="0"/>
              <a:t>current</a:t>
            </a:r>
            <a:endParaRPr lang="it-IT" dirty="0" smtClean="0"/>
          </a:p>
          <a:p>
            <a:pPr lvl="1"/>
            <a:r>
              <a:rPr lang="it-IT" dirty="0" err="1" smtClean="0"/>
              <a:t>Faster</a:t>
            </a:r>
            <a:r>
              <a:rPr lang="it-IT" dirty="0" smtClean="0"/>
              <a:t> </a:t>
            </a:r>
            <a:r>
              <a:rPr lang="it-IT" dirty="0" err="1" smtClean="0"/>
              <a:t>program</a:t>
            </a:r>
            <a:r>
              <a:rPr lang="it-IT" dirty="0" smtClean="0"/>
              <a:t> </a:t>
            </a:r>
            <a:r>
              <a:rPr lang="it-IT" dirty="0" err="1" smtClean="0"/>
              <a:t>speed</a:t>
            </a:r>
            <a:endParaRPr lang="it-IT" dirty="0" smtClean="0"/>
          </a:p>
          <a:p>
            <a:pPr lvl="1"/>
            <a:r>
              <a:rPr lang="it-IT" dirty="0" err="1" smtClean="0"/>
              <a:t>Less</a:t>
            </a:r>
            <a:r>
              <a:rPr lang="it-IT" dirty="0" smtClean="0"/>
              <a:t> reliability </a:t>
            </a:r>
            <a:r>
              <a:rPr lang="it-IT" dirty="0" err="1" smtClean="0"/>
              <a:t>issues</a:t>
            </a:r>
            <a:r>
              <a:rPr lang="it-IT" dirty="0" smtClean="0"/>
              <a:t> </a:t>
            </a:r>
          </a:p>
          <a:p>
            <a:r>
              <a:rPr lang="en-US" dirty="0" smtClean="0"/>
              <a:t>Enabling </a:t>
            </a:r>
            <a:r>
              <a:rPr lang="en-US" dirty="0" err="1"/>
              <a:t>eMLC</a:t>
            </a:r>
            <a:r>
              <a:rPr lang="en-US" dirty="0"/>
              <a:t> capability in the </a:t>
            </a:r>
            <a:r>
              <a:rPr lang="en-US" dirty="0" err="1"/>
              <a:t>SxP</a:t>
            </a:r>
            <a:r>
              <a:rPr lang="en-US" dirty="0"/>
              <a:t> </a:t>
            </a:r>
            <a:r>
              <a:rPr lang="en-US" dirty="0" smtClean="0"/>
              <a:t>configuration, with 3 and 4 level intrinsic feasibility demonstrated</a:t>
            </a:r>
          </a:p>
          <a:p>
            <a:r>
              <a:rPr lang="it-IT" dirty="0" err="1" smtClean="0"/>
              <a:t>Widening</a:t>
            </a:r>
            <a:r>
              <a:rPr lang="it-IT" dirty="0" smtClean="0"/>
              <a:t> the </a:t>
            </a:r>
            <a:r>
              <a:rPr lang="it-IT" dirty="0" err="1" smtClean="0"/>
              <a:t>Vt</a:t>
            </a:r>
            <a:r>
              <a:rPr lang="it-IT" dirty="0" smtClean="0"/>
              <a:t> </a:t>
            </a:r>
            <a:r>
              <a:rPr lang="it-IT" dirty="0" err="1" smtClean="0"/>
              <a:t>window</a:t>
            </a:r>
            <a:r>
              <a:rPr lang="it-IT" dirty="0" smtClean="0"/>
              <a:t> in the </a:t>
            </a:r>
            <a:r>
              <a:rPr lang="it-IT" dirty="0" err="1" smtClean="0"/>
              <a:t>SxP</a:t>
            </a:r>
            <a:r>
              <a:rPr lang="it-IT" dirty="0" smtClean="0"/>
              <a:t> </a:t>
            </a:r>
            <a:r>
              <a:rPr lang="it-IT" dirty="0" err="1" smtClean="0"/>
              <a:t>configuration</a:t>
            </a:r>
            <a:endParaRPr lang="en-US" dirty="0"/>
          </a:p>
        </p:txBody>
      </p:sp>
      <p:sp>
        <p:nvSpPr>
          <p:cNvPr id="4" name="Date Placeholder 3"/>
          <p:cNvSpPr>
            <a:spLocks noGrp="1"/>
          </p:cNvSpPr>
          <p:nvPr>
            <p:ph type="dt" sz="half" idx="2"/>
          </p:nvPr>
        </p:nvSpPr>
        <p:spPr/>
        <p:txBody>
          <a:bodyPr/>
          <a:lstStyle/>
          <a:p>
            <a:r>
              <a:rPr lang="en-US" smtClean="0"/>
              <a:t>|  </a:t>
            </a:r>
            <a:fld id="{F55C824C-5440-421F-B1ED-9166A1D48D51}" type="datetime4">
              <a:rPr lang="en-US" smtClean="0"/>
              <a:pPr/>
              <a:t>January 17, 2016</a:t>
            </a:fld>
            <a:endParaRPr dirty="0"/>
          </a:p>
        </p:txBody>
      </p:sp>
      <p:sp>
        <p:nvSpPr>
          <p:cNvPr id="5" name="Slide Number Placeholder 4"/>
          <p:cNvSpPr>
            <a:spLocks noGrp="1"/>
          </p:cNvSpPr>
          <p:nvPr>
            <p:ph type="sldNum" sz="quarter" idx="4"/>
          </p:nvPr>
        </p:nvSpPr>
        <p:spPr/>
        <p:txBody>
          <a:bodyPr/>
          <a:lstStyle/>
          <a:p>
            <a:pPr algn="l"/>
            <a:fld id="{0D904593-1668-4B95-BA96-EF3EF43EDF4E}" type="slidenum">
              <a:rPr lang="en-US" smtClean="0"/>
              <a:pPr algn="l"/>
              <a:t>11</a:t>
            </a:fld>
            <a:endParaRPr lang="en-US" dirty="0"/>
          </a:p>
        </p:txBody>
      </p:sp>
      <p:sp>
        <p:nvSpPr>
          <p:cNvPr id="6" name="Footer Placeholder 5"/>
          <p:cNvSpPr>
            <a:spLocks noGrp="1"/>
          </p:cNvSpPr>
          <p:nvPr>
            <p:ph type="ftr" sz="quarter" idx="12"/>
          </p:nvPr>
        </p:nvSpPr>
        <p:spPr/>
        <p:txBody>
          <a:bodyPr/>
          <a:lstStyle/>
          <a:p>
            <a:r>
              <a:rPr lang="en-US" smtClean="0"/>
              <a:t>|  Micron Confidential</a:t>
            </a:r>
            <a:endParaRPr lang="en-US" dirty="0"/>
          </a:p>
        </p:txBody>
      </p:sp>
      <p:sp>
        <p:nvSpPr>
          <p:cNvPr id="7" name="Text Placeholder 6"/>
          <p:cNvSpPr>
            <a:spLocks noGrp="1"/>
          </p:cNvSpPr>
          <p:nvPr>
            <p:ph type="body" sz="quarter" idx="14"/>
          </p:nvPr>
        </p:nvSpPr>
        <p:spPr/>
        <p:txBody>
          <a:bodyPr/>
          <a:lstStyle/>
          <a:p>
            <a:endParaRPr lang="en-US"/>
          </a:p>
        </p:txBody>
      </p:sp>
    </p:spTree>
    <p:extLst>
      <p:ext uri="{BB962C8B-B14F-4D97-AF65-F5344CB8AC3E}">
        <p14:creationId xmlns:p14="http://schemas.microsoft.com/office/powerpoint/2010/main" val="21076733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2.0 </a:t>
            </a:r>
            <a:r>
              <a:rPr lang="en-US" cap="small" dirty="0"/>
              <a:t>Scope</a:t>
            </a:r>
          </a:p>
        </p:txBody>
      </p:sp>
      <p:sp>
        <p:nvSpPr>
          <p:cNvPr id="4" name="Text Placeholder 3"/>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803179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200" cap="small" dirty="0" smtClean="0"/>
              <a:t>Scope</a:t>
            </a:r>
            <a:endParaRPr lang="en-US" sz="3200" cap="small" dirty="0"/>
          </a:p>
        </p:txBody>
      </p:sp>
      <p:sp>
        <p:nvSpPr>
          <p:cNvPr id="5" name="Content Placeholder 4"/>
          <p:cNvSpPr>
            <a:spLocks noGrp="1"/>
          </p:cNvSpPr>
          <p:nvPr>
            <p:ph idx="1"/>
          </p:nvPr>
        </p:nvSpPr>
        <p:spPr>
          <a:xfrm>
            <a:off x="643890" y="1153319"/>
            <a:ext cx="8770620" cy="4024489"/>
          </a:xfrm>
        </p:spPr>
        <p:txBody>
          <a:bodyPr/>
          <a:lstStyle/>
          <a:p>
            <a:pPr marL="0" lvl="0" indent="0">
              <a:buNone/>
            </a:pPr>
            <a:r>
              <a:rPr lang="en-US" sz="1800" u="sng" dirty="0"/>
              <a:t>Self-select memory (SSM) cell</a:t>
            </a:r>
            <a:endParaRPr lang="en-US" sz="1800" dirty="0"/>
          </a:p>
          <a:p>
            <a:pPr marL="914400" lvl="1" indent="-457200">
              <a:buNone/>
            </a:pPr>
            <a:r>
              <a:rPr lang="en-US" sz="1800" dirty="0"/>
              <a:t>Evaluate operating </a:t>
            </a:r>
            <a:r>
              <a:rPr lang="en-US" sz="1800" dirty="0" smtClean="0"/>
              <a:t>scheme in seeking for fundamental understanding, </a:t>
            </a:r>
            <a:r>
              <a:rPr lang="en-US" sz="1800" dirty="0"/>
              <a:t>supported with </a:t>
            </a:r>
            <a:r>
              <a:rPr lang="en-US" sz="1800" dirty="0" smtClean="0">
                <a:ea typeface="Cambria Math" panose="02040503050406030204" pitchFamily="18" charset="0"/>
              </a:rPr>
              <a:t>±</a:t>
            </a:r>
            <a:r>
              <a:rPr lang="en-US" sz="1800" dirty="0" smtClean="0"/>
              <a:t>3 </a:t>
            </a:r>
            <a:r>
              <a:rPr lang="en-US" sz="1800" dirty="0"/>
              <a:t>sigma statistics for Read/Write and </a:t>
            </a:r>
            <a:r>
              <a:rPr lang="en-US" sz="1800" dirty="0" smtClean="0"/>
              <a:t>retention.</a:t>
            </a:r>
            <a:endParaRPr lang="en-US" sz="1800" dirty="0"/>
          </a:p>
          <a:p>
            <a:pPr marL="914400" lvl="1" indent="-457200">
              <a:buNone/>
            </a:pPr>
            <a:r>
              <a:rPr lang="en-US" sz="1800" dirty="0"/>
              <a:t>D</a:t>
            </a:r>
            <a:r>
              <a:rPr lang="en-US" sz="1800" dirty="0" smtClean="0"/>
              <a:t>evelop </a:t>
            </a:r>
            <a:r>
              <a:rPr lang="en-US" sz="1800" dirty="0"/>
              <a:t>basic cell architecture including electrode, interface and it’s interaction with self-select </a:t>
            </a:r>
            <a:r>
              <a:rPr lang="en-US" sz="1800" dirty="0" smtClean="0"/>
              <a:t>memory.</a:t>
            </a:r>
            <a:endParaRPr lang="en-US" sz="1800" dirty="0"/>
          </a:p>
          <a:p>
            <a:pPr marL="0" lvl="0" indent="0">
              <a:buNone/>
            </a:pPr>
            <a:r>
              <a:rPr lang="en-US" sz="1800" u="sng" dirty="0"/>
              <a:t>Application of SSM in 3DXP </a:t>
            </a:r>
            <a:r>
              <a:rPr lang="en-US" sz="1800" u="sng" dirty="0" smtClean="0"/>
              <a:t>architecture</a:t>
            </a:r>
            <a:r>
              <a:rPr lang="en-US" sz="1800" dirty="0" smtClean="0"/>
              <a:t> </a:t>
            </a:r>
            <a:endParaRPr lang="en-US" sz="1800" dirty="0"/>
          </a:p>
          <a:p>
            <a:pPr marL="914400" lvl="1" indent="-457200">
              <a:buNone/>
            </a:pPr>
            <a:r>
              <a:rPr lang="en-US" sz="1800" dirty="0" smtClean="0"/>
              <a:t>Read/Write </a:t>
            </a:r>
            <a:r>
              <a:rPr lang="en-US" sz="1800" dirty="0"/>
              <a:t>scheme and </a:t>
            </a:r>
            <a:r>
              <a:rPr lang="en-US" sz="1800" dirty="0" smtClean="0"/>
              <a:t>retention fundamentals to support cross point memory array </a:t>
            </a:r>
          </a:p>
          <a:p>
            <a:pPr marL="914400" lvl="1" indent="-457200">
              <a:buNone/>
            </a:pPr>
            <a:r>
              <a:rPr lang="en-US" sz="1800" dirty="0" smtClean="0"/>
              <a:t>Window </a:t>
            </a:r>
            <a:r>
              <a:rPr lang="en-US" sz="1800" dirty="0"/>
              <a:t>expansion of 3DXP SLC</a:t>
            </a:r>
          </a:p>
          <a:p>
            <a:pPr marL="914400" lvl="1" indent="-457200">
              <a:buNone/>
            </a:pPr>
            <a:r>
              <a:rPr lang="en-US" sz="1800" dirty="0" smtClean="0"/>
              <a:t>MLC enablement and performance assessment</a:t>
            </a:r>
            <a:endParaRPr lang="en-US" sz="1800" dirty="0"/>
          </a:p>
          <a:p>
            <a:endParaRPr lang="en-US" sz="1800" dirty="0"/>
          </a:p>
        </p:txBody>
      </p:sp>
    </p:spTree>
    <p:extLst>
      <p:ext uri="{BB962C8B-B14F-4D97-AF65-F5344CB8AC3E}">
        <p14:creationId xmlns:p14="http://schemas.microsoft.com/office/powerpoint/2010/main" val="129114347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3.0 </a:t>
            </a:r>
            <a:r>
              <a:rPr lang="en-US" cap="small" dirty="0"/>
              <a:t>Strategy</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41212510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10000"/>
              </a:lnSpc>
            </a:pPr>
            <a:r>
              <a:rPr lang="en-US" cap="small" dirty="0" smtClean="0"/>
              <a:t>Research </a:t>
            </a:r>
            <a:r>
              <a:rPr lang="en-US" cap="small" dirty="0"/>
              <a:t>Strategy</a:t>
            </a:r>
          </a:p>
        </p:txBody>
      </p:sp>
      <p:sp>
        <p:nvSpPr>
          <p:cNvPr id="3" name="Content Placeholder 2"/>
          <p:cNvSpPr>
            <a:spLocks noGrp="1"/>
          </p:cNvSpPr>
          <p:nvPr>
            <p:ph idx="1"/>
          </p:nvPr>
        </p:nvSpPr>
        <p:spPr>
          <a:xfrm>
            <a:off x="685800" y="817474"/>
            <a:ext cx="8686800" cy="4486892"/>
          </a:xfrm>
        </p:spPr>
        <p:txBody>
          <a:bodyPr/>
          <a:lstStyle/>
          <a:p>
            <a:pPr marL="0" indent="0">
              <a:buNone/>
            </a:pPr>
            <a:r>
              <a:rPr lang="en-US" sz="1800" dirty="0" smtClean="0"/>
              <a:t>Algorithm and physics development of </a:t>
            </a:r>
            <a:r>
              <a:rPr lang="en-US" sz="1800" u="sng" dirty="0" smtClean="0"/>
              <a:t>S</a:t>
            </a:r>
            <a:r>
              <a:rPr lang="en-US" sz="1800" dirty="0" smtClean="0"/>
              <a:t>elf-</a:t>
            </a:r>
            <a:r>
              <a:rPr lang="en-US" sz="1800" u="sng" dirty="0" smtClean="0"/>
              <a:t>S</a:t>
            </a:r>
            <a:r>
              <a:rPr lang="en-US" sz="1800" dirty="0" smtClean="0"/>
              <a:t>elect </a:t>
            </a:r>
            <a:r>
              <a:rPr lang="en-US" sz="1800" u="sng" dirty="0" smtClean="0"/>
              <a:t>M</a:t>
            </a:r>
            <a:r>
              <a:rPr lang="en-US" sz="1800" dirty="0" smtClean="0"/>
              <a:t>emory at 1</a:t>
            </a:r>
            <a:r>
              <a:rPr lang="en-US" sz="1800" baseline="30000" dirty="0" smtClean="0"/>
              <a:t>st</a:t>
            </a:r>
            <a:r>
              <a:rPr lang="en-US" sz="1800" dirty="0" smtClean="0"/>
              <a:t> principle</a:t>
            </a:r>
          </a:p>
          <a:p>
            <a:pPr marL="914400" lvl="1" indent="-457200">
              <a:buNone/>
            </a:pPr>
            <a:r>
              <a:rPr lang="en-US" sz="1800" dirty="0" smtClean="0"/>
              <a:t>Design SSM single cell and mini array in S26A scribe with opt-in metal jumper avoiding the incurred risk to S26A development </a:t>
            </a:r>
          </a:p>
          <a:p>
            <a:pPr marL="914400" lvl="1" indent="-457200">
              <a:buNone/>
            </a:pPr>
            <a:r>
              <a:rPr lang="en-US" sz="1800" dirty="0" smtClean="0"/>
              <a:t>Develop S26A SD-only process flow and physical and electric performance metrics</a:t>
            </a:r>
          </a:p>
          <a:p>
            <a:pPr marL="914400" lvl="1" indent="-457200">
              <a:buNone/>
            </a:pPr>
            <a:r>
              <a:rPr lang="en-US" sz="1800" dirty="0" smtClean="0"/>
              <a:t>Test and Characterize bi-direction Read/Write algorithm for NVM </a:t>
            </a:r>
          </a:p>
          <a:p>
            <a:pPr marL="0" indent="0">
              <a:buNone/>
            </a:pPr>
            <a:r>
              <a:rPr lang="en-US" sz="1800" dirty="0" smtClean="0"/>
              <a:t>Assess SSM for NVM limitation and tread-off</a:t>
            </a:r>
          </a:p>
          <a:p>
            <a:pPr marL="914400" lvl="1" indent="-457200">
              <a:buNone/>
            </a:pPr>
            <a:r>
              <a:rPr lang="en-US" sz="1800" dirty="0" smtClean="0"/>
              <a:t>Including program transfer mechanisms, distribution, disturb and retention</a:t>
            </a:r>
          </a:p>
          <a:p>
            <a:pPr marL="914400" lvl="1" indent="-457200">
              <a:buNone/>
            </a:pPr>
            <a:r>
              <a:rPr lang="en-US" sz="1800" dirty="0" smtClean="0"/>
              <a:t>Performance metrics subject to cell stack and architecture impact </a:t>
            </a:r>
          </a:p>
          <a:p>
            <a:pPr marL="0" indent="0">
              <a:buNone/>
            </a:pPr>
            <a:r>
              <a:rPr lang="en-US" sz="1800" dirty="0" smtClean="0"/>
              <a:t>Evaluate applicability of SSM basics for Comparable Technology Product such as</a:t>
            </a:r>
          </a:p>
          <a:p>
            <a:pPr marL="914400" lvl="1" indent="-457200">
              <a:buNone/>
            </a:pPr>
            <a:r>
              <a:rPr lang="en-US" sz="1800" dirty="0" smtClean="0"/>
              <a:t>Stand along SSM using SD only stack</a:t>
            </a:r>
          </a:p>
          <a:p>
            <a:pPr marL="914400" lvl="1" indent="-457200">
              <a:buNone/>
            </a:pPr>
            <a:r>
              <a:rPr lang="en-US" sz="1800" dirty="0" smtClean="0"/>
              <a:t>SLC window expansion or MLC in S26A full stack</a:t>
            </a:r>
            <a:endParaRPr lang="en-US" sz="1800" dirty="0"/>
          </a:p>
        </p:txBody>
      </p:sp>
    </p:spTree>
    <p:extLst>
      <p:ext uri="{BB962C8B-B14F-4D97-AF65-F5344CB8AC3E}">
        <p14:creationId xmlns:p14="http://schemas.microsoft.com/office/powerpoint/2010/main" val="307938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a:t>4.0 Milestones</a:t>
            </a:r>
            <a:r>
              <a:rPr lang="en-US" dirty="0" smtClean="0"/>
              <a:t> </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5195591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smtClean="0"/>
              <a:t>Milestones </a:t>
            </a:r>
            <a:r>
              <a:rPr lang="en-US" cap="small" dirty="0"/>
              <a:t>&amp; Check points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58032184"/>
              </p:ext>
            </p:extLst>
          </p:nvPr>
        </p:nvGraphicFramePr>
        <p:xfrm>
          <a:off x="420925" y="848519"/>
          <a:ext cx="9216549" cy="4368800"/>
        </p:xfrm>
        <a:graphic>
          <a:graphicData uri="http://schemas.openxmlformats.org/drawingml/2006/table">
            <a:tbl>
              <a:tblPr firstRow="1" bandRow="1">
                <a:tableStyleId>{5C22544A-7EE6-4342-B048-85BDC9FD1C3A}</a:tableStyleId>
              </a:tblPr>
              <a:tblGrid>
                <a:gridCol w="465137"/>
                <a:gridCol w="7692232"/>
                <a:gridCol w="1059180"/>
              </a:tblGrid>
              <a:tr h="370840">
                <a:tc>
                  <a:txBody>
                    <a:bodyPr/>
                    <a:lstStyle/>
                    <a:p>
                      <a:r>
                        <a:rPr lang="en-US" sz="1600" dirty="0" smtClean="0"/>
                        <a:t>#</a:t>
                      </a:r>
                      <a:endParaRPr lang="en-US" sz="1600" dirty="0"/>
                    </a:p>
                  </a:txBody>
                  <a:tcPr>
                    <a:solidFill>
                      <a:schemeClr val="accent6"/>
                    </a:solidFill>
                  </a:tcPr>
                </a:tc>
                <a:tc>
                  <a:txBody>
                    <a:bodyPr/>
                    <a:lstStyle/>
                    <a:p>
                      <a:r>
                        <a:rPr lang="en-US" sz="1600" dirty="0" smtClean="0"/>
                        <a:t>Objectives</a:t>
                      </a:r>
                      <a:endParaRPr lang="en-US" sz="1600" dirty="0"/>
                    </a:p>
                  </a:txBody>
                  <a:tcPr>
                    <a:solidFill>
                      <a:schemeClr val="accent6"/>
                    </a:solidFill>
                  </a:tcPr>
                </a:tc>
                <a:tc>
                  <a:txBody>
                    <a:bodyPr/>
                    <a:lstStyle/>
                    <a:p>
                      <a:r>
                        <a:rPr lang="en-US" sz="1600" dirty="0" smtClean="0"/>
                        <a:t>ECD</a:t>
                      </a:r>
                      <a:endParaRPr lang="en-US" sz="1600" dirty="0"/>
                    </a:p>
                  </a:txBody>
                  <a:tcPr>
                    <a:solidFill>
                      <a:schemeClr val="accent6"/>
                    </a:solidFill>
                  </a:tcPr>
                </a:tc>
              </a:tr>
              <a:tr h="370840">
                <a:tc>
                  <a:txBody>
                    <a:bodyPr/>
                    <a:lstStyle/>
                    <a:p>
                      <a:r>
                        <a:rPr lang="en-US" sz="1600" dirty="0" smtClean="0"/>
                        <a:t>1</a:t>
                      </a:r>
                      <a:endParaRPr lang="en-US" sz="1600" dirty="0"/>
                    </a:p>
                  </a:txBody>
                  <a:tcPr/>
                </a:tc>
                <a:tc>
                  <a:txBody>
                    <a:bodyPr/>
                    <a:lstStyle/>
                    <a:p>
                      <a:pPr marL="0" marR="0" lvl="0" indent="0">
                        <a:spcBef>
                          <a:spcPts val="0"/>
                        </a:spcBef>
                        <a:spcAft>
                          <a:spcPts val="0"/>
                        </a:spcAft>
                        <a:buFont typeface="+mj-lt"/>
                        <a:buNone/>
                      </a:pPr>
                      <a:r>
                        <a:rPr lang="en-US" sz="1600" dirty="0" smtClean="0">
                          <a:effectLst/>
                          <a:latin typeface="Calibri" panose="020F0502020204030204" pitchFamily="34" charset="0"/>
                          <a:ea typeface="PMingLiU" panose="02020500000000000000" pitchFamily="18" charset="-120"/>
                          <a:cs typeface="Times New Roman" panose="02020603050405020304" pitchFamily="18" charset="0"/>
                        </a:rPr>
                        <a:t>Test</a:t>
                      </a:r>
                      <a:r>
                        <a:rPr lang="en-US" sz="1600" baseline="0" dirty="0" smtClean="0">
                          <a:effectLst/>
                          <a:latin typeface="Calibri" panose="020F0502020204030204" pitchFamily="34" charset="0"/>
                          <a:ea typeface="PMingLiU" panose="02020500000000000000" pitchFamily="18" charset="-120"/>
                          <a:cs typeface="Times New Roman" panose="02020603050405020304" pitchFamily="18" charset="0"/>
                        </a:rPr>
                        <a:t> structures design validated, including Opt-in metal jumper in QTT </a:t>
                      </a:r>
                      <a:endParaRPr lang="en-US" sz="16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a:tc>
                <a:tc>
                  <a:txBody>
                    <a:bodyPr/>
                    <a:lstStyle/>
                    <a:p>
                      <a:r>
                        <a:rPr lang="en-US" sz="1600" dirty="0" smtClean="0"/>
                        <a:t>Feb/16</a:t>
                      </a:r>
                      <a:endParaRPr lang="en-US" sz="1600" dirty="0"/>
                    </a:p>
                  </a:txBody>
                  <a:tcPr/>
                </a:tc>
              </a:tr>
              <a:tr h="370840">
                <a:tc>
                  <a:txBody>
                    <a:bodyPr/>
                    <a:lstStyle/>
                    <a:p>
                      <a:r>
                        <a:rPr lang="en-US" sz="1600" dirty="0" smtClean="0"/>
                        <a:t>2</a:t>
                      </a:r>
                      <a:endParaRPr lang="en-US" sz="1600" dirty="0"/>
                    </a:p>
                  </a:txBody>
                  <a:tcPr/>
                </a:tc>
                <a:tc>
                  <a:txBody>
                    <a:bodyPr/>
                    <a:lstStyle/>
                    <a:p>
                      <a:pPr marL="0" marR="0" lvl="0" indent="0">
                        <a:spcBef>
                          <a:spcPts val="0"/>
                        </a:spcBef>
                        <a:spcAft>
                          <a:spcPts val="0"/>
                        </a:spcAft>
                        <a:buFont typeface="+mj-lt"/>
                        <a:buNone/>
                      </a:pPr>
                      <a:r>
                        <a:rPr lang="en-US" sz="1600" dirty="0" smtClean="0">
                          <a:effectLst/>
                          <a:latin typeface="Calibri" panose="020F0502020204030204" pitchFamily="34" charset="0"/>
                          <a:ea typeface="PMingLiU" panose="02020500000000000000" pitchFamily="18" charset="-120"/>
                          <a:cs typeface="Times New Roman" panose="02020603050405020304" pitchFamily="18" charset="0"/>
                        </a:rPr>
                        <a:t>SD-only flow portable to S26A </a:t>
                      </a:r>
                    </a:p>
                  </a:txBody>
                  <a:tcPr/>
                </a:tc>
                <a:tc>
                  <a:txBody>
                    <a:bodyPr/>
                    <a:lstStyle/>
                    <a:p>
                      <a:r>
                        <a:rPr lang="en-US" sz="1600" dirty="0" smtClean="0"/>
                        <a:t>May/16</a:t>
                      </a:r>
                      <a:endParaRPr lang="en-US" sz="1600" dirty="0"/>
                    </a:p>
                  </a:txBody>
                  <a:tcPr/>
                </a:tc>
              </a:tr>
              <a:tr h="370840">
                <a:tc>
                  <a:txBody>
                    <a:bodyPr/>
                    <a:lstStyle/>
                    <a:p>
                      <a:r>
                        <a:rPr lang="en-US" sz="1600" dirty="0" smtClean="0"/>
                        <a:t>3</a:t>
                      </a:r>
                      <a:endParaRPr lang="en-US" sz="1600" dirty="0"/>
                    </a:p>
                  </a:txBody>
                  <a:tcPr/>
                </a:tc>
                <a:tc>
                  <a:txBody>
                    <a:bodyPr/>
                    <a:lstStyle/>
                    <a:p>
                      <a:pPr marL="0" marR="0" lvl="0" indent="0">
                        <a:spcBef>
                          <a:spcPts val="0"/>
                        </a:spcBef>
                        <a:spcAft>
                          <a:spcPts val="0"/>
                        </a:spcAft>
                        <a:buFont typeface="+mj-lt"/>
                        <a:buNone/>
                      </a:pPr>
                      <a:r>
                        <a:rPr lang="en-US" sz="1600" dirty="0" smtClean="0">
                          <a:effectLst/>
                          <a:latin typeface="Calibri" panose="020F0502020204030204" pitchFamily="34" charset="0"/>
                          <a:ea typeface="PMingLiU" panose="02020500000000000000" pitchFamily="18" charset="-120"/>
                          <a:cs typeface="Times New Roman" panose="02020603050405020304" pitchFamily="18" charset="0"/>
                        </a:rPr>
                        <a:t>Design validated,</a:t>
                      </a:r>
                      <a:r>
                        <a:rPr lang="en-US" sz="1600" baseline="0" dirty="0" smtClean="0">
                          <a:effectLst/>
                          <a:latin typeface="Calibri" panose="020F0502020204030204" pitchFamily="34" charset="0"/>
                          <a:ea typeface="PMingLiU" panose="02020500000000000000" pitchFamily="18" charset="-120"/>
                          <a:cs typeface="Times New Roman" panose="02020603050405020304" pitchFamily="18" charset="0"/>
                        </a:rPr>
                        <a:t> including b</a:t>
                      </a:r>
                      <a:r>
                        <a:rPr lang="en-US" sz="1600" dirty="0" smtClean="0">
                          <a:effectLst/>
                          <a:latin typeface="Calibri" panose="020F0502020204030204" pitchFamily="34" charset="0"/>
                          <a:ea typeface="PMingLiU" panose="02020500000000000000" pitchFamily="18" charset="-120"/>
                          <a:cs typeface="Times New Roman" panose="02020603050405020304" pitchFamily="18" charset="0"/>
                        </a:rPr>
                        <a:t>i-direction</a:t>
                      </a:r>
                      <a:r>
                        <a:rPr lang="en-US" sz="1600" baseline="0" dirty="0" smtClean="0">
                          <a:effectLst/>
                          <a:latin typeface="Calibri" panose="020F0502020204030204" pitchFamily="34" charset="0"/>
                          <a:ea typeface="PMingLiU" panose="02020500000000000000" pitchFamily="18" charset="-120"/>
                          <a:cs typeface="Times New Roman" panose="02020603050405020304" pitchFamily="18" charset="0"/>
                        </a:rPr>
                        <a:t> operation for </a:t>
                      </a:r>
                      <a:r>
                        <a:rPr lang="en-US" sz="1600" baseline="0" dirty="0" err="1" smtClean="0">
                          <a:effectLst/>
                          <a:latin typeface="Calibri" panose="020F0502020204030204" pitchFamily="34" charset="0"/>
                          <a:ea typeface="PMingLiU" panose="02020500000000000000" pitchFamily="18" charset="-120"/>
                          <a:cs typeface="Times New Roman" panose="02020603050405020304" pitchFamily="18" charset="0"/>
                        </a:rPr>
                        <a:t>ead</a:t>
                      </a:r>
                      <a:r>
                        <a:rPr lang="en-US" sz="1600" baseline="0" dirty="0" smtClean="0">
                          <a:effectLst/>
                          <a:latin typeface="Calibri" panose="020F0502020204030204" pitchFamily="34" charset="0"/>
                          <a:ea typeface="PMingLiU" panose="02020500000000000000" pitchFamily="18" charset="-120"/>
                          <a:cs typeface="Times New Roman" panose="02020603050405020304" pitchFamily="18" charset="0"/>
                        </a:rPr>
                        <a:t>/write </a:t>
                      </a:r>
                      <a:endParaRPr lang="en-US" sz="16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a:tc>
                <a:tc>
                  <a:txBody>
                    <a:bodyPr/>
                    <a:lstStyle/>
                    <a:p>
                      <a:r>
                        <a:rPr lang="en-US" sz="1600" dirty="0" smtClean="0"/>
                        <a:t>June/16</a:t>
                      </a:r>
                      <a:endParaRPr lang="en-US" sz="1600" dirty="0"/>
                    </a:p>
                  </a:txBody>
                  <a:tcPr/>
                </a:tc>
              </a:tr>
              <a:tr h="370840">
                <a:tc>
                  <a:txBody>
                    <a:bodyPr/>
                    <a:lstStyle/>
                    <a:p>
                      <a:r>
                        <a:rPr lang="en-US" sz="1600" dirty="0" smtClean="0"/>
                        <a:t>4</a:t>
                      </a:r>
                      <a:endParaRPr lang="en-US" sz="1600" dirty="0"/>
                    </a:p>
                  </a:txBody>
                  <a:tcPr/>
                </a:tc>
                <a:tc>
                  <a:txBody>
                    <a:bodyPr/>
                    <a:lstStyle/>
                    <a:p>
                      <a:pPr marL="0" marR="0" lvl="0" indent="0">
                        <a:spcBef>
                          <a:spcPts val="0"/>
                        </a:spcBef>
                        <a:spcAft>
                          <a:spcPts val="0"/>
                        </a:spcAft>
                        <a:buFont typeface="+mj-lt"/>
                        <a:buNone/>
                      </a:pPr>
                      <a:r>
                        <a:rPr lang="en-US" sz="1600" dirty="0" smtClean="0">
                          <a:effectLst/>
                          <a:latin typeface="Calibri" panose="020F0502020204030204" pitchFamily="34" charset="0"/>
                          <a:ea typeface="PMingLiU" panose="02020500000000000000" pitchFamily="18" charset="-120"/>
                          <a:cs typeface="Times New Roman" panose="02020603050405020304" pitchFamily="18" charset="0"/>
                        </a:rPr>
                        <a:t>Validate SSM window &amp; distribution  for NVM retention and endurance</a:t>
                      </a:r>
                    </a:p>
                  </a:txBody>
                  <a:tcPr/>
                </a:tc>
                <a:tc>
                  <a:txBody>
                    <a:bodyPr/>
                    <a:lstStyle/>
                    <a:p>
                      <a:r>
                        <a:rPr lang="en-US" sz="1600" dirty="0" smtClean="0"/>
                        <a:t>July/16</a:t>
                      </a:r>
                      <a:endParaRPr lang="en-US" sz="1600" dirty="0"/>
                    </a:p>
                  </a:txBody>
                  <a:tcPr/>
                </a:tc>
              </a:tr>
              <a:tr h="370840">
                <a:tc>
                  <a:txBody>
                    <a:bodyPr/>
                    <a:lstStyle/>
                    <a:p>
                      <a:pPr marL="0" indent="0">
                        <a:buFont typeface="Arial" panose="020B0604020202020204" pitchFamily="34" charset="0"/>
                        <a:buNone/>
                      </a:pPr>
                      <a:r>
                        <a:rPr lang="en-US" sz="1600" dirty="0" smtClean="0"/>
                        <a:t>5</a:t>
                      </a:r>
                      <a:endParaRPr lang="en-US" sz="1600" dirty="0"/>
                    </a:p>
                  </a:txBody>
                  <a:tcPr/>
                </a:tc>
                <a:tc>
                  <a:txBody>
                    <a:bodyPr/>
                    <a:lstStyle/>
                    <a:p>
                      <a:pPr marL="0" marR="0" lvl="0" indent="0">
                        <a:spcBef>
                          <a:spcPts val="0"/>
                        </a:spcBef>
                        <a:spcAft>
                          <a:spcPts val="0"/>
                        </a:spcAft>
                        <a:buFont typeface="+mj-lt"/>
                        <a:buNone/>
                      </a:pPr>
                      <a:r>
                        <a:rPr lang="en-US" sz="1600" dirty="0" smtClean="0">
                          <a:effectLst/>
                          <a:latin typeface="Calibri" panose="020F0502020204030204" pitchFamily="34" charset="0"/>
                          <a:ea typeface="PMingLiU" panose="02020500000000000000" pitchFamily="18" charset="-120"/>
                          <a:cs typeface="Times New Roman" panose="02020603050405020304" pitchFamily="18" charset="0"/>
                        </a:rPr>
                        <a:t>Risk assessment of SSM architecture and capability for</a:t>
                      </a:r>
                      <a:r>
                        <a:rPr lang="en-US" sz="1600" baseline="0" dirty="0" smtClean="0">
                          <a:effectLst/>
                          <a:latin typeface="Calibri" panose="020F0502020204030204" pitchFamily="34" charset="0"/>
                          <a:ea typeface="PMingLiU" panose="02020500000000000000" pitchFamily="18" charset="-120"/>
                          <a:cs typeface="Times New Roman" panose="02020603050405020304" pitchFamily="18" charset="0"/>
                        </a:rPr>
                        <a:t> the d</a:t>
                      </a:r>
                      <a:r>
                        <a:rPr lang="en-US" sz="1600" dirty="0" smtClean="0">
                          <a:effectLst/>
                          <a:latin typeface="Calibri" panose="020F0502020204030204" pitchFamily="34" charset="0"/>
                          <a:ea typeface="PMingLiU" panose="02020500000000000000" pitchFamily="18" charset="-120"/>
                          <a:cs typeface="Times New Roman" panose="02020603050405020304" pitchFamily="18" charset="0"/>
                        </a:rPr>
                        <a:t>ecisions</a:t>
                      </a:r>
                      <a:r>
                        <a:rPr lang="en-US" sz="1600" baseline="0" dirty="0" smtClean="0">
                          <a:effectLst/>
                          <a:latin typeface="Calibri" panose="020F0502020204030204" pitchFamily="34" charset="0"/>
                          <a:ea typeface="PMingLiU" panose="02020500000000000000" pitchFamily="18" charset="-120"/>
                          <a:cs typeface="Times New Roman" panose="02020603050405020304" pitchFamily="18" charset="0"/>
                        </a:rPr>
                        <a:t> on Comparable Technology Product direction</a:t>
                      </a:r>
                      <a:endParaRPr lang="en-US" sz="16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a:tc>
                <a:tc>
                  <a:txBody>
                    <a:bodyPr/>
                    <a:lstStyle/>
                    <a:p>
                      <a:r>
                        <a:rPr lang="en-US" sz="1600" dirty="0" smtClean="0"/>
                        <a:t>July/16</a:t>
                      </a:r>
                      <a:endParaRPr lang="en-US" sz="1600" dirty="0"/>
                    </a:p>
                  </a:txBody>
                  <a:tcPr/>
                </a:tc>
              </a:tr>
              <a:tr h="370840">
                <a:tc>
                  <a:txBody>
                    <a:bodyPr/>
                    <a:lstStyle/>
                    <a:p>
                      <a:pPr marL="0" indent="0">
                        <a:buFont typeface="Arial" panose="020B0604020202020204" pitchFamily="34" charset="0"/>
                        <a:buNone/>
                      </a:pPr>
                      <a:r>
                        <a:rPr lang="en-US" sz="1600" baseline="0" dirty="0" smtClean="0"/>
                        <a:t>6</a:t>
                      </a:r>
                      <a:endParaRPr lang="en-US" sz="1600" dirty="0"/>
                    </a:p>
                  </a:txBody>
                  <a:tcPr/>
                </a:tc>
                <a:tc>
                  <a:txBody>
                    <a:bodyPr/>
                    <a:lstStyle/>
                    <a:p>
                      <a:pPr marL="0" marR="0" lvl="0" indent="0">
                        <a:spcBef>
                          <a:spcPts val="0"/>
                        </a:spcBef>
                        <a:spcAft>
                          <a:spcPts val="0"/>
                        </a:spcAft>
                        <a:buFont typeface="+mj-lt"/>
                        <a:buNone/>
                      </a:pPr>
                      <a:r>
                        <a:rPr lang="en-US" sz="1600" baseline="0" dirty="0" smtClean="0"/>
                        <a:t>Define the next phase of research scope and success criteria for research exit if #5 passes.   The success criteria are tangible for process architecture, device performance, scalability projection and product architecture. </a:t>
                      </a:r>
                      <a:endParaRPr lang="en-US" sz="16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a:tc>
                <a:tc>
                  <a:txBody>
                    <a:bodyPr/>
                    <a:lstStyle/>
                    <a:p>
                      <a:endParaRPr lang="en-US" sz="1600" dirty="0"/>
                    </a:p>
                  </a:txBody>
                  <a:tcPr/>
                </a:tc>
              </a:tr>
              <a:tr h="370840">
                <a:tc>
                  <a:txBody>
                    <a:bodyPr/>
                    <a:lstStyle/>
                    <a:p>
                      <a:pPr marL="0" indent="0" algn="r">
                        <a:buFont typeface="Arial" panose="020B0604020202020204" pitchFamily="34" charset="0"/>
                        <a:buNone/>
                      </a:pPr>
                      <a:r>
                        <a:rPr lang="en-US" sz="1600" dirty="0" err="1" smtClean="0"/>
                        <a:t>i</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600" dirty="0" smtClean="0">
                          <a:effectLst/>
                          <a:latin typeface="Calibri" panose="020F0502020204030204" pitchFamily="34" charset="0"/>
                          <a:ea typeface="PMingLiU" panose="02020500000000000000" pitchFamily="18" charset="-120"/>
                          <a:cs typeface="Times New Roman" panose="02020603050405020304" pitchFamily="18" charset="0"/>
                        </a:rPr>
                        <a:t>S26A SD</a:t>
                      </a:r>
                      <a:r>
                        <a:rPr lang="en-US" sz="1600" baseline="0" dirty="0" smtClean="0">
                          <a:effectLst/>
                          <a:latin typeface="Calibri" panose="020F0502020204030204" pitchFamily="34" charset="0"/>
                          <a:ea typeface="PMingLiU" panose="02020500000000000000" pitchFamily="18" charset="-120"/>
                          <a:cs typeface="Times New Roman" panose="02020603050405020304" pitchFamily="18" charset="0"/>
                        </a:rPr>
                        <a:t> only flow improvement for stand alone SSM</a:t>
                      </a:r>
                      <a:endParaRPr lang="en-US" sz="1600" dirty="0" smtClean="0">
                        <a:effectLst/>
                        <a:latin typeface="Calibri" panose="020F0502020204030204" pitchFamily="34" charset="0"/>
                        <a:ea typeface="PMingLiU" panose="02020500000000000000" pitchFamily="18" charset="-120"/>
                        <a:cs typeface="Times New Roman" panose="02020603050405020304" pitchFamily="18" charset="0"/>
                      </a:endParaRPr>
                    </a:p>
                  </a:txBody>
                  <a:tcPr/>
                </a:tc>
                <a:tc>
                  <a:txBody>
                    <a:bodyPr/>
                    <a:lstStyle/>
                    <a:p>
                      <a:r>
                        <a:rPr lang="en-US" sz="1600" dirty="0" smtClean="0"/>
                        <a:t>Q3/16</a:t>
                      </a:r>
                      <a:endParaRPr lang="en-US" sz="1600" dirty="0"/>
                    </a:p>
                  </a:txBody>
                  <a:tcPr/>
                </a:tc>
              </a:tr>
              <a:tr h="370840">
                <a:tc>
                  <a:txBody>
                    <a:bodyPr/>
                    <a:lstStyle/>
                    <a:p>
                      <a:pPr marL="0" indent="0" algn="r">
                        <a:buFont typeface="Arial" panose="020B0604020202020204" pitchFamily="34" charset="0"/>
                        <a:buNone/>
                      </a:pPr>
                      <a:r>
                        <a:rPr lang="en-US" sz="1600" dirty="0" smtClean="0"/>
                        <a:t>ii</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600" dirty="0" smtClean="0">
                          <a:effectLst/>
                          <a:latin typeface="Calibri" panose="020F0502020204030204" pitchFamily="34" charset="0"/>
                          <a:ea typeface="PMingLiU" panose="02020500000000000000" pitchFamily="18" charset="-120"/>
                          <a:cs typeface="Times New Roman" panose="02020603050405020304" pitchFamily="18" charset="0"/>
                        </a:rPr>
                        <a:t>Algorithm development and validation for S26A window expansion</a:t>
                      </a:r>
                    </a:p>
                  </a:txBody>
                  <a:tcPr/>
                </a:tc>
                <a:tc>
                  <a:txBody>
                    <a:bodyPr/>
                    <a:lstStyle/>
                    <a:p>
                      <a:r>
                        <a:rPr lang="en-US" sz="1600" dirty="0" smtClean="0"/>
                        <a:t>Q4/16</a:t>
                      </a:r>
                      <a:endParaRPr lang="en-US" sz="1600" dirty="0"/>
                    </a:p>
                  </a:txBody>
                  <a:tcPr/>
                </a:tc>
              </a:tr>
              <a:tr h="370840">
                <a:tc>
                  <a:txBody>
                    <a:bodyPr/>
                    <a:lstStyle/>
                    <a:p>
                      <a:pPr marL="0" indent="0" algn="r">
                        <a:buFont typeface="Arial" panose="020B0604020202020204" pitchFamily="34" charset="0"/>
                        <a:buNone/>
                      </a:pPr>
                      <a:r>
                        <a:rPr lang="en-US" sz="1600" dirty="0" smtClean="0"/>
                        <a:t>iii</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1600" dirty="0" smtClean="0">
                          <a:effectLst/>
                          <a:latin typeface="Calibri" panose="020F0502020204030204" pitchFamily="34" charset="0"/>
                          <a:ea typeface="PMingLiU" panose="02020500000000000000" pitchFamily="18" charset="-120"/>
                          <a:cs typeface="Times New Roman" panose="02020603050405020304" pitchFamily="18" charset="0"/>
                        </a:rPr>
                        <a:t>Algorithm development and validation for 3DXP</a:t>
                      </a:r>
                      <a:r>
                        <a:rPr lang="en-US" sz="1600" baseline="0" dirty="0" smtClean="0">
                          <a:effectLst/>
                          <a:latin typeface="Calibri" panose="020F0502020204030204" pitchFamily="34" charset="0"/>
                          <a:ea typeface="PMingLiU" panose="02020500000000000000" pitchFamily="18" charset="-120"/>
                          <a:cs typeface="Times New Roman" panose="02020603050405020304" pitchFamily="18" charset="0"/>
                        </a:rPr>
                        <a:t> </a:t>
                      </a:r>
                      <a:r>
                        <a:rPr lang="en-US" sz="1600" dirty="0" smtClean="0">
                          <a:effectLst/>
                          <a:latin typeface="Calibri" panose="020F0502020204030204" pitchFamily="34" charset="0"/>
                          <a:ea typeface="PMingLiU" panose="02020500000000000000" pitchFamily="18" charset="-120"/>
                          <a:cs typeface="Times New Roman" panose="02020603050405020304" pitchFamily="18" charset="0"/>
                        </a:rPr>
                        <a:t>full</a:t>
                      </a:r>
                      <a:r>
                        <a:rPr lang="en-US" sz="1600" baseline="0" dirty="0" smtClean="0">
                          <a:effectLst/>
                          <a:latin typeface="Calibri" panose="020F0502020204030204" pitchFamily="34" charset="0"/>
                          <a:ea typeface="PMingLiU" panose="02020500000000000000" pitchFamily="18" charset="-120"/>
                          <a:cs typeface="Times New Roman" panose="02020603050405020304" pitchFamily="18" charset="0"/>
                        </a:rPr>
                        <a:t> stack</a:t>
                      </a:r>
                      <a:r>
                        <a:rPr lang="en-US" sz="1600" dirty="0" smtClean="0">
                          <a:effectLst/>
                          <a:latin typeface="Calibri" panose="020F0502020204030204" pitchFamily="34" charset="0"/>
                          <a:ea typeface="PMingLiU" panose="02020500000000000000" pitchFamily="18" charset="-120"/>
                          <a:cs typeface="Times New Roman" panose="02020603050405020304" pitchFamily="18" charset="0"/>
                        </a:rPr>
                        <a:t> MLC</a:t>
                      </a:r>
                    </a:p>
                  </a:txBody>
                  <a:tcPr/>
                </a:tc>
                <a:tc>
                  <a:txBody>
                    <a:bodyPr/>
                    <a:lstStyle/>
                    <a:p>
                      <a:r>
                        <a:rPr lang="en-US" sz="1600" dirty="0" smtClean="0"/>
                        <a:t>Q4/16</a:t>
                      </a:r>
                      <a:endParaRPr lang="en-US" sz="1600" dirty="0"/>
                    </a:p>
                  </a:txBody>
                  <a:tcPr/>
                </a:tc>
              </a:tr>
            </a:tbl>
          </a:graphicData>
        </a:graphic>
      </p:graphicFrame>
    </p:spTree>
    <p:extLst>
      <p:ext uri="{BB962C8B-B14F-4D97-AF65-F5344CB8AC3E}">
        <p14:creationId xmlns:p14="http://schemas.microsoft.com/office/powerpoint/2010/main" val="389018999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it-IT" cap="small" dirty="0" smtClean="0"/>
              <a:t>5.0 Design</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7619625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it-IT" sz="3200" cap="small" dirty="0" smtClean="0">
                <a:solidFill>
                  <a:schemeClr val="accent2"/>
                </a:solidFill>
              </a:rPr>
              <a:t>Test structures on S26A</a:t>
            </a:r>
            <a:endParaRPr lang="en-US" sz="3200" cap="small" dirty="0">
              <a:solidFill>
                <a:schemeClr val="accent2"/>
              </a:solidFill>
            </a:endParaRPr>
          </a:p>
        </p:txBody>
      </p:sp>
      <p:sp>
        <p:nvSpPr>
          <p:cNvPr id="3" name="Content Placeholder 2"/>
          <p:cNvSpPr>
            <a:spLocks noGrp="1"/>
          </p:cNvSpPr>
          <p:nvPr>
            <p:ph idx="1"/>
          </p:nvPr>
        </p:nvSpPr>
        <p:spPr/>
        <p:txBody>
          <a:bodyPr/>
          <a:lstStyle/>
          <a:p>
            <a:pPr marL="457200" indent="-457200">
              <a:buNone/>
            </a:pPr>
            <a:r>
              <a:rPr lang="it-IT" sz="1800" dirty="0" smtClean="0"/>
              <a:t>On S15C the reverse polarity measurement capability is established with the 2xCMOS test structure.  2xCMOS structure can provide intrinsic information, but no statistics (ramdom) and no info on ED variation (sysmatic) impact.</a:t>
            </a:r>
          </a:p>
          <a:p>
            <a:pPr marL="457200" indent="-457200">
              <a:buNone/>
            </a:pPr>
            <a:r>
              <a:rPr lang="it-IT" sz="1800" dirty="0" smtClean="0"/>
              <a:t>In addition to 2XCMOS strcture, reverse polarity capability with larger cell count will be added to S26A scribe in order to support both the investigation on single deck wafer of the second deck behavior, and the reverse polarity effects.</a:t>
            </a:r>
          </a:p>
          <a:p>
            <a:pPr marL="914400" lvl="1" indent="-457200">
              <a:buNone/>
            </a:pPr>
            <a:r>
              <a:rPr lang="en-US" sz="1600" b="1" dirty="0" smtClean="0"/>
              <a:t>IG88–  Addressable single cell test structure:</a:t>
            </a:r>
            <a:r>
              <a:rPr lang="en-US" sz="1600" dirty="0" smtClean="0"/>
              <a:t>   This is based on S26A-IG88.  Opt-in metal jumper for metal mask optional TO </a:t>
            </a:r>
            <a:r>
              <a:rPr lang="en-US" sz="1600" dirty="0" err="1" smtClean="0"/>
              <a:t>to</a:t>
            </a:r>
            <a:r>
              <a:rPr lang="en-US" sz="1600" dirty="0" smtClean="0"/>
              <a:t> enable bidirectional operation schematics.</a:t>
            </a:r>
          </a:p>
          <a:p>
            <a:pPr marL="914400" lvl="1" indent="-457200">
              <a:buNone/>
              <a:tabLst>
                <a:tab pos="457200" algn="l"/>
              </a:tabLst>
            </a:pPr>
            <a:r>
              <a:rPr lang="en-US" sz="1600" b="1" dirty="0" smtClean="0"/>
              <a:t>QTT– A </a:t>
            </a:r>
            <a:r>
              <a:rPr lang="en-US" sz="1600" b="1" dirty="0"/>
              <a:t>electrically bi-directional operable mini array test </a:t>
            </a:r>
            <a:r>
              <a:rPr lang="en-US" sz="1600" b="1" dirty="0" smtClean="0"/>
              <a:t>structure: </a:t>
            </a:r>
            <a:r>
              <a:rPr lang="en-US" sz="1600" dirty="0" smtClean="0"/>
              <a:t> </a:t>
            </a:r>
            <a:r>
              <a:rPr lang="en-US" sz="1600" dirty="0"/>
              <a:t>This is based on </a:t>
            </a:r>
            <a:r>
              <a:rPr lang="en-US" sz="1600" dirty="0" smtClean="0"/>
              <a:t>S26A-QTT.  A subset cells in QTT array are designed with opt-in metal jumper for bi-directional </a:t>
            </a:r>
            <a:r>
              <a:rPr lang="en-US" sz="1600" dirty="0"/>
              <a:t>operable circuit scheme .  </a:t>
            </a:r>
          </a:p>
          <a:p>
            <a:pPr marL="914400" lvl="1" indent="-457200">
              <a:buNone/>
            </a:pPr>
            <a:r>
              <a:rPr lang="en-US" sz="1600" b="1" dirty="0" smtClean="0"/>
              <a:t>SR71</a:t>
            </a:r>
            <a:r>
              <a:rPr lang="en-US" sz="1600" b="1" dirty="0"/>
              <a:t> –</a:t>
            </a:r>
            <a:r>
              <a:rPr lang="en-US" sz="1600" b="1" dirty="0" smtClean="0"/>
              <a:t> A </a:t>
            </a:r>
            <a:r>
              <a:rPr lang="en-US" sz="1600" b="1" dirty="0"/>
              <a:t>brand new </a:t>
            </a:r>
            <a:r>
              <a:rPr lang="en-US" sz="1600" b="1" dirty="0" smtClean="0"/>
              <a:t>bi-directional operable </a:t>
            </a:r>
            <a:r>
              <a:rPr lang="en-US" sz="1600" b="1" dirty="0"/>
              <a:t>4Mb </a:t>
            </a:r>
            <a:r>
              <a:rPr lang="en-US" sz="1600" b="1" dirty="0" smtClean="0"/>
              <a:t>array:</a:t>
            </a:r>
            <a:r>
              <a:rPr lang="en-US" sz="1600" dirty="0" smtClean="0"/>
              <a:t> Array </a:t>
            </a:r>
            <a:r>
              <a:rPr lang="en-US" sz="1600" dirty="0"/>
              <a:t>characterization using Magnum tester  is required</a:t>
            </a:r>
            <a:r>
              <a:rPr lang="en-US" sz="1600" dirty="0" smtClean="0"/>
              <a:t>.</a:t>
            </a:r>
            <a:endParaRPr lang="en-US" sz="1600" dirty="0"/>
          </a:p>
        </p:txBody>
      </p:sp>
    </p:spTree>
    <p:extLst>
      <p:ext uri="{BB962C8B-B14F-4D97-AF65-F5344CB8AC3E}">
        <p14:creationId xmlns:p14="http://schemas.microsoft.com/office/powerpoint/2010/main" val="31640508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2"/>
          <p:cNvSpPr>
            <a:spLocks noGrp="1" noChangeArrowheads="1"/>
          </p:cNvSpPr>
          <p:nvPr>
            <p:ph type="title"/>
          </p:nvPr>
        </p:nvSpPr>
        <p:spPr>
          <a:xfrm>
            <a:off x="1633538" y="0"/>
            <a:ext cx="6791325" cy="943240"/>
          </a:xfrm>
        </p:spPr>
        <p:txBody>
          <a:bodyPr/>
          <a:lstStyle/>
          <a:p>
            <a:pPr eaLnBrk="1" hangingPunct="1"/>
            <a:r>
              <a:rPr lang="en-US" smtClean="0"/>
              <a:t>Signature Page</a:t>
            </a:r>
          </a:p>
        </p:txBody>
      </p:sp>
      <p:sp>
        <p:nvSpPr>
          <p:cNvPr id="67589" name="Rectangle 3"/>
          <p:cNvSpPr>
            <a:spLocks noChangeArrowheads="1"/>
          </p:cNvSpPr>
          <p:nvPr/>
        </p:nvSpPr>
        <p:spPr bwMode="auto">
          <a:xfrm>
            <a:off x="1351804" y="1090827"/>
            <a:ext cx="7354792" cy="1920526"/>
          </a:xfrm>
          <a:prstGeom prst="rect">
            <a:avLst/>
          </a:prstGeom>
          <a:noFill/>
          <a:ln w="9525" algn="ctr">
            <a:noFill/>
            <a:miter lim="800000"/>
            <a:headEnd/>
            <a:tailEnd/>
          </a:ln>
        </p:spPr>
        <p:txBody>
          <a:bodyPr wrap="square">
            <a:spAutoFit/>
          </a:bodyPr>
          <a:lstStyle/>
          <a:p>
            <a:pPr eaLnBrk="0" hangingPunct="0"/>
            <a:r>
              <a:rPr lang="en-US" sz="1485" b="1" dirty="0">
                <a:latin typeface="Lucida Sans Unicode" panose="020B0602030504020204" pitchFamily="34" charset="0"/>
                <a:cs typeface="Lucida Sans Unicode" panose="020B0602030504020204" pitchFamily="34" charset="0"/>
              </a:rPr>
              <a:t>This SxP Joint Development Program Statement of  Work </a:t>
            </a:r>
            <a:r>
              <a:rPr lang="en-US" sz="1485" b="1" dirty="0" smtClean="0">
                <a:latin typeface="Lucida Sans Unicode" panose="020B0602030504020204" pitchFamily="34" charset="0"/>
                <a:cs typeface="Lucida Sans Unicode" panose="020B0602030504020204" pitchFamily="34" charset="0"/>
              </a:rPr>
              <a:t>Rev 1.0 (“Self-Select </a:t>
            </a:r>
            <a:r>
              <a:rPr lang="en-US" sz="1485" b="1" dirty="0">
                <a:latin typeface="Lucida Sans Unicode" panose="020B0602030504020204" pitchFamily="34" charset="0"/>
                <a:cs typeface="Lucida Sans Unicode" panose="020B0602030504020204" pitchFamily="34" charset="0"/>
              </a:rPr>
              <a:t>Memory SOW”), having been approved by the JDP Committee is hereby approved by Intel and Micron respectively </a:t>
            </a:r>
            <a:r>
              <a:rPr lang="en-US" sz="1485" b="1" u="sng" dirty="0">
                <a:latin typeface="Lucida Sans Unicode" panose="020B0602030504020204" pitchFamily="34" charset="0"/>
                <a:cs typeface="Lucida Sans Unicode" panose="020B0602030504020204" pitchFamily="34" charset="0"/>
              </a:rPr>
              <a:t>effective as of </a:t>
            </a:r>
            <a:r>
              <a:rPr lang="en-US" sz="1485" b="1" u="sng" dirty="0" smtClean="0">
                <a:latin typeface="Lucida Sans Unicode" panose="020B0602030504020204" pitchFamily="34" charset="0"/>
                <a:cs typeface="Lucida Sans Unicode" panose="020B0602030504020204" pitchFamily="34" charset="0"/>
              </a:rPr>
              <a:t>Jan 20, 2016</a:t>
            </a:r>
            <a:r>
              <a:rPr lang="en-US" sz="1485" b="1" dirty="0" smtClean="0">
                <a:latin typeface="Lucida Sans Unicode" panose="020B0602030504020204" pitchFamily="34" charset="0"/>
                <a:cs typeface="Lucida Sans Unicode" panose="020B0602030504020204" pitchFamily="34" charset="0"/>
              </a:rPr>
              <a:t>, </a:t>
            </a:r>
            <a:r>
              <a:rPr lang="en-US" sz="1485" b="1" dirty="0">
                <a:latin typeface="Lucida Sans Unicode" panose="020B0602030504020204" pitchFamily="34" charset="0"/>
                <a:cs typeface="Lucida Sans Unicode" panose="020B0602030504020204" pitchFamily="34" charset="0"/>
              </a:rPr>
              <a:t>as signified by the signature of each company’s authorized representative below.  It is understood and agreed that this JDP SOW may be amended in due course in accordance with the procedures set forth in the  Joint Development Program Agreement.</a:t>
            </a:r>
          </a:p>
          <a:p>
            <a:pPr eaLnBrk="0" hangingPunct="0"/>
            <a:r>
              <a:rPr lang="en-US" sz="1485" b="1" dirty="0"/>
              <a:t>    </a:t>
            </a:r>
          </a:p>
        </p:txBody>
      </p:sp>
      <p:graphicFrame>
        <p:nvGraphicFramePr>
          <p:cNvPr id="2" name="Table 1"/>
          <p:cNvGraphicFramePr>
            <a:graphicFrameLocks noGrp="1"/>
          </p:cNvGraphicFramePr>
          <p:nvPr>
            <p:extLst>
              <p:ext uri="{D42A27DB-BD31-4B8C-83A1-F6EECF244321}">
                <p14:modId xmlns:p14="http://schemas.microsoft.com/office/powerpoint/2010/main" val="4079427344"/>
              </p:ext>
            </p:extLst>
          </p:nvPr>
        </p:nvGraphicFramePr>
        <p:xfrm>
          <a:off x="1386440" y="3158940"/>
          <a:ext cx="7264157" cy="1545299"/>
        </p:xfrm>
        <a:graphic>
          <a:graphicData uri="http://schemas.openxmlformats.org/drawingml/2006/table">
            <a:tbl>
              <a:tblPr firstRow="1" bandRow="1">
                <a:tableStyleId>{5C22544A-7EE6-4342-B048-85BDC9FD1C3A}</a:tableStyleId>
              </a:tblPr>
              <a:tblGrid>
                <a:gridCol w="919480"/>
                <a:gridCol w="2591104"/>
                <a:gridCol w="228600"/>
                <a:gridCol w="919480"/>
                <a:gridCol w="2605493"/>
              </a:tblGrid>
              <a:tr h="432779">
                <a:tc gridSpan="2">
                  <a:txBody>
                    <a:bodyPr/>
                    <a:lstStyle/>
                    <a:p>
                      <a:pPr algn="ctr"/>
                      <a:r>
                        <a:rPr lang="en-US" sz="1800" dirty="0" smtClean="0">
                          <a:solidFill>
                            <a:schemeClr val="tx1"/>
                          </a:solidFill>
                        </a:rPr>
                        <a:t>MICRON TECHNOLOGY, INC</a:t>
                      </a:r>
                      <a:endParaRPr lang="en-US" dirty="0">
                        <a:solidFill>
                          <a:schemeClr val="tx1"/>
                        </a:solidFill>
                      </a:endParaRPr>
                    </a:p>
                  </a:txBody>
                  <a:tcPr>
                    <a:noFill/>
                  </a:tcPr>
                </a:tc>
                <a:tc hMerge="1">
                  <a:txBody>
                    <a:bodyPr/>
                    <a:lstStyle/>
                    <a:p>
                      <a:endParaRPr lang="en-US" dirty="0"/>
                    </a:p>
                  </a:txBody>
                  <a:tcPr/>
                </a:tc>
                <a:tc>
                  <a:txBody>
                    <a:bodyPr/>
                    <a:lstStyle/>
                    <a:p>
                      <a:endParaRPr lang="en-US" dirty="0">
                        <a:solidFill>
                          <a:schemeClr val="tx1"/>
                        </a:solidFill>
                      </a:endParaRPr>
                    </a:p>
                  </a:txBody>
                  <a:tcPr>
                    <a:noFill/>
                  </a:tcPr>
                </a:tc>
                <a:tc gridSpan="2">
                  <a:txBody>
                    <a:bodyPr/>
                    <a:lstStyle/>
                    <a:p>
                      <a:pPr algn="ctr"/>
                      <a:r>
                        <a:rPr lang="en-US" sz="1800" dirty="0" smtClean="0">
                          <a:solidFill>
                            <a:schemeClr val="tx1"/>
                          </a:solidFill>
                        </a:rPr>
                        <a:t>INTEL CORPORATION</a:t>
                      </a:r>
                      <a:endParaRPr lang="en-US" dirty="0">
                        <a:solidFill>
                          <a:schemeClr val="tx1"/>
                        </a:solidFill>
                      </a:endParaRPr>
                    </a:p>
                  </a:txBody>
                  <a:tcPr>
                    <a:noFill/>
                  </a:tcPr>
                </a:tc>
                <a:tc hMerge="1">
                  <a:txBody>
                    <a:bodyPr/>
                    <a:lstStyle/>
                    <a:p>
                      <a:endParaRPr lang="en-US" dirty="0"/>
                    </a:p>
                  </a:txBody>
                  <a:tcPr/>
                </a:tc>
              </a:tr>
              <a:tr h="370840">
                <a:tc>
                  <a:txBody>
                    <a:bodyPr/>
                    <a:lstStyle/>
                    <a:p>
                      <a:r>
                        <a:rPr lang="en-US" dirty="0" smtClean="0"/>
                        <a:t>By:</a:t>
                      </a:r>
                      <a:endParaRPr lang="en-US" dirty="0"/>
                    </a:p>
                  </a:txBody>
                  <a:tcPr>
                    <a:noFill/>
                  </a:tcPr>
                </a:tc>
                <a:tc>
                  <a:txBody>
                    <a:bodyPr/>
                    <a:lstStyle/>
                    <a:p>
                      <a:endParaRPr lang="en-US" dirty="0"/>
                    </a:p>
                  </a:txBody>
                  <a:tcPr>
                    <a:lnB w="12700" cap="flat" cmpd="sng" algn="ctr">
                      <a:solidFill>
                        <a:schemeClr val="tx1"/>
                      </a:solidFill>
                      <a:prstDash val="solid"/>
                      <a:round/>
                      <a:headEnd type="none" w="med" len="med"/>
                      <a:tailEnd type="none" w="med" len="med"/>
                    </a:lnB>
                    <a:noFill/>
                  </a:tcPr>
                </a:tc>
                <a:tc>
                  <a:txBody>
                    <a:bodyPr/>
                    <a:lstStyle/>
                    <a:p>
                      <a:endParaRPr lang="en-US" dirty="0"/>
                    </a:p>
                  </a:txBody>
                  <a:tcPr>
                    <a:noFill/>
                  </a:tcPr>
                </a:tc>
                <a:tc>
                  <a:txBody>
                    <a:bodyPr/>
                    <a:lstStyle/>
                    <a:p>
                      <a:r>
                        <a:rPr lang="en-US" dirty="0" smtClean="0"/>
                        <a:t>By:</a:t>
                      </a:r>
                      <a:endParaRPr lang="en-US" dirty="0"/>
                    </a:p>
                  </a:txBody>
                  <a:tcPr>
                    <a:noFill/>
                  </a:tcPr>
                </a:tc>
                <a:tc>
                  <a:txBody>
                    <a:bodyPr/>
                    <a:lstStyle/>
                    <a:p>
                      <a:endParaRPr lang="en-US" dirty="0"/>
                    </a:p>
                  </a:txBody>
                  <a:tcPr>
                    <a:lnB w="12700" cap="flat" cmpd="sng" algn="ctr">
                      <a:solidFill>
                        <a:schemeClr val="tx1"/>
                      </a:solidFill>
                      <a:prstDash val="solid"/>
                      <a:round/>
                      <a:headEnd type="none" w="med" len="med"/>
                      <a:tailEnd type="none" w="med" len="med"/>
                    </a:lnB>
                    <a:noFill/>
                  </a:tcPr>
                </a:tc>
              </a:tr>
              <a:tr h="370840">
                <a:tc>
                  <a:txBody>
                    <a:bodyPr/>
                    <a:lstStyle/>
                    <a:p>
                      <a:r>
                        <a:rPr lang="en-US" dirty="0" smtClean="0"/>
                        <a:t>Name:</a:t>
                      </a:r>
                      <a:endParaRPr lang="en-US" dirty="0"/>
                    </a:p>
                  </a:txBody>
                  <a:tcPr>
                    <a:noFill/>
                  </a:tcPr>
                </a:tc>
                <a:tc>
                  <a:txBody>
                    <a:bodyPr/>
                    <a:lstStyle/>
                    <a:p>
                      <a:endParaRPr lang="en-US" b="1"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noFill/>
                  </a:tcPr>
                </a:tc>
                <a:tc>
                  <a:txBody>
                    <a:bodyPr/>
                    <a:lstStyle/>
                    <a:p>
                      <a:r>
                        <a:rPr lang="en-US" dirty="0" smtClean="0"/>
                        <a:t>Name:</a:t>
                      </a:r>
                      <a:endParaRPr lang="en-US" dirty="0"/>
                    </a:p>
                  </a:txBody>
                  <a:tcPr>
                    <a:noFill/>
                  </a:tcPr>
                </a:tc>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dirty="0" smtClean="0"/>
                        <a:t>Date:</a:t>
                      </a:r>
                      <a:endParaRPr lang="en-US" dirty="0"/>
                    </a:p>
                  </a:txBody>
                  <a:tcPr>
                    <a:noFill/>
                  </a:tcPr>
                </a:tc>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dirty="0"/>
                    </a:p>
                  </a:txBody>
                  <a:tcPr>
                    <a:noFill/>
                  </a:tcPr>
                </a:tc>
                <a:tc>
                  <a:txBody>
                    <a:bodyPr/>
                    <a:lstStyle/>
                    <a:p>
                      <a:r>
                        <a:rPr lang="en-US" dirty="0" smtClean="0"/>
                        <a:t>Date:</a:t>
                      </a:r>
                      <a:endParaRPr lang="en-US" dirty="0"/>
                    </a:p>
                  </a:txBody>
                  <a:tcPr>
                    <a:noFill/>
                  </a:tcPr>
                </a:tc>
                <a:tc>
                  <a:txBody>
                    <a:bodyPr/>
                    <a:lstStyle/>
                    <a:p>
                      <a:endParaRPr lang="en-US" dirty="0"/>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2401792750"/>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a:t>6.0 Process</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3463463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cap="small" dirty="0" smtClean="0"/>
              <a:t>Masks and Process Flow</a:t>
            </a:r>
            <a:endParaRPr lang="en-US" cap="small" dirty="0"/>
          </a:p>
        </p:txBody>
      </p:sp>
      <p:sp>
        <p:nvSpPr>
          <p:cNvPr id="9" name="Content Placeholder 8"/>
          <p:cNvSpPr>
            <a:spLocks noGrp="1"/>
          </p:cNvSpPr>
          <p:nvPr>
            <p:ph idx="1"/>
          </p:nvPr>
        </p:nvSpPr>
        <p:spPr/>
        <p:txBody>
          <a:bodyPr/>
          <a:lstStyle/>
          <a:p>
            <a:pPr marL="457200" indent="-457200">
              <a:buNone/>
            </a:pPr>
            <a:r>
              <a:rPr lang="en-US" sz="2400" dirty="0" smtClean="0"/>
              <a:t>Enable Opt-in metal jumper for bidirectional operation in parallel with S26A POR TO</a:t>
            </a:r>
          </a:p>
          <a:p>
            <a:pPr marL="457200" indent="-457200">
              <a:buNone/>
            </a:pPr>
            <a:r>
              <a:rPr lang="en-US" sz="2400" dirty="0" smtClean="0"/>
              <a:t>Process Flow #1: for SSM Integration:</a:t>
            </a:r>
            <a:endParaRPr lang="en-US" sz="2400" dirty="0"/>
          </a:p>
          <a:p>
            <a:pPr marL="457200" lvl="1" indent="0">
              <a:buNone/>
            </a:pPr>
            <a:r>
              <a:rPr lang="en-US" sz="2400" dirty="0" smtClean="0"/>
              <a:t>SD-only process flow based on S26A</a:t>
            </a:r>
          </a:p>
          <a:p>
            <a:pPr marL="457200" indent="-457200">
              <a:buNone/>
            </a:pPr>
            <a:r>
              <a:rPr lang="en-US" sz="2400" dirty="0" smtClean="0"/>
              <a:t>Process Flow #2: for Window expansion and MLC</a:t>
            </a:r>
          </a:p>
          <a:p>
            <a:pPr marL="457200" lvl="1" indent="0">
              <a:buNone/>
            </a:pPr>
            <a:r>
              <a:rPr lang="en-US" sz="2400" dirty="0" smtClean="0"/>
              <a:t>Identical to S26A Full loop process flow</a:t>
            </a:r>
            <a:endParaRPr lang="en-US" sz="2400" dirty="0"/>
          </a:p>
        </p:txBody>
      </p:sp>
    </p:spTree>
    <p:extLst>
      <p:ext uri="{BB962C8B-B14F-4D97-AF65-F5344CB8AC3E}">
        <p14:creationId xmlns:p14="http://schemas.microsoft.com/office/powerpoint/2010/main" val="69286989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cap="small" dirty="0"/>
              <a:t>7.0 Test </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1530525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7630" y="125765"/>
            <a:ext cx="7936389" cy="691709"/>
          </a:xfrm>
        </p:spPr>
        <p:txBody>
          <a:bodyPr/>
          <a:lstStyle/>
          <a:p>
            <a:r>
              <a:rPr lang="en-US" sz="4400" cap="small" dirty="0" smtClean="0"/>
              <a:t>Characterization and Algorithm</a:t>
            </a:r>
            <a:endParaRPr lang="en-US" sz="4400" cap="small" dirty="0"/>
          </a:p>
        </p:txBody>
      </p:sp>
      <p:sp>
        <p:nvSpPr>
          <p:cNvPr id="5" name="Content Placeholder 4"/>
          <p:cNvSpPr>
            <a:spLocks noGrp="1"/>
          </p:cNvSpPr>
          <p:nvPr>
            <p:ph idx="1"/>
          </p:nvPr>
        </p:nvSpPr>
        <p:spPr>
          <a:xfrm>
            <a:off x="1981200" y="1006122"/>
            <a:ext cx="7322819" cy="2280797"/>
          </a:xfrm>
        </p:spPr>
        <p:txBody>
          <a:bodyPr/>
          <a:lstStyle/>
          <a:p>
            <a:pPr marL="0" indent="0">
              <a:buNone/>
            </a:pPr>
            <a:r>
              <a:rPr lang="en-US" sz="2000" dirty="0" smtClean="0"/>
              <a:t>Key tasks include</a:t>
            </a:r>
          </a:p>
          <a:p>
            <a:pPr marL="457200" lvl="1" indent="0">
              <a:buNone/>
            </a:pPr>
            <a:r>
              <a:rPr lang="en-US" sz="2000" dirty="0" smtClean="0"/>
              <a:t>test structure design validation</a:t>
            </a:r>
          </a:p>
          <a:p>
            <a:pPr marL="457200" lvl="1" indent="0">
              <a:buNone/>
            </a:pPr>
            <a:r>
              <a:rPr lang="en-US" sz="2000" dirty="0" smtClean="0"/>
              <a:t>Device and Array Characterization</a:t>
            </a:r>
          </a:p>
          <a:p>
            <a:pPr marL="457200" lvl="1" indent="0">
              <a:buNone/>
            </a:pPr>
            <a:r>
              <a:rPr lang="en-US" sz="2000" dirty="0" smtClean="0"/>
              <a:t>Algorithm development</a:t>
            </a:r>
          </a:p>
          <a:p>
            <a:pPr marL="0" indent="0">
              <a:buNone/>
            </a:pPr>
            <a:r>
              <a:rPr lang="en-US" sz="2000" dirty="0" smtClean="0"/>
              <a:t>Test instruments include   </a:t>
            </a:r>
            <a:endParaRPr lang="en-US" sz="2000" dirty="0"/>
          </a:p>
        </p:txBody>
      </p:sp>
      <p:graphicFrame>
        <p:nvGraphicFramePr>
          <p:cNvPr id="6" name="Content Placeholder 3"/>
          <p:cNvGraphicFramePr>
            <a:graphicFrameLocks/>
          </p:cNvGraphicFramePr>
          <p:nvPr>
            <p:extLst>
              <p:ext uri="{D42A27DB-BD31-4B8C-83A1-F6EECF244321}">
                <p14:modId xmlns:p14="http://schemas.microsoft.com/office/powerpoint/2010/main" val="2428012624"/>
              </p:ext>
            </p:extLst>
          </p:nvPr>
        </p:nvGraphicFramePr>
        <p:xfrm>
          <a:off x="2514600" y="3293227"/>
          <a:ext cx="4876800" cy="1854200"/>
        </p:xfrm>
        <a:graphic>
          <a:graphicData uri="http://schemas.openxmlformats.org/drawingml/2006/table">
            <a:tbl>
              <a:tblPr firstRow="1" bandRow="1">
                <a:tableStyleId>{5C22544A-7EE6-4342-B048-85BDC9FD1C3A}</a:tableStyleId>
              </a:tblPr>
              <a:tblGrid>
                <a:gridCol w="2438400"/>
                <a:gridCol w="2438400"/>
              </a:tblGrid>
              <a:tr h="370840">
                <a:tc>
                  <a:txBody>
                    <a:bodyPr/>
                    <a:lstStyle/>
                    <a:p>
                      <a:r>
                        <a:rPr lang="en-US" dirty="0" smtClean="0"/>
                        <a:t>Test Structures</a:t>
                      </a:r>
                      <a:endParaRPr lang="en-US" dirty="0"/>
                    </a:p>
                  </a:txBody>
                  <a:tcPr/>
                </a:tc>
                <a:tc>
                  <a:txBody>
                    <a:bodyPr/>
                    <a:lstStyle/>
                    <a:p>
                      <a:r>
                        <a:rPr lang="en-US" dirty="0" smtClean="0"/>
                        <a:t>Tester</a:t>
                      </a:r>
                      <a:endParaRPr lang="en-US" dirty="0"/>
                    </a:p>
                  </a:txBody>
                  <a:tcPr/>
                </a:tc>
              </a:tr>
              <a:tr h="370840">
                <a:tc>
                  <a:txBody>
                    <a:bodyPr/>
                    <a:lstStyle/>
                    <a:p>
                      <a:r>
                        <a:rPr lang="en-US" dirty="0" smtClean="0"/>
                        <a:t>2XCMOS</a:t>
                      </a:r>
                      <a:endParaRPr lang="en-US" dirty="0"/>
                    </a:p>
                  </a:txBody>
                  <a:tcPr/>
                </a:tc>
                <a:tc>
                  <a:txBody>
                    <a:bodyPr/>
                    <a:lstStyle/>
                    <a:p>
                      <a:r>
                        <a:rPr lang="en-US" dirty="0" smtClean="0"/>
                        <a:t>WLC</a:t>
                      </a:r>
                      <a:r>
                        <a:rPr lang="en-US" baseline="0" dirty="0" smtClean="0"/>
                        <a:t> platform</a:t>
                      </a:r>
                      <a:endParaRPr lang="en-US" dirty="0"/>
                    </a:p>
                  </a:txBody>
                  <a:tcPr/>
                </a:tc>
              </a:tr>
              <a:tr h="370840">
                <a:tc>
                  <a:txBody>
                    <a:bodyPr/>
                    <a:lstStyle/>
                    <a:p>
                      <a:r>
                        <a:rPr lang="en-US" dirty="0" smtClean="0"/>
                        <a:t>IG88</a:t>
                      </a:r>
                      <a:endParaRPr lang="en-US" dirty="0"/>
                    </a:p>
                  </a:txBody>
                  <a:tcPr/>
                </a:tc>
                <a:tc>
                  <a:txBody>
                    <a:bodyPr/>
                    <a:lstStyle/>
                    <a:p>
                      <a:r>
                        <a:rPr lang="en-US" dirty="0" smtClean="0"/>
                        <a:t>WLC</a:t>
                      </a:r>
                      <a:r>
                        <a:rPr lang="en-US" baseline="0" dirty="0" smtClean="0"/>
                        <a:t> platform</a:t>
                      </a:r>
                      <a:endParaRPr lang="en-US" dirty="0"/>
                    </a:p>
                  </a:txBody>
                  <a:tcPr/>
                </a:tc>
              </a:tr>
              <a:tr h="370840">
                <a:tc>
                  <a:txBody>
                    <a:bodyPr/>
                    <a:lstStyle/>
                    <a:p>
                      <a:r>
                        <a:rPr lang="en-US" dirty="0" smtClean="0"/>
                        <a:t>QTT</a:t>
                      </a:r>
                      <a:endParaRPr lang="en-US" dirty="0"/>
                    </a:p>
                  </a:txBody>
                  <a:tcPr/>
                </a:tc>
                <a:tc>
                  <a:txBody>
                    <a:bodyPr/>
                    <a:lstStyle/>
                    <a:p>
                      <a:r>
                        <a:rPr lang="en-US" dirty="0" smtClean="0"/>
                        <a:t>WLC</a:t>
                      </a:r>
                      <a:r>
                        <a:rPr lang="en-US" baseline="0" dirty="0" smtClean="0"/>
                        <a:t> platform</a:t>
                      </a:r>
                      <a:endParaRPr lang="en-US" dirty="0"/>
                    </a:p>
                  </a:txBody>
                  <a:tcPr/>
                </a:tc>
              </a:tr>
              <a:tr h="370840">
                <a:tc>
                  <a:txBody>
                    <a:bodyPr/>
                    <a:lstStyle/>
                    <a:p>
                      <a:r>
                        <a:rPr lang="en-US" dirty="0" smtClean="0"/>
                        <a:t>SR71</a:t>
                      </a:r>
                      <a:endParaRPr lang="en-US" dirty="0"/>
                    </a:p>
                  </a:txBody>
                  <a:tcPr/>
                </a:tc>
                <a:tc>
                  <a:txBody>
                    <a:bodyPr/>
                    <a:lstStyle/>
                    <a:p>
                      <a:r>
                        <a:rPr lang="en-US" dirty="0" smtClean="0"/>
                        <a:t>Magnum Tester</a:t>
                      </a:r>
                      <a:endParaRPr lang="en-US" dirty="0"/>
                    </a:p>
                  </a:txBody>
                  <a:tcPr/>
                </a:tc>
              </a:tr>
            </a:tbl>
          </a:graphicData>
        </a:graphic>
      </p:graphicFrame>
    </p:spTree>
    <p:extLst>
      <p:ext uri="{BB962C8B-B14F-4D97-AF65-F5344CB8AC3E}">
        <p14:creationId xmlns:p14="http://schemas.microsoft.com/office/powerpoint/2010/main" val="5839549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8.0 </a:t>
            </a:r>
            <a:r>
              <a:rPr lang="en-US" cap="small" dirty="0"/>
              <a:t>Budget</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5093899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nSpc>
                <a:spcPct val="110000"/>
              </a:lnSpc>
            </a:pPr>
            <a:r>
              <a:rPr lang="en-US" cap="small" dirty="0" smtClean="0"/>
              <a:t>Budget </a:t>
            </a:r>
            <a:r>
              <a:rPr lang="en-US" cap="small" dirty="0"/>
              <a:t>and </a:t>
            </a:r>
            <a:r>
              <a:rPr lang="en-US" cap="small" dirty="0" smtClean="0"/>
              <a:t>Assumptions</a:t>
            </a:r>
            <a:endParaRPr lang="en-US" cap="small" dirty="0"/>
          </a:p>
        </p:txBody>
      </p:sp>
      <p:sp>
        <p:nvSpPr>
          <p:cNvPr id="3" name="Content Placeholder 2"/>
          <p:cNvSpPr>
            <a:spLocks noGrp="1"/>
          </p:cNvSpPr>
          <p:nvPr>
            <p:ph idx="1"/>
          </p:nvPr>
        </p:nvSpPr>
        <p:spPr/>
        <p:txBody>
          <a:bodyPr/>
          <a:lstStyle/>
          <a:p>
            <a:r>
              <a:rPr lang="en-US" dirty="0"/>
              <a:t>This SOW project scope activities for </a:t>
            </a:r>
            <a:r>
              <a:rPr lang="en-US" dirty="0" smtClean="0"/>
              <a:t>2016 </a:t>
            </a:r>
            <a:r>
              <a:rPr lang="en-US" dirty="0"/>
              <a:t>are consistent with the </a:t>
            </a:r>
            <a:r>
              <a:rPr lang="en-US" dirty="0" smtClean="0"/>
              <a:t>2016 </a:t>
            </a:r>
            <a:r>
              <a:rPr lang="en-US" dirty="0"/>
              <a:t>SXP JDP budget</a:t>
            </a:r>
            <a:r>
              <a:rPr lang="en-US" dirty="0" smtClean="0"/>
              <a:t>.</a:t>
            </a:r>
          </a:p>
          <a:p>
            <a:pPr lvl="1"/>
            <a:r>
              <a:rPr lang="en-US" dirty="0" smtClean="0"/>
              <a:t>Resources and logistics are part of S26A development work</a:t>
            </a:r>
            <a:endParaRPr lang="en-US" dirty="0"/>
          </a:p>
          <a:p>
            <a:r>
              <a:rPr lang="en-US" dirty="0"/>
              <a:t>Budgets for subsequent years of this SOW will be adopted on a yearly basis, as part of the overall SXP JDP budget.</a:t>
            </a:r>
          </a:p>
          <a:p>
            <a:endParaRPr lang="en-US" dirty="0"/>
          </a:p>
        </p:txBody>
      </p:sp>
    </p:spTree>
    <p:extLst>
      <p:ext uri="{BB962C8B-B14F-4D97-AF65-F5344CB8AC3E}">
        <p14:creationId xmlns:p14="http://schemas.microsoft.com/office/powerpoint/2010/main" val="27204248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t-IT" dirty="0" smtClean="0"/>
              <a:t>Back-up </a:t>
            </a:r>
            <a:r>
              <a:rPr lang="it-IT" dirty="0" err="1" smtClean="0"/>
              <a:t>slides</a:t>
            </a:r>
            <a:endParaRPr lang="en-US" dirty="0"/>
          </a:p>
        </p:txBody>
      </p:sp>
      <p:sp>
        <p:nvSpPr>
          <p:cNvPr id="7" name="Text Placeholder 6"/>
          <p:cNvSpPr>
            <a:spLocks noGrp="1"/>
          </p:cNvSpPr>
          <p:nvPr>
            <p:ph type="body" sz="quarter" idx="14"/>
          </p:nvPr>
        </p:nvSpPr>
        <p:spPr/>
        <p:txBody>
          <a:bodyPr/>
          <a:lstStyle/>
          <a:p>
            <a:endParaRPr lang="en-US"/>
          </a:p>
        </p:txBody>
      </p:sp>
      <p:sp>
        <p:nvSpPr>
          <p:cNvPr id="3" name="Date Placeholder 2"/>
          <p:cNvSpPr>
            <a:spLocks noGrp="1"/>
          </p:cNvSpPr>
          <p:nvPr>
            <p:ph type="dt" sz="half" idx="2"/>
          </p:nvPr>
        </p:nvSpPr>
        <p:spPr/>
        <p:txBody>
          <a:bodyPr/>
          <a:lstStyle/>
          <a:p>
            <a:r>
              <a:rPr lang="en-US" smtClean="0"/>
              <a:t>|  </a:t>
            </a:r>
            <a:fld id="{F55C824C-5440-421F-B1ED-9166A1D48D51}" type="datetime4">
              <a:rPr lang="en-US" smtClean="0"/>
              <a:pPr/>
              <a:t>January 17, 2016</a:t>
            </a:fld>
            <a:endParaRPr dirty="0"/>
          </a:p>
        </p:txBody>
      </p:sp>
      <p:sp>
        <p:nvSpPr>
          <p:cNvPr id="4" name="Slide Number Placeholder 3"/>
          <p:cNvSpPr>
            <a:spLocks noGrp="1"/>
          </p:cNvSpPr>
          <p:nvPr>
            <p:ph type="sldNum" sz="quarter" idx="4"/>
          </p:nvPr>
        </p:nvSpPr>
        <p:spPr/>
        <p:txBody>
          <a:bodyPr/>
          <a:lstStyle/>
          <a:p>
            <a:pPr algn="l"/>
            <a:fld id="{0D904593-1668-4B95-BA96-EF3EF43EDF4E}" type="slidenum">
              <a:rPr lang="en-US" smtClean="0"/>
              <a:pPr algn="l"/>
              <a:t>26</a:t>
            </a:fld>
            <a:endParaRPr lang="en-US" dirty="0"/>
          </a:p>
        </p:txBody>
      </p:sp>
      <p:sp>
        <p:nvSpPr>
          <p:cNvPr id="5" name="Footer Placeholder 4"/>
          <p:cNvSpPr>
            <a:spLocks noGrp="1"/>
          </p:cNvSpPr>
          <p:nvPr>
            <p:ph type="ftr" sz="quarter" idx="15"/>
          </p:nvPr>
        </p:nvSpPr>
        <p:spPr/>
        <p:txBody>
          <a:bodyPr/>
          <a:lstStyle/>
          <a:p>
            <a:r>
              <a:rPr lang="en-US" smtClean="0"/>
              <a:t>|  Micron Confidential</a:t>
            </a:r>
            <a:endParaRPr lang="en-US" dirty="0"/>
          </a:p>
        </p:txBody>
      </p:sp>
    </p:spTree>
    <p:extLst>
      <p:ext uri="{BB962C8B-B14F-4D97-AF65-F5344CB8AC3E}">
        <p14:creationId xmlns:p14="http://schemas.microsoft.com/office/powerpoint/2010/main" val="20948853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128" y="795"/>
            <a:ext cx="8560119" cy="484155"/>
          </a:xfrm>
        </p:spPr>
        <p:txBody>
          <a:bodyPr>
            <a:normAutofit fontScale="90000"/>
          </a:bodyPr>
          <a:lstStyle/>
          <a:p>
            <a:r>
              <a:rPr lang="en-US" dirty="0" smtClean="0"/>
              <a:t>Intrinsic Performance</a:t>
            </a:r>
            <a:endParaRPr lang="en-US" dirty="0"/>
          </a:p>
        </p:txBody>
      </p:sp>
      <p:sp>
        <p:nvSpPr>
          <p:cNvPr id="34" name="Date Placeholder 33"/>
          <p:cNvSpPr>
            <a:spLocks noGrp="1"/>
          </p:cNvSpPr>
          <p:nvPr>
            <p:ph type="dt" sz="half" idx="2"/>
          </p:nvPr>
        </p:nvSpPr>
        <p:spPr/>
        <p:txBody>
          <a:bodyPr/>
          <a:lstStyle/>
          <a:p>
            <a:r>
              <a:rPr lang="en-US" smtClean="0"/>
              <a:t>|  </a:t>
            </a:r>
            <a:fld id="{813B26B7-A279-4753-8A1A-AC4573FF378D}" type="datetime4">
              <a:rPr lang="en-US" smtClean="0"/>
              <a:pPr/>
              <a:t>January 17, 2016</a:t>
            </a:fld>
            <a:endParaRPr dirty="0"/>
          </a:p>
        </p:txBody>
      </p:sp>
      <p:sp>
        <p:nvSpPr>
          <p:cNvPr id="5" name="Slide Number Placeholder 4"/>
          <p:cNvSpPr>
            <a:spLocks noGrp="1"/>
          </p:cNvSpPr>
          <p:nvPr>
            <p:ph type="sldNum" sz="quarter" idx="4"/>
          </p:nvPr>
        </p:nvSpPr>
        <p:spPr/>
        <p:txBody>
          <a:bodyPr/>
          <a:lstStyle/>
          <a:p>
            <a:fld id="{0D904593-1668-4B95-BA96-EF3EF43EDF4E}" type="slidenum">
              <a:rPr lang="en-US" smtClean="0"/>
              <a:pPr/>
              <a:t>27</a:t>
            </a:fld>
            <a:endParaRPr lang="en-US" dirty="0"/>
          </a:p>
        </p:txBody>
      </p:sp>
      <p:sp>
        <p:nvSpPr>
          <p:cNvPr id="35" name="Footer Placeholder 34"/>
          <p:cNvSpPr>
            <a:spLocks noGrp="1"/>
          </p:cNvSpPr>
          <p:nvPr>
            <p:ph type="ftr" sz="quarter" idx="12"/>
          </p:nvPr>
        </p:nvSpPr>
        <p:spPr/>
        <p:txBody>
          <a:bodyPr/>
          <a:lstStyle/>
          <a:p>
            <a:r>
              <a:rPr lang="en-US" smtClean="0"/>
              <a:t>|  Micron Confidential</a:t>
            </a:r>
            <a:endParaRPr lang="en-US" dirty="0"/>
          </a:p>
        </p:txBody>
      </p:sp>
      <p:sp>
        <p:nvSpPr>
          <p:cNvPr id="10" name="Text Placeholder 9"/>
          <p:cNvSpPr>
            <a:spLocks noGrp="1"/>
          </p:cNvSpPr>
          <p:nvPr>
            <p:ph type="body" sz="quarter" idx="14"/>
          </p:nvPr>
        </p:nvSpPr>
        <p:spPr/>
        <p:txBody>
          <a:bodyPr/>
          <a:lstStyle/>
          <a:p>
            <a:endParaRPr lang="en-US" dirty="0"/>
          </a:p>
        </p:txBody>
      </p:sp>
      <p:pic>
        <p:nvPicPr>
          <p:cNvPr id="6" name="Picture 5"/>
          <p:cNvPicPr>
            <a:picLocks noChangeAspect="1"/>
          </p:cNvPicPr>
          <p:nvPr/>
        </p:nvPicPr>
        <p:blipFill>
          <a:blip r:embed="rId3"/>
          <a:stretch>
            <a:fillRect/>
          </a:stretch>
        </p:blipFill>
        <p:spPr>
          <a:xfrm>
            <a:off x="472892" y="632866"/>
            <a:ext cx="5637904" cy="4374141"/>
          </a:xfrm>
          <a:prstGeom prst="rect">
            <a:avLst/>
          </a:prstGeom>
        </p:spPr>
      </p:pic>
      <p:sp>
        <p:nvSpPr>
          <p:cNvPr id="11" name="Content Placeholder 2"/>
          <p:cNvSpPr>
            <a:spLocks noGrp="1"/>
          </p:cNvSpPr>
          <p:nvPr>
            <p:ph idx="1"/>
          </p:nvPr>
        </p:nvSpPr>
        <p:spPr>
          <a:xfrm>
            <a:off x="6246796" y="342624"/>
            <a:ext cx="3593922" cy="4333467"/>
          </a:xfrm>
        </p:spPr>
        <p:txBody>
          <a:bodyPr/>
          <a:lstStyle/>
          <a:p>
            <a:r>
              <a:rPr lang="en-US" sz="1485" dirty="0"/>
              <a:t>Comparable leakage (same SD material).</a:t>
            </a:r>
          </a:p>
          <a:p>
            <a:r>
              <a:rPr lang="en-US" sz="1485" dirty="0"/>
              <a:t>More flexible Read </a:t>
            </a:r>
            <a:r>
              <a:rPr lang="en-US" sz="1485" dirty="0" err="1"/>
              <a:t>algo</a:t>
            </a:r>
            <a:r>
              <a:rPr lang="en-US" sz="1485" dirty="0"/>
              <a:t> (no spurious reset of Set bit).</a:t>
            </a:r>
          </a:p>
          <a:p>
            <a:r>
              <a:rPr lang="en-US" sz="1485" dirty="0"/>
              <a:t>Similar Set </a:t>
            </a:r>
            <a:r>
              <a:rPr lang="en-US" sz="1485" dirty="0" err="1"/>
              <a:t>Vt</a:t>
            </a:r>
            <a:r>
              <a:rPr lang="en-US" sz="1485" dirty="0"/>
              <a:t>, but much faster (~20ns demonstrated) and simple (no pulse shaping needed) and lower current Set operation.</a:t>
            </a:r>
          </a:p>
          <a:p>
            <a:r>
              <a:rPr lang="en-US" sz="1485" dirty="0"/>
              <a:t>Similar </a:t>
            </a:r>
            <a:r>
              <a:rPr lang="en-US" sz="1485" dirty="0" err="1">
                <a:latin typeface="Symbol" panose="05050102010706020507" pitchFamily="18" charset="2"/>
              </a:rPr>
              <a:t>D</a:t>
            </a:r>
            <a:r>
              <a:rPr lang="en-US" sz="1485" dirty="0" err="1"/>
              <a:t>Vt</a:t>
            </a:r>
            <a:r>
              <a:rPr lang="en-US" sz="1485" dirty="0"/>
              <a:t>, but much lower reset current (~1/3 of actual </a:t>
            </a:r>
            <a:r>
              <a:rPr lang="en-US" sz="1485" dirty="0" err="1"/>
              <a:t>SxP</a:t>
            </a:r>
            <a:r>
              <a:rPr lang="en-US" sz="1485" dirty="0"/>
              <a:t> current).</a:t>
            </a:r>
          </a:p>
          <a:p>
            <a:r>
              <a:rPr lang="en-US" sz="1485" dirty="0"/>
              <a:t>Negative polarity needed for reset operation (added decoder complexity/area).</a:t>
            </a:r>
          </a:p>
          <a:p>
            <a:r>
              <a:rPr lang="it-IT" sz="1485" dirty="0"/>
              <a:t>A thicker SD is preferable (better Vth window, leakage and drift), so higher voltages may be needed.</a:t>
            </a:r>
            <a:endParaRPr lang="en-US" sz="1155" dirty="0"/>
          </a:p>
        </p:txBody>
      </p:sp>
    </p:spTree>
    <p:extLst>
      <p:ext uri="{BB962C8B-B14F-4D97-AF65-F5344CB8AC3E}">
        <p14:creationId xmlns:p14="http://schemas.microsoft.com/office/powerpoint/2010/main" val="2644966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128" y="795"/>
            <a:ext cx="8560119" cy="484155"/>
          </a:xfrm>
        </p:spPr>
        <p:txBody>
          <a:bodyPr>
            <a:normAutofit fontScale="90000"/>
          </a:bodyPr>
          <a:lstStyle/>
          <a:p>
            <a:r>
              <a:rPr lang="en-US" dirty="0" smtClean="0"/>
              <a:t>Reliability</a:t>
            </a:r>
            <a:endParaRPr lang="en-US" dirty="0"/>
          </a:p>
        </p:txBody>
      </p:sp>
      <p:sp>
        <p:nvSpPr>
          <p:cNvPr id="34" name="Date Placeholder 33"/>
          <p:cNvSpPr>
            <a:spLocks noGrp="1"/>
          </p:cNvSpPr>
          <p:nvPr>
            <p:ph type="dt" sz="half" idx="2"/>
          </p:nvPr>
        </p:nvSpPr>
        <p:spPr/>
        <p:txBody>
          <a:bodyPr/>
          <a:lstStyle/>
          <a:p>
            <a:r>
              <a:rPr lang="en-US" smtClean="0"/>
              <a:t>|  </a:t>
            </a:r>
            <a:fld id="{813B26B7-A279-4753-8A1A-AC4573FF378D}" type="datetime4">
              <a:rPr lang="en-US" smtClean="0"/>
              <a:pPr/>
              <a:t>January 17, 2016</a:t>
            </a:fld>
            <a:endParaRPr dirty="0"/>
          </a:p>
        </p:txBody>
      </p:sp>
      <p:sp>
        <p:nvSpPr>
          <p:cNvPr id="5" name="Slide Number Placeholder 4"/>
          <p:cNvSpPr>
            <a:spLocks noGrp="1"/>
          </p:cNvSpPr>
          <p:nvPr>
            <p:ph type="sldNum" sz="quarter" idx="4"/>
          </p:nvPr>
        </p:nvSpPr>
        <p:spPr/>
        <p:txBody>
          <a:bodyPr/>
          <a:lstStyle/>
          <a:p>
            <a:fld id="{0D904593-1668-4B95-BA96-EF3EF43EDF4E}" type="slidenum">
              <a:rPr lang="en-US" smtClean="0"/>
              <a:pPr/>
              <a:t>28</a:t>
            </a:fld>
            <a:endParaRPr lang="en-US" dirty="0"/>
          </a:p>
        </p:txBody>
      </p:sp>
      <p:sp>
        <p:nvSpPr>
          <p:cNvPr id="35" name="Footer Placeholder 34"/>
          <p:cNvSpPr>
            <a:spLocks noGrp="1"/>
          </p:cNvSpPr>
          <p:nvPr>
            <p:ph type="ftr" sz="quarter" idx="12"/>
          </p:nvPr>
        </p:nvSpPr>
        <p:spPr/>
        <p:txBody>
          <a:bodyPr/>
          <a:lstStyle/>
          <a:p>
            <a:r>
              <a:rPr lang="en-US" smtClean="0"/>
              <a:t>|  Micron Confidential</a:t>
            </a:r>
            <a:endParaRPr lang="en-US" dirty="0"/>
          </a:p>
        </p:txBody>
      </p:sp>
      <p:sp>
        <p:nvSpPr>
          <p:cNvPr id="10" name="Text Placeholder 9"/>
          <p:cNvSpPr>
            <a:spLocks noGrp="1"/>
          </p:cNvSpPr>
          <p:nvPr>
            <p:ph type="body" sz="quarter" idx="14"/>
          </p:nvPr>
        </p:nvSpPr>
        <p:spPr/>
        <p:txBody>
          <a:bodyPr/>
          <a:lstStyle/>
          <a:p>
            <a:endParaRPr lang="en-US"/>
          </a:p>
        </p:txBody>
      </p:sp>
      <p:sp>
        <p:nvSpPr>
          <p:cNvPr id="11" name="Content Placeholder 2"/>
          <p:cNvSpPr>
            <a:spLocks noGrp="1"/>
          </p:cNvSpPr>
          <p:nvPr>
            <p:ph idx="1"/>
          </p:nvPr>
        </p:nvSpPr>
        <p:spPr>
          <a:xfrm>
            <a:off x="6384082" y="396016"/>
            <a:ext cx="3456636" cy="4333467"/>
          </a:xfrm>
        </p:spPr>
        <p:txBody>
          <a:bodyPr/>
          <a:lstStyle/>
          <a:p>
            <a:r>
              <a:rPr lang="en-US" sz="1485" dirty="0"/>
              <a:t>Comparable Drift for Set (same SD material) and better Drift for Reset (no additional Drift of reset PM).</a:t>
            </a:r>
          </a:p>
          <a:p>
            <a:r>
              <a:rPr lang="en-US" sz="1485" dirty="0"/>
              <a:t>No Read Disturb on Set </a:t>
            </a:r>
          </a:p>
          <a:p>
            <a:r>
              <a:rPr lang="en-US" sz="1485" dirty="0"/>
              <a:t>Read Disturb on Reset represents the only failure mode specifically related to the proposed approach </a:t>
            </a:r>
            <a:r>
              <a:rPr lang="en-US" sz="1485" dirty="0">
                <a:sym typeface="Wingdings" panose="05000000000000000000" pitchFamily="2" charset="2"/>
              </a:rPr>
              <a:t> &gt; 10</a:t>
            </a:r>
            <a:r>
              <a:rPr lang="en-US" sz="1485" baseline="30000" dirty="0">
                <a:sym typeface="Wingdings" panose="05000000000000000000" pitchFamily="2" charset="2"/>
              </a:rPr>
              <a:t>4</a:t>
            </a:r>
            <a:r>
              <a:rPr lang="en-US" sz="1485" dirty="0">
                <a:sym typeface="Wingdings" panose="05000000000000000000" pitchFamily="2" charset="2"/>
              </a:rPr>
              <a:t> reads feasible up to 125C</a:t>
            </a:r>
            <a:endParaRPr lang="en-US" sz="1485" dirty="0"/>
          </a:p>
          <a:p>
            <a:r>
              <a:rPr lang="en-US" sz="1485" dirty="0"/>
              <a:t>No Proximity Thermal Disturb (very low current and temperatures).</a:t>
            </a:r>
          </a:p>
          <a:p>
            <a:r>
              <a:rPr lang="en-US" sz="1485" dirty="0"/>
              <a:t>Similar Write and Read Endurance.</a:t>
            </a:r>
          </a:p>
          <a:p>
            <a:r>
              <a:rPr lang="en-US" sz="1485" dirty="0"/>
              <a:t>Good retention up to 125C, but activation energy still to be quantified (</a:t>
            </a:r>
            <a:r>
              <a:rPr lang="en-US" sz="1485" dirty="0" err="1"/>
              <a:t>wip</a:t>
            </a:r>
            <a:r>
              <a:rPr lang="en-US" sz="1485" dirty="0"/>
              <a:t>).</a:t>
            </a:r>
            <a:endParaRPr lang="en-US" sz="1155" dirty="0"/>
          </a:p>
        </p:txBody>
      </p:sp>
      <p:grpSp>
        <p:nvGrpSpPr>
          <p:cNvPr id="8" name="Group 7"/>
          <p:cNvGrpSpPr/>
          <p:nvPr/>
        </p:nvGrpSpPr>
        <p:grpSpPr>
          <a:xfrm>
            <a:off x="428026" y="894115"/>
            <a:ext cx="5637903" cy="3426203"/>
            <a:chOff x="518819" y="1082813"/>
            <a:chExt cx="6833822" cy="4152973"/>
          </a:xfrm>
        </p:grpSpPr>
        <p:pic>
          <p:nvPicPr>
            <p:cNvPr id="3" name="Picture 2"/>
            <p:cNvPicPr>
              <a:picLocks noChangeAspect="1"/>
            </p:cNvPicPr>
            <p:nvPr/>
          </p:nvPicPr>
          <p:blipFill>
            <a:blip r:embed="rId3"/>
            <a:stretch>
              <a:fillRect/>
            </a:stretch>
          </p:blipFill>
          <p:spPr>
            <a:xfrm>
              <a:off x="518819" y="1082813"/>
              <a:ext cx="6833822" cy="4152973"/>
            </a:xfrm>
            <a:prstGeom prst="rect">
              <a:avLst/>
            </a:prstGeom>
          </p:spPr>
        </p:pic>
        <p:sp>
          <p:nvSpPr>
            <p:cNvPr id="6" name="Rectangle 5"/>
            <p:cNvSpPr/>
            <p:nvPr/>
          </p:nvSpPr>
          <p:spPr>
            <a:xfrm>
              <a:off x="3517323" y="2821132"/>
              <a:ext cx="1023504" cy="2545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solidFill>
                  <a:schemeClr val="bg2"/>
                </a:solidFill>
                <a:latin typeface="Segoe UI" panose="020B0502040204020203" pitchFamily="34" charset="0"/>
                <a:cs typeface="Segoe UI" panose="020B0502040204020203" pitchFamily="34" charset="0"/>
              </a:endParaRPr>
            </a:p>
          </p:txBody>
        </p:sp>
        <p:sp>
          <p:nvSpPr>
            <p:cNvPr id="4" name="TextBox 3"/>
            <p:cNvSpPr txBox="1"/>
            <p:nvPr/>
          </p:nvSpPr>
          <p:spPr>
            <a:xfrm>
              <a:off x="3618211" y="2816330"/>
              <a:ext cx="855324" cy="273424"/>
            </a:xfrm>
            <a:prstGeom prst="rect">
              <a:avLst/>
            </a:prstGeom>
            <a:noFill/>
            <a:ln>
              <a:noFill/>
            </a:ln>
          </p:spPr>
          <p:txBody>
            <a:bodyPr wrap="none" rtlCol="0">
              <a:spAutoFit/>
            </a:bodyPr>
            <a:lstStyle/>
            <a:p>
              <a:r>
                <a:rPr lang="it-IT" sz="866" dirty="0">
                  <a:solidFill>
                    <a:schemeClr val="tx1">
                      <a:lumMod val="50000"/>
                    </a:schemeClr>
                  </a:solidFill>
                  <a:latin typeface="Calibri" panose="020F0502020204030204" pitchFamily="34" charset="0"/>
                  <a:cs typeface="Calibri" panose="020F0502020204030204" pitchFamily="34" charset="0"/>
                </a:rPr>
                <a:t>&gt; 1E4 reads</a:t>
              </a:r>
              <a:endParaRPr lang="en-US" sz="1320" dirty="0" err="1">
                <a:solidFill>
                  <a:schemeClr val="tx1">
                    <a:lumMod val="50000"/>
                  </a:schemeClr>
                </a:solidFill>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1513690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7541" name="Rectangle 4"/>
          <p:cNvSpPr>
            <a:spLocks noGrp="1" noChangeArrowheads="1"/>
          </p:cNvSpPr>
          <p:nvPr>
            <p:ph type="title" idx="4294967295"/>
          </p:nvPr>
        </p:nvSpPr>
        <p:spPr>
          <a:xfrm>
            <a:off x="1633538" y="226640"/>
            <a:ext cx="6791325" cy="565944"/>
          </a:xfrm>
        </p:spPr>
        <p:txBody>
          <a:bodyPr/>
          <a:lstStyle/>
          <a:p>
            <a:pPr eaLnBrk="1" hangingPunct="1"/>
            <a:r>
              <a:rPr lang="en-US" dirty="0" smtClean="0"/>
              <a:t>Revision Page</a:t>
            </a:r>
          </a:p>
        </p:txBody>
      </p:sp>
      <p:graphicFrame>
        <p:nvGraphicFramePr>
          <p:cNvPr id="1217666" name="Group 130"/>
          <p:cNvGraphicFramePr>
            <a:graphicFrameLocks noGrp="1"/>
          </p:cNvGraphicFramePr>
          <p:nvPr>
            <p:extLst>
              <p:ext uri="{D42A27DB-BD31-4B8C-83A1-F6EECF244321}">
                <p14:modId xmlns:p14="http://schemas.microsoft.com/office/powerpoint/2010/main" val="1114354292"/>
              </p:ext>
            </p:extLst>
          </p:nvPr>
        </p:nvGraphicFramePr>
        <p:xfrm>
          <a:off x="609600" y="1229519"/>
          <a:ext cx="8506961" cy="2841740"/>
        </p:xfrm>
        <a:graphic>
          <a:graphicData uri="http://schemas.openxmlformats.org/drawingml/2006/table">
            <a:tbl>
              <a:tblPr/>
              <a:tblGrid>
                <a:gridCol w="1274663"/>
                <a:gridCol w="466303"/>
                <a:gridCol w="1309943"/>
                <a:gridCol w="1515484"/>
                <a:gridCol w="1517019"/>
                <a:gridCol w="2423549"/>
              </a:tblGrid>
              <a:tr h="22402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Approval Date</a:t>
                      </a: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REV</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Pages Affected</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Was</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Is</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bg1"/>
                          </a:solidFill>
                          <a:effectLst/>
                          <a:latin typeface="Calibri" panose="020F0502020204030204" pitchFamily="34" charset="0"/>
                        </a:rPr>
                        <a:t>Comments</a:t>
                      </a: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solidFill>
                  </a:tcPr>
                </a:tc>
              </a:tr>
              <a:tr h="1379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Jan-20-2016</a:t>
                      </a: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1.0</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ALL</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100" b="1" i="0" u="none" strike="noStrike" cap="none" normalizeH="0" baseline="0" dirty="0" smtClean="0">
                          <a:ln>
                            <a:noFill/>
                          </a:ln>
                          <a:solidFill>
                            <a:schemeClr val="tx1"/>
                          </a:solidFill>
                          <a:effectLst/>
                          <a:latin typeface="Calibri" panose="020F0502020204030204" pitchFamily="34" charset="0"/>
                        </a:rPr>
                        <a:t>Initial Self-Select Memory SOW</a:t>
                      </a: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2709">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2709">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40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1100" b="1" i="0" u="none" strike="noStrike" cap="none" normalizeH="0" baseline="0" dirty="0" smtClean="0">
                        <a:ln>
                          <a:noFill/>
                        </a:ln>
                        <a:solidFill>
                          <a:schemeClr val="tx1"/>
                        </a:solidFill>
                        <a:effectLst/>
                        <a:latin typeface="Calibri" panose="020F0502020204030204" pitchFamily="34" charset="0"/>
                      </a:endParaRPr>
                    </a:p>
                  </a:txBody>
                  <a:tcPr marL="75459" marR="75459" marT="37730" marB="3773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58391385"/>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SOW Contacts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21875405"/>
              </p:ext>
            </p:extLst>
          </p:nvPr>
        </p:nvGraphicFramePr>
        <p:xfrm>
          <a:off x="754063" y="1006475"/>
          <a:ext cx="8550276" cy="2966720"/>
        </p:xfrm>
        <a:graphic>
          <a:graphicData uri="http://schemas.openxmlformats.org/drawingml/2006/table">
            <a:tbl>
              <a:tblPr firstRow="1" bandRow="1">
                <a:tableStyleId>{5C22544A-7EE6-4342-B048-85BDC9FD1C3A}</a:tableStyleId>
              </a:tblPr>
              <a:tblGrid>
                <a:gridCol w="2446337"/>
                <a:gridCol w="4572000"/>
                <a:gridCol w="1531939"/>
              </a:tblGrid>
              <a:tr h="370840">
                <a:tc>
                  <a:txBody>
                    <a:bodyPr/>
                    <a:lstStyle/>
                    <a:p>
                      <a:r>
                        <a:rPr lang="en-US" dirty="0" smtClean="0"/>
                        <a:t>Name</a:t>
                      </a:r>
                      <a:endParaRPr lang="en-US" dirty="0"/>
                    </a:p>
                  </a:txBody>
                  <a:tcPr>
                    <a:solidFill>
                      <a:schemeClr val="accent2"/>
                    </a:solidFill>
                  </a:tcPr>
                </a:tc>
                <a:tc>
                  <a:txBody>
                    <a:bodyPr/>
                    <a:lstStyle/>
                    <a:p>
                      <a:r>
                        <a:rPr lang="en-US" dirty="0" smtClean="0"/>
                        <a:t>Function</a:t>
                      </a:r>
                      <a:endParaRPr lang="en-US" dirty="0"/>
                    </a:p>
                  </a:txBody>
                  <a:tcPr>
                    <a:solidFill>
                      <a:schemeClr val="accent2"/>
                    </a:solidFill>
                  </a:tcPr>
                </a:tc>
                <a:tc>
                  <a:txBody>
                    <a:bodyPr/>
                    <a:lstStyle/>
                    <a:p>
                      <a:r>
                        <a:rPr lang="en-US" dirty="0" smtClean="0"/>
                        <a:t>Company</a:t>
                      </a:r>
                      <a:endParaRPr lang="en-US" dirty="0"/>
                    </a:p>
                  </a:txBody>
                  <a:tcPr>
                    <a:solidFill>
                      <a:schemeClr val="accent2"/>
                    </a:solidFill>
                  </a:tcPr>
                </a:tc>
              </a:tr>
              <a:tr h="370840">
                <a:tc>
                  <a:txBody>
                    <a:bodyPr/>
                    <a:lstStyle/>
                    <a:p>
                      <a:r>
                        <a:rPr lang="en-US" dirty="0" smtClean="0"/>
                        <a:t>Russ Meyer</a:t>
                      </a:r>
                      <a:endParaRPr lang="en-US" dirty="0"/>
                    </a:p>
                  </a:txBody>
                  <a:tcPr/>
                </a:tc>
                <a:tc>
                  <a:txBody>
                    <a:bodyPr/>
                    <a:lstStyle/>
                    <a:p>
                      <a:r>
                        <a:rPr lang="en-US" dirty="0" smtClean="0"/>
                        <a:t>JDP co-manager</a:t>
                      </a:r>
                      <a:endParaRPr lang="en-US" dirty="0"/>
                    </a:p>
                  </a:txBody>
                  <a:tcPr/>
                </a:tc>
                <a:tc>
                  <a:txBody>
                    <a:bodyPr/>
                    <a:lstStyle/>
                    <a:p>
                      <a:r>
                        <a:rPr lang="en-US" dirty="0" smtClean="0"/>
                        <a:t>Micron</a:t>
                      </a:r>
                      <a:endParaRPr lang="en-US" dirty="0"/>
                    </a:p>
                  </a:txBody>
                  <a:tcPr/>
                </a:tc>
              </a:tr>
              <a:tr h="370840">
                <a:tc>
                  <a:txBody>
                    <a:bodyPr/>
                    <a:lstStyle/>
                    <a:p>
                      <a:r>
                        <a:rPr lang="en-US" dirty="0" smtClean="0"/>
                        <a:t>Al</a:t>
                      </a:r>
                      <a:r>
                        <a:rPr lang="en-US" baseline="0" dirty="0" smtClean="0"/>
                        <a:t> Fazio</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JDP co-manager</a:t>
                      </a:r>
                    </a:p>
                  </a:txBody>
                  <a:tcPr/>
                </a:tc>
                <a:tc>
                  <a:txBody>
                    <a:bodyPr/>
                    <a:lstStyle/>
                    <a:p>
                      <a:r>
                        <a:rPr lang="en-US" dirty="0" smtClean="0"/>
                        <a:t>Intel</a:t>
                      </a:r>
                      <a:endParaRPr lang="en-US" dirty="0"/>
                    </a:p>
                  </a:txBody>
                  <a:tcPr/>
                </a:tc>
              </a:tr>
              <a:tr h="370840">
                <a:tc>
                  <a:txBody>
                    <a:bodyPr/>
                    <a:lstStyle/>
                    <a:p>
                      <a:r>
                        <a:rPr lang="en-US" baseline="0" dirty="0" smtClean="0"/>
                        <a:t>Hernan Castro</a:t>
                      </a:r>
                      <a:endParaRPr lang="en-US" dirty="0"/>
                    </a:p>
                  </a:txBody>
                  <a:tcPr/>
                </a:tc>
                <a:tc>
                  <a:txBody>
                    <a:bodyPr/>
                    <a:lstStyle/>
                    <a:p>
                      <a:r>
                        <a:rPr lang="en-US" dirty="0" smtClean="0"/>
                        <a:t>Design</a:t>
                      </a:r>
                      <a:endParaRPr lang="en-US" dirty="0"/>
                    </a:p>
                  </a:txBody>
                  <a:tcPr/>
                </a:tc>
                <a:tc>
                  <a:txBody>
                    <a:bodyPr/>
                    <a:lstStyle/>
                    <a:p>
                      <a:r>
                        <a:rPr lang="en-US" dirty="0" smtClean="0"/>
                        <a:t>Micron</a:t>
                      </a:r>
                      <a:endParaRPr lang="en-US" dirty="0"/>
                    </a:p>
                  </a:txBody>
                  <a:tcPr/>
                </a:tc>
              </a:tr>
              <a:tr h="370840">
                <a:tc>
                  <a:txBody>
                    <a:bodyPr/>
                    <a:lstStyle/>
                    <a:p>
                      <a:r>
                        <a:rPr lang="en-US" altLang="ja-JP" dirty="0" smtClean="0">
                          <a:ea typeface="MS PGothic" pitchFamily="34" charset="-128"/>
                        </a:rPr>
                        <a:t>Sandeep Guliani</a:t>
                      </a:r>
                      <a:endParaRPr lang="en-US" dirty="0"/>
                    </a:p>
                  </a:txBody>
                  <a:tcPr/>
                </a:tc>
                <a:tc>
                  <a:txBody>
                    <a:bodyPr/>
                    <a:lstStyle/>
                    <a:p>
                      <a:r>
                        <a:rPr lang="en-US" dirty="0" smtClean="0"/>
                        <a:t>Design</a:t>
                      </a:r>
                      <a:endParaRPr lang="en-US" dirty="0"/>
                    </a:p>
                  </a:txBody>
                  <a:tcPr/>
                </a:tc>
                <a:tc>
                  <a:txBody>
                    <a:bodyPr/>
                    <a:lstStyle/>
                    <a:p>
                      <a:r>
                        <a:rPr lang="en-US" dirty="0" smtClean="0"/>
                        <a:t>Intel</a:t>
                      </a:r>
                      <a:endParaRPr lang="en-US" dirty="0"/>
                    </a:p>
                  </a:txBody>
                  <a:tcPr/>
                </a:tc>
              </a:tr>
              <a:tr h="370840">
                <a:tc>
                  <a:txBody>
                    <a:bodyPr/>
                    <a:lstStyle/>
                    <a:p>
                      <a:r>
                        <a:rPr lang="en-US" dirty="0" smtClean="0"/>
                        <a:t>Kiran Pangal</a:t>
                      </a:r>
                      <a:endParaRPr lang="en-US" dirty="0"/>
                    </a:p>
                  </a:txBody>
                  <a:tcPr/>
                </a:tc>
                <a:tc>
                  <a:txBody>
                    <a:bodyPr/>
                    <a:lstStyle/>
                    <a:p>
                      <a:r>
                        <a:rPr lang="en-US" dirty="0" smtClean="0"/>
                        <a:t>Array</a:t>
                      </a:r>
                      <a:r>
                        <a:rPr lang="en-US" baseline="0" dirty="0" smtClean="0"/>
                        <a:t> Development</a:t>
                      </a:r>
                      <a:endParaRPr lang="en-US" dirty="0"/>
                    </a:p>
                  </a:txBody>
                  <a:tcPr/>
                </a:tc>
                <a:tc>
                  <a:txBody>
                    <a:bodyPr/>
                    <a:lstStyle/>
                    <a:p>
                      <a:r>
                        <a:rPr lang="en-US" dirty="0" smtClean="0"/>
                        <a:t>Intel</a:t>
                      </a:r>
                      <a:endParaRPr lang="en-US" dirty="0"/>
                    </a:p>
                  </a:txBody>
                  <a:tcPr/>
                </a:tc>
              </a:tr>
              <a:tr h="370840">
                <a:tc>
                  <a:txBody>
                    <a:bodyPr/>
                    <a:lstStyle/>
                    <a:p>
                      <a:r>
                        <a:rPr lang="en-US" dirty="0" smtClean="0"/>
                        <a:t>Fabio Pellizzer</a:t>
                      </a:r>
                      <a:endParaRPr lang="en-US" dirty="0"/>
                    </a:p>
                  </a:txBody>
                  <a:tcPr/>
                </a:tc>
                <a:tc>
                  <a:txBody>
                    <a:bodyPr/>
                    <a:lstStyle/>
                    <a:p>
                      <a:r>
                        <a:rPr lang="en-US" dirty="0" smtClean="0"/>
                        <a:t>Technology Development</a:t>
                      </a:r>
                      <a:endParaRPr lang="en-US" dirty="0"/>
                    </a:p>
                  </a:txBody>
                  <a:tcPr/>
                </a:tc>
                <a:tc>
                  <a:txBody>
                    <a:bodyPr/>
                    <a:lstStyle/>
                    <a:p>
                      <a:r>
                        <a:rPr lang="en-US" dirty="0" smtClean="0"/>
                        <a:t>Micron</a:t>
                      </a:r>
                      <a:endParaRPr lang="en-US" dirty="0"/>
                    </a:p>
                  </a:txBody>
                  <a:tcPr/>
                </a:tc>
              </a:tr>
              <a:tr h="370840">
                <a:tc>
                  <a:txBody>
                    <a:bodyPr/>
                    <a:lstStyle/>
                    <a:p>
                      <a:r>
                        <a:rPr lang="en-US" dirty="0" smtClean="0"/>
                        <a:t>DerChang Kau</a:t>
                      </a:r>
                      <a:endParaRPr lang="en-US" dirty="0"/>
                    </a:p>
                  </a:txBody>
                  <a:tcPr/>
                </a:tc>
                <a:tc>
                  <a:txBody>
                    <a:bodyPr/>
                    <a:lstStyle/>
                    <a:p>
                      <a:r>
                        <a:rPr lang="en-US" dirty="0" smtClean="0"/>
                        <a:t>Technology Development</a:t>
                      </a:r>
                      <a:endParaRPr lang="en-US" dirty="0"/>
                    </a:p>
                  </a:txBody>
                  <a:tcPr/>
                </a:tc>
                <a:tc>
                  <a:txBody>
                    <a:bodyPr/>
                    <a:lstStyle/>
                    <a:p>
                      <a:r>
                        <a:rPr lang="en-US" dirty="0" smtClean="0"/>
                        <a:t>Intel</a:t>
                      </a:r>
                      <a:endParaRPr lang="en-US" dirty="0"/>
                    </a:p>
                  </a:txBody>
                  <a:tcPr/>
                </a:tc>
              </a:tr>
            </a:tbl>
          </a:graphicData>
        </a:graphic>
      </p:graphicFrame>
    </p:spTree>
    <p:extLst>
      <p:ext uri="{BB962C8B-B14F-4D97-AF65-F5344CB8AC3E}">
        <p14:creationId xmlns:p14="http://schemas.microsoft.com/office/powerpoint/2010/main" val="15776200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title"/>
          </p:nvPr>
        </p:nvSpPr>
        <p:spPr/>
        <p:txBody>
          <a:bodyPr/>
          <a:lstStyle/>
          <a:p>
            <a:pPr eaLnBrk="1" hangingPunct="1"/>
            <a:r>
              <a:rPr lang="en-US" dirty="0" smtClean="0"/>
              <a:t>SOW Contents</a:t>
            </a:r>
          </a:p>
        </p:txBody>
      </p:sp>
      <p:sp>
        <p:nvSpPr>
          <p:cNvPr id="2" name="Content Placeholder 1"/>
          <p:cNvSpPr>
            <a:spLocks noGrp="1"/>
          </p:cNvSpPr>
          <p:nvPr>
            <p:ph sz="half" idx="1"/>
          </p:nvPr>
        </p:nvSpPr>
        <p:spPr/>
        <p:txBody>
          <a:bodyPr/>
          <a:lstStyle/>
          <a:p>
            <a:pPr marL="457200" indent="-457200">
              <a:lnSpc>
                <a:spcPct val="110000"/>
              </a:lnSpc>
              <a:buNone/>
            </a:pPr>
            <a:r>
              <a:rPr lang="en-US" dirty="0" smtClean="0"/>
              <a:t>0.0 </a:t>
            </a:r>
            <a:r>
              <a:rPr lang="en-US" dirty="0"/>
              <a:t>Purpose</a:t>
            </a:r>
          </a:p>
          <a:p>
            <a:pPr marL="457200" indent="-457200">
              <a:lnSpc>
                <a:spcPct val="110000"/>
              </a:lnSpc>
              <a:buNone/>
            </a:pPr>
            <a:r>
              <a:rPr lang="en-US" dirty="0"/>
              <a:t>1</a:t>
            </a:r>
            <a:r>
              <a:rPr lang="en-US" dirty="0" smtClean="0"/>
              <a:t>.0 Background </a:t>
            </a:r>
            <a:endParaRPr lang="en-US" dirty="0"/>
          </a:p>
          <a:p>
            <a:pPr marL="457200" indent="-457200">
              <a:lnSpc>
                <a:spcPct val="110000"/>
              </a:lnSpc>
              <a:buNone/>
            </a:pPr>
            <a:r>
              <a:rPr lang="en-US" dirty="0" smtClean="0"/>
              <a:t>2.0 Scope</a:t>
            </a:r>
            <a:endParaRPr lang="en-US" dirty="0"/>
          </a:p>
          <a:p>
            <a:pPr marL="457200" indent="-457200">
              <a:lnSpc>
                <a:spcPct val="110000"/>
              </a:lnSpc>
              <a:buNone/>
            </a:pPr>
            <a:r>
              <a:rPr lang="en-US" dirty="0"/>
              <a:t>3</a:t>
            </a:r>
            <a:r>
              <a:rPr lang="en-US" dirty="0" smtClean="0"/>
              <a:t>.0 Strategy</a:t>
            </a:r>
            <a:endParaRPr lang="en-US" dirty="0"/>
          </a:p>
          <a:p>
            <a:pPr marL="457200" indent="-457200">
              <a:lnSpc>
                <a:spcPct val="110000"/>
              </a:lnSpc>
              <a:buNone/>
            </a:pPr>
            <a:r>
              <a:rPr lang="en-US" dirty="0" smtClean="0"/>
              <a:t>4.0 Milestones</a:t>
            </a:r>
            <a:endParaRPr lang="en-US" dirty="0"/>
          </a:p>
        </p:txBody>
      </p:sp>
      <p:sp>
        <p:nvSpPr>
          <p:cNvPr id="3" name="Content Placeholder 2"/>
          <p:cNvSpPr>
            <a:spLocks noGrp="1"/>
          </p:cNvSpPr>
          <p:nvPr>
            <p:ph sz="half" idx="2"/>
          </p:nvPr>
        </p:nvSpPr>
        <p:spPr/>
        <p:txBody>
          <a:bodyPr/>
          <a:lstStyle/>
          <a:p>
            <a:pPr marL="457200" indent="-457200">
              <a:lnSpc>
                <a:spcPct val="110000"/>
              </a:lnSpc>
              <a:buNone/>
            </a:pPr>
            <a:r>
              <a:rPr lang="en-US" dirty="0" smtClean="0"/>
              <a:t>5.0 </a:t>
            </a:r>
            <a:r>
              <a:rPr lang="en-US" dirty="0"/>
              <a:t>Design </a:t>
            </a:r>
            <a:endParaRPr lang="en-US" dirty="0" smtClean="0"/>
          </a:p>
          <a:p>
            <a:pPr marL="457200" indent="-457200">
              <a:lnSpc>
                <a:spcPct val="110000"/>
              </a:lnSpc>
              <a:buNone/>
            </a:pPr>
            <a:r>
              <a:rPr lang="en-US" dirty="0" smtClean="0"/>
              <a:t>6.0 Process</a:t>
            </a:r>
          </a:p>
          <a:p>
            <a:pPr marL="457200" indent="-457200">
              <a:lnSpc>
                <a:spcPct val="110000"/>
              </a:lnSpc>
              <a:buNone/>
            </a:pPr>
            <a:r>
              <a:rPr lang="en-US" dirty="0"/>
              <a:t>7</a:t>
            </a:r>
            <a:r>
              <a:rPr lang="en-US" dirty="0" smtClean="0"/>
              <a:t>.0 Test</a:t>
            </a:r>
            <a:endParaRPr lang="en-US" dirty="0"/>
          </a:p>
          <a:p>
            <a:pPr marL="457200" indent="-457200">
              <a:lnSpc>
                <a:spcPct val="110000"/>
              </a:lnSpc>
              <a:buNone/>
            </a:pPr>
            <a:r>
              <a:rPr lang="en-US" dirty="0"/>
              <a:t>8</a:t>
            </a:r>
            <a:r>
              <a:rPr lang="en-US" dirty="0" smtClean="0"/>
              <a:t>.0 Budget &amp; Assumptions</a:t>
            </a:r>
            <a:endParaRPr lang="en-US" sz="2000" dirty="0"/>
          </a:p>
          <a:p>
            <a:pPr marL="457200" indent="-457200">
              <a:buNone/>
            </a:pPr>
            <a:r>
              <a:rPr lang="en-US" dirty="0" smtClean="0"/>
              <a:t>Backup (success criterial placeholder)</a:t>
            </a:r>
            <a:endParaRPr lang="en-US" dirty="0"/>
          </a:p>
        </p:txBody>
      </p:sp>
    </p:spTree>
    <p:extLst>
      <p:ext uri="{BB962C8B-B14F-4D97-AF65-F5344CB8AC3E}">
        <p14:creationId xmlns:p14="http://schemas.microsoft.com/office/powerpoint/2010/main" val="43543278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0.0 </a:t>
            </a:r>
            <a:r>
              <a:rPr lang="en-US" cap="small" dirty="0" smtClean="0"/>
              <a:t>Purpose</a:t>
            </a:r>
            <a:endParaRPr lang="en-US" cap="small" dirty="0"/>
          </a:p>
        </p:txBody>
      </p:sp>
      <p:sp>
        <p:nvSpPr>
          <p:cNvPr id="4" name="Text Placeholder 3"/>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143786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2"/>
          <p:cNvSpPr>
            <a:spLocks noGrp="1" noChangeArrowheads="1"/>
          </p:cNvSpPr>
          <p:nvPr>
            <p:ph type="title"/>
          </p:nvPr>
        </p:nvSpPr>
        <p:spPr>
          <a:xfrm>
            <a:off x="1655809" y="1"/>
            <a:ext cx="6791325" cy="643237"/>
          </a:xfrm>
        </p:spPr>
        <p:txBody>
          <a:bodyPr/>
          <a:lstStyle/>
          <a:p>
            <a:pPr eaLnBrk="1" hangingPunct="1"/>
            <a:r>
              <a:rPr lang="en-US" dirty="0" smtClean="0"/>
              <a:t>Purpose of SOW Rev 1.0</a:t>
            </a:r>
          </a:p>
        </p:txBody>
      </p:sp>
      <p:sp>
        <p:nvSpPr>
          <p:cNvPr id="74757" name="Rectangle 3"/>
          <p:cNvSpPr>
            <a:spLocks noGrp="1" noChangeArrowheads="1"/>
          </p:cNvSpPr>
          <p:nvPr>
            <p:ph type="body" idx="1"/>
          </p:nvPr>
        </p:nvSpPr>
        <p:spPr>
          <a:xfrm>
            <a:off x="1165270" y="924719"/>
            <a:ext cx="7772401" cy="4353089"/>
          </a:xfrm>
        </p:spPr>
        <p:txBody>
          <a:bodyPr/>
          <a:lstStyle/>
          <a:p>
            <a:pPr marL="457200" indent="-457200" eaLnBrk="1" hangingPunct="1">
              <a:buNone/>
            </a:pPr>
            <a:r>
              <a:rPr lang="en-US" sz="2400" dirty="0" smtClean="0"/>
              <a:t>To introduce self-select memory</a:t>
            </a:r>
          </a:p>
          <a:p>
            <a:pPr marL="457200" indent="-457200" eaLnBrk="1" hangingPunct="1">
              <a:buNone/>
            </a:pPr>
            <a:r>
              <a:rPr lang="en-US" sz="2400" dirty="0" smtClean="0"/>
              <a:t>To define the research strategy for 3DXP technology capability expansion</a:t>
            </a:r>
          </a:p>
          <a:p>
            <a:pPr marL="457200" indent="-457200" eaLnBrk="1" hangingPunct="1">
              <a:buNone/>
            </a:pPr>
            <a:r>
              <a:rPr lang="en-US" sz="2400" dirty="0" smtClean="0"/>
              <a:t>To define project deliverables through calendar year 2016  </a:t>
            </a:r>
          </a:p>
          <a:p>
            <a:pPr marL="457200" indent="-457200" eaLnBrk="1" hangingPunct="1">
              <a:buNone/>
            </a:pPr>
            <a:r>
              <a:rPr lang="en-US" sz="2400" dirty="0" smtClean="0"/>
              <a:t>To define performance metrics to track the progress towards the milestones for decision making</a:t>
            </a:r>
          </a:p>
          <a:p>
            <a:pPr marL="457200" indent="-457200" eaLnBrk="1" hangingPunct="1">
              <a:buNone/>
            </a:pPr>
            <a:r>
              <a:rPr lang="en-US" sz="2400" dirty="0" smtClean="0"/>
              <a:t>To define the resource and the budget to achieve the targeted deliverables</a:t>
            </a:r>
          </a:p>
        </p:txBody>
      </p:sp>
    </p:spTree>
    <p:extLst>
      <p:ext uri="{BB962C8B-B14F-4D97-AF65-F5344CB8AC3E}">
        <p14:creationId xmlns:p14="http://schemas.microsoft.com/office/powerpoint/2010/main" val="1558777820"/>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a:t>
            </a:r>
            <a:r>
              <a:rPr lang="en-US" dirty="0" smtClean="0"/>
              <a:t>.0 </a:t>
            </a:r>
            <a:r>
              <a:rPr lang="en-US" cap="small" dirty="0" smtClean="0"/>
              <a:t>Background</a:t>
            </a:r>
            <a:endParaRPr lang="en-US" cap="small" dirty="0"/>
          </a:p>
        </p:txBody>
      </p:sp>
      <p:sp>
        <p:nvSpPr>
          <p:cNvPr id="4" name="Text Placeholder 3"/>
          <p:cNvSpPr>
            <a:spLocks noGrp="1"/>
          </p:cNvSpPr>
          <p:nvPr>
            <p:ph type="body" idx="1"/>
          </p:nvPr>
        </p:nvSpPr>
        <p:spPr/>
        <p:txBody>
          <a:bodyPr/>
          <a:lstStyle/>
          <a:p>
            <a:r>
              <a:rPr lang="en-US" dirty="0" smtClean="0"/>
              <a:t>Introduction to self-select memory and the novelty</a:t>
            </a:r>
            <a:endParaRPr lang="en-US" dirty="0"/>
          </a:p>
        </p:txBody>
      </p:sp>
    </p:spTree>
    <p:extLst>
      <p:ext uri="{BB962C8B-B14F-4D97-AF65-F5344CB8AC3E}">
        <p14:creationId xmlns:p14="http://schemas.microsoft.com/office/powerpoint/2010/main" val="38808071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it-IT" u="sng" dirty="0" smtClean="0"/>
              <a:t>S</a:t>
            </a:r>
            <a:r>
              <a:rPr lang="it-IT" dirty="0" smtClean="0"/>
              <a:t>elf-</a:t>
            </a:r>
            <a:r>
              <a:rPr lang="it-IT" u="sng" dirty="0" smtClean="0"/>
              <a:t>S</a:t>
            </a:r>
            <a:r>
              <a:rPr lang="it-IT" dirty="0" smtClean="0"/>
              <a:t>elect </a:t>
            </a:r>
            <a:r>
              <a:rPr lang="it-IT" u="sng" dirty="0" smtClean="0"/>
              <a:t>M</a:t>
            </a:r>
            <a:r>
              <a:rPr lang="it-IT" dirty="0" smtClean="0"/>
              <a:t>emory (SSM) concept</a:t>
            </a:r>
            <a:endParaRPr lang="en-US" dirty="0"/>
          </a:p>
        </p:txBody>
      </p:sp>
      <p:sp>
        <p:nvSpPr>
          <p:cNvPr id="10" name="Content Placeholder 9"/>
          <p:cNvSpPr>
            <a:spLocks noGrp="1"/>
          </p:cNvSpPr>
          <p:nvPr>
            <p:ph idx="1"/>
          </p:nvPr>
        </p:nvSpPr>
        <p:spPr>
          <a:xfrm>
            <a:off x="751561" y="3983204"/>
            <a:ext cx="8563686" cy="1053289"/>
          </a:xfrm>
        </p:spPr>
        <p:txBody>
          <a:bodyPr/>
          <a:lstStyle/>
          <a:p>
            <a:r>
              <a:rPr lang="it-IT" sz="1320" dirty="0"/>
              <a:t>A </a:t>
            </a:r>
            <a:r>
              <a:rPr lang="it-IT" sz="1320" dirty="0" err="1"/>
              <a:t>Vth</a:t>
            </a:r>
            <a:r>
              <a:rPr lang="it-IT" sz="1320" dirty="0"/>
              <a:t> </a:t>
            </a:r>
            <a:r>
              <a:rPr lang="it-IT" sz="1320" dirty="0" err="1"/>
              <a:t>window</a:t>
            </a:r>
            <a:r>
              <a:rPr lang="it-IT" sz="1320" dirty="0"/>
              <a:t> </a:t>
            </a:r>
            <a:r>
              <a:rPr lang="it-IT" sz="1320" dirty="0" err="1"/>
              <a:t>has</a:t>
            </a:r>
            <a:r>
              <a:rPr lang="it-IT" sz="1320" dirty="0"/>
              <a:t> </a:t>
            </a:r>
            <a:r>
              <a:rPr lang="it-IT" sz="1320" dirty="0" err="1"/>
              <a:t>been</a:t>
            </a:r>
            <a:r>
              <a:rPr lang="it-IT" sz="1320" dirty="0"/>
              <a:t> </a:t>
            </a:r>
            <a:r>
              <a:rPr lang="it-IT" sz="1320" dirty="0" err="1"/>
              <a:t>observed</a:t>
            </a:r>
            <a:r>
              <a:rPr lang="it-IT" sz="1320" dirty="0"/>
              <a:t> by </a:t>
            </a:r>
            <a:r>
              <a:rPr lang="it-IT" sz="1320" dirty="0" err="1"/>
              <a:t>applying</a:t>
            </a:r>
            <a:r>
              <a:rPr lang="it-IT" sz="1320" dirty="0"/>
              <a:t> </a:t>
            </a:r>
            <a:r>
              <a:rPr lang="it-IT" sz="1320" dirty="0" err="1"/>
              <a:t>programming</a:t>
            </a:r>
            <a:r>
              <a:rPr lang="it-IT" sz="1320" dirty="0"/>
              <a:t> </a:t>
            </a:r>
            <a:r>
              <a:rPr lang="it-IT" sz="1320" dirty="0" err="1"/>
              <a:t>pulses</a:t>
            </a:r>
            <a:r>
              <a:rPr lang="it-IT" sz="1320" dirty="0"/>
              <a:t> to the SD </a:t>
            </a:r>
            <a:r>
              <a:rPr lang="it-IT" sz="1320" dirty="0" err="1"/>
              <a:t>device</a:t>
            </a:r>
            <a:r>
              <a:rPr lang="it-IT" sz="1320" dirty="0"/>
              <a:t> with opposite </a:t>
            </a:r>
            <a:r>
              <a:rPr lang="it-IT" sz="1320" dirty="0" err="1"/>
              <a:t>polarity</a:t>
            </a:r>
            <a:endParaRPr lang="it-IT" sz="1320" dirty="0"/>
          </a:p>
          <a:p>
            <a:r>
              <a:rPr lang="it-IT" sz="1320" dirty="0"/>
              <a:t>The mechanism underlying this effect is unknown (atomic species electromigration is the leading candidate model), but the effect has been experimentally observed on several vehicles (PTX SD-only, S15 SD-only, S15 FS) and for various SD compositions (SD1 and several version of SD</a:t>
            </a:r>
            <a:r>
              <a:rPr lang="it-IT" sz="1320" dirty="0">
                <a:latin typeface="Symbol" panose="05050102010706020507" pitchFamily="18" charset="2"/>
              </a:rPr>
              <a:t>d</a:t>
            </a:r>
            <a:r>
              <a:rPr lang="it-IT" sz="1320" dirty="0"/>
              <a:t>)</a:t>
            </a:r>
          </a:p>
          <a:p>
            <a:endParaRPr lang="it-IT" sz="1320" dirty="0"/>
          </a:p>
          <a:p>
            <a:endParaRPr lang="it-IT" sz="1320" dirty="0"/>
          </a:p>
          <a:p>
            <a:endParaRPr lang="en-US" sz="1320" dirty="0"/>
          </a:p>
        </p:txBody>
      </p:sp>
      <p:sp>
        <p:nvSpPr>
          <p:cNvPr id="11" name="Text Placeholder 10"/>
          <p:cNvSpPr>
            <a:spLocks noGrp="1"/>
          </p:cNvSpPr>
          <p:nvPr>
            <p:ph type="body" sz="quarter" idx="14"/>
          </p:nvPr>
        </p:nvSpPr>
        <p:spPr/>
        <p:txBody>
          <a:bodyPr/>
          <a:lstStyle/>
          <a:p>
            <a:endParaRPr lang="en-US"/>
          </a:p>
        </p:txBody>
      </p:sp>
      <p:cxnSp>
        <p:nvCxnSpPr>
          <p:cNvPr id="13" name="Straight Connector 12"/>
          <p:cNvCxnSpPr/>
          <p:nvPr/>
        </p:nvCxnSpPr>
        <p:spPr>
          <a:xfrm>
            <a:off x="5247400" y="1684873"/>
            <a:ext cx="282893"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5841474" y="1694303"/>
            <a:ext cx="2272570"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a:off x="5539722" y="1156807"/>
            <a:ext cx="282893"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5539722" y="1166237"/>
            <a:ext cx="0" cy="518636"/>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a:off x="5835188" y="1169380"/>
            <a:ext cx="0" cy="518636"/>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flipH="1">
            <a:off x="7035909" y="1694303"/>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19" name="Oval 18"/>
          <p:cNvSpPr/>
          <p:nvPr/>
        </p:nvSpPr>
        <p:spPr>
          <a:xfrm>
            <a:off x="6976509" y="1988731"/>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485"/>
          </a:p>
        </p:txBody>
      </p:sp>
      <p:sp>
        <p:nvSpPr>
          <p:cNvPr id="20" name="TextBox 19"/>
          <p:cNvSpPr txBox="1"/>
          <p:nvPr/>
        </p:nvSpPr>
        <p:spPr>
          <a:xfrm>
            <a:off x="5033403" y="907967"/>
            <a:ext cx="1473160" cy="152349"/>
          </a:xfrm>
          <a:prstGeom prst="rect">
            <a:avLst/>
          </a:prstGeom>
          <a:noFill/>
        </p:spPr>
        <p:txBody>
          <a:bodyPr wrap="none" lIns="0" tIns="0" rIns="0" bIns="0" rtlCol="0">
            <a:spAutoFit/>
          </a:bodyPr>
          <a:lstStyle/>
          <a:p>
            <a:r>
              <a:rPr lang="it-IT" sz="990" b="1" dirty="0">
                <a:latin typeface="Calibri"/>
                <a:cs typeface="Calibri"/>
              </a:rPr>
              <a:t>Positive programming pulse</a:t>
            </a:r>
            <a:endParaRPr lang="en-US" sz="990" b="1" dirty="0">
              <a:latin typeface="Calibri"/>
              <a:cs typeface="Calibri"/>
            </a:endParaRPr>
          </a:p>
        </p:txBody>
      </p:sp>
      <p:sp>
        <p:nvSpPr>
          <p:cNvPr id="21" name="TextBox 20"/>
          <p:cNvSpPr txBox="1"/>
          <p:nvPr/>
        </p:nvSpPr>
        <p:spPr>
          <a:xfrm>
            <a:off x="7283086" y="1983482"/>
            <a:ext cx="2478243" cy="152349"/>
          </a:xfrm>
          <a:prstGeom prst="rect">
            <a:avLst/>
          </a:prstGeom>
          <a:noFill/>
        </p:spPr>
        <p:txBody>
          <a:bodyPr wrap="none" lIns="0" tIns="0" rIns="0" bIns="0" rtlCol="0">
            <a:spAutoFit/>
          </a:bodyPr>
          <a:lstStyle/>
          <a:p>
            <a:r>
              <a:rPr lang="it-IT" sz="990" b="1" dirty="0">
                <a:latin typeface="Calibri"/>
                <a:cs typeface="Calibri"/>
              </a:rPr>
              <a:t>Negative </a:t>
            </a:r>
            <a:r>
              <a:rPr lang="it-IT" sz="990" b="1" dirty="0" err="1">
                <a:latin typeface="Calibri"/>
                <a:cs typeface="Calibri"/>
              </a:rPr>
              <a:t>Vth</a:t>
            </a:r>
            <a:r>
              <a:rPr lang="it-IT" sz="990" b="1" dirty="0">
                <a:latin typeface="Calibri"/>
                <a:cs typeface="Calibri"/>
              </a:rPr>
              <a:t> detection </a:t>
            </a:r>
            <a:r>
              <a:rPr lang="it-IT" sz="990" b="1" dirty="0">
                <a:latin typeface="Calibri"/>
                <a:cs typeface="Calibri"/>
                <a:sym typeface="Wingdings" pitchFamily="2" charset="2"/>
              </a:rPr>
              <a:t> </a:t>
            </a:r>
            <a:r>
              <a:rPr lang="it-IT" sz="990" b="1" dirty="0" err="1">
                <a:latin typeface="Calibri"/>
                <a:cs typeface="Calibri"/>
                <a:sym typeface="Wingdings" pitchFamily="2" charset="2"/>
              </a:rPr>
              <a:t>Vth</a:t>
            </a:r>
            <a:r>
              <a:rPr lang="it-IT" sz="990" b="1" dirty="0">
                <a:latin typeface="Calibri"/>
                <a:cs typeface="Calibri"/>
                <a:sym typeface="Wingdings" pitchFamily="2" charset="2"/>
              </a:rPr>
              <a:t>=5.6V   </a:t>
            </a:r>
            <a:r>
              <a:rPr lang="it-IT" sz="990" b="1" dirty="0" err="1">
                <a:latin typeface="Calibri"/>
                <a:cs typeface="Calibri"/>
                <a:sym typeface="Wingdings" pitchFamily="2" charset="2"/>
              </a:rPr>
              <a:t>VTHigh</a:t>
            </a:r>
            <a:endParaRPr lang="en-US" sz="990" b="1" dirty="0">
              <a:latin typeface="Calibri"/>
              <a:cs typeface="Calibri"/>
            </a:endParaRPr>
          </a:p>
        </p:txBody>
      </p:sp>
      <p:cxnSp>
        <p:nvCxnSpPr>
          <p:cNvPr id="22" name="Straight Connector 21"/>
          <p:cNvCxnSpPr/>
          <p:nvPr/>
        </p:nvCxnSpPr>
        <p:spPr>
          <a:xfrm>
            <a:off x="5246085" y="2584457"/>
            <a:ext cx="282893"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5840159" y="2593887"/>
            <a:ext cx="2272570"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5538407" y="3117495"/>
            <a:ext cx="282893" cy="0"/>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5525834" y="2590086"/>
            <a:ext cx="0" cy="518636"/>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5821300" y="2593230"/>
            <a:ext cx="0" cy="518636"/>
          </a:xfrm>
          <a:prstGeom prst="line">
            <a:avLst/>
          </a:prstGeom>
          <a:ln w="28575" cap="rnd" cmpd="sng">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H="1">
            <a:off x="7034594" y="2593887"/>
            <a:ext cx="0" cy="289179"/>
          </a:xfrm>
          <a:prstGeom prst="line">
            <a:avLst/>
          </a:prstGeom>
          <a:ln w="28575" cap="rnd" cmpd="sng">
            <a:solidFill>
              <a:schemeClr val="tx2"/>
            </a:solidFill>
            <a:prstDash val="sysDash"/>
          </a:ln>
          <a:effectLst/>
        </p:spPr>
        <p:style>
          <a:lnRef idx="2">
            <a:schemeClr val="accent1"/>
          </a:lnRef>
          <a:fillRef idx="0">
            <a:schemeClr val="accent1"/>
          </a:fillRef>
          <a:effectRef idx="1">
            <a:schemeClr val="accent1"/>
          </a:effectRef>
          <a:fontRef idx="minor">
            <a:schemeClr val="tx1"/>
          </a:fontRef>
        </p:style>
      </p:cxnSp>
      <p:sp>
        <p:nvSpPr>
          <p:cNvPr id="28" name="Oval 27"/>
          <p:cNvSpPr/>
          <p:nvPr/>
        </p:nvSpPr>
        <p:spPr>
          <a:xfrm>
            <a:off x="6975194" y="2888315"/>
            <a:ext cx="118800" cy="118800"/>
          </a:xfrm>
          <a:prstGeom prst="ellipse">
            <a:avLst/>
          </a:prstGeom>
          <a:ln w="28575" cmpd="sng">
            <a:solidFill>
              <a:schemeClr val="tx2"/>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1485"/>
          </a:p>
        </p:txBody>
      </p:sp>
      <p:sp>
        <p:nvSpPr>
          <p:cNvPr id="29" name="TextBox 28"/>
          <p:cNvSpPr txBox="1"/>
          <p:nvPr/>
        </p:nvSpPr>
        <p:spPr>
          <a:xfrm>
            <a:off x="5050948" y="2295703"/>
            <a:ext cx="1526059" cy="152349"/>
          </a:xfrm>
          <a:prstGeom prst="rect">
            <a:avLst/>
          </a:prstGeom>
          <a:noFill/>
        </p:spPr>
        <p:txBody>
          <a:bodyPr wrap="none" lIns="0" tIns="0" rIns="0" bIns="0" rtlCol="0">
            <a:spAutoFit/>
          </a:bodyPr>
          <a:lstStyle/>
          <a:p>
            <a:r>
              <a:rPr lang="it-IT" sz="990" b="1" dirty="0">
                <a:latin typeface="Calibri"/>
                <a:cs typeface="Calibri"/>
              </a:rPr>
              <a:t>Negative programming pulse</a:t>
            </a:r>
            <a:endParaRPr lang="en-US" sz="990" b="1" dirty="0">
              <a:latin typeface="Calibri"/>
              <a:cs typeface="Calibri"/>
            </a:endParaRPr>
          </a:p>
        </p:txBody>
      </p:sp>
      <p:sp>
        <p:nvSpPr>
          <p:cNvPr id="30" name="TextBox 29"/>
          <p:cNvSpPr txBox="1"/>
          <p:nvPr/>
        </p:nvSpPr>
        <p:spPr>
          <a:xfrm>
            <a:off x="7281770" y="2883066"/>
            <a:ext cx="2454198" cy="152349"/>
          </a:xfrm>
          <a:prstGeom prst="rect">
            <a:avLst/>
          </a:prstGeom>
          <a:noFill/>
        </p:spPr>
        <p:txBody>
          <a:bodyPr wrap="none" lIns="0" tIns="0" rIns="0" bIns="0" rtlCol="0">
            <a:spAutoFit/>
          </a:bodyPr>
          <a:lstStyle/>
          <a:p>
            <a:r>
              <a:rPr lang="it-IT" sz="990" b="1" dirty="0">
                <a:latin typeface="Calibri"/>
                <a:cs typeface="Calibri"/>
              </a:rPr>
              <a:t>Negative </a:t>
            </a:r>
            <a:r>
              <a:rPr lang="it-IT" sz="990" b="1" dirty="0" err="1">
                <a:latin typeface="Calibri"/>
                <a:cs typeface="Calibri"/>
              </a:rPr>
              <a:t>Vth</a:t>
            </a:r>
            <a:r>
              <a:rPr lang="it-IT" sz="990" b="1" dirty="0">
                <a:latin typeface="Calibri"/>
                <a:cs typeface="Calibri"/>
              </a:rPr>
              <a:t> detection </a:t>
            </a:r>
            <a:r>
              <a:rPr lang="it-IT" sz="990" b="1" dirty="0">
                <a:latin typeface="Calibri"/>
                <a:cs typeface="Calibri"/>
                <a:sym typeface="Wingdings" pitchFamily="2" charset="2"/>
              </a:rPr>
              <a:t> </a:t>
            </a:r>
            <a:r>
              <a:rPr lang="it-IT" sz="990" b="1" dirty="0" err="1">
                <a:latin typeface="Calibri"/>
                <a:cs typeface="Calibri"/>
                <a:sym typeface="Wingdings" pitchFamily="2" charset="2"/>
              </a:rPr>
              <a:t>Vth</a:t>
            </a:r>
            <a:r>
              <a:rPr lang="it-IT" sz="990" b="1" dirty="0">
                <a:latin typeface="Calibri"/>
                <a:cs typeface="Calibri"/>
                <a:sym typeface="Wingdings" pitchFamily="2" charset="2"/>
              </a:rPr>
              <a:t>=4.7V   </a:t>
            </a:r>
            <a:r>
              <a:rPr lang="it-IT" sz="990" b="1" dirty="0" err="1">
                <a:latin typeface="Calibri"/>
                <a:cs typeface="Calibri"/>
                <a:sym typeface="Wingdings" pitchFamily="2" charset="2"/>
              </a:rPr>
              <a:t>VTLow</a:t>
            </a:r>
            <a:endParaRPr lang="en-US" sz="990" b="1" dirty="0">
              <a:latin typeface="Calibri"/>
              <a:cs typeface="Calibri"/>
            </a:endParaRPr>
          </a:p>
        </p:txBody>
      </p:sp>
      <p:sp>
        <p:nvSpPr>
          <p:cNvPr id="31" name="Left Arrow 30"/>
          <p:cNvSpPr/>
          <p:nvPr/>
        </p:nvSpPr>
        <p:spPr>
          <a:xfrm>
            <a:off x="4517508" y="2738477"/>
            <a:ext cx="515896" cy="268639"/>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solidFill>
                <a:schemeClr val="bg2"/>
              </a:solidFill>
              <a:latin typeface="Segoe UI" panose="020B0502040204020203" pitchFamily="34" charset="0"/>
              <a:cs typeface="Segoe UI" panose="020B0502040204020203" pitchFamily="34" charset="0"/>
            </a:endParaRPr>
          </a:p>
        </p:txBody>
      </p:sp>
      <p:sp>
        <p:nvSpPr>
          <p:cNvPr id="32" name="Left Arrow 31"/>
          <p:cNvSpPr/>
          <p:nvPr/>
        </p:nvSpPr>
        <p:spPr>
          <a:xfrm>
            <a:off x="4517508" y="1546986"/>
            <a:ext cx="515896" cy="268639"/>
          </a:xfrm>
          <a:prstGeom prst="left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5438" tIns="37719" rIns="75438" bIns="37719" numCol="1" spcCol="0" rtlCol="0" fromWordArt="0" anchor="ctr" anchorCtr="0" forceAA="0" compatLnSpc="1">
            <a:prstTxWarp prst="textNoShape">
              <a:avLst/>
            </a:prstTxWarp>
            <a:noAutofit/>
          </a:bodyPr>
          <a:lstStyle/>
          <a:p>
            <a:pPr algn="ctr"/>
            <a:endParaRPr lang="en-US" sz="1485" dirty="0">
              <a:solidFill>
                <a:schemeClr val="bg2"/>
              </a:solidFill>
              <a:latin typeface="Segoe UI" panose="020B0502040204020203" pitchFamily="34" charset="0"/>
              <a:cs typeface="Segoe UI" panose="020B0502040204020203" pitchFamily="34" charset="0"/>
            </a:endParaRPr>
          </a:p>
        </p:txBody>
      </p:sp>
      <p:pic>
        <p:nvPicPr>
          <p:cNvPr id="33" name="Picture 32"/>
          <p:cNvPicPr>
            <a:picLocks noChangeAspect="1"/>
          </p:cNvPicPr>
          <p:nvPr/>
        </p:nvPicPr>
        <p:blipFill>
          <a:blip r:embed="rId2"/>
          <a:stretch>
            <a:fillRect/>
          </a:stretch>
        </p:blipFill>
        <p:spPr>
          <a:xfrm>
            <a:off x="310433" y="751993"/>
            <a:ext cx="4075494" cy="3171200"/>
          </a:xfrm>
          <a:prstGeom prst="rect">
            <a:avLst/>
          </a:prstGeom>
        </p:spPr>
      </p:pic>
      <p:sp>
        <p:nvSpPr>
          <p:cNvPr id="34" name="TextBox 33"/>
          <p:cNvSpPr txBox="1"/>
          <p:nvPr/>
        </p:nvSpPr>
        <p:spPr>
          <a:xfrm>
            <a:off x="1684197" y="1336592"/>
            <a:ext cx="540982" cy="320857"/>
          </a:xfrm>
          <a:prstGeom prst="rect">
            <a:avLst/>
          </a:prstGeom>
          <a:noFill/>
        </p:spPr>
        <p:txBody>
          <a:bodyPr wrap="none" rtlCol="0">
            <a:spAutoFit/>
          </a:bodyPr>
          <a:lstStyle/>
          <a:p>
            <a:r>
              <a:rPr lang="it-IT" sz="1485" dirty="0">
                <a:latin typeface="Segoe UI" panose="020B0502040204020203" pitchFamily="34" charset="0"/>
                <a:cs typeface="Segoe UI" panose="020B0502040204020203" pitchFamily="34" charset="0"/>
              </a:rPr>
              <a:t>VTH</a:t>
            </a:r>
            <a:endParaRPr lang="en-US" sz="1485" dirty="0" err="1">
              <a:latin typeface="Segoe UI" panose="020B0502040204020203" pitchFamily="34" charset="0"/>
              <a:cs typeface="Segoe UI" panose="020B0502040204020203" pitchFamily="34" charset="0"/>
            </a:endParaRPr>
          </a:p>
        </p:txBody>
      </p:sp>
      <p:sp>
        <p:nvSpPr>
          <p:cNvPr id="35" name="TextBox 34"/>
          <p:cNvSpPr txBox="1"/>
          <p:nvPr/>
        </p:nvSpPr>
        <p:spPr>
          <a:xfrm>
            <a:off x="1729162" y="2477543"/>
            <a:ext cx="496098" cy="320857"/>
          </a:xfrm>
          <a:prstGeom prst="rect">
            <a:avLst/>
          </a:prstGeom>
          <a:noFill/>
        </p:spPr>
        <p:txBody>
          <a:bodyPr wrap="none" rtlCol="0">
            <a:spAutoFit/>
          </a:bodyPr>
          <a:lstStyle/>
          <a:p>
            <a:r>
              <a:rPr lang="it-IT" sz="1485" dirty="0">
                <a:latin typeface="Segoe UI" panose="020B0502040204020203" pitchFamily="34" charset="0"/>
                <a:cs typeface="Segoe UI" panose="020B0502040204020203" pitchFamily="34" charset="0"/>
              </a:rPr>
              <a:t>VTL</a:t>
            </a:r>
            <a:endParaRPr lang="en-US" sz="1485" dirty="0" err="1">
              <a:latin typeface="Segoe UI" panose="020B0502040204020203" pitchFamily="34" charset="0"/>
              <a:cs typeface="Segoe UI" panose="020B0502040204020203" pitchFamily="34" charset="0"/>
            </a:endParaRPr>
          </a:p>
        </p:txBody>
      </p:sp>
      <p:sp>
        <p:nvSpPr>
          <p:cNvPr id="36" name="TextBox 35"/>
          <p:cNvSpPr txBox="1"/>
          <p:nvPr/>
        </p:nvSpPr>
        <p:spPr>
          <a:xfrm>
            <a:off x="1125959" y="912634"/>
            <a:ext cx="3012363" cy="270074"/>
          </a:xfrm>
          <a:prstGeom prst="rect">
            <a:avLst/>
          </a:prstGeom>
          <a:noFill/>
        </p:spPr>
        <p:txBody>
          <a:bodyPr wrap="none" rtlCol="0">
            <a:spAutoFit/>
          </a:bodyPr>
          <a:lstStyle/>
          <a:p>
            <a:r>
              <a:rPr lang="it-IT" sz="1155" dirty="0">
                <a:solidFill>
                  <a:schemeClr val="tx1">
                    <a:lumMod val="50000"/>
                  </a:schemeClr>
                </a:solidFill>
                <a:latin typeface="Segoe UI" panose="020B0502040204020203" pitchFamily="34" charset="0"/>
                <a:cs typeface="Segoe UI" panose="020B0502040204020203" pitchFamily="34" charset="0"/>
              </a:rPr>
              <a:t>S15B SD-</a:t>
            </a:r>
            <a:r>
              <a:rPr lang="it-IT" sz="1155" dirty="0" err="1">
                <a:solidFill>
                  <a:schemeClr val="tx1">
                    <a:lumMod val="50000"/>
                  </a:schemeClr>
                </a:solidFill>
                <a:latin typeface="Segoe UI" panose="020B0502040204020203" pitchFamily="34" charset="0"/>
                <a:cs typeface="Segoe UI" panose="020B0502040204020203" pitchFamily="34" charset="0"/>
              </a:rPr>
              <a:t>only</a:t>
            </a:r>
            <a:r>
              <a:rPr lang="it-IT" sz="1155" dirty="0">
                <a:solidFill>
                  <a:schemeClr val="tx1">
                    <a:lumMod val="50000"/>
                  </a:schemeClr>
                </a:solidFill>
                <a:latin typeface="Segoe UI" panose="020B0502040204020203" pitchFamily="34" charset="0"/>
                <a:cs typeface="Segoe UI" panose="020B0502040204020203" pitchFamily="34" charset="0"/>
              </a:rPr>
              <a:t>, </a:t>
            </a:r>
            <a:r>
              <a:rPr lang="it-IT" sz="1155" dirty="0" err="1">
                <a:solidFill>
                  <a:schemeClr val="tx1">
                    <a:lumMod val="50000"/>
                  </a:schemeClr>
                </a:solidFill>
                <a:latin typeface="Segoe UI" panose="020B0502040204020203" pitchFamily="34" charset="0"/>
                <a:cs typeface="Segoe UI" panose="020B0502040204020203" pitchFamily="34" charset="0"/>
              </a:rPr>
              <a:t>lot</a:t>
            </a:r>
            <a:r>
              <a:rPr lang="it-IT" sz="1155" dirty="0">
                <a:solidFill>
                  <a:schemeClr val="tx1">
                    <a:lumMod val="50000"/>
                  </a:schemeClr>
                </a:solidFill>
                <a:latin typeface="Segoe UI" panose="020B0502040204020203" pitchFamily="34" charset="0"/>
                <a:cs typeface="Segoe UI" panose="020B0502040204020203" pitchFamily="34" charset="0"/>
              </a:rPr>
              <a:t> 8792062, 18nm </a:t>
            </a:r>
            <a:r>
              <a:rPr lang="it-IT" sz="1155" dirty="0" err="1">
                <a:solidFill>
                  <a:schemeClr val="tx1">
                    <a:lumMod val="50000"/>
                  </a:schemeClr>
                </a:solidFill>
                <a:latin typeface="Segoe UI" panose="020B0502040204020203" pitchFamily="34" charset="0"/>
                <a:cs typeface="Segoe UI" panose="020B0502040204020203" pitchFamily="34" charset="0"/>
              </a:rPr>
              <a:t>SD</a:t>
            </a:r>
            <a:r>
              <a:rPr lang="it-IT" sz="1155" dirty="0" err="1">
                <a:solidFill>
                  <a:schemeClr val="tx1">
                    <a:lumMod val="50000"/>
                  </a:schemeClr>
                </a:solidFill>
                <a:latin typeface="Symbol" panose="05050102010706020507" pitchFamily="18" charset="2"/>
                <a:cs typeface="Segoe UI" panose="020B0502040204020203" pitchFamily="34" charset="0"/>
              </a:rPr>
              <a:t>d</a:t>
            </a:r>
            <a:r>
              <a:rPr lang="it-IT" sz="1155" dirty="0">
                <a:solidFill>
                  <a:schemeClr val="tx1">
                    <a:lumMod val="50000"/>
                  </a:schemeClr>
                </a:solidFill>
                <a:latin typeface="Segoe UI" panose="020B0502040204020203" pitchFamily="34" charset="0"/>
                <a:cs typeface="Segoe UI" panose="020B0502040204020203" pitchFamily="34" charset="0"/>
              </a:rPr>
              <a:t> ver 4</a:t>
            </a:r>
            <a:endParaRPr lang="en-US" sz="1155" dirty="0" err="1">
              <a:solidFill>
                <a:schemeClr val="tx1">
                  <a:lumMod val="50000"/>
                </a:schemeClr>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588002734"/>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Custom 2">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C00000"/>
      </a:hlink>
      <a:folHlink>
        <a:srgbClr val="0066FF"/>
      </a:folHlink>
    </a:clrScheme>
    <a:fontScheme name="Analog Elements Learning">
      <a:majorFont>
        <a:latin typeface="Neo Sans Intel Medium"/>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nalog Elements Learning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nalog Elements Learning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nalog Elements Learning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nalog Elements Learning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nalog Elements Learning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nalog Elements Learning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nalog Elements Learning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3DXP.potx" id="{E244412E-4BF7-4EDD-8BBB-ABEAF7C8DBBC}" vid="{7D5A2541-AA7B-476C-AB76-AD50329FD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genda xmlns="90b7a245-a7c3-4504-88b2-cf85318e6b78"/>
    <Date xmlns="90b7a245-a7c3-4504-88b2-cf85318e6b78"/>
    <Presenter xmlns="90b7a245-a7c3-4504-88b2-cf85318e6b78"/>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C1F46DCE9E2F4F9C406A5B31F187EA" ma:contentTypeVersion="3" ma:contentTypeDescription="Create a new document." ma:contentTypeScope="" ma:versionID="04459668d14e26c729f944268f7885eb">
  <xsd:schema xmlns:xsd="http://www.w3.org/2001/XMLSchema" xmlns:xs="http://www.w3.org/2001/XMLSchema" xmlns:p="http://schemas.microsoft.com/office/2006/metadata/properties" xmlns:ns2="90b7a245-a7c3-4504-88b2-cf85318e6b78" targetNamespace="http://schemas.microsoft.com/office/2006/metadata/properties" ma:root="true" ma:fieldsID="2d0c6bccf2654138a3d8763ce5403cee" ns2:_="">
    <xsd:import namespace="90b7a245-a7c3-4504-88b2-cf85318e6b78"/>
    <xsd:element name="properties">
      <xsd:complexType>
        <xsd:sequence>
          <xsd:element name="documentManagement">
            <xsd:complexType>
              <xsd:all>
                <xsd:element ref="ns2:Date"/>
                <xsd:element ref="ns2:Agenda"/>
                <xsd:element ref="ns2:Present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7a245-a7c3-4504-88b2-cf85318e6b78" elementFormDefault="qualified">
    <xsd:import namespace="http://schemas.microsoft.com/office/2006/documentManagement/types"/>
    <xsd:import namespace="http://schemas.microsoft.com/office/infopath/2007/PartnerControls"/>
    <xsd:element name="Date" ma:index="8" ma:displayName="Meeting Date" ma:format="DateOnly" ma:internalName="Date">
      <xsd:simpleType>
        <xsd:restriction base="dms:DateTime"/>
      </xsd:simpleType>
    </xsd:element>
    <xsd:element name="Agenda" ma:index="9" ma:displayName="Agenda Topic" ma:internalName="Agenda">
      <xsd:simpleType>
        <xsd:restriction base="dms:Text">
          <xsd:maxLength value="255"/>
        </xsd:restriction>
      </xsd:simpleType>
    </xsd:element>
    <xsd:element name="Presenter" ma:index="10" ma:displayName="Presenter" ma:internalName="Presenter">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A9757D6-16EA-49DF-BF94-FEF25FAF8351}">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90b7a245-a7c3-4504-88b2-cf85318e6b78"/>
    <ds:schemaRef ds:uri="http://www.w3.org/XML/1998/namespace"/>
    <ds:schemaRef ds:uri="http://purl.org/dc/dcmitype/"/>
  </ds:schemaRefs>
</ds:datastoreItem>
</file>

<file path=customXml/itemProps2.xml><?xml version="1.0" encoding="utf-8"?>
<ds:datastoreItem xmlns:ds="http://schemas.openxmlformats.org/officeDocument/2006/customXml" ds:itemID="{53B8EBDB-013A-44C4-B714-038C8F2517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0b7a245-a7c3-4504-88b2-cf85318e6b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723BD8A-0332-458A-BADF-7C674427619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3DXP</Template>
  <TotalTime>650</TotalTime>
  <Words>1322</Words>
  <Application>Microsoft Office PowerPoint</Application>
  <PresentationFormat>Custom</PresentationFormat>
  <Paragraphs>237</Paragraphs>
  <Slides>28</Slides>
  <Notes>6</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28</vt:i4>
      </vt:variant>
    </vt:vector>
  </HeadingPairs>
  <TitlesOfParts>
    <vt:vector size="42" baseType="lpstr">
      <vt:lpstr>MS PGothic</vt:lpstr>
      <vt:lpstr>Neo Sans Intel</vt:lpstr>
      <vt:lpstr>Neo Sans Intel Medium</vt:lpstr>
      <vt:lpstr>PMingLiU</vt:lpstr>
      <vt:lpstr>Arial</vt:lpstr>
      <vt:lpstr>Calibri</vt:lpstr>
      <vt:lpstr>Cambria Math</vt:lpstr>
      <vt:lpstr>Lucida Sans Unicode</vt:lpstr>
      <vt:lpstr>Segoe UI</vt:lpstr>
      <vt:lpstr>Segoe UI Semibold</vt:lpstr>
      <vt:lpstr>Symbol</vt:lpstr>
      <vt:lpstr>Times New Roman</vt:lpstr>
      <vt:lpstr>Wingdings</vt:lpstr>
      <vt:lpstr>blank</vt:lpstr>
      <vt:lpstr>Self-Select Memory Research IM JDP SOW </vt:lpstr>
      <vt:lpstr>Signature Page</vt:lpstr>
      <vt:lpstr>Revision Page</vt:lpstr>
      <vt:lpstr>SOW Contacts</vt:lpstr>
      <vt:lpstr>SOW Contents</vt:lpstr>
      <vt:lpstr>0.0 Purpose</vt:lpstr>
      <vt:lpstr>Purpose of SOW Rev 1.0</vt:lpstr>
      <vt:lpstr>1.0 Background</vt:lpstr>
      <vt:lpstr>Self-Select Memory (SSM) concept</vt:lpstr>
      <vt:lpstr>Key features</vt:lpstr>
      <vt:lpstr>SD polarity effect exploitation</vt:lpstr>
      <vt:lpstr>2.0 Scope</vt:lpstr>
      <vt:lpstr>Scope</vt:lpstr>
      <vt:lpstr>3.0 Strategy</vt:lpstr>
      <vt:lpstr>Research Strategy</vt:lpstr>
      <vt:lpstr>4.0 Milestones </vt:lpstr>
      <vt:lpstr>Milestones &amp; Check points</vt:lpstr>
      <vt:lpstr>5.0 Design</vt:lpstr>
      <vt:lpstr>Test structures on S26A</vt:lpstr>
      <vt:lpstr>6.0 Process</vt:lpstr>
      <vt:lpstr>Masks and Process Flow</vt:lpstr>
      <vt:lpstr>7.0 Test </vt:lpstr>
      <vt:lpstr>Characterization and Algorithm</vt:lpstr>
      <vt:lpstr>8.0 Budget</vt:lpstr>
      <vt:lpstr>Budget and Assumptions</vt:lpstr>
      <vt:lpstr>Back-up slides</vt:lpstr>
      <vt:lpstr>Intrinsic Performance</vt:lpstr>
      <vt:lpstr>Reliability</vt:lpstr>
    </vt:vector>
  </TitlesOfParts>
  <Company>Intel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Kau, Derchang</dc:creator>
  <cp:lastModifiedBy>Kau, Derchang</cp:lastModifiedBy>
  <cp:revision>75</cp:revision>
  <dcterms:created xsi:type="dcterms:W3CDTF">2016-01-16T00:16:27Z</dcterms:created>
  <dcterms:modified xsi:type="dcterms:W3CDTF">2016-01-17T23:53:07Z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0x01010056C1F46DCE9E2F4F9C406A5B31F187EA</vt:lpwstr>
  </property>
</Properties>
</file>