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7" r:id="rId5"/>
  </p:sldMasterIdLst>
  <p:notesMasterIdLst>
    <p:notesMasterId r:id="rId9"/>
  </p:notesMasterIdLst>
  <p:handoutMasterIdLst>
    <p:handoutMasterId r:id="rId10"/>
  </p:handoutMasterIdLst>
  <p:sldIdLst>
    <p:sldId id="401" r:id="rId6"/>
    <p:sldId id="403" r:id="rId7"/>
    <p:sldId id="404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0000FF"/>
    <a:srgbClr val="008000"/>
    <a:srgbClr val="009900"/>
    <a:srgbClr val="000099"/>
    <a:srgbClr val="F3F9FA"/>
    <a:srgbClr val="E7F3F4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23" autoAdjust="0"/>
    <p:restoredTop sz="94280" autoAdjust="0"/>
  </p:normalViewPr>
  <p:slideViewPr>
    <p:cSldViewPr>
      <p:cViewPr varScale="1">
        <p:scale>
          <a:sx n="94" d="100"/>
          <a:sy n="94" d="100"/>
        </p:scale>
        <p:origin x="440" y="4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D1EA5E-EE9E-4A4B-858E-A674FAF29324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DCB714-869C-4046-A475-8EAD63A70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318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6B2BF6-C943-4F8A-A206-FA01BADA9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929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A7AB4-5789-4D2E-BE4D-C83B043C6F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4691F8B-9DA0-49C8-911D-2B6D4DC994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5D8F6-3D4A-43ED-B6A7-912C9E0B42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264BD50-1E8B-439E-B7EA-FD92F5188E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76200"/>
            <a:ext cx="206057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29325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4D4AB-1AB3-46B2-9EF6-B53930EDF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4688725-B415-4E3B-99BB-22F977AB09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838200"/>
            <a:ext cx="8229600" cy="5486400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44E351FF-14AB-4575-B896-9D7CBC9571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907009A8-4CD6-4931-AD15-8DCE2B8C1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F8E38-053A-4DC2-ADCF-DC4E4730AF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5B455F4-4845-4961-B7B8-FA4050A4DD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685800"/>
            <a:ext cx="40386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900" y="685800"/>
            <a:ext cx="40386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28FC0-A06F-4041-B914-0D0E466312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2F989F10-130B-4304-AEC3-1E39D696F3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AB142-14AA-4956-A28B-F8FF8681FA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="" xmlns:a16="http://schemas.microsoft.com/office/drawing/2014/main" id="{AD8C9514-7593-4955-B7AE-C31939C6549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8AC91-D890-4E4D-B07E-AB9C981B39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45D18F6-17BD-4F88-8525-1EDA49337D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5755E-0661-4DC5-98A7-0ECD9091E2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5BF144FC-F1A8-4FF8-A039-3C63CEC1EC4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0FBC3-2521-455B-BAD7-6E83639710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7EFB1FA1-C709-4B63-8DB0-E2A6DC00EE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15946-6706-41F7-AD7D-99C2A5D3C2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1A244279-9C72-4F75-9C40-903093077D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cron ppt 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8900" y="6307138"/>
            <a:ext cx="10699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685800"/>
            <a:ext cx="8229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3400" y="6584156"/>
            <a:ext cx="1041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F35B-7DF8-418C-95E8-55C6C463D7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117600" y="6451600"/>
            <a:ext cx="7194550" cy="106363"/>
          </a:xfrm>
          <a:prstGeom prst="rect">
            <a:avLst/>
          </a:prstGeom>
          <a:gradFill rotWithShape="0">
            <a:gsLst>
              <a:gs pos="0">
                <a:srgbClr val="0020E0"/>
              </a:gs>
              <a:gs pos="100000">
                <a:srgbClr val="0020E0">
                  <a:gamma/>
                  <a:tint val="30196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05800" y="6323013"/>
            <a:ext cx="838200" cy="53498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sp>
        <p:nvSpPr>
          <p:cNvPr id="11" name="Footer Placeholder 10">
            <a:extLst>
              <a:ext uri="{FF2B5EF4-FFF2-40B4-BE49-F238E27FC236}">
                <a16:creationId xmlns="" xmlns:a16="http://schemas.microsoft.com/office/drawing/2014/main" id="{BE6C8FCC-DA99-4444-84FC-12D974A278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486400"/>
          </a:xfrm>
        </p:spPr>
        <p:txBody>
          <a:bodyPr/>
          <a:lstStyle/>
          <a:p>
            <a:r>
              <a:rPr lang="en-US" sz="1800" dirty="0">
                <a:latin typeface="Calibri" panose="020F0502020204030204" pitchFamily="34" charset="0"/>
              </a:rPr>
              <a:t>SSM </a:t>
            </a:r>
            <a:r>
              <a:rPr lang="en-US" sz="1800" dirty="0" smtClean="0">
                <a:latin typeface="Calibri" panose="020F0502020204030204" pitchFamily="34" charset="0"/>
              </a:rPr>
              <a:t>Physics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Models </a:t>
            </a:r>
            <a:r>
              <a:rPr lang="en-US" sz="1800" dirty="0">
                <a:latin typeface="Calibri" panose="020F0502020204030204" pitchFamily="34" charset="0"/>
              </a:rPr>
              <a:t>of memory windows at first </a:t>
            </a:r>
            <a:r>
              <a:rPr lang="en-US" sz="1800" dirty="0" smtClean="0">
                <a:latin typeface="Calibri" panose="020F0502020204030204" pitchFamily="34" charset="0"/>
              </a:rPr>
              <a:t>principle </a:t>
            </a:r>
            <a:r>
              <a:rPr lang="en-US" sz="1800" dirty="0">
                <a:latin typeface="Calibri" panose="020F0502020204030204" pitchFamily="34" charset="0"/>
              </a:rPr>
              <a:t>and </a:t>
            </a:r>
            <a:r>
              <a:rPr lang="en-US" sz="1800" dirty="0" smtClean="0">
                <a:latin typeface="Calibri" panose="020F0502020204030204" pitchFamily="34" charset="0"/>
              </a:rPr>
              <a:t>the ranking</a:t>
            </a:r>
            <a:r>
              <a:rPr lang="en-US" sz="1800" dirty="0">
                <a:latin typeface="Calibri" panose="020F0502020204030204" pitchFamily="34" charset="0"/>
              </a:rPr>
              <a:t>.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Each model </a:t>
            </a:r>
            <a:r>
              <a:rPr lang="en-US" sz="1800" dirty="0">
                <a:latin typeface="Calibri" panose="020F0502020204030204" pitchFamily="34" charset="0"/>
              </a:rPr>
              <a:t>must </a:t>
            </a:r>
            <a:r>
              <a:rPr lang="en-US" sz="1800" dirty="0" smtClean="0">
                <a:latin typeface="Calibri" panose="020F0502020204030204" pitchFamily="34" charset="0"/>
              </a:rPr>
              <a:t>examine </a:t>
            </a:r>
            <a:r>
              <a:rPr lang="en-US" sz="1800" dirty="0">
                <a:latin typeface="Calibri" panose="020F0502020204030204" pitchFamily="34" charset="0"/>
              </a:rPr>
              <a:t>the following </a:t>
            </a:r>
            <a:r>
              <a:rPr lang="en-US" sz="1800" dirty="0" smtClean="0">
                <a:latin typeface="Calibri" panose="020F0502020204030204" pitchFamily="34" charset="0"/>
              </a:rPr>
              <a:t>attributes against </a:t>
            </a:r>
            <a:r>
              <a:rPr lang="en-US" sz="1800" dirty="0">
                <a:latin typeface="Calibri" panose="020F0502020204030204" pitchFamily="34" charset="0"/>
              </a:rPr>
              <a:t>the best known memory </a:t>
            </a:r>
            <a:r>
              <a:rPr lang="en-US" sz="1800" dirty="0" smtClean="0">
                <a:latin typeface="Calibri" panose="020F0502020204030204" pitchFamily="34" charset="0"/>
              </a:rPr>
              <a:t>research with a self-consistent rigor .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Drift fundamentals </a:t>
            </a:r>
            <a:r>
              <a:rPr lang="en-US" sz="1800" dirty="0">
                <a:latin typeface="Calibri" panose="020F0502020204030204" pitchFamily="34" charset="0"/>
              </a:rPr>
              <a:t>such as </a:t>
            </a:r>
            <a:r>
              <a:rPr lang="en-US" sz="1800" dirty="0" smtClean="0">
                <a:latin typeface="Calibri" panose="020F0502020204030204" pitchFamily="34" charset="0"/>
              </a:rPr>
              <a:t>constituents </a:t>
            </a:r>
            <a:r>
              <a:rPr lang="en-US" sz="1800" dirty="0">
                <a:latin typeface="Calibri" panose="020F0502020204030204" pitchFamily="34" charset="0"/>
              </a:rPr>
              <a:t>vs. contaminants actions in window </a:t>
            </a:r>
            <a:r>
              <a:rPr lang="en-US" sz="1800" dirty="0" smtClean="0">
                <a:latin typeface="Calibri" panose="020F0502020204030204" pitchFamily="34" charset="0"/>
              </a:rPr>
              <a:t>evolutions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Read/Write </a:t>
            </a:r>
            <a:r>
              <a:rPr lang="en-US" sz="1800" dirty="0">
                <a:latin typeface="Calibri" panose="020F0502020204030204" pitchFamily="34" charset="0"/>
              </a:rPr>
              <a:t>disturb </a:t>
            </a:r>
            <a:r>
              <a:rPr lang="en-US" sz="1800" dirty="0" smtClean="0">
                <a:latin typeface="Calibri" panose="020F0502020204030204" pitchFamily="34" charset="0"/>
              </a:rPr>
              <a:t>mechanisms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Corner </a:t>
            </a:r>
            <a:r>
              <a:rPr lang="en-US" sz="1800" dirty="0">
                <a:latin typeface="Calibri" panose="020F0502020204030204" pitchFamily="34" charset="0"/>
              </a:rPr>
              <a:t>case understanding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Window </a:t>
            </a:r>
            <a:r>
              <a:rPr lang="en-US" sz="1800" dirty="0">
                <a:latin typeface="Calibri" panose="020F0502020204030204" pitchFamily="34" charset="0"/>
              </a:rPr>
              <a:t>subject to </a:t>
            </a:r>
            <a:r>
              <a:rPr lang="en-US" sz="1800" dirty="0" smtClean="0">
                <a:latin typeface="Calibri" panose="020F0502020204030204" pitchFamily="34" charset="0"/>
              </a:rPr>
              <a:t>pulsing (polarity, amplitude, transient and duty)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Solidify </a:t>
            </a:r>
            <a:r>
              <a:rPr lang="en-US" sz="1800" dirty="0">
                <a:latin typeface="Calibri" panose="020F0502020204030204" pitchFamily="34" charset="0"/>
              </a:rPr>
              <a:t>window budget principles to establish pathfinding strategy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Scalability </a:t>
            </a:r>
            <a:r>
              <a:rPr lang="en-US" sz="1800" dirty="0">
                <a:latin typeface="Calibri" panose="020F0502020204030204" pitchFamily="34" charset="0"/>
              </a:rPr>
              <a:t>in window budget, disturbs, energy, </a:t>
            </a:r>
            <a:r>
              <a:rPr lang="en-US" sz="1800" dirty="0" smtClean="0">
                <a:latin typeface="Calibri" panose="020F0502020204030204" pitchFamily="34" charset="0"/>
              </a:rPr>
              <a:t>physical dimensions and </a:t>
            </a:r>
            <a:r>
              <a:rPr lang="en-US" sz="1800" dirty="0">
                <a:latin typeface="Calibri" panose="020F0502020204030204" pitchFamily="34" charset="0"/>
              </a:rPr>
              <a:t>speed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</a:rPr>
              <a:t>A</a:t>
            </a:r>
            <a:r>
              <a:rPr lang="en-US" sz="1800" dirty="0" smtClean="0">
                <a:latin typeface="Calibri" panose="020F0502020204030204" pitchFamily="34" charset="0"/>
              </a:rPr>
              <a:t>lgorithm </a:t>
            </a:r>
            <a:r>
              <a:rPr lang="en-US" sz="1800" dirty="0">
                <a:latin typeface="Calibri" panose="020F0502020204030204" pitchFamily="34" charset="0"/>
              </a:rPr>
              <a:t>learning in device physics and circuit interactions </a:t>
            </a:r>
          </a:p>
          <a:p>
            <a:r>
              <a:rPr lang="en-US" sz="1800" dirty="0" smtClean="0">
                <a:latin typeface="Calibri" panose="020F0502020204030204" pitchFamily="34" charset="0"/>
              </a:rPr>
              <a:t>Complete data collection in benchmarking/referencing </a:t>
            </a:r>
            <a:r>
              <a:rPr lang="en-US" sz="1800" dirty="0">
                <a:latin typeface="Calibri" panose="020F0502020204030204" pitchFamily="34" charset="0"/>
              </a:rPr>
              <a:t>to </a:t>
            </a:r>
            <a:r>
              <a:rPr lang="en-US" sz="1800" dirty="0" smtClean="0">
                <a:latin typeface="Calibri" panose="020F0502020204030204" pitchFamily="34" charset="0"/>
              </a:rPr>
              <a:t>3DXP, including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</a:rPr>
              <a:t>S26 </a:t>
            </a:r>
            <a:r>
              <a:rPr lang="en-US" sz="1800" dirty="0" smtClean="0">
                <a:latin typeface="Calibri" panose="020F0502020204030204" pitchFamily="34" charset="0"/>
              </a:rPr>
              <a:t>Array probe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S26 Array WLR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Bath-Tub </a:t>
            </a:r>
            <a:r>
              <a:rPr lang="en-US" sz="1800" dirty="0">
                <a:latin typeface="Calibri" panose="020F0502020204030204" pitchFamily="34" charset="0"/>
              </a:rPr>
              <a:t>curves of </a:t>
            </a:r>
            <a:r>
              <a:rPr lang="en-US" sz="1800" dirty="0" smtClean="0">
                <a:latin typeface="Calibri" panose="020F0502020204030204" pitchFamily="34" charset="0"/>
              </a:rPr>
              <a:t>cycling/bake/re-</a:t>
            </a:r>
            <a:r>
              <a:rPr lang="en-US" sz="1800" dirty="0" err="1" smtClean="0">
                <a:latin typeface="Calibri" panose="020F0502020204030204" pitchFamily="34" charset="0"/>
              </a:rPr>
              <a:t>cycing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Micron-Intel JDP – Confidential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Calibri" panose="020F0502020204030204" pitchFamily="34" charset="0"/>
              </a:rPr>
              <a:t>Critical Path Identified for “Exiting SSM Research”</a:t>
            </a:r>
            <a:endParaRPr lang="en-US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659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257800"/>
          </a:xfrm>
        </p:spPr>
        <p:txBody>
          <a:bodyPr/>
          <a:lstStyle/>
          <a:p>
            <a:r>
              <a:rPr lang="en-US" sz="1800" dirty="0" smtClean="0">
                <a:latin typeface="Calibri" panose="020F0502020204030204" pitchFamily="34" charset="0"/>
              </a:rPr>
              <a:t>Pathfinding Frame work for Exiting Pathing deliverables.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Exiting </a:t>
            </a:r>
            <a:r>
              <a:rPr lang="en-US" sz="1800" dirty="0">
                <a:latin typeface="Calibri" panose="020F0502020204030204" pitchFamily="34" charset="0"/>
              </a:rPr>
              <a:t>Pathfinding </a:t>
            </a:r>
            <a:r>
              <a:rPr lang="en-US" sz="1800" dirty="0" smtClean="0">
                <a:latin typeface="Calibri" panose="020F0502020204030204" pitchFamily="34" charset="0"/>
              </a:rPr>
              <a:t>criteria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Technology </a:t>
            </a:r>
            <a:r>
              <a:rPr lang="en-US" sz="1800" dirty="0">
                <a:latin typeface="Calibri" panose="020F0502020204030204" pitchFamily="34" charset="0"/>
              </a:rPr>
              <a:t>Node to intercept.</a:t>
            </a:r>
          </a:p>
          <a:p>
            <a:r>
              <a:rPr lang="en-US" sz="1800" dirty="0">
                <a:latin typeface="Calibri" panose="020F0502020204030204" pitchFamily="34" charset="0"/>
              </a:rPr>
              <a:t>Array Architecture	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Trimming </a:t>
            </a:r>
            <a:r>
              <a:rPr lang="en-US" sz="1800" dirty="0">
                <a:latin typeface="Calibri" panose="020F0502020204030204" pitchFamily="34" charset="0"/>
              </a:rPr>
              <a:t>Strategy from tile to </a:t>
            </a:r>
            <a:r>
              <a:rPr lang="en-US" sz="1800" dirty="0" smtClean="0">
                <a:latin typeface="Calibri" panose="020F0502020204030204" pitchFamily="34" charset="0"/>
              </a:rPr>
              <a:t>die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CMOS </a:t>
            </a:r>
            <a:r>
              <a:rPr lang="en-US" sz="1800" dirty="0">
                <a:latin typeface="Calibri" panose="020F0502020204030204" pitchFamily="34" charset="0"/>
              </a:rPr>
              <a:t>design Rule and Scaling Path and being consistent with 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Strategy </a:t>
            </a:r>
            <a:r>
              <a:rPr lang="en-US" sz="1800" dirty="0">
                <a:latin typeface="Calibri" panose="020F0502020204030204" pitchFamily="34" charset="0"/>
              </a:rPr>
              <a:t>to </a:t>
            </a:r>
            <a:r>
              <a:rPr lang="en-US" sz="1800" dirty="0" smtClean="0">
                <a:latin typeface="Calibri" panose="020F0502020204030204" pitchFamily="34" charset="0"/>
              </a:rPr>
              <a:t>support </a:t>
            </a:r>
            <a:r>
              <a:rPr lang="en-US" sz="1800" dirty="0">
                <a:latin typeface="Calibri" panose="020F0502020204030204" pitchFamily="34" charset="0"/>
              </a:rPr>
              <a:t>density </a:t>
            </a:r>
            <a:r>
              <a:rPr lang="en-US" sz="1800" dirty="0" smtClean="0">
                <a:latin typeface="Calibri" panose="020F0502020204030204" pitchFamily="34" charset="0"/>
              </a:rPr>
              <a:t>chop </a:t>
            </a:r>
            <a:r>
              <a:rPr lang="en-US" sz="1800" dirty="0" err="1" smtClean="0">
                <a:latin typeface="Calibri" panose="020F0502020204030204" pitchFamily="34" charset="0"/>
              </a:rPr>
              <a:t>sku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Self-consistent </a:t>
            </a:r>
            <a:r>
              <a:rPr lang="en-US" sz="1800" dirty="0">
                <a:latin typeface="Calibri" panose="020F0502020204030204" pitchFamily="34" charset="0"/>
              </a:rPr>
              <a:t>Retention strategy including E1/E4 violation </a:t>
            </a:r>
            <a:r>
              <a:rPr lang="en-US" sz="1800" dirty="0" smtClean="0">
                <a:latin typeface="Calibri" panose="020F0502020204030204" pitchFamily="34" charset="0"/>
              </a:rPr>
              <a:t>management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Window </a:t>
            </a:r>
            <a:r>
              <a:rPr lang="en-US" sz="1800" dirty="0">
                <a:latin typeface="Calibri" panose="020F0502020204030204" pitchFamily="34" charset="0"/>
              </a:rPr>
              <a:t>Budget Strategy for technology development, including true window </a:t>
            </a:r>
            <a:r>
              <a:rPr lang="en-US" sz="1800" dirty="0" smtClean="0">
                <a:latin typeface="Calibri" panose="020F0502020204030204" pitchFamily="34" charset="0"/>
              </a:rPr>
              <a:t>methodology</a:t>
            </a:r>
          </a:p>
          <a:p>
            <a:r>
              <a:rPr lang="en-US" sz="1800" dirty="0" smtClean="0">
                <a:latin typeface="Calibri" panose="020F0502020204030204" pitchFamily="34" charset="0"/>
              </a:rPr>
              <a:t>Array Construction</a:t>
            </a:r>
            <a:endParaRPr lang="en-US" sz="1800" dirty="0">
              <a:latin typeface="Calibri" panose="020F0502020204030204" pitchFamily="34" charset="0"/>
            </a:endParaRP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3D </a:t>
            </a:r>
            <a:r>
              <a:rPr lang="en-US" sz="1800" dirty="0">
                <a:latin typeface="Calibri" panose="020F0502020204030204" pitchFamily="34" charset="0"/>
              </a:rPr>
              <a:t>stacking: what is multi-deck architectures, rinse and repeat at lowest processing/die cost is </a:t>
            </a:r>
            <a:r>
              <a:rPr lang="en-US" sz="1800" dirty="0" smtClean="0">
                <a:latin typeface="Calibri" panose="020F0502020204030204" pitchFamily="34" charset="0"/>
              </a:rPr>
              <a:t>needed.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physical symmetry/asymmetry consistent </a:t>
            </a:r>
            <a:r>
              <a:rPr lang="en-US" sz="1800" dirty="0">
                <a:latin typeface="Calibri" panose="020F0502020204030204" pitchFamily="34" charset="0"/>
              </a:rPr>
              <a:t>with electrical polarity</a:t>
            </a:r>
          </a:p>
          <a:p>
            <a:r>
              <a:rPr lang="en-US" sz="1800" dirty="0">
                <a:latin typeface="Calibri" panose="020F0502020204030204" pitchFamily="34" charset="0"/>
              </a:rPr>
              <a:t>Component level	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</a:rPr>
              <a:t>Read/Write algorithm and options vs. product data sheet.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Micron-Intel JDP – Confidential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63563"/>
          </a:xfrm>
        </p:spPr>
        <p:txBody>
          <a:bodyPr/>
          <a:lstStyle/>
          <a:p>
            <a:r>
              <a:rPr lang="en-US" sz="2800" dirty="0" smtClean="0">
                <a:latin typeface="Calibri" panose="020F0502020204030204" pitchFamily="34" charset="0"/>
              </a:rPr>
              <a:t>Additional items beyond Exiting Research </a:t>
            </a:r>
            <a:br>
              <a:rPr lang="en-US" sz="2800" dirty="0" smtClean="0">
                <a:latin typeface="Calibri" panose="020F0502020204030204" pitchFamily="34" charset="0"/>
              </a:rPr>
            </a:br>
            <a:r>
              <a:rPr lang="en-US" sz="2800" dirty="0" smtClean="0">
                <a:latin typeface="Calibri" panose="020F0502020204030204" pitchFamily="34" charset="0"/>
              </a:rPr>
              <a:t>as “Pathfinding Topics”</a:t>
            </a:r>
            <a:endParaRPr lang="en-US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46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486400"/>
          </a:xfrm>
        </p:spPr>
        <p:txBody>
          <a:bodyPr/>
          <a:lstStyle/>
          <a:p>
            <a:r>
              <a:rPr lang="en-US" sz="1100" dirty="0"/>
              <a:t>The key questions to research graduation are</a:t>
            </a:r>
          </a:p>
          <a:p>
            <a:pPr lvl="0"/>
            <a:r>
              <a:rPr lang="en-US" sz="1100" dirty="0"/>
              <a:t>Need to establish good reference using S26 array for benchmarking. </a:t>
            </a:r>
          </a:p>
          <a:p>
            <a:pPr lvl="0"/>
            <a:r>
              <a:rPr lang="en-US" sz="1100" dirty="0"/>
              <a:t>How many theories for memory operations.   Within a self-consistent perspective, will it support scalability of a cell (energy, size, speed) as first step for memory </a:t>
            </a:r>
            <a:r>
              <a:rPr lang="en-US" sz="1100" dirty="0" err="1"/>
              <a:t>BW:density</a:t>
            </a:r>
            <a:r>
              <a:rPr lang="en-US" sz="1100" dirty="0"/>
              <a:t> in scaling.</a:t>
            </a:r>
          </a:p>
          <a:p>
            <a:pPr lvl="0"/>
            <a:r>
              <a:rPr lang="en-US" sz="1100" dirty="0"/>
              <a:t>Need a downtown review/understanding on read/write disturbs, per victims/aggressors/stimuli based on 3DXP </a:t>
            </a:r>
            <a:r>
              <a:rPr lang="en-US" sz="1100" dirty="0" err="1"/>
              <a:t>rel</a:t>
            </a:r>
            <a:r>
              <a:rPr lang="en-US" sz="1100" dirty="0"/>
              <a:t> test characterization.</a:t>
            </a:r>
          </a:p>
          <a:p>
            <a:pPr lvl="0"/>
            <a:r>
              <a:rPr lang="en-US" sz="1100" dirty="0"/>
              <a:t>Similarly, need to understand drift/retention risk and segment SD thickness, </a:t>
            </a:r>
            <a:r>
              <a:rPr lang="en-US" sz="1100" dirty="0" err="1"/>
              <a:t>AlOx</a:t>
            </a:r>
            <a:r>
              <a:rPr lang="en-US" sz="1100" dirty="0"/>
              <a:t> lamina, In doping and its permutations improving/degrading retention.   Seems the biggest risk line item.</a:t>
            </a:r>
          </a:p>
          <a:p>
            <a:pPr lvl="0"/>
            <a:r>
              <a:rPr lang="en-US" sz="1100" dirty="0"/>
              <a:t>85C testing?    Fundamentally, what are corner cases for SSM device characteristics?</a:t>
            </a:r>
          </a:p>
          <a:p>
            <a:pPr lvl="0"/>
            <a:r>
              <a:rPr lang="en-US" sz="1100" dirty="0"/>
              <a:t>Why sensing speed (ramp detect rate) impact window (sounds self-fulfilling).   Is this yet another threshold mechanism similar to oxide VDB vs. TBD (recalling Arjun’s working on PTX14 in 2012), which can be polarity dependent due to  near interface/border effects. </a:t>
            </a:r>
          </a:p>
          <a:p>
            <a:pPr lvl="0"/>
            <a:r>
              <a:rPr lang="en-US" sz="1100" dirty="0"/>
              <a:t>What are window budget principles for pathfinding.</a:t>
            </a:r>
          </a:p>
          <a:p>
            <a:pPr lvl="0"/>
            <a:r>
              <a:rPr lang="en-US" sz="1100" dirty="0"/>
              <a:t>Can we start construct window budget based on E2 and E3 variations subject intrinsic, bit to bit, temporal, temperature and disturbs (all learnings from 3DXP)</a:t>
            </a:r>
          </a:p>
          <a:p>
            <a:pPr lvl="0"/>
            <a:r>
              <a:rPr lang="en-US" sz="1100" dirty="0"/>
              <a:t>What is POR algorithm in detail, including micro-probe traces and the corresponding schematics in actions.</a:t>
            </a:r>
          </a:p>
          <a:p>
            <a:pPr lvl="0"/>
            <a:r>
              <a:rPr lang="en-US" sz="1100" dirty="0"/>
              <a:t>What is algorithm learning so far, device physics vs. circuit interactions? </a:t>
            </a:r>
          </a:p>
          <a:p>
            <a:pPr lvl="0"/>
            <a:r>
              <a:rPr lang="en-US" sz="1100" dirty="0"/>
              <a:t>Giving what we knew about structure relaxation and mass transportation of </a:t>
            </a:r>
            <a:r>
              <a:rPr lang="en-US" sz="1100" dirty="0" err="1"/>
              <a:t>Chal</a:t>
            </a:r>
            <a:r>
              <a:rPr lang="en-US" sz="1100" dirty="0"/>
              <a:t> glass, it is imperative obtaining the seasoning-cycling/bake recovery/re-seasoning-cycling characteristics of typical ‘bath tub’ curves.    The reference test procedure can use WLB/3XIR-equivelent bake flow.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The key questions to pathfinding graduation are</a:t>
            </a:r>
          </a:p>
          <a:p>
            <a:pPr lvl="0"/>
            <a:r>
              <a:rPr lang="en-US" sz="1100" dirty="0"/>
              <a:t>Array scalability: for example, </a:t>
            </a:r>
            <a:r>
              <a:rPr lang="en-US" sz="1100" dirty="0" err="1"/>
              <a:t>Vt</a:t>
            </a:r>
            <a:r>
              <a:rPr lang="en-US" sz="1100" dirty="0"/>
              <a:t> distribution and managements from tile to die</a:t>
            </a:r>
          </a:p>
          <a:p>
            <a:pPr lvl="0"/>
            <a:r>
              <a:rPr lang="en-US" sz="1100" dirty="0"/>
              <a:t>The biggest take away from S37 pathfinding is 1X1 CMOS under array, any silicon footprint for 1X1 architecture for scalability/chop</a:t>
            </a:r>
          </a:p>
          <a:p>
            <a:pPr lvl="0"/>
            <a:r>
              <a:rPr lang="en-US" sz="1100" dirty="0"/>
              <a:t>What are the criteria to exiting pathfinding</a:t>
            </a:r>
          </a:p>
          <a:p>
            <a:pPr lvl="0"/>
            <a:r>
              <a:rPr lang="en-US" sz="1100" dirty="0"/>
              <a:t>Once E2/E3 retention basics are understood, what is </a:t>
            </a:r>
            <a:r>
              <a:rPr lang="en-US" sz="1100" dirty="0" err="1"/>
              <a:t>Vdm</a:t>
            </a:r>
            <a:r>
              <a:rPr lang="en-US" sz="1100" dirty="0"/>
              <a:t> strategy? Can we adopt the learning from S15.   If not,  would it require reduce E2 or increase E3? And, how to make E1 or E4 violation self-consistent?</a:t>
            </a:r>
          </a:p>
          <a:p>
            <a:pPr lvl="0"/>
            <a:r>
              <a:rPr lang="en-US" sz="1100" dirty="0"/>
              <a:t>What is window strategy for technology development stage.</a:t>
            </a:r>
          </a:p>
          <a:p>
            <a:pPr lvl="0"/>
            <a:r>
              <a:rPr lang="en-US" sz="1100" dirty="0"/>
              <a:t>What is true window methodology.</a:t>
            </a:r>
          </a:p>
          <a:p>
            <a:pPr lvl="0"/>
            <a:r>
              <a:rPr lang="en-US" sz="1100" dirty="0"/>
              <a:t>3D stacking: what is multi-deck architectures, rinse and repeat at lowest processing/die cost is needed.</a:t>
            </a:r>
          </a:p>
          <a:p>
            <a:pPr lvl="0"/>
            <a:r>
              <a:rPr lang="en-US" sz="1100" dirty="0"/>
              <a:t>Read/Write algorithm and options vs. product data sheet.</a:t>
            </a:r>
          </a:p>
          <a:p>
            <a:pPr lvl="0"/>
            <a:r>
              <a:rPr lang="en-US" sz="1100" dirty="0"/>
              <a:t>Node to intercept.</a:t>
            </a:r>
          </a:p>
          <a:p>
            <a:endParaRPr lang="en-US" sz="1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Micron-Intel JDP –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142488"/>
      </p:ext>
    </p:extLst>
  </p:cSld>
  <p:clrMapOvr>
    <a:masterClrMapping/>
  </p:clrMapOvr>
</p:sld>
</file>

<file path=ppt/theme/theme1.xml><?xml version="1.0" encoding="utf-8"?>
<a:theme xmlns:a="http://schemas.openxmlformats.org/drawingml/2006/main" name="SXP_JDP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99CC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91EB0EAB66040BD0B0438564030B6" ma:contentTypeVersion="0" ma:contentTypeDescription="Create a new document." ma:contentTypeScope="" ma:versionID="76597e71135b724a3d72c5d14c01287b">
  <xsd:schema xmlns:xsd="http://www.w3.org/2001/XMLSchema" xmlns:xs="http://www.w3.org/2001/XMLSchema" xmlns:p="http://schemas.microsoft.com/office/2006/metadata/properties" xmlns:ns2="7befb21b-f332-4481-b48b-bc2c81cc1303" targetNamespace="http://schemas.microsoft.com/office/2006/metadata/properties" ma:root="true" ma:fieldsID="d45deb9382f7010d65fefdf87e252db7" ns2:_="">
    <xsd:import namespace="7befb21b-f332-4481-b48b-bc2c81cc130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fb21b-f332-4481-b48b-bc2c81cc130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befb21b-f332-4481-b48b-bc2c81cc1303">KY4XU6CDSCEP-678955179-17</_dlc_DocId>
    <_dlc_DocIdUrl xmlns="7befb21b-f332-4481-b48b-bc2c81cc1303">
      <Url>http://collab.micron.com/mfg/Fab4/TECHNODE/_layouts/15/DocIdRedir.aspx?ID=KY4XU6CDSCEP-678955179-17</Url>
      <Description>KY4XU6CDSCEP-678955179-17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A589B4B-6A97-4092-8D11-E519858707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efb21b-f332-4481-b48b-bc2c81cc13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719D26-6E58-4711-BF48-F25EA93BAE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1EB939-1D08-4163-ABA1-92DDFB4FDA12}">
  <ds:schemaRefs>
    <ds:schemaRef ds:uri="http://schemas.microsoft.com/office/infopath/2007/PartnerControls"/>
    <ds:schemaRef ds:uri="http://purl.org/dc/elements/1.1/"/>
    <ds:schemaRef ds:uri="7befb21b-f332-4481-b48b-bc2c81cc130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A04B98E-639E-478C-8925-169EFC00C32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SXP_JDP</Template>
  <TotalTime>140393</TotalTime>
  <Words>427</Words>
  <Application>Microsoft Office PowerPoint</Application>
  <PresentationFormat>On-screen Show (4:3)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SXP_JDP</vt:lpstr>
      <vt:lpstr>Critical Path Identified for “Exiting SSM Research”</vt:lpstr>
      <vt:lpstr>Additional items beyond Exiting Research  as “Pathfinding Topics”</vt:lpstr>
      <vt:lpstr>PowerPoint Presentation</vt:lpstr>
    </vt:vector>
  </TitlesOfParts>
  <Company>Micron Technology,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Series 20 SxP SOW Version 6.0</dc:title>
  <dc:creator>Karl Major (klmajor) [PTNR - Intel JDP];karl.l.major@intel.com</dc:creator>
  <cp:lastModifiedBy>Kau, Derchang</cp:lastModifiedBy>
  <cp:revision>1572</cp:revision>
  <cp:lastPrinted>2014-10-21T16:48:48Z</cp:lastPrinted>
  <dcterms:created xsi:type="dcterms:W3CDTF">2011-08-05T23:39:00Z</dcterms:created>
  <dcterms:modified xsi:type="dcterms:W3CDTF">2017-10-31T22:45:24Z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0x0101005C391EB0EAB66040BD0B0438564030B6</vt:lpwstr>
  </property>
  <property fmtid="{D5CDD505-2E9C-101B-9397-08002B2CF9AE}" pid="3" name="_dlc_DocIdItemGuid">
    <vt:lpwstr>92ca673e-4501-469b-9554-b2b284061add</vt:lpwstr>
  </property>
</Properties>
</file>