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8"/>
  </p:notesMasterIdLst>
  <p:sldIdLst>
    <p:sldId id="256" r:id="rId5"/>
    <p:sldId id="257" r:id="rId6"/>
    <p:sldId id="258" r:id="rId7"/>
  </p:sldIdLst>
  <p:sldSz cx="12192000" cy="6858000"/>
  <p:notesSz cx="6858000" cy="9144000"/>
  <p:defaultTextStyle>
    <a:defPPr>
      <a:defRPr lang="en-US"/>
    </a:defPPr>
    <a:lvl1pPr marL="0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1pPr>
    <a:lvl2pPr marL="554081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2pPr>
    <a:lvl3pPr marL="1108161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3pPr>
    <a:lvl4pPr marL="1662242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4pPr>
    <a:lvl5pPr marL="2216323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5pPr>
    <a:lvl6pPr marL="2770403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6pPr>
    <a:lvl7pPr marL="3324484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7pPr>
    <a:lvl8pPr marL="3878565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8pPr>
    <a:lvl9pPr marL="4432645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1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4D2"/>
    <a:srgbClr val="0054B0"/>
    <a:srgbClr val="006FEA"/>
    <a:srgbClr val="0071EE"/>
    <a:srgbClr val="0150ED"/>
    <a:srgbClr val="0E5EFE"/>
    <a:srgbClr val="1E69FE"/>
    <a:srgbClr val="004FEE"/>
    <a:srgbClr val="005ADE"/>
    <a:srgbClr val="0D6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91" autoAdjust="0"/>
    <p:restoredTop sz="94660"/>
  </p:normalViewPr>
  <p:slideViewPr>
    <p:cSldViewPr>
      <p:cViewPr varScale="1">
        <p:scale>
          <a:sx n="91" d="100"/>
          <a:sy n="91" d="100"/>
        </p:scale>
        <p:origin x="62" y="197"/>
      </p:cViewPr>
      <p:guideLst>
        <p:guide orient="horz" pos="2161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525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2AE6010-260F-403D-AD33-D534658D2428}" type="datetimeFigureOut">
              <a:rPr lang="en-US" smtClean="0"/>
              <a:t>7/16/2018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2B9B305-A3D0-4AF7-BD48-F34755F6BD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17392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B9B305-A3D0-4AF7-BD48-F34755F6BD1D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014604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B9B305-A3D0-4AF7-BD48-F34755F6BD1D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9184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06379"/>
            <a:ext cx="10363200" cy="1012825"/>
          </a:xfrm>
        </p:spPr>
        <p:txBody>
          <a:bodyPr/>
          <a:lstStyle>
            <a:lvl1pPr>
              <a:defRPr sz="4847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1371600"/>
            <a:ext cx="8534400" cy="533401"/>
          </a:xfrm>
        </p:spPr>
        <p:txBody>
          <a:bodyPr/>
          <a:lstStyle>
            <a:lvl1pPr marL="0" indent="0" algn="ctr">
              <a:buFont typeface="Arial" pitchFamily="34" charset="0"/>
              <a:buNone/>
              <a:defRPr sz="2908" b="1"/>
            </a:lvl1pPr>
            <a:lvl2pPr marL="0" indent="0" algn="ctr">
              <a:buNone/>
              <a:defRPr sz="3878" baseline="30000"/>
            </a:lvl2pPr>
            <a:lvl3pPr marL="1108070" indent="0" algn="ctr">
              <a:buNone/>
              <a:defRPr/>
            </a:lvl3pPr>
            <a:lvl4pPr marL="1662105" indent="0" algn="ctr">
              <a:buNone/>
              <a:defRPr/>
            </a:lvl4pPr>
            <a:lvl5pPr marL="2216140" indent="0" algn="ctr">
              <a:buNone/>
              <a:defRPr/>
            </a:lvl5pPr>
            <a:lvl6pPr marL="2770175" indent="0" algn="ctr">
              <a:buNone/>
              <a:defRPr/>
            </a:lvl6pPr>
            <a:lvl7pPr marL="3324210" indent="0" algn="ctr">
              <a:buNone/>
              <a:defRPr/>
            </a:lvl7pPr>
            <a:lvl8pPr marL="3878245" indent="0" algn="ctr">
              <a:buNone/>
              <a:defRPr/>
            </a:lvl8pPr>
            <a:lvl9pPr marL="4432280" indent="0" algn="ctr">
              <a:buNone/>
              <a:defRPr/>
            </a:lvl9pPr>
          </a:lstStyle>
          <a:p>
            <a:pPr lvl="0"/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0"/>
          </p:nvPr>
        </p:nvSpPr>
        <p:spPr>
          <a:xfrm>
            <a:off x="914400" y="2133600"/>
            <a:ext cx="10363200" cy="4267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5" y="273050"/>
            <a:ext cx="4011084" cy="1162051"/>
          </a:xfrm>
        </p:spPr>
        <p:txBody>
          <a:bodyPr anchor="b"/>
          <a:lstStyle>
            <a:lvl1pPr algn="l">
              <a:defRPr sz="2424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4" y="273054"/>
            <a:ext cx="6815667" cy="5853112"/>
          </a:xfrm>
        </p:spPr>
        <p:txBody>
          <a:bodyPr/>
          <a:lstStyle>
            <a:lvl1pPr>
              <a:defRPr sz="3878"/>
            </a:lvl1pPr>
            <a:lvl2pPr>
              <a:defRPr sz="3393"/>
            </a:lvl2pPr>
            <a:lvl3pPr>
              <a:defRPr sz="2908"/>
            </a:lvl3pPr>
            <a:lvl4pPr>
              <a:defRPr sz="2424"/>
            </a:lvl4pPr>
            <a:lvl5pPr>
              <a:defRPr sz="2424"/>
            </a:lvl5pPr>
            <a:lvl6pPr>
              <a:defRPr sz="2424"/>
            </a:lvl6pPr>
            <a:lvl7pPr>
              <a:defRPr sz="2424"/>
            </a:lvl7pPr>
            <a:lvl8pPr>
              <a:defRPr sz="2424"/>
            </a:lvl8pPr>
            <a:lvl9pPr>
              <a:defRPr sz="2424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5" y="1435104"/>
            <a:ext cx="4011084" cy="4691063"/>
          </a:xfrm>
        </p:spPr>
        <p:txBody>
          <a:bodyPr/>
          <a:lstStyle>
            <a:lvl1pPr marL="0" indent="0">
              <a:buNone/>
              <a:defRPr sz="1697"/>
            </a:lvl1pPr>
            <a:lvl2pPr marL="554035" indent="0">
              <a:buNone/>
              <a:defRPr sz="1454"/>
            </a:lvl2pPr>
            <a:lvl3pPr marL="1108070" indent="0">
              <a:buNone/>
              <a:defRPr sz="1212"/>
            </a:lvl3pPr>
            <a:lvl4pPr marL="1662105" indent="0">
              <a:buNone/>
              <a:defRPr sz="1091"/>
            </a:lvl4pPr>
            <a:lvl5pPr marL="2216140" indent="0">
              <a:buNone/>
              <a:defRPr sz="1091"/>
            </a:lvl5pPr>
            <a:lvl6pPr marL="2770175" indent="0">
              <a:buNone/>
              <a:defRPr sz="1091"/>
            </a:lvl6pPr>
            <a:lvl7pPr marL="3324210" indent="0">
              <a:buNone/>
              <a:defRPr sz="1091"/>
            </a:lvl7pPr>
            <a:lvl8pPr marL="3878245" indent="0">
              <a:buNone/>
              <a:defRPr sz="1091"/>
            </a:lvl8pPr>
            <a:lvl9pPr marL="4432280" indent="0">
              <a:buNone/>
              <a:defRPr sz="109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8" y="4800601"/>
            <a:ext cx="7315200" cy="566739"/>
          </a:xfrm>
        </p:spPr>
        <p:txBody>
          <a:bodyPr anchor="b"/>
          <a:lstStyle>
            <a:lvl1pPr algn="l">
              <a:defRPr sz="2424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8" y="612775"/>
            <a:ext cx="7315200" cy="4114800"/>
          </a:xfrm>
        </p:spPr>
        <p:txBody>
          <a:bodyPr/>
          <a:lstStyle>
            <a:lvl1pPr marL="0" indent="0">
              <a:buNone/>
              <a:defRPr sz="3878"/>
            </a:lvl1pPr>
            <a:lvl2pPr marL="554035" indent="0">
              <a:buNone/>
              <a:defRPr sz="3393"/>
            </a:lvl2pPr>
            <a:lvl3pPr marL="1108070" indent="0">
              <a:buNone/>
              <a:defRPr sz="2908"/>
            </a:lvl3pPr>
            <a:lvl4pPr marL="1662105" indent="0">
              <a:buNone/>
              <a:defRPr sz="2424"/>
            </a:lvl4pPr>
            <a:lvl5pPr marL="2216140" indent="0">
              <a:buNone/>
              <a:defRPr sz="2424"/>
            </a:lvl5pPr>
            <a:lvl6pPr marL="2770175" indent="0">
              <a:buNone/>
              <a:defRPr sz="2424"/>
            </a:lvl6pPr>
            <a:lvl7pPr marL="3324210" indent="0">
              <a:buNone/>
              <a:defRPr sz="2424"/>
            </a:lvl7pPr>
            <a:lvl8pPr marL="3878245" indent="0">
              <a:buNone/>
              <a:defRPr sz="2424"/>
            </a:lvl8pPr>
            <a:lvl9pPr marL="4432280" indent="0">
              <a:buNone/>
              <a:defRPr sz="2424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8" y="5367339"/>
            <a:ext cx="7315200" cy="804863"/>
          </a:xfrm>
        </p:spPr>
        <p:txBody>
          <a:bodyPr/>
          <a:lstStyle>
            <a:lvl1pPr marL="0" indent="0">
              <a:buNone/>
              <a:defRPr sz="1697"/>
            </a:lvl1pPr>
            <a:lvl2pPr marL="554035" indent="0">
              <a:buNone/>
              <a:defRPr sz="1454"/>
            </a:lvl2pPr>
            <a:lvl3pPr marL="1108070" indent="0">
              <a:buNone/>
              <a:defRPr sz="1212"/>
            </a:lvl3pPr>
            <a:lvl4pPr marL="1662105" indent="0">
              <a:buNone/>
              <a:defRPr sz="1091"/>
            </a:lvl4pPr>
            <a:lvl5pPr marL="2216140" indent="0">
              <a:buNone/>
              <a:defRPr sz="1091"/>
            </a:lvl5pPr>
            <a:lvl6pPr marL="2770175" indent="0">
              <a:buNone/>
              <a:defRPr sz="1091"/>
            </a:lvl6pPr>
            <a:lvl7pPr marL="3324210" indent="0">
              <a:buNone/>
              <a:defRPr sz="1091"/>
            </a:lvl7pPr>
            <a:lvl8pPr marL="3878245" indent="0">
              <a:buNone/>
              <a:defRPr sz="1091"/>
            </a:lvl8pPr>
            <a:lvl9pPr marL="4432280" indent="0">
              <a:buNone/>
              <a:defRPr sz="109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6800" y="152399"/>
            <a:ext cx="2590800" cy="5943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152399"/>
            <a:ext cx="7569200" cy="59436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/>
          <p:cNvSpPr/>
          <p:nvPr userDrawn="1"/>
        </p:nvSpPr>
        <p:spPr>
          <a:xfrm>
            <a:off x="120073" y="776330"/>
            <a:ext cx="10871200" cy="3161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t"/>
            <a:r>
              <a:rPr lang="en-US" sz="1454" b="1" u="sng" dirty="0" smtClean="0">
                <a:latin typeface="Calibri" pitchFamily="34" charset="0"/>
                <a:cs typeface="Calibri" pitchFamily="34" charset="0"/>
              </a:rPr>
              <a:t>Phases:</a:t>
            </a:r>
            <a:r>
              <a:rPr lang="en-US" sz="1454" dirty="0" smtClean="0">
                <a:latin typeface="Calibri" pitchFamily="34" charset="0"/>
                <a:cs typeface="Calibri" pitchFamily="34" charset="0"/>
              </a:rPr>
              <a:t>                        </a:t>
            </a:r>
            <a:r>
              <a:rPr lang="en-US" sz="1212" i="1" dirty="0" smtClean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1-Assumption 2-Symptom 3-Speculation</a:t>
            </a:r>
            <a:r>
              <a:rPr lang="en-US" sz="1212" i="1" baseline="0" dirty="0" smtClean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 with limited data 4-Segmentation 5-ID’d 6-Containment deployed 7-Root cause validated</a:t>
            </a:r>
            <a:endParaRPr lang="en-US" sz="1454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92364" y="62728"/>
            <a:ext cx="9882909" cy="457200"/>
          </a:xfrm>
        </p:spPr>
        <p:txBody>
          <a:bodyPr/>
          <a:lstStyle>
            <a:lvl1pPr algn="l">
              <a:defRPr sz="3393" baseline="0"/>
            </a:lvl1pPr>
          </a:lstStyle>
          <a:p>
            <a:r>
              <a:rPr lang="en-US" dirty="0" smtClean="0"/>
              <a:t>(Enter Heading for Topic or Problem Statement)</a:t>
            </a:r>
            <a:endParaRPr lang="en-US" dirty="0"/>
          </a:p>
        </p:txBody>
      </p:sp>
      <p:sp>
        <p:nvSpPr>
          <p:cNvPr id="20" name="Rectangle 19"/>
          <p:cNvSpPr/>
          <p:nvPr userDrawn="1"/>
        </p:nvSpPr>
        <p:spPr>
          <a:xfrm>
            <a:off x="120073" y="519928"/>
            <a:ext cx="8534400" cy="3161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t"/>
            <a:r>
              <a:rPr lang="en-US" sz="1454" b="1" u="sng" dirty="0" smtClean="0">
                <a:latin typeface="Calibri" pitchFamily="34" charset="0"/>
                <a:cs typeface="Calibri" pitchFamily="34" charset="0"/>
              </a:rPr>
              <a:t>Risk:</a:t>
            </a:r>
            <a:r>
              <a:rPr lang="en-US" sz="1454" b="0" u="none" baseline="0" dirty="0" smtClean="0">
                <a:latin typeface="Calibri" pitchFamily="34" charset="0"/>
                <a:cs typeface="Calibri" pitchFamily="34" charset="0"/>
              </a:rPr>
              <a:t>       </a:t>
            </a:r>
            <a:r>
              <a:rPr lang="en-US" sz="1454" b="0" u="none" baseline="0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           </a:t>
            </a:r>
            <a:r>
              <a:rPr lang="en-US" sz="1454" b="0" u="none" baseline="0" dirty="0" smtClean="0">
                <a:latin typeface="Calibri" pitchFamily="34" charset="0"/>
                <a:cs typeface="Calibri" pitchFamily="34" charset="0"/>
              </a:rPr>
              <a:t>           </a:t>
            </a:r>
            <a:r>
              <a:rPr lang="en-US" sz="1212" i="1" dirty="0" smtClean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1-Showstopper 1.5-High Risk/No Data 2-High Risk</a:t>
            </a:r>
            <a:r>
              <a:rPr lang="en-US" sz="1212" i="1" baseline="0" dirty="0" smtClean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1212" i="1" dirty="0" smtClean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2.5-No Data 3-Med Risk 4-Low</a:t>
            </a:r>
            <a:r>
              <a:rPr lang="en-US" sz="1212" i="1" baseline="0" dirty="0" smtClean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 risk 5-cert.</a:t>
            </a:r>
            <a:endParaRPr lang="en-US" sz="1454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2" name="Subtitle 2"/>
          <p:cNvSpPr>
            <a:spLocks noGrp="1"/>
          </p:cNvSpPr>
          <p:nvPr>
            <p:ph type="subTitle" idx="20" hasCustomPrompt="1"/>
          </p:nvPr>
        </p:nvSpPr>
        <p:spPr>
          <a:xfrm>
            <a:off x="757382" y="566531"/>
            <a:ext cx="812800" cy="239797"/>
          </a:xfrm>
        </p:spPr>
        <p:txBody>
          <a:bodyPr anchor="ctr" anchorCtr="0"/>
          <a:lstStyle>
            <a:lvl1pPr marL="0" indent="0" algn="l">
              <a:buFont typeface="Arial" pitchFamily="34" charset="0"/>
              <a:buNone/>
              <a:defRPr sz="1454" b="1" baseline="0">
                <a:solidFill>
                  <a:srgbClr val="FF0000"/>
                </a:solidFill>
              </a:defRPr>
            </a:lvl1pPr>
            <a:lvl2pPr marL="0" indent="0" algn="ctr">
              <a:buNone/>
              <a:defRPr sz="3878" baseline="30000"/>
            </a:lvl2pPr>
            <a:lvl3pPr marL="1108070" indent="0" algn="ctr">
              <a:buNone/>
              <a:defRPr/>
            </a:lvl3pPr>
            <a:lvl4pPr marL="1662105" indent="0" algn="ctr">
              <a:buNone/>
              <a:defRPr/>
            </a:lvl4pPr>
            <a:lvl5pPr marL="2216140" indent="0" algn="ctr">
              <a:buNone/>
              <a:defRPr/>
            </a:lvl5pPr>
            <a:lvl6pPr marL="2770175" indent="0" algn="ctr">
              <a:buNone/>
              <a:defRPr/>
            </a:lvl6pPr>
            <a:lvl7pPr marL="3324210" indent="0" algn="ctr">
              <a:buNone/>
              <a:defRPr/>
            </a:lvl7pPr>
            <a:lvl8pPr marL="3878245" indent="0" algn="ctr">
              <a:buNone/>
              <a:defRPr/>
            </a:lvl8pPr>
            <a:lvl9pPr marL="4432280" indent="0" algn="ctr">
              <a:buNone/>
              <a:defRPr/>
            </a:lvl9pPr>
          </a:lstStyle>
          <a:p>
            <a:pPr lvl="0"/>
            <a:r>
              <a:rPr lang="en-US" dirty="0" smtClean="0"/>
              <a:t>Level</a:t>
            </a:r>
            <a:endParaRPr lang="en-US" dirty="0"/>
          </a:p>
        </p:txBody>
      </p:sp>
      <p:sp>
        <p:nvSpPr>
          <p:cNvPr id="21" name="Text Placeholder 2"/>
          <p:cNvSpPr>
            <a:spLocks noGrp="1"/>
          </p:cNvSpPr>
          <p:nvPr>
            <p:ph type="body" idx="21" hasCustomPrompt="1"/>
          </p:nvPr>
        </p:nvSpPr>
        <p:spPr>
          <a:xfrm>
            <a:off x="757382" y="776331"/>
            <a:ext cx="812800" cy="244752"/>
          </a:xfrm>
        </p:spPr>
        <p:txBody>
          <a:bodyPr anchor="t" anchorCtr="0"/>
          <a:lstStyle>
            <a:lvl1pPr marL="0" indent="0" algn="l">
              <a:buNone/>
              <a:defRPr sz="1454" b="1" baseline="0">
                <a:solidFill>
                  <a:srgbClr val="FF0000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 smtClean="0"/>
              <a:t>Stage</a:t>
            </a:r>
          </a:p>
        </p:txBody>
      </p:sp>
      <p:sp>
        <p:nvSpPr>
          <p:cNvPr id="23" name="Text Placeholder 2"/>
          <p:cNvSpPr>
            <a:spLocks noGrp="1"/>
          </p:cNvSpPr>
          <p:nvPr>
            <p:ph type="body" idx="22" hasCustomPrompt="1"/>
          </p:nvPr>
        </p:nvSpPr>
        <p:spPr>
          <a:xfrm>
            <a:off x="9652001" y="573668"/>
            <a:ext cx="2435412" cy="281922"/>
          </a:xfrm>
        </p:spPr>
        <p:txBody>
          <a:bodyPr anchor="b"/>
          <a:lstStyle>
            <a:lvl1pPr marL="0" indent="0" algn="r">
              <a:buNone/>
              <a:defRPr sz="1454" b="1" baseline="0">
                <a:solidFill>
                  <a:schemeClr val="accent2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 smtClean="0"/>
              <a:t>Date </a:t>
            </a:r>
          </a:p>
        </p:txBody>
      </p:sp>
      <p:sp>
        <p:nvSpPr>
          <p:cNvPr id="3" name="TextBox 2"/>
          <p:cNvSpPr txBox="1"/>
          <p:nvPr userDrawn="1"/>
        </p:nvSpPr>
        <p:spPr>
          <a:xfrm>
            <a:off x="9605818" y="12505"/>
            <a:ext cx="2493818" cy="5398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54" dirty="0" smtClean="0">
                <a:solidFill>
                  <a:srgbClr val="FF0000"/>
                </a:solidFill>
                <a:latin typeface="Neo Sans Intel Medium" pitchFamily="34" charset="0"/>
              </a:rPr>
              <a:t>Intel-Micron Confidential</a:t>
            </a:r>
          </a:p>
          <a:p>
            <a:pPr algn="r">
              <a:tabLst/>
            </a:pPr>
            <a:r>
              <a:rPr lang="en-US" sz="1454" dirty="0" err="1" smtClean="0">
                <a:solidFill>
                  <a:schemeClr val="accent2"/>
                </a:solidFill>
                <a:latin typeface="Neo Sans Intel Medium" pitchFamily="34" charset="0"/>
              </a:rPr>
              <a:t>SxP</a:t>
            </a:r>
            <a:r>
              <a:rPr lang="en-US" sz="1454" dirty="0" smtClean="0">
                <a:solidFill>
                  <a:schemeClr val="accent2"/>
                </a:solidFill>
                <a:latin typeface="Neo Sans Intel Medium" pitchFamily="34" charset="0"/>
              </a:rPr>
              <a:t> JDP</a:t>
            </a:r>
          </a:p>
        </p:txBody>
      </p:sp>
      <p:sp>
        <p:nvSpPr>
          <p:cNvPr id="28" name="Rectangle 5"/>
          <p:cNvSpPr>
            <a:spLocks noChangeArrowheads="1"/>
          </p:cNvSpPr>
          <p:nvPr userDrawn="1"/>
        </p:nvSpPr>
        <p:spPr bwMode="auto">
          <a:xfrm>
            <a:off x="10714182" y="843545"/>
            <a:ext cx="1246909" cy="2237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 algn="r" eaLnBrk="0" hangingPunct="0">
              <a:spcBef>
                <a:spcPct val="50000"/>
              </a:spcBef>
              <a:tabLst>
                <a:tab pos="4432280" algn="ctr"/>
                <a:tab pos="9839892" algn="r"/>
              </a:tabLst>
            </a:pPr>
            <a:r>
              <a:rPr lang="en-US" sz="1454" b="1" dirty="0" smtClean="0">
                <a:solidFill>
                  <a:schemeClr val="accent2"/>
                </a:solidFill>
                <a:latin typeface="Calibri" pitchFamily="34" charset="0"/>
                <a:cs typeface="Calibri" pitchFamily="34" charset="0"/>
              </a:rPr>
              <a:t>Slide </a:t>
            </a:r>
            <a:fld id="{3CBE715E-4167-445E-8F25-69DFD044E05F}" type="slidenum">
              <a:rPr lang="en-US" sz="1454" b="1" smtClean="0">
                <a:solidFill>
                  <a:schemeClr val="accent2"/>
                </a:solidFill>
                <a:latin typeface="Calibri" pitchFamily="34" charset="0"/>
                <a:cs typeface="Calibri" pitchFamily="34" charset="0"/>
              </a:rPr>
              <a:pPr algn="r" eaLnBrk="0" hangingPunct="0">
                <a:spcBef>
                  <a:spcPct val="50000"/>
                </a:spcBef>
                <a:tabLst>
                  <a:tab pos="4432280" algn="ctr"/>
                  <a:tab pos="9839892" algn="r"/>
                </a:tabLst>
              </a:pPr>
              <a:t>‹#›</a:t>
            </a:fld>
            <a:endParaRPr lang="en-US" sz="1454" b="1" dirty="0">
              <a:solidFill>
                <a:schemeClr val="accent2"/>
              </a:solidFill>
              <a:latin typeface="Neo Sans Intel" pitchFamily="34" charset="0"/>
            </a:endParaRPr>
          </a:p>
        </p:txBody>
      </p:sp>
      <p:sp>
        <p:nvSpPr>
          <p:cNvPr id="5" name="Rectangle 4"/>
          <p:cNvSpPr/>
          <p:nvPr userDrawn="1"/>
        </p:nvSpPr>
        <p:spPr>
          <a:xfrm>
            <a:off x="92364" y="6463641"/>
            <a:ext cx="12007273" cy="38185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643"/>
          </a:p>
        </p:txBody>
      </p:sp>
      <p:sp>
        <p:nvSpPr>
          <p:cNvPr id="6" name="Content Placeholder 3"/>
          <p:cNvSpPr>
            <a:spLocks noGrp="1"/>
          </p:cNvSpPr>
          <p:nvPr>
            <p:ph sz="half" idx="2"/>
          </p:nvPr>
        </p:nvSpPr>
        <p:spPr>
          <a:xfrm>
            <a:off x="203200" y="133667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8" name="Content Placeholder 3"/>
          <p:cNvSpPr>
            <a:spLocks noGrp="1"/>
          </p:cNvSpPr>
          <p:nvPr>
            <p:ph sz="half" idx="11"/>
          </p:nvPr>
        </p:nvSpPr>
        <p:spPr>
          <a:xfrm>
            <a:off x="4165600" y="133667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0" name="Content Placeholder 3"/>
          <p:cNvSpPr>
            <a:spLocks noGrp="1"/>
          </p:cNvSpPr>
          <p:nvPr>
            <p:ph sz="half" idx="13"/>
          </p:nvPr>
        </p:nvSpPr>
        <p:spPr>
          <a:xfrm>
            <a:off x="8128000" y="133667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2" name="Content Placeholder 3"/>
          <p:cNvSpPr>
            <a:spLocks noGrp="1"/>
          </p:cNvSpPr>
          <p:nvPr>
            <p:ph sz="half" idx="15"/>
          </p:nvPr>
        </p:nvSpPr>
        <p:spPr>
          <a:xfrm>
            <a:off x="203200" y="424039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4" name="Content Placeholder 3"/>
          <p:cNvSpPr>
            <a:spLocks noGrp="1"/>
          </p:cNvSpPr>
          <p:nvPr>
            <p:ph sz="half" idx="17"/>
          </p:nvPr>
        </p:nvSpPr>
        <p:spPr>
          <a:xfrm>
            <a:off x="4165600" y="424039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6" name="Content Placeholder 3"/>
          <p:cNvSpPr>
            <a:spLocks noGrp="1"/>
          </p:cNvSpPr>
          <p:nvPr>
            <p:ph sz="half" idx="19"/>
          </p:nvPr>
        </p:nvSpPr>
        <p:spPr>
          <a:xfrm>
            <a:off x="8128000" y="424039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31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554182" y="1066801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 smtClean="0"/>
              <a:t>(Enter title: Goal vs. Gap)</a:t>
            </a:r>
          </a:p>
        </p:txBody>
      </p:sp>
      <p:sp>
        <p:nvSpPr>
          <p:cNvPr id="25" name="Text Placeholder 2"/>
          <p:cNvSpPr>
            <a:spLocks noGrp="1"/>
          </p:cNvSpPr>
          <p:nvPr>
            <p:ph type="body" idx="23" hasCustomPrompt="1"/>
          </p:nvPr>
        </p:nvSpPr>
        <p:spPr>
          <a:xfrm>
            <a:off x="4525818" y="1066801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 smtClean="0"/>
              <a:t>(Enter title: Model)</a:t>
            </a:r>
          </a:p>
        </p:txBody>
      </p:sp>
      <p:sp>
        <p:nvSpPr>
          <p:cNvPr id="32" name="Text Placeholder 2"/>
          <p:cNvSpPr>
            <a:spLocks noGrp="1"/>
          </p:cNvSpPr>
          <p:nvPr>
            <p:ph type="body" idx="24" hasCustomPrompt="1"/>
          </p:nvPr>
        </p:nvSpPr>
        <p:spPr>
          <a:xfrm>
            <a:off x="8497454" y="1066801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 smtClean="0"/>
              <a:t>(Enter title: Supporting Results)</a:t>
            </a:r>
          </a:p>
        </p:txBody>
      </p:sp>
      <p:sp>
        <p:nvSpPr>
          <p:cNvPr id="33" name="Text Placeholder 2"/>
          <p:cNvSpPr>
            <a:spLocks noGrp="1"/>
          </p:cNvSpPr>
          <p:nvPr>
            <p:ph type="body" idx="25" hasCustomPrompt="1"/>
          </p:nvPr>
        </p:nvSpPr>
        <p:spPr>
          <a:xfrm>
            <a:off x="8497454" y="3983026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 smtClean="0"/>
              <a:t>(Enter title: Plan and Projection)</a:t>
            </a:r>
          </a:p>
        </p:txBody>
      </p:sp>
      <p:sp>
        <p:nvSpPr>
          <p:cNvPr id="34" name="Text Placeholder 2"/>
          <p:cNvSpPr>
            <a:spLocks noGrp="1"/>
          </p:cNvSpPr>
          <p:nvPr>
            <p:ph type="body" idx="26" hasCustomPrompt="1"/>
          </p:nvPr>
        </p:nvSpPr>
        <p:spPr>
          <a:xfrm>
            <a:off x="4525818" y="3970522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 smtClean="0"/>
              <a:t>(Enter title: Strategy)</a:t>
            </a:r>
          </a:p>
        </p:txBody>
      </p:sp>
      <p:sp>
        <p:nvSpPr>
          <p:cNvPr id="35" name="Text Placeholder 2"/>
          <p:cNvSpPr>
            <a:spLocks noGrp="1"/>
          </p:cNvSpPr>
          <p:nvPr>
            <p:ph type="body" idx="27" hasCustomPrompt="1"/>
          </p:nvPr>
        </p:nvSpPr>
        <p:spPr>
          <a:xfrm>
            <a:off x="554182" y="3970522"/>
            <a:ext cx="3140364" cy="265363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 smtClean="0"/>
              <a:t>(Enter title: Owners &amp; Status)</a:t>
            </a:r>
          </a:p>
        </p:txBody>
      </p:sp>
    </p:spTree>
    <p:extLst>
      <p:ext uri="{BB962C8B-B14F-4D97-AF65-F5344CB8AC3E}">
        <p14:creationId xmlns:p14="http://schemas.microsoft.com/office/powerpoint/2010/main" val="24688311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7"/>
            <a:ext cx="103632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1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554035" indent="0" algn="ctr">
              <a:buNone/>
              <a:defRPr/>
            </a:lvl2pPr>
            <a:lvl3pPr marL="1108070" indent="0" algn="ctr">
              <a:buNone/>
              <a:defRPr/>
            </a:lvl3pPr>
            <a:lvl4pPr marL="1662105" indent="0" algn="ctr">
              <a:buNone/>
              <a:defRPr/>
            </a:lvl4pPr>
            <a:lvl5pPr marL="2216140" indent="0" algn="ctr">
              <a:buNone/>
              <a:defRPr/>
            </a:lvl5pPr>
            <a:lvl6pPr marL="2770175" indent="0" algn="ctr">
              <a:buNone/>
              <a:defRPr/>
            </a:lvl6pPr>
            <a:lvl7pPr marL="3324210" indent="0" algn="ctr">
              <a:buNone/>
              <a:defRPr/>
            </a:lvl7pPr>
            <a:lvl8pPr marL="3878245" indent="0" algn="ctr">
              <a:buNone/>
              <a:defRPr/>
            </a:lvl8pPr>
            <a:lvl9pPr marL="443228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2"/>
            <a:ext cx="10363200" cy="1362076"/>
          </a:xfrm>
        </p:spPr>
        <p:txBody>
          <a:bodyPr anchor="t"/>
          <a:lstStyle>
            <a:lvl1pPr algn="l">
              <a:defRPr sz="4847" b="1" cap="sm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424"/>
            </a:lvl1pPr>
            <a:lvl2pPr marL="554035" indent="0">
              <a:buNone/>
              <a:defRPr sz="2181"/>
            </a:lvl2pPr>
            <a:lvl3pPr marL="1108070" indent="0">
              <a:buNone/>
              <a:defRPr sz="1939"/>
            </a:lvl3pPr>
            <a:lvl4pPr marL="1662105" indent="0">
              <a:buNone/>
              <a:defRPr sz="1697"/>
            </a:lvl4pPr>
            <a:lvl5pPr marL="2216140" indent="0">
              <a:buNone/>
              <a:defRPr sz="1697"/>
            </a:lvl5pPr>
            <a:lvl6pPr marL="2770175" indent="0">
              <a:buNone/>
              <a:defRPr sz="1697"/>
            </a:lvl6pPr>
            <a:lvl7pPr marL="3324210" indent="0">
              <a:buNone/>
              <a:defRPr sz="1697"/>
            </a:lvl7pPr>
            <a:lvl8pPr marL="3878245" indent="0">
              <a:buNone/>
              <a:defRPr sz="1697"/>
            </a:lvl8pPr>
            <a:lvl9pPr marL="4432280" indent="0">
              <a:buNone/>
              <a:defRPr sz="1697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219200"/>
            <a:ext cx="5080000" cy="4876800"/>
          </a:xfrm>
        </p:spPr>
        <p:txBody>
          <a:bodyPr/>
          <a:lstStyle>
            <a:lvl1pPr>
              <a:defRPr sz="3393"/>
            </a:lvl1pPr>
            <a:lvl2pPr>
              <a:defRPr sz="2908"/>
            </a:lvl2pPr>
            <a:lvl3pPr>
              <a:defRPr sz="2424"/>
            </a:lvl3pPr>
            <a:lvl4pPr>
              <a:defRPr sz="2181"/>
            </a:lvl4pPr>
            <a:lvl5pPr>
              <a:defRPr sz="2181"/>
            </a:lvl5pPr>
            <a:lvl6pPr>
              <a:defRPr sz="2181"/>
            </a:lvl6pPr>
            <a:lvl7pPr>
              <a:defRPr sz="2181"/>
            </a:lvl7pPr>
            <a:lvl8pPr>
              <a:defRPr sz="2181"/>
            </a:lvl8pPr>
            <a:lvl9pPr>
              <a:defRPr sz="2181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219200"/>
            <a:ext cx="5080000" cy="4876800"/>
          </a:xfrm>
        </p:spPr>
        <p:txBody>
          <a:bodyPr/>
          <a:lstStyle>
            <a:lvl1pPr>
              <a:defRPr sz="3393"/>
            </a:lvl1pPr>
            <a:lvl2pPr>
              <a:defRPr sz="2908"/>
            </a:lvl2pPr>
            <a:lvl3pPr>
              <a:defRPr sz="2424"/>
            </a:lvl3pPr>
            <a:lvl4pPr>
              <a:defRPr sz="2181"/>
            </a:lvl4pPr>
            <a:lvl5pPr>
              <a:defRPr sz="2181"/>
            </a:lvl5pPr>
            <a:lvl6pPr>
              <a:defRPr sz="2181"/>
            </a:lvl6pPr>
            <a:lvl7pPr>
              <a:defRPr sz="2181"/>
            </a:lvl7pPr>
            <a:lvl8pPr>
              <a:defRPr sz="2181"/>
            </a:lvl8pPr>
            <a:lvl9pPr>
              <a:defRPr sz="2181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9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4"/>
            <a:ext cx="5386918" cy="639763"/>
          </a:xfrm>
        </p:spPr>
        <p:txBody>
          <a:bodyPr anchor="b"/>
          <a:lstStyle>
            <a:lvl1pPr marL="0" indent="0">
              <a:buNone/>
              <a:defRPr sz="2908" b="1"/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4"/>
            <a:ext cx="5386918" cy="3951289"/>
          </a:xfrm>
        </p:spPr>
        <p:txBody>
          <a:bodyPr/>
          <a:lstStyle>
            <a:lvl1pPr>
              <a:defRPr sz="2908"/>
            </a:lvl1pPr>
            <a:lvl2pPr>
              <a:defRPr sz="2424"/>
            </a:lvl2pPr>
            <a:lvl3pPr>
              <a:defRPr sz="2181"/>
            </a:lvl3pPr>
            <a:lvl4pPr>
              <a:defRPr sz="1939"/>
            </a:lvl4pPr>
            <a:lvl5pPr>
              <a:defRPr sz="1939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1" y="1535114"/>
            <a:ext cx="5389034" cy="639763"/>
          </a:xfrm>
        </p:spPr>
        <p:txBody>
          <a:bodyPr anchor="b"/>
          <a:lstStyle>
            <a:lvl1pPr marL="0" indent="0">
              <a:buNone/>
              <a:defRPr sz="2908" b="1"/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1" y="2174874"/>
            <a:ext cx="5389034" cy="3951289"/>
          </a:xfrm>
        </p:spPr>
        <p:txBody>
          <a:bodyPr/>
          <a:lstStyle>
            <a:lvl1pPr>
              <a:defRPr sz="2908"/>
            </a:lvl1pPr>
            <a:lvl2pPr>
              <a:defRPr sz="2424"/>
            </a:lvl2pPr>
            <a:lvl3pPr>
              <a:defRPr sz="2181"/>
            </a:lvl3pPr>
            <a:lvl4pPr>
              <a:defRPr sz="1939"/>
            </a:lvl4pPr>
            <a:lvl5pPr>
              <a:defRPr sz="1939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152400"/>
            <a:ext cx="103632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US" dirty="0" smtClean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219200"/>
            <a:ext cx="103632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68613" name="Rectangle 5"/>
          <p:cNvSpPr>
            <a:spLocks noChangeArrowheads="1"/>
          </p:cNvSpPr>
          <p:nvPr/>
        </p:nvSpPr>
        <p:spPr bwMode="auto">
          <a:xfrm>
            <a:off x="5080000" y="6621722"/>
            <a:ext cx="2133600" cy="2237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 algn="ctr" eaLnBrk="0" hangingPunct="0">
              <a:spcBef>
                <a:spcPct val="50000"/>
              </a:spcBef>
              <a:tabLst>
                <a:tab pos="4432280" algn="ctr"/>
                <a:tab pos="9839892" algn="r"/>
              </a:tabLst>
            </a:pPr>
            <a:fld id="{3CBE715E-4167-445E-8F25-69DFD044E05F}" type="slidenum">
              <a:rPr lang="en-US" sz="1454" b="0" smtClean="0">
                <a:latin typeface="Calibri" pitchFamily="34" charset="0"/>
                <a:cs typeface="Calibri" pitchFamily="34" charset="0"/>
              </a:rPr>
              <a:pPr algn="ctr" eaLnBrk="0" hangingPunct="0">
                <a:spcBef>
                  <a:spcPct val="50000"/>
                </a:spcBef>
                <a:tabLst>
                  <a:tab pos="4432280" algn="ctr"/>
                  <a:tab pos="9839892" algn="r"/>
                </a:tabLst>
              </a:pPr>
              <a:t>‹#›</a:t>
            </a:fld>
            <a:endParaRPr lang="en-US" sz="1454" b="1" dirty="0">
              <a:latin typeface="Neo Sans Inte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077200" y="6534554"/>
            <a:ext cx="4013201" cy="3161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54" baseline="0" dirty="0" smtClean="0">
                <a:latin typeface="Calibri" pitchFamily="34" charset="0"/>
                <a:cs typeface="Calibri" pitchFamily="34" charset="0"/>
              </a:rPr>
              <a:t>NSG Advanced Pathfinding</a:t>
            </a:r>
            <a:endParaRPr lang="en-US" sz="1454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0" name="Rectangle 4"/>
          <p:cNvSpPr>
            <a:spLocks noChangeArrowheads="1"/>
          </p:cNvSpPr>
          <p:nvPr/>
        </p:nvSpPr>
        <p:spPr bwMode="auto">
          <a:xfrm>
            <a:off x="1413164" y="6471760"/>
            <a:ext cx="2701636" cy="3738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111575" tIns="55788" rIns="111575" bIns="55788">
            <a:spAutoFit/>
          </a:bodyPr>
          <a:lstStyle/>
          <a:p>
            <a:pPr algn="ctr" eaLnBrk="0" hangingPunct="0">
              <a:defRPr/>
            </a:pPr>
            <a:r>
              <a:rPr lang="en-US" sz="1697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Intel Confidential</a:t>
            </a:r>
            <a:endParaRPr lang="en-US" sz="1697" b="1" dirty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12" name="Picture 6"/>
          <p:cNvPicPr>
            <a:picLocks noChangeAspect="1" noChangeArrowheads="1"/>
          </p:cNvPicPr>
          <p:nvPr/>
        </p:nvPicPr>
        <p:blipFill>
          <a:blip r:embed="rId15" cstate="screen"/>
          <a:srcRect/>
          <a:stretch>
            <a:fillRect/>
          </a:stretch>
        </p:blipFill>
        <p:spPr bwMode="auto">
          <a:xfrm>
            <a:off x="92364" y="6477003"/>
            <a:ext cx="691098" cy="330655"/>
          </a:xfrm>
          <a:prstGeom prst="rect">
            <a:avLst/>
          </a:prstGeom>
          <a:noFill/>
          <a:ln w="1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3" r:id="rId2"/>
    <p:sldLayoutId id="2147483673" r:id="rId3"/>
    <p:sldLayoutId id="2147483662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  <p:sldLayoutId id="2147483671" r:id="rId12"/>
    <p:sldLayoutId id="2147483672" r:id="rId13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Calibri" pitchFamily="34" charset="0"/>
          <a:ea typeface="+mj-ea"/>
          <a:cs typeface="Calibri" pitchFamily="34" charset="0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5pPr>
      <a:lvl6pPr marL="554035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6pPr>
      <a:lvl7pPr marL="1108070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7pPr>
      <a:lvl8pPr marL="1662105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8pPr>
      <a:lvl9pPr marL="2216140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9pPr>
    </p:titleStyle>
    <p:bodyStyle>
      <a:lvl1pPr marL="415526" indent="-415526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•"/>
        <a:defRPr sz="3878" b="1">
          <a:solidFill>
            <a:schemeClr val="tx1"/>
          </a:solidFill>
          <a:latin typeface="Calibri" pitchFamily="34" charset="0"/>
          <a:ea typeface="+mn-ea"/>
          <a:cs typeface="Calibri" pitchFamily="34" charset="0"/>
        </a:defRPr>
      </a:lvl1pPr>
      <a:lvl2pPr marL="900307" indent="-346272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–"/>
        <a:defRPr sz="3878">
          <a:solidFill>
            <a:schemeClr val="tx1"/>
          </a:solidFill>
          <a:latin typeface="Calibri" pitchFamily="34" charset="0"/>
          <a:cs typeface="Calibri" pitchFamily="34" charset="0"/>
        </a:defRPr>
      </a:lvl2pPr>
      <a:lvl3pPr marL="1385087" indent="-277017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•"/>
        <a:defRPr sz="3393">
          <a:solidFill>
            <a:schemeClr val="tx1"/>
          </a:solidFill>
          <a:latin typeface="Calibri" pitchFamily="34" charset="0"/>
          <a:cs typeface="Calibri" pitchFamily="34" charset="0"/>
        </a:defRPr>
      </a:lvl3pPr>
      <a:lvl4pPr marL="1939122" indent="-277017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–"/>
        <a:defRPr sz="2908">
          <a:solidFill>
            <a:schemeClr val="tx1"/>
          </a:solidFill>
          <a:latin typeface="Calibri" pitchFamily="34" charset="0"/>
          <a:cs typeface="Calibri" pitchFamily="34" charset="0"/>
        </a:defRPr>
      </a:lvl4pPr>
      <a:lvl5pPr marL="2493157" indent="-277017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Calibri" pitchFamily="34" charset="0"/>
          <a:cs typeface="Calibri" pitchFamily="34" charset="0"/>
        </a:defRPr>
      </a:lvl5pPr>
      <a:lvl6pPr marL="3047192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6pPr>
      <a:lvl7pPr marL="3601227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7pPr>
      <a:lvl8pPr marL="4155262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8pPr>
      <a:lvl9pPr marL="4709297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1pPr>
      <a:lvl2pPr marL="55403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2pPr>
      <a:lvl3pPr marL="110807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3pPr>
      <a:lvl4pPr marL="166210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4pPr>
      <a:lvl5pPr marL="221614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5pPr>
      <a:lvl6pPr marL="277017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6pPr>
      <a:lvl7pPr marL="332421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7pPr>
      <a:lvl8pPr marL="387824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8pPr>
      <a:lvl9pPr marL="443228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29470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63951417"/>
              </p:ext>
            </p:extLst>
          </p:nvPr>
        </p:nvGraphicFramePr>
        <p:xfrm>
          <a:off x="116046" y="1371600"/>
          <a:ext cx="11847352" cy="5328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30386"/>
                <a:gridCol w="1570837"/>
                <a:gridCol w="1289549"/>
                <a:gridCol w="1802432"/>
                <a:gridCol w="1403628"/>
                <a:gridCol w="1925260"/>
                <a:gridCol w="962630"/>
                <a:gridCol w="962630"/>
              </a:tblGrid>
              <a:tr h="370840">
                <a:tc>
                  <a:txBody>
                    <a:bodyPr/>
                    <a:lstStyle/>
                    <a:p>
                      <a:endParaRPr lang="en-US" sz="1800" dirty="0">
                        <a:latin typeface="Calibri" panose="020F0502020204030204" pitchFamily="34" charset="0"/>
                      </a:endParaRPr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alibri" panose="020F0502020204030204" pitchFamily="34" charset="0"/>
                        </a:rPr>
                        <a:t>27nm</a:t>
                      </a:r>
                      <a:r>
                        <a:rPr lang="en-US" sz="1800" baseline="0" dirty="0" smtClean="0">
                          <a:latin typeface="Calibri" panose="020F0502020204030204" pitchFamily="34" charset="0"/>
                        </a:rPr>
                        <a:t> CB RAM</a:t>
                      </a:r>
                      <a:endParaRPr lang="en-US" sz="1800" dirty="0">
                        <a:latin typeface="Calibri" panose="020F0502020204030204" pitchFamily="34" charset="0"/>
                      </a:endParaRPr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alibri" panose="020F0502020204030204" pitchFamily="34" charset="0"/>
                        </a:rPr>
                        <a:t>20nm SSM</a:t>
                      </a:r>
                      <a:endParaRPr lang="en-US" sz="1800" dirty="0">
                        <a:latin typeface="Calibri" panose="020F0502020204030204" pitchFamily="34" charset="0"/>
                      </a:endParaRPr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alibri" panose="020F0502020204030204" pitchFamily="34" charset="0"/>
                        </a:rPr>
                        <a:t>40nm Panasonic </a:t>
                      </a:r>
                      <a:endParaRPr lang="en-US" sz="1800" dirty="0">
                        <a:latin typeface="Calibri" panose="020F0502020204030204" pitchFamily="34" charset="0"/>
                      </a:endParaRPr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alibri" panose="020F0502020204030204" pitchFamily="34" charset="0"/>
                        </a:rPr>
                        <a:t>¼</a:t>
                      </a:r>
                      <a:r>
                        <a:rPr lang="en-US" sz="1800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𝛍</a:t>
                      </a:r>
                      <a:r>
                        <a:rPr lang="en-US" sz="1800" dirty="0" smtClean="0">
                          <a:latin typeface="Calibri" panose="020F0502020204030204" pitchFamily="34" charset="0"/>
                        </a:rPr>
                        <a:t>m </a:t>
                      </a:r>
                      <a:r>
                        <a:rPr lang="en-US" sz="1800" dirty="0" err="1" smtClean="0">
                          <a:latin typeface="Calibri" panose="020F0502020204030204" pitchFamily="34" charset="0"/>
                        </a:rPr>
                        <a:t>Adesto</a:t>
                      </a:r>
                      <a:endParaRPr lang="en-US" sz="1800" dirty="0">
                        <a:latin typeface="Calibri" panose="020F0502020204030204" pitchFamily="34" charset="0"/>
                      </a:endParaRPr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alibri" panose="020F0502020204030204" pitchFamily="34" charset="0"/>
                        </a:rPr>
                        <a:t>40nm VMCO</a:t>
                      </a:r>
                      <a:endParaRPr lang="en-US" sz="1800" dirty="0">
                        <a:latin typeface="Calibri" panose="020F0502020204030204" pitchFamily="34" charset="0"/>
                      </a:endParaRPr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alibri" panose="020F0502020204030204" pitchFamily="34" charset="0"/>
                        </a:rPr>
                        <a:t>Cross Bar</a:t>
                      </a:r>
                      <a:endParaRPr lang="en-US" sz="1800" dirty="0">
                        <a:latin typeface="Calibri" panose="020F0502020204030204" pitchFamily="34" charset="0"/>
                      </a:endParaRPr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baseline="0" dirty="0" smtClean="0">
                          <a:latin typeface="Calibri" panose="020F0502020204030204" pitchFamily="34" charset="0"/>
                        </a:rPr>
                        <a:t>Hynix</a:t>
                      </a:r>
                      <a:endParaRPr lang="en-US" sz="1800" dirty="0">
                        <a:latin typeface="Calibri" panose="020F0502020204030204" pitchFamily="34" charset="0"/>
                      </a:endParaRPr>
                    </a:p>
                  </a:txBody>
                  <a:tcPr>
                    <a:solidFill>
                      <a:schemeClr val="accent2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alibri" panose="020F0502020204030204" pitchFamily="34" charset="0"/>
                        </a:rPr>
                        <a:t>Cell size (effective)</a:t>
                      </a:r>
                      <a:endParaRPr lang="en-US" sz="18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alibri" panose="020F0502020204030204" pitchFamily="34" charset="0"/>
                        </a:rPr>
                        <a:t>6 (13.4) </a:t>
                      </a:r>
                      <a:r>
                        <a:rPr lang="el-GR" sz="1800" dirty="0" smtClean="0">
                          <a:latin typeface="Calibri" panose="020F0502020204030204" pitchFamily="34" charset="0"/>
                          <a:ea typeface="Cambria Math" panose="02040503050406030204" pitchFamily="18" charset="0"/>
                        </a:rPr>
                        <a:t>λ</a:t>
                      </a:r>
                      <a:r>
                        <a:rPr lang="en-US" sz="1800" baseline="30000" dirty="0" smtClean="0">
                          <a:latin typeface="Calibri" panose="020F0502020204030204" pitchFamily="34" charset="0"/>
                          <a:ea typeface="Cambria Math" panose="02040503050406030204" pitchFamily="18" charset="0"/>
                        </a:rPr>
                        <a:t>2</a:t>
                      </a:r>
                      <a:endParaRPr lang="en-US" sz="1800" baseline="300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alibri" panose="020F0502020204030204" pitchFamily="34" charset="0"/>
                          <a:ea typeface="+mn-ea"/>
                        </a:rPr>
                        <a:t>4 (1.68)</a:t>
                      </a:r>
                      <a:r>
                        <a:rPr lang="el-GR" sz="1800" dirty="0" smtClean="0">
                          <a:latin typeface="Calibri" panose="020F0502020204030204" pitchFamily="34" charset="0"/>
                          <a:ea typeface="Cambria Math" panose="02040503050406030204" pitchFamily="18" charset="0"/>
                        </a:rPr>
                        <a:t>λ</a:t>
                      </a:r>
                      <a:r>
                        <a:rPr lang="en-US" sz="1800" baseline="30000" dirty="0" smtClean="0">
                          <a:latin typeface="Calibri" panose="020F0502020204030204" pitchFamily="34" charset="0"/>
                          <a:ea typeface="Cambria Math" panose="02040503050406030204" pitchFamily="18" charset="0"/>
                        </a:rPr>
                        <a:t>2</a:t>
                      </a:r>
                      <a:endParaRPr lang="en-US" sz="18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alibri" panose="020F0502020204030204" pitchFamily="34" charset="0"/>
                        </a:rPr>
                        <a:t>(Prashant)</a:t>
                      </a:r>
                      <a:endParaRPr lang="en-US" sz="18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alibri" panose="020F0502020204030204" pitchFamily="34" charset="0"/>
                          <a:ea typeface="+mn-ea"/>
                        </a:rPr>
                        <a:t>4</a:t>
                      </a:r>
                      <a:r>
                        <a:rPr lang="el-GR" sz="1800" dirty="0" smtClean="0">
                          <a:latin typeface="Calibri" panose="020F0502020204030204" pitchFamily="34" charset="0"/>
                          <a:ea typeface="Cambria Math" panose="02040503050406030204" pitchFamily="18" charset="0"/>
                        </a:rPr>
                        <a:t>λ</a:t>
                      </a:r>
                      <a:r>
                        <a:rPr lang="en-US" sz="1800" baseline="30000" dirty="0" smtClean="0">
                          <a:latin typeface="Calibri" panose="020F0502020204030204" pitchFamily="34" charset="0"/>
                          <a:ea typeface="Cambria Math" panose="02040503050406030204" pitchFamily="18" charset="0"/>
                        </a:rPr>
                        <a:t>2</a:t>
                      </a:r>
                      <a:endParaRPr lang="en-US" sz="18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108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latin typeface="Calibri" panose="020F0502020204030204" pitchFamily="34" charset="0"/>
                          <a:ea typeface="+mn-ea"/>
                        </a:rPr>
                        <a:t>4</a:t>
                      </a:r>
                      <a:r>
                        <a:rPr lang="el-GR" sz="1800" dirty="0" smtClean="0">
                          <a:latin typeface="Calibri" panose="020F0502020204030204" pitchFamily="34" charset="0"/>
                          <a:ea typeface="Cambria Math" panose="02040503050406030204" pitchFamily="18" charset="0"/>
                        </a:rPr>
                        <a:t>λ</a:t>
                      </a:r>
                      <a:r>
                        <a:rPr lang="en-US" sz="1800" baseline="30000" dirty="0" smtClean="0">
                          <a:latin typeface="Calibri" panose="020F0502020204030204" pitchFamily="34" charset="0"/>
                          <a:ea typeface="Cambria Math" panose="02040503050406030204" pitchFamily="18" charset="0"/>
                        </a:rPr>
                        <a:t>2</a:t>
                      </a:r>
                      <a:endParaRPr lang="en-US" sz="1800" dirty="0" smtClean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108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latin typeface="Calibri" panose="020F0502020204030204" pitchFamily="34" charset="0"/>
                          <a:ea typeface="+mn-ea"/>
                        </a:rPr>
                        <a:t>4</a:t>
                      </a:r>
                      <a:r>
                        <a:rPr lang="el-GR" sz="1800" dirty="0" smtClean="0">
                          <a:latin typeface="Calibri" panose="020F0502020204030204" pitchFamily="34" charset="0"/>
                          <a:ea typeface="Cambria Math" panose="02040503050406030204" pitchFamily="18" charset="0"/>
                        </a:rPr>
                        <a:t>λ</a:t>
                      </a:r>
                      <a:r>
                        <a:rPr lang="en-US" sz="1800" baseline="30000" dirty="0" smtClean="0">
                          <a:latin typeface="Calibri" panose="020F0502020204030204" pitchFamily="34" charset="0"/>
                          <a:ea typeface="Cambria Math" panose="02040503050406030204" pitchFamily="18" charset="0"/>
                        </a:rPr>
                        <a:t>2</a:t>
                      </a:r>
                      <a:endParaRPr lang="en-US" sz="1800" dirty="0" smtClean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alibri" panose="020F0502020204030204" pitchFamily="34" charset="0"/>
                        </a:rPr>
                        <a:t>Density</a:t>
                      </a:r>
                      <a:endParaRPr lang="en-US" sz="18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smtClean="0">
                          <a:latin typeface="Calibri" panose="020F0502020204030204" pitchFamily="34" charset="0"/>
                        </a:rPr>
                        <a:t>16Gb`</a:t>
                      </a:r>
                      <a:endParaRPr lang="en-US" sz="18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alibri" panose="020F0502020204030204" pitchFamily="34" charset="0"/>
                        </a:rPr>
                        <a:t>128~256Gb</a:t>
                      </a:r>
                      <a:endParaRPr lang="en-US" sz="18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alibri" panose="020F0502020204030204" pitchFamily="34" charset="0"/>
                        </a:rPr>
                        <a:t>8Mb</a:t>
                      </a:r>
                      <a:endParaRPr lang="en-US" sz="18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alibri" panose="020F0502020204030204" pitchFamily="34" charset="0"/>
                        </a:rPr>
                        <a:t>2Mb</a:t>
                      </a:r>
                      <a:endParaRPr lang="en-US" sz="18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alibri" panose="020F0502020204030204" pitchFamily="34" charset="0"/>
                        </a:rPr>
                        <a:t>Read</a:t>
                      </a:r>
                      <a:r>
                        <a:rPr lang="en-US" sz="1800" baseline="0" dirty="0" smtClean="0">
                          <a:latin typeface="Calibri" panose="020F0502020204030204" pitchFamily="34" charset="0"/>
                        </a:rPr>
                        <a:t> Energy</a:t>
                      </a:r>
                      <a:endParaRPr lang="en-US" sz="18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alibri" panose="020F0502020204030204" pitchFamily="34" charset="0"/>
                        </a:rPr>
                        <a:t>52pJ/b</a:t>
                      </a:r>
                      <a:endParaRPr lang="en-US" sz="18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alibri" panose="020F0502020204030204" pitchFamily="34" charset="0"/>
                        </a:rPr>
                        <a:t>Write Energy</a:t>
                      </a:r>
                      <a:endParaRPr lang="en-US" sz="18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alibri" panose="020F0502020204030204" pitchFamily="34" charset="0"/>
                        </a:rPr>
                        <a:t>180pJ/b </a:t>
                      </a:r>
                      <a:r>
                        <a:rPr lang="en-US" sz="1800" dirty="0" smtClean="0">
                          <a:latin typeface="Calibri" panose="020F0502020204030204" pitchFamily="34" charset="0"/>
                          <a:sym typeface="Wingdings" panose="05000000000000000000" pitchFamily="2" charset="2"/>
                        </a:rPr>
                        <a:t> 120pJ/b</a:t>
                      </a:r>
                      <a:endParaRPr lang="en-US" sz="18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80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alibri" panose="020F0502020204030204" pitchFamily="34" charset="0"/>
                        </a:rPr>
                        <a:t>Technology ?</a:t>
                      </a:r>
                      <a:endParaRPr lang="en-US" sz="18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alibri" panose="020F0502020204030204" pitchFamily="34" charset="0"/>
                        </a:rPr>
                        <a:t>1T1R</a:t>
                      </a:r>
                      <a:endParaRPr lang="en-US" sz="18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alibri" panose="020F0502020204030204" pitchFamily="34" charset="0"/>
                        </a:rPr>
                        <a:t>Self select</a:t>
                      </a:r>
                      <a:endParaRPr lang="en-US" sz="18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alibri" panose="020F0502020204030204" pitchFamily="34" charset="0"/>
                        </a:rPr>
                        <a:t>1T1R</a:t>
                      </a:r>
                      <a:endParaRPr lang="en-US" sz="18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alibri" panose="020F0502020204030204" pitchFamily="34" charset="0"/>
                        </a:rPr>
                        <a:t>1T1R</a:t>
                      </a:r>
                      <a:endParaRPr lang="en-US" sz="18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alibri" panose="020F0502020204030204" pitchFamily="34" charset="0"/>
                        </a:rPr>
                        <a:t>Self</a:t>
                      </a:r>
                      <a:r>
                        <a:rPr lang="en-US" sz="1800" baseline="0" dirty="0" smtClean="0">
                          <a:latin typeface="Calibri" panose="020F0502020204030204" pitchFamily="34" charset="0"/>
                        </a:rPr>
                        <a:t> select</a:t>
                      </a:r>
                      <a:endParaRPr lang="en-US" sz="18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alibri" panose="020F0502020204030204" pitchFamily="34" charset="0"/>
                        </a:rPr>
                        <a:t>Circuit/product</a:t>
                      </a:r>
                      <a:r>
                        <a:rPr lang="en-US" sz="1800" baseline="0" dirty="0" smtClean="0">
                          <a:latin typeface="Calibri" panose="020F0502020204030204" pitchFamily="34" charset="0"/>
                        </a:rPr>
                        <a:t> </a:t>
                      </a:r>
                      <a:endParaRPr lang="en-US" sz="18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alibri" panose="020F0502020204030204" pitchFamily="34" charset="0"/>
                        </a:rPr>
                        <a:t>5V</a:t>
                      </a:r>
                      <a:endParaRPr lang="en-US" sz="18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alibri" panose="020F0502020204030204" pitchFamily="34" charset="0"/>
                        </a:rPr>
                        <a:t>8V</a:t>
                      </a:r>
                      <a:endParaRPr lang="en-US" sz="18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alibri" panose="020F0502020204030204" pitchFamily="34" charset="0"/>
                        </a:rPr>
                        <a:t>5V</a:t>
                      </a:r>
                      <a:endParaRPr lang="en-US" sz="18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alibri" panose="020F0502020204030204" pitchFamily="34" charset="0"/>
                        </a:rPr>
                        <a:t>3V</a:t>
                      </a:r>
                      <a:endParaRPr lang="en-US" sz="18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alibri" panose="020F0502020204030204" pitchFamily="34" charset="0"/>
                        </a:rPr>
                        <a:t>7V</a:t>
                      </a:r>
                      <a:endParaRPr lang="en-US" sz="18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alibri" panose="020F0502020204030204" pitchFamily="34" charset="0"/>
                        </a:rPr>
                        <a:t>Scalability</a:t>
                      </a:r>
                      <a:endParaRPr lang="en-US" sz="18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alibri" panose="020F0502020204030204" pitchFamily="34" charset="0"/>
                        </a:rPr>
                        <a:t>Transistor limited</a:t>
                      </a:r>
                      <a:endParaRPr lang="en-US" sz="18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err="1" smtClean="0">
                          <a:latin typeface="Calibri" panose="020F0502020204030204" pitchFamily="34" charset="0"/>
                        </a:rPr>
                        <a:t>Litho</a:t>
                      </a:r>
                      <a:r>
                        <a:rPr lang="en-US" sz="1800" baseline="0" dirty="0" smtClean="0">
                          <a:latin typeface="Calibri" panose="020F0502020204030204" pitchFamily="34" charset="0"/>
                        </a:rPr>
                        <a:t> limited</a:t>
                      </a:r>
                      <a:endParaRPr lang="en-US" sz="18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alibri" panose="020F0502020204030204" pitchFamily="34" charset="0"/>
                        </a:rPr>
                        <a:t>Transistor limited</a:t>
                      </a:r>
                      <a:endParaRPr lang="en-US" sz="18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alibri" panose="020F0502020204030204" pitchFamily="34" charset="0"/>
                        </a:rPr>
                        <a:t>Transistor limited</a:t>
                      </a:r>
                      <a:endParaRPr lang="en-US" sz="18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alibri" panose="020F0502020204030204" pitchFamily="34" charset="0"/>
                        </a:rPr>
                        <a:t>(40nm)</a:t>
                      </a:r>
                      <a:r>
                        <a:rPr lang="en-US" sz="1800" baseline="30000" dirty="0" smtClean="0">
                          <a:latin typeface="Calibri" panose="020F0502020204030204" pitchFamily="34" charset="0"/>
                        </a:rPr>
                        <a:t>2</a:t>
                      </a:r>
                      <a:r>
                        <a:rPr lang="en-US" sz="1800" baseline="0" dirty="0" smtClean="0">
                          <a:latin typeface="Calibri" panose="020F0502020204030204" pitchFamily="34" charset="0"/>
                        </a:rPr>
                        <a:t> ,no array</a:t>
                      </a:r>
                    </a:p>
                    <a:p>
                      <a:r>
                        <a:rPr lang="en-US" sz="1800" baseline="0" dirty="0" smtClean="0">
                          <a:latin typeface="Calibri" panose="020F0502020204030204" pitchFamily="34" charset="0"/>
                        </a:rPr>
                        <a:t>Sigma limited</a:t>
                      </a:r>
                      <a:endParaRPr lang="en-US" sz="1800" baseline="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800" baseline="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800" baseline="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alibri" panose="020F0502020204030204" pitchFamily="34" charset="0"/>
                        </a:rPr>
                        <a:t>Cross</a:t>
                      </a:r>
                      <a:r>
                        <a:rPr lang="en-US" sz="1800" baseline="0" dirty="0" smtClean="0">
                          <a:latin typeface="Calibri" panose="020F0502020204030204" pitchFamily="34" charset="0"/>
                        </a:rPr>
                        <a:t> Point</a:t>
                      </a:r>
                      <a:endParaRPr lang="en-US" sz="18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108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latin typeface="Calibri" panose="020F0502020204030204" pitchFamily="34" charset="0"/>
                        </a:rPr>
                        <a:t>In planning with Sony’s OTS (</a:t>
                      </a:r>
                      <a:r>
                        <a:rPr lang="en-US" sz="1800" dirty="0" err="1" smtClean="0">
                          <a:latin typeface="Calibri" panose="020F0502020204030204" pitchFamily="34" charset="0"/>
                        </a:rPr>
                        <a:t>BCx</a:t>
                      </a:r>
                      <a:r>
                        <a:rPr lang="en-US" sz="1800" dirty="0" smtClean="0">
                          <a:latin typeface="Calibri" panose="020F0502020204030204" pitchFamily="34" charset="0"/>
                        </a:rPr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alibri" panose="020F0502020204030204" pitchFamily="34" charset="0"/>
                        </a:rPr>
                        <a:t>SD</a:t>
                      </a:r>
                      <a:endParaRPr lang="en-US" sz="18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alibri" panose="020F0502020204030204" pitchFamily="34" charset="0"/>
                        </a:rPr>
                        <a:t>No visibility</a:t>
                      </a:r>
                      <a:endParaRPr lang="en-US" sz="18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alibri" panose="020F0502020204030204" pitchFamily="34" charset="0"/>
                        </a:rPr>
                        <a:t>No visibility</a:t>
                      </a:r>
                      <a:endParaRPr lang="en-US" sz="18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aseline="0" dirty="0" smtClean="0">
                          <a:latin typeface="Calibri" panose="020F0502020204030204" pitchFamily="34" charset="0"/>
                        </a:rPr>
                        <a:t>VMCO, nonlinearity </a:t>
                      </a:r>
                      <a:endParaRPr lang="en-US" sz="1800" baseline="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800" baseline="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800" baseline="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alibri" panose="020F0502020204030204" pitchFamily="34" charset="0"/>
                        </a:rPr>
                        <a:t>3D NAND</a:t>
                      </a:r>
                      <a:r>
                        <a:rPr lang="en-US" sz="1800" baseline="0" dirty="0" smtClean="0">
                          <a:latin typeface="Calibri" panose="020F0502020204030204" pitchFamily="34" charset="0"/>
                        </a:rPr>
                        <a:t> like</a:t>
                      </a:r>
                      <a:endParaRPr lang="en-US" sz="18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alibri" panose="020F0502020204030204" pitchFamily="34" charset="0"/>
                        </a:rPr>
                        <a:t>Cu</a:t>
                      </a:r>
                      <a:r>
                        <a:rPr lang="en-US" sz="1800" baseline="0" dirty="0" smtClean="0">
                          <a:latin typeface="Calibri" panose="020F0502020204030204" pitchFamily="34" charset="0"/>
                        </a:rPr>
                        <a:t> is limiter</a:t>
                      </a:r>
                      <a:endParaRPr lang="en-US" sz="18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alibri" panose="020F0502020204030204" pitchFamily="34" charset="0"/>
                        </a:rPr>
                        <a:t>SAG/Carbon</a:t>
                      </a:r>
                      <a:endParaRPr lang="en-US" sz="18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alibri" panose="020F0502020204030204" pitchFamily="34" charset="0"/>
                        </a:rPr>
                        <a:t>n/a</a:t>
                      </a:r>
                      <a:endParaRPr lang="en-US" sz="18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alibri" panose="020F0502020204030204" pitchFamily="34" charset="0"/>
                        </a:rPr>
                        <a:t>n/a</a:t>
                      </a:r>
                      <a:endParaRPr lang="en-US" sz="18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aseline="0" dirty="0" smtClean="0">
                          <a:latin typeface="Calibri" panose="020F0502020204030204" pitchFamily="34" charset="0"/>
                        </a:rPr>
                        <a:t>n/a</a:t>
                      </a:r>
                      <a:endParaRPr lang="en-US" sz="1800" baseline="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800" baseline="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800" baseline="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732061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/>
              <a:t>Key issues on S24S and Solution Guesstimate </a:t>
            </a:r>
            <a:endParaRPr lang="en-US" sz="32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07608910"/>
              </p:ext>
            </p:extLst>
          </p:nvPr>
        </p:nvGraphicFramePr>
        <p:xfrm>
          <a:off x="149973" y="1295400"/>
          <a:ext cx="11170492" cy="3200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38958"/>
                <a:gridCol w="1984693"/>
                <a:gridCol w="2614993"/>
                <a:gridCol w="2016443"/>
                <a:gridCol w="1715405"/>
              </a:tblGrid>
              <a:tr h="370840">
                <a:tc>
                  <a:txBody>
                    <a:bodyPr/>
                    <a:lstStyle/>
                    <a:p>
                      <a:endParaRPr lang="en-US" sz="2400" dirty="0">
                        <a:latin typeface="Calibri" panose="020F0502020204030204" pitchFamily="34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Calibri" panose="020F0502020204030204" pitchFamily="34" charset="0"/>
                        </a:rPr>
                        <a:t>S26A</a:t>
                      </a:r>
                      <a:endParaRPr lang="en-US" sz="2400" dirty="0">
                        <a:latin typeface="Calibri" panose="020F0502020204030204" pitchFamily="34" charset="0"/>
                      </a:endParaRPr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Calibri" panose="020F0502020204030204" pitchFamily="34" charset="0"/>
                        </a:rPr>
                        <a:t>S24S</a:t>
                      </a:r>
                      <a:endParaRPr lang="en-US" sz="2400" dirty="0">
                        <a:latin typeface="Calibri" panose="020F0502020204030204" pitchFamily="34" charset="0"/>
                      </a:endParaRPr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aseline="0" dirty="0" smtClean="0">
                          <a:latin typeface="Calibri" panose="020F0502020204030204" pitchFamily="34" charset="0"/>
                        </a:rPr>
                        <a:t>alpha@ 20nm</a:t>
                      </a:r>
                      <a:endParaRPr lang="en-US" sz="2400" dirty="0">
                        <a:latin typeface="Calibri" panose="020F0502020204030204" pitchFamily="34" charset="0"/>
                      </a:endParaRPr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Calibri" panose="020F0502020204030204" pitchFamily="34" charset="0"/>
                        </a:rPr>
                        <a:t>BGM</a:t>
                      </a:r>
                      <a:endParaRPr lang="en-US" sz="2400" dirty="0">
                        <a:latin typeface="Calibri" panose="020F0502020204030204" pitchFamily="34" charset="0"/>
                      </a:endParaRPr>
                    </a:p>
                  </a:txBody>
                  <a:tcPr>
                    <a:solidFill>
                      <a:schemeClr val="accent2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Calibri" panose="020F0502020204030204" pitchFamily="34" charset="0"/>
                        </a:rPr>
                        <a:t>Density</a:t>
                      </a:r>
                      <a:r>
                        <a:rPr lang="en-US" sz="2400" baseline="0" dirty="0" smtClean="0">
                          <a:latin typeface="Calibri" panose="020F0502020204030204" pitchFamily="34" charset="0"/>
                        </a:rPr>
                        <a:t> @200mm</a:t>
                      </a:r>
                      <a:r>
                        <a:rPr lang="en-US" sz="2400" baseline="30000" dirty="0" smtClean="0">
                          <a:latin typeface="Calibri" panose="020F0502020204030204" pitchFamily="34" charset="0"/>
                        </a:rPr>
                        <a:t>2</a:t>
                      </a:r>
                      <a:endParaRPr lang="en-US" sz="2400" baseline="300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Calibri" panose="020F0502020204030204" pitchFamily="34" charset="0"/>
                        </a:rPr>
                        <a:t>256Gb 4D</a:t>
                      </a:r>
                      <a:endParaRPr lang="en-US" sz="24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Calibri" panose="020F0502020204030204" pitchFamily="34" charset="0"/>
                        </a:rPr>
                        <a:t>32Gb 2D</a:t>
                      </a:r>
                      <a:endParaRPr lang="en-US" sz="24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Calibri" panose="020F0502020204030204" pitchFamily="34" charset="0"/>
                        </a:rPr>
                        <a:t>256Gb 4D</a:t>
                      </a:r>
                      <a:endParaRPr lang="en-US" sz="24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Calibri" panose="020F0502020204030204" pitchFamily="34" charset="0"/>
                        </a:rPr>
                        <a:t>Read Energy</a:t>
                      </a:r>
                      <a:r>
                        <a:rPr lang="en-US" sz="2400" baseline="0" dirty="0" smtClean="0">
                          <a:latin typeface="Calibri" panose="020F0502020204030204" pitchFamily="34" charset="0"/>
                        </a:rPr>
                        <a:t> [</a:t>
                      </a:r>
                      <a:r>
                        <a:rPr lang="en-US" sz="2400" baseline="0" dirty="0" err="1" smtClean="0">
                          <a:latin typeface="Calibri" panose="020F0502020204030204" pitchFamily="34" charset="0"/>
                        </a:rPr>
                        <a:t>pJ</a:t>
                      </a:r>
                      <a:r>
                        <a:rPr lang="en-US" sz="2400" baseline="0" dirty="0" smtClean="0">
                          <a:latin typeface="Calibri" panose="020F0502020204030204" pitchFamily="34" charset="0"/>
                        </a:rPr>
                        <a:t>/b]</a:t>
                      </a:r>
                      <a:endParaRPr lang="en-US" sz="24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Calibri" panose="020F0502020204030204" pitchFamily="34" charset="0"/>
                        </a:rPr>
                        <a:t>52</a:t>
                      </a:r>
                      <a:endParaRPr lang="en-US" sz="24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Calibri" panose="020F0502020204030204" pitchFamily="34" charset="0"/>
                        </a:rPr>
                        <a:t>&gt; 52</a:t>
                      </a:r>
                      <a:r>
                        <a:rPr lang="en-US" sz="2400" baseline="0" dirty="0" smtClean="0">
                          <a:latin typeface="Calibri" panose="020F0502020204030204" pitchFamily="34" charset="0"/>
                        </a:rPr>
                        <a:t> (reset to read)</a:t>
                      </a:r>
                      <a:endParaRPr lang="en-US" sz="24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>
                        <a:latin typeface="Calibri" panose="020F050202020403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Calibri" panose="020F0502020204030204" pitchFamily="34" charset="0"/>
                        </a:rPr>
                        <a:t>Write Energy</a:t>
                      </a:r>
                      <a:r>
                        <a:rPr lang="en-US" sz="2400" baseline="0" dirty="0" smtClean="0">
                          <a:latin typeface="Calibri" panose="020F0502020204030204" pitchFamily="34" charset="0"/>
                        </a:rPr>
                        <a:t> [</a:t>
                      </a:r>
                      <a:r>
                        <a:rPr lang="en-US" sz="2400" baseline="0" dirty="0" err="1" smtClean="0">
                          <a:latin typeface="Calibri" panose="020F0502020204030204" pitchFamily="34" charset="0"/>
                        </a:rPr>
                        <a:t>pJ</a:t>
                      </a:r>
                      <a:r>
                        <a:rPr lang="en-US" sz="2400" baseline="0" dirty="0" smtClean="0">
                          <a:latin typeface="Calibri" panose="020F0502020204030204" pitchFamily="34" charset="0"/>
                        </a:rPr>
                        <a:t>/b]</a:t>
                      </a:r>
                      <a:endParaRPr lang="en-US" sz="24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Calibri" panose="020F0502020204030204" pitchFamily="34" charset="0"/>
                        </a:rPr>
                        <a:t>118</a:t>
                      </a:r>
                      <a:endParaRPr lang="en-US" sz="24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Calibri" panose="020F0502020204030204" pitchFamily="34" charset="0"/>
                        </a:rPr>
                        <a:t>180</a:t>
                      </a:r>
                      <a:endParaRPr lang="en-US" sz="24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Calibri" panose="020F0502020204030204" pitchFamily="34" charset="0"/>
                        </a:rPr>
                        <a:t>Reset Read</a:t>
                      </a:r>
                      <a:r>
                        <a:rPr lang="en-US" sz="2400" baseline="0" dirty="0" smtClean="0">
                          <a:latin typeface="Calibri" panose="020F0502020204030204" pitchFamily="34" charset="0"/>
                        </a:rPr>
                        <a:t> Disturb </a:t>
                      </a:r>
                      <a:endParaRPr lang="en-US" sz="24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Calibri" panose="020F0502020204030204" pitchFamily="34" charset="0"/>
                        </a:rPr>
                        <a:t>3K/300mV GB</a:t>
                      </a:r>
                      <a:endParaRPr lang="en-US" sz="24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Calibri" panose="020F0502020204030204" pitchFamily="34" charset="0"/>
                        </a:rPr>
                        <a:t>Write</a:t>
                      </a:r>
                      <a:r>
                        <a:rPr lang="en-US" sz="2400" baseline="0" dirty="0" smtClean="0">
                          <a:latin typeface="Calibri" panose="020F0502020204030204" pitchFamily="34" charset="0"/>
                        </a:rPr>
                        <a:t> inhibit Disturb </a:t>
                      </a:r>
                      <a:endParaRPr lang="en-US" sz="24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sz="24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69103283"/>
      </p:ext>
    </p:extLst>
  </p:cSld>
  <p:clrMapOvr>
    <a:masterClrMapping/>
  </p:clrMapOvr>
</p:sld>
</file>

<file path=ppt/theme/theme1.xml><?xml version="1.0" encoding="utf-8"?>
<a:theme xmlns:a="http://schemas.openxmlformats.org/drawingml/2006/main" name="blank">
  <a:themeElements>
    <a:clrScheme name="Custom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C0C0C0"/>
      </a:accent1>
      <a:accent2>
        <a:srgbClr val="0066FF"/>
      </a:accent2>
      <a:accent3>
        <a:srgbClr val="FFFFFF"/>
      </a:accent3>
      <a:accent4>
        <a:srgbClr val="000000"/>
      </a:accent4>
      <a:accent5>
        <a:srgbClr val="DCDCDC"/>
      </a:accent5>
      <a:accent6>
        <a:srgbClr val="005CE7"/>
      </a:accent6>
      <a:hlink>
        <a:srgbClr val="C00000"/>
      </a:hlink>
      <a:folHlink>
        <a:srgbClr val="0066FF"/>
      </a:folHlink>
    </a:clrScheme>
    <a:fontScheme name="Analog Elements Learning">
      <a:majorFont>
        <a:latin typeface="Neo Sans Intel Medium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Analog Elements Learning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nalog Elements Learning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NSG Adv. Pathfinding V1.potx" id="{8F054E9F-6778-4AAB-B757-B631F6310096}" vid="{578D1486-7028-4A8E-AD02-66FE32596CCC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Agenda xmlns="90b7a245-a7c3-4504-88b2-cf85318e6b78">SD for Rev 7</Agenda>
    <Date xmlns="90b7a245-a7c3-4504-88b2-cf85318e6b78">2016-03-15T00:00:00-07:00</Date>
    <Presenter xmlns="90b7a245-a7c3-4504-88b2-cf85318e6b78">DerChang Kau</Presenter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6C1F46DCE9E2F4F9C406A5B31F187EA" ma:contentTypeVersion="3" ma:contentTypeDescription="Create a new document." ma:contentTypeScope="" ma:versionID="04459668d14e26c729f944268f7885eb">
  <xsd:schema xmlns:xsd="http://www.w3.org/2001/XMLSchema" xmlns:xs="http://www.w3.org/2001/XMLSchema" xmlns:p="http://schemas.microsoft.com/office/2006/metadata/properties" xmlns:ns2="90b7a245-a7c3-4504-88b2-cf85318e6b78" targetNamespace="http://schemas.microsoft.com/office/2006/metadata/properties" ma:root="true" ma:fieldsID="2d0c6bccf2654138a3d8763ce5403cee" ns2:_="">
    <xsd:import namespace="90b7a245-a7c3-4504-88b2-cf85318e6b78"/>
    <xsd:element name="properties">
      <xsd:complexType>
        <xsd:sequence>
          <xsd:element name="documentManagement">
            <xsd:complexType>
              <xsd:all>
                <xsd:element ref="ns2:Date"/>
                <xsd:element ref="ns2:Agenda"/>
                <xsd:element ref="ns2:Presenter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0b7a245-a7c3-4504-88b2-cf85318e6b78" elementFormDefault="qualified">
    <xsd:import namespace="http://schemas.microsoft.com/office/2006/documentManagement/types"/>
    <xsd:import namespace="http://schemas.microsoft.com/office/infopath/2007/PartnerControls"/>
    <xsd:element name="Date" ma:index="8" ma:displayName="Meeting Date" ma:format="DateOnly" ma:internalName="Date">
      <xsd:simpleType>
        <xsd:restriction base="dms:DateTime"/>
      </xsd:simpleType>
    </xsd:element>
    <xsd:element name="Agenda" ma:index="9" ma:displayName="Agenda Topic" ma:internalName="Agenda">
      <xsd:simpleType>
        <xsd:restriction base="dms:Text">
          <xsd:maxLength value="255"/>
        </xsd:restriction>
      </xsd:simpleType>
    </xsd:element>
    <xsd:element name="Presenter" ma:index="10" ma:displayName="Presenter" ma:internalName="Presenter">
      <xsd:simpleType>
        <xsd:restriction base="dms:Text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7A9757D6-16EA-49DF-BF94-FEF25FAF8351}">
  <ds:schemaRefs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90b7a245-a7c3-4504-88b2-cf85318e6b78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53B8EBDB-013A-44C4-B714-038C8F2517D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0b7a245-a7c3-4504-88b2-cf85318e6b7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E723BD8A-0332-458A-BADF-7C6744276193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362</TotalTime>
  <Words>169</Words>
  <Application>Microsoft Office PowerPoint</Application>
  <PresentationFormat>Widescreen</PresentationFormat>
  <Paragraphs>74</Paragraphs>
  <Slides>3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10" baseType="lpstr">
      <vt:lpstr>Arial</vt:lpstr>
      <vt:lpstr>Calibri</vt:lpstr>
      <vt:lpstr>Cambria Math</vt:lpstr>
      <vt:lpstr>Neo Sans Intel</vt:lpstr>
      <vt:lpstr>Neo Sans Intel Medium</vt:lpstr>
      <vt:lpstr>Wingdings</vt:lpstr>
      <vt:lpstr>blank</vt:lpstr>
      <vt:lpstr>PowerPoint Presentation</vt:lpstr>
      <vt:lpstr>PowerPoint Presentation</vt:lpstr>
      <vt:lpstr>Key issues on S24S and Solution Guesstimate </vt:lpstr>
    </vt:vector>
  </TitlesOfParts>
  <Company>Intel Corporation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Kau, Derchang</dc:creator>
  <cp:keywords>CTPClassification=CTP_NT</cp:keywords>
  <cp:lastModifiedBy>Kau, Derchang</cp:lastModifiedBy>
  <cp:revision>21</cp:revision>
  <dcterms:created xsi:type="dcterms:W3CDTF">2018-07-16T17:24:00Z</dcterms:created>
  <dcterms:modified xsi:type="dcterms:W3CDTF">2018-07-17T00:52:25Z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0x01010056C1F46DCE9E2F4F9C406A5B31F187EA</vt:lpwstr>
  </property>
  <property fmtid="{D5CDD505-2E9C-101B-9397-08002B2CF9AE}" pid="3" name="TitusGUID">
    <vt:lpwstr>cb8a3879-0454-421d-82b8-d0efae523537</vt:lpwstr>
  </property>
  <property fmtid="{D5CDD505-2E9C-101B-9397-08002B2CF9AE}" pid="4" name="CTP_TimeStamp">
    <vt:lpwstr>2018-07-17 00:52:25Z</vt:lpwstr>
  </property>
  <property fmtid="{D5CDD505-2E9C-101B-9397-08002B2CF9AE}" pid="5" name="CTP_BU">
    <vt:lpwstr>NA</vt:lpwstr>
  </property>
  <property fmtid="{D5CDD505-2E9C-101B-9397-08002B2CF9AE}" pid="6" name="CTP_IDSID">
    <vt:lpwstr>NA</vt:lpwstr>
  </property>
  <property fmtid="{D5CDD505-2E9C-101B-9397-08002B2CF9AE}" pid="7" name="CTP_WWID">
    <vt:lpwstr>NA</vt:lpwstr>
  </property>
  <property fmtid="{D5CDD505-2E9C-101B-9397-08002B2CF9AE}" pid="8" name="CTPClassification">
    <vt:lpwstr>CTP_NT</vt:lpwstr>
  </property>
</Properties>
</file>