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79" r:id="rId6"/>
    <p:sldId id="260" r:id="rId7"/>
    <p:sldId id="272" r:id="rId8"/>
    <p:sldId id="257" r:id="rId9"/>
    <p:sldId id="261" r:id="rId10"/>
    <p:sldId id="262" r:id="rId11"/>
    <p:sldId id="264" r:id="rId12"/>
    <p:sldId id="268" r:id="rId13"/>
    <p:sldId id="269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66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9FE"/>
    <a:srgbClr val="0064D2"/>
    <a:srgbClr val="0054B0"/>
    <a:srgbClr val="006FEA"/>
    <a:srgbClr val="0071EE"/>
    <a:srgbClr val="0150ED"/>
    <a:srgbClr val="0E5E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>
      <p:cViewPr varScale="1">
        <p:scale>
          <a:sx n="75" d="100"/>
          <a:sy n="75" d="100"/>
        </p:scale>
        <p:origin x="56" y="23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AF7A7-374E-4444-802B-7BFEB99B1434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94A5-A67B-4707-BCAD-7C2BAD39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7521-D139-4C98-AAC4-F53B8FE642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4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7521-D139-4C98-AAC4-F53B8FE642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5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7521-D139-4C98-AAC4-F53B8FE642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2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45896" y="6363365"/>
            <a:ext cx="2635781" cy="287225"/>
          </a:xfrm>
          <a:prstGeom prst="rect">
            <a:avLst/>
          </a:prstGeom>
        </p:spPr>
        <p:txBody>
          <a:bodyPr/>
          <a:lstStyle/>
          <a:p>
            <a:fld id="{B80A1F0D-9D48-4EDD-93BE-F8C473D06BE9}" type="datetime4">
              <a:rPr lang="en-US" smtClean="0"/>
              <a:t>April 11,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Micron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63365"/>
            <a:ext cx="274320" cy="228600"/>
          </a:xfrm>
          <a:prstGeom prst="rect">
            <a:avLst/>
          </a:prstGeom>
        </p:spPr>
        <p:txBody>
          <a:bodyPr/>
          <a:lstStyle/>
          <a:p>
            <a:fld id="{B7E7695C-FCF1-4AA0-9B93-7941FED13D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10515600" cy="47291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6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6400" y="6534554"/>
            <a:ext cx="27940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NSG, Device Pathfinding 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0158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  <a:endParaRPr lang="en-US" sz="1697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engineering.com/what-happened-to-reram/" TargetMode="External"/><Relationship Id="rId2" Type="http://schemas.openxmlformats.org/officeDocument/2006/relationships/hyperlink" Target="https://en.wikipedia.org/wiki/Resistive_random-access_memor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miengineering.com/a-new-memory-contender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emf"/><Relationship Id="rId11" Type="http://schemas.openxmlformats.org/officeDocument/2006/relationships/image" Target="../media/image12.emf"/><Relationship Id="rId5" Type="http://schemas.openxmlformats.org/officeDocument/2006/relationships/image" Target="../media/image15.emf"/><Relationship Id="rId10" Type="http://schemas.openxmlformats.org/officeDocument/2006/relationships/image" Target="../media/image11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SSM and Bipolar Architecture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447800"/>
            <a:ext cx="8534400" cy="533401"/>
          </a:xfrm>
        </p:spPr>
        <p:txBody>
          <a:bodyPr/>
          <a:lstStyle/>
          <a:p>
            <a:r>
              <a:rPr lang="en-US" sz="2000" dirty="0" smtClean="0"/>
              <a:t>DerChang &amp; Balaji, WW15.4/2018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819400" y="2743200"/>
            <a:ext cx="6629400" cy="36576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What is SSM </a:t>
            </a:r>
            <a:r>
              <a:rPr lang="en-US" sz="2800" dirty="0" smtClean="0"/>
              <a:t>and </a:t>
            </a:r>
            <a:r>
              <a:rPr lang="en-US" sz="2800" dirty="0"/>
              <a:t>w</a:t>
            </a:r>
            <a:r>
              <a:rPr lang="en-US" sz="2800" dirty="0" smtClean="0"/>
              <a:t>hat we (think we) know</a:t>
            </a:r>
          </a:p>
          <a:p>
            <a:pPr marL="0" indent="0">
              <a:buNone/>
            </a:pPr>
            <a:r>
              <a:rPr lang="en-US" sz="2800" dirty="0" smtClean="0"/>
              <a:t>How </a:t>
            </a:r>
            <a:r>
              <a:rPr lang="en-US" sz="2800" dirty="0"/>
              <a:t>is it different from </a:t>
            </a:r>
            <a:r>
              <a:rPr lang="en-US" sz="2800" dirty="0" smtClean="0"/>
              <a:t>SXP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How does it benchmark with other RRAM</a:t>
            </a:r>
          </a:p>
          <a:p>
            <a:pPr marL="0" lvl="0" indent="0">
              <a:buNone/>
            </a:pPr>
            <a:r>
              <a:rPr lang="en-US" sz="2800" dirty="0"/>
              <a:t>Bipolar d</a:t>
            </a:r>
            <a:r>
              <a:rPr lang="en-US" sz="2800" dirty="0" smtClean="0"/>
              <a:t>ecoder and </a:t>
            </a:r>
            <a:r>
              <a:rPr lang="en-US" sz="2800" dirty="0"/>
              <a:t>a</a:t>
            </a:r>
            <a:r>
              <a:rPr lang="en-US" sz="2800" dirty="0" smtClean="0"/>
              <a:t>rchitecture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598"/>
          <a:stretch/>
        </p:blipFill>
        <p:spPr>
          <a:xfrm>
            <a:off x="7320136" y="2950765"/>
            <a:ext cx="4223094" cy="3611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115908" cy="83820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sz="2800" cap="small" dirty="0"/>
              <a:t>An possibility into 3D-NAND Like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914400"/>
            <a:ext cx="7020780" cy="55453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Scaling Expectation</a:t>
            </a:r>
            <a:endParaRPr lang="en-US" sz="2000" dirty="0"/>
          </a:p>
          <a:p>
            <a:pPr marL="1108070" lvl="1" indent="-554035">
              <a:buNone/>
            </a:pPr>
            <a:r>
              <a:rPr lang="en-US" sz="2000" dirty="0"/>
              <a:t>Density: doubling every generation</a:t>
            </a:r>
          </a:p>
          <a:p>
            <a:pPr marL="1108070" lvl="1" indent="-554035">
              <a:buNone/>
            </a:pPr>
            <a:r>
              <a:rPr lang="en-US" sz="2000" dirty="0"/>
              <a:t>Latency: equal or reduce</a:t>
            </a:r>
          </a:p>
          <a:p>
            <a:pPr marL="1108070" lvl="1" indent="-554035">
              <a:buNone/>
            </a:pPr>
            <a:r>
              <a:rPr lang="en-US" sz="2000" dirty="0"/>
              <a:t>Bandwidth/GB: Equal or improve</a:t>
            </a:r>
          </a:p>
          <a:p>
            <a:pPr marL="0" indent="0">
              <a:buNone/>
            </a:pPr>
            <a:r>
              <a:rPr lang="en-US" sz="2000" cap="small" dirty="0" smtClean="0"/>
              <a:t>Expected Roadmap</a:t>
            </a:r>
          </a:p>
          <a:p>
            <a:pPr marL="0" indent="0">
              <a:buNone/>
            </a:pPr>
            <a:endParaRPr lang="en-US" sz="2000" cap="small" dirty="0"/>
          </a:p>
          <a:p>
            <a:pPr marL="0" indent="0">
              <a:buNone/>
            </a:pPr>
            <a:endParaRPr lang="en-US" sz="2000" cap="small" dirty="0" smtClean="0"/>
          </a:p>
          <a:p>
            <a:pPr marL="0" indent="0">
              <a:buNone/>
            </a:pPr>
            <a:endParaRPr lang="en-US" sz="2000" cap="small" dirty="0"/>
          </a:p>
          <a:p>
            <a:pPr marL="0" indent="0">
              <a:buNone/>
            </a:pPr>
            <a:endParaRPr lang="en-US" sz="2000" cap="small" dirty="0" smtClean="0"/>
          </a:p>
          <a:p>
            <a:pPr marL="1108070" lvl="1" indent="-554035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Beyond S48S</a:t>
            </a:r>
            <a:endParaRPr lang="en-US" sz="2000" dirty="0"/>
          </a:p>
          <a:p>
            <a:pPr marL="1108070" lvl="1" indent="-554035">
              <a:buNone/>
            </a:pPr>
            <a:r>
              <a:rPr lang="en-US" sz="2000" dirty="0"/>
              <a:t>Reference architecture: SXP stack vs. 3D-NAND tier </a:t>
            </a:r>
            <a:endParaRPr lang="en-US" sz="2000" dirty="0" smtClean="0"/>
          </a:p>
          <a:p>
            <a:pPr marL="1108070" lvl="1" indent="-554035">
              <a:buNone/>
            </a:pPr>
            <a:r>
              <a:rPr lang="en-US" sz="2000" dirty="0" smtClean="0"/>
              <a:t>Scalable architecture development starts when </a:t>
            </a:r>
            <a:br>
              <a:rPr lang="en-US" sz="2000" dirty="0" smtClean="0"/>
            </a:br>
            <a:r>
              <a:rPr lang="en-US" sz="2000" dirty="0" smtClean="0"/>
              <a:t>1. </a:t>
            </a:r>
            <a:r>
              <a:rPr lang="en-US" sz="2000" dirty="0"/>
              <a:t>S</a:t>
            </a:r>
            <a:r>
              <a:rPr lang="en-US" sz="2000" dirty="0" smtClean="0"/>
              <a:t>witching mechanism is manageable and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2. 20nm Product Vehicle is </a:t>
            </a:r>
            <a:r>
              <a:rPr lang="en-US" sz="2000" dirty="0" err="1" smtClean="0"/>
              <a:t>DBR’d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243" y="188640"/>
            <a:ext cx="889444" cy="29661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86556" y="5733256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3D-tier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3766" y="1757970"/>
            <a:ext cx="1256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3D-stack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41056" y="2749884"/>
          <a:ext cx="6179343" cy="174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3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85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85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985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S26S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S37S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S48S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Density/Die Size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256Gb / 197mm</a:t>
                      </a:r>
                      <a:r>
                        <a:rPr lang="en-US" sz="1400" u="none" strike="noStrike" baseline="300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512Gb / 195mm</a:t>
                      </a:r>
                      <a:r>
                        <a:rPr lang="en-US" sz="1400" u="none" strike="noStrike" baseline="300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1Tb /&lt;200mm</a:t>
                      </a:r>
                      <a:r>
                        <a:rPr lang="en-US" sz="1400" u="none" strike="noStrike" baseline="300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half pitch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20.5nm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14nm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10.25nm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Read/Write Latency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95/240 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80/240 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80/80~120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Read/Write Energy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52/118 </a:t>
                      </a:r>
                      <a:r>
                        <a:rPr lang="en-US" sz="14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pJ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/b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26/59 </a:t>
                      </a:r>
                      <a:r>
                        <a:rPr lang="en-US" sz="14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pJ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/b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13/30 </a:t>
                      </a:r>
                      <a:r>
                        <a:rPr lang="en-US" sz="14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pJ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/b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Read/Write </a:t>
                      </a: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Thruput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1600/800 MB/s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3200/1600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MB/s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6400/3200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MB/s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I/O and Transfer Rate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DDR4 1600MT/s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DDR5 3200MT/s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DDR5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6400MT/s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831456" y="2728356"/>
            <a:ext cx="6188943" cy="1749552"/>
          </a:xfrm>
          <a:prstGeom prst="roundRect">
            <a:avLst>
              <a:gd name="adj" fmla="val 5121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is SSM and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we (think we) know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is it different from SXP</a:t>
            </a:r>
          </a:p>
          <a:p>
            <a:pPr marL="0" lvl="0" indent="0">
              <a:buNone/>
            </a:pPr>
            <a:r>
              <a:rPr lang="en-US" sz="2400" dirty="0"/>
              <a:t>How does it benchmark with other RRAM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Bipolar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decoder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architecture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5386918" cy="437630"/>
          </a:xfrm>
        </p:spPr>
        <p:txBody>
          <a:bodyPr/>
          <a:lstStyle/>
          <a:p>
            <a:pPr algn="l"/>
            <a:r>
              <a:rPr lang="en-US" sz="2800" dirty="0" smtClean="0"/>
              <a:t>Classes </a:t>
            </a:r>
            <a:r>
              <a:rPr lang="en-US" sz="2800" smtClean="0"/>
              <a:t>of “Ducks”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543714"/>
            <a:ext cx="5386918" cy="639763"/>
          </a:xfrm>
        </p:spPr>
        <p:txBody>
          <a:bodyPr/>
          <a:lstStyle/>
          <a:p>
            <a:r>
              <a:rPr lang="en-US" sz="2000" dirty="0" smtClean="0"/>
              <a:t>2-T NVM (focus on memory element)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183474"/>
            <a:ext cx="5386918" cy="5457958"/>
          </a:xfrm>
        </p:spPr>
        <p:txBody>
          <a:bodyPr/>
          <a:lstStyle/>
          <a:p>
            <a:r>
              <a:rPr lang="en-US" sz="1600" dirty="0" smtClean="0"/>
              <a:t>PCM (Samsung, Micron, IBM/</a:t>
            </a:r>
            <a:r>
              <a:rPr lang="en-US" sz="1600" dirty="0" err="1" smtClean="0"/>
              <a:t>Macronix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SSM (Intel/Micron)</a:t>
            </a:r>
          </a:p>
          <a:p>
            <a:r>
              <a:rPr lang="en-US" sz="1600" dirty="0" smtClean="0"/>
              <a:t>VMCO/</a:t>
            </a:r>
            <a:r>
              <a:rPr lang="en-US" sz="1600" dirty="0" err="1" smtClean="0"/>
              <a:t>CMOx</a:t>
            </a:r>
            <a:r>
              <a:rPr lang="en-US" sz="1600" dirty="0" smtClean="0"/>
              <a:t> (IMEC, Unity)</a:t>
            </a:r>
          </a:p>
          <a:p>
            <a:pPr lvl="1"/>
            <a:r>
              <a:rPr lang="en-US" sz="1400" dirty="0" smtClean="0"/>
              <a:t>4DS: PCMO (</a:t>
            </a:r>
            <a:r>
              <a:rPr lang="en-US" sz="1400" dirty="0" err="1" smtClean="0"/>
              <a:t>CMOSx</a:t>
            </a:r>
            <a:r>
              <a:rPr lang="en-US" sz="1400" dirty="0" smtClean="0"/>
              <a:t>) with HGST/WD partnership? </a:t>
            </a:r>
          </a:p>
          <a:p>
            <a:pPr lvl="1"/>
            <a:r>
              <a:rPr lang="en-US" sz="1400" dirty="0" smtClean="0"/>
              <a:t>WD/Toshiba: Binary conductive oxide instead of PCMO</a:t>
            </a:r>
          </a:p>
          <a:p>
            <a:pPr lvl="1"/>
            <a:r>
              <a:rPr lang="en-US" sz="1400" dirty="0" smtClean="0"/>
              <a:t>IMEC: VMCO</a:t>
            </a:r>
          </a:p>
          <a:p>
            <a:pPr lvl="1"/>
            <a:r>
              <a:rPr lang="en-US" sz="1400" dirty="0" err="1" smtClean="0"/>
              <a:t>CMOx</a:t>
            </a:r>
            <a:r>
              <a:rPr lang="en-US" sz="1400" dirty="0" smtClean="0"/>
              <a:t>: Unity (Rambus)</a:t>
            </a:r>
          </a:p>
          <a:p>
            <a:r>
              <a:rPr lang="en-US" sz="1600" dirty="0" smtClean="0"/>
              <a:t>V</a:t>
            </a:r>
            <a:r>
              <a:rPr lang="en-US" sz="1600" baseline="-25000" dirty="0" smtClean="0"/>
              <a:t>O</a:t>
            </a:r>
            <a:r>
              <a:rPr lang="en-US" sz="1600" dirty="0" smtClean="0"/>
              <a:t>RAM/CBRAM (Redox)</a:t>
            </a:r>
          </a:p>
          <a:p>
            <a:pPr lvl="1"/>
            <a:r>
              <a:rPr lang="en-US" sz="1400" dirty="0" err="1" smtClean="0"/>
              <a:t>Weebit</a:t>
            </a:r>
            <a:r>
              <a:rPr lang="en-US" sz="1400" dirty="0" smtClean="0"/>
              <a:t>: Porous </a:t>
            </a:r>
            <a:r>
              <a:rPr lang="en-US" sz="1400" dirty="0" err="1" smtClean="0"/>
              <a:t>SiO</a:t>
            </a:r>
            <a:r>
              <a:rPr lang="en-US" sz="1400" dirty="0" smtClean="0"/>
              <a:t>, </a:t>
            </a:r>
            <a:r>
              <a:rPr lang="en-US" sz="1400" dirty="0" err="1" smtClean="0"/>
              <a:t>TaO</a:t>
            </a:r>
            <a:endParaRPr lang="en-US" sz="1400" dirty="0" smtClean="0"/>
          </a:p>
          <a:p>
            <a:pPr lvl="1"/>
            <a:r>
              <a:rPr lang="en-US" sz="1400" b="1" dirty="0" smtClean="0">
                <a:solidFill>
                  <a:srgbClr val="C00000"/>
                </a:solidFill>
              </a:rPr>
              <a:t>Panasonic</a:t>
            </a:r>
            <a:r>
              <a:rPr lang="en-US" sz="1400" dirty="0" smtClean="0"/>
              <a:t>/Fujitsu/HP: </a:t>
            </a:r>
            <a:r>
              <a:rPr lang="en-US" sz="1400" dirty="0" err="1" smtClean="0"/>
              <a:t>TaO</a:t>
            </a:r>
            <a:endParaRPr lang="en-US" sz="1400" dirty="0" smtClean="0"/>
          </a:p>
          <a:p>
            <a:pPr lvl="1"/>
            <a:r>
              <a:rPr lang="en-US" sz="1400" dirty="0" smtClean="0"/>
              <a:t>TSMC/ITRI: </a:t>
            </a:r>
            <a:r>
              <a:rPr lang="en-US" sz="1400" dirty="0" err="1" smtClean="0"/>
              <a:t>HfO</a:t>
            </a:r>
            <a:endParaRPr lang="en-US" sz="1400" dirty="0" smtClean="0"/>
          </a:p>
          <a:p>
            <a:pPr lvl="1"/>
            <a:r>
              <a:rPr lang="en-US" sz="1400" dirty="0" err="1" smtClean="0"/>
              <a:t>Macronix</a:t>
            </a:r>
            <a:r>
              <a:rPr lang="en-US" sz="1400" dirty="0" smtClean="0"/>
              <a:t>: WO </a:t>
            </a:r>
          </a:p>
          <a:p>
            <a:pPr lvl="1"/>
            <a:r>
              <a:rPr lang="en-US" sz="1400" b="1" dirty="0" err="1" smtClean="0">
                <a:solidFill>
                  <a:srgbClr val="C00000"/>
                </a:solidFill>
              </a:rPr>
              <a:t>Adesto</a:t>
            </a:r>
            <a:r>
              <a:rPr lang="en-US" sz="1400" dirty="0" smtClean="0"/>
              <a:t>: </a:t>
            </a:r>
            <a:r>
              <a:rPr lang="en-US" sz="1400" dirty="0" err="1" smtClean="0"/>
              <a:t>Te</a:t>
            </a:r>
            <a:r>
              <a:rPr lang="en-US" sz="1400" dirty="0" smtClean="0"/>
              <a:t> in </a:t>
            </a:r>
            <a:r>
              <a:rPr lang="en-US" sz="1400" dirty="0" err="1" smtClean="0"/>
              <a:t>AlO</a:t>
            </a:r>
            <a:endParaRPr lang="en-US" sz="1400" dirty="0"/>
          </a:p>
          <a:p>
            <a:pPr lvl="1"/>
            <a:r>
              <a:rPr lang="en-US" sz="1400" dirty="0" smtClean="0"/>
              <a:t>Micron/Sony: Cu in </a:t>
            </a:r>
            <a:r>
              <a:rPr lang="en-US" sz="1400" dirty="0" err="1" smtClean="0"/>
              <a:t>GdO</a:t>
            </a:r>
            <a:endParaRPr lang="en-US" sz="1400" dirty="0" smtClean="0"/>
          </a:p>
          <a:p>
            <a:pPr lvl="1"/>
            <a:r>
              <a:rPr lang="en-US" sz="1400" dirty="0" smtClean="0"/>
              <a:t>NEC: Cu in oxide(?) – targeting FPGA</a:t>
            </a:r>
          </a:p>
          <a:p>
            <a:pPr lvl="1"/>
            <a:r>
              <a:rPr lang="en-US" sz="1400" dirty="0" smtClean="0"/>
              <a:t>Crossbar: Ag/Cu in </a:t>
            </a:r>
            <a:r>
              <a:rPr lang="el-GR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sz="1400" dirty="0" smtClean="0"/>
              <a:t>Si (with Si/</a:t>
            </a:r>
            <a:r>
              <a:rPr lang="en-US" sz="1400" dirty="0" err="1" smtClean="0"/>
              <a:t>SiO</a:t>
            </a:r>
            <a:r>
              <a:rPr lang="en-US" sz="1400" dirty="0" smtClean="0"/>
              <a:t> diode)</a:t>
            </a:r>
          </a:p>
          <a:p>
            <a:r>
              <a:rPr lang="en-US" sz="1600" dirty="0" smtClean="0"/>
              <a:t>STT (too many)</a:t>
            </a:r>
          </a:p>
          <a:p>
            <a:r>
              <a:rPr lang="en-US" sz="1600" dirty="0" smtClean="0"/>
              <a:t>FTJ</a:t>
            </a:r>
            <a:endParaRPr lang="en-US" sz="1400" dirty="0" smtClean="0"/>
          </a:p>
          <a:p>
            <a:pPr lvl="1"/>
            <a:r>
              <a:rPr lang="en-US" sz="1400" dirty="0" smtClean="0"/>
              <a:t>Toshiba: </a:t>
            </a:r>
            <a:r>
              <a:rPr lang="en-US" sz="1400" dirty="0" err="1" smtClean="0"/>
              <a:t>HfO</a:t>
            </a:r>
            <a:r>
              <a:rPr lang="en-US" sz="1400" dirty="0" smtClean="0"/>
              <a:t> + interface layer</a:t>
            </a:r>
          </a:p>
          <a:p>
            <a:pPr lvl="1"/>
            <a:r>
              <a:rPr lang="en-US" sz="1400" dirty="0" smtClean="0"/>
              <a:t>AIST consortium: </a:t>
            </a:r>
            <a:r>
              <a:rPr lang="en-US" sz="1400" dirty="0" err="1" smtClean="0"/>
              <a:t>UoTokyo</a:t>
            </a:r>
            <a:r>
              <a:rPr lang="en-US" sz="1400" dirty="0" smtClean="0"/>
              <a:t> and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371" y="543714"/>
            <a:ext cx="5389034" cy="639763"/>
          </a:xfrm>
        </p:spPr>
        <p:txBody>
          <a:bodyPr/>
          <a:lstStyle/>
          <a:p>
            <a:r>
              <a:rPr lang="en-US" sz="2000" dirty="0" smtClean="0"/>
              <a:t>Other NVM (not benchmarked)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71" y="1183474"/>
            <a:ext cx="5389034" cy="5457958"/>
          </a:xfrm>
        </p:spPr>
        <p:txBody>
          <a:bodyPr/>
          <a:lstStyle/>
          <a:p>
            <a:r>
              <a:rPr lang="en-US" sz="1600" dirty="0" smtClean="0"/>
              <a:t>SXP-like</a:t>
            </a:r>
          </a:p>
          <a:p>
            <a:pPr lvl="1"/>
            <a:r>
              <a:rPr lang="en-US" sz="1600" dirty="0" smtClean="0"/>
              <a:t>Intel/Micron</a:t>
            </a:r>
          </a:p>
          <a:p>
            <a:pPr lvl="1"/>
            <a:r>
              <a:rPr lang="en-US" sz="1600" dirty="0" err="1" smtClean="0"/>
              <a:t>Macronix</a:t>
            </a:r>
            <a:r>
              <a:rPr lang="en-US" sz="1600" dirty="0" smtClean="0"/>
              <a:t>/IBM: Si-STAG + N doped 225</a:t>
            </a:r>
          </a:p>
          <a:p>
            <a:pPr lvl="1"/>
            <a:r>
              <a:rPr lang="en-US" sz="1600" dirty="0" smtClean="0"/>
              <a:t>Hynix: As doped </a:t>
            </a:r>
            <a:r>
              <a:rPr lang="en-US" sz="1600" dirty="0" err="1" smtClean="0"/>
              <a:t>SiO</a:t>
            </a:r>
            <a:r>
              <a:rPr lang="en-US" sz="1600" dirty="0" smtClean="0"/>
              <a:t> + ReRAM(?)</a:t>
            </a:r>
          </a:p>
          <a:p>
            <a:pPr lvl="1"/>
            <a:r>
              <a:rPr lang="en-US" sz="1600" dirty="0" smtClean="0"/>
              <a:t>IMEC: N doped </a:t>
            </a:r>
            <a:r>
              <a:rPr lang="en-US" sz="1600" dirty="0" err="1" smtClean="0"/>
              <a:t>GeSe</a:t>
            </a:r>
            <a:r>
              <a:rPr lang="en-US" sz="1600" dirty="0" smtClean="0"/>
              <a:t> (selector only)</a:t>
            </a:r>
          </a:p>
          <a:p>
            <a:pPr lvl="1"/>
            <a:r>
              <a:rPr lang="en-US" sz="1600" dirty="0" smtClean="0"/>
              <a:t>LETI: </a:t>
            </a:r>
            <a:r>
              <a:rPr lang="en-US" sz="1600" dirty="0" err="1" smtClean="0"/>
              <a:t>GeSe</a:t>
            </a:r>
            <a:r>
              <a:rPr lang="en-US" sz="1600" dirty="0" smtClean="0"/>
              <a:t> + </a:t>
            </a:r>
            <a:r>
              <a:rPr lang="en-US" sz="1600" dirty="0" err="1" smtClean="0"/>
              <a:t>HfO</a:t>
            </a:r>
            <a:endParaRPr lang="en-US" sz="1600" dirty="0" smtClean="0"/>
          </a:p>
          <a:p>
            <a:r>
              <a:rPr lang="en-US" sz="1600" dirty="0" smtClean="0"/>
              <a:t>FECAP as in 1T1C</a:t>
            </a:r>
          </a:p>
          <a:p>
            <a:pPr lvl="1"/>
            <a:r>
              <a:rPr lang="en-US" sz="1600" dirty="0" smtClean="0"/>
              <a:t>IMEC, NAMLAB (GF</a:t>
            </a:r>
            <a:r>
              <a:rPr lang="en-US" sz="1600" dirty="0"/>
              <a:t>), </a:t>
            </a:r>
            <a:r>
              <a:rPr lang="en-US" sz="1600" dirty="0" smtClean="0"/>
              <a:t>MFC, Hynix/LAM </a:t>
            </a:r>
            <a:r>
              <a:rPr lang="en-US" sz="1600" dirty="0"/>
              <a:t>:  </a:t>
            </a:r>
            <a:r>
              <a:rPr lang="en-US" sz="1600" dirty="0" err="1" smtClean="0"/>
              <a:t>HfO</a:t>
            </a:r>
            <a:endParaRPr lang="en-US" sz="1600" dirty="0" smtClean="0"/>
          </a:p>
          <a:p>
            <a:pPr lvl="1"/>
            <a:r>
              <a:rPr lang="en-US" sz="1600" dirty="0" smtClean="0"/>
              <a:t>TI: PZT in production/ research </a:t>
            </a:r>
            <a:r>
              <a:rPr lang="en-US" sz="1600" dirty="0" err="1" smtClean="0"/>
              <a:t>Hf</a:t>
            </a:r>
            <a:r>
              <a:rPr lang="en-US" sz="1600" dirty="0" err="1"/>
              <a:t>O</a:t>
            </a:r>
            <a:endParaRPr lang="en-US" sz="1600" dirty="0" smtClean="0"/>
          </a:p>
          <a:p>
            <a:pPr lvl="1"/>
            <a:r>
              <a:rPr lang="en-US" sz="1600" dirty="0" smtClean="0"/>
              <a:t>Panasonic: PZT in production</a:t>
            </a:r>
          </a:p>
          <a:p>
            <a:pPr lvl="1"/>
            <a:r>
              <a:rPr lang="en-US" sz="1600" dirty="0" smtClean="0"/>
              <a:t>Sony: SBT in production</a:t>
            </a:r>
          </a:p>
          <a:p>
            <a:r>
              <a:rPr lang="en-US" sz="1600" dirty="0" smtClean="0"/>
              <a:t>FEFET</a:t>
            </a:r>
          </a:p>
          <a:p>
            <a:r>
              <a:rPr lang="en-US" sz="1600" dirty="0" smtClean="0"/>
              <a:t>NRAM (</a:t>
            </a:r>
            <a:r>
              <a:rPr lang="en-US" sz="1600" dirty="0" err="1" smtClean="0"/>
              <a:t>Nantero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Charge trap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996518" y="102424"/>
            <a:ext cx="6165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See also: </a:t>
            </a:r>
            <a:r>
              <a:rPr lang="en-US" sz="14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hlinkClick r:id="rId2"/>
              </a:rPr>
              <a:t>en.wikipedia.org/wiki/Resistive_random-access_memory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>
              <a:tabLst>
                <a:tab pos="68580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 	</a:t>
            </a:r>
            <a:r>
              <a:rPr lang="en-US" sz="1400" dirty="0">
                <a:latin typeface="Calibri" panose="020F0502020204030204" pitchFamily="34" charset="0"/>
                <a:hlinkClick r:id="rId3"/>
              </a:rPr>
              <a:t>https://semiengineering.com/what-happened-to-reram</a:t>
            </a:r>
            <a:r>
              <a:rPr lang="en-US" sz="1400" dirty="0" smtClean="0">
                <a:latin typeface="Calibri" panose="020F0502020204030204" pitchFamily="34" charset="0"/>
                <a:hlinkClick r:id="rId3"/>
              </a:rPr>
              <a:t>/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>
              <a:tabLst>
                <a:tab pos="68580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	</a:t>
            </a:r>
            <a:r>
              <a:rPr lang="en-US" sz="1400" dirty="0">
                <a:latin typeface="Calibri" panose="020F0502020204030204" pitchFamily="34" charset="0"/>
                <a:hlinkClick r:id="rId4"/>
              </a:rPr>
              <a:t>https://semiengineering.com/a-new-memory-contender</a:t>
            </a:r>
            <a:r>
              <a:rPr lang="en-US" sz="140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1400" dirty="0" smtClean="0">
                <a:latin typeface="Calibri" panose="020F0502020204030204" pitchFamily="34" charset="0"/>
              </a:rPr>
              <a:t> (FECAP/FEFET)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70056"/>
            <a:ext cx="10363200" cy="4876800"/>
          </a:xfrm>
        </p:spPr>
        <p:txBody>
          <a:bodyPr/>
          <a:lstStyle/>
          <a:p>
            <a:r>
              <a:rPr lang="en-US" sz="2000" dirty="0" smtClean="0"/>
              <a:t>Hysteresis: Output traces subject to input and prior history in a cyclic loop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</a:t>
            </a:r>
            <a:r>
              <a:rPr lang="en-US" sz="2000" dirty="0" smtClean="0">
                <a:solidFill>
                  <a:schemeClr val="accent2"/>
                </a:solidFill>
              </a:rPr>
              <a:t>SRAM</a:t>
            </a:r>
            <a:r>
              <a:rPr lang="en-US" sz="2000" dirty="0" smtClean="0"/>
              <a:t>                                                                       </a:t>
            </a:r>
            <a:r>
              <a:rPr lang="en-US" sz="2000" dirty="0" smtClean="0">
                <a:solidFill>
                  <a:schemeClr val="accent2"/>
                </a:solidFill>
              </a:rPr>
              <a:t>PCM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Transfer characteristics:</a:t>
            </a:r>
          </a:p>
          <a:p>
            <a:pPr lvl="1"/>
            <a:r>
              <a:rPr lang="en-US" sz="2000" dirty="0" smtClean="0"/>
              <a:t>Input (WRITE) metrology actuates the switching mechanism</a:t>
            </a:r>
          </a:p>
          <a:p>
            <a:pPr lvl="1"/>
            <a:r>
              <a:rPr lang="en-US" sz="2000" dirty="0" smtClean="0"/>
              <a:t>Output (READ) metrology manifests the switched physics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omparing RRAMs with the similar transfer characteristics to construct physical hypothesis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“Hysteresis” </a:t>
            </a:r>
            <a:r>
              <a:rPr lang="en-US" sz="3200" dirty="0" smtClean="0"/>
              <a:t>of Transfer characteristics</a:t>
            </a:r>
            <a:endParaRPr lang="en-US" sz="3200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1685495" y="1513833"/>
            <a:ext cx="4094873" cy="1971456"/>
            <a:chOff x="1479755" y="2573668"/>
            <a:chExt cx="4094873" cy="1971456"/>
          </a:xfrm>
        </p:grpSpPr>
        <p:grpSp>
          <p:nvGrpSpPr>
            <p:cNvPr id="116" name="Group 115"/>
            <p:cNvGrpSpPr/>
            <p:nvPr/>
          </p:nvGrpSpPr>
          <p:grpSpPr>
            <a:xfrm>
              <a:off x="3954448" y="2573668"/>
              <a:ext cx="1620180" cy="1620180"/>
              <a:chOff x="6492044" y="2176061"/>
              <a:chExt cx="1620180" cy="1620180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 flipV="1">
                <a:off x="6492044" y="217606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rot="5400000" flipV="1">
                <a:off x="7302134" y="298615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/>
              <p:cNvGrpSpPr/>
              <p:nvPr/>
            </p:nvGrpSpPr>
            <p:grpSpPr>
              <a:xfrm>
                <a:off x="6621662" y="2536272"/>
                <a:ext cx="1102074" cy="1131275"/>
                <a:chOff x="6483927" y="2500680"/>
                <a:chExt cx="1497023" cy="1120745"/>
              </a:xfrm>
            </p:grpSpPr>
            <p:sp>
              <p:nvSpPr>
                <p:cNvPr id="127" name="Freeform 126"/>
                <p:cNvSpPr/>
                <p:nvPr/>
              </p:nvSpPr>
              <p:spPr>
                <a:xfrm>
                  <a:off x="6483927" y="2500680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7145292" y="2913761"/>
                  <a:ext cx="72519" cy="10972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6621836" y="2500681"/>
                  <a:ext cx="122747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/>
                <p:nvPr/>
              </p:nvCxnSpPr>
              <p:spPr>
                <a:xfrm>
                  <a:off x="7739065" y="3614386"/>
                  <a:ext cx="122747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/>
            </p:nvGrpSpPr>
            <p:grpSpPr>
              <a:xfrm rot="16200000" flipH="1">
                <a:off x="6614656" y="2528350"/>
                <a:ext cx="1102074" cy="1131275"/>
                <a:chOff x="6483927" y="2500681"/>
                <a:chExt cx="1497023" cy="1120745"/>
              </a:xfrm>
            </p:grpSpPr>
            <p:sp>
              <p:nvSpPr>
                <p:cNvPr id="123" name="Freeform 122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 rot="16200000" flipV="1">
                  <a:off x="7057651" y="2773691"/>
                  <a:ext cx="88811" cy="42156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rot="10800000" flipV="1">
                  <a:off x="6621835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rot="10800000" flipV="1">
                  <a:off x="7739065" y="3614387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37"/>
            <p:cNvGrpSpPr/>
            <p:nvPr/>
          </p:nvGrpSpPr>
          <p:grpSpPr>
            <a:xfrm>
              <a:off x="1479755" y="2953234"/>
              <a:ext cx="2082520" cy="684076"/>
              <a:chOff x="4453510" y="2132856"/>
              <a:chExt cx="2082520" cy="684076"/>
            </a:xfrm>
          </p:grpSpPr>
          <p:grpSp>
            <p:nvGrpSpPr>
              <p:cNvPr id="34" name="Group 33"/>
              <p:cNvGrpSpPr/>
              <p:nvPr/>
            </p:nvGrpSpPr>
            <p:grpSpPr>
              <a:xfrm rot="5400000">
                <a:off x="5141313" y="1844824"/>
                <a:ext cx="684076" cy="1260140"/>
                <a:chOff x="7104112" y="1841376"/>
                <a:chExt cx="360040" cy="795536"/>
              </a:xfrm>
            </p:grpSpPr>
            <p:sp>
              <p:nvSpPr>
                <p:cNvPr id="4" name="Isosceles Triangle 3"/>
                <p:cNvSpPr/>
                <p:nvPr/>
              </p:nvSpPr>
              <p:spPr>
                <a:xfrm>
                  <a:off x="7104112" y="2133600"/>
                  <a:ext cx="144016" cy="228600"/>
                </a:xfrm>
                <a:prstGeom prst="triangl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7135924" y="2057400"/>
                  <a:ext cx="76200" cy="76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>
                  <a:stCxn id="4" idx="3"/>
                </p:cNvCxnSpPr>
                <p:nvPr/>
              </p:nvCxnSpPr>
              <p:spPr>
                <a:xfrm flipH="1">
                  <a:off x="7174024" y="2362200"/>
                  <a:ext cx="2096" cy="170148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7174024" y="1949388"/>
                  <a:ext cx="0" cy="10801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/>
                <p:cNvGrpSpPr/>
                <p:nvPr/>
              </p:nvGrpSpPr>
              <p:grpSpPr>
                <a:xfrm flipV="1">
                  <a:off x="7318040" y="1949387"/>
                  <a:ext cx="146112" cy="582962"/>
                  <a:chOff x="7252320" y="2101787"/>
                  <a:chExt cx="146112" cy="582962"/>
                </a:xfrm>
              </p:grpSpPr>
              <p:sp>
                <p:nvSpPr>
                  <p:cNvPr id="9" name="Isosceles Triangle 8"/>
                  <p:cNvSpPr/>
                  <p:nvPr/>
                </p:nvSpPr>
                <p:spPr>
                  <a:xfrm>
                    <a:off x="7252320" y="2347831"/>
                    <a:ext cx="146112" cy="215280"/>
                  </a:xfrm>
                  <a:prstGeom prst="triangl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7288324" y="2267626"/>
                    <a:ext cx="76200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Connector 10"/>
                  <p:cNvCxnSpPr>
                    <a:stCxn id="9" idx="3"/>
                  </p:cNvCxnSpPr>
                  <p:nvPr/>
                </p:nvCxnSpPr>
                <p:spPr>
                  <a:xfrm rot="5400000" flipV="1">
                    <a:off x="7265081" y="2623406"/>
                    <a:ext cx="121638" cy="1047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>
                    <a:endCxn id="10" idx="0"/>
                  </p:cNvCxnSpPr>
                  <p:nvPr/>
                </p:nvCxnSpPr>
                <p:spPr>
                  <a:xfrm rot="5400000" flipV="1">
                    <a:off x="7242981" y="2184183"/>
                    <a:ext cx="165839" cy="104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7174024" y="1949388"/>
                  <a:ext cx="21812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7174024" y="2528900"/>
                  <a:ext cx="21812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284132" y="1841376"/>
                  <a:ext cx="0" cy="10801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284132" y="2528900"/>
                  <a:ext cx="0" cy="10801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4453510" y="2291222"/>
                <a:ext cx="293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err="1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i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/p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67339" y="2299950"/>
                <a:ext cx="368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o/p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932371" y="4237347"/>
              <a:ext cx="62356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 smtClean="0">
                  <a:latin typeface="Calibri" panose="020F0502020204030204" pitchFamily="34" charset="0"/>
                  <a:ea typeface="Cambria Math" panose="02040503050406030204" pitchFamily="18" charset="0"/>
                </a:rPr>
                <a:t>i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/p [</a:t>
              </a:r>
              <a:r>
                <a:rPr lang="en-US" sz="2000" dirty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3360408" y="2781641"/>
              <a:ext cx="69890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mbria Math" panose="02040503050406030204" pitchFamily="18" charset="0"/>
                </a:rPr>
                <a:t>o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/p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964989" y="1489712"/>
            <a:ext cx="2701535" cy="2002669"/>
            <a:chOff x="6964989" y="1651082"/>
            <a:chExt cx="2701535" cy="2002669"/>
          </a:xfrm>
        </p:grpSpPr>
        <p:grpSp>
          <p:nvGrpSpPr>
            <p:cNvPr id="52" name="Group 51"/>
            <p:cNvGrpSpPr/>
            <p:nvPr/>
          </p:nvGrpSpPr>
          <p:grpSpPr>
            <a:xfrm flipH="1">
              <a:off x="8151993" y="2012923"/>
              <a:ext cx="1102076" cy="1127791"/>
              <a:chOff x="6483944" y="2500728"/>
              <a:chExt cx="1497030" cy="1117246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 flipH="1">
              <a:off x="8151994" y="2018728"/>
              <a:ext cx="1102074" cy="1127722"/>
              <a:chOff x="6483927" y="2500681"/>
              <a:chExt cx="1497023" cy="1117225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endCxn id="6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7600658" y="1651082"/>
              <a:ext cx="2065866" cy="2002669"/>
              <a:chOff x="6046358" y="2176061"/>
              <a:chExt cx="2065866" cy="2002669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flipV="1">
                <a:off x="6492044" y="217606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5400000" flipV="1">
                <a:off x="7302134" y="298615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6200000">
                <a:off x="5920522" y="2374098"/>
                <a:ext cx="5594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:r>
                  <a:rPr lang="en-US" sz="2000" baseline="-25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6964989" y="2031909"/>
              <a:ext cx="429280" cy="684077"/>
              <a:chOff x="6902714" y="1831839"/>
              <a:chExt cx="576064" cy="1052867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6902714" y="2052585"/>
                <a:ext cx="576064" cy="6054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stCxn id="74" idx="2"/>
                <a:endCxn id="74" idx="6"/>
              </p:cNvCxnSpPr>
              <p:nvPr/>
            </p:nvCxnSpPr>
            <p:spPr>
              <a:xfrm>
                <a:off x="6902714" y="2355301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4" idx="3"/>
                <a:endCxn id="74" idx="7"/>
              </p:cNvCxnSpPr>
              <p:nvPr/>
            </p:nvCxnSpPr>
            <p:spPr>
              <a:xfrm flipV="1">
                <a:off x="6987077" y="2141248"/>
                <a:ext cx="407338" cy="428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7382040" y="2118547"/>
                <a:ext cx="12375" cy="255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74" idx="3"/>
              </p:cNvCxnSpPr>
              <p:nvPr/>
            </p:nvCxnSpPr>
            <p:spPr>
              <a:xfrm flipV="1">
                <a:off x="6987077" y="2360362"/>
                <a:ext cx="9938" cy="2089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74" idx="0"/>
              </p:cNvCxnSpPr>
              <p:nvPr/>
            </p:nvCxnSpPr>
            <p:spPr>
              <a:xfrm flipV="1">
                <a:off x="7190746" y="1831839"/>
                <a:ext cx="0" cy="220746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endCxn id="74" idx="4"/>
              </p:cNvCxnSpPr>
              <p:nvPr/>
            </p:nvCxnSpPr>
            <p:spPr>
              <a:xfrm flipV="1">
                <a:off x="7187298" y="2658017"/>
                <a:ext cx="3448" cy="22668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89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172200" cy="4876800"/>
          </a:xfrm>
        </p:spPr>
        <p:txBody>
          <a:bodyPr/>
          <a:lstStyle/>
          <a:p>
            <a:r>
              <a:rPr lang="en-US" sz="1800" dirty="0" smtClean="0"/>
              <a:t>Write: Polarity symmetry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urrent pulse from </a:t>
            </a:r>
            <a:r>
              <a:rPr lang="en-US" sz="1800" dirty="0"/>
              <a:t>5</a:t>
            </a:r>
            <a:r>
              <a:rPr lang="en-US" sz="1800" dirty="0" smtClean="0"/>
              <a:t> to </a:t>
            </a:r>
            <a:r>
              <a:rPr lang="en-US" sz="1800" dirty="0"/>
              <a:t>4</a:t>
            </a:r>
            <a:r>
              <a:rPr lang="en-US" sz="1800" dirty="0" smtClean="0"/>
              <a:t>0 MA/cm</a:t>
            </a:r>
            <a:r>
              <a:rPr lang="en-US" sz="1800" baseline="30000" dirty="0" smtClean="0"/>
              <a:t>2</a:t>
            </a:r>
            <a:r>
              <a:rPr lang="en-US" sz="1800" baseline="30000" dirty="0"/>
              <a:t/>
            </a:r>
            <a:br>
              <a:rPr lang="en-US" sz="1800" baseline="30000" dirty="0"/>
            </a:br>
            <a:r>
              <a:rPr lang="en-US" sz="1800" dirty="0" smtClean="0"/>
              <a:t>(20~160uA </a:t>
            </a:r>
            <a:r>
              <a:rPr lang="en-US" sz="1800" dirty="0"/>
              <a:t>of 20nm cell)</a:t>
            </a:r>
            <a:endParaRPr lang="en-US" sz="1800" dirty="0" smtClean="0"/>
          </a:p>
          <a:p>
            <a:pPr lvl="1"/>
            <a:r>
              <a:rPr lang="en-US" sz="1800" dirty="0" smtClean="0"/>
              <a:t>Pulse width from 10ns to 200nsc</a:t>
            </a:r>
          </a:p>
          <a:p>
            <a:pPr lvl="1"/>
            <a:r>
              <a:rPr lang="en-US" sz="1800" dirty="0" smtClean="0"/>
              <a:t>Typical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melt</a:t>
            </a:r>
            <a:r>
              <a:rPr lang="en-US" sz="1800" dirty="0" smtClean="0"/>
              <a:t>  ~15MA/cm</a:t>
            </a:r>
            <a:r>
              <a:rPr lang="en-US" sz="1800" baseline="30000" dirty="0" smtClean="0"/>
              <a:t>2</a:t>
            </a:r>
          </a:p>
          <a:p>
            <a:pPr lvl="1"/>
            <a:r>
              <a:rPr lang="en-US" sz="1800" dirty="0" smtClean="0"/>
              <a:t>Typical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sat</a:t>
            </a:r>
            <a:r>
              <a:rPr lang="en-US" sz="1800" dirty="0" smtClean="0"/>
              <a:t> ~  25 MA/cm</a:t>
            </a:r>
            <a:r>
              <a:rPr lang="en-US" sz="1800" baseline="30000" dirty="0" smtClean="0"/>
              <a:t>2</a:t>
            </a:r>
          </a:p>
          <a:p>
            <a:r>
              <a:rPr lang="en-US" sz="1800" dirty="0" smtClean="0"/>
              <a:t>Read: Polarity symmetry</a:t>
            </a:r>
          </a:p>
          <a:p>
            <a:pPr lvl="1"/>
            <a:r>
              <a:rPr lang="en-US" sz="1800" dirty="0" err="1" smtClean="0"/>
              <a:t>Vt</a:t>
            </a:r>
            <a:r>
              <a:rPr lang="en-US" sz="1800" dirty="0" smtClean="0"/>
              <a:t> detect, either </a:t>
            </a:r>
            <a:r>
              <a:rPr lang="en-US" sz="1800" dirty="0"/>
              <a:t>by SCU 30ns pulse </a:t>
            </a:r>
            <a:r>
              <a:rPr lang="en-US" sz="1800" dirty="0" smtClean="0"/>
              <a:t>or QS I-V scan for 1uA or snapback detect, in both polarity. </a:t>
            </a:r>
          </a:p>
          <a:p>
            <a:pPr lvl="1"/>
            <a:r>
              <a:rPr lang="en-US" sz="1800" dirty="0" smtClean="0"/>
              <a:t>Typical Set </a:t>
            </a:r>
            <a:r>
              <a:rPr lang="en-US" sz="1800" dirty="0" err="1" smtClean="0"/>
              <a:t>Vt</a:t>
            </a:r>
            <a:r>
              <a:rPr lang="en-US" sz="1800" dirty="0" smtClean="0"/>
              <a:t> is ~0.1V</a:t>
            </a:r>
          </a:p>
          <a:p>
            <a:pPr lvl="1"/>
            <a:r>
              <a:rPr lang="en-US" sz="1800" dirty="0" smtClean="0"/>
              <a:t>Typical Reset </a:t>
            </a:r>
            <a:r>
              <a:rPr lang="en-US" sz="1800" dirty="0" err="1" smtClean="0"/>
              <a:t>Vt</a:t>
            </a:r>
            <a:r>
              <a:rPr lang="en-US" sz="1800" dirty="0" smtClean="0"/>
              <a:t> is ~1V</a:t>
            </a:r>
            <a:endParaRPr lang="en-US" sz="1800" dirty="0"/>
          </a:p>
          <a:p>
            <a:r>
              <a:rPr lang="en-US" sz="1800" dirty="0" smtClean="0"/>
              <a:t>Pulse width effect</a:t>
            </a:r>
          </a:p>
          <a:p>
            <a:pPr lvl="1"/>
            <a:r>
              <a:rPr lang="en-US" sz="1800" dirty="0" smtClean="0"/>
              <a:t>Insignificant impact from low to high </a:t>
            </a:r>
            <a:r>
              <a:rPr lang="en-US" sz="1800" dirty="0" err="1" smtClean="0"/>
              <a:t>Vt</a:t>
            </a:r>
            <a:endParaRPr lang="en-US" sz="1800" dirty="0" smtClean="0"/>
          </a:p>
          <a:p>
            <a:pPr lvl="1"/>
            <a:r>
              <a:rPr lang="en-US" sz="1800" dirty="0" smtClean="0"/>
              <a:t>Strong influence from high to low </a:t>
            </a:r>
            <a:r>
              <a:rPr lang="en-US" sz="1800" dirty="0" err="1" smtClean="0"/>
              <a:t>Vt</a:t>
            </a:r>
            <a:endParaRPr lang="en-US" sz="1800" dirty="0" smtClean="0"/>
          </a:p>
          <a:p>
            <a:r>
              <a:rPr lang="en-US" sz="1800" dirty="0" smtClean="0"/>
              <a:t>Polarity Symmetry: Axial symmetry both in read and write 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187199"/>
            <a:ext cx="3196155" cy="3300495"/>
            <a:chOff x="4916069" y="2053917"/>
            <a:chExt cx="3196155" cy="3300495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045648" y="2164364"/>
              <a:ext cx="559449" cy="338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06734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4686187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9293250" y="1709330"/>
            <a:ext cx="1102076" cy="1127791"/>
            <a:chOff x="6483944" y="2500728"/>
            <a:chExt cx="1497030" cy="1117246"/>
          </a:xfrm>
        </p:grpSpPr>
        <p:sp>
          <p:nvSpPr>
            <p:cNvPr id="55" name="Freeform 54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flipH="1">
            <a:off x="9293252" y="1695248"/>
            <a:ext cx="1102074" cy="1127722"/>
            <a:chOff x="6483927" y="2500681"/>
            <a:chExt cx="1497023" cy="1117225"/>
          </a:xfrm>
        </p:grpSpPr>
        <p:sp>
          <p:nvSpPr>
            <p:cNvPr id="50" name="Freeform 49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50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8184046" y="1709330"/>
            <a:ext cx="1102076" cy="1127791"/>
            <a:chOff x="6483944" y="2500728"/>
            <a:chExt cx="1497030" cy="1117246"/>
          </a:xfrm>
        </p:grpSpPr>
        <p:sp>
          <p:nvSpPr>
            <p:cNvPr id="60" name="Freeform 59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8184044" y="1718182"/>
            <a:ext cx="1102074" cy="1127722"/>
            <a:chOff x="6483927" y="2500681"/>
            <a:chExt cx="1497023" cy="1117225"/>
          </a:xfrm>
        </p:grpSpPr>
        <p:sp>
          <p:nvSpPr>
            <p:cNvPr id="65" name="Freeform 64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65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flipH="1" flipV="1">
            <a:off x="9286116" y="3015222"/>
            <a:ext cx="1102076" cy="1127791"/>
            <a:chOff x="6483944" y="2500728"/>
            <a:chExt cx="1497030" cy="1117246"/>
          </a:xfrm>
        </p:grpSpPr>
        <p:sp>
          <p:nvSpPr>
            <p:cNvPr id="70" name="Freeform 69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flipH="1" flipV="1">
            <a:off x="9286118" y="3001140"/>
            <a:ext cx="1102074" cy="1127722"/>
            <a:chOff x="6483927" y="2500681"/>
            <a:chExt cx="1497023" cy="1117225"/>
          </a:xfrm>
        </p:grpSpPr>
        <p:sp>
          <p:nvSpPr>
            <p:cNvPr id="75" name="Freeform 74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75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flipV="1">
            <a:off x="8176912" y="3015222"/>
            <a:ext cx="1102076" cy="1127791"/>
            <a:chOff x="6483944" y="2500728"/>
            <a:chExt cx="1497030" cy="1117246"/>
          </a:xfrm>
        </p:grpSpPr>
        <p:sp>
          <p:nvSpPr>
            <p:cNvPr id="80" name="Freeform 79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flipV="1">
            <a:off x="8176910" y="3024074"/>
            <a:ext cx="1102074" cy="1127722"/>
            <a:chOff x="6483927" y="2500681"/>
            <a:chExt cx="1497023" cy="1117225"/>
          </a:xfrm>
        </p:grpSpPr>
        <p:sp>
          <p:nvSpPr>
            <p:cNvPr id="85" name="Freeform 84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85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9447780" y="171624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851283" y="237613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80232" y="238288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83508" y="171624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 flipH="1">
            <a:off x="9328551" y="4788606"/>
            <a:ext cx="1102076" cy="692390"/>
            <a:chOff x="6483944" y="2500728"/>
            <a:chExt cx="1497030" cy="1117246"/>
          </a:xfrm>
        </p:grpSpPr>
        <p:sp>
          <p:nvSpPr>
            <p:cNvPr id="107" name="Freeform 106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flipH="1">
            <a:off x="9319316" y="4792170"/>
            <a:ext cx="1102074" cy="692347"/>
            <a:chOff x="6496473" y="2500679"/>
            <a:chExt cx="1497023" cy="1117225"/>
          </a:xfrm>
        </p:grpSpPr>
        <p:sp>
          <p:nvSpPr>
            <p:cNvPr id="112" name="Freeform 111"/>
            <p:cNvSpPr/>
            <p:nvPr/>
          </p:nvSpPr>
          <p:spPr>
            <a:xfrm>
              <a:off x="6496473" y="2500679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112" idx="4"/>
            </p:cNvCxnSpPr>
            <p:nvPr/>
          </p:nvCxnSpPr>
          <p:spPr>
            <a:xfrm>
              <a:off x="7552939" y="3528753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8172794" y="4788605"/>
            <a:ext cx="1102400" cy="691891"/>
            <a:chOff x="1678970" y="3885534"/>
            <a:chExt cx="1102400" cy="1134494"/>
          </a:xfrm>
        </p:grpSpPr>
        <p:grpSp>
          <p:nvGrpSpPr>
            <p:cNvPr id="117" name="Group 116"/>
            <p:cNvGrpSpPr/>
            <p:nvPr/>
          </p:nvGrpSpPr>
          <p:grpSpPr>
            <a:xfrm>
              <a:off x="1678970" y="3892237"/>
              <a:ext cx="1102076" cy="1127791"/>
              <a:chOff x="6483944" y="2500728"/>
              <a:chExt cx="1497030" cy="1117246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1679296" y="3885534"/>
              <a:ext cx="1102074" cy="1127722"/>
              <a:chOff x="6483927" y="2500681"/>
              <a:chExt cx="1497023" cy="1117225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endCxn id="11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Group 126"/>
          <p:cNvGrpSpPr/>
          <p:nvPr/>
        </p:nvGrpSpPr>
        <p:grpSpPr>
          <a:xfrm>
            <a:off x="8172468" y="4782518"/>
            <a:ext cx="2258159" cy="45719"/>
            <a:chOff x="1062506" y="4679561"/>
            <a:chExt cx="2280348" cy="114137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34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Arrow Connector 130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endCxn id="130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/>
          <p:cNvGrpSpPr/>
          <p:nvPr/>
        </p:nvGrpSpPr>
        <p:grpSpPr>
          <a:xfrm>
            <a:off x="8186274" y="4787226"/>
            <a:ext cx="2258159" cy="257970"/>
            <a:chOff x="1062506" y="4679561"/>
            <a:chExt cx="2280348" cy="1141370"/>
          </a:xfrm>
        </p:grpSpPr>
        <p:grpSp>
          <p:nvGrpSpPr>
            <p:cNvPr id="139" name="Group 138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Arrow Connector 14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endCxn id="14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41" name="Freeform 140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endCxn id="141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Group 148"/>
          <p:cNvGrpSpPr/>
          <p:nvPr/>
        </p:nvGrpSpPr>
        <p:grpSpPr>
          <a:xfrm>
            <a:off x="8185904" y="4783475"/>
            <a:ext cx="2258159" cy="479515"/>
            <a:chOff x="1062506" y="4679561"/>
            <a:chExt cx="2280348" cy="1141370"/>
          </a:xfrm>
        </p:grpSpPr>
        <p:grpSp>
          <p:nvGrpSpPr>
            <p:cNvPr id="150" name="Group 149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56" name="Freeform 155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endCxn id="156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Arrow Connector 15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endCxn id="15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" name="Straight Arrow Connector 4"/>
          <p:cNvCxnSpPr/>
          <p:nvPr/>
        </p:nvCxnSpPr>
        <p:spPr>
          <a:xfrm>
            <a:off x="9447780" y="4773817"/>
            <a:ext cx="0" cy="127569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9344938" y="4549780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347826" y="6131397"/>
            <a:ext cx="344646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200ns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grpSp>
        <p:nvGrpSpPr>
          <p:cNvPr id="183" name="Group 182"/>
          <p:cNvGrpSpPr/>
          <p:nvPr/>
        </p:nvGrpSpPr>
        <p:grpSpPr>
          <a:xfrm flipH="1">
            <a:off x="9282017" y="4787814"/>
            <a:ext cx="1102076" cy="1127791"/>
            <a:chOff x="6483944" y="2500728"/>
            <a:chExt cx="1497030" cy="1117246"/>
          </a:xfrm>
        </p:grpSpPr>
        <p:sp>
          <p:nvSpPr>
            <p:cNvPr id="184" name="Freeform 183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 flipH="1">
            <a:off x="9282019" y="4773732"/>
            <a:ext cx="1102074" cy="1127722"/>
            <a:chOff x="6483927" y="2500681"/>
            <a:chExt cx="1497023" cy="1117225"/>
          </a:xfrm>
        </p:grpSpPr>
        <p:sp>
          <p:nvSpPr>
            <p:cNvPr id="189" name="Freeform 188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endCxn id="189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8172813" y="4787814"/>
            <a:ext cx="1102076" cy="1127791"/>
            <a:chOff x="6483944" y="2500728"/>
            <a:chExt cx="1497030" cy="1117246"/>
          </a:xfrm>
        </p:grpSpPr>
        <p:sp>
          <p:nvSpPr>
            <p:cNvPr id="194" name="Freeform 193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Arrow Connector 194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8172811" y="4796666"/>
            <a:ext cx="1102074" cy="1127722"/>
            <a:chOff x="6483927" y="2500681"/>
            <a:chExt cx="1497023" cy="1117225"/>
          </a:xfrm>
        </p:grpSpPr>
        <p:sp>
          <p:nvSpPr>
            <p:cNvPr id="199" name="Freeform 198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Arrow Connector 199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endCxn id="199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09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297646"/>
            <a:ext cx="3196155" cy="3190048"/>
            <a:chOff x="4916069" y="2164364"/>
            <a:chExt cx="3196155" cy="3190048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9177" y="2164364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Log(I@0.4V]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06734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4686187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05618" y="2997298"/>
            <a:ext cx="2211282" cy="1150656"/>
            <a:chOff x="8184044" y="1695248"/>
            <a:chExt cx="2211282" cy="1150656"/>
          </a:xfrm>
        </p:grpSpPr>
        <p:grpSp>
          <p:nvGrpSpPr>
            <p:cNvPr id="54" name="Group 53"/>
            <p:cNvGrpSpPr/>
            <p:nvPr/>
          </p:nvGrpSpPr>
          <p:grpSpPr>
            <a:xfrm flipH="1">
              <a:off x="9293250" y="1709330"/>
              <a:ext cx="1102076" cy="1127791"/>
              <a:chOff x="6483944" y="2500728"/>
              <a:chExt cx="1497030" cy="1117246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 flipH="1">
              <a:off x="9293252" y="1695248"/>
              <a:ext cx="1102074" cy="1127722"/>
              <a:chOff x="6483927" y="2500681"/>
              <a:chExt cx="1497023" cy="1117225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50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8184046" y="1709330"/>
              <a:ext cx="1102076" cy="1127791"/>
              <a:chOff x="6483944" y="2500728"/>
              <a:chExt cx="1497030" cy="1117246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8184044" y="1718182"/>
              <a:ext cx="1102074" cy="1127722"/>
              <a:chOff x="6483927" y="2500681"/>
              <a:chExt cx="1497023" cy="1117225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6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8195575" y="1659270"/>
            <a:ext cx="2211282" cy="1150656"/>
            <a:chOff x="8176910" y="3001140"/>
            <a:chExt cx="2211282" cy="1150656"/>
          </a:xfrm>
        </p:grpSpPr>
        <p:grpSp>
          <p:nvGrpSpPr>
            <p:cNvPr id="69" name="Group 68"/>
            <p:cNvGrpSpPr/>
            <p:nvPr/>
          </p:nvGrpSpPr>
          <p:grpSpPr>
            <a:xfrm flipH="1" flipV="1">
              <a:off x="9286116" y="3015222"/>
              <a:ext cx="1102076" cy="1127791"/>
              <a:chOff x="6483944" y="2500728"/>
              <a:chExt cx="1497030" cy="1117246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 flipH="1" flipV="1">
              <a:off x="9286118" y="3001140"/>
              <a:ext cx="1102074" cy="1127722"/>
              <a:chOff x="6483927" y="2500681"/>
              <a:chExt cx="1497023" cy="1117225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endCxn id="7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 flipV="1">
              <a:off x="8176912" y="3015222"/>
              <a:ext cx="1102076" cy="1127791"/>
              <a:chOff x="6483944" y="2500728"/>
              <a:chExt cx="1497030" cy="1117246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 flipV="1">
              <a:off x="8176910" y="3024074"/>
              <a:ext cx="1102074" cy="1127722"/>
              <a:chOff x="6483927" y="2500681"/>
              <a:chExt cx="1497023" cy="1117225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endCxn id="8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>
          <a:xfrm>
            <a:off x="9815541" y="1771425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484483" y="236748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98770" y="186334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45886" y="236151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339550" y="6145660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339277" y="4580340"/>
            <a:ext cx="344646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200ns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flipV="1">
            <a:off x="8172468" y="4773732"/>
            <a:ext cx="2271965" cy="1275781"/>
            <a:chOff x="8172468" y="4773732"/>
            <a:chExt cx="2271965" cy="1275781"/>
          </a:xfrm>
        </p:grpSpPr>
        <p:grpSp>
          <p:nvGrpSpPr>
            <p:cNvPr id="106" name="Group 105"/>
            <p:cNvGrpSpPr/>
            <p:nvPr/>
          </p:nvGrpSpPr>
          <p:grpSpPr>
            <a:xfrm flipH="1">
              <a:off x="9328551" y="4788606"/>
              <a:ext cx="1102076" cy="692390"/>
              <a:chOff x="6483944" y="2500728"/>
              <a:chExt cx="1497030" cy="1117246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 flipH="1">
              <a:off x="9319316" y="4792170"/>
              <a:ext cx="1102074" cy="692347"/>
              <a:chOff x="6496473" y="2500679"/>
              <a:chExt cx="1497023" cy="1117225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6496473" y="2500679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2" idx="4"/>
              </p:cNvCxnSpPr>
              <p:nvPr/>
            </p:nvCxnSpPr>
            <p:spPr>
              <a:xfrm>
                <a:off x="7552939" y="3528753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8172794" y="4788605"/>
              <a:ext cx="1102400" cy="691891"/>
              <a:chOff x="1678970" y="3885534"/>
              <a:chExt cx="1102400" cy="113449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1678970" y="3892237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123" name="Freeform 122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1679296" y="3885534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19" name="Freeform 118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>
                  <a:endCxn id="119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7" name="Group 126"/>
            <p:cNvGrpSpPr/>
            <p:nvPr/>
          </p:nvGrpSpPr>
          <p:grpSpPr>
            <a:xfrm>
              <a:off x="8172468" y="4782518"/>
              <a:ext cx="2258159" cy="45719"/>
              <a:chOff x="1062506" y="4679561"/>
              <a:chExt cx="2280348" cy="1141370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34" name="Freeform 133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Arrow Connector 134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endCxn id="134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1" name="Straight Arrow Connector 130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>
                  <a:endCxn id="130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8" name="Group 137"/>
            <p:cNvGrpSpPr/>
            <p:nvPr/>
          </p:nvGrpSpPr>
          <p:grpSpPr>
            <a:xfrm>
              <a:off x="8186274" y="4787226"/>
              <a:ext cx="2258159" cy="257970"/>
              <a:chOff x="1062506" y="4679561"/>
              <a:chExt cx="2280348" cy="114137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45" name="Freeform 144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Arrow Connector 145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endCxn id="145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39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41" name="Freeform 140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2" name="Straight Arrow Connector 141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endCxn id="141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Group 148"/>
            <p:cNvGrpSpPr/>
            <p:nvPr/>
          </p:nvGrpSpPr>
          <p:grpSpPr>
            <a:xfrm>
              <a:off x="8185904" y="4783475"/>
              <a:ext cx="2258159" cy="479515"/>
              <a:chOff x="1062506" y="4679561"/>
              <a:chExt cx="2280348" cy="1141370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>
                  <a:endCxn id="15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" name="Straight Arrow Connector 152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>
                  <a:endCxn id="152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Straight Arrow Connector 4"/>
            <p:cNvCxnSpPr/>
            <p:nvPr/>
          </p:nvCxnSpPr>
          <p:spPr>
            <a:xfrm>
              <a:off x="9447780" y="4773817"/>
              <a:ext cx="0" cy="127569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 flipH="1">
              <a:off x="9282017" y="4787814"/>
              <a:ext cx="1102076" cy="1127791"/>
              <a:chOff x="6483944" y="2500728"/>
              <a:chExt cx="1497030" cy="1117246"/>
            </a:xfrm>
          </p:grpSpPr>
          <p:sp>
            <p:nvSpPr>
              <p:cNvPr id="184" name="Freeform 183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Arrow Connector 184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 flipH="1">
              <a:off x="9282019" y="4773732"/>
              <a:ext cx="1102074" cy="1127722"/>
              <a:chOff x="6483927" y="2500681"/>
              <a:chExt cx="1497023" cy="1117225"/>
            </a:xfrm>
          </p:grpSpPr>
          <p:sp>
            <p:nvSpPr>
              <p:cNvPr id="189" name="Freeform 18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0" name="Straight Arrow Connector 18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>
                <a:endCxn id="18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8172813" y="4787814"/>
              <a:ext cx="1102076" cy="1127791"/>
              <a:chOff x="6483944" y="2500728"/>
              <a:chExt cx="1497030" cy="1117246"/>
            </a:xfrm>
          </p:grpSpPr>
          <p:sp>
            <p:nvSpPr>
              <p:cNvPr id="194" name="Freeform 193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8172811" y="4796666"/>
              <a:ext cx="1102074" cy="1127722"/>
              <a:chOff x="6483927" y="2500681"/>
              <a:chExt cx="1497023" cy="1117225"/>
            </a:xfrm>
          </p:grpSpPr>
          <p:sp>
            <p:nvSpPr>
              <p:cNvPr id="199" name="Freeform 19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Straight Arrow Connector 19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>
                <a:endCxn id="19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990600" y="1187199"/>
            <a:ext cx="4281375" cy="5443587"/>
            <a:chOff x="7162800" y="1187199"/>
            <a:chExt cx="4281375" cy="5443587"/>
          </a:xfrm>
        </p:grpSpPr>
        <p:pic>
          <p:nvPicPr>
            <p:cNvPr id="317" name="Picture 3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2800" y="1219200"/>
              <a:ext cx="4281375" cy="5411586"/>
            </a:xfrm>
            <a:prstGeom prst="rect">
              <a:avLst/>
            </a:prstGeom>
          </p:spPr>
        </p:pic>
        <p:grpSp>
          <p:nvGrpSpPr>
            <p:cNvPr id="318" name="Group 317"/>
            <p:cNvGrpSpPr/>
            <p:nvPr/>
          </p:nvGrpSpPr>
          <p:grpSpPr>
            <a:xfrm>
              <a:off x="7717277" y="1187199"/>
              <a:ext cx="3196155" cy="3300495"/>
              <a:chOff x="4916069" y="2053917"/>
              <a:chExt cx="3196155" cy="3300495"/>
            </a:xfrm>
          </p:grpSpPr>
          <p:cxnSp>
            <p:nvCxnSpPr>
              <p:cNvPr id="319" name="Straight Arrow Connector 318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TextBox 320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 rot="16200000">
                <a:off x="6045648" y="2164364"/>
                <a:ext cx="559449" cy="338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:r>
                  <a:rPr lang="en-US" sz="2000" baseline="-25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7720815" y="4566459"/>
              <a:ext cx="3196155" cy="1951299"/>
              <a:chOff x="4916069" y="2176061"/>
              <a:chExt cx="3196155" cy="3178351"/>
            </a:xfrm>
          </p:grpSpPr>
          <p:cxnSp>
            <p:nvCxnSpPr>
              <p:cNvPr id="324" name="Straight Arrow Connector 323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/>
              <p:cNvCxnSpPr/>
              <p:nvPr/>
            </p:nvCxnSpPr>
            <p:spPr>
              <a:xfrm>
                <a:off x="4916069" y="4606734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TextBox 325"/>
              <p:cNvSpPr txBox="1"/>
              <p:nvPr/>
            </p:nvSpPr>
            <p:spPr>
              <a:xfrm>
                <a:off x="7015692" y="4686187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 flipH="1">
              <a:off x="9293250" y="1709330"/>
              <a:ext cx="1102076" cy="1127791"/>
              <a:chOff x="6483944" y="2500728"/>
              <a:chExt cx="1497030" cy="1117246"/>
            </a:xfrm>
          </p:grpSpPr>
          <p:sp>
            <p:nvSpPr>
              <p:cNvPr id="328" name="Freeform 327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9" name="Straight Arrow Connector 328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Group 331"/>
            <p:cNvGrpSpPr/>
            <p:nvPr/>
          </p:nvGrpSpPr>
          <p:grpSpPr>
            <a:xfrm flipH="1">
              <a:off x="9293252" y="1695248"/>
              <a:ext cx="1102074" cy="1127722"/>
              <a:chOff x="6483927" y="2500681"/>
              <a:chExt cx="1497023" cy="1117225"/>
            </a:xfrm>
          </p:grpSpPr>
          <p:sp>
            <p:nvSpPr>
              <p:cNvPr id="333" name="Freeform 332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4" name="Straight Arrow Connector 333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Arrow Connector 334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Arrow Connector 335"/>
              <p:cNvCxnSpPr>
                <a:endCxn id="333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" name="Group 336"/>
            <p:cNvGrpSpPr/>
            <p:nvPr/>
          </p:nvGrpSpPr>
          <p:grpSpPr>
            <a:xfrm>
              <a:off x="8184046" y="1709330"/>
              <a:ext cx="1102076" cy="1127791"/>
              <a:chOff x="6483944" y="2500728"/>
              <a:chExt cx="1497030" cy="1117246"/>
            </a:xfrm>
          </p:grpSpPr>
          <p:sp>
            <p:nvSpPr>
              <p:cNvPr id="338" name="Freeform 337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9" name="Straight Arrow Connector 338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Group 341"/>
            <p:cNvGrpSpPr/>
            <p:nvPr/>
          </p:nvGrpSpPr>
          <p:grpSpPr>
            <a:xfrm>
              <a:off x="8184044" y="1718182"/>
              <a:ext cx="1102074" cy="1127722"/>
              <a:chOff x="6483927" y="2500681"/>
              <a:chExt cx="1497023" cy="1117225"/>
            </a:xfrm>
          </p:grpSpPr>
          <p:sp>
            <p:nvSpPr>
              <p:cNvPr id="343" name="Freeform 342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4" name="Straight Arrow Connector 343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Arrow Connector 344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Arrow Connector 345"/>
              <p:cNvCxnSpPr>
                <a:endCxn id="343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Group 346"/>
            <p:cNvGrpSpPr/>
            <p:nvPr/>
          </p:nvGrpSpPr>
          <p:grpSpPr>
            <a:xfrm flipH="1" flipV="1">
              <a:off x="9286116" y="3015222"/>
              <a:ext cx="1102076" cy="1127791"/>
              <a:chOff x="6483944" y="2500728"/>
              <a:chExt cx="1497030" cy="1117246"/>
            </a:xfrm>
          </p:grpSpPr>
          <p:sp>
            <p:nvSpPr>
              <p:cNvPr id="348" name="Freeform 347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9" name="Straight Arrow Connector 348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Arrow Connector 349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Group 351"/>
            <p:cNvGrpSpPr/>
            <p:nvPr/>
          </p:nvGrpSpPr>
          <p:grpSpPr>
            <a:xfrm flipH="1" flipV="1">
              <a:off x="9286118" y="3001140"/>
              <a:ext cx="1102074" cy="1127722"/>
              <a:chOff x="6483927" y="2500681"/>
              <a:chExt cx="1497023" cy="1117225"/>
            </a:xfrm>
          </p:grpSpPr>
          <p:sp>
            <p:nvSpPr>
              <p:cNvPr id="353" name="Freeform 352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4" name="Straight Arrow Connector 353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endCxn id="353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356"/>
            <p:cNvGrpSpPr/>
            <p:nvPr/>
          </p:nvGrpSpPr>
          <p:grpSpPr>
            <a:xfrm flipV="1">
              <a:off x="8176912" y="3015222"/>
              <a:ext cx="1102076" cy="1127791"/>
              <a:chOff x="6483944" y="2500728"/>
              <a:chExt cx="1497030" cy="1117246"/>
            </a:xfrm>
          </p:grpSpPr>
          <p:sp>
            <p:nvSpPr>
              <p:cNvPr id="358" name="Freeform 357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9" name="Straight Arrow Connector 358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61"/>
            <p:cNvGrpSpPr/>
            <p:nvPr/>
          </p:nvGrpSpPr>
          <p:grpSpPr>
            <a:xfrm flipV="1">
              <a:off x="8176910" y="3024074"/>
              <a:ext cx="1102074" cy="1127722"/>
              <a:chOff x="6483927" y="2500681"/>
              <a:chExt cx="1497023" cy="1117225"/>
            </a:xfrm>
          </p:grpSpPr>
          <p:sp>
            <p:nvSpPr>
              <p:cNvPr id="363" name="Freeform 362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4" name="Straight Arrow Connector 363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>
                <a:endCxn id="363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7" name="TextBox 366"/>
            <p:cNvSpPr txBox="1"/>
            <p:nvPr/>
          </p:nvSpPr>
          <p:spPr>
            <a:xfrm>
              <a:off x="9447780" y="1716247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9851283" y="2376131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8280232" y="2382887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8683508" y="1716247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grpSp>
          <p:nvGrpSpPr>
            <p:cNvPr id="371" name="Group 370"/>
            <p:cNvGrpSpPr/>
            <p:nvPr/>
          </p:nvGrpSpPr>
          <p:grpSpPr>
            <a:xfrm flipH="1">
              <a:off x="9328551" y="4788606"/>
              <a:ext cx="1102076" cy="692390"/>
              <a:chOff x="6483944" y="2500728"/>
              <a:chExt cx="1497030" cy="1117246"/>
            </a:xfrm>
          </p:grpSpPr>
          <p:sp>
            <p:nvSpPr>
              <p:cNvPr id="372" name="Freeform 371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3" name="Straight Arrow Connector 372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oup 375"/>
            <p:cNvGrpSpPr/>
            <p:nvPr/>
          </p:nvGrpSpPr>
          <p:grpSpPr>
            <a:xfrm flipH="1">
              <a:off x="9319316" y="4792170"/>
              <a:ext cx="1102074" cy="692347"/>
              <a:chOff x="6496473" y="2500679"/>
              <a:chExt cx="1497023" cy="1117225"/>
            </a:xfrm>
          </p:grpSpPr>
          <p:sp>
            <p:nvSpPr>
              <p:cNvPr id="377" name="Freeform 376"/>
              <p:cNvSpPr/>
              <p:nvPr/>
            </p:nvSpPr>
            <p:spPr>
              <a:xfrm>
                <a:off x="6496473" y="2500679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8" name="Straight Arrow Connector 377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>
                <a:endCxn id="377" idx="4"/>
              </p:cNvCxnSpPr>
              <p:nvPr/>
            </p:nvCxnSpPr>
            <p:spPr>
              <a:xfrm>
                <a:off x="7552939" y="3528753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/>
            <p:cNvGrpSpPr/>
            <p:nvPr/>
          </p:nvGrpSpPr>
          <p:grpSpPr>
            <a:xfrm>
              <a:off x="8172794" y="4788605"/>
              <a:ext cx="1102400" cy="691891"/>
              <a:chOff x="1678970" y="3885534"/>
              <a:chExt cx="1102400" cy="1134494"/>
            </a:xfrm>
          </p:grpSpPr>
          <p:grpSp>
            <p:nvGrpSpPr>
              <p:cNvPr id="382" name="Group 381"/>
              <p:cNvGrpSpPr/>
              <p:nvPr/>
            </p:nvGrpSpPr>
            <p:grpSpPr>
              <a:xfrm>
                <a:off x="1678970" y="3892237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388" name="Freeform 387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9" name="Straight Arrow Connector 388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Arrow Connector 389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Arrow Connector 390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" name="Group 382"/>
              <p:cNvGrpSpPr/>
              <p:nvPr/>
            </p:nvGrpSpPr>
            <p:grpSpPr>
              <a:xfrm>
                <a:off x="1679296" y="3885534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384" name="Freeform 383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5" name="Straight Arrow Connector 384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Arrow Connector 385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Arrow Connector 386"/>
                <p:cNvCxnSpPr>
                  <a:endCxn id="384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2" name="Group 391"/>
            <p:cNvGrpSpPr/>
            <p:nvPr/>
          </p:nvGrpSpPr>
          <p:grpSpPr>
            <a:xfrm>
              <a:off x="8172468" y="4782518"/>
              <a:ext cx="2258159" cy="45719"/>
              <a:chOff x="1062506" y="4679561"/>
              <a:chExt cx="2280348" cy="1141370"/>
            </a:xfrm>
          </p:grpSpPr>
          <p:grpSp>
            <p:nvGrpSpPr>
              <p:cNvPr id="393" name="Group 392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399" name="Freeform 398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0" name="Straight Arrow Connector 399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Arrow Connector 400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Arrow Connector 401"/>
                <p:cNvCxnSpPr>
                  <a:endCxn id="399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" name="Group 393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395" name="Freeform 394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6" name="Straight Arrow Connector 395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Arrow Connector 396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Arrow Connector 397"/>
                <p:cNvCxnSpPr>
                  <a:endCxn id="395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3" name="Group 402"/>
            <p:cNvGrpSpPr/>
            <p:nvPr/>
          </p:nvGrpSpPr>
          <p:grpSpPr>
            <a:xfrm>
              <a:off x="8186274" y="4787226"/>
              <a:ext cx="2258159" cy="257970"/>
              <a:chOff x="1062506" y="4679561"/>
              <a:chExt cx="2280348" cy="1141370"/>
            </a:xfrm>
          </p:grpSpPr>
          <p:grpSp>
            <p:nvGrpSpPr>
              <p:cNvPr id="404" name="Group 403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410" name="Freeform 409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1" name="Straight Arrow Connector 410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Arrow Connector 411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Arrow Connector 412"/>
                <p:cNvCxnSpPr>
                  <a:endCxn id="410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5" name="Group 404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406" name="Freeform 40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7" name="Straight Arrow Connector 40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Arrow Connector 40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Arrow Connector 408"/>
                <p:cNvCxnSpPr>
                  <a:endCxn id="40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4" name="Group 413"/>
            <p:cNvGrpSpPr/>
            <p:nvPr/>
          </p:nvGrpSpPr>
          <p:grpSpPr>
            <a:xfrm>
              <a:off x="8185904" y="4783475"/>
              <a:ext cx="2258159" cy="479515"/>
              <a:chOff x="1062506" y="4679561"/>
              <a:chExt cx="2280348" cy="1141370"/>
            </a:xfrm>
          </p:grpSpPr>
          <p:grpSp>
            <p:nvGrpSpPr>
              <p:cNvPr id="415" name="Group 414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421" name="Freeform 420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2" name="Straight Arrow Connector 421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Arrow Connector 422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Arrow Connector 423"/>
                <p:cNvCxnSpPr>
                  <a:endCxn id="421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6" name="Group 415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417" name="Freeform 416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8" name="Straight Arrow Connector 417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Arrow Connector 418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Arrow Connector 419"/>
                <p:cNvCxnSpPr>
                  <a:endCxn id="417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25" name="Straight Arrow Connector 424"/>
            <p:cNvCxnSpPr/>
            <p:nvPr/>
          </p:nvCxnSpPr>
          <p:spPr>
            <a:xfrm>
              <a:off x="9447780" y="4773817"/>
              <a:ext cx="0" cy="127569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TextBox 425"/>
            <p:cNvSpPr txBox="1"/>
            <p:nvPr/>
          </p:nvSpPr>
          <p:spPr>
            <a:xfrm>
              <a:off x="9344938" y="4549780"/>
              <a:ext cx="272510" cy="1692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10ns</a:t>
              </a:r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9347826" y="6131397"/>
              <a:ext cx="344646" cy="1692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200ns</a:t>
              </a:r>
              <a:endParaRPr lang="en-US" sz="1100" dirty="0">
                <a:latin typeface="Calibri" panose="020F0502020204030204" pitchFamily="34" charset="0"/>
              </a:endParaRPr>
            </a:p>
          </p:txBody>
        </p:sp>
        <p:grpSp>
          <p:nvGrpSpPr>
            <p:cNvPr id="428" name="Group 427"/>
            <p:cNvGrpSpPr/>
            <p:nvPr/>
          </p:nvGrpSpPr>
          <p:grpSpPr>
            <a:xfrm flipH="1">
              <a:off x="9282017" y="4787814"/>
              <a:ext cx="1102076" cy="1127791"/>
              <a:chOff x="6483944" y="2500728"/>
              <a:chExt cx="1497030" cy="1117246"/>
            </a:xfrm>
          </p:grpSpPr>
          <p:sp>
            <p:nvSpPr>
              <p:cNvPr id="429" name="Freeform 428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0" name="Straight Arrow Connector 429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Arrow Connector 431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3" name="Group 432"/>
            <p:cNvGrpSpPr/>
            <p:nvPr/>
          </p:nvGrpSpPr>
          <p:grpSpPr>
            <a:xfrm flipH="1">
              <a:off x="9282019" y="4773732"/>
              <a:ext cx="1102074" cy="1127722"/>
              <a:chOff x="6483927" y="2500681"/>
              <a:chExt cx="1497023" cy="1117225"/>
            </a:xfrm>
          </p:grpSpPr>
          <p:sp>
            <p:nvSpPr>
              <p:cNvPr id="434" name="Freeform 433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5" name="Straight Arrow Connector 434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>
                <a:endCxn id="434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oup 437"/>
            <p:cNvGrpSpPr/>
            <p:nvPr/>
          </p:nvGrpSpPr>
          <p:grpSpPr>
            <a:xfrm>
              <a:off x="8172813" y="4787814"/>
              <a:ext cx="1102076" cy="1127791"/>
              <a:chOff x="6483944" y="2500728"/>
              <a:chExt cx="1497030" cy="1117246"/>
            </a:xfrm>
          </p:grpSpPr>
          <p:sp>
            <p:nvSpPr>
              <p:cNvPr id="439" name="Freeform 438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0" name="Straight Arrow Connector 439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Arrow Connector 440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3" name="Group 442"/>
            <p:cNvGrpSpPr/>
            <p:nvPr/>
          </p:nvGrpSpPr>
          <p:grpSpPr>
            <a:xfrm>
              <a:off x="8172811" y="4796666"/>
              <a:ext cx="1102074" cy="1127722"/>
              <a:chOff x="6483927" y="2500681"/>
              <a:chExt cx="1497023" cy="1117225"/>
            </a:xfrm>
          </p:grpSpPr>
          <p:sp>
            <p:nvSpPr>
              <p:cNvPr id="444" name="Freeform 443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5" name="Straight Arrow Connector 444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Arrow Connector 445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Arrow Connector 446"/>
              <p:cNvCxnSpPr>
                <a:endCxn id="444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02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r>
              <a:rPr lang="en-US" sz="2000" dirty="0"/>
              <a:t>Write: </a:t>
            </a:r>
          </a:p>
          <a:p>
            <a:pPr lvl="1"/>
            <a:r>
              <a:rPr lang="en-US" sz="2000" dirty="0"/>
              <a:t>Current pulse from </a:t>
            </a:r>
            <a:r>
              <a:rPr lang="en-US" sz="2000" dirty="0" smtClean="0"/>
              <a:t>7.5 </a:t>
            </a:r>
            <a:r>
              <a:rPr lang="en-US" sz="2000" dirty="0"/>
              <a:t>to </a:t>
            </a:r>
            <a:r>
              <a:rPr lang="en-US" sz="2000" dirty="0" smtClean="0"/>
              <a:t>25 MA/cm</a:t>
            </a:r>
            <a:r>
              <a:rPr lang="en-US" sz="2000" baseline="30000" dirty="0" smtClean="0"/>
              <a:t>2</a:t>
            </a:r>
            <a:br>
              <a:rPr lang="en-US" sz="2000" baseline="30000" dirty="0" smtClean="0"/>
            </a:br>
            <a:r>
              <a:rPr lang="en-US" sz="2000" dirty="0" smtClean="0"/>
              <a:t>(30~100uA of 20nm cell)</a:t>
            </a:r>
            <a:endParaRPr lang="en-US" sz="2000" dirty="0"/>
          </a:p>
          <a:p>
            <a:pPr lvl="1"/>
            <a:r>
              <a:rPr lang="en-US" sz="2000" dirty="0"/>
              <a:t>Pulse width from </a:t>
            </a:r>
            <a:r>
              <a:rPr lang="en-US" sz="2000" dirty="0" smtClean="0"/>
              <a:t>20ns </a:t>
            </a:r>
            <a:r>
              <a:rPr lang="en-US" sz="2000" dirty="0"/>
              <a:t>to </a:t>
            </a:r>
            <a:r>
              <a:rPr lang="en-US" sz="2000" dirty="0" smtClean="0"/>
              <a:t>500nsc</a:t>
            </a:r>
            <a:endParaRPr lang="en-US" sz="2000" dirty="0"/>
          </a:p>
          <a:p>
            <a:r>
              <a:rPr lang="en-US" sz="2000" dirty="0" smtClean="0"/>
              <a:t>Read</a:t>
            </a:r>
            <a:endParaRPr lang="en-US" sz="2000" dirty="0"/>
          </a:p>
          <a:p>
            <a:pPr lvl="1"/>
            <a:r>
              <a:rPr lang="en-US" sz="2000" dirty="0" smtClean="0"/>
              <a:t>FVMI or </a:t>
            </a:r>
            <a:r>
              <a:rPr lang="en-US" sz="2000" dirty="0" err="1" smtClean="0"/>
              <a:t>Vt</a:t>
            </a:r>
            <a:r>
              <a:rPr lang="en-US" sz="2000" dirty="0" smtClean="0"/>
              <a:t> detect, </a:t>
            </a:r>
            <a:r>
              <a:rPr lang="en-US" sz="2000" dirty="0"/>
              <a:t>either by SCU 30ns pulse or QS I-V scan </a:t>
            </a:r>
            <a:r>
              <a:rPr lang="en-US" sz="2000" dirty="0" smtClean="0"/>
              <a:t>for snapback </a:t>
            </a:r>
            <a:r>
              <a:rPr lang="en-US" sz="2000" dirty="0"/>
              <a:t>detect, in both polarity. </a:t>
            </a:r>
          </a:p>
          <a:p>
            <a:pPr lvl="1"/>
            <a:r>
              <a:rPr lang="en-US" sz="2000" dirty="0"/>
              <a:t>Typical Set </a:t>
            </a:r>
            <a:r>
              <a:rPr lang="en-US" sz="2000" dirty="0" err="1"/>
              <a:t>Vt</a:t>
            </a:r>
            <a:r>
              <a:rPr lang="en-US" sz="2000" dirty="0"/>
              <a:t> is </a:t>
            </a:r>
            <a:r>
              <a:rPr lang="en-US" sz="2000" dirty="0" smtClean="0"/>
              <a:t>~4.8@22nm</a:t>
            </a:r>
            <a:endParaRPr lang="en-US" sz="2000" dirty="0"/>
          </a:p>
          <a:p>
            <a:pPr lvl="1"/>
            <a:r>
              <a:rPr lang="en-US" sz="2000" dirty="0"/>
              <a:t>Typical Reset </a:t>
            </a:r>
            <a:r>
              <a:rPr lang="en-US" sz="2000" dirty="0" err="1"/>
              <a:t>Vt</a:t>
            </a:r>
            <a:r>
              <a:rPr lang="en-US" sz="2000" dirty="0"/>
              <a:t> is </a:t>
            </a:r>
            <a:r>
              <a:rPr lang="en-US" sz="2000" dirty="0" smtClean="0"/>
              <a:t>~5.7V@22nm</a:t>
            </a:r>
            <a:endParaRPr lang="en-US" sz="2000" dirty="0"/>
          </a:p>
          <a:p>
            <a:r>
              <a:rPr lang="en-US" sz="2000" dirty="0" smtClean="0"/>
              <a:t>Insignificant pulse </a:t>
            </a:r>
            <a:r>
              <a:rPr lang="en-US" sz="2000" dirty="0"/>
              <a:t>width </a:t>
            </a:r>
            <a:r>
              <a:rPr lang="en-US" sz="2000" dirty="0" smtClean="0"/>
              <a:t>effect on the range explored (20ns to 500ns)</a:t>
            </a:r>
          </a:p>
          <a:p>
            <a:r>
              <a:rPr lang="en-US" sz="2000" dirty="0" smtClean="0"/>
              <a:t>Polarity Symmetry: Point Refection at origin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22465" y="3823537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054168" y="2388666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393288"/>
            <a:ext cx="3196155" cy="2124468"/>
            <a:chOff x="4916069" y="1893995"/>
            <a:chExt cx="3196155" cy="3460417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3746307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38687" y="3223470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54808" y="1893995"/>
              <a:ext cx="1282402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Log(I@3.5V)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199315" y="2589178"/>
            <a:ext cx="205184" cy="3356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90660" y="2860247"/>
            <a:ext cx="205184" cy="3356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9441396" y="2589178"/>
            <a:ext cx="1242646" cy="66890"/>
            <a:chOff x="9441396" y="2589178"/>
            <a:chExt cx="1242646" cy="6689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441396" y="2591558"/>
            <a:ext cx="1247469" cy="66890"/>
            <a:chOff x="9593796" y="2741578"/>
            <a:chExt cx="1247469" cy="66890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H="1">
            <a:off x="7985124" y="1932160"/>
            <a:ext cx="1242646" cy="66890"/>
            <a:chOff x="9441396" y="2589178"/>
            <a:chExt cx="1242646" cy="6689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flipH="1">
            <a:off x="7985124" y="1934539"/>
            <a:ext cx="1247469" cy="66890"/>
            <a:chOff x="9593796" y="2741578"/>
            <a:chExt cx="1247469" cy="66890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9586677" y="219226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550917" y="255792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624097" y="207019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42083" y="1476825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 flipV="1">
            <a:off x="9446219" y="3832931"/>
            <a:ext cx="1242646" cy="66890"/>
            <a:chOff x="9441396" y="2589178"/>
            <a:chExt cx="1242646" cy="6689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 flipV="1">
            <a:off x="9446219" y="3830550"/>
            <a:ext cx="1247469" cy="66890"/>
            <a:chOff x="9593796" y="2741578"/>
            <a:chExt cx="1247469" cy="66890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flipH="1" flipV="1">
            <a:off x="7989947" y="3199622"/>
            <a:ext cx="1242646" cy="66890"/>
            <a:chOff x="9441396" y="2589178"/>
            <a:chExt cx="1242646" cy="66890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 flipH="1" flipV="1">
            <a:off x="7989947" y="3200633"/>
            <a:ext cx="1247469" cy="66890"/>
            <a:chOff x="9593796" y="2741578"/>
            <a:chExt cx="1247469" cy="66890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Freeform 98"/>
          <p:cNvSpPr/>
          <p:nvPr/>
        </p:nvSpPr>
        <p:spPr>
          <a:xfrm>
            <a:off x="9231956" y="2052320"/>
            <a:ext cx="166045" cy="620482"/>
          </a:xfrm>
          <a:custGeom>
            <a:avLst/>
            <a:gdLst>
              <a:gd name="connsiteX0" fmla="*/ 166045 w 166045"/>
              <a:gd name="connsiteY0" fmla="*/ 612987 h 620482"/>
              <a:gd name="connsiteX1" fmla="*/ 50899 w 166045"/>
              <a:gd name="connsiteY1" fmla="*/ 612987 h 620482"/>
              <a:gd name="connsiteX2" fmla="*/ 27192 w 166045"/>
              <a:gd name="connsiteY2" fmla="*/ 535093 h 620482"/>
              <a:gd name="connsiteX3" fmla="*/ 99 w 166045"/>
              <a:gd name="connsiteY3" fmla="*/ 0 h 62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45" h="620482">
                <a:moveTo>
                  <a:pt x="166045" y="612987"/>
                </a:moveTo>
                <a:cubicBezTo>
                  <a:pt x="120043" y="619478"/>
                  <a:pt x="74041" y="625969"/>
                  <a:pt x="50899" y="612987"/>
                </a:cubicBezTo>
                <a:cubicBezTo>
                  <a:pt x="27757" y="600005"/>
                  <a:pt x="35659" y="637258"/>
                  <a:pt x="27192" y="535093"/>
                </a:cubicBezTo>
                <a:cubicBezTo>
                  <a:pt x="18725" y="432928"/>
                  <a:pt x="-1594" y="86924"/>
                  <a:pt x="99" y="0"/>
                </a:cubicBezTo>
              </a:path>
            </a:pathLst>
          </a:custGeom>
          <a:noFill/>
          <a:ln>
            <a:solidFill>
              <a:srgbClr val="FF000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9259147" y="1998133"/>
            <a:ext cx="155786" cy="626534"/>
          </a:xfrm>
          <a:custGeom>
            <a:avLst/>
            <a:gdLst>
              <a:gd name="connsiteX0" fmla="*/ 0 w 155786"/>
              <a:gd name="connsiteY0" fmla="*/ 0 h 626534"/>
              <a:gd name="connsiteX1" fmla="*/ 71120 w 155786"/>
              <a:gd name="connsiteY1" fmla="*/ 23707 h 626534"/>
              <a:gd name="connsiteX2" fmla="*/ 98213 w 155786"/>
              <a:gd name="connsiteY2" fmla="*/ 104987 h 626534"/>
              <a:gd name="connsiteX3" fmla="*/ 155786 w 155786"/>
              <a:gd name="connsiteY3" fmla="*/ 626534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86" h="626534">
                <a:moveTo>
                  <a:pt x="0" y="0"/>
                </a:moveTo>
                <a:cubicBezTo>
                  <a:pt x="27375" y="3104"/>
                  <a:pt x="54751" y="6209"/>
                  <a:pt x="71120" y="23707"/>
                </a:cubicBezTo>
                <a:cubicBezTo>
                  <a:pt x="87489" y="41205"/>
                  <a:pt x="84102" y="4516"/>
                  <a:pt x="98213" y="104987"/>
                </a:cubicBezTo>
                <a:cubicBezTo>
                  <a:pt x="112324" y="205458"/>
                  <a:pt x="134055" y="415996"/>
                  <a:pt x="155786" y="626534"/>
                </a:cubicBezTo>
              </a:path>
            </a:pathLst>
          </a:custGeom>
          <a:noFill/>
          <a:ln>
            <a:solidFill>
              <a:srgbClr val="7030A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9251576" y="3197299"/>
            <a:ext cx="190500" cy="612701"/>
          </a:xfrm>
          <a:custGeom>
            <a:avLst/>
            <a:gdLst>
              <a:gd name="connsiteX0" fmla="*/ 0 w 190500"/>
              <a:gd name="connsiteY0" fmla="*/ 5342 h 612701"/>
              <a:gd name="connsiteX1" fmla="*/ 58271 w 190500"/>
              <a:gd name="connsiteY1" fmla="*/ 860 h 612701"/>
              <a:gd name="connsiteX2" fmla="*/ 114300 w 190500"/>
              <a:gd name="connsiteY2" fmla="*/ 7583 h 612701"/>
              <a:gd name="connsiteX3" fmla="*/ 152400 w 190500"/>
              <a:gd name="connsiteY3" fmla="*/ 70336 h 612701"/>
              <a:gd name="connsiteX4" fmla="*/ 177053 w 190500"/>
              <a:gd name="connsiteY4" fmla="*/ 319107 h 612701"/>
              <a:gd name="connsiteX5" fmla="*/ 190500 w 190500"/>
              <a:gd name="connsiteY5" fmla="*/ 612701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" h="612701">
                <a:moveTo>
                  <a:pt x="0" y="5342"/>
                </a:moveTo>
                <a:cubicBezTo>
                  <a:pt x="19610" y="2914"/>
                  <a:pt x="39221" y="486"/>
                  <a:pt x="58271" y="860"/>
                </a:cubicBezTo>
                <a:cubicBezTo>
                  <a:pt x="77321" y="1233"/>
                  <a:pt x="98612" y="-3996"/>
                  <a:pt x="114300" y="7583"/>
                </a:cubicBezTo>
                <a:cubicBezTo>
                  <a:pt x="129988" y="19162"/>
                  <a:pt x="141941" y="18415"/>
                  <a:pt x="152400" y="70336"/>
                </a:cubicBezTo>
                <a:cubicBezTo>
                  <a:pt x="162859" y="122257"/>
                  <a:pt x="170703" y="228713"/>
                  <a:pt x="177053" y="319107"/>
                </a:cubicBezTo>
                <a:cubicBezTo>
                  <a:pt x="183403" y="409501"/>
                  <a:pt x="187885" y="564142"/>
                  <a:pt x="190500" y="612701"/>
                </a:cubicBezTo>
              </a:path>
            </a:pathLst>
          </a:custGeom>
          <a:noFill/>
          <a:ln>
            <a:solidFill>
              <a:srgbClr val="7030A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9231406" y="3218329"/>
            <a:ext cx="192741" cy="614083"/>
          </a:xfrm>
          <a:custGeom>
            <a:avLst/>
            <a:gdLst>
              <a:gd name="connsiteX0" fmla="*/ 192741 w 192741"/>
              <a:gd name="connsiteY0" fmla="*/ 614083 h 614083"/>
              <a:gd name="connsiteX1" fmla="*/ 125506 w 192741"/>
              <a:gd name="connsiteY1" fmla="*/ 609600 h 614083"/>
              <a:gd name="connsiteX2" fmla="*/ 40341 w 192741"/>
              <a:gd name="connsiteY2" fmla="*/ 593912 h 614083"/>
              <a:gd name="connsiteX3" fmla="*/ 15688 w 192741"/>
              <a:gd name="connsiteY3" fmla="*/ 515471 h 614083"/>
              <a:gd name="connsiteX4" fmla="*/ 11206 w 192741"/>
              <a:gd name="connsiteY4" fmla="*/ 358589 h 614083"/>
              <a:gd name="connsiteX5" fmla="*/ 0 w 192741"/>
              <a:gd name="connsiteY5" fmla="*/ 0 h 6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41" h="614083">
                <a:moveTo>
                  <a:pt x="192741" y="614083"/>
                </a:moveTo>
                <a:cubicBezTo>
                  <a:pt x="171823" y="613522"/>
                  <a:pt x="150906" y="612962"/>
                  <a:pt x="125506" y="609600"/>
                </a:cubicBezTo>
                <a:cubicBezTo>
                  <a:pt x="100106" y="606238"/>
                  <a:pt x="58644" y="609600"/>
                  <a:pt x="40341" y="593912"/>
                </a:cubicBezTo>
                <a:cubicBezTo>
                  <a:pt x="22038" y="578224"/>
                  <a:pt x="20544" y="554691"/>
                  <a:pt x="15688" y="515471"/>
                </a:cubicBezTo>
                <a:cubicBezTo>
                  <a:pt x="10832" y="476250"/>
                  <a:pt x="13821" y="444501"/>
                  <a:pt x="11206" y="358589"/>
                </a:cubicBezTo>
                <a:cubicBezTo>
                  <a:pt x="8591" y="272677"/>
                  <a:pt x="4295" y="136338"/>
                  <a:pt x="0" y="0"/>
                </a:cubicBezTo>
              </a:path>
            </a:pathLst>
          </a:custGeom>
          <a:noFill/>
          <a:ln>
            <a:solidFill>
              <a:srgbClr val="FF000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9865670" y="1774233"/>
            <a:ext cx="13288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Slope 1~5K</a:t>
            </a:r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7953390" y="4800628"/>
            <a:ext cx="2698918" cy="670726"/>
            <a:chOff x="8142347" y="3318967"/>
            <a:chExt cx="2698918" cy="670726"/>
          </a:xfrm>
        </p:grpSpPr>
        <p:grpSp>
          <p:nvGrpSpPr>
            <p:cNvPr id="98" name="Group 97"/>
            <p:cNvGrpSpPr/>
            <p:nvPr/>
          </p:nvGrpSpPr>
          <p:grpSpPr>
            <a:xfrm flipV="1">
              <a:off x="9598619" y="3985331"/>
              <a:ext cx="1242646" cy="4362"/>
              <a:chOff x="9441396" y="2651706"/>
              <a:chExt cx="1242646" cy="4362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9441396" y="2656068"/>
                <a:ext cx="1242646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9649019" y="2651707"/>
                <a:ext cx="93436" cy="198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0114583" y="2651706"/>
                <a:ext cx="8438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10535621" y="2651706"/>
                <a:ext cx="67594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 flipV="1">
              <a:off x="9598619" y="3979587"/>
              <a:ext cx="1242646" cy="9356"/>
              <a:chOff x="9593796" y="2802475"/>
              <a:chExt cx="1242646" cy="9356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9593796" y="2808468"/>
                <a:ext cx="1242646" cy="336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9951789" y="2802475"/>
                <a:ext cx="62036" cy="5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H="1" flipV="1">
                <a:off x="10433491" y="2808232"/>
                <a:ext cx="62036" cy="2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H="1">
                <a:off x="10767038" y="2808476"/>
                <a:ext cx="63468" cy="33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 flipH="1" flipV="1">
              <a:off x="8142347" y="3318967"/>
              <a:ext cx="1242646" cy="33055"/>
              <a:chOff x="9441396" y="2656068"/>
              <a:chExt cx="1242646" cy="3305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9441396" y="2656068"/>
                <a:ext cx="1242646" cy="2794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9650901" y="2658391"/>
                <a:ext cx="84153" cy="715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>
                <a:off x="10127231" y="2665548"/>
                <a:ext cx="93865" cy="231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10494095" y="2675282"/>
                <a:ext cx="90364" cy="1384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 flipH="1" flipV="1">
              <a:off x="8148511" y="3324080"/>
              <a:ext cx="1241305" cy="28953"/>
              <a:chOff x="9593796" y="2808468"/>
              <a:chExt cx="1241305" cy="28953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9593796" y="2808468"/>
                <a:ext cx="1241305" cy="25602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flipH="1" flipV="1">
                <a:off x="9978854" y="2819646"/>
                <a:ext cx="62036" cy="54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flipH="1" flipV="1">
                <a:off x="10454519" y="2823450"/>
                <a:ext cx="62036" cy="22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flipH="1">
                <a:off x="10768151" y="2834076"/>
                <a:ext cx="63468" cy="334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Freeform 122"/>
            <p:cNvSpPr/>
            <p:nvPr/>
          </p:nvSpPr>
          <p:spPr>
            <a:xfrm>
              <a:off x="9403976" y="3349699"/>
              <a:ext cx="190500" cy="612701"/>
            </a:xfrm>
            <a:custGeom>
              <a:avLst/>
              <a:gdLst>
                <a:gd name="connsiteX0" fmla="*/ 0 w 190500"/>
                <a:gd name="connsiteY0" fmla="*/ 5342 h 612701"/>
                <a:gd name="connsiteX1" fmla="*/ 58271 w 190500"/>
                <a:gd name="connsiteY1" fmla="*/ 860 h 612701"/>
                <a:gd name="connsiteX2" fmla="*/ 114300 w 190500"/>
                <a:gd name="connsiteY2" fmla="*/ 7583 h 612701"/>
                <a:gd name="connsiteX3" fmla="*/ 152400 w 190500"/>
                <a:gd name="connsiteY3" fmla="*/ 70336 h 612701"/>
                <a:gd name="connsiteX4" fmla="*/ 177053 w 190500"/>
                <a:gd name="connsiteY4" fmla="*/ 319107 h 612701"/>
                <a:gd name="connsiteX5" fmla="*/ 190500 w 190500"/>
                <a:gd name="connsiteY5" fmla="*/ 612701 h 6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612701">
                  <a:moveTo>
                    <a:pt x="0" y="5342"/>
                  </a:moveTo>
                  <a:cubicBezTo>
                    <a:pt x="19610" y="2914"/>
                    <a:pt x="39221" y="486"/>
                    <a:pt x="58271" y="860"/>
                  </a:cubicBezTo>
                  <a:cubicBezTo>
                    <a:pt x="77321" y="1233"/>
                    <a:pt x="98612" y="-3996"/>
                    <a:pt x="114300" y="7583"/>
                  </a:cubicBezTo>
                  <a:cubicBezTo>
                    <a:pt x="129988" y="19162"/>
                    <a:pt x="141941" y="18415"/>
                    <a:pt x="152400" y="70336"/>
                  </a:cubicBezTo>
                  <a:cubicBezTo>
                    <a:pt x="162859" y="122257"/>
                    <a:pt x="170703" y="228713"/>
                    <a:pt x="177053" y="319107"/>
                  </a:cubicBezTo>
                  <a:cubicBezTo>
                    <a:pt x="183403" y="409501"/>
                    <a:pt x="187885" y="564142"/>
                    <a:pt x="190500" y="612701"/>
                  </a:cubicBezTo>
                </a:path>
              </a:pathLst>
            </a:custGeom>
            <a:noFill/>
            <a:ln>
              <a:solidFill>
                <a:srgbClr val="7030A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383806" y="3370729"/>
              <a:ext cx="192741" cy="614083"/>
            </a:xfrm>
            <a:custGeom>
              <a:avLst/>
              <a:gdLst>
                <a:gd name="connsiteX0" fmla="*/ 192741 w 192741"/>
                <a:gd name="connsiteY0" fmla="*/ 614083 h 614083"/>
                <a:gd name="connsiteX1" fmla="*/ 125506 w 192741"/>
                <a:gd name="connsiteY1" fmla="*/ 609600 h 614083"/>
                <a:gd name="connsiteX2" fmla="*/ 40341 w 192741"/>
                <a:gd name="connsiteY2" fmla="*/ 593912 h 614083"/>
                <a:gd name="connsiteX3" fmla="*/ 15688 w 192741"/>
                <a:gd name="connsiteY3" fmla="*/ 515471 h 614083"/>
                <a:gd name="connsiteX4" fmla="*/ 11206 w 192741"/>
                <a:gd name="connsiteY4" fmla="*/ 358589 h 614083"/>
                <a:gd name="connsiteX5" fmla="*/ 0 w 192741"/>
                <a:gd name="connsiteY5" fmla="*/ 0 h 61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41" h="614083">
                  <a:moveTo>
                    <a:pt x="192741" y="614083"/>
                  </a:moveTo>
                  <a:cubicBezTo>
                    <a:pt x="171823" y="613522"/>
                    <a:pt x="150906" y="612962"/>
                    <a:pt x="125506" y="609600"/>
                  </a:cubicBezTo>
                  <a:cubicBezTo>
                    <a:pt x="100106" y="606238"/>
                    <a:pt x="58644" y="609600"/>
                    <a:pt x="40341" y="593912"/>
                  </a:cubicBezTo>
                  <a:cubicBezTo>
                    <a:pt x="22038" y="578224"/>
                    <a:pt x="20544" y="554691"/>
                    <a:pt x="15688" y="515471"/>
                  </a:cubicBezTo>
                  <a:cubicBezTo>
                    <a:pt x="10832" y="476250"/>
                    <a:pt x="13821" y="444501"/>
                    <a:pt x="11206" y="358589"/>
                  </a:cubicBezTo>
                  <a:cubicBezTo>
                    <a:pt x="8591" y="272677"/>
                    <a:pt x="4295" y="136338"/>
                    <a:pt x="0" y="0"/>
                  </a:cubicBezTo>
                </a:path>
              </a:pathLst>
            </a:custGeom>
            <a:noFill/>
            <a:ln>
              <a:solidFill>
                <a:srgbClr val="FF000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 flipV="1">
            <a:off x="7963036" y="5634956"/>
            <a:ext cx="2698918" cy="670726"/>
            <a:chOff x="8142347" y="3318967"/>
            <a:chExt cx="2698918" cy="670726"/>
          </a:xfrm>
        </p:grpSpPr>
        <p:grpSp>
          <p:nvGrpSpPr>
            <p:cNvPr id="149" name="Group 148"/>
            <p:cNvGrpSpPr/>
            <p:nvPr/>
          </p:nvGrpSpPr>
          <p:grpSpPr>
            <a:xfrm flipV="1">
              <a:off x="9598619" y="3985331"/>
              <a:ext cx="1242646" cy="4362"/>
              <a:chOff x="9441396" y="2651706"/>
              <a:chExt cx="1242646" cy="4362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9441396" y="2656068"/>
                <a:ext cx="1242646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>
                <a:off x="9649019" y="2651707"/>
                <a:ext cx="93436" cy="198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>
                <a:off x="10114583" y="2651706"/>
                <a:ext cx="8438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>
                <a:off x="10535621" y="2651706"/>
                <a:ext cx="67594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 flipV="1">
              <a:off x="9598619" y="3979587"/>
              <a:ext cx="1242646" cy="9356"/>
              <a:chOff x="9593796" y="2802475"/>
              <a:chExt cx="1242646" cy="9356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9593796" y="2808468"/>
                <a:ext cx="1242646" cy="336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H="1" flipV="1">
                <a:off x="9951789" y="2802475"/>
                <a:ext cx="62036" cy="5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H="1" flipV="1">
                <a:off x="10433491" y="2808232"/>
                <a:ext cx="62036" cy="2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 flipH="1">
                <a:off x="10767038" y="2808476"/>
                <a:ext cx="63468" cy="33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 flipH="1" flipV="1">
              <a:off x="8142347" y="3318967"/>
              <a:ext cx="1242646" cy="33055"/>
              <a:chOff x="9441396" y="2656068"/>
              <a:chExt cx="1242646" cy="3305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9441396" y="2656068"/>
                <a:ext cx="1242646" cy="2794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9650901" y="2658391"/>
                <a:ext cx="84153" cy="715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10127231" y="2665548"/>
                <a:ext cx="93865" cy="231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flipV="1">
                <a:off x="10494095" y="2675282"/>
                <a:ext cx="90364" cy="1384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 flipH="1" flipV="1">
              <a:off x="8148511" y="3324080"/>
              <a:ext cx="1241305" cy="28953"/>
              <a:chOff x="9593796" y="2808468"/>
              <a:chExt cx="1241305" cy="28953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9593796" y="2808468"/>
                <a:ext cx="1241305" cy="25602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flipH="1" flipV="1">
                <a:off x="9978854" y="2819646"/>
                <a:ext cx="62036" cy="54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 flipH="1" flipV="1">
                <a:off x="10454519" y="2823450"/>
                <a:ext cx="62036" cy="22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flipH="1">
                <a:off x="10768151" y="2834076"/>
                <a:ext cx="63468" cy="334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Freeform 152"/>
            <p:cNvSpPr/>
            <p:nvPr/>
          </p:nvSpPr>
          <p:spPr>
            <a:xfrm>
              <a:off x="9403976" y="3349699"/>
              <a:ext cx="190500" cy="612701"/>
            </a:xfrm>
            <a:custGeom>
              <a:avLst/>
              <a:gdLst>
                <a:gd name="connsiteX0" fmla="*/ 0 w 190500"/>
                <a:gd name="connsiteY0" fmla="*/ 5342 h 612701"/>
                <a:gd name="connsiteX1" fmla="*/ 58271 w 190500"/>
                <a:gd name="connsiteY1" fmla="*/ 860 h 612701"/>
                <a:gd name="connsiteX2" fmla="*/ 114300 w 190500"/>
                <a:gd name="connsiteY2" fmla="*/ 7583 h 612701"/>
                <a:gd name="connsiteX3" fmla="*/ 152400 w 190500"/>
                <a:gd name="connsiteY3" fmla="*/ 70336 h 612701"/>
                <a:gd name="connsiteX4" fmla="*/ 177053 w 190500"/>
                <a:gd name="connsiteY4" fmla="*/ 319107 h 612701"/>
                <a:gd name="connsiteX5" fmla="*/ 190500 w 190500"/>
                <a:gd name="connsiteY5" fmla="*/ 612701 h 6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612701">
                  <a:moveTo>
                    <a:pt x="0" y="5342"/>
                  </a:moveTo>
                  <a:cubicBezTo>
                    <a:pt x="19610" y="2914"/>
                    <a:pt x="39221" y="486"/>
                    <a:pt x="58271" y="860"/>
                  </a:cubicBezTo>
                  <a:cubicBezTo>
                    <a:pt x="77321" y="1233"/>
                    <a:pt x="98612" y="-3996"/>
                    <a:pt x="114300" y="7583"/>
                  </a:cubicBezTo>
                  <a:cubicBezTo>
                    <a:pt x="129988" y="19162"/>
                    <a:pt x="141941" y="18415"/>
                    <a:pt x="152400" y="70336"/>
                  </a:cubicBezTo>
                  <a:cubicBezTo>
                    <a:pt x="162859" y="122257"/>
                    <a:pt x="170703" y="228713"/>
                    <a:pt x="177053" y="319107"/>
                  </a:cubicBezTo>
                  <a:cubicBezTo>
                    <a:pt x="183403" y="409501"/>
                    <a:pt x="187885" y="564142"/>
                    <a:pt x="190500" y="612701"/>
                  </a:cubicBezTo>
                </a:path>
              </a:pathLst>
            </a:custGeom>
            <a:noFill/>
            <a:ln>
              <a:solidFill>
                <a:srgbClr val="7030A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383806" y="3370729"/>
              <a:ext cx="192741" cy="614083"/>
            </a:xfrm>
            <a:custGeom>
              <a:avLst/>
              <a:gdLst>
                <a:gd name="connsiteX0" fmla="*/ 192741 w 192741"/>
                <a:gd name="connsiteY0" fmla="*/ 614083 h 614083"/>
                <a:gd name="connsiteX1" fmla="*/ 125506 w 192741"/>
                <a:gd name="connsiteY1" fmla="*/ 609600 h 614083"/>
                <a:gd name="connsiteX2" fmla="*/ 40341 w 192741"/>
                <a:gd name="connsiteY2" fmla="*/ 593912 h 614083"/>
                <a:gd name="connsiteX3" fmla="*/ 15688 w 192741"/>
                <a:gd name="connsiteY3" fmla="*/ 515471 h 614083"/>
                <a:gd name="connsiteX4" fmla="*/ 11206 w 192741"/>
                <a:gd name="connsiteY4" fmla="*/ 358589 h 614083"/>
                <a:gd name="connsiteX5" fmla="*/ 0 w 192741"/>
                <a:gd name="connsiteY5" fmla="*/ 0 h 61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41" h="614083">
                  <a:moveTo>
                    <a:pt x="192741" y="614083"/>
                  </a:moveTo>
                  <a:cubicBezTo>
                    <a:pt x="171823" y="613522"/>
                    <a:pt x="150906" y="612962"/>
                    <a:pt x="125506" y="609600"/>
                  </a:cubicBezTo>
                  <a:cubicBezTo>
                    <a:pt x="100106" y="606238"/>
                    <a:pt x="58644" y="609600"/>
                    <a:pt x="40341" y="593912"/>
                  </a:cubicBezTo>
                  <a:cubicBezTo>
                    <a:pt x="22038" y="578224"/>
                    <a:pt x="20544" y="554691"/>
                    <a:pt x="15688" y="515471"/>
                  </a:cubicBezTo>
                  <a:cubicBezTo>
                    <a:pt x="10832" y="476250"/>
                    <a:pt x="13821" y="444501"/>
                    <a:pt x="11206" y="358589"/>
                  </a:cubicBezTo>
                  <a:cubicBezTo>
                    <a:pt x="8591" y="272677"/>
                    <a:pt x="4295" y="136338"/>
                    <a:pt x="0" y="0"/>
                  </a:cubicBezTo>
                </a:path>
              </a:pathLst>
            </a:custGeom>
            <a:noFill/>
            <a:ln>
              <a:solidFill>
                <a:srgbClr val="FF000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25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37" y="94301"/>
            <a:ext cx="103632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Transfer </a:t>
            </a:r>
            <a:r>
              <a:rPr lang="en-US" sz="4000" dirty="0" err="1" smtClean="0">
                <a:solidFill>
                  <a:schemeClr val="bg1"/>
                </a:solidFill>
              </a:rPr>
              <a:t>Charx</a:t>
            </a:r>
            <a:r>
              <a:rPr lang="en-US" sz="4000" dirty="0" smtClean="0">
                <a:solidFill>
                  <a:schemeClr val="bg1"/>
                </a:solidFill>
              </a:rPr>
              <a:t> Summary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566057" y="0"/>
            <a:ext cx="3145972" cy="32439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2609" y="100217"/>
            <a:ext cx="3196155" cy="3190048"/>
            <a:chOff x="7869677" y="1450046"/>
            <a:chExt cx="3196155" cy="3190048"/>
          </a:xfrm>
        </p:grpSpPr>
        <p:grpSp>
          <p:nvGrpSpPr>
            <p:cNvPr id="6" name="Group 5"/>
            <p:cNvGrpSpPr/>
            <p:nvPr/>
          </p:nvGrpSpPr>
          <p:grpSpPr>
            <a:xfrm>
              <a:off x="7869677" y="1450046"/>
              <a:ext cx="3196155" cy="3190048"/>
              <a:chOff x="4916069" y="2164364"/>
              <a:chExt cx="3196155" cy="3190048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49177" y="2164364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Log(I@0.4V]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58018" y="3149698"/>
              <a:ext cx="2211282" cy="1150656"/>
              <a:chOff x="8184044" y="1695248"/>
              <a:chExt cx="2211282" cy="1150656"/>
            </a:xfrm>
          </p:grpSpPr>
          <p:grpSp>
            <p:nvGrpSpPr>
              <p:cNvPr id="34" name="Group 33"/>
              <p:cNvGrpSpPr/>
              <p:nvPr/>
            </p:nvGrpSpPr>
            <p:grpSpPr>
              <a:xfrm flipH="1">
                <a:off x="9293250" y="1709330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flipH="1">
                <a:off x="9293252" y="1695248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>
                  <a:endCxn id="4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8184046" y="1709330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8184044" y="1718182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38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8347975" y="1811670"/>
              <a:ext cx="2211282" cy="1150656"/>
              <a:chOff x="8176910" y="3001140"/>
              <a:chExt cx="2211282" cy="1150656"/>
            </a:xfrm>
          </p:grpSpPr>
          <p:grpSp>
            <p:nvGrpSpPr>
              <p:cNvPr id="14" name="Group 13"/>
              <p:cNvGrpSpPr/>
              <p:nvPr/>
            </p:nvGrpSpPr>
            <p:grpSpPr>
              <a:xfrm flipH="1" flipV="1">
                <a:off x="9286116" y="3015222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 flipV="1">
                <a:off x="9286118" y="3001140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endCxn id="2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 flipV="1">
                <a:off x="8176912" y="3015222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 flipV="1">
                <a:off x="8176910" y="3024074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endCxn id="18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TextBox 8"/>
            <p:cNvSpPr txBox="1"/>
            <p:nvPr/>
          </p:nvSpPr>
          <p:spPr>
            <a:xfrm>
              <a:off x="9967941" y="1923825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36883" y="251988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51170" y="2015747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98286" y="2513911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4516508" y="0"/>
            <a:ext cx="3145972" cy="324394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8466959" y="0"/>
            <a:ext cx="3145972" cy="324394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4539956" y="3267177"/>
            <a:ext cx="3145972" cy="324394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8490407" y="3267177"/>
            <a:ext cx="3145972" cy="324394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566057" y="3267176"/>
            <a:ext cx="3145972" cy="3243943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4505622" y="573996"/>
            <a:ext cx="3196155" cy="2124468"/>
            <a:chOff x="7873215" y="4545688"/>
            <a:chExt cx="3196155" cy="2124468"/>
          </a:xfrm>
        </p:grpSpPr>
        <p:grpSp>
          <p:nvGrpSpPr>
            <p:cNvPr id="119" name="Group 118"/>
            <p:cNvGrpSpPr/>
            <p:nvPr/>
          </p:nvGrpSpPr>
          <p:grpSpPr>
            <a:xfrm>
              <a:off x="7873215" y="4545688"/>
              <a:ext cx="3196155" cy="2124468"/>
              <a:chOff x="4916069" y="1893995"/>
              <a:chExt cx="3196155" cy="3460417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4916069" y="3746307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7038687" y="3223470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154808" y="1893995"/>
                <a:ext cx="1282402" cy="501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Log(I@3.5V)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 flipV="1">
              <a:off x="8105790" y="4953028"/>
              <a:ext cx="2698918" cy="670726"/>
              <a:chOff x="8142347" y="3318967"/>
              <a:chExt cx="2698918" cy="670726"/>
            </a:xfrm>
          </p:grpSpPr>
          <p:grpSp>
            <p:nvGrpSpPr>
              <p:cNvPr id="144" name="Group 143"/>
              <p:cNvGrpSpPr/>
              <p:nvPr/>
            </p:nvGrpSpPr>
            <p:grpSpPr>
              <a:xfrm flipV="1">
                <a:off x="9598619" y="3985331"/>
                <a:ext cx="1242646" cy="4362"/>
                <a:chOff x="9441396" y="2651706"/>
                <a:chExt cx="1242646" cy="4362"/>
              </a:xfrm>
            </p:grpSpPr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9441396" y="2656068"/>
                  <a:ext cx="124264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/>
                <p:nvPr/>
              </p:nvCxnSpPr>
              <p:spPr>
                <a:xfrm>
                  <a:off x="9649019" y="2651707"/>
                  <a:ext cx="93436" cy="198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/>
                <p:cNvCxnSpPr/>
                <p:nvPr/>
              </p:nvCxnSpPr>
              <p:spPr>
                <a:xfrm>
                  <a:off x="10114583" y="2651706"/>
                  <a:ext cx="84389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>
                  <a:off x="10535621" y="2651706"/>
                  <a:ext cx="67594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144"/>
              <p:cNvGrpSpPr/>
              <p:nvPr/>
            </p:nvGrpSpPr>
            <p:grpSpPr>
              <a:xfrm flipV="1">
                <a:off x="9598619" y="3979587"/>
                <a:ext cx="1242646" cy="9356"/>
                <a:chOff x="9593796" y="2802475"/>
                <a:chExt cx="1242646" cy="9356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9593796" y="2808468"/>
                  <a:ext cx="1242646" cy="336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/>
                <p:nvPr/>
              </p:nvCxnSpPr>
              <p:spPr>
                <a:xfrm flipH="1" flipV="1">
                  <a:off x="9951789" y="2802475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 flipH="1" flipV="1">
                  <a:off x="10433491" y="2808232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 flipH="1">
                  <a:off x="10767038" y="28084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 flipH="1" flipV="1">
                <a:off x="8142347" y="3318967"/>
                <a:ext cx="1242646" cy="33055"/>
                <a:chOff x="9441396" y="2656068"/>
                <a:chExt cx="1242646" cy="33055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9441396" y="2656068"/>
                  <a:ext cx="1242646" cy="279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>
                  <a:off x="9650901" y="2658391"/>
                  <a:ext cx="84153" cy="715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/>
                <p:nvPr/>
              </p:nvCxnSpPr>
              <p:spPr>
                <a:xfrm>
                  <a:off x="10127231" y="2665548"/>
                  <a:ext cx="93865" cy="231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/>
              </p:nvCxnSpPr>
              <p:spPr>
                <a:xfrm flipV="1">
                  <a:off x="10494095" y="2675282"/>
                  <a:ext cx="90364" cy="13841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146"/>
              <p:cNvGrpSpPr/>
              <p:nvPr/>
            </p:nvGrpSpPr>
            <p:grpSpPr>
              <a:xfrm flipH="1" flipV="1">
                <a:off x="8148511" y="3324080"/>
                <a:ext cx="1241305" cy="28953"/>
                <a:chOff x="9593796" y="2808468"/>
                <a:chExt cx="1241305" cy="28953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9593796" y="2808468"/>
                  <a:ext cx="1241305" cy="25602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/>
                <p:nvPr/>
              </p:nvCxnSpPr>
              <p:spPr>
                <a:xfrm flipH="1" flipV="1">
                  <a:off x="9978854" y="2819646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/>
                <p:nvPr/>
              </p:nvCxnSpPr>
              <p:spPr>
                <a:xfrm flipH="1" flipV="1">
                  <a:off x="10454519" y="2823450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flipH="1">
                  <a:off x="10768151" y="28340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Freeform 147"/>
              <p:cNvSpPr/>
              <p:nvPr/>
            </p:nvSpPr>
            <p:spPr>
              <a:xfrm>
                <a:off x="9403976" y="3349699"/>
                <a:ext cx="190500" cy="612701"/>
              </a:xfrm>
              <a:custGeom>
                <a:avLst/>
                <a:gdLst>
                  <a:gd name="connsiteX0" fmla="*/ 0 w 190500"/>
                  <a:gd name="connsiteY0" fmla="*/ 5342 h 612701"/>
                  <a:gd name="connsiteX1" fmla="*/ 58271 w 190500"/>
                  <a:gd name="connsiteY1" fmla="*/ 860 h 612701"/>
                  <a:gd name="connsiteX2" fmla="*/ 114300 w 190500"/>
                  <a:gd name="connsiteY2" fmla="*/ 7583 h 612701"/>
                  <a:gd name="connsiteX3" fmla="*/ 152400 w 190500"/>
                  <a:gd name="connsiteY3" fmla="*/ 70336 h 612701"/>
                  <a:gd name="connsiteX4" fmla="*/ 177053 w 190500"/>
                  <a:gd name="connsiteY4" fmla="*/ 319107 h 612701"/>
                  <a:gd name="connsiteX5" fmla="*/ 190500 w 190500"/>
                  <a:gd name="connsiteY5" fmla="*/ 612701 h 61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612701">
                    <a:moveTo>
                      <a:pt x="0" y="5342"/>
                    </a:moveTo>
                    <a:cubicBezTo>
                      <a:pt x="19610" y="2914"/>
                      <a:pt x="39221" y="486"/>
                      <a:pt x="58271" y="860"/>
                    </a:cubicBezTo>
                    <a:cubicBezTo>
                      <a:pt x="77321" y="1233"/>
                      <a:pt x="98612" y="-3996"/>
                      <a:pt x="114300" y="7583"/>
                    </a:cubicBezTo>
                    <a:cubicBezTo>
                      <a:pt x="129988" y="19162"/>
                      <a:pt x="141941" y="18415"/>
                      <a:pt x="152400" y="70336"/>
                    </a:cubicBezTo>
                    <a:cubicBezTo>
                      <a:pt x="162859" y="122257"/>
                      <a:pt x="170703" y="228713"/>
                      <a:pt x="177053" y="319107"/>
                    </a:cubicBezTo>
                    <a:cubicBezTo>
                      <a:pt x="183403" y="409501"/>
                      <a:pt x="187885" y="564142"/>
                      <a:pt x="190500" y="612701"/>
                    </a:cubicBezTo>
                  </a:path>
                </a:pathLst>
              </a:custGeom>
              <a:noFill/>
              <a:ln>
                <a:solidFill>
                  <a:srgbClr val="7030A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9383806" y="3370729"/>
                <a:ext cx="192741" cy="614083"/>
              </a:xfrm>
              <a:custGeom>
                <a:avLst/>
                <a:gdLst>
                  <a:gd name="connsiteX0" fmla="*/ 192741 w 192741"/>
                  <a:gd name="connsiteY0" fmla="*/ 614083 h 614083"/>
                  <a:gd name="connsiteX1" fmla="*/ 125506 w 192741"/>
                  <a:gd name="connsiteY1" fmla="*/ 609600 h 614083"/>
                  <a:gd name="connsiteX2" fmla="*/ 40341 w 192741"/>
                  <a:gd name="connsiteY2" fmla="*/ 593912 h 614083"/>
                  <a:gd name="connsiteX3" fmla="*/ 15688 w 192741"/>
                  <a:gd name="connsiteY3" fmla="*/ 515471 h 614083"/>
                  <a:gd name="connsiteX4" fmla="*/ 11206 w 192741"/>
                  <a:gd name="connsiteY4" fmla="*/ 358589 h 614083"/>
                  <a:gd name="connsiteX5" fmla="*/ 0 w 192741"/>
                  <a:gd name="connsiteY5" fmla="*/ 0 h 61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741" h="614083">
                    <a:moveTo>
                      <a:pt x="192741" y="614083"/>
                    </a:moveTo>
                    <a:cubicBezTo>
                      <a:pt x="171823" y="613522"/>
                      <a:pt x="150906" y="612962"/>
                      <a:pt x="125506" y="609600"/>
                    </a:cubicBezTo>
                    <a:cubicBezTo>
                      <a:pt x="100106" y="606238"/>
                      <a:pt x="58644" y="609600"/>
                      <a:pt x="40341" y="593912"/>
                    </a:cubicBezTo>
                    <a:cubicBezTo>
                      <a:pt x="22038" y="578224"/>
                      <a:pt x="20544" y="554691"/>
                      <a:pt x="15688" y="515471"/>
                    </a:cubicBezTo>
                    <a:cubicBezTo>
                      <a:pt x="10832" y="476250"/>
                      <a:pt x="13821" y="444501"/>
                      <a:pt x="11206" y="358589"/>
                    </a:cubicBezTo>
                    <a:cubicBezTo>
                      <a:pt x="8591" y="272677"/>
                      <a:pt x="4295" y="136338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flipV="1">
              <a:off x="8115436" y="5787356"/>
              <a:ext cx="2698918" cy="670726"/>
              <a:chOff x="8142347" y="3318967"/>
              <a:chExt cx="2698918" cy="670726"/>
            </a:xfrm>
          </p:grpSpPr>
          <p:grpSp>
            <p:nvGrpSpPr>
              <p:cNvPr id="122" name="Group 121"/>
              <p:cNvGrpSpPr/>
              <p:nvPr/>
            </p:nvGrpSpPr>
            <p:grpSpPr>
              <a:xfrm flipV="1">
                <a:off x="9598619" y="3985331"/>
                <a:ext cx="1242646" cy="4362"/>
                <a:chOff x="9441396" y="2651706"/>
                <a:chExt cx="1242646" cy="4362"/>
              </a:xfrm>
            </p:grpSpPr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9441396" y="2656068"/>
                  <a:ext cx="124264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/>
                <p:nvPr/>
              </p:nvCxnSpPr>
              <p:spPr>
                <a:xfrm>
                  <a:off x="9649019" y="2651707"/>
                  <a:ext cx="93436" cy="198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/>
                <p:nvPr/>
              </p:nvCxnSpPr>
              <p:spPr>
                <a:xfrm>
                  <a:off x="10114583" y="2651706"/>
                  <a:ext cx="84389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/>
                <p:nvPr/>
              </p:nvCxnSpPr>
              <p:spPr>
                <a:xfrm>
                  <a:off x="10535621" y="2651706"/>
                  <a:ext cx="67594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/>
            </p:nvGrpSpPr>
            <p:grpSpPr>
              <a:xfrm flipV="1">
                <a:off x="9598619" y="3979587"/>
                <a:ext cx="1242646" cy="9356"/>
                <a:chOff x="9593796" y="2802475"/>
                <a:chExt cx="1242646" cy="9356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9593796" y="2808468"/>
                  <a:ext cx="1242646" cy="336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/>
                <p:nvPr/>
              </p:nvCxnSpPr>
              <p:spPr>
                <a:xfrm flipH="1" flipV="1">
                  <a:off x="9951789" y="2802475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/>
                <p:nvPr/>
              </p:nvCxnSpPr>
              <p:spPr>
                <a:xfrm flipH="1" flipV="1">
                  <a:off x="10433491" y="2808232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flipH="1">
                  <a:off x="10767038" y="28084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/>
            </p:nvGrpSpPr>
            <p:grpSpPr>
              <a:xfrm flipH="1" flipV="1">
                <a:off x="8142347" y="3318967"/>
                <a:ext cx="1242646" cy="33055"/>
                <a:chOff x="9441396" y="2656068"/>
                <a:chExt cx="1242646" cy="33055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9441396" y="2656068"/>
                  <a:ext cx="1242646" cy="279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>
                  <a:off x="9650901" y="2658391"/>
                  <a:ext cx="84153" cy="715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/>
                <p:nvPr/>
              </p:nvCxnSpPr>
              <p:spPr>
                <a:xfrm>
                  <a:off x="10127231" y="2665548"/>
                  <a:ext cx="93865" cy="231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/>
                <p:cNvCxnSpPr/>
                <p:nvPr/>
              </p:nvCxnSpPr>
              <p:spPr>
                <a:xfrm flipV="1">
                  <a:off x="10494095" y="2675282"/>
                  <a:ext cx="90364" cy="13841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 flipH="1" flipV="1">
                <a:off x="8148511" y="3324080"/>
                <a:ext cx="1241305" cy="28953"/>
                <a:chOff x="9593796" y="2808468"/>
                <a:chExt cx="1241305" cy="28953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9593796" y="2808468"/>
                  <a:ext cx="1241305" cy="25602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 flipH="1" flipV="1">
                  <a:off x="9978854" y="2819646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/>
                <p:nvPr/>
              </p:nvCxnSpPr>
              <p:spPr>
                <a:xfrm flipH="1" flipV="1">
                  <a:off x="10454519" y="2823450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 flipH="1">
                  <a:off x="10768151" y="28340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Freeform 125"/>
              <p:cNvSpPr/>
              <p:nvPr/>
            </p:nvSpPr>
            <p:spPr>
              <a:xfrm>
                <a:off x="9403976" y="3349699"/>
                <a:ext cx="190500" cy="612701"/>
              </a:xfrm>
              <a:custGeom>
                <a:avLst/>
                <a:gdLst>
                  <a:gd name="connsiteX0" fmla="*/ 0 w 190500"/>
                  <a:gd name="connsiteY0" fmla="*/ 5342 h 612701"/>
                  <a:gd name="connsiteX1" fmla="*/ 58271 w 190500"/>
                  <a:gd name="connsiteY1" fmla="*/ 860 h 612701"/>
                  <a:gd name="connsiteX2" fmla="*/ 114300 w 190500"/>
                  <a:gd name="connsiteY2" fmla="*/ 7583 h 612701"/>
                  <a:gd name="connsiteX3" fmla="*/ 152400 w 190500"/>
                  <a:gd name="connsiteY3" fmla="*/ 70336 h 612701"/>
                  <a:gd name="connsiteX4" fmla="*/ 177053 w 190500"/>
                  <a:gd name="connsiteY4" fmla="*/ 319107 h 612701"/>
                  <a:gd name="connsiteX5" fmla="*/ 190500 w 190500"/>
                  <a:gd name="connsiteY5" fmla="*/ 612701 h 61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612701">
                    <a:moveTo>
                      <a:pt x="0" y="5342"/>
                    </a:moveTo>
                    <a:cubicBezTo>
                      <a:pt x="19610" y="2914"/>
                      <a:pt x="39221" y="486"/>
                      <a:pt x="58271" y="860"/>
                    </a:cubicBezTo>
                    <a:cubicBezTo>
                      <a:pt x="77321" y="1233"/>
                      <a:pt x="98612" y="-3996"/>
                      <a:pt x="114300" y="7583"/>
                    </a:cubicBezTo>
                    <a:cubicBezTo>
                      <a:pt x="129988" y="19162"/>
                      <a:pt x="141941" y="18415"/>
                      <a:pt x="152400" y="70336"/>
                    </a:cubicBezTo>
                    <a:cubicBezTo>
                      <a:pt x="162859" y="122257"/>
                      <a:pt x="170703" y="228713"/>
                      <a:pt x="177053" y="319107"/>
                    </a:cubicBezTo>
                    <a:cubicBezTo>
                      <a:pt x="183403" y="409501"/>
                      <a:pt x="187885" y="564142"/>
                      <a:pt x="190500" y="612701"/>
                    </a:cubicBezTo>
                  </a:path>
                </a:pathLst>
              </a:custGeom>
              <a:noFill/>
              <a:ln>
                <a:solidFill>
                  <a:srgbClr val="7030A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9383806" y="3370729"/>
                <a:ext cx="192741" cy="614083"/>
              </a:xfrm>
              <a:custGeom>
                <a:avLst/>
                <a:gdLst>
                  <a:gd name="connsiteX0" fmla="*/ 192741 w 192741"/>
                  <a:gd name="connsiteY0" fmla="*/ 614083 h 614083"/>
                  <a:gd name="connsiteX1" fmla="*/ 125506 w 192741"/>
                  <a:gd name="connsiteY1" fmla="*/ 609600 h 614083"/>
                  <a:gd name="connsiteX2" fmla="*/ 40341 w 192741"/>
                  <a:gd name="connsiteY2" fmla="*/ 593912 h 614083"/>
                  <a:gd name="connsiteX3" fmla="*/ 15688 w 192741"/>
                  <a:gd name="connsiteY3" fmla="*/ 515471 h 614083"/>
                  <a:gd name="connsiteX4" fmla="*/ 11206 w 192741"/>
                  <a:gd name="connsiteY4" fmla="*/ 358589 h 614083"/>
                  <a:gd name="connsiteX5" fmla="*/ 0 w 192741"/>
                  <a:gd name="connsiteY5" fmla="*/ 0 h 61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741" h="614083">
                    <a:moveTo>
                      <a:pt x="192741" y="614083"/>
                    </a:moveTo>
                    <a:cubicBezTo>
                      <a:pt x="171823" y="613522"/>
                      <a:pt x="150906" y="612962"/>
                      <a:pt x="125506" y="609600"/>
                    </a:cubicBezTo>
                    <a:cubicBezTo>
                      <a:pt x="100106" y="606238"/>
                      <a:pt x="58644" y="609600"/>
                      <a:pt x="40341" y="593912"/>
                    </a:cubicBezTo>
                    <a:cubicBezTo>
                      <a:pt x="22038" y="578224"/>
                      <a:pt x="20544" y="554691"/>
                      <a:pt x="15688" y="515471"/>
                    </a:cubicBezTo>
                    <a:cubicBezTo>
                      <a:pt x="10832" y="476250"/>
                      <a:pt x="13821" y="444501"/>
                      <a:pt x="11206" y="358589"/>
                    </a:cubicBezTo>
                    <a:cubicBezTo>
                      <a:pt x="8591" y="272677"/>
                      <a:pt x="4295" y="136338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542609" y="3517558"/>
            <a:ext cx="3712711" cy="2494510"/>
            <a:chOff x="7869677" y="1113359"/>
            <a:chExt cx="3712711" cy="2494510"/>
          </a:xfrm>
        </p:grpSpPr>
        <p:grpSp>
          <p:nvGrpSpPr>
            <p:cNvPr id="221" name="Group 220"/>
            <p:cNvGrpSpPr/>
            <p:nvPr/>
          </p:nvGrpSpPr>
          <p:grpSpPr>
            <a:xfrm>
              <a:off x="7869677" y="1113359"/>
              <a:ext cx="3712711" cy="2494510"/>
              <a:chOff x="4916069" y="1827677"/>
              <a:chExt cx="3712711" cy="2494510"/>
            </a:xfrm>
          </p:grpSpPr>
          <p:cxnSp>
            <p:nvCxnSpPr>
              <p:cNvPr id="244" name="Straight Arrow Connector 243"/>
              <p:cNvCxnSpPr/>
              <p:nvPr/>
            </p:nvCxnSpPr>
            <p:spPr>
              <a:xfrm flipH="1" flipV="1">
                <a:off x="6492045" y="2176062"/>
                <a:ext cx="13772" cy="21461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>
                <a:off x="4916069" y="3271737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7711862" y="3322344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5833078" y="1827677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Log(I@0.5V)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8476804" y="2017898"/>
              <a:ext cx="2008293" cy="428147"/>
              <a:chOff x="8324404" y="1865498"/>
              <a:chExt cx="2008293" cy="428147"/>
            </a:xfrm>
          </p:grpSpPr>
          <p:cxnSp>
            <p:nvCxnSpPr>
              <p:cNvPr id="236" name="Straight Arrow Connector 235"/>
              <p:cNvCxnSpPr/>
              <p:nvPr/>
            </p:nvCxnSpPr>
            <p:spPr>
              <a:xfrm flipV="1">
                <a:off x="9307025" y="2290587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 flipV="1">
                <a:off x="9819861" y="1865498"/>
                <a:ext cx="0" cy="42508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 flipV="1">
                <a:off x="9819861" y="1881488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 flipH="1" flipV="1">
                <a:off x="9671474" y="1880778"/>
                <a:ext cx="589036" cy="324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 flipH="1" flipV="1">
                <a:off x="9307025" y="1880257"/>
                <a:ext cx="364448" cy="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/>
              <p:nvPr/>
            </p:nvCxnSpPr>
            <p:spPr>
              <a:xfrm flipH="1" flipV="1">
                <a:off x="8825948" y="1879737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Freeform 241"/>
              <p:cNvSpPr/>
              <p:nvPr/>
            </p:nvSpPr>
            <p:spPr>
              <a:xfrm>
                <a:off x="8324404" y="1883847"/>
                <a:ext cx="498486" cy="406740"/>
              </a:xfrm>
              <a:custGeom>
                <a:avLst/>
                <a:gdLst>
                  <a:gd name="connsiteX0" fmla="*/ 498486 w 498486"/>
                  <a:gd name="connsiteY0" fmla="*/ 0 h 367252"/>
                  <a:gd name="connsiteX1" fmla="*/ 431205 w 498486"/>
                  <a:gd name="connsiteY1" fmla="*/ 73397 h 367252"/>
                  <a:gd name="connsiteX2" fmla="*/ 400623 w 498486"/>
                  <a:gd name="connsiteY2" fmla="*/ 119270 h 367252"/>
                  <a:gd name="connsiteX3" fmla="*/ 357809 w 498486"/>
                  <a:gd name="connsiteY3" fmla="*/ 91746 h 367252"/>
                  <a:gd name="connsiteX4" fmla="*/ 324169 w 498486"/>
                  <a:gd name="connsiteY4" fmla="*/ 140677 h 367252"/>
                  <a:gd name="connsiteX5" fmla="*/ 284412 w 498486"/>
                  <a:gd name="connsiteY5" fmla="*/ 122328 h 367252"/>
                  <a:gd name="connsiteX6" fmla="*/ 247714 w 498486"/>
                  <a:gd name="connsiteY6" fmla="*/ 171259 h 367252"/>
                  <a:gd name="connsiteX7" fmla="*/ 198783 w 498486"/>
                  <a:gd name="connsiteY7" fmla="*/ 152910 h 367252"/>
                  <a:gd name="connsiteX8" fmla="*/ 159026 w 498486"/>
                  <a:gd name="connsiteY8" fmla="*/ 223249 h 367252"/>
                  <a:gd name="connsiteX9" fmla="*/ 110095 w 498486"/>
                  <a:gd name="connsiteY9" fmla="*/ 211016 h 367252"/>
                  <a:gd name="connsiteX10" fmla="*/ 85629 w 498486"/>
                  <a:gd name="connsiteY10" fmla="*/ 278296 h 367252"/>
                  <a:gd name="connsiteX11" fmla="*/ 27524 w 498486"/>
                  <a:gd name="connsiteY11" fmla="*/ 253831 h 367252"/>
                  <a:gd name="connsiteX12" fmla="*/ 12233 w 498486"/>
                  <a:gd name="connsiteY12" fmla="*/ 351693 h 367252"/>
                  <a:gd name="connsiteX13" fmla="*/ 0 w 498486"/>
                  <a:gd name="connsiteY13" fmla="*/ 366984 h 36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8486" h="367252">
                    <a:moveTo>
                      <a:pt x="498486" y="0"/>
                    </a:moveTo>
                    <a:cubicBezTo>
                      <a:pt x="473000" y="26759"/>
                      <a:pt x="447515" y="53519"/>
                      <a:pt x="431205" y="73397"/>
                    </a:cubicBezTo>
                    <a:cubicBezTo>
                      <a:pt x="414895" y="93275"/>
                      <a:pt x="412856" y="116212"/>
                      <a:pt x="400623" y="119270"/>
                    </a:cubicBezTo>
                    <a:cubicBezTo>
                      <a:pt x="388390" y="122328"/>
                      <a:pt x="370551" y="88178"/>
                      <a:pt x="357809" y="91746"/>
                    </a:cubicBezTo>
                    <a:cubicBezTo>
                      <a:pt x="345067" y="95314"/>
                      <a:pt x="336402" y="135580"/>
                      <a:pt x="324169" y="140677"/>
                    </a:cubicBezTo>
                    <a:cubicBezTo>
                      <a:pt x="311936" y="145774"/>
                      <a:pt x="297154" y="117231"/>
                      <a:pt x="284412" y="122328"/>
                    </a:cubicBezTo>
                    <a:cubicBezTo>
                      <a:pt x="271669" y="127425"/>
                      <a:pt x="261985" y="166162"/>
                      <a:pt x="247714" y="171259"/>
                    </a:cubicBezTo>
                    <a:cubicBezTo>
                      <a:pt x="233442" y="176356"/>
                      <a:pt x="213564" y="144245"/>
                      <a:pt x="198783" y="152910"/>
                    </a:cubicBezTo>
                    <a:cubicBezTo>
                      <a:pt x="184002" y="161575"/>
                      <a:pt x="173807" y="213565"/>
                      <a:pt x="159026" y="223249"/>
                    </a:cubicBezTo>
                    <a:cubicBezTo>
                      <a:pt x="144245" y="232933"/>
                      <a:pt x="122328" y="201842"/>
                      <a:pt x="110095" y="211016"/>
                    </a:cubicBezTo>
                    <a:cubicBezTo>
                      <a:pt x="97862" y="220190"/>
                      <a:pt x="99391" y="271160"/>
                      <a:pt x="85629" y="278296"/>
                    </a:cubicBezTo>
                    <a:cubicBezTo>
                      <a:pt x="71867" y="285432"/>
                      <a:pt x="39757" y="241598"/>
                      <a:pt x="27524" y="253831"/>
                    </a:cubicBezTo>
                    <a:cubicBezTo>
                      <a:pt x="15291" y="266064"/>
                      <a:pt x="16820" y="332834"/>
                      <a:pt x="12233" y="351693"/>
                    </a:cubicBezTo>
                    <a:cubicBezTo>
                      <a:pt x="7646" y="370552"/>
                      <a:pt x="0" y="366984"/>
                      <a:pt x="0" y="36698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Arrow Connector 242"/>
              <p:cNvCxnSpPr/>
              <p:nvPr/>
            </p:nvCxnSpPr>
            <p:spPr>
              <a:xfrm flipV="1">
                <a:off x="8324404" y="2289190"/>
                <a:ext cx="975735" cy="305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/>
            <p:nvPr/>
          </p:nvGrpSpPr>
          <p:grpSpPr>
            <a:xfrm flipV="1">
              <a:off x="8476804" y="2654855"/>
              <a:ext cx="2008293" cy="428147"/>
              <a:chOff x="8324404" y="1865498"/>
              <a:chExt cx="2008293" cy="428147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V="1">
                <a:off x="9307025" y="2290587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9819861" y="1865498"/>
                <a:ext cx="0" cy="42508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 flipV="1">
                <a:off x="9819861" y="1881488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 flipH="1" flipV="1">
                <a:off x="9671474" y="1880778"/>
                <a:ext cx="589036" cy="324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 flipH="1" flipV="1">
                <a:off x="9307025" y="1880257"/>
                <a:ext cx="364448" cy="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/>
              <p:cNvCxnSpPr/>
              <p:nvPr/>
            </p:nvCxnSpPr>
            <p:spPr>
              <a:xfrm flipH="1" flipV="1">
                <a:off x="8825948" y="1879737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Freeform 233"/>
              <p:cNvSpPr/>
              <p:nvPr/>
            </p:nvSpPr>
            <p:spPr>
              <a:xfrm>
                <a:off x="8324404" y="1883847"/>
                <a:ext cx="498486" cy="406740"/>
              </a:xfrm>
              <a:custGeom>
                <a:avLst/>
                <a:gdLst>
                  <a:gd name="connsiteX0" fmla="*/ 498486 w 498486"/>
                  <a:gd name="connsiteY0" fmla="*/ 0 h 367252"/>
                  <a:gd name="connsiteX1" fmla="*/ 431205 w 498486"/>
                  <a:gd name="connsiteY1" fmla="*/ 73397 h 367252"/>
                  <a:gd name="connsiteX2" fmla="*/ 400623 w 498486"/>
                  <a:gd name="connsiteY2" fmla="*/ 119270 h 367252"/>
                  <a:gd name="connsiteX3" fmla="*/ 357809 w 498486"/>
                  <a:gd name="connsiteY3" fmla="*/ 91746 h 367252"/>
                  <a:gd name="connsiteX4" fmla="*/ 324169 w 498486"/>
                  <a:gd name="connsiteY4" fmla="*/ 140677 h 367252"/>
                  <a:gd name="connsiteX5" fmla="*/ 284412 w 498486"/>
                  <a:gd name="connsiteY5" fmla="*/ 122328 h 367252"/>
                  <a:gd name="connsiteX6" fmla="*/ 247714 w 498486"/>
                  <a:gd name="connsiteY6" fmla="*/ 171259 h 367252"/>
                  <a:gd name="connsiteX7" fmla="*/ 198783 w 498486"/>
                  <a:gd name="connsiteY7" fmla="*/ 152910 h 367252"/>
                  <a:gd name="connsiteX8" fmla="*/ 159026 w 498486"/>
                  <a:gd name="connsiteY8" fmla="*/ 223249 h 367252"/>
                  <a:gd name="connsiteX9" fmla="*/ 110095 w 498486"/>
                  <a:gd name="connsiteY9" fmla="*/ 211016 h 367252"/>
                  <a:gd name="connsiteX10" fmla="*/ 85629 w 498486"/>
                  <a:gd name="connsiteY10" fmla="*/ 278296 h 367252"/>
                  <a:gd name="connsiteX11" fmla="*/ 27524 w 498486"/>
                  <a:gd name="connsiteY11" fmla="*/ 253831 h 367252"/>
                  <a:gd name="connsiteX12" fmla="*/ 12233 w 498486"/>
                  <a:gd name="connsiteY12" fmla="*/ 351693 h 367252"/>
                  <a:gd name="connsiteX13" fmla="*/ 0 w 498486"/>
                  <a:gd name="connsiteY13" fmla="*/ 366984 h 36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8486" h="367252">
                    <a:moveTo>
                      <a:pt x="498486" y="0"/>
                    </a:moveTo>
                    <a:cubicBezTo>
                      <a:pt x="473000" y="26759"/>
                      <a:pt x="447515" y="53519"/>
                      <a:pt x="431205" y="73397"/>
                    </a:cubicBezTo>
                    <a:cubicBezTo>
                      <a:pt x="414895" y="93275"/>
                      <a:pt x="412856" y="116212"/>
                      <a:pt x="400623" y="119270"/>
                    </a:cubicBezTo>
                    <a:cubicBezTo>
                      <a:pt x="388390" y="122328"/>
                      <a:pt x="370551" y="88178"/>
                      <a:pt x="357809" y="91746"/>
                    </a:cubicBezTo>
                    <a:cubicBezTo>
                      <a:pt x="345067" y="95314"/>
                      <a:pt x="336402" y="135580"/>
                      <a:pt x="324169" y="140677"/>
                    </a:cubicBezTo>
                    <a:cubicBezTo>
                      <a:pt x="311936" y="145774"/>
                      <a:pt x="297154" y="117231"/>
                      <a:pt x="284412" y="122328"/>
                    </a:cubicBezTo>
                    <a:cubicBezTo>
                      <a:pt x="271669" y="127425"/>
                      <a:pt x="261985" y="166162"/>
                      <a:pt x="247714" y="171259"/>
                    </a:cubicBezTo>
                    <a:cubicBezTo>
                      <a:pt x="233442" y="176356"/>
                      <a:pt x="213564" y="144245"/>
                      <a:pt x="198783" y="152910"/>
                    </a:cubicBezTo>
                    <a:cubicBezTo>
                      <a:pt x="184002" y="161575"/>
                      <a:pt x="173807" y="213565"/>
                      <a:pt x="159026" y="223249"/>
                    </a:cubicBezTo>
                    <a:cubicBezTo>
                      <a:pt x="144245" y="232933"/>
                      <a:pt x="122328" y="201842"/>
                      <a:pt x="110095" y="211016"/>
                    </a:cubicBezTo>
                    <a:cubicBezTo>
                      <a:pt x="97862" y="220190"/>
                      <a:pt x="99391" y="271160"/>
                      <a:pt x="85629" y="278296"/>
                    </a:cubicBezTo>
                    <a:cubicBezTo>
                      <a:pt x="71867" y="285432"/>
                      <a:pt x="39757" y="241598"/>
                      <a:pt x="27524" y="253831"/>
                    </a:cubicBezTo>
                    <a:cubicBezTo>
                      <a:pt x="15291" y="266064"/>
                      <a:pt x="16820" y="332834"/>
                      <a:pt x="12233" y="351693"/>
                    </a:cubicBezTo>
                    <a:cubicBezTo>
                      <a:pt x="7646" y="370552"/>
                      <a:pt x="0" y="366984"/>
                      <a:pt x="0" y="36698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5" name="Straight Arrow Connector 234"/>
              <p:cNvCxnSpPr/>
              <p:nvPr/>
            </p:nvCxnSpPr>
            <p:spPr>
              <a:xfrm flipV="1">
                <a:off x="8324404" y="2289190"/>
                <a:ext cx="975735" cy="305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TextBox 223"/>
            <p:cNvSpPr txBox="1"/>
            <p:nvPr/>
          </p:nvSpPr>
          <p:spPr>
            <a:xfrm>
              <a:off x="9481197" y="164325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420228" y="2352394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8924320" y="164505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8743468" y="235259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516508" y="3356003"/>
            <a:ext cx="3196155" cy="3178351"/>
            <a:chOff x="7869677" y="1461743"/>
            <a:chExt cx="3196155" cy="3178351"/>
          </a:xfrm>
        </p:grpSpPr>
        <p:grpSp>
          <p:nvGrpSpPr>
            <p:cNvPr id="249" name="Group 248"/>
            <p:cNvGrpSpPr/>
            <p:nvPr/>
          </p:nvGrpSpPr>
          <p:grpSpPr>
            <a:xfrm>
              <a:off x="7869677" y="1461743"/>
              <a:ext cx="3196155" cy="3178351"/>
              <a:chOff x="4916069" y="2176061"/>
              <a:chExt cx="3196155" cy="3178351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TextBox 270"/>
              <p:cNvSpPr txBox="1"/>
              <p:nvPr/>
            </p:nvSpPr>
            <p:spPr>
              <a:xfrm>
                <a:off x="7115480" y="3764487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5705712" y="2240602"/>
                <a:ext cx="7630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I@0.1V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50" name="Straight Arrow Connector 249"/>
            <p:cNvCxnSpPr/>
            <p:nvPr/>
          </p:nvCxnSpPr>
          <p:spPr>
            <a:xfrm flipV="1">
              <a:off x="9459425" y="2799122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>
            <a:xfrm flipV="1">
              <a:off x="9972261" y="2196885"/>
              <a:ext cx="0" cy="60223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 flipV="1">
              <a:off x="9965690" y="219886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flipH="1" flipV="1">
              <a:off x="9972261" y="2193828"/>
              <a:ext cx="425279" cy="6305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flipH="1" flipV="1">
              <a:off x="9459425" y="2197464"/>
              <a:ext cx="519408" cy="1404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flipH="1" flipV="1">
              <a:off x="8966137" y="2196885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 flipV="1">
              <a:off x="8476804" y="2797725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flipH="1">
              <a:off x="8972919" y="2195858"/>
              <a:ext cx="1" cy="58653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H="1" flipV="1">
              <a:off x="8494943" y="2795669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9" name="Group 258"/>
            <p:cNvGrpSpPr/>
            <p:nvPr/>
          </p:nvGrpSpPr>
          <p:grpSpPr>
            <a:xfrm flipV="1">
              <a:off x="8494454" y="3347255"/>
              <a:ext cx="2001722" cy="608352"/>
              <a:chOff x="8476804" y="2193828"/>
              <a:chExt cx="2001722" cy="608352"/>
            </a:xfrm>
          </p:grpSpPr>
          <p:cxnSp>
            <p:nvCxnSpPr>
              <p:cNvPr id="260" name="Straight Arrow Connector 259"/>
              <p:cNvCxnSpPr/>
              <p:nvPr/>
            </p:nvCxnSpPr>
            <p:spPr>
              <a:xfrm flipV="1">
                <a:off x="9459425" y="2799122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9972261" y="2196885"/>
                <a:ext cx="0" cy="60223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flipV="1">
                <a:off x="9965690" y="2198868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 flipH="1" flipV="1">
                <a:off x="9972261" y="2193828"/>
                <a:ext cx="425279" cy="630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flipH="1" flipV="1">
                <a:off x="9459425" y="2197464"/>
                <a:ext cx="519408" cy="1404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/>
              <p:nvPr/>
            </p:nvCxnSpPr>
            <p:spPr>
              <a:xfrm flipH="1" flipV="1">
                <a:off x="8966137" y="2196885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/>
              <p:nvPr/>
            </p:nvCxnSpPr>
            <p:spPr>
              <a:xfrm flipV="1">
                <a:off x="8476804" y="2797725"/>
                <a:ext cx="975735" cy="305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/>
              <p:nvPr/>
            </p:nvCxnSpPr>
            <p:spPr>
              <a:xfrm flipH="1">
                <a:off x="8972919" y="2195858"/>
                <a:ext cx="1" cy="58653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/>
              <p:nvPr/>
            </p:nvCxnSpPr>
            <p:spPr>
              <a:xfrm flipH="1" flipV="1">
                <a:off x="8494943" y="2795669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3" name="Group 272"/>
          <p:cNvGrpSpPr/>
          <p:nvPr/>
        </p:nvGrpSpPr>
        <p:grpSpPr>
          <a:xfrm>
            <a:off x="8454085" y="3345803"/>
            <a:ext cx="3233708" cy="3178351"/>
            <a:chOff x="7869677" y="1461743"/>
            <a:chExt cx="3233708" cy="3178351"/>
          </a:xfrm>
        </p:grpSpPr>
        <p:grpSp>
          <p:nvGrpSpPr>
            <p:cNvPr id="274" name="Group 273"/>
            <p:cNvGrpSpPr/>
            <p:nvPr/>
          </p:nvGrpSpPr>
          <p:grpSpPr>
            <a:xfrm>
              <a:off x="7869677" y="1461743"/>
              <a:ext cx="3233708" cy="3178351"/>
              <a:chOff x="4916069" y="2176061"/>
              <a:chExt cx="3233708" cy="3178351"/>
            </a:xfrm>
          </p:grpSpPr>
          <p:cxnSp>
            <p:nvCxnSpPr>
              <p:cNvPr id="321" name="Straight Arrow Connector 320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TextBox 322"/>
              <p:cNvSpPr txBox="1"/>
              <p:nvPr/>
            </p:nvSpPr>
            <p:spPr>
              <a:xfrm>
                <a:off x="7232859" y="3909206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5370264" y="2220971"/>
                <a:ext cx="1088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Log(I@3V)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 flipV="1">
              <a:off x="8053320" y="3147597"/>
              <a:ext cx="2817377" cy="65592"/>
              <a:chOff x="7884197" y="1864961"/>
              <a:chExt cx="2817377" cy="897222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313" name="Freeform 312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4" name="Straight Arrow Connector 313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Arrow Connector 314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Arrow Connector 315"/>
                <p:cNvCxnSpPr>
                  <a:endCxn id="313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>
                  <a:stCxn id="313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Arrow Connector 317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Arrow Connector 318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Arrow Connector 319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Group 302"/>
              <p:cNvGrpSpPr/>
              <p:nvPr/>
            </p:nvGrpSpPr>
            <p:grpSpPr>
              <a:xfrm>
                <a:off x="7884197" y="1880069"/>
                <a:ext cx="1406471" cy="875655"/>
                <a:chOff x="7884197" y="1880069"/>
                <a:chExt cx="1406471" cy="875655"/>
              </a:xfrm>
            </p:grpSpPr>
            <p:sp>
              <p:nvSpPr>
                <p:cNvPr id="309" name="Freeform 308"/>
                <p:cNvSpPr/>
                <p:nvPr/>
              </p:nvSpPr>
              <p:spPr>
                <a:xfrm flipH="1" flipV="1">
                  <a:off x="7884197" y="1880069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0" name="Straight Arrow Connector 309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Arrow Connector 310"/>
                <p:cNvCxnSpPr/>
                <p:nvPr/>
              </p:nvCxnSpPr>
              <p:spPr>
                <a:xfrm flipH="1" flipV="1">
                  <a:off x="8587433" y="2515612"/>
                  <a:ext cx="111536" cy="6391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Arrow Connector 311"/>
                <p:cNvCxnSpPr>
                  <a:endCxn id="309" idx="5"/>
                </p:cNvCxnSpPr>
                <p:nvPr/>
              </p:nvCxnSpPr>
              <p:spPr>
                <a:xfrm flipH="1" flipV="1">
                  <a:off x="7884197" y="1880069"/>
                  <a:ext cx="166427" cy="141646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" name="Group 303"/>
              <p:cNvGrpSpPr/>
              <p:nvPr/>
            </p:nvGrpSpPr>
            <p:grpSpPr>
              <a:xfrm>
                <a:off x="7884197" y="1864961"/>
                <a:ext cx="1408322" cy="17532"/>
                <a:chOff x="7884197" y="1864961"/>
                <a:chExt cx="1408322" cy="17532"/>
              </a:xfrm>
            </p:grpSpPr>
            <p:cxnSp>
              <p:nvCxnSpPr>
                <p:cNvPr id="305" name="Straight Connector 304"/>
                <p:cNvCxnSpPr>
                  <a:stCxn id="309" idx="5"/>
                </p:cNvCxnSpPr>
                <p:nvPr/>
              </p:nvCxnSpPr>
              <p:spPr>
                <a:xfrm flipV="1">
                  <a:off x="7884197" y="187239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Arrow Connector 305"/>
                <p:cNvCxnSpPr/>
                <p:nvPr/>
              </p:nvCxnSpPr>
              <p:spPr>
                <a:xfrm flipV="1">
                  <a:off x="8017074" y="1872395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Arrow Connector 306"/>
                <p:cNvCxnSpPr/>
                <p:nvPr/>
              </p:nvCxnSpPr>
              <p:spPr>
                <a:xfrm>
                  <a:off x="8549650" y="1866634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Arrow Connector 307"/>
                <p:cNvCxnSpPr/>
                <p:nvPr/>
              </p:nvCxnSpPr>
              <p:spPr>
                <a:xfrm>
                  <a:off x="9031703" y="1864961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6" name="Group 275"/>
            <p:cNvGrpSpPr/>
            <p:nvPr/>
          </p:nvGrpSpPr>
          <p:grpSpPr>
            <a:xfrm>
              <a:off x="8036597" y="2017361"/>
              <a:ext cx="2817377" cy="905048"/>
              <a:chOff x="7884197" y="1864961"/>
              <a:chExt cx="2817377" cy="905048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294" name="Freeform 293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5" name="Straight Arrow Connector 294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Arrow Connector 295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Arrow Connector 296"/>
                <p:cNvCxnSpPr>
                  <a:endCxn id="294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stCxn id="294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Arrow Connector 299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Arrow Connector 300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7884197" y="1880068"/>
                <a:ext cx="1376137" cy="875655"/>
                <a:chOff x="7884197" y="1880068"/>
                <a:chExt cx="1376137" cy="875655"/>
              </a:xfrm>
            </p:grpSpPr>
            <p:sp>
              <p:nvSpPr>
                <p:cNvPr id="290" name="Freeform 289"/>
                <p:cNvSpPr/>
                <p:nvPr/>
              </p:nvSpPr>
              <p:spPr>
                <a:xfrm flipH="1" flipV="1">
                  <a:off x="7884197" y="1880068"/>
                  <a:ext cx="428308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1" name="Straight Arrow Connector 290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Arrow Connector 291"/>
                <p:cNvCxnSpPr/>
                <p:nvPr/>
              </p:nvCxnSpPr>
              <p:spPr>
                <a:xfrm flipH="1" flipV="1">
                  <a:off x="7980276" y="2173898"/>
                  <a:ext cx="23856" cy="7870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Arrow Connector 292"/>
                <p:cNvCxnSpPr>
                  <a:endCxn id="290" idx="5"/>
                </p:cNvCxnSpPr>
                <p:nvPr/>
              </p:nvCxnSpPr>
              <p:spPr>
                <a:xfrm flipH="1" flipV="1">
                  <a:off x="7884197" y="1880068"/>
                  <a:ext cx="60520" cy="205346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7884197" y="1864961"/>
                <a:ext cx="1408322" cy="17532"/>
                <a:chOff x="7884197" y="1864961"/>
                <a:chExt cx="1408322" cy="17532"/>
              </a:xfrm>
            </p:grpSpPr>
            <p:cxnSp>
              <p:nvCxnSpPr>
                <p:cNvPr id="286" name="Straight Connector 285"/>
                <p:cNvCxnSpPr>
                  <a:stCxn id="290" idx="5"/>
                </p:cNvCxnSpPr>
                <p:nvPr/>
              </p:nvCxnSpPr>
              <p:spPr>
                <a:xfrm flipV="1">
                  <a:off x="7884197" y="1872396"/>
                  <a:ext cx="1408322" cy="767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/>
                <p:cNvCxnSpPr/>
                <p:nvPr/>
              </p:nvCxnSpPr>
              <p:spPr>
                <a:xfrm flipV="1">
                  <a:off x="8017074" y="1872395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Arrow Connector 287"/>
                <p:cNvCxnSpPr/>
                <p:nvPr/>
              </p:nvCxnSpPr>
              <p:spPr>
                <a:xfrm>
                  <a:off x="8549650" y="1866634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Arrow Connector 288"/>
                <p:cNvCxnSpPr/>
                <p:nvPr/>
              </p:nvCxnSpPr>
              <p:spPr>
                <a:xfrm>
                  <a:off x="9031703" y="1864961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0" name="TextBox 279"/>
              <p:cNvSpPr txBox="1"/>
              <p:nvPr/>
            </p:nvSpPr>
            <p:spPr>
              <a:xfrm>
                <a:off x="9539077" y="2342071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❷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10048039" y="1911666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❶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8035680" y="2268708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❸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8501099" y="1867450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❹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284" name="Straight Connector 283"/>
              <p:cNvCxnSpPr/>
              <p:nvPr/>
            </p:nvCxnSpPr>
            <p:spPr>
              <a:xfrm flipV="1">
                <a:off x="8309328" y="2753515"/>
                <a:ext cx="983558" cy="97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Arrow Connector 284"/>
              <p:cNvCxnSpPr/>
              <p:nvPr/>
            </p:nvCxnSpPr>
            <p:spPr>
              <a:xfrm flipH="1" flipV="1">
                <a:off x="8579991" y="2757839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5" name="TextBox 324"/>
          <p:cNvSpPr txBox="1"/>
          <p:nvPr/>
        </p:nvSpPr>
        <p:spPr>
          <a:xfrm>
            <a:off x="632998" y="2896612"/>
            <a:ext cx="49693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PCM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576415" y="2898978"/>
            <a:ext cx="46807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SSM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524559" y="2903948"/>
            <a:ext cx="144552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VMCO/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CMOx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603499" y="6223429"/>
            <a:ext cx="170219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O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RAM/CBRAM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4546916" y="6225795"/>
            <a:ext cx="37574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STT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8495060" y="6230765"/>
            <a:ext cx="31944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FTJ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6110909" y="366002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6651681" y="4297124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5054264" y="409148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5471509" y="4656033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6329610" y="53452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7026696" y="99720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5442077" y="109278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4723947" y="170108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89" name="Group 388"/>
          <p:cNvGrpSpPr/>
          <p:nvPr/>
        </p:nvGrpSpPr>
        <p:grpSpPr>
          <a:xfrm>
            <a:off x="8452970" y="82110"/>
            <a:ext cx="3196155" cy="3178351"/>
            <a:chOff x="7869677" y="1461743"/>
            <a:chExt cx="3196155" cy="3178351"/>
          </a:xfrm>
        </p:grpSpPr>
        <p:grpSp>
          <p:nvGrpSpPr>
            <p:cNvPr id="390" name="Group 389"/>
            <p:cNvGrpSpPr/>
            <p:nvPr/>
          </p:nvGrpSpPr>
          <p:grpSpPr>
            <a:xfrm>
              <a:off x="7869677" y="1461743"/>
              <a:ext cx="3196155" cy="3178351"/>
              <a:chOff x="4916069" y="2176061"/>
              <a:chExt cx="3196155" cy="3178351"/>
            </a:xfrm>
          </p:grpSpPr>
          <p:cxnSp>
            <p:nvCxnSpPr>
              <p:cNvPr id="435" name="Straight Arrow Connector 434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" name="TextBox 436"/>
              <p:cNvSpPr txBox="1"/>
              <p:nvPr/>
            </p:nvSpPr>
            <p:spPr>
              <a:xfrm>
                <a:off x="7111942" y="3870953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5395507" y="2212247"/>
                <a:ext cx="1088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Log(I@3V)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1" name="Group 390"/>
            <p:cNvGrpSpPr/>
            <p:nvPr/>
          </p:nvGrpSpPr>
          <p:grpSpPr>
            <a:xfrm>
              <a:off x="8484357" y="2017361"/>
              <a:ext cx="2369617" cy="905048"/>
              <a:chOff x="8331957" y="1864961"/>
              <a:chExt cx="2369617" cy="905048"/>
            </a:xfrm>
          </p:grpSpPr>
          <p:grpSp>
            <p:nvGrpSpPr>
              <p:cNvPr id="412" name="Group 411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427" name="Freeform 426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8" name="Straight Arrow Connector 427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Arrow Connector 428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Arrow Connector 429"/>
                <p:cNvCxnSpPr>
                  <a:endCxn id="427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>
                  <a:stCxn id="427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Arrow Connector 431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Arrow Connector 432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Arrow Connector 433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3" name="Group 412"/>
              <p:cNvGrpSpPr/>
              <p:nvPr/>
            </p:nvGrpSpPr>
            <p:grpSpPr>
              <a:xfrm>
                <a:off x="8490130" y="1880068"/>
                <a:ext cx="800537" cy="875655"/>
                <a:chOff x="8490130" y="1880068"/>
                <a:chExt cx="800537" cy="875655"/>
              </a:xfrm>
            </p:grpSpPr>
            <p:sp>
              <p:nvSpPr>
                <p:cNvPr id="423" name="Freeform 422"/>
                <p:cNvSpPr/>
                <p:nvPr/>
              </p:nvSpPr>
              <p:spPr>
                <a:xfrm flipH="1" flipV="1">
                  <a:off x="8490130" y="1880068"/>
                  <a:ext cx="800537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4" name="Straight Arrow Connector 423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Arrow Connector 424"/>
                <p:cNvCxnSpPr/>
                <p:nvPr/>
              </p:nvCxnSpPr>
              <p:spPr>
                <a:xfrm flipH="1" flipV="1">
                  <a:off x="8806138" y="2397437"/>
                  <a:ext cx="74975" cy="11209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Arrow Connector 425"/>
                <p:cNvCxnSpPr>
                  <a:endCxn id="423" idx="5"/>
                </p:cNvCxnSpPr>
                <p:nvPr/>
              </p:nvCxnSpPr>
              <p:spPr>
                <a:xfrm flipH="1" flipV="1">
                  <a:off x="8490130" y="1880068"/>
                  <a:ext cx="145656" cy="22860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4" name="Group 413"/>
              <p:cNvGrpSpPr/>
              <p:nvPr/>
            </p:nvGrpSpPr>
            <p:grpSpPr>
              <a:xfrm>
                <a:off x="8490130" y="1864961"/>
                <a:ext cx="802389" cy="22399"/>
                <a:chOff x="8490130" y="1864961"/>
                <a:chExt cx="802389" cy="22399"/>
              </a:xfrm>
            </p:grpSpPr>
            <p:cxnSp>
              <p:nvCxnSpPr>
                <p:cNvPr id="419" name="Straight Connector 418"/>
                <p:cNvCxnSpPr>
                  <a:stCxn id="423" idx="5"/>
                </p:cNvCxnSpPr>
                <p:nvPr/>
              </p:nvCxnSpPr>
              <p:spPr>
                <a:xfrm flipV="1">
                  <a:off x="8490130" y="1872396"/>
                  <a:ext cx="802389" cy="767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Arrow Connector 419"/>
                <p:cNvCxnSpPr/>
                <p:nvPr/>
              </p:nvCxnSpPr>
              <p:spPr>
                <a:xfrm flipV="1">
                  <a:off x="8605877" y="1877262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Arrow Connector 420"/>
                <p:cNvCxnSpPr/>
                <p:nvPr/>
              </p:nvCxnSpPr>
              <p:spPr>
                <a:xfrm>
                  <a:off x="8835338" y="1881856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Arrow Connector 421"/>
                <p:cNvCxnSpPr/>
                <p:nvPr/>
              </p:nvCxnSpPr>
              <p:spPr>
                <a:xfrm>
                  <a:off x="9031703" y="1864961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5" name="TextBox 414"/>
              <p:cNvSpPr txBox="1"/>
              <p:nvPr/>
            </p:nvSpPr>
            <p:spPr>
              <a:xfrm>
                <a:off x="9539077" y="2342071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❷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>
                <a:off x="10048039" y="1911666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❶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>
                <a:off x="8331957" y="2292713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❸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18" name="TextBox 417"/>
              <p:cNvSpPr txBox="1"/>
              <p:nvPr/>
            </p:nvSpPr>
            <p:spPr>
              <a:xfrm>
                <a:off x="8727565" y="1867123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❹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 flipV="1">
              <a:off x="8610600" y="3624290"/>
              <a:ext cx="2260097" cy="122209"/>
              <a:chOff x="8441477" y="1797744"/>
              <a:chExt cx="2260097" cy="964439"/>
            </a:xfrm>
          </p:grpSpPr>
          <p:grpSp>
            <p:nvGrpSpPr>
              <p:cNvPr id="393" name="Group 392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404" name="Freeform 403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5" name="Straight Arrow Connector 404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Arrow Connector 405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Arrow Connector 406"/>
                <p:cNvCxnSpPr>
                  <a:endCxn id="404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>
                  <a:stCxn id="404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Arrow Connector 408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Arrow Connector 409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Arrow Connector 410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" name="Group 393"/>
              <p:cNvGrpSpPr/>
              <p:nvPr/>
            </p:nvGrpSpPr>
            <p:grpSpPr>
              <a:xfrm>
                <a:off x="8441477" y="1880069"/>
                <a:ext cx="849190" cy="875655"/>
                <a:chOff x="8441477" y="1880069"/>
                <a:chExt cx="849190" cy="875655"/>
              </a:xfrm>
            </p:grpSpPr>
            <p:sp>
              <p:nvSpPr>
                <p:cNvPr id="400" name="Freeform 399"/>
                <p:cNvSpPr/>
                <p:nvPr/>
              </p:nvSpPr>
              <p:spPr>
                <a:xfrm flipH="1" flipV="1">
                  <a:off x="8441477" y="1880069"/>
                  <a:ext cx="849190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1" name="Straight Arrow Connector 400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Arrow Connector 401"/>
                <p:cNvCxnSpPr/>
                <p:nvPr/>
              </p:nvCxnSpPr>
              <p:spPr>
                <a:xfrm flipH="1" flipV="1">
                  <a:off x="8905942" y="2539657"/>
                  <a:ext cx="111536" cy="6391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Arrow Connector 402"/>
                <p:cNvCxnSpPr>
                  <a:stCxn id="400" idx="4"/>
                  <a:endCxn id="400" idx="5"/>
                </p:cNvCxnSpPr>
                <p:nvPr/>
              </p:nvCxnSpPr>
              <p:spPr>
                <a:xfrm flipH="1" flipV="1">
                  <a:off x="8441477" y="1880069"/>
                  <a:ext cx="304118" cy="46837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" name="Group 394"/>
              <p:cNvGrpSpPr/>
              <p:nvPr/>
            </p:nvGrpSpPr>
            <p:grpSpPr>
              <a:xfrm>
                <a:off x="8441477" y="1797744"/>
                <a:ext cx="851042" cy="82327"/>
                <a:chOff x="8441477" y="1797744"/>
                <a:chExt cx="851042" cy="82327"/>
              </a:xfrm>
            </p:grpSpPr>
            <p:cxnSp>
              <p:nvCxnSpPr>
                <p:cNvPr id="396" name="Straight Connector 395"/>
                <p:cNvCxnSpPr>
                  <a:stCxn id="400" idx="5"/>
                </p:cNvCxnSpPr>
                <p:nvPr/>
              </p:nvCxnSpPr>
              <p:spPr>
                <a:xfrm flipV="1">
                  <a:off x="8441477" y="1872394"/>
                  <a:ext cx="851042" cy="7677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Arrow Connector 396"/>
                <p:cNvCxnSpPr/>
                <p:nvPr/>
              </p:nvCxnSpPr>
              <p:spPr>
                <a:xfrm flipV="1">
                  <a:off x="8596554" y="1805407"/>
                  <a:ext cx="109750" cy="10101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Arrow Connector 397"/>
                <p:cNvCxnSpPr/>
                <p:nvPr/>
              </p:nvCxnSpPr>
              <p:spPr>
                <a:xfrm>
                  <a:off x="8864390" y="1797744"/>
                  <a:ext cx="103982" cy="432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Arrow Connector 398"/>
                <p:cNvCxnSpPr/>
                <p:nvPr/>
              </p:nvCxnSpPr>
              <p:spPr>
                <a:xfrm>
                  <a:off x="9131364" y="181288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6430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is SSM and w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hat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we (think we) know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is it different from SXP</a:t>
            </a:r>
          </a:p>
          <a:p>
            <a:pPr lvl="0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does it benchmark with other RRAM</a:t>
            </a:r>
          </a:p>
          <a:p>
            <a:pPr lvl="0"/>
            <a:r>
              <a:rPr lang="en-US" sz="2400" dirty="0"/>
              <a:t>Bipolar </a:t>
            </a:r>
            <a:r>
              <a:rPr lang="en-US" sz="2400" dirty="0" smtClean="0"/>
              <a:t>decoder </a:t>
            </a:r>
            <a:r>
              <a:rPr lang="en-US" sz="2400" dirty="0"/>
              <a:t>and </a:t>
            </a:r>
            <a:r>
              <a:rPr lang="en-US" sz="2400" dirty="0" smtClean="0"/>
              <a:t>architecture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0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Unipolar vs. Bipolar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66" y="2057400"/>
            <a:ext cx="4049634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6291" y="1120280"/>
            <a:ext cx="1478290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 smtClean="0">
                <a:latin typeface="Calibri" panose="020F0502020204030204" pitchFamily="34" charset="0"/>
              </a:rPr>
              <a:t>Unipolar</a:t>
            </a:r>
            <a:endParaRPr lang="en-US" sz="2799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08" y="1981200"/>
            <a:ext cx="2903692" cy="372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2531" y="1235481"/>
            <a:ext cx="1253869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 smtClean="0">
                <a:latin typeface="Calibri" panose="020F0502020204030204" pitchFamily="34" charset="0"/>
              </a:rPr>
              <a:t>Bipolar</a:t>
            </a:r>
            <a:endParaRPr lang="en-US" sz="2799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Content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/>
              <a:t>What is SSM and </a:t>
            </a:r>
            <a:r>
              <a:rPr lang="en-US" sz="2400" dirty="0" smtClean="0"/>
              <a:t>what </a:t>
            </a:r>
            <a:r>
              <a:rPr lang="en-US" sz="2400" dirty="0"/>
              <a:t>we (think we) know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is it different from SXP</a:t>
            </a:r>
          </a:p>
          <a:p>
            <a:pPr lvl="0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does it benchmark with other RRAM</a:t>
            </a:r>
          </a:p>
          <a:p>
            <a:pPr lvl="0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Bipolar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decoder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architecture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Challenge in Decoder Size &amp; Energy  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42142"/>
              </p:ext>
            </p:extLst>
          </p:nvPr>
        </p:nvGraphicFramePr>
        <p:xfrm>
          <a:off x="538579" y="1135294"/>
          <a:ext cx="11114842" cy="5079238"/>
        </p:xfrm>
        <a:graphic>
          <a:graphicData uri="http://schemas.openxmlformats.org/drawingml/2006/table">
            <a:tbl>
              <a:tblPr/>
              <a:tblGrid>
                <a:gridCol w="1569017"/>
                <a:gridCol w="2885080"/>
                <a:gridCol w="4782821"/>
                <a:gridCol w="1877924"/>
              </a:tblGrid>
              <a:tr h="43307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Invention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Architecture &amp;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Features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Problem addressed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Embodiments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 Art of Unipolar Architecture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 MOSFET to select or inhibit in each of global decoder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 Known Architecture for most compact decoder (die size) and lowest operation energy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S26A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 Art of Bipolar Architecture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Inverters for global select and inhibit bias for bipolar operation, one inverter for each polarity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address bipolar bias for wordline and bitline potential but double transistor count for global decoder &amp; higher operating energy required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SR71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S24S POR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Idea #1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Global bipolar select bias and one MOSFET for global inhibit bias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reduce global decoder footprint and reduce energy from current art of bipolar architecture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Embodiment #1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Embodiment #2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Idea #2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Global bipolar select bias and one MOSFET for global inhibit bias with additional high voltage MOSFET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further reduce operating energy of idea #1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reduce address transition sequencing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Embodiment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Embodiment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Embodiment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Embodiment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35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07"/>
            <a:ext cx="5295569" cy="353682"/>
          </a:xfrm>
        </p:spPr>
        <p:txBody>
          <a:bodyPr>
            <a:noAutofit/>
          </a:bodyPr>
          <a:lstStyle/>
          <a:p>
            <a:r>
              <a:rPr lang="en-US" sz="2800" dirty="0" smtClean="0"/>
              <a:t>Embodiments of Bipolar Decoder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617200" y="5874279"/>
            <a:ext cx="2229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“TO” </a:t>
            </a:r>
            <a:r>
              <a:rPr lang="en-US" sz="1100" b="1" dirty="0" smtClean="0">
                <a:sym typeface="Wingdings" panose="05000000000000000000" pitchFamily="2" charset="2"/>
              </a:rPr>
              <a:t> HV Transistor</a:t>
            </a:r>
            <a:endParaRPr lang="en-US" sz="11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2738" y="410288"/>
            <a:ext cx="11370284" cy="6423741"/>
            <a:chOff x="68036" y="410288"/>
            <a:chExt cx="11319060" cy="64237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846" y="3602790"/>
              <a:ext cx="2449955" cy="323123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763" y="412288"/>
              <a:ext cx="2175871" cy="31409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3121" y="3640966"/>
              <a:ext cx="2269667" cy="314313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92043" y="976581"/>
              <a:ext cx="15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Embodiment1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8837" y="989468"/>
              <a:ext cx="15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Embodiment2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1216" y="935835"/>
              <a:ext cx="15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Embodiment3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95724" y="4225688"/>
              <a:ext cx="15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Embodiment4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86003" y="4185069"/>
              <a:ext cx="15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Embodiment5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0498" y="4185069"/>
              <a:ext cx="15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Embodiment6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5983" y="566503"/>
              <a:ext cx="1543439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S24S POR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592" y="410288"/>
              <a:ext cx="2160671" cy="31168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19492" y="410288"/>
              <a:ext cx="2204767" cy="31168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36" y="3602789"/>
              <a:ext cx="2183458" cy="30237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03558" y="1120501"/>
              <a:ext cx="1444800" cy="169196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827699" y="586173"/>
              <a:ext cx="1559397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SR71 POR</a:t>
              </a: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49020" y="3713260"/>
              <a:ext cx="2173650" cy="180776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585371" y="3220391"/>
              <a:ext cx="1528057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S26A </a:t>
              </a:r>
              <a:r>
                <a:rPr lang="en-US" dirty="0" smtClean="0"/>
                <a:t>POR</a:t>
              </a:r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4529" y="1096158"/>
              <a:ext cx="1302900" cy="167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66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6410" y="47080"/>
            <a:ext cx="5446642" cy="1248320"/>
          </a:xfrm>
        </p:spPr>
        <p:txBody>
          <a:bodyPr>
            <a:normAutofit/>
          </a:bodyPr>
          <a:lstStyle/>
          <a:p>
            <a:r>
              <a:rPr lang="en-US" dirty="0" smtClean="0"/>
              <a:t>S24S decoder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85952" y="272910"/>
            <a:ext cx="9443384" cy="5903467"/>
            <a:chOff x="985952" y="272910"/>
            <a:chExt cx="9443384" cy="59034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494" y="272910"/>
              <a:ext cx="5387842" cy="59034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81131" y="4918518"/>
              <a:ext cx="30079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Uses separate paths to support positive and negative polarity biases.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952" y="1388947"/>
              <a:ext cx="3119441" cy="4076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864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8022" y="17430"/>
            <a:ext cx="5588165" cy="562839"/>
          </a:xfrm>
        </p:spPr>
        <p:txBody>
          <a:bodyPr/>
          <a:lstStyle/>
          <a:p>
            <a:r>
              <a:rPr lang="en-US" dirty="0" smtClean="0"/>
              <a:t>Voltage Stress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8066" y="430577"/>
            <a:ext cx="11923934" cy="5890363"/>
            <a:chOff x="268066" y="430577"/>
            <a:chExt cx="11923934" cy="5890363"/>
          </a:xfrm>
        </p:grpSpPr>
        <p:sp>
          <p:nvSpPr>
            <p:cNvPr id="21" name="TextBox 20"/>
            <p:cNvSpPr txBox="1"/>
            <p:nvPr/>
          </p:nvSpPr>
          <p:spPr>
            <a:xfrm>
              <a:off x="3684422" y="1123753"/>
              <a:ext cx="319336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Oxide Stress MAX (purple)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VPP or |VNN|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Jn Stress MAX (green)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VPP-VNN </a:t>
              </a:r>
              <a:br>
                <a:rPr lang="en-US" sz="1400" dirty="0" smtClean="0"/>
              </a:br>
              <a:endParaRPr lang="en-US" sz="1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9247" y="714924"/>
              <a:ext cx="2188643" cy="3049670"/>
            </a:xfrm>
            <a:prstGeom prst="rect">
              <a:avLst/>
            </a:prstGeom>
            <a:noFill/>
            <a:ln w="38100">
              <a:headEnd type="none" w="med" len="med"/>
              <a:tailEnd type="arrow" w="med" len="med"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963112" y="432829"/>
              <a:ext cx="2592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POSITIVE POLARITY </a:t>
              </a:r>
              <a:endParaRPr lang="en-US" sz="18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6619" y="775250"/>
              <a:ext cx="2146998" cy="2991639"/>
            </a:xfrm>
            <a:prstGeom prst="rect">
              <a:avLst/>
            </a:prstGeom>
            <a:noFill/>
            <a:ln w="38100">
              <a:headEnd type="none" w="med" len="med"/>
              <a:tailEnd type="arrow" w="med" len="med"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9556102" y="430577"/>
              <a:ext cx="2635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POSITIVE POLARITY </a:t>
              </a:r>
              <a:endParaRPr lang="en-US" sz="18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66391" y="1973499"/>
              <a:ext cx="608073" cy="221484"/>
            </a:xfrm>
            <a:custGeom>
              <a:avLst/>
              <a:gdLst>
                <a:gd name="connsiteX0" fmla="*/ 0 w 898358"/>
                <a:gd name="connsiteY0" fmla="*/ 368969 h 368969"/>
                <a:gd name="connsiteX1" fmla="*/ 513347 w 898358"/>
                <a:gd name="connsiteY1" fmla="*/ 256674 h 368969"/>
                <a:gd name="connsiteX2" fmla="*/ 898358 w 898358"/>
                <a:gd name="connsiteY2" fmla="*/ 0 h 3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358" h="368969">
                  <a:moveTo>
                    <a:pt x="0" y="368969"/>
                  </a:moveTo>
                  <a:cubicBezTo>
                    <a:pt x="181810" y="343569"/>
                    <a:pt x="363621" y="318169"/>
                    <a:pt x="513347" y="256674"/>
                  </a:cubicBezTo>
                  <a:cubicBezTo>
                    <a:pt x="663073" y="195179"/>
                    <a:pt x="780715" y="97589"/>
                    <a:pt x="898358" y="0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857295" y="986452"/>
              <a:ext cx="238886" cy="173335"/>
            </a:xfrm>
            <a:custGeom>
              <a:avLst/>
              <a:gdLst>
                <a:gd name="connsiteX0" fmla="*/ 0 w 352926"/>
                <a:gd name="connsiteY0" fmla="*/ 0 h 288758"/>
                <a:gd name="connsiteX1" fmla="*/ 352926 w 352926"/>
                <a:gd name="connsiteY1" fmla="*/ 288758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926" h="288758">
                  <a:moveTo>
                    <a:pt x="0" y="0"/>
                  </a:moveTo>
                  <a:lnTo>
                    <a:pt x="352926" y="288758"/>
                  </a:ln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68970" y="1064275"/>
              <a:ext cx="8344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B050"/>
                  </a:solidFill>
                </a:rPr>
                <a:t>VSS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9963834" y="2238317"/>
              <a:ext cx="570069" cy="187780"/>
            </a:xfrm>
            <a:custGeom>
              <a:avLst/>
              <a:gdLst>
                <a:gd name="connsiteX0" fmla="*/ 0 w 842211"/>
                <a:gd name="connsiteY0" fmla="*/ 0 h 312821"/>
                <a:gd name="connsiteX1" fmla="*/ 842211 w 842211"/>
                <a:gd name="connsiteY1" fmla="*/ 312821 h 3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211" h="312821">
                  <a:moveTo>
                    <a:pt x="0" y="0"/>
                  </a:moveTo>
                  <a:lnTo>
                    <a:pt x="842211" y="312821"/>
                  </a:ln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354738" y="2859435"/>
              <a:ext cx="184594" cy="158891"/>
            </a:xfrm>
            <a:custGeom>
              <a:avLst/>
              <a:gdLst>
                <a:gd name="connsiteX0" fmla="*/ 0 w 272716"/>
                <a:gd name="connsiteY0" fmla="*/ 0 h 264695"/>
                <a:gd name="connsiteX1" fmla="*/ 272716 w 272716"/>
                <a:gd name="connsiteY1" fmla="*/ 264695 h 2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16" h="264695">
                  <a:moveTo>
                    <a:pt x="0" y="0"/>
                  </a:moveTo>
                  <a:lnTo>
                    <a:pt x="272716" y="264695"/>
                  </a:ln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39332" y="3032730"/>
              <a:ext cx="7230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B050"/>
                  </a:solidFill>
                </a:rPr>
                <a:t>VPP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026624" y="2329800"/>
              <a:ext cx="222598" cy="96297"/>
            </a:xfrm>
            <a:prstGeom prst="straightConnector1">
              <a:avLst/>
            </a:prstGeom>
            <a:noFill/>
            <a:ln w="381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580144" y="2107426"/>
              <a:ext cx="1728983" cy="2356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636243" y="4439371"/>
              <a:ext cx="2682145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“Uses S26S CMOS”</a:t>
              </a: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68066" y="2545454"/>
              <a:ext cx="6368177" cy="3634862"/>
              <a:chOff x="3460751" y="96400"/>
              <a:chExt cx="8932991" cy="5789693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751" y="603849"/>
                <a:ext cx="3379995" cy="5282244"/>
              </a:xfrm>
              <a:prstGeom prst="rect">
                <a:avLst/>
              </a:prstGeom>
              <a:noFill/>
              <a:ln w="38100">
                <a:headEnd type="none" w="med" len="med"/>
                <a:tailEnd type="arrow" w="med" len="med"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6449" y="603849"/>
                <a:ext cx="3375030" cy="5274485"/>
              </a:xfrm>
              <a:prstGeom prst="rect">
                <a:avLst/>
              </a:prstGeom>
              <a:noFill/>
              <a:ln w="38100">
                <a:headEnd type="none" w="med" len="med"/>
                <a:tailEnd type="arrow" w="med" len="med"/>
              </a:ln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606504" y="96400"/>
                <a:ext cx="3562985" cy="588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NEGATIVE POLARITY</a:t>
                </a:r>
                <a:endParaRPr lang="en-US" sz="1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374810" y="96400"/>
                <a:ext cx="4018932" cy="58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NEGATIVE POLARITY</a:t>
                </a:r>
                <a:endParaRPr lang="en-US" sz="1800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229726" y="3858126"/>
                <a:ext cx="946485" cy="320842"/>
              </a:xfrm>
              <a:custGeom>
                <a:avLst/>
                <a:gdLst>
                  <a:gd name="connsiteX0" fmla="*/ 0 w 946485"/>
                  <a:gd name="connsiteY0" fmla="*/ 320842 h 320842"/>
                  <a:gd name="connsiteX1" fmla="*/ 481263 w 946485"/>
                  <a:gd name="connsiteY1" fmla="*/ 136358 h 320842"/>
                  <a:gd name="connsiteX2" fmla="*/ 946485 w 946485"/>
                  <a:gd name="connsiteY2" fmla="*/ 0 h 32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6485" h="320842">
                    <a:moveTo>
                      <a:pt x="0" y="320842"/>
                    </a:moveTo>
                    <a:cubicBezTo>
                      <a:pt x="161758" y="255337"/>
                      <a:pt x="323516" y="189832"/>
                      <a:pt x="481263" y="136358"/>
                    </a:cubicBezTo>
                    <a:cubicBezTo>
                      <a:pt x="639011" y="82884"/>
                      <a:pt x="792748" y="41442"/>
                      <a:pt x="946485" y="0"/>
                    </a:cubicBez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301916" y="3320716"/>
                <a:ext cx="834189" cy="256673"/>
              </a:xfrm>
              <a:custGeom>
                <a:avLst/>
                <a:gdLst>
                  <a:gd name="connsiteX0" fmla="*/ 0 w 834189"/>
                  <a:gd name="connsiteY0" fmla="*/ 0 h 256673"/>
                  <a:gd name="connsiteX1" fmla="*/ 393031 w 834189"/>
                  <a:gd name="connsiteY1" fmla="*/ 184484 h 256673"/>
                  <a:gd name="connsiteX2" fmla="*/ 834189 w 834189"/>
                  <a:gd name="connsiteY2" fmla="*/ 256673 h 2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4189" h="256673">
                    <a:moveTo>
                      <a:pt x="0" y="0"/>
                    </a:moveTo>
                    <a:cubicBezTo>
                      <a:pt x="127000" y="70852"/>
                      <a:pt x="254000" y="141705"/>
                      <a:pt x="393031" y="184484"/>
                    </a:cubicBezTo>
                    <a:cubicBezTo>
                      <a:pt x="532062" y="227263"/>
                      <a:pt x="683125" y="241968"/>
                      <a:pt x="834189" y="256673"/>
                    </a:cubicBez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895474" y="4973053"/>
                <a:ext cx="360947" cy="248652"/>
              </a:xfrm>
              <a:custGeom>
                <a:avLst/>
                <a:gdLst>
                  <a:gd name="connsiteX0" fmla="*/ 0 w 360947"/>
                  <a:gd name="connsiteY0" fmla="*/ 248652 h 248652"/>
                  <a:gd name="connsiteX1" fmla="*/ 360947 w 360947"/>
                  <a:gd name="connsiteY1" fmla="*/ 0 h 248652"/>
                  <a:gd name="connsiteX2" fmla="*/ 360947 w 360947"/>
                  <a:gd name="connsiteY2" fmla="*/ 0 h 24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947" h="248652">
                    <a:moveTo>
                      <a:pt x="0" y="248652"/>
                    </a:moveTo>
                    <a:lnTo>
                      <a:pt x="360947" y="0"/>
                    </a:lnTo>
                    <a:lnTo>
                      <a:pt x="360947" y="0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8879305" y="2165684"/>
                <a:ext cx="729916" cy="336884"/>
              </a:xfrm>
              <a:custGeom>
                <a:avLst/>
                <a:gdLst>
                  <a:gd name="connsiteX0" fmla="*/ 0 w 729916"/>
                  <a:gd name="connsiteY0" fmla="*/ 0 h 336884"/>
                  <a:gd name="connsiteX1" fmla="*/ 312821 w 729916"/>
                  <a:gd name="connsiteY1" fmla="*/ 224590 h 336884"/>
                  <a:gd name="connsiteX2" fmla="*/ 729916 w 729916"/>
                  <a:gd name="connsiteY2" fmla="*/ 336884 h 33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9916" h="336884">
                    <a:moveTo>
                      <a:pt x="0" y="0"/>
                    </a:moveTo>
                    <a:cubicBezTo>
                      <a:pt x="95584" y="84221"/>
                      <a:pt x="191168" y="168443"/>
                      <a:pt x="312821" y="224590"/>
                    </a:cubicBezTo>
                    <a:cubicBezTo>
                      <a:pt x="434474" y="280737"/>
                      <a:pt x="582195" y="308810"/>
                      <a:pt x="729916" y="336884"/>
                    </a:cubicBez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899689" y="1374190"/>
                <a:ext cx="955339" cy="416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B050"/>
                    </a:solidFill>
                  </a:rPr>
                  <a:t>VPP</a:t>
                </a: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9416716" y="1700463"/>
                <a:ext cx="545431" cy="264695"/>
              </a:xfrm>
              <a:custGeom>
                <a:avLst/>
                <a:gdLst>
                  <a:gd name="connsiteX0" fmla="*/ 0 w 545431"/>
                  <a:gd name="connsiteY0" fmla="*/ 264695 h 264695"/>
                  <a:gd name="connsiteX1" fmla="*/ 545431 w 545431"/>
                  <a:gd name="connsiteY1" fmla="*/ 0 h 26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5431" h="264695">
                    <a:moveTo>
                      <a:pt x="0" y="264695"/>
                    </a:moveTo>
                    <a:lnTo>
                      <a:pt x="545431" y="0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218509" y="4603720"/>
                <a:ext cx="947940" cy="416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B050"/>
                    </a:solidFill>
                  </a:rPr>
                  <a:t>VSS</a:t>
                </a:r>
                <a:endParaRPr lang="en-US" sz="18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7363568" y="1579249"/>
              <a:ext cx="520345" cy="211501"/>
            </a:xfrm>
            <a:custGeom>
              <a:avLst/>
              <a:gdLst>
                <a:gd name="connsiteX0" fmla="*/ 0 w 729916"/>
                <a:gd name="connsiteY0" fmla="*/ 0 h 336884"/>
                <a:gd name="connsiteX1" fmla="*/ 312821 w 729916"/>
                <a:gd name="connsiteY1" fmla="*/ 224590 h 336884"/>
                <a:gd name="connsiteX2" fmla="*/ 729916 w 729916"/>
                <a:gd name="connsiteY2" fmla="*/ 336884 h 33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916" h="336884">
                  <a:moveTo>
                    <a:pt x="0" y="0"/>
                  </a:moveTo>
                  <a:cubicBezTo>
                    <a:pt x="95584" y="84221"/>
                    <a:pt x="191168" y="168443"/>
                    <a:pt x="312821" y="224590"/>
                  </a:cubicBezTo>
                  <a:cubicBezTo>
                    <a:pt x="434474" y="280737"/>
                    <a:pt x="582195" y="308810"/>
                    <a:pt x="729916" y="336884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094465" y="3744744"/>
              <a:ext cx="4013246" cy="289302"/>
              <a:chOff x="7094465" y="3744744"/>
              <a:chExt cx="4013246" cy="28930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094465" y="3744744"/>
                <a:ext cx="11651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i="1" dirty="0" smtClean="0">
                    <a:solidFill>
                      <a:srgbClr val="00B050"/>
                    </a:solidFill>
                  </a:rPr>
                  <a:t>Selected decoder</a:t>
                </a:r>
                <a:endParaRPr lang="en-US" sz="110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749322" y="3772436"/>
                <a:ext cx="1358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i="1" dirty="0" smtClean="0">
                    <a:solidFill>
                      <a:srgbClr val="00B050"/>
                    </a:solidFill>
                  </a:rPr>
                  <a:t>Deselected decoder</a:t>
                </a:r>
                <a:endParaRPr lang="en-US" sz="1100" b="1" i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333246" y="6031638"/>
              <a:ext cx="4013246" cy="289302"/>
              <a:chOff x="7094465" y="3744744"/>
              <a:chExt cx="4013246" cy="28930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094465" y="3744744"/>
                <a:ext cx="11651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i="1" dirty="0" smtClean="0">
                    <a:solidFill>
                      <a:srgbClr val="00B050"/>
                    </a:solidFill>
                  </a:rPr>
                  <a:t>Selected decoder</a:t>
                </a:r>
                <a:endParaRPr lang="en-US" sz="110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749322" y="3772436"/>
                <a:ext cx="1358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i="1" dirty="0" smtClean="0">
                    <a:solidFill>
                      <a:srgbClr val="00B050"/>
                    </a:solidFill>
                  </a:rPr>
                  <a:t>Deselected decoder</a:t>
                </a:r>
                <a:endParaRPr lang="en-US" sz="1100" b="1" i="1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59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910" y="62700"/>
            <a:ext cx="6164993" cy="1133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S24S decoder has higher energy?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17375" y="163980"/>
            <a:ext cx="11354797" cy="5897602"/>
            <a:chOff x="317375" y="163980"/>
            <a:chExt cx="11354797" cy="5897602"/>
          </a:xfrm>
        </p:grpSpPr>
        <p:sp>
          <p:nvSpPr>
            <p:cNvPr id="26" name="Rounded Rectangle 25"/>
            <p:cNvSpPr/>
            <p:nvPr/>
          </p:nvSpPr>
          <p:spPr>
            <a:xfrm>
              <a:off x="317375" y="4219731"/>
              <a:ext cx="6216641" cy="900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21893" y="1240714"/>
              <a:ext cx="4412470" cy="2004348"/>
              <a:chOff x="5613927" y="2471842"/>
              <a:chExt cx="5432256" cy="247411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4608" y="3215796"/>
                <a:ext cx="2311575" cy="173016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3927" y="3215796"/>
                <a:ext cx="2297517" cy="1730160"/>
              </a:xfrm>
              <a:prstGeom prst="rect">
                <a:avLst/>
              </a:prstGeom>
            </p:spPr>
          </p:pic>
          <p:sp>
            <p:nvSpPr>
              <p:cNvPr id="13" name="Right Arrow 12"/>
              <p:cNvSpPr/>
              <p:nvPr/>
            </p:nvSpPr>
            <p:spPr>
              <a:xfrm>
                <a:off x="8173166" y="3999268"/>
                <a:ext cx="428367" cy="42836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464643" y="2471842"/>
                <a:ext cx="2777612" cy="785782"/>
              </a:xfrm>
              <a:custGeom>
                <a:avLst/>
                <a:gdLst>
                  <a:gd name="connsiteX0" fmla="*/ 0 w 3509318"/>
                  <a:gd name="connsiteY0" fmla="*/ 766346 h 832249"/>
                  <a:gd name="connsiteX1" fmla="*/ 1540475 w 3509318"/>
                  <a:gd name="connsiteY1" fmla="*/ 227 h 832249"/>
                  <a:gd name="connsiteX2" fmla="*/ 3509318 w 3509318"/>
                  <a:gd name="connsiteY2" fmla="*/ 832249 h 83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09318" h="832249">
                    <a:moveTo>
                      <a:pt x="0" y="766346"/>
                    </a:moveTo>
                    <a:cubicBezTo>
                      <a:pt x="477794" y="377794"/>
                      <a:pt x="955589" y="-10757"/>
                      <a:pt x="1540475" y="227"/>
                    </a:cubicBezTo>
                    <a:cubicBezTo>
                      <a:pt x="2125361" y="11211"/>
                      <a:pt x="2817339" y="421730"/>
                      <a:pt x="3509318" y="832249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29965" y="3400405"/>
              <a:ext cx="5775976" cy="141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Deselects gates need to toggle from VPP </a:t>
              </a:r>
              <a:r>
                <a:rPr lang="en-US" sz="1800" dirty="0" smtClean="0">
                  <a:sym typeface="Wingdings" panose="05000000000000000000" pitchFamily="2" charset="2"/>
                </a:rPr>
                <a:t> VNN</a:t>
              </a:r>
            </a:p>
            <a:p>
              <a:r>
                <a:rPr lang="en-US" sz="1800" dirty="0" smtClean="0">
                  <a:sym typeface="Wingdings" panose="05000000000000000000" pitchFamily="2" charset="2"/>
                </a:rPr>
                <a:t> or VNN  VPP when switching polarity.</a:t>
              </a:r>
            </a:p>
            <a:p>
              <a:endParaRPr lang="en-US" dirty="0" smtClean="0">
                <a:sym typeface="Wingdings" panose="05000000000000000000" pitchFamily="2" charset="2"/>
              </a:endParaRPr>
            </a:p>
            <a:p>
              <a:r>
                <a:rPr lang="en-US" sz="1400" dirty="0" smtClean="0">
                  <a:sym typeface="Wingdings" panose="05000000000000000000" pitchFamily="2" charset="2"/>
                </a:rPr>
                <a:t>This node has high </a:t>
              </a:r>
              <a:r>
                <a:rPr lang="en-US" sz="1400" dirty="0" err="1" smtClean="0">
                  <a:sym typeface="Wingdings" panose="05000000000000000000" pitchFamily="2" charset="2"/>
                </a:rPr>
                <a:t>fanout</a:t>
              </a:r>
              <a:r>
                <a:rPr lang="en-US" sz="1400" dirty="0" smtClean="0">
                  <a:sym typeface="Wingdings" panose="05000000000000000000" pitchFamily="2" charset="2"/>
                </a:rPr>
                <a:t> causing a large CV^2 component of energy when compared with the POR S26A. ~50% higher.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305941" y="163980"/>
              <a:ext cx="5366231" cy="5897602"/>
              <a:chOff x="6316540" y="365125"/>
              <a:chExt cx="5366231" cy="589760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6540" y="365125"/>
                <a:ext cx="5366231" cy="5897602"/>
              </a:xfrm>
              <a:prstGeom prst="rect">
                <a:avLst/>
              </a:prstGeom>
            </p:spPr>
          </p:pic>
          <p:sp>
            <p:nvSpPr>
              <p:cNvPr id="2" name="Oval 1"/>
              <p:cNvSpPr/>
              <p:nvPr/>
            </p:nvSpPr>
            <p:spPr>
              <a:xfrm>
                <a:off x="8376249" y="1250830"/>
                <a:ext cx="379562" cy="103711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376249" y="4232694"/>
                <a:ext cx="379562" cy="103711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438425" y="4232694"/>
                <a:ext cx="379562" cy="103711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438425" y="1265754"/>
                <a:ext cx="379562" cy="103711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5400000">
                <a:off x="9673310" y="3054605"/>
                <a:ext cx="2727783" cy="426353"/>
              </a:xfrm>
              <a:custGeom>
                <a:avLst/>
                <a:gdLst>
                  <a:gd name="connsiteX0" fmla="*/ 0 w 3509318"/>
                  <a:gd name="connsiteY0" fmla="*/ 766346 h 832249"/>
                  <a:gd name="connsiteX1" fmla="*/ 1540475 w 3509318"/>
                  <a:gd name="connsiteY1" fmla="*/ 227 h 832249"/>
                  <a:gd name="connsiteX2" fmla="*/ 3509318 w 3509318"/>
                  <a:gd name="connsiteY2" fmla="*/ 832249 h 83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09318" h="832249">
                    <a:moveTo>
                      <a:pt x="0" y="766346"/>
                    </a:moveTo>
                    <a:cubicBezTo>
                      <a:pt x="477794" y="377794"/>
                      <a:pt x="955589" y="-10757"/>
                      <a:pt x="1540475" y="227"/>
                    </a:cubicBezTo>
                    <a:cubicBezTo>
                      <a:pt x="2125361" y="11211"/>
                      <a:pt x="2817339" y="421730"/>
                      <a:pt x="3509318" y="832249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Freeform 30"/>
            <p:cNvSpPr/>
            <p:nvPr/>
          </p:nvSpPr>
          <p:spPr>
            <a:xfrm flipV="1">
              <a:off x="1397089" y="3126960"/>
              <a:ext cx="2256177" cy="299021"/>
            </a:xfrm>
            <a:custGeom>
              <a:avLst/>
              <a:gdLst>
                <a:gd name="connsiteX0" fmla="*/ 0 w 3509318"/>
                <a:gd name="connsiteY0" fmla="*/ 766346 h 832249"/>
                <a:gd name="connsiteX1" fmla="*/ 1540475 w 3509318"/>
                <a:gd name="connsiteY1" fmla="*/ 227 h 832249"/>
                <a:gd name="connsiteX2" fmla="*/ 3509318 w 3509318"/>
                <a:gd name="connsiteY2" fmla="*/ 832249 h 83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9318" h="832249">
                  <a:moveTo>
                    <a:pt x="0" y="766346"/>
                  </a:moveTo>
                  <a:cubicBezTo>
                    <a:pt x="477794" y="377794"/>
                    <a:pt x="955589" y="-10757"/>
                    <a:pt x="1540475" y="227"/>
                  </a:cubicBezTo>
                  <a:cubicBezTo>
                    <a:pt x="2125361" y="11211"/>
                    <a:pt x="2817339" y="421730"/>
                    <a:pt x="3509318" y="83224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949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007308" y="1119439"/>
            <a:ext cx="4771901" cy="2734747"/>
            <a:chOff x="310433" y="751993"/>
            <a:chExt cx="5305410" cy="31712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433" y="751993"/>
              <a:ext cx="4075494" cy="31712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684198" y="1336591"/>
              <a:ext cx="602748" cy="303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it-IT" sz="1100" baseline="-25000" dirty="0">
                  <a:latin typeface="Segoe UI" panose="020B0502040204020203" pitchFamily="34" charset="0"/>
                  <a:cs typeface="Segoe UI" panose="020B0502040204020203" pitchFamily="34" charset="0"/>
                </a:rPr>
                <a:t>T,High</a:t>
              </a:r>
              <a:endParaRPr lang="en-US" sz="1100" baseline="-25000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29163" y="2477543"/>
              <a:ext cx="567104" cy="303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it-IT" sz="1100" baseline="-25000" dirty="0">
                  <a:latin typeface="Segoe UI" panose="020B0502040204020203" pitchFamily="34" charset="0"/>
                  <a:cs typeface="Segoe UI" panose="020B0502040204020203" pitchFamily="34" charset="0"/>
                </a:rPr>
                <a:t>T,Low</a:t>
              </a:r>
              <a:endParaRPr lang="en-US" sz="1100" baseline="-25000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25959" y="912634"/>
              <a:ext cx="3194098" cy="303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S15B SD-</a:t>
              </a:r>
              <a:r>
                <a:rPr lang="it-IT" sz="1100" dirty="0" err="1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only</a:t>
              </a:r>
              <a:r>
                <a:rPr lang="it-IT" sz="1100" dirty="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it-IT" sz="1100" dirty="0" err="1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lot</a:t>
              </a:r>
              <a:r>
                <a:rPr lang="it-IT" sz="1100" dirty="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8792062, 18nm </a:t>
              </a:r>
              <a:r>
                <a:rPr lang="it-IT" sz="1100" dirty="0" err="1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SD</a:t>
              </a:r>
              <a:r>
                <a:rPr lang="it-IT" sz="1100" dirty="0" err="1">
                  <a:solidFill>
                    <a:schemeClr val="tx1">
                      <a:lumMod val="50000"/>
                    </a:schemeClr>
                  </a:solidFill>
                  <a:latin typeface="Symbol" panose="05050102010706020507" pitchFamily="18" charset="2"/>
                  <a:cs typeface="Segoe UI" panose="020B0502040204020203" pitchFamily="34" charset="0"/>
                </a:rPr>
                <a:t>d</a:t>
              </a:r>
              <a:r>
                <a:rPr lang="it-IT" sz="1100" dirty="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ver 4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322123" y="1684873"/>
              <a:ext cx="282893" cy="0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4916197" y="1686719"/>
              <a:ext cx="635526" cy="7584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614445" y="1156807"/>
              <a:ext cx="282893" cy="0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14445" y="1166237"/>
              <a:ext cx="0" cy="518636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909911" y="1169380"/>
              <a:ext cx="0" cy="518636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187523" y="1694303"/>
              <a:ext cx="0" cy="289179"/>
            </a:xfrm>
            <a:prstGeom prst="line">
              <a:avLst/>
            </a:prstGeom>
            <a:ln w="28575" cap="rnd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128123" y="1988731"/>
              <a:ext cx="118800" cy="118800"/>
            </a:xfrm>
            <a:prstGeom prst="ellips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5853" y="1305720"/>
              <a:ext cx="326146" cy="2498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t-IT" sz="700" b="1" dirty="0">
                  <a:latin typeface="Calibri"/>
                  <a:cs typeface="Calibri"/>
                </a:rPr>
                <a:t>Positive</a:t>
              </a:r>
            </a:p>
            <a:p>
              <a:pPr algn="r"/>
              <a:r>
                <a:rPr lang="it-IT" sz="700" b="1" dirty="0">
                  <a:latin typeface="Calibri"/>
                  <a:cs typeface="Calibri"/>
                </a:rPr>
                <a:t>Write</a:t>
              </a:r>
              <a:endParaRPr lang="en-US" sz="700" b="1" dirty="0">
                <a:latin typeface="Calibri"/>
                <a:cs typeface="Calibri"/>
              </a:endParaRPr>
            </a:p>
          </p:txBody>
        </p:sp>
        <p:sp>
          <p:nvSpPr>
            <p:cNvPr id="23" name="Left Arrow 22"/>
            <p:cNvSpPr/>
            <p:nvPr/>
          </p:nvSpPr>
          <p:spPr>
            <a:xfrm>
              <a:off x="3733800" y="1534319"/>
              <a:ext cx="374327" cy="228600"/>
            </a:xfrm>
            <a:prstGeom prst="leftArrow">
              <a:avLst>
                <a:gd name="adj1" fmla="val 4083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46923" y="1762919"/>
              <a:ext cx="368920" cy="2498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700" b="1" dirty="0">
                  <a:latin typeface="Calibri"/>
                  <a:cs typeface="Calibri"/>
                </a:rPr>
                <a:t>Negative</a:t>
              </a:r>
            </a:p>
            <a:p>
              <a:r>
                <a:rPr lang="it-IT" sz="700" b="1" dirty="0">
                  <a:latin typeface="Calibri"/>
                  <a:cs typeface="Calibri"/>
                </a:rPr>
                <a:t> read</a:t>
              </a:r>
              <a:r>
                <a:rPr lang="it-IT" sz="700" b="1" dirty="0">
                  <a:latin typeface="Calibri"/>
                  <a:cs typeface="Calibri"/>
                  <a:sym typeface="Wingdings" pitchFamily="2" charset="2"/>
                </a:rPr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20808" y="2584457"/>
              <a:ext cx="282893" cy="0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14882" y="2593887"/>
              <a:ext cx="636841" cy="7232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13130" y="3117495"/>
              <a:ext cx="282893" cy="0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600557" y="2590086"/>
              <a:ext cx="0" cy="518636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96023" y="2593230"/>
              <a:ext cx="0" cy="518636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186208" y="2593887"/>
              <a:ext cx="0" cy="289179"/>
            </a:xfrm>
            <a:prstGeom prst="line">
              <a:avLst/>
            </a:prstGeom>
            <a:ln w="28575" cap="rnd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126808" y="2888315"/>
              <a:ext cx="118800" cy="118800"/>
            </a:xfrm>
            <a:prstGeom prst="ellips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3957" y="2677318"/>
              <a:ext cx="368919" cy="2498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t-IT" sz="700" b="1" dirty="0">
                  <a:latin typeface="Calibri"/>
                  <a:cs typeface="Calibri"/>
                </a:rPr>
                <a:t>Negative</a:t>
              </a:r>
            </a:p>
            <a:p>
              <a:pPr algn="r"/>
              <a:r>
                <a:rPr lang="it-IT" sz="700" b="1" dirty="0">
                  <a:latin typeface="Calibri"/>
                  <a:cs typeface="Calibri"/>
                </a:rPr>
                <a:t>Write</a:t>
              </a:r>
              <a:endParaRPr lang="en-US" sz="700" b="1" dirty="0">
                <a:latin typeface="Calibri"/>
                <a:cs typeface="Calibri"/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3733800" y="2738478"/>
              <a:ext cx="374326" cy="243641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46923" y="2677318"/>
              <a:ext cx="368920" cy="2498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700" b="1" dirty="0">
                  <a:latin typeface="Calibri"/>
                  <a:cs typeface="Calibri"/>
                </a:rPr>
                <a:t>Negative</a:t>
              </a:r>
            </a:p>
            <a:p>
              <a:r>
                <a:rPr lang="it-IT" sz="700" b="1" dirty="0">
                  <a:latin typeface="Calibri"/>
                  <a:cs typeface="Calibri"/>
                </a:rPr>
                <a:t> read</a:t>
              </a:r>
              <a:r>
                <a:rPr lang="it-IT" sz="700" b="1" dirty="0">
                  <a:latin typeface="Calibri"/>
                  <a:cs typeface="Calibri"/>
                  <a:sym typeface="Wingdings" pitchFamily="2" charset="2"/>
                </a:rPr>
                <a:t>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74" y="152400"/>
            <a:ext cx="10629526" cy="838200"/>
          </a:xfrm>
        </p:spPr>
        <p:txBody>
          <a:bodyPr/>
          <a:lstStyle/>
          <a:p>
            <a:r>
              <a:rPr lang="it-IT" sz="3600" dirty="0" smtClean="0"/>
              <a:t>Introduction to SSM</a:t>
            </a:r>
            <a:endParaRPr lang="en-US" sz="3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18300" y="1760547"/>
            <a:ext cx="2047606" cy="1742154"/>
            <a:chOff x="6248400" y="962599"/>
            <a:chExt cx="3124200" cy="292360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t="49610" b="-1"/>
            <a:stretch/>
          </p:blipFill>
          <p:spPr>
            <a:xfrm>
              <a:off x="6248400" y="962599"/>
              <a:ext cx="3124200" cy="2630408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flipH="1">
              <a:off x="6477000" y="3429000"/>
              <a:ext cx="685800" cy="152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77000" y="3581400"/>
              <a:ext cx="0" cy="152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31"/>
            <p:cNvSpPr/>
            <p:nvPr/>
          </p:nvSpPr>
          <p:spPr>
            <a:xfrm flipV="1">
              <a:off x="6400800" y="3733800"/>
              <a:ext cx="152400" cy="1524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44853" y="1314880"/>
              <a:ext cx="1433145" cy="28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Pulse Polarity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66356" y="2129426"/>
              <a:ext cx="438913" cy="28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66356" y="2923625"/>
              <a:ext cx="438913" cy="28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BE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66356" y="2495186"/>
              <a:ext cx="438913" cy="28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SD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300" y="3950751"/>
            <a:ext cx="10534860" cy="2297649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Self Select Memory, a.k.a. SSM, is a SD only </a:t>
            </a:r>
            <a:r>
              <a:rPr lang="it-IT" sz="1800" dirty="0" smtClean="0"/>
              <a:t>memory cell.</a:t>
            </a:r>
            <a:endParaRPr lang="it-IT" sz="1800" dirty="0" smtClean="0"/>
          </a:p>
          <a:p>
            <a:pPr marL="0" indent="0">
              <a:buNone/>
            </a:pPr>
            <a:r>
              <a:rPr lang="it-IT" sz="1800" dirty="0"/>
              <a:t>Physical construction of SSM </a:t>
            </a:r>
            <a:r>
              <a:rPr lang="it-IT" sz="1800" dirty="0" smtClean="0"/>
              <a:t>is </a:t>
            </a:r>
            <a:r>
              <a:rPr lang="it-IT" sz="1800" dirty="0" smtClean="0"/>
              <a:t>X-Y </a:t>
            </a:r>
            <a:r>
              <a:rPr lang="it-IT" sz="1800" dirty="0"/>
              <a:t>cross point </a:t>
            </a:r>
            <a:r>
              <a:rPr lang="it-IT" sz="1800" dirty="0" smtClean="0"/>
              <a:t>array </a:t>
            </a:r>
            <a:r>
              <a:rPr lang="it-IT" sz="1800" dirty="0" smtClean="0"/>
              <a:t>BEOL stackable, compatible </a:t>
            </a:r>
            <a:r>
              <a:rPr lang="it-IT" sz="1800" dirty="0"/>
              <a:t>with mainstream CMOS.</a:t>
            </a:r>
          </a:p>
          <a:p>
            <a:pPr marL="0" indent="0">
              <a:buNone/>
            </a:pPr>
            <a:r>
              <a:rPr lang="it-IT" sz="1800" dirty="0"/>
              <a:t>Read/write is to threshold a cell in a tile while the rest of cells are inhibited in subthreshold bias.</a:t>
            </a:r>
          </a:p>
          <a:p>
            <a:pPr marL="0" indent="0">
              <a:buNone/>
            </a:pPr>
            <a:r>
              <a:rPr lang="it-IT" sz="1800" dirty="0" smtClean="0"/>
              <a:t>It </a:t>
            </a:r>
            <a:r>
              <a:rPr lang="it-IT" sz="1800" dirty="0" smtClean="0"/>
              <a:t>exhibits a window </a:t>
            </a:r>
            <a:r>
              <a:rPr lang="it-IT" sz="1800" dirty="0"/>
              <a:t>(</a:t>
            </a:r>
            <a:r>
              <a:rPr lang="en-US" sz="1800" dirty="0"/>
              <a:t>∆V</a:t>
            </a:r>
            <a:r>
              <a:rPr lang="en-US" sz="1800" baseline="-25000" dirty="0"/>
              <a:t>T</a:t>
            </a:r>
            <a:r>
              <a:rPr lang="it-IT" sz="1800" dirty="0"/>
              <a:t>) </a:t>
            </a:r>
            <a:r>
              <a:rPr lang="en-US" sz="1800" dirty="0" smtClean="0"/>
              <a:t>by </a:t>
            </a:r>
            <a:r>
              <a:rPr lang="en-US" sz="1800" dirty="0"/>
              <a:t>applying programming pulses </a:t>
            </a:r>
            <a:r>
              <a:rPr lang="en-US" sz="1800" dirty="0" smtClean="0"/>
              <a:t>with </a:t>
            </a:r>
            <a:r>
              <a:rPr lang="en-US" sz="1800" dirty="0"/>
              <a:t>opposite </a:t>
            </a:r>
            <a:r>
              <a:rPr lang="en-US" sz="1800" dirty="0" smtClean="0"/>
              <a:t>polarity.</a:t>
            </a:r>
          </a:p>
          <a:p>
            <a:pPr marL="0" indent="0">
              <a:buNone/>
            </a:pPr>
            <a:r>
              <a:rPr lang="it-IT" sz="1800" dirty="0" smtClean="0"/>
              <a:t>The </a:t>
            </a:r>
            <a:r>
              <a:rPr lang="en-US" sz="1800" dirty="0"/>
              <a:t>best known ∆V</a:t>
            </a:r>
            <a:r>
              <a:rPr lang="en-US" sz="1800" baseline="-25000" dirty="0"/>
              <a:t>T</a:t>
            </a:r>
            <a:r>
              <a:rPr lang="en-US" sz="1800" dirty="0"/>
              <a:t> physics is an </a:t>
            </a:r>
            <a:r>
              <a:rPr lang="en-US" sz="1800" dirty="0" smtClean="0"/>
              <a:t>electrochemical </a:t>
            </a:r>
            <a:r>
              <a:rPr lang="en-US" sz="1800" dirty="0"/>
              <a:t>potential modulation </a:t>
            </a:r>
            <a:r>
              <a:rPr lang="en-US" sz="1800" dirty="0" smtClean="0"/>
              <a:t>due to mass transport by </a:t>
            </a:r>
            <a:r>
              <a:rPr lang="en-US" sz="1800" dirty="0"/>
              <a:t>polarity. </a:t>
            </a:r>
            <a:endParaRPr lang="en-US" sz="1800" dirty="0" smtClean="0"/>
          </a:p>
          <a:p>
            <a:pPr marL="0" indent="0">
              <a:buNone/>
            </a:pPr>
            <a:r>
              <a:rPr lang="it-IT" sz="1800" dirty="0" smtClean="0"/>
              <a:t>Since </a:t>
            </a:r>
            <a:r>
              <a:rPr lang="it-IT" sz="1800" dirty="0" smtClean="0"/>
              <a:t>the memory and selector are built-in with single elelement, hence Self-Select Memory is coined.</a:t>
            </a:r>
            <a:endParaRPr lang="it-IT" sz="1800" dirty="0"/>
          </a:p>
          <a:p>
            <a:endParaRPr lang="en-US" sz="16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7844560" y="1005150"/>
            <a:ext cx="3306043" cy="3114903"/>
            <a:chOff x="7828794" y="1123394"/>
            <a:chExt cx="3306043" cy="3114903"/>
          </a:xfrm>
        </p:grpSpPr>
        <p:grpSp>
          <p:nvGrpSpPr>
            <p:cNvPr id="41" name="Group 40"/>
            <p:cNvGrpSpPr/>
            <p:nvPr/>
          </p:nvGrpSpPr>
          <p:grpSpPr>
            <a:xfrm>
              <a:off x="7828794" y="1123394"/>
              <a:ext cx="3306043" cy="2975445"/>
              <a:chOff x="5715000" y="1447799"/>
              <a:chExt cx="3810000" cy="3429001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8" t="9011" r="67788" b="48903"/>
              <a:stretch/>
            </p:blipFill>
            <p:spPr>
              <a:xfrm>
                <a:off x="5746089" y="1447799"/>
                <a:ext cx="3778911" cy="327854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91" t="90497" r="68145" b="7098"/>
              <a:stretch/>
            </p:blipFill>
            <p:spPr>
              <a:xfrm>
                <a:off x="5715000" y="4689433"/>
                <a:ext cx="3778911" cy="18736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7000000" y="1881712"/>
                <a:ext cx="604456" cy="35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1400" b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/</a:t>
                </a:r>
                <a:r>
                  <a:rPr lang="en-US" sz="14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endParaRPr lang="en-US" sz="1400" b="1" dirty="0">
                  <a:solidFill>
                    <a:srgbClr val="00B05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714942" y="1881713"/>
                <a:ext cx="604456" cy="35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1400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/</a:t>
                </a:r>
                <a:r>
                  <a:rPr lang="en-US" sz="1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endParaRPr lang="en-US" sz="1400" b="1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196457" y="1727528"/>
                <a:ext cx="1185042" cy="532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Write/Read </a:t>
                </a:r>
              </a:p>
              <a:p>
                <a:r>
                  <a:rPr lang="en-US" sz="1200" b="1" dirty="0"/>
                  <a:t>Polarity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7315200" y="3124200"/>
                <a:ext cx="990600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7363644" y="3124200"/>
                <a:ext cx="818749" cy="35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u="sng" dirty="0">
                    <a:latin typeface="Calibri" panose="020F0502020204030204" pitchFamily="34" charset="0"/>
                  </a:rPr>
                  <a:t>900mV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9481816" y="119214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+/+</a:t>
              </a:r>
              <a:endParaRPr lang="en-US" sz="1400" dirty="0">
                <a:solidFill>
                  <a:srgbClr val="0054B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047498" y="1192141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/</a:t>
              </a:r>
              <a:r>
                <a:rPr lang="en-US" sz="14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sz="1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1134837" y="1193310"/>
              <a:ext cx="0" cy="27043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596228" y="4053631"/>
              <a:ext cx="53860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V</a:t>
              </a:r>
              <a:r>
                <a:rPr lang="en-US" sz="1200" baseline="-25000" dirty="0">
                  <a:latin typeface="Calibri" panose="020F0502020204030204" pitchFamily="34" charset="0"/>
                </a:rPr>
                <a:t>TH</a:t>
              </a:r>
              <a:r>
                <a:rPr lang="en-US" sz="1200" dirty="0">
                  <a:latin typeface="Calibri" panose="020F0502020204030204" pitchFamily="34" charset="0"/>
                </a:rPr>
                <a:t> [mV]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7427246" y="1673631"/>
              <a:ext cx="124540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 </a:t>
              </a:r>
              <a:r>
                <a:rPr lang="el-GR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1200" dirty="0">
                  <a:latin typeface="Calibri" panose="020F0502020204030204" pitchFamily="34" charset="0"/>
                </a:rPr>
                <a:t>of bit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91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6286500" cy="4729164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A </a:t>
            </a:r>
            <a:r>
              <a:rPr lang="it-IT" sz="1800" dirty="0"/>
              <a:t>V</a:t>
            </a:r>
            <a:r>
              <a:rPr lang="it-IT" sz="1800" baseline="-25000" dirty="0"/>
              <a:t>T</a:t>
            </a:r>
            <a:r>
              <a:rPr lang="it-IT" sz="1800" dirty="0"/>
              <a:t> window (</a:t>
            </a:r>
            <a:r>
              <a:rPr lang="en-US" sz="1800" dirty="0"/>
              <a:t>∆V</a:t>
            </a:r>
            <a:r>
              <a:rPr lang="en-US" sz="1800" baseline="-25000" dirty="0"/>
              <a:t>T</a:t>
            </a:r>
            <a:r>
              <a:rPr lang="it-IT" sz="1800" dirty="0"/>
              <a:t>) has been observed by applying programming pulses with opposite polarity.  The </a:t>
            </a:r>
            <a:r>
              <a:rPr lang="en-US" sz="1800" dirty="0"/>
              <a:t>best known ∆V</a:t>
            </a:r>
            <a:r>
              <a:rPr lang="en-US" sz="1800" baseline="-25000" dirty="0"/>
              <a:t>T</a:t>
            </a:r>
            <a:r>
              <a:rPr lang="en-US" sz="1800" dirty="0"/>
              <a:t> physics is an electrochemical potential modulation effect subject to mass transport by polarity.</a:t>
            </a:r>
          </a:p>
          <a:p>
            <a:pPr marL="559805" lvl="1" indent="0">
              <a:buNone/>
            </a:pPr>
            <a:r>
              <a:rPr lang="en-US" sz="1800" dirty="0" smtClean="0"/>
              <a:t>Near </a:t>
            </a:r>
            <a:r>
              <a:rPr lang="en-US" sz="1800" dirty="0"/>
              <a:t>p</a:t>
            </a:r>
            <a:r>
              <a:rPr lang="en-US" sz="1800" dirty="0" smtClean="0"/>
              <a:t>arallel </a:t>
            </a:r>
            <a:r>
              <a:rPr lang="en-US" sz="1800" dirty="0"/>
              <a:t>shift on </a:t>
            </a:r>
            <a:r>
              <a:rPr lang="en-US" sz="1800" dirty="0" err="1"/>
              <a:t>SubVt</a:t>
            </a:r>
            <a:r>
              <a:rPr lang="en-US" sz="1800" dirty="0"/>
              <a:t> </a:t>
            </a:r>
            <a:r>
              <a:rPr lang="en-US" sz="1800" dirty="0" smtClean="0"/>
              <a:t>I-V </a:t>
            </a:r>
            <a:r>
              <a:rPr lang="en-US" sz="1800" dirty="0" smtClean="0"/>
              <a:t>between </a:t>
            </a:r>
            <a:r>
              <a:rPr lang="en-US" sz="1800" dirty="0" smtClean="0"/>
              <a:t>opposite polarities</a:t>
            </a:r>
            <a:endParaRPr lang="en-US" sz="1800" dirty="0"/>
          </a:p>
          <a:p>
            <a:pPr marL="554035" lvl="1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equivalent </a:t>
            </a:r>
            <a:r>
              <a:rPr lang="en-US" sz="1800" dirty="0" smtClean="0"/>
              <a:t>circuit – a </a:t>
            </a:r>
            <a:r>
              <a:rPr lang="en-US" sz="1800" dirty="0"/>
              <a:t>programmable battery connected  </a:t>
            </a:r>
            <a:br>
              <a:rPr lang="en-US" sz="1800" dirty="0"/>
            </a:br>
            <a:r>
              <a:rPr lang="en-US" sz="1800" dirty="0"/>
              <a:t>to a </a:t>
            </a:r>
            <a:r>
              <a:rPr lang="en-US" sz="1800" dirty="0" err="1"/>
              <a:t>Chal</a:t>
            </a:r>
            <a:r>
              <a:rPr lang="en-US" sz="1800" dirty="0"/>
              <a:t> Glass Resistor serially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From empirical to physical</a:t>
            </a:r>
          </a:p>
          <a:p>
            <a:pPr marL="554035" lvl="1" indent="0">
              <a:buNone/>
            </a:pPr>
            <a:r>
              <a:rPr lang="en-US" sz="1800" dirty="0" smtClean="0"/>
              <a:t>Write –Band offset switching subject to mass transport.</a:t>
            </a:r>
          </a:p>
          <a:p>
            <a:pPr marL="554035" lvl="1" indent="0">
              <a:buNone/>
            </a:pPr>
            <a:r>
              <a:rPr lang="en-US" sz="1800" dirty="0" smtClean="0"/>
              <a:t>Read – Space Charge modulation results in voltage shift</a:t>
            </a:r>
          </a:p>
          <a:p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Electrical Equivalent Circuit and Possible Underline Physics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2" t="14723" r="2719" b="6389"/>
          <a:stretch/>
        </p:blipFill>
        <p:spPr>
          <a:xfrm>
            <a:off x="7152243" y="1076332"/>
            <a:ext cx="4305300" cy="216408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362200" y="3522140"/>
            <a:ext cx="2114112" cy="595373"/>
            <a:chOff x="2210852" y="2568486"/>
            <a:chExt cx="2114112" cy="595373"/>
          </a:xfrm>
        </p:grpSpPr>
        <p:grpSp>
          <p:nvGrpSpPr>
            <p:cNvPr id="40" name="Group 39"/>
            <p:cNvGrpSpPr/>
            <p:nvPr/>
          </p:nvGrpSpPr>
          <p:grpSpPr>
            <a:xfrm>
              <a:off x="2420984" y="2568486"/>
              <a:ext cx="1693848" cy="595373"/>
              <a:chOff x="1714208" y="3219499"/>
              <a:chExt cx="1693848" cy="59537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714208" y="3219499"/>
                <a:ext cx="495787" cy="595373"/>
                <a:chOff x="1924008" y="3327662"/>
                <a:chExt cx="314050" cy="406138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2045616" y="3327662"/>
                  <a:ext cx="0" cy="406138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116450" y="3423737"/>
                  <a:ext cx="0" cy="210475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2116450" y="3528974"/>
                  <a:ext cx="121608" cy="1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1924008" y="3528973"/>
                  <a:ext cx="121608" cy="1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1984812" y="3360595"/>
                  <a:ext cx="215828" cy="320391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2570889" y="3422275"/>
                <a:ext cx="69782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>
                    <a:latin typeface="Calibri" panose="020F0502020204030204" pitchFamily="34" charset="0"/>
                  </a:rPr>
                  <a:t>SD Resistor</a:t>
                </a:r>
                <a:endParaRPr lang="en-US" sz="12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212677" y="3514608"/>
                <a:ext cx="210132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an 28"/>
              <p:cNvSpPr/>
              <p:nvPr/>
            </p:nvSpPr>
            <p:spPr>
              <a:xfrm rot="16200000">
                <a:off x="2698429" y="2997084"/>
                <a:ext cx="379049" cy="1040204"/>
              </a:xfrm>
              <a:prstGeom prst="can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2210852" y="2863595"/>
              <a:ext cx="210132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14832" y="2863595"/>
              <a:ext cx="210132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498953" y="3308134"/>
            <a:ext cx="3523586" cy="3245066"/>
            <a:chOff x="7444740" y="4832319"/>
            <a:chExt cx="3523586" cy="32450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1450" t="29721" r="1487" b="3916"/>
            <a:stretch/>
          </p:blipFill>
          <p:spPr>
            <a:xfrm>
              <a:off x="7444740" y="4853939"/>
              <a:ext cx="3505442" cy="31699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9184217" y="4877584"/>
              <a:ext cx="880756" cy="25423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SAG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064974" y="4877584"/>
              <a:ext cx="455564" cy="2542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47898" y="4877584"/>
              <a:ext cx="455564" cy="2542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03461" y="4877584"/>
              <a:ext cx="880756" cy="2542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As+/Ge+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26414" y="7120696"/>
              <a:ext cx="163617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787156" y="6580444"/>
              <a:ext cx="0" cy="54025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726414" y="6326208"/>
              <a:ext cx="167673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787156" y="7343153"/>
              <a:ext cx="0" cy="54025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710596" y="7851625"/>
              <a:ext cx="167673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(+)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127637" y="5190407"/>
              <a:ext cx="2125963" cy="782848"/>
              <a:chOff x="8040216" y="3392996"/>
              <a:chExt cx="2520280" cy="886912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/>
              <p:cNvGrpSpPr/>
              <p:nvPr/>
            </p:nvGrpSpPr>
            <p:grpSpPr>
              <a:xfrm>
                <a:off x="9336355" y="3501008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/>
              <p:cNvGrpSpPr/>
              <p:nvPr/>
            </p:nvGrpSpPr>
            <p:grpSpPr>
              <a:xfrm>
                <a:off x="8292244" y="3501008"/>
                <a:ext cx="972108" cy="546569"/>
                <a:chOff x="8639758" y="2954439"/>
                <a:chExt cx="1141170" cy="546569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Group 151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Freeform 152"/>
              <p:cNvSpPr/>
              <p:nvPr/>
            </p:nvSpPr>
            <p:spPr>
              <a:xfrm flipV="1">
                <a:off x="8261942" y="404156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9071154" y="3392996"/>
                <a:ext cx="445226" cy="216024"/>
                <a:chOff x="9084332" y="3392996"/>
                <a:chExt cx="445226" cy="216024"/>
              </a:xfrm>
            </p:grpSpPr>
            <p:sp>
              <p:nvSpPr>
                <p:cNvPr id="161" name="Freeform 160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/>
              <p:cNvGrpSpPr/>
              <p:nvPr/>
            </p:nvGrpSpPr>
            <p:grpSpPr>
              <a:xfrm>
                <a:off x="9071154" y="3933056"/>
                <a:ext cx="445226" cy="216024"/>
                <a:chOff x="9084332" y="3392996"/>
                <a:chExt cx="445226" cy="216024"/>
              </a:xfrm>
            </p:grpSpPr>
            <p:sp>
              <p:nvSpPr>
                <p:cNvPr id="158" name="Freeform 157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>
                <a:stCxn id="154" idx="0"/>
                <a:endCxn id="153" idx="0"/>
              </p:cNvCxnSpPr>
              <p:nvPr/>
            </p:nvCxnSpPr>
            <p:spPr>
              <a:xfrm flipH="1">
                <a:off x="8261942" y="3739352"/>
                <a:ext cx="5284" cy="54055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flipH="1" flipV="1">
              <a:off x="8759025" y="6877869"/>
              <a:ext cx="231851" cy="1232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8839964" y="5962657"/>
              <a:ext cx="2121958" cy="550178"/>
              <a:chOff x="8892251" y="4059059"/>
              <a:chExt cx="2515532" cy="623313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ctangle 146"/>
                <p:cNvSpPr/>
                <p:nvPr/>
              </p:nvSpPr>
              <p:spPr>
                <a:xfrm>
                  <a:off x="9325835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9111680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36" name="Straight Connector 135"/>
              <p:cNvCxnSpPr/>
              <p:nvPr/>
            </p:nvCxnSpPr>
            <p:spPr>
              <a:xfrm flipV="1">
                <a:off x="10048146" y="416465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8" name="Straight Connector 137"/>
              <p:cNvCxnSpPr/>
              <p:nvPr/>
            </p:nvCxnSpPr>
            <p:spPr>
              <a:xfrm>
                <a:off x="9840907" y="4256850"/>
                <a:ext cx="207239" cy="20546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10048146" y="4256849"/>
                <a:ext cx="210759" cy="20547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10994464" y="416837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endCxn id="143" idx="0"/>
              </p:cNvCxnSpPr>
              <p:nvPr/>
            </p:nvCxnSpPr>
            <p:spPr>
              <a:xfrm>
                <a:off x="10627529" y="4460903"/>
                <a:ext cx="162876" cy="3639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43" idx="3"/>
              </p:cNvCxnSpPr>
              <p:nvPr/>
            </p:nvCxnSpPr>
            <p:spPr>
              <a:xfrm flipV="1">
                <a:off x="11223049" y="4256925"/>
                <a:ext cx="182289" cy="615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Freeform 142"/>
              <p:cNvSpPr/>
              <p:nvPr/>
            </p:nvSpPr>
            <p:spPr>
              <a:xfrm flipV="1">
                <a:off x="10790405" y="4255826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0933033" y="413848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8840499" y="6515797"/>
              <a:ext cx="2127827" cy="547143"/>
              <a:chOff x="8892251" y="4059059"/>
              <a:chExt cx="2522489" cy="619875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Rectangle 132"/>
                <p:cNvSpPr/>
                <p:nvPr/>
              </p:nvSpPr>
              <p:spPr>
                <a:xfrm>
                  <a:off x="9325834" y="4217444"/>
                  <a:ext cx="199387" cy="14561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9103809" y="4371148"/>
                  <a:ext cx="212515" cy="13518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22" name="Straight Connector 121"/>
              <p:cNvCxnSpPr/>
              <p:nvPr/>
            </p:nvCxnSpPr>
            <p:spPr>
              <a:xfrm flipV="1">
                <a:off x="10048146" y="415328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58" name="TextBox 3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4" name="Straight Connector 123"/>
              <p:cNvCxnSpPr/>
              <p:nvPr/>
            </p:nvCxnSpPr>
            <p:spPr>
              <a:xfrm>
                <a:off x="9831341" y="4153197"/>
                <a:ext cx="221868" cy="21641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10052607" y="4152787"/>
                <a:ext cx="212169" cy="21080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10994464" y="415700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endCxn id="129" idx="0"/>
              </p:cNvCxnSpPr>
              <p:nvPr/>
            </p:nvCxnSpPr>
            <p:spPr>
              <a:xfrm flipV="1">
                <a:off x="10567449" y="4587330"/>
                <a:ext cx="241065" cy="91604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9" idx="3"/>
              </p:cNvCxnSpPr>
              <p:nvPr/>
            </p:nvCxnSpPr>
            <p:spPr>
              <a:xfrm flipV="1">
                <a:off x="11134295" y="4251486"/>
                <a:ext cx="280445" cy="12898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Freeform 128"/>
              <p:cNvSpPr/>
              <p:nvPr/>
            </p:nvSpPr>
            <p:spPr>
              <a:xfrm flipV="1">
                <a:off x="10808514" y="4373023"/>
                <a:ext cx="325781" cy="217125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0932205" y="411504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838524" y="7579128"/>
              <a:ext cx="2121958" cy="498257"/>
              <a:chOff x="8889912" y="3901615"/>
              <a:chExt cx="2515532" cy="564491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8889912" y="4059059"/>
                <a:ext cx="2515532" cy="403261"/>
                <a:chOff x="8889912" y="4162311"/>
                <a:chExt cx="2515532" cy="403261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8889912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 118"/>
                <p:cNvSpPr/>
                <p:nvPr/>
              </p:nvSpPr>
              <p:spPr>
                <a:xfrm>
                  <a:off x="9325834" y="4221271"/>
                  <a:ext cx="100131" cy="13476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⊕</a:t>
                  </a:r>
                  <a:endParaRPr lang="en-US" sz="900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9203448" y="4371148"/>
                  <a:ext cx="112875" cy="13200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⊖</a:t>
                  </a:r>
                  <a:endParaRPr lang="en-US" sz="900" dirty="0"/>
                </a:p>
              </p:txBody>
            </p:sp>
          </p:grpSp>
          <p:cxnSp>
            <p:nvCxnSpPr>
              <p:cNvPr id="108" name="Straight Connector 107"/>
              <p:cNvCxnSpPr/>
              <p:nvPr/>
            </p:nvCxnSpPr>
            <p:spPr>
              <a:xfrm flipV="1">
                <a:off x="10048146" y="3948384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75" name="TextBox 3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0" name="Straight Connector 109"/>
              <p:cNvCxnSpPr/>
              <p:nvPr/>
            </p:nvCxnSpPr>
            <p:spPr>
              <a:xfrm>
                <a:off x="9937233" y="4264448"/>
                <a:ext cx="105680" cy="9949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10053212" y="4259776"/>
                <a:ext cx="99681" cy="11066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10994464" y="396348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endCxn id="115" idx="0"/>
              </p:cNvCxnSpPr>
              <p:nvPr/>
            </p:nvCxnSpPr>
            <p:spPr>
              <a:xfrm>
                <a:off x="10572153" y="4363944"/>
                <a:ext cx="306096" cy="497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5" idx="3"/>
              </p:cNvCxnSpPr>
              <p:nvPr/>
            </p:nvCxnSpPr>
            <p:spPr>
              <a:xfrm>
                <a:off x="11097061" y="4256818"/>
                <a:ext cx="295161" cy="2957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 114"/>
              <p:cNvSpPr/>
              <p:nvPr/>
            </p:nvSpPr>
            <p:spPr>
              <a:xfrm flipV="1">
                <a:off x="10878249" y="4252781"/>
                <a:ext cx="218812" cy="117662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0923086" y="3941624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ϕ</a:t>
                </a:r>
                <a:endParaRPr lang="en-US" sz="600" baseline="-25000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9460063" y="7899388"/>
              <a:ext cx="27373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897312" y="7895263"/>
              <a:ext cx="265846" cy="12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8558716" y="6695579"/>
              <a:ext cx="280829" cy="239219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551701" y="7429391"/>
              <a:ext cx="297626" cy="454013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endCxn id="56" idx="3"/>
            </p:cNvCxnSpPr>
            <p:nvPr/>
          </p:nvCxnSpPr>
          <p:spPr>
            <a:xfrm>
              <a:off x="10668895" y="5004702"/>
              <a:ext cx="1" cy="70831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/>
            <p:cNvSpPr/>
            <p:nvPr/>
          </p:nvSpPr>
          <p:spPr>
            <a:xfrm flipV="1">
              <a:off x="10635024" y="5075534"/>
              <a:ext cx="67742" cy="7489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10520537" y="5003602"/>
              <a:ext cx="148357" cy="1101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698205" y="5006588"/>
              <a:ext cx="148357" cy="1101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471170" y="4832319"/>
              <a:ext cx="309380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Post</a:t>
              </a:r>
            </a:p>
            <a:p>
              <a:r>
                <a:rPr lang="en-US" sz="1050" dirty="0" err="1" smtClean="0">
                  <a:latin typeface="Calibri" panose="020F0502020204030204" pitchFamily="34" charset="0"/>
                </a:rPr>
                <a:t>Neg</a:t>
              </a:r>
              <a:endParaRPr lang="en-US" sz="1050" dirty="0" smtClean="0">
                <a:latin typeface="Calibri" panose="020F0502020204030204" pitchFamily="34" charset="0"/>
              </a:endParaRPr>
            </a:p>
            <a:p>
              <a:r>
                <a:rPr lang="en-US" sz="1050" dirty="0" smtClean="0">
                  <a:latin typeface="Calibri" panose="020F0502020204030204" pitchFamily="34" charset="0"/>
                </a:rPr>
                <a:t>Write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466925" y="6142740"/>
              <a:ext cx="171208" cy="83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991950" y="6138984"/>
              <a:ext cx="171208" cy="83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9990891" y="6604318"/>
              <a:ext cx="180958" cy="367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462419" y="6596017"/>
              <a:ext cx="168572" cy="287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001503" y="7248884"/>
              <a:ext cx="121484" cy="413134"/>
              <a:chOff x="10776520" y="5409220"/>
              <a:chExt cx="144016" cy="468052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Isosceles Triangle 105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7723685" y="7121766"/>
              <a:ext cx="163617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7784427" y="6581514"/>
              <a:ext cx="0" cy="54025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723685" y="6327278"/>
              <a:ext cx="167673" cy="190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(</a:t>
              </a:r>
              <a:r>
                <a:rPr lang="en-US" sz="1400" dirty="0">
                  <a:latin typeface="Calibri" panose="020F0502020204030204" pitchFamily="34" charset="0"/>
                  <a:ea typeface="Cambria Math" panose="02040503050406030204" pitchFamily="18" charset="0"/>
                </a:rPr>
                <a:t>−</a:t>
              </a:r>
              <a:r>
                <a:rPr lang="en-US" sz="14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309999" y="7151873"/>
              <a:ext cx="1752244" cy="307390"/>
              <a:chOff x="8267226" y="5515337"/>
              <a:chExt cx="2077244" cy="348251"/>
            </a:xfrm>
          </p:grpSpPr>
          <p:cxnSp>
            <p:nvCxnSpPr>
              <p:cNvPr id="99" name="Straight Connector 98"/>
              <p:cNvCxnSpPr>
                <a:stCxn id="104" idx="0"/>
              </p:cNvCxnSpPr>
              <p:nvPr/>
            </p:nvCxnSpPr>
            <p:spPr>
              <a:xfrm flipV="1">
                <a:off x="9504746" y="5627422"/>
                <a:ext cx="839724" cy="285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01" idx="2"/>
                <a:endCxn id="103" idx="0"/>
              </p:cNvCxnSpPr>
              <p:nvPr/>
            </p:nvCxnSpPr>
            <p:spPr>
              <a:xfrm flipV="1">
                <a:off x="8364252" y="5628032"/>
                <a:ext cx="773961" cy="34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Freeform 100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>
                <a:stCxn id="103" idx="2"/>
                <a:endCxn id="104" idx="2"/>
              </p:cNvCxnSpPr>
              <p:nvPr/>
            </p:nvCxnSpPr>
            <p:spPr>
              <a:xfrm>
                <a:off x="9320514" y="5515337"/>
                <a:ext cx="1931" cy="22763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Freeform 102"/>
              <p:cNvSpPr/>
              <p:nvPr/>
            </p:nvSpPr>
            <p:spPr>
              <a:xfrm>
                <a:off x="9138213" y="5515337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 flipV="1">
                <a:off x="9322445" y="5630116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8307331" y="6881063"/>
              <a:ext cx="1740269" cy="366558"/>
              <a:chOff x="8267226" y="5207897"/>
              <a:chExt cx="2063048" cy="415285"/>
            </a:xfrm>
          </p:grpSpPr>
          <p:cxnSp>
            <p:nvCxnSpPr>
              <p:cNvPr id="93" name="Straight Connector 92"/>
              <p:cNvCxnSpPr>
                <a:stCxn id="98" idx="0"/>
              </p:cNvCxnSpPr>
              <p:nvPr/>
            </p:nvCxnSpPr>
            <p:spPr>
              <a:xfrm>
                <a:off x="9443109" y="5394859"/>
                <a:ext cx="887165" cy="22832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95" idx="2"/>
                <a:endCxn id="97" idx="0"/>
              </p:cNvCxnSpPr>
              <p:nvPr/>
            </p:nvCxnSpPr>
            <p:spPr>
              <a:xfrm>
                <a:off x="8364252" y="5211026"/>
                <a:ext cx="831256" cy="23270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reeform 94"/>
              <p:cNvSpPr/>
              <p:nvPr/>
            </p:nvSpPr>
            <p:spPr>
              <a:xfrm flipV="1">
                <a:off x="8267226" y="5207897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stCxn id="97" idx="2"/>
                <a:endCxn id="98" idx="2"/>
              </p:cNvCxnSpPr>
              <p:nvPr/>
            </p:nvCxnSpPr>
            <p:spPr>
              <a:xfrm>
                <a:off x="9320514" y="5314255"/>
                <a:ext cx="1928" cy="18887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/>
              <p:cNvSpPr/>
              <p:nvPr/>
            </p:nvSpPr>
            <p:spPr>
              <a:xfrm>
                <a:off x="9195508" y="5314255"/>
                <a:ext cx="125006" cy="1296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 flipH="1" flipV="1">
                <a:off x="9322442" y="5394707"/>
                <a:ext cx="120667" cy="10842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307567" y="6403231"/>
              <a:ext cx="930984" cy="532636"/>
              <a:chOff x="8267226" y="4666266"/>
              <a:chExt cx="1103660" cy="603440"/>
            </a:xfrm>
          </p:grpSpPr>
          <p:sp>
            <p:nvSpPr>
              <p:cNvPr id="89" name="Freeform 88"/>
              <p:cNvSpPr/>
              <p:nvPr/>
            </p:nvSpPr>
            <p:spPr>
              <a:xfrm flipV="1">
                <a:off x="8267226" y="4666266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>
                <a:stCxn id="91" idx="2"/>
                <a:endCxn id="92" idx="2"/>
              </p:cNvCxnSpPr>
              <p:nvPr/>
            </p:nvCxnSpPr>
            <p:spPr>
              <a:xfrm>
                <a:off x="9320513" y="5055145"/>
                <a:ext cx="1928" cy="214561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90"/>
              <p:cNvSpPr/>
              <p:nvPr/>
            </p:nvSpPr>
            <p:spPr>
              <a:xfrm>
                <a:off x="9252199" y="5055145"/>
                <a:ext cx="68314" cy="9665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 flipH="1" flipV="1">
                <a:off x="9322441" y="5165377"/>
                <a:ext cx="48445" cy="104329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8310231" y="7248884"/>
              <a:ext cx="1737368" cy="389172"/>
              <a:chOff x="8267226" y="5422683"/>
              <a:chExt cx="2059609" cy="440905"/>
            </a:xfrm>
          </p:grpSpPr>
          <p:cxnSp>
            <p:nvCxnSpPr>
              <p:cNvPr id="81" name="Straight Connector 80"/>
              <p:cNvCxnSpPr>
                <a:stCxn id="86" idx="0"/>
              </p:cNvCxnSpPr>
              <p:nvPr/>
            </p:nvCxnSpPr>
            <p:spPr>
              <a:xfrm flipV="1">
                <a:off x="9641214" y="5422683"/>
                <a:ext cx="685621" cy="11216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83" idx="2"/>
                <a:endCxn id="85" idx="0"/>
              </p:cNvCxnSpPr>
              <p:nvPr/>
            </p:nvCxnSpPr>
            <p:spPr>
              <a:xfrm>
                <a:off x="8364252" y="5628373"/>
                <a:ext cx="577202" cy="897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/>
              <p:cNvCxnSpPr>
                <a:stCxn id="85" idx="2"/>
                <a:endCxn id="86" idx="2"/>
              </p:cNvCxnSpPr>
              <p:nvPr/>
            </p:nvCxnSpPr>
            <p:spPr>
              <a:xfrm>
                <a:off x="9320515" y="5430070"/>
                <a:ext cx="1928" cy="20757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reeform 84"/>
              <p:cNvSpPr/>
              <p:nvPr/>
            </p:nvSpPr>
            <p:spPr>
              <a:xfrm>
                <a:off x="8941454" y="5430070"/>
                <a:ext cx="379061" cy="207572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 flipH="1" flipV="1">
                <a:off x="9322443" y="5433614"/>
                <a:ext cx="318771" cy="204028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 rot="16200000">
              <a:off x="7251916" y="7112478"/>
              <a:ext cx="72295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Read Polarity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8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is SSM and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we (think we) know</a:t>
            </a:r>
          </a:p>
          <a:p>
            <a:pPr marL="0" indent="0">
              <a:buNone/>
            </a:pPr>
            <a:r>
              <a:rPr lang="en-US" sz="2400" dirty="0"/>
              <a:t>How is it different from SXP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does it benchmark with other RRAM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Bipolar 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ecoder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architecture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6256" y="198998"/>
            <a:ext cx="9141435" cy="837965"/>
          </a:xfrm>
        </p:spPr>
        <p:txBody>
          <a:bodyPr/>
          <a:lstStyle/>
          <a:p>
            <a:r>
              <a:rPr lang="en-US" sz="3200" dirty="0"/>
              <a:t>SXP vs. SSM – Cell </a:t>
            </a:r>
            <a:r>
              <a:rPr lang="en-US" sz="3200" dirty="0" smtClean="0"/>
              <a:t>Architecture</a:t>
            </a:r>
            <a:br>
              <a:rPr lang="en-US" sz="3200" dirty="0" smtClean="0"/>
            </a:br>
            <a:r>
              <a:rPr lang="en-US" sz="3199" dirty="0"/>
              <a:t>(20nm Comparison)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20"/>
          <a:stretch/>
        </p:blipFill>
        <p:spPr>
          <a:xfrm>
            <a:off x="2896498" y="1600713"/>
            <a:ext cx="1690793" cy="2976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1213" y="4647859"/>
            <a:ext cx="838691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>
                <a:solidFill>
                  <a:schemeClr val="accent2"/>
                </a:solidFill>
                <a:latin typeface="Calibri" panose="020F0502020204030204" pitchFamily="34" charset="0"/>
              </a:rPr>
              <a:t>SSM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175" b="4369"/>
          <a:stretch/>
        </p:blipFill>
        <p:spPr>
          <a:xfrm>
            <a:off x="1068212" y="1524534"/>
            <a:ext cx="1742818" cy="4225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5283" y="5714360"/>
            <a:ext cx="739177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>
                <a:solidFill>
                  <a:schemeClr val="accent2"/>
                </a:solidFill>
                <a:latin typeface="Calibri" panose="020F0502020204030204" pitchFamily="34" charset="0"/>
              </a:rPr>
              <a:t>SXP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964" y="1600715"/>
            <a:ext cx="638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SSM </a:t>
            </a:r>
            <a:r>
              <a:rPr lang="en-US" sz="1800" i="1" dirty="0">
                <a:latin typeface="Calibri" panose="020F0502020204030204" pitchFamily="34" charset="0"/>
              </a:rPr>
              <a:t>potentially</a:t>
            </a:r>
            <a:r>
              <a:rPr lang="en-US" sz="1800" dirty="0">
                <a:latin typeface="Calibri" panose="020F0502020204030204" pitchFamily="34" charset="0"/>
              </a:rPr>
              <a:t> overcomes several SXP issues</a:t>
            </a:r>
          </a:p>
          <a:p>
            <a:pPr marL="799889" lvl="1" indent="-34281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No cross-contamination between PM and SD</a:t>
            </a:r>
          </a:p>
          <a:p>
            <a:pPr marL="799889" lvl="1" indent="-34281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Lower cell aspect-ratio simplifies the cell sealing</a:t>
            </a:r>
          </a:p>
          <a:p>
            <a:pPr marL="799889" lvl="1" indent="-34281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Lower programming current </a:t>
            </a:r>
            <a:r>
              <a:rPr lang="en-US" sz="1800" dirty="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800" dirty="0">
                <a:latin typeface="Calibri" panose="020F0502020204030204" pitchFamily="34" charset="0"/>
              </a:rPr>
              <a:t>relaxes metal (WL/BL) requirements and associated array capacitance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38288"/>
              </p:ext>
            </p:extLst>
          </p:nvPr>
        </p:nvGraphicFramePr>
        <p:xfrm>
          <a:off x="4877142" y="3352821"/>
          <a:ext cx="6329012" cy="2121328"/>
        </p:xfrm>
        <a:graphic>
          <a:graphicData uri="http://schemas.openxmlformats.org/drawingml/2006/table">
            <a:tbl>
              <a:tblPr/>
              <a:tblGrid>
                <a:gridCol w="21645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9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75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1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6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3" marR="18283" marT="18283" marB="18283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1st Cut</a:t>
                      </a:r>
                    </a:p>
                  </a:txBody>
                  <a:tcPr marL="18283" marR="18283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2nd Cut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3" marR="18283" marT="18283" marB="18283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SXP</a:t>
                      </a:r>
                    </a:p>
                  </a:txBody>
                  <a:tcPr marL="18283" marR="18283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SXP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Stack height [nm]</a:t>
                      </a:r>
                    </a:p>
                  </a:txBody>
                  <a:tcPr marL="36565" marR="36565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18283" marR="18283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Stack Height, </a:t>
                      </a:r>
                      <a:r>
                        <a:rPr lang="en-U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inc.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HM [nm]</a:t>
                      </a:r>
                    </a:p>
                  </a:txBody>
                  <a:tcPr marL="36565" marR="0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18283" marR="18283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Height/ Space for FP [nm]</a:t>
                      </a:r>
                    </a:p>
                  </a:txBody>
                  <a:tcPr marL="36565" marR="36565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212.5/25.5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3" marR="18283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261/21.7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Height/ Space for LP [nm]</a:t>
                      </a:r>
                    </a:p>
                  </a:txBody>
                  <a:tcPr marL="36565" marR="36565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246/19.6</a:t>
                      </a:r>
                    </a:p>
                  </a:txBody>
                  <a:tcPr marL="18283" marR="18283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142.6/19.6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182/18.4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191.7/18.4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Space Aspect Ratio for FP</a:t>
                      </a:r>
                    </a:p>
                  </a:txBody>
                  <a:tcPr marL="36565" marR="36565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18283" marR="18283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Space Aspect Ratio for LP</a:t>
                      </a:r>
                    </a:p>
                  </a:txBody>
                  <a:tcPr marL="36565" marR="36565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18283" marR="18283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18283" marR="18283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139" y="153320"/>
            <a:ext cx="10969722" cy="837965"/>
          </a:xfrm>
        </p:spPr>
        <p:txBody>
          <a:bodyPr/>
          <a:lstStyle/>
          <a:p>
            <a:r>
              <a:rPr lang="en-US" sz="3200" dirty="0"/>
              <a:t>SXP vs. SSM – Array Architecture </a:t>
            </a:r>
            <a:r>
              <a:rPr lang="en-US" sz="3199" dirty="0" smtClean="0"/>
              <a:t> </a:t>
            </a:r>
            <a:r>
              <a:rPr lang="en-US" sz="3199" dirty="0"/>
              <a:t/>
            </a:r>
            <a:br>
              <a:rPr lang="en-US" sz="3199" dirty="0"/>
            </a:br>
            <a:r>
              <a:rPr lang="en-US" sz="3199" dirty="0"/>
              <a:t>(20nm </a:t>
            </a:r>
            <a:r>
              <a:rPr lang="en-US" sz="3199" dirty="0" smtClean="0"/>
              <a:t>Comparison, </a:t>
            </a:r>
            <a:r>
              <a:rPr lang="en-US" sz="3199" dirty="0"/>
              <a:t>S</a:t>
            </a:r>
            <a:r>
              <a:rPr lang="en-US" sz="3199" dirty="0" smtClean="0"/>
              <a:t>haring Partition Architecture)</a:t>
            </a:r>
            <a:endParaRPr lang="en-US" sz="3199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20"/>
          <a:stretch/>
        </p:blipFill>
        <p:spPr>
          <a:xfrm>
            <a:off x="2896498" y="1600713"/>
            <a:ext cx="1690793" cy="2976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1213" y="4647859"/>
            <a:ext cx="838691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>
                <a:solidFill>
                  <a:schemeClr val="accent2"/>
                </a:solidFill>
                <a:latin typeface="Calibri" panose="020F0502020204030204" pitchFamily="34" charset="0"/>
              </a:rPr>
              <a:t>SSM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175" b="4369"/>
          <a:stretch/>
        </p:blipFill>
        <p:spPr>
          <a:xfrm>
            <a:off x="1068212" y="1524534"/>
            <a:ext cx="1742818" cy="4225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5283" y="5714360"/>
            <a:ext cx="739177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>
                <a:solidFill>
                  <a:schemeClr val="accent2"/>
                </a:solidFill>
                <a:latin typeface="Calibri" panose="020F0502020204030204" pitchFamily="34" charset="0"/>
              </a:rPr>
              <a:t>SXP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856" y="1448357"/>
            <a:ext cx="62697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840" indent="-461840"/>
            <a:r>
              <a:rPr lang="en-US" sz="1800" dirty="0">
                <a:latin typeface="Calibri" panose="020F0502020204030204" pitchFamily="34" charset="0"/>
              </a:rPr>
              <a:t>Potential for improving one of the key limiters of SXP: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High Write c</a:t>
            </a:r>
            <a:r>
              <a:rPr lang="en-US" sz="1800" dirty="0" smtClean="0">
                <a:latin typeface="Calibri" panose="020F0502020204030204" pitchFamily="34" charset="0"/>
              </a:rPr>
              <a:t>ompletion time </a:t>
            </a:r>
            <a:r>
              <a:rPr lang="en-US" sz="1800" dirty="0">
                <a:latin typeface="Calibri" panose="020F0502020204030204" pitchFamily="34" charset="0"/>
              </a:rPr>
              <a:t>(vs R</a:t>
            </a:r>
            <a:r>
              <a:rPr lang="en-US" sz="1800" dirty="0" smtClean="0">
                <a:latin typeface="Calibri" panose="020F0502020204030204" pitchFamily="34" charset="0"/>
              </a:rPr>
              <a:t>ead latency)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pPr marL="461840" indent="-461840"/>
            <a:r>
              <a:rPr lang="en-US" sz="1800" dirty="0">
                <a:latin typeface="Calibri" panose="020F0502020204030204" pitchFamily="34" charset="0"/>
              </a:rPr>
              <a:t>Write latency may need to also consider spike mitigation and pulse termination, up to 50ns adder.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(Worst case latency limited BW: 3GB/s)</a:t>
            </a:r>
          </a:p>
          <a:p>
            <a:pPr marL="461840" indent="-461840"/>
            <a:endParaRPr lang="en-US" sz="1800" dirty="0">
              <a:latin typeface="Calibri" panose="020F0502020204030204" pitchFamily="34" charset="0"/>
            </a:endParaRPr>
          </a:p>
          <a:p>
            <a:pPr marL="461840" indent="-461840"/>
            <a:r>
              <a:rPr lang="en-US" sz="1800" dirty="0">
                <a:latin typeface="Calibri" panose="020F0502020204030204" pitchFamily="34" charset="0"/>
              </a:rPr>
              <a:t>No MLC capability identified with demarcation read </a:t>
            </a:r>
            <a:r>
              <a:rPr lang="en-US" sz="1800" dirty="0" smtClean="0">
                <a:latin typeface="Calibri" panose="020F0502020204030204" pitchFamily="34" charset="0"/>
              </a:rPr>
              <a:t>algorithm</a:t>
            </a:r>
            <a:endParaRPr lang="en-US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89550"/>
              </p:ext>
            </p:extLst>
          </p:nvPr>
        </p:nvGraphicFramePr>
        <p:xfrm>
          <a:off x="5181857" y="2102284"/>
          <a:ext cx="6094292" cy="2121328"/>
        </p:xfrm>
        <a:graphic>
          <a:graphicData uri="http://schemas.openxmlformats.org/drawingml/2006/table">
            <a:tbl>
              <a:tblPr/>
              <a:tblGrid>
                <a:gridCol w="2175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6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56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56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21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65" marR="36565" marT="18283" marB="1828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65" marR="36565" marT="18283" marB="18283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</a:txBody>
                  <a:tcPr marL="36565" marR="36565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Write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65" marR="36565" marT="18283" marB="1828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65" marR="36565" marT="18283" marB="18283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SXP</a:t>
                      </a:r>
                    </a:p>
                  </a:txBody>
                  <a:tcPr marL="36565" marR="36565" marT="18283" marB="18283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SXP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 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Die Size</a:t>
                      </a:r>
                    </a:p>
                  </a:txBody>
                  <a:tcPr marL="182829" marR="36565" marT="18283" marB="18283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5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29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197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65" marR="36565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Algo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29" marR="36565" marT="18283" marB="18283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29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</a:t>
                      </a:r>
                    </a:p>
                  </a:txBody>
                  <a:tcPr marL="36565" marR="36565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N.Write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F.Write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Latency</a:t>
                      </a:r>
                    </a:p>
                  </a:txBody>
                  <a:tcPr marL="182829" marR="36565" marT="18283" marB="18283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182829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65" marR="36565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95~125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Energy </a:t>
                      </a:r>
                    </a:p>
                  </a:txBody>
                  <a:tcPr marL="182829" marR="36565" marT="18283" marB="18283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pJ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/b</a:t>
                      </a:r>
                    </a:p>
                  </a:txBody>
                  <a:tcPr marL="182829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6565" marR="36565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Latency limited BW</a:t>
                      </a:r>
                    </a:p>
                  </a:txBody>
                  <a:tcPr marL="182829" marR="36565" marT="18283" marB="18283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MB/s</a:t>
                      </a:r>
                    </a:p>
                  </a:txBody>
                  <a:tcPr marL="182829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65" marR="36565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4096+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Power limited BW</a:t>
                      </a:r>
                    </a:p>
                  </a:txBody>
                  <a:tcPr marL="182829" marR="36565" marT="18283" marB="18283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MB/s</a:t>
                      </a:r>
                    </a:p>
                  </a:txBody>
                  <a:tcPr marL="182829" marR="36565" marT="18283" marB="18283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36565" marR="36565" marT="18283" marB="18283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36565" marR="36565" marT="18283" marB="1828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5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8921092" y="1611922"/>
            <a:ext cx="2171797" cy="1672089"/>
            <a:chOff x="8921092" y="1611922"/>
            <a:chExt cx="2171797" cy="1672089"/>
          </a:xfrm>
        </p:grpSpPr>
        <p:grpSp>
          <p:nvGrpSpPr>
            <p:cNvPr id="177" name="Group 176"/>
            <p:cNvGrpSpPr/>
            <p:nvPr/>
          </p:nvGrpSpPr>
          <p:grpSpPr>
            <a:xfrm>
              <a:off x="8921092" y="1676842"/>
              <a:ext cx="1008440" cy="1289954"/>
              <a:chOff x="1520890" y="1334278"/>
              <a:chExt cx="2507641" cy="1436914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1520890" y="1334278"/>
                <a:ext cx="2507641" cy="1436914"/>
                <a:chOff x="1520890" y="1334278"/>
                <a:chExt cx="2507641" cy="1436914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1520890" y="2771192"/>
                  <a:ext cx="1520890" cy="0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3041780" y="1334278"/>
                  <a:ext cx="0" cy="1436914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3581401" y="2435291"/>
                  <a:ext cx="447130" cy="6307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Freeform 191"/>
              <p:cNvSpPr/>
              <p:nvPr/>
            </p:nvSpPr>
            <p:spPr>
              <a:xfrm>
                <a:off x="3041780" y="1362269"/>
                <a:ext cx="559836" cy="1082351"/>
              </a:xfrm>
              <a:custGeom>
                <a:avLst/>
                <a:gdLst>
                  <a:gd name="connsiteX0" fmla="*/ 0 w 559836"/>
                  <a:gd name="connsiteY0" fmla="*/ 0 h 1082351"/>
                  <a:gd name="connsiteX1" fmla="*/ 167951 w 559836"/>
                  <a:gd name="connsiteY1" fmla="*/ 783772 h 1082351"/>
                  <a:gd name="connsiteX2" fmla="*/ 559836 w 559836"/>
                  <a:gd name="connsiteY2" fmla="*/ 1082351 h 108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9836" h="1082351">
                    <a:moveTo>
                      <a:pt x="0" y="0"/>
                    </a:moveTo>
                    <a:cubicBezTo>
                      <a:pt x="37322" y="301690"/>
                      <a:pt x="74645" y="603380"/>
                      <a:pt x="167951" y="783772"/>
                    </a:cubicBezTo>
                    <a:cubicBezTo>
                      <a:pt x="261257" y="964164"/>
                      <a:pt x="494522" y="1035698"/>
                      <a:pt x="559836" y="1082351"/>
                    </a:cubicBezTo>
                  </a:path>
                </a:pathLst>
              </a:custGeom>
              <a:noFill/>
              <a:ln w="5715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cxnSp>
          <p:nvCxnSpPr>
            <p:cNvPr id="178" name="Straight Connector 177"/>
            <p:cNvCxnSpPr/>
            <p:nvPr/>
          </p:nvCxnSpPr>
          <p:spPr>
            <a:xfrm>
              <a:off x="9067800" y="2654510"/>
              <a:ext cx="0" cy="558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0155675" y="1674981"/>
              <a:ext cx="195518" cy="1333564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>
              <a:off x="10351193" y="3017495"/>
              <a:ext cx="741696" cy="0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H="1" flipV="1">
              <a:off x="9066546" y="3110369"/>
              <a:ext cx="1405345" cy="976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9922758" y="2439553"/>
              <a:ext cx="0" cy="814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H="1" flipV="1">
              <a:off x="9922758" y="3023102"/>
              <a:ext cx="280741" cy="73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0056627" y="1674981"/>
              <a:ext cx="77973" cy="0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9939790" y="1701528"/>
              <a:ext cx="116837" cy="969383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/>
            <p:cNvSpPr txBox="1"/>
            <p:nvPr/>
          </p:nvSpPr>
          <p:spPr>
            <a:xfrm>
              <a:off x="9906444" y="2847904"/>
              <a:ext cx="35458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P</a:t>
              </a:r>
              <a:r>
                <a:rPr lang="en-US" sz="700" dirty="0"/>
                <a:t>W</a:t>
              </a:r>
              <a:r>
                <a:rPr lang="en-US" sz="700" dirty="0" smtClean="0"/>
                <a:t> </a:t>
              </a:r>
              <a:endParaRPr lang="en-US" sz="700" dirty="0"/>
            </a:p>
          </p:txBody>
        </p:sp>
        <p:cxnSp>
          <p:nvCxnSpPr>
            <p:cNvPr id="213" name="Straight Connector 212"/>
            <p:cNvCxnSpPr/>
            <p:nvPr/>
          </p:nvCxnSpPr>
          <p:spPr>
            <a:xfrm>
              <a:off x="10168569" y="1611922"/>
              <a:ext cx="42231" cy="16720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SXP vs. SSM – Algorithm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116901" y="1676400"/>
            <a:ext cx="3950899" cy="1595889"/>
            <a:chOff x="621101" y="884127"/>
            <a:chExt cx="10568195" cy="5418966"/>
          </a:xfrm>
        </p:grpSpPr>
        <p:grpSp>
          <p:nvGrpSpPr>
            <p:cNvPr id="3" name="Group 2"/>
            <p:cNvGrpSpPr/>
            <p:nvPr/>
          </p:nvGrpSpPr>
          <p:grpSpPr>
            <a:xfrm>
              <a:off x="621101" y="884127"/>
              <a:ext cx="10568195" cy="4481504"/>
              <a:chOff x="2859114" y="3340909"/>
              <a:chExt cx="5198544" cy="1468328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859114" y="4768494"/>
                <a:ext cx="1211347" cy="0"/>
              </a:xfrm>
              <a:prstGeom prst="line">
                <a:avLst/>
              </a:prstGeom>
              <a:ln w="57150" cap="rnd">
                <a:solidFill>
                  <a:srgbClr val="1E69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V="1">
                <a:off x="4070461" y="3340909"/>
                <a:ext cx="0" cy="1436914"/>
              </a:xfrm>
              <a:prstGeom prst="line">
                <a:avLst/>
              </a:prstGeom>
              <a:ln w="57150" cap="rnd">
                <a:solidFill>
                  <a:srgbClr val="1E69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362641" y="4413930"/>
                <a:ext cx="1272000" cy="0"/>
              </a:xfrm>
              <a:prstGeom prst="line">
                <a:avLst/>
              </a:prstGeom>
              <a:ln w="57150" cap="rnd">
                <a:solidFill>
                  <a:srgbClr val="1E69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rc 6"/>
              <p:cNvSpPr/>
              <p:nvPr/>
            </p:nvSpPr>
            <p:spPr>
              <a:xfrm>
                <a:off x="5643123" y="4012714"/>
                <a:ext cx="665854" cy="796523"/>
              </a:xfrm>
              <a:prstGeom prst="arc">
                <a:avLst>
                  <a:gd name="adj1" fmla="val 10547646"/>
                  <a:gd name="adj2" fmla="val 16139233"/>
                </a:avLst>
              </a:prstGeom>
              <a:ln w="57150">
                <a:solidFill>
                  <a:srgbClr val="1E69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8" name="Straight Connector 7"/>
              <p:cNvCxnSpPr>
                <a:stCxn id="7" idx="2"/>
              </p:cNvCxnSpPr>
              <p:nvPr/>
            </p:nvCxnSpPr>
            <p:spPr>
              <a:xfrm flipV="1">
                <a:off x="5965485" y="4012714"/>
                <a:ext cx="458063" cy="201"/>
              </a:xfrm>
              <a:prstGeom prst="line">
                <a:avLst/>
              </a:prstGeom>
              <a:ln w="57150" cap="rnd">
                <a:solidFill>
                  <a:srgbClr val="1E69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283064" y="4777751"/>
                <a:ext cx="434712" cy="0"/>
              </a:xfrm>
              <a:prstGeom prst="line">
                <a:avLst/>
              </a:prstGeom>
              <a:ln w="57150" cap="rnd">
                <a:solidFill>
                  <a:srgbClr val="1E69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8057657" y="4749833"/>
                <a:ext cx="1" cy="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0"/>
              <p:cNvSpPr/>
              <p:nvPr/>
            </p:nvSpPr>
            <p:spPr>
              <a:xfrm>
                <a:off x="4070461" y="3340909"/>
                <a:ext cx="290807" cy="1082351"/>
              </a:xfrm>
              <a:custGeom>
                <a:avLst/>
                <a:gdLst>
                  <a:gd name="connsiteX0" fmla="*/ 0 w 559836"/>
                  <a:gd name="connsiteY0" fmla="*/ 0 h 1082351"/>
                  <a:gd name="connsiteX1" fmla="*/ 167951 w 559836"/>
                  <a:gd name="connsiteY1" fmla="*/ 783772 h 1082351"/>
                  <a:gd name="connsiteX2" fmla="*/ 559836 w 559836"/>
                  <a:gd name="connsiteY2" fmla="*/ 1082351 h 108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9836" h="1082351">
                    <a:moveTo>
                      <a:pt x="0" y="0"/>
                    </a:moveTo>
                    <a:cubicBezTo>
                      <a:pt x="37322" y="301690"/>
                      <a:pt x="74645" y="603380"/>
                      <a:pt x="167951" y="783772"/>
                    </a:cubicBezTo>
                    <a:cubicBezTo>
                      <a:pt x="261257" y="964164"/>
                      <a:pt x="494522" y="1035698"/>
                      <a:pt x="559836" y="1082351"/>
                    </a:cubicBezTo>
                  </a:path>
                </a:pathLst>
              </a:custGeom>
              <a:noFill/>
              <a:ln w="57150">
                <a:solidFill>
                  <a:srgbClr val="1E69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867290" y="2934552"/>
              <a:ext cx="1017917" cy="1224557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89939" y="4177261"/>
              <a:ext cx="581864" cy="0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471805" y="4159109"/>
              <a:ext cx="147483" cy="1082170"/>
            </a:xfrm>
            <a:prstGeom prst="line">
              <a:avLst/>
            </a:prstGeom>
            <a:ln w="5715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053087" y="2665562"/>
              <a:ext cx="0" cy="3079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928777" y="2665562"/>
              <a:ext cx="0" cy="3079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022785" y="2665562"/>
              <a:ext cx="0" cy="3079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63510" y="2665562"/>
              <a:ext cx="0" cy="3079630"/>
            </a:xfrm>
            <a:prstGeom prst="line">
              <a:avLst/>
            </a:prstGeom>
            <a:ln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960038" y="2665562"/>
              <a:ext cx="0" cy="3079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9458158" y="2665562"/>
              <a:ext cx="0" cy="3079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28777" y="5581291"/>
              <a:ext cx="1115683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53087" y="5581291"/>
              <a:ext cx="196969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022785" y="5581291"/>
              <a:ext cx="224072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272128" y="5587043"/>
              <a:ext cx="168791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960038" y="5601421"/>
              <a:ext cx="151176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419005" y="5601421"/>
              <a:ext cx="1973267" cy="679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T0 - Selection</a:t>
              </a:r>
              <a:endParaRPr lang="en-US" sz="7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41257" y="5604480"/>
              <a:ext cx="2131917" cy="679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T1 – nucleation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6252" y="5623791"/>
              <a:ext cx="1561635" cy="679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T3 growth</a:t>
              </a:r>
              <a:endParaRPr lang="en-US" sz="7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2750" y="5623791"/>
              <a:ext cx="841278" cy="679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T4 </a:t>
              </a:r>
              <a:endParaRPr lang="en-US" sz="7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48873" y="3400648"/>
              <a:ext cx="785533" cy="679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P1</a:t>
              </a:r>
              <a:endParaRPr lang="en-US" sz="7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53096" y="2177842"/>
              <a:ext cx="785533" cy="679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P3</a:t>
              </a:r>
              <a:endParaRPr lang="en-US" sz="7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116901" y="4244132"/>
            <a:ext cx="2133600" cy="1623268"/>
            <a:chOff x="4343400" y="4097078"/>
            <a:chExt cx="2133600" cy="162326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4343400" y="5380263"/>
              <a:ext cx="920625" cy="0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264025" y="4097078"/>
              <a:ext cx="0" cy="1291570"/>
            </a:xfrm>
            <a:prstGeom prst="line">
              <a:avLst/>
            </a:prstGeom>
            <a:ln w="5715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486082" y="5061562"/>
              <a:ext cx="325708" cy="13626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6170975" y="5388583"/>
              <a:ext cx="306025" cy="65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/>
            <p:cNvSpPr/>
            <p:nvPr/>
          </p:nvSpPr>
          <p:spPr>
            <a:xfrm>
              <a:off x="5264025" y="4097078"/>
              <a:ext cx="231324" cy="963582"/>
            </a:xfrm>
            <a:custGeom>
              <a:avLst/>
              <a:gdLst>
                <a:gd name="connsiteX0" fmla="*/ 0 w 559836"/>
                <a:gd name="connsiteY0" fmla="*/ 0 h 1082351"/>
                <a:gd name="connsiteX1" fmla="*/ 167951 w 559836"/>
                <a:gd name="connsiteY1" fmla="*/ 783772 h 1082351"/>
                <a:gd name="connsiteX2" fmla="*/ 559836 w 559836"/>
                <a:gd name="connsiteY2" fmla="*/ 1082351 h 108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836" h="1082351">
                  <a:moveTo>
                    <a:pt x="0" y="0"/>
                  </a:moveTo>
                  <a:cubicBezTo>
                    <a:pt x="37322" y="301690"/>
                    <a:pt x="74645" y="603380"/>
                    <a:pt x="167951" y="783772"/>
                  </a:cubicBezTo>
                  <a:cubicBezTo>
                    <a:pt x="261257" y="964164"/>
                    <a:pt x="494522" y="1035698"/>
                    <a:pt x="559836" y="1082351"/>
                  </a:cubicBezTo>
                </a:path>
              </a:pathLst>
            </a:custGeom>
            <a:noFill/>
            <a:ln w="57150" cap="rnd">
              <a:solidFill>
                <a:srgbClr val="1E69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818562" y="5090592"/>
              <a:ext cx="69180" cy="130320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887931" y="5220912"/>
              <a:ext cx="217529" cy="0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01253" y="5220912"/>
              <a:ext cx="73929" cy="172869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878745" y="4621712"/>
              <a:ext cx="0" cy="906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458424" y="4621712"/>
              <a:ext cx="0" cy="906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615113" y="4621712"/>
              <a:ext cx="0" cy="906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892735" y="4637115"/>
              <a:ext cx="0" cy="906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72200" y="4661024"/>
              <a:ext cx="0" cy="906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458424" y="5480396"/>
              <a:ext cx="417096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878745" y="5480396"/>
              <a:ext cx="73636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617989" y="5477915"/>
              <a:ext cx="274746" cy="1365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885622" y="5491573"/>
              <a:ext cx="285353" cy="7555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015543" y="5486325"/>
              <a:ext cx="7377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T0 - Selection</a:t>
              </a:r>
              <a:endParaRPr lang="en-US" sz="7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94567" y="5514853"/>
              <a:ext cx="117734" cy="2000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700" dirty="0" smtClean="0"/>
                <a:t>T1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82276" y="5520291"/>
              <a:ext cx="3145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T4 </a:t>
              </a:r>
              <a:endParaRPr lang="en-US" sz="7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73730" y="4838195"/>
              <a:ext cx="29367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P1</a:t>
              </a:r>
              <a:endParaRPr lang="en-US" sz="7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69643" y="4975159"/>
              <a:ext cx="29367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P4</a:t>
              </a:r>
              <a:endParaRPr lang="en-US" sz="700" dirty="0"/>
            </a:p>
          </p:txBody>
        </p:sp>
      </p:grpSp>
      <p:grpSp>
        <p:nvGrpSpPr>
          <p:cNvPr id="91" name="Group 90"/>
          <p:cNvGrpSpPr>
            <a:grpSpLocks noChangeAspect="1"/>
          </p:cNvGrpSpPr>
          <p:nvPr/>
        </p:nvGrpSpPr>
        <p:grpSpPr>
          <a:xfrm>
            <a:off x="1771149" y="1676400"/>
            <a:ext cx="2973054" cy="1689328"/>
            <a:chOff x="1404257" y="744584"/>
            <a:chExt cx="9916886" cy="5634904"/>
          </a:xfrm>
        </p:grpSpPr>
        <p:grpSp>
          <p:nvGrpSpPr>
            <p:cNvPr id="92" name="Group 91"/>
            <p:cNvGrpSpPr/>
            <p:nvPr/>
          </p:nvGrpSpPr>
          <p:grpSpPr>
            <a:xfrm>
              <a:off x="1404257" y="744584"/>
              <a:ext cx="9916886" cy="4358638"/>
              <a:chOff x="1520890" y="1334278"/>
              <a:chExt cx="7392955" cy="1455576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1520890" y="1334278"/>
                <a:ext cx="7392955" cy="1455576"/>
                <a:chOff x="1520890" y="1334278"/>
                <a:chExt cx="7392955" cy="1455576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520890" y="2771192"/>
                  <a:ext cx="1520890" cy="0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3041780" y="1334278"/>
                  <a:ext cx="0" cy="1436914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3581401" y="2434233"/>
                  <a:ext cx="2259460" cy="1057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7392956" y="2789854"/>
                  <a:ext cx="1520889" cy="0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H="1">
                  <a:off x="6698111" y="2789854"/>
                  <a:ext cx="694844" cy="0"/>
                </a:xfrm>
                <a:prstGeom prst="line">
                  <a:avLst/>
                </a:prstGeom>
                <a:ln w="571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Freeform 119"/>
              <p:cNvSpPr/>
              <p:nvPr/>
            </p:nvSpPr>
            <p:spPr>
              <a:xfrm>
                <a:off x="3041780" y="1362269"/>
                <a:ext cx="559836" cy="1082351"/>
              </a:xfrm>
              <a:custGeom>
                <a:avLst/>
                <a:gdLst>
                  <a:gd name="connsiteX0" fmla="*/ 0 w 559836"/>
                  <a:gd name="connsiteY0" fmla="*/ 0 h 1082351"/>
                  <a:gd name="connsiteX1" fmla="*/ 167951 w 559836"/>
                  <a:gd name="connsiteY1" fmla="*/ 783772 h 1082351"/>
                  <a:gd name="connsiteX2" fmla="*/ 559836 w 559836"/>
                  <a:gd name="connsiteY2" fmla="*/ 1082351 h 108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9836" h="1082351">
                    <a:moveTo>
                      <a:pt x="0" y="0"/>
                    </a:moveTo>
                    <a:cubicBezTo>
                      <a:pt x="37322" y="301690"/>
                      <a:pt x="74645" y="603380"/>
                      <a:pt x="167951" y="783772"/>
                    </a:cubicBezTo>
                    <a:cubicBezTo>
                      <a:pt x="261257" y="964164"/>
                      <a:pt x="494522" y="1035698"/>
                      <a:pt x="559836" y="1082351"/>
                    </a:cubicBezTo>
                  </a:path>
                </a:pathLst>
              </a:custGeom>
              <a:noFill/>
              <a:ln w="5715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1915886" y="4330460"/>
              <a:ext cx="0" cy="1861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596743" y="3338423"/>
              <a:ext cx="0" cy="285337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829209" y="2762072"/>
              <a:ext cx="1460788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Sense</a:t>
              </a:r>
              <a:endParaRPr lang="en-US" sz="7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52152" y="5712187"/>
              <a:ext cx="3096958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Data transfer to IO</a:t>
              </a:r>
              <a:endParaRPr lang="en-US" sz="7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464575" y="2900739"/>
              <a:ext cx="1182746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/>
                <a:t>essr</a:t>
              </a:r>
              <a:endParaRPr lang="en-US" sz="700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6937426" y="4041500"/>
              <a:ext cx="575431" cy="1061722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485573" y="5103222"/>
              <a:ext cx="932062" cy="0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173605" y="3456978"/>
              <a:ext cx="1696057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Setback</a:t>
              </a:r>
              <a:endParaRPr lang="en-US" sz="700" dirty="0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H="1" flipV="1">
              <a:off x="1915890" y="5497676"/>
              <a:ext cx="7776749" cy="2209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9692640" y="3461747"/>
              <a:ext cx="0" cy="269175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Arc 107"/>
            <p:cNvSpPr/>
            <p:nvPr/>
          </p:nvSpPr>
          <p:spPr>
            <a:xfrm>
              <a:off x="7867178" y="3475575"/>
              <a:ext cx="810487" cy="932740"/>
            </a:xfrm>
            <a:prstGeom prst="arc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9" name="Arc 108"/>
            <p:cNvSpPr/>
            <p:nvPr/>
          </p:nvSpPr>
          <p:spPr>
            <a:xfrm flipH="1">
              <a:off x="7203506" y="3484542"/>
              <a:ext cx="603889" cy="1070033"/>
            </a:xfrm>
            <a:prstGeom prst="arc">
              <a:avLst>
                <a:gd name="adj1" fmla="val 16129231"/>
                <a:gd name="adj2" fmla="val 0"/>
              </a:avLst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7502184" y="3484542"/>
              <a:ext cx="836108" cy="0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480120" y="5319678"/>
              <a:ext cx="2113119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Occupancy</a:t>
              </a:r>
              <a:endParaRPr lang="en-US" sz="700" dirty="0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2948181" y="3484542"/>
              <a:ext cx="0" cy="271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8" idx="2"/>
            </p:cNvCxnSpPr>
            <p:nvPr/>
          </p:nvCxnSpPr>
          <p:spPr>
            <a:xfrm>
              <a:off x="8677665" y="3941946"/>
              <a:ext cx="581100" cy="1105394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2940406" y="5319678"/>
              <a:ext cx="365633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 flipV="1">
              <a:off x="6595691" y="5806681"/>
              <a:ext cx="3096951" cy="71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3919951" y="4807625"/>
              <a:ext cx="1802996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TSENSE</a:t>
              </a:r>
              <a:endParaRPr lang="en-US" sz="700" dirty="0"/>
            </a:p>
          </p:txBody>
        </p:sp>
      </p:grpSp>
      <p:grpSp>
        <p:nvGrpSpPr>
          <p:cNvPr id="145" name="Group 144"/>
          <p:cNvGrpSpPr>
            <a:grpSpLocks noChangeAspect="1"/>
          </p:cNvGrpSpPr>
          <p:nvPr/>
        </p:nvGrpSpPr>
        <p:grpSpPr>
          <a:xfrm>
            <a:off x="1772134" y="4191000"/>
            <a:ext cx="2973054" cy="1689328"/>
            <a:chOff x="1404257" y="744584"/>
            <a:chExt cx="9916886" cy="5634904"/>
          </a:xfrm>
        </p:grpSpPr>
        <p:grpSp>
          <p:nvGrpSpPr>
            <p:cNvPr id="146" name="Group 145"/>
            <p:cNvGrpSpPr/>
            <p:nvPr/>
          </p:nvGrpSpPr>
          <p:grpSpPr>
            <a:xfrm>
              <a:off x="1404257" y="744584"/>
              <a:ext cx="9916886" cy="4358638"/>
              <a:chOff x="1520890" y="1334278"/>
              <a:chExt cx="7392955" cy="1455576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1520890" y="1334278"/>
                <a:ext cx="7392955" cy="1455576"/>
                <a:chOff x="1520890" y="1334278"/>
                <a:chExt cx="7392955" cy="1455576"/>
              </a:xfrm>
            </p:grpSpPr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1520890" y="2771192"/>
                  <a:ext cx="1520890" cy="0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3041780" y="1334278"/>
                  <a:ext cx="0" cy="1436914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3581401" y="2435291"/>
                  <a:ext cx="2058593" cy="6569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7392956" y="2789854"/>
                  <a:ext cx="1520889" cy="0"/>
                </a:xfrm>
                <a:prstGeom prst="line">
                  <a:avLst/>
                </a:prstGeom>
                <a:ln w="571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6698111" y="2789854"/>
                  <a:ext cx="694844" cy="0"/>
                </a:xfrm>
                <a:prstGeom prst="line">
                  <a:avLst/>
                </a:prstGeom>
                <a:ln w="571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Freeform 166"/>
              <p:cNvSpPr/>
              <p:nvPr/>
            </p:nvSpPr>
            <p:spPr>
              <a:xfrm>
                <a:off x="3041780" y="1362269"/>
                <a:ext cx="559836" cy="1082351"/>
              </a:xfrm>
              <a:custGeom>
                <a:avLst/>
                <a:gdLst>
                  <a:gd name="connsiteX0" fmla="*/ 0 w 559836"/>
                  <a:gd name="connsiteY0" fmla="*/ 0 h 1082351"/>
                  <a:gd name="connsiteX1" fmla="*/ 167951 w 559836"/>
                  <a:gd name="connsiteY1" fmla="*/ 783772 h 1082351"/>
                  <a:gd name="connsiteX2" fmla="*/ 559836 w 559836"/>
                  <a:gd name="connsiteY2" fmla="*/ 1082351 h 108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9836" h="1082351">
                    <a:moveTo>
                      <a:pt x="0" y="0"/>
                    </a:moveTo>
                    <a:cubicBezTo>
                      <a:pt x="37322" y="301690"/>
                      <a:pt x="74645" y="603380"/>
                      <a:pt x="167951" y="783772"/>
                    </a:cubicBezTo>
                    <a:cubicBezTo>
                      <a:pt x="261257" y="964164"/>
                      <a:pt x="494522" y="1035698"/>
                      <a:pt x="559836" y="1082351"/>
                    </a:cubicBezTo>
                  </a:path>
                </a:pathLst>
              </a:custGeom>
              <a:noFill/>
              <a:ln w="5715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cxnSp>
          <p:nvCxnSpPr>
            <p:cNvPr id="147" name="Straight Connector 146"/>
            <p:cNvCxnSpPr/>
            <p:nvPr/>
          </p:nvCxnSpPr>
          <p:spPr>
            <a:xfrm>
              <a:off x="1915886" y="4330460"/>
              <a:ext cx="0" cy="1861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596743" y="3338423"/>
              <a:ext cx="0" cy="285337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5829209" y="2762072"/>
              <a:ext cx="1460788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Sense</a:t>
              </a:r>
              <a:endParaRPr lang="en-US" sz="7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652152" y="5712187"/>
              <a:ext cx="3096958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Data transfer to IO</a:t>
              </a:r>
              <a:endParaRPr lang="en-US" sz="700" dirty="0"/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6937426" y="4041500"/>
              <a:ext cx="575431" cy="1061722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7485573" y="5103222"/>
              <a:ext cx="932062" cy="0"/>
            </a:xfrm>
            <a:prstGeom prst="line">
              <a:avLst/>
            </a:prstGeom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 flipV="1">
              <a:off x="1912601" y="5527715"/>
              <a:ext cx="4687653" cy="325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9692640" y="3461747"/>
              <a:ext cx="0" cy="269175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4480120" y="5319678"/>
              <a:ext cx="2113119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Occupancy</a:t>
              </a:r>
              <a:endParaRPr lang="en-US" sz="700" dirty="0"/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2948181" y="3484542"/>
              <a:ext cx="0" cy="271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H="1">
              <a:off x="2940406" y="5319678"/>
              <a:ext cx="365633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H="1" flipV="1">
              <a:off x="6595691" y="5806681"/>
              <a:ext cx="3096951" cy="71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3919951" y="4807625"/>
              <a:ext cx="1802996" cy="66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TSENSE</a:t>
              </a:r>
              <a:endParaRPr lang="en-US" sz="700" dirty="0"/>
            </a:p>
          </p:txBody>
        </p:sp>
      </p:grpSp>
      <p:sp>
        <p:nvSpPr>
          <p:cNvPr id="255" name="TextBox 254"/>
          <p:cNvSpPr txBox="1"/>
          <p:nvPr/>
        </p:nvSpPr>
        <p:spPr>
          <a:xfrm>
            <a:off x="661887" y="4429908"/>
            <a:ext cx="838691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>
                <a:solidFill>
                  <a:schemeClr val="accent2"/>
                </a:solidFill>
                <a:latin typeface="Calibri" panose="020F0502020204030204" pitchFamily="34" charset="0"/>
              </a:rPr>
              <a:t>SSM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73840" y="2018705"/>
            <a:ext cx="739177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>
                <a:solidFill>
                  <a:schemeClr val="accent2"/>
                </a:solidFill>
                <a:latin typeface="Calibri" panose="020F0502020204030204" pitchFamily="34" charset="0"/>
              </a:rPr>
              <a:t>SXP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696291" y="1120280"/>
            <a:ext cx="1001043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 smtClean="0">
                <a:latin typeface="Calibri" panose="020F0502020204030204" pitchFamily="34" charset="0"/>
              </a:rPr>
              <a:t>READ</a:t>
            </a:r>
            <a:endParaRPr lang="en-US" sz="2799" b="1" dirty="0">
              <a:latin typeface="Calibri" panose="020F050202020403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6379355" y="1165236"/>
            <a:ext cx="707245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 smtClean="0">
                <a:latin typeface="Calibri" panose="020F0502020204030204" pitchFamily="34" charset="0"/>
              </a:rPr>
              <a:t>SET</a:t>
            </a:r>
            <a:endParaRPr lang="en-US" sz="2799" b="1" dirty="0">
              <a:latin typeface="Calibri" panose="020F050202020403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9324273" y="1052928"/>
            <a:ext cx="1080424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 dirty="0" smtClean="0">
                <a:latin typeface="Calibri" panose="020F0502020204030204" pitchFamily="34" charset="0"/>
              </a:rPr>
              <a:t>RESET</a:t>
            </a:r>
            <a:endParaRPr lang="en-US" sz="2799" b="1" dirty="0">
              <a:latin typeface="Calibri" panose="020F0502020204030204" pitchFamily="34" charset="0"/>
            </a:endParaRPr>
          </a:p>
        </p:txBody>
      </p:sp>
      <p:grpSp>
        <p:nvGrpSpPr>
          <p:cNvPr id="318" name="Group 317"/>
          <p:cNvGrpSpPr/>
          <p:nvPr/>
        </p:nvGrpSpPr>
        <p:grpSpPr>
          <a:xfrm>
            <a:off x="8610600" y="4190969"/>
            <a:ext cx="2133600" cy="1670993"/>
            <a:chOff x="8610600" y="4190969"/>
            <a:chExt cx="2133600" cy="1670993"/>
          </a:xfrm>
        </p:grpSpPr>
        <p:cxnSp>
          <p:nvCxnSpPr>
            <p:cNvPr id="261" name="Straight Connector 260"/>
            <p:cNvCxnSpPr/>
            <p:nvPr/>
          </p:nvCxnSpPr>
          <p:spPr>
            <a:xfrm flipV="1">
              <a:off x="8610600" y="4378683"/>
              <a:ext cx="920625" cy="0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9531225" y="4370298"/>
              <a:ext cx="0" cy="1291570"/>
            </a:xfrm>
            <a:prstGeom prst="line">
              <a:avLst/>
            </a:prstGeom>
            <a:ln w="5715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V="1">
              <a:off x="9753282" y="4683758"/>
              <a:ext cx="325708" cy="13626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10438175" y="4370298"/>
              <a:ext cx="306025" cy="65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Freeform 264"/>
            <p:cNvSpPr/>
            <p:nvPr/>
          </p:nvSpPr>
          <p:spPr>
            <a:xfrm flipV="1">
              <a:off x="9531225" y="4698286"/>
              <a:ext cx="231324" cy="963582"/>
            </a:xfrm>
            <a:custGeom>
              <a:avLst/>
              <a:gdLst>
                <a:gd name="connsiteX0" fmla="*/ 0 w 559836"/>
                <a:gd name="connsiteY0" fmla="*/ 0 h 1082351"/>
                <a:gd name="connsiteX1" fmla="*/ 167951 w 559836"/>
                <a:gd name="connsiteY1" fmla="*/ 783772 h 1082351"/>
                <a:gd name="connsiteX2" fmla="*/ 559836 w 559836"/>
                <a:gd name="connsiteY2" fmla="*/ 1082351 h 108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836" h="1082351">
                  <a:moveTo>
                    <a:pt x="0" y="0"/>
                  </a:moveTo>
                  <a:cubicBezTo>
                    <a:pt x="37322" y="301690"/>
                    <a:pt x="74645" y="603380"/>
                    <a:pt x="167951" y="783772"/>
                  </a:cubicBezTo>
                  <a:cubicBezTo>
                    <a:pt x="261257" y="964164"/>
                    <a:pt x="494522" y="1035698"/>
                    <a:pt x="559836" y="1082351"/>
                  </a:cubicBezTo>
                </a:path>
              </a:pathLst>
            </a:custGeom>
            <a:noFill/>
            <a:ln w="57150" cap="rnd">
              <a:solidFill>
                <a:srgbClr val="1E69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cxnSp>
          <p:nvCxnSpPr>
            <p:cNvPr id="266" name="Straight Connector 265"/>
            <p:cNvCxnSpPr/>
            <p:nvPr/>
          </p:nvCxnSpPr>
          <p:spPr>
            <a:xfrm flipV="1">
              <a:off x="10085762" y="4538034"/>
              <a:ext cx="69180" cy="130320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V="1">
              <a:off x="10155131" y="4538034"/>
              <a:ext cx="217529" cy="0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10368453" y="4365165"/>
              <a:ext cx="73929" cy="172869"/>
            </a:xfrm>
            <a:prstGeom prst="line">
              <a:avLst/>
            </a:prstGeom>
            <a:ln w="57150" cap="rnd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9145946" y="4230281"/>
              <a:ext cx="7683" cy="1582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8725624" y="4230281"/>
              <a:ext cx="4741" cy="1484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>
              <a:off x="9881671" y="4230281"/>
              <a:ext cx="642" cy="1582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H="1">
              <a:off x="10155131" y="4214878"/>
              <a:ext cx="4804" cy="1609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>
              <a:off x="10432542" y="4190969"/>
              <a:ext cx="6859" cy="1670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8733308" y="5573950"/>
              <a:ext cx="417096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V="1">
              <a:off x="9153629" y="5573950"/>
              <a:ext cx="73636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9892873" y="5562773"/>
              <a:ext cx="274746" cy="1365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10160506" y="5555218"/>
              <a:ext cx="285353" cy="7555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TextBox 277"/>
            <p:cNvSpPr txBox="1"/>
            <p:nvPr/>
          </p:nvSpPr>
          <p:spPr>
            <a:xfrm>
              <a:off x="9168298" y="5638800"/>
              <a:ext cx="7377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T0 - Selection</a:t>
              </a:r>
              <a:endParaRPr lang="en-US" sz="700" dirty="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9969451" y="5644238"/>
              <a:ext cx="117734" cy="2000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700" dirty="0" smtClean="0"/>
                <a:t>T1</a:t>
              </a: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10157160" y="5638800"/>
              <a:ext cx="3145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T4 </a:t>
              </a:r>
              <a:endParaRPr lang="en-US" sz="700" dirty="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9840930" y="4720696"/>
              <a:ext cx="29367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P1</a:t>
              </a:r>
              <a:endParaRPr lang="en-US" sz="700" dirty="0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10136843" y="4583732"/>
              <a:ext cx="29367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P4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53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3DXP Projects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43000" y="914400"/>
          <a:ext cx="9906000" cy="541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71600"/>
                <a:gridCol w="3886200"/>
                <a:gridCol w="3352800"/>
              </a:tblGrid>
              <a:tr h="1204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Project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Architecture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PLC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</a:tr>
              <a:tr h="120478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S15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Cell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20nm SXP, Unipolar, SLC</a:t>
                      </a:r>
                    </a:p>
                  </a:txBody>
                  <a:tcPr marL="97920" marR="97920" marT="36576" marB="36576"/>
                </a:tc>
                <a:tc rowSpan="4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a:t>α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-product 128Gb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PG4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Qual’d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, PG1 Q1/18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Qual</a:t>
                      </a:r>
                      <a:endParaRPr lang="en-US" sz="1600" baseline="0" dirty="0" smtClean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Tile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2-deck 2Kx4K, 1b/tile</a:t>
                      </a: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Core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pPr marL="0" marR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128b/partition,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4-slice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16-partition</a:t>
                      </a: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Component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pPr marL="0" marR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R1600/W550 MB/s, DDR4 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S26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Cell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20nm SXP, Unipolar, SLC</a:t>
                      </a:r>
                    </a:p>
                  </a:txBody>
                  <a:tcPr marL="97920" marR="97920" marT="36576" marB="36576"/>
                </a:tc>
                <a:tc rowSpan="4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a:t>α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-product 256Gb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Q2/18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PG4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Qual</a:t>
                      </a:r>
                      <a:endParaRPr lang="en-US" sz="16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Q3/18 PG1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Qual</a:t>
                      </a:r>
                      <a:endParaRPr lang="en-US" sz="16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Chop = low cost S15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Tile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4-deck 4Kx4K Quilt,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1b/tile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Core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pPr marL="0" marR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128b/partition,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-slice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, 32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-partition</a:t>
                      </a: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Component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pPr marL="0" marR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R1600/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W800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MB/s, DDR4 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S37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Cell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14nm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 SXP, Unipolar, SLC</a:t>
                      </a:r>
                    </a:p>
                  </a:txBody>
                  <a:tcPr marL="97920" marR="97920" marT="36576" marB="36576"/>
                </a:tc>
                <a:tc rowSpan="4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XP03: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CMOS/BEOL development</a:t>
                      </a:r>
                    </a:p>
                    <a:p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S36X: Spider based on S26 CMOS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a:t>α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-product 512Gb DBR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Q4/18</a:t>
                      </a:r>
                    </a:p>
                    <a:p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Chop = DDR5 low cost S26</a:t>
                      </a:r>
                    </a:p>
                    <a:p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Phase 2: R4800/W1600 MB/s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Tile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4-deck 4Kx4K Quilt, 1b/tile</a:t>
                      </a: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Core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pPr marL="0" marR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128b/partition,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-slice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32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-partition</a:t>
                      </a: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Component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pPr marL="0" marR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R3200/W1100 MB/s, DDR5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SSM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(S26S as</a:t>
                      </a:r>
                      <a:r>
                        <a:rPr lang="en-US" sz="1600" b="1" baseline="0" dirty="0" smtClean="0">
                          <a:latin typeface="Calibri" panose="020F0502020204030204" pitchFamily="34" charset="0"/>
                        </a:rPr>
                        <a:t> placeholder)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Cell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20nm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SSM, Bipolar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, SLC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 rowSpan="4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SR71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B for cell fundamental learning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a:t>S24S for array feature development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a:t>α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Product decision pending on design and process development 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Tile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4-deck 4Kx4K Quilt, 1b/tile</a:t>
                      </a: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Core</a:t>
                      </a: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pPr marL="0" marR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128b/partition,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-slice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, 32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-partition</a:t>
                      </a: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Component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>
                  <a:txBody>
                    <a:bodyPr/>
                    <a:lstStyle/>
                    <a:p>
                      <a:pPr marL="0" marR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R1600/W800 MB/s, DDR4 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6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0b7a245-a7c3-4504-88b2-cf85318e6b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723</TotalTime>
  <Words>1632</Words>
  <Application>Microsoft Office PowerPoint</Application>
  <PresentationFormat>Widescreen</PresentationFormat>
  <Paragraphs>557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Neo Sans Intel</vt:lpstr>
      <vt:lpstr>Neo Sans Intel Medium</vt:lpstr>
      <vt:lpstr>Arial</vt:lpstr>
      <vt:lpstr>Calibri</vt:lpstr>
      <vt:lpstr>Cambria Math</vt:lpstr>
      <vt:lpstr>Segoe UI</vt:lpstr>
      <vt:lpstr>Symbol</vt:lpstr>
      <vt:lpstr>Times New Roman</vt:lpstr>
      <vt:lpstr>Wingdings</vt:lpstr>
      <vt:lpstr>blank</vt:lpstr>
      <vt:lpstr>SSM and Bipolar Architecture</vt:lpstr>
      <vt:lpstr>Content</vt:lpstr>
      <vt:lpstr>Introduction to SSM</vt:lpstr>
      <vt:lpstr>Electrical Equivalent Circuit and Possible Underline Physics </vt:lpstr>
      <vt:lpstr>Content</vt:lpstr>
      <vt:lpstr>SXP vs. SSM – Cell Architecture (20nm Comparison)</vt:lpstr>
      <vt:lpstr>SXP vs. SSM – Array Architecture   (20nm Comparison, Sharing Partition Architecture)</vt:lpstr>
      <vt:lpstr>SXP vs. SSM – Algorithm</vt:lpstr>
      <vt:lpstr>3DXP Projects</vt:lpstr>
      <vt:lpstr>An possibility into 3D-NAND Like Scaling</vt:lpstr>
      <vt:lpstr>Content</vt:lpstr>
      <vt:lpstr>Classes of “Ducks”</vt:lpstr>
      <vt:lpstr>“Hysteresis” of Transfer characteristics</vt:lpstr>
      <vt:lpstr>PCM</vt:lpstr>
      <vt:lpstr>PCM</vt:lpstr>
      <vt:lpstr>SSM</vt:lpstr>
      <vt:lpstr>Transfer Charx Summary</vt:lpstr>
      <vt:lpstr>Content</vt:lpstr>
      <vt:lpstr>Unipolar vs. Bipolar</vt:lpstr>
      <vt:lpstr>Challenge in Decoder Size &amp; Energy  </vt:lpstr>
      <vt:lpstr>Embodiments of Bipolar Decoder</vt:lpstr>
      <vt:lpstr>S24S decoder</vt:lpstr>
      <vt:lpstr>Voltage Stress</vt:lpstr>
      <vt:lpstr>Why S24S decoder has higher energy?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and Bipolar Architecture</dc:title>
  <dc:creator>Kau, Derchang</dc:creator>
  <cp:lastModifiedBy>Kau, Derchang</cp:lastModifiedBy>
  <cp:revision>52</cp:revision>
  <dcterms:created xsi:type="dcterms:W3CDTF">2018-04-09T15:04:47Z</dcterms:created>
  <dcterms:modified xsi:type="dcterms:W3CDTF">2018-04-12T05:05:33Z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