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  <p:sldId id="259" r:id="rId6"/>
    <p:sldId id="258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54" autoAdjust="0"/>
    <p:restoredTop sz="94660"/>
  </p:normalViewPr>
  <p:slideViewPr>
    <p:cSldViewPr>
      <p:cViewPr varScale="1">
        <p:scale>
          <a:sx n="80" d="100"/>
          <a:sy n="80" d="100"/>
        </p:scale>
        <p:origin x="72" y="37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5" Type="http://schemas.openxmlformats.org/officeDocument/2006/relationships/image" Target="../media/image7.emf"/><Relationship Id="rId4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8640"/>
            <a:ext cx="10363200" cy="1012825"/>
          </a:xfrm>
        </p:spPr>
        <p:txBody>
          <a:bodyPr/>
          <a:lstStyle/>
          <a:p>
            <a:r>
              <a:rPr lang="en-US" sz="4400" dirty="0" smtClean="0"/>
              <a:t>SSM Alpha Product analysis to build SOW 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DerChang WW08.2/18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/>
              <a:t>F</a:t>
            </a:r>
            <a:r>
              <a:rPr lang="en-US" sz="1400" dirty="0" smtClean="0"/>
              <a:t>eedback </a:t>
            </a:r>
            <a:r>
              <a:rPr lang="en-US" sz="1400" dirty="0"/>
              <a:t>to S26S </a:t>
            </a:r>
            <a:r>
              <a:rPr lang="en-US" sz="1400" dirty="0" err="1"/>
              <a:t>qual</a:t>
            </a:r>
            <a:r>
              <a:rPr lang="en-US" sz="1400" dirty="0"/>
              <a:t> by Q4/2019 </a:t>
            </a:r>
            <a:r>
              <a:rPr lang="en-US" sz="1400" dirty="0" smtClean="0"/>
              <a:t>–</a:t>
            </a:r>
            <a:endParaRPr lang="en-US" sz="1400" dirty="0"/>
          </a:p>
          <a:p>
            <a:pPr lvl="0"/>
            <a:r>
              <a:rPr lang="en-US" sz="1400" dirty="0"/>
              <a:t>Time </a:t>
            </a:r>
            <a:r>
              <a:rPr lang="en-US" sz="1400" dirty="0" smtClean="0"/>
              <a:t>to </a:t>
            </a:r>
            <a:r>
              <a:rPr lang="en-US" sz="1400" dirty="0"/>
              <a:t>flesh out alpha product </a:t>
            </a:r>
            <a:r>
              <a:rPr lang="en-US" sz="1400" dirty="0" smtClean="0"/>
              <a:t>after </a:t>
            </a:r>
            <a:r>
              <a:rPr lang="en-US" sz="1400" dirty="0"/>
              <a:t>DBR is too </a:t>
            </a:r>
            <a:r>
              <a:rPr lang="en-US" sz="1400" dirty="0" smtClean="0"/>
              <a:t>short </a:t>
            </a:r>
            <a:r>
              <a:rPr lang="en-US" sz="1400" dirty="0" smtClean="0">
                <a:sym typeface="Wingdings" panose="05000000000000000000" pitchFamily="2" charset="2"/>
              </a:rPr>
              <a:t> likely </a:t>
            </a:r>
            <a:r>
              <a:rPr lang="en-US" sz="1400" dirty="0" err="1" smtClean="0">
                <a:sym typeface="Wingdings" panose="05000000000000000000" pitchFamily="2" charset="2"/>
              </a:rPr>
              <a:t>qual</a:t>
            </a:r>
            <a:r>
              <a:rPr lang="en-US" sz="1400" dirty="0" smtClean="0">
                <a:sym typeface="Wingdings" panose="05000000000000000000" pitchFamily="2" charset="2"/>
              </a:rPr>
              <a:t> date Q2/2020</a:t>
            </a:r>
            <a:endParaRPr lang="en-US" sz="1400" dirty="0"/>
          </a:p>
          <a:p>
            <a:pPr lvl="0"/>
            <a:r>
              <a:rPr lang="en-US" sz="1400" dirty="0" smtClean="0"/>
              <a:t>6 quarters after </a:t>
            </a:r>
            <a:r>
              <a:rPr lang="en-US" sz="1400" dirty="0"/>
              <a:t>SXP counterpart </a:t>
            </a:r>
            <a:r>
              <a:rPr lang="en-US" sz="1400" dirty="0" err="1"/>
              <a:t>qual</a:t>
            </a:r>
            <a:r>
              <a:rPr lang="en-US" sz="1400" dirty="0"/>
              <a:t> is not competitive.</a:t>
            </a:r>
          </a:p>
          <a:p>
            <a:pPr lvl="0"/>
            <a:r>
              <a:rPr lang="en-US" sz="1400" dirty="0"/>
              <a:t>Explicitly calling out bipolar decoder architecture pathfinding.  </a:t>
            </a:r>
            <a:endParaRPr lang="en-US" sz="1400" dirty="0" smtClean="0"/>
          </a:p>
          <a:p>
            <a:pPr lvl="1"/>
            <a:r>
              <a:rPr lang="en-US" sz="1400" dirty="0" smtClean="0"/>
              <a:t>including </a:t>
            </a:r>
            <a:r>
              <a:rPr lang="en-US" sz="1400" dirty="0"/>
              <a:t>the corresponding design collateral to support energy and die size </a:t>
            </a:r>
            <a:r>
              <a:rPr lang="en-US" sz="1400" dirty="0" smtClean="0"/>
              <a:t>required</a:t>
            </a:r>
            <a:endParaRPr lang="en-US" sz="1400" dirty="0"/>
          </a:p>
          <a:p>
            <a:pPr marL="0" lvl="0" indent="0">
              <a:buNone/>
            </a:pPr>
            <a:r>
              <a:rPr lang="en-US" sz="1400" dirty="0" smtClean="0"/>
              <a:t>The SOW should in 3 pieces built with continuity</a:t>
            </a:r>
          </a:p>
          <a:p>
            <a:pPr lvl="0"/>
            <a:r>
              <a:rPr lang="en-US" sz="1400" dirty="0" smtClean="0"/>
              <a:t>Dual </a:t>
            </a:r>
            <a:r>
              <a:rPr lang="en-US" sz="1400" dirty="0"/>
              <a:t>deck SR71 RWB fundamental established.</a:t>
            </a:r>
          </a:p>
          <a:p>
            <a:pPr lvl="0"/>
            <a:r>
              <a:rPr lang="en-US" sz="1400" dirty="0"/>
              <a:t>14nm pathfinding, including </a:t>
            </a:r>
            <a:endParaRPr lang="en-US" sz="1400" dirty="0" smtClean="0"/>
          </a:p>
          <a:p>
            <a:pPr lvl="1"/>
            <a:r>
              <a:rPr lang="en-US" sz="1400" dirty="0" smtClean="0"/>
              <a:t>high </a:t>
            </a:r>
            <a:r>
              <a:rPr lang="en-US" sz="1400" dirty="0"/>
              <a:t>density “product” test chip DBR/dual deck validation and </a:t>
            </a:r>
            <a:endParaRPr lang="en-US" sz="1400" dirty="0" smtClean="0"/>
          </a:p>
          <a:p>
            <a:pPr lvl="1"/>
            <a:r>
              <a:rPr lang="en-US" sz="1400" dirty="0" smtClean="0"/>
              <a:t>Bipolar </a:t>
            </a:r>
            <a:r>
              <a:rPr lang="en-US" sz="1400" dirty="0"/>
              <a:t>architecture/collateral for energy and die size on  par or better than SXP counterpart.</a:t>
            </a:r>
          </a:p>
          <a:p>
            <a:pPr lvl="0"/>
            <a:r>
              <a:rPr lang="en-US" sz="1400" dirty="0"/>
              <a:t>14nm Alpha product intercept to reduce time to market delay  (</a:t>
            </a:r>
            <a:r>
              <a:rPr lang="en-US" sz="1400" dirty="0" err="1"/>
              <a:t>ie</a:t>
            </a:r>
            <a:r>
              <a:rPr lang="en-US" sz="1400" dirty="0"/>
              <a:t>. S37S vs. S37A</a:t>
            </a:r>
            <a:r>
              <a:rPr lang="en-US" sz="1400" dirty="0" smtClean="0"/>
              <a:t>)</a:t>
            </a:r>
          </a:p>
          <a:p>
            <a:pPr marL="0" lvl="0" indent="0">
              <a:buNone/>
            </a:pPr>
            <a:r>
              <a:rPr lang="en-US" sz="1400" dirty="0" smtClean="0"/>
              <a:t>The 14nm Alpha product strategy in this report are a collective judgement by Matt (design), Max, Kolya (PI).   Will continue getting feedback from Shafqat (Collateral), Balaji, Kiran(Array) and Ago and Fabio (device) in next few days.</a:t>
            </a:r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67993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46683"/>
              </p:ext>
            </p:extLst>
          </p:nvPr>
        </p:nvGraphicFramePr>
        <p:xfrm>
          <a:off x="1280930" y="234950"/>
          <a:ext cx="9531594" cy="652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Worksheet" r:id="rId3" imgW="10604451" imgH="7258050" progId="Excel.Sheet.12">
                  <p:embed/>
                </p:oleObj>
              </mc:Choice>
              <mc:Fallback>
                <p:oleObj name="Worksheet" r:id="rId3" imgW="10604451" imgH="72580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80930" y="234950"/>
                        <a:ext cx="9531594" cy="652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itle 3"/>
          <p:cNvSpPr txBox="1">
            <a:spLocks/>
          </p:cNvSpPr>
          <p:nvPr/>
        </p:nvSpPr>
        <p:spPr bwMode="auto">
          <a:xfrm>
            <a:off x="1280930" y="234950"/>
            <a:ext cx="4491034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2400" kern="0" dirty="0" smtClean="0"/>
              <a:t>SSM 20nm Alpha Product</a:t>
            </a:r>
            <a:endParaRPr lang="en-US" sz="2400" kern="0" dirty="0"/>
          </a:p>
        </p:txBody>
      </p:sp>
      <p:sp>
        <p:nvSpPr>
          <p:cNvPr id="21" name="Title 3"/>
          <p:cNvSpPr txBox="1">
            <a:spLocks/>
          </p:cNvSpPr>
          <p:nvPr/>
        </p:nvSpPr>
        <p:spPr bwMode="auto">
          <a:xfrm>
            <a:off x="1280930" y="3372737"/>
            <a:ext cx="4491034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2400" kern="0" dirty="0" smtClean="0"/>
              <a:t>Alternative Alpha Product – 14nm </a:t>
            </a:r>
            <a:endParaRPr lang="en-US" sz="2400" kern="0" dirty="0"/>
          </a:p>
        </p:txBody>
      </p:sp>
      <p:grpSp>
        <p:nvGrpSpPr>
          <p:cNvPr id="25" name="Group 24"/>
          <p:cNvGrpSpPr/>
          <p:nvPr/>
        </p:nvGrpSpPr>
        <p:grpSpPr>
          <a:xfrm>
            <a:off x="10815737" y="5913276"/>
            <a:ext cx="992259" cy="400690"/>
            <a:chOff x="3755740" y="6381328"/>
            <a:chExt cx="992259" cy="400690"/>
          </a:xfrm>
        </p:grpSpPr>
        <p:sp>
          <p:nvSpPr>
            <p:cNvPr id="23" name="Rectangle 22"/>
            <p:cNvSpPr/>
            <p:nvPr/>
          </p:nvSpPr>
          <p:spPr>
            <a:xfrm>
              <a:off x="3755740" y="6381328"/>
              <a:ext cx="216024" cy="21602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755740" y="6597352"/>
              <a:ext cx="9922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Risk in schedule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93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Assumption and Critical Path for 14nm Alpha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32756"/>
            <a:ext cx="10363200" cy="5400600"/>
          </a:xfrm>
        </p:spPr>
        <p:txBody>
          <a:bodyPr/>
          <a:lstStyle/>
          <a:p>
            <a:r>
              <a:rPr lang="en-US" sz="1600" dirty="0" smtClean="0"/>
              <a:t>SR71 Development: Demonstrate piecewise RWB for 14nm technology roadmap</a:t>
            </a:r>
          </a:p>
          <a:p>
            <a:pPr lvl="1"/>
            <a:r>
              <a:rPr lang="en-US" sz="1600" dirty="0" smtClean="0"/>
              <a:t>Dual-Deck @ 20.5nm; material class and stack defined; RWB gap manageable.</a:t>
            </a:r>
          </a:p>
          <a:p>
            <a:pPr lvl="1"/>
            <a:r>
              <a:rPr lang="en-US" sz="1600" dirty="0"/>
              <a:t>SR71 on PQ </a:t>
            </a:r>
            <a:r>
              <a:rPr lang="en-US" sz="1600" dirty="0" smtClean="0"/>
              <a:t>is working (need to be validated) </a:t>
            </a:r>
            <a:r>
              <a:rPr lang="en-US" sz="1600" dirty="0" smtClean="0">
                <a:sym typeface="Wingdings" panose="05000000000000000000" pitchFamily="2" charset="2"/>
              </a:rPr>
              <a:t> </a:t>
            </a:r>
            <a:r>
              <a:rPr lang="en-US" sz="1600" dirty="0" smtClean="0"/>
              <a:t>S36X SD only flow and SR71 testable; 14nm scaling on single deck;  RWB consistent with 20.5nm learning</a:t>
            </a:r>
          </a:p>
          <a:p>
            <a:pPr lvl="1"/>
            <a:r>
              <a:rPr lang="en-US" sz="1600" dirty="0" smtClean="0"/>
              <a:t>PQ SR71’s critical path are resources in silicon allocation and module development, minimum leverage from 20’s and 30’s projects; additional funding / scope need to be assessed. </a:t>
            </a:r>
          </a:p>
          <a:p>
            <a:pPr lvl="1"/>
            <a:r>
              <a:rPr lang="en-US" sz="1600" dirty="0" smtClean="0"/>
              <a:t>14nm scaling expectation – 40% program current scaling no </a:t>
            </a:r>
            <a:r>
              <a:rPr lang="en-US" sz="1600" dirty="0" err="1" smtClean="0"/>
              <a:t>Vt</a:t>
            </a:r>
            <a:r>
              <a:rPr lang="en-US" sz="1600" dirty="0" smtClean="0"/>
              <a:t> changes by Q3/2018</a:t>
            </a:r>
          </a:p>
          <a:p>
            <a:r>
              <a:rPr lang="en-US" sz="1600" dirty="0" smtClean="0"/>
              <a:t>S34X DBR: 14nm dual-deck spider based on option-1 decoder</a:t>
            </a:r>
          </a:p>
          <a:p>
            <a:pPr lvl="1"/>
            <a:r>
              <a:rPr lang="en-US" sz="1600" dirty="0" smtClean="0"/>
              <a:t>Based layout is S36X + Option-1 CMOS decoder (no new DR); </a:t>
            </a:r>
          </a:p>
          <a:p>
            <a:pPr lvl="1"/>
            <a:r>
              <a:rPr lang="en-US" sz="1600" dirty="0"/>
              <a:t>R</a:t>
            </a:r>
            <a:r>
              <a:rPr lang="en-US" sz="1600" dirty="0" smtClean="0"/>
              <a:t>educed addressable space (near ½ of S36X)</a:t>
            </a:r>
          </a:p>
          <a:p>
            <a:pPr lvl="1"/>
            <a:r>
              <a:rPr lang="en-US" sz="1600" dirty="0" smtClean="0"/>
              <a:t>Similar Read/Write energy of S34S (higher read/write delays) in probe</a:t>
            </a:r>
          </a:p>
          <a:p>
            <a:pPr lvl="1"/>
            <a:r>
              <a:rPr lang="en-US" sz="1600" dirty="0" smtClean="0"/>
              <a:t>14nm array design collateral feedback/correction 2 quarters prior to S37S DBR (2 quarters of learning)</a:t>
            </a:r>
          </a:p>
          <a:p>
            <a:r>
              <a:rPr lang="en-US" sz="1600" dirty="0" smtClean="0"/>
              <a:t>14nm Bipolar Architecture</a:t>
            </a:r>
          </a:p>
          <a:p>
            <a:pPr lvl="1"/>
            <a:r>
              <a:rPr lang="en-US" sz="1600" dirty="0" smtClean="0"/>
              <a:t>14nm die size and energy assessment being consistent with 20nm assessment</a:t>
            </a:r>
          </a:p>
          <a:p>
            <a:r>
              <a:rPr lang="en-US" sz="1600" dirty="0" smtClean="0"/>
              <a:t>14nm SSM collateral release</a:t>
            </a:r>
          </a:p>
          <a:p>
            <a:pPr lvl="1"/>
            <a:r>
              <a:rPr lang="en-US" sz="1600" dirty="0" smtClean="0"/>
              <a:t>Preliminary release including 14nm cell DTS, </a:t>
            </a:r>
            <a:r>
              <a:rPr lang="en-US" sz="1600" dirty="0" err="1" smtClean="0"/>
              <a:t>TGnMOST</a:t>
            </a:r>
            <a:r>
              <a:rPr lang="en-US" sz="1600" dirty="0" smtClean="0"/>
              <a:t> model and Design Rules</a:t>
            </a:r>
          </a:p>
          <a:p>
            <a:pPr lvl="1"/>
            <a:r>
              <a:rPr lang="en-US" sz="1600" dirty="0" smtClean="0"/>
              <a:t>Revision are based on additional learning on </a:t>
            </a:r>
            <a:r>
              <a:rPr lang="en-US" sz="1600" dirty="0" err="1" smtClean="0"/>
              <a:t>TGnMOST</a:t>
            </a:r>
            <a:r>
              <a:rPr lang="en-US" sz="1600" dirty="0" smtClean="0"/>
              <a:t>, S37A periphery yield and S34X learning</a:t>
            </a:r>
            <a:endParaRPr lang="en-US" sz="1600" dirty="0"/>
          </a:p>
          <a:p>
            <a:pPr lvl="1"/>
            <a:r>
              <a:rPr lang="en-US" sz="1600" dirty="0"/>
              <a:t>S</a:t>
            </a:r>
            <a:r>
              <a:rPr lang="en-US" sz="1600" dirty="0" smtClean="0"/>
              <a:t>chedule risk: </a:t>
            </a:r>
            <a:r>
              <a:rPr lang="en-US" sz="1600" dirty="0" err="1" smtClean="0"/>
              <a:t>upto</a:t>
            </a:r>
            <a:r>
              <a:rPr lang="en-US" sz="1600" dirty="0" smtClean="0"/>
              <a:t> 1 quarter push to the best case. </a:t>
            </a:r>
          </a:p>
        </p:txBody>
      </p:sp>
    </p:spTree>
    <p:extLst>
      <p:ext uri="{BB962C8B-B14F-4D97-AF65-F5344CB8AC3E}">
        <p14:creationId xmlns:p14="http://schemas.microsoft.com/office/powerpoint/2010/main" val="344766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90b7a245-a7c3-4504-88b2-cf85318e6b78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329</TotalTime>
  <Words>287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Neo Sans Intel</vt:lpstr>
      <vt:lpstr>Neo Sans Intel Medium</vt:lpstr>
      <vt:lpstr>Arial</vt:lpstr>
      <vt:lpstr>Calibri</vt:lpstr>
      <vt:lpstr>Wingdings</vt:lpstr>
      <vt:lpstr>blank</vt:lpstr>
      <vt:lpstr>Microsoft Excel Worksheet</vt:lpstr>
      <vt:lpstr>SSM Alpha Product analysis to build SOW </vt:lpstr>
      <vt:lpstr>PowerPoint Presentation</vt:lpstr>
      <vt:lpstr>Assumption and Critical Path for 14nm Alpha Product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24</cp:revision>
  <dcterms:created xsi:type="dcterms:W3CDTF">2018-02-19T18:29:27Z</dcterms:created>
  <dcterms:modified xsi:type="dcterms:W3CDTF">2018-02-20T22:49:19Z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