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0" r:id="rId5"/>
    <p:sldId id="261" r:id="rId6"/>
    <p:sldId id="262" r:id="rId7"/>
    <p:sldId id="258" r:id="rId8"/>
    <p:sldId id="263" r:id="rId9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54" autoAdjust="0"/>
    <p:restoredTop sz="94660"/>
  </p:normalViewPr>
  <p:slideViewPr>
    <p:cSldViewPr>
      <p:cViewPr varScale="1">
        <p:scale>
          <a:sx n="80" d="100"/>
          <a:sy n="80" d="100"/>
        </p:scale>
        <p:origin x="72" y="132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 smtClean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17272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697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screen"/>
          <a:srcRect l="6194" b="19231"/>
          <a:stretch>
            <a:fillRect/>
          </a:stretch>
        </p:blipFill>
        <p:spPr>
          <a:xfrm>
            <a:off x="798945" y="6534555"/>
            <a:ext cx="863600" cy="187095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8640"/>
            <a:ext cx="10363200" cy="1012825"/>
          </a:xfrm>
        </p:spPr>
        <p:txBody>
          <a:bodyPr/>
          <a:lstStyle/>
          <a:p>
            <a:r>
              <a:rPr lang="en-US" sz="4400" dirty="0" smtClean="0"/>
              <a:t>SSM “Step Up” Strategy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DerChang and SSM cross functional team,  WW08.4/18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sz="1800" dirty="0" smtClean="0"/>
              <a:t>The strategy for ‘fast fail or succeed’ is built on 3-phase stepping-up as the interim milestone achieved.</a:t>
            </a:r>
          </a:p>
          <a:p>
            <a:pPr lvl="0"/>
            <a:r>
              <a:rPr lang="en-US" sz="1800" dirty="0" smtClean="0"/>
              <a:t>Dual </a:t>
            </a:r>
            <a:r>
              <a:rPr lang="en-US" sz="1800" dirty="0"/>
              <a:t>deck SR71 RWB fundamental </a:t>
            </a:r>
            <a:r>
              <a:rPr lang="en-US" sz="1800" dirty="0" smtClean="0"/>
              <a:t>established (intrinsic cell symmetry, scaling, empirical and physics)</a:t>
            </a:r>
            <a:endParaRPr lang="en-US" sz="1800" dirty="0"/>
          </a:p>
          <a:p>
            <a:pPr lvl="0"/>
            <a:r>
              <a:rPr lang="en-US" sz="1800" dirty="0" smtClean="0"/>
              <a:t>Bipolar decoder architecture pathfinding</a:t>
            </a:r>
            <a:r>
              <a:rPr lang="en-US" sz="1800" dirty="0"/>
              <a:t> </a:t>
            </a:r>
            <a:r>
              <a:rPr lang="en-US" sz="1800" dirty="0" smtClean="0"/>
              <a:t>and collateral development for alpha product intercept, </a:t>
            </a:r>
            <a:r>
              <a:rPr lang="en-US" sz="1800" dirty="0"/>
              <a:t>including </a:t>
            </a:r>
            <a:endParaRPr lang="en-US" sz="1800" dirty="0" smtClean="0"/>
          </a:p>
          <a:p>
            <a:pPr lvl="1"/>
            <a:r>
              <a:rPr lang="en-US" sz="1800" dirty="0" smtClean="0"/>
              <a:t>Build high density dual </a:t>
            </a:r>
            <a:r>
              <a:rPr lang="en-US" sz="1800" dirty="0"/>
              <a:t>deck </a:t>
            </a:r>
            <a:r>
              <a:rPr lang="en-US" sz="1800" dirty="0" smtClean="0"/>
              <a:t>vehicle or spider to validate for structure/MTS/DTS/RWB, and </a:t>
            </a:r>
          </a:p>
          <a:p>
            <a:pPr lvl="1"/>
            <a:r>
              <a:rPr lang="en-US" sz="1800" dirty="0" smtClean="0"/>
              <a:t>Develop bipolar arch and collateral for energy/die </a:t>
            </a:r>
            <a:r>
              <a:rPr lang="en-US" sz="1800" dirty="0"/>
              <a:t>size on  par or better than SXP counterpart.</a:t>
            </a:r>
          </a:p>
          <a:p>
            <a:pPr lvl="0"/>
            <a:r>
              <a:rPr lang="en-US" sz="1800" dirty="0" smtClean="0"/>
              <a:t>Alpha product full </a:t>
            </a:r>
            <a:r>
              <a:rPr lang="en-US" sz="1800" dirty="0" err="1"/>
              <a:t>q</a:t>
            </a:r>
            <a:r>
              <a:rPr lang="en-US" sz="1800" dirty="0" err="1" smtClean="0"/>
              <a:t>ual</a:t>
            </a:r>
            <a:r>
              <a:rPr lang="en-US" sz="1800" dirty="0" smtClean="0"/>
              <a:t> to validate SSM product worthiness as a roadmap technology</a:t>
            </a:r>
          </a:p>
          <a:p>
            <a:pPr marL="0" lvl="0" indent="0">
              <a:buNone/>
            </a:pPr>
            <a:r>
              <a:rPr lang="en-US" sz="1800" dirty="0" smtClean="0"/>
              <a:t>The 20nm and 14nm Alpha product strategy and comparison in this report are a collective judgement by Matt, Balaji (design), Max, Kolya, Steve (PI) and Fabio.   Will continue getting feedback from Shafqat (Collateral),  Kiran(Array) and Agostino (device) in next few days.</a:t>
            </a:r>
            <a:endParaRPr lang="en-US" sz="1800" dirty="0"/>
          </a:p>
          <a:p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266799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Object 25"/>
          <p:cNvGraphicFramePr>
            <a:graphicFrameLocks noChangeAspect="1"/>
          </p:cNvGraphicFramePr>
          <p:nvPr>
            <p:extLst/>
          </p:nvPr>
        </p:nvGraphicFramePr>
        <p:xfrm>
          <a:off x="1280930" y="305540"/>
          <a:ext cx="9006070" cy="61635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Worksheet" r:id="rId3" imgW="10604451" imgH="7258050" progId="Excel.Sheet.12">
                  <p:embed/>
                </p:oleObj>
              </mc:Choice>
              <mc:Fallback>
                <p:oleObj name="Worksheet" r:id="rId3" imgW="10604451" imgH="72580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80930" y="305540"/>
                        <a:ext cx="9006070" cy="61635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itle 3"/>
          <p:cNvSpPr txBox="1">
            <a:spLocks/>
          </p:cNvSpPr>
          <p:nvPr/>
        </p:nvSpPr>
        <p:spPr bwMode="auto">
          <a:xfrm>
            <a:off x="1280930" y="304800"/>
            <a:ext cx="428167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5pPr>
            <a:lvl6pPr marL="55403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6pPr>
            <a:lvl7pPr marL="110807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7pPr>
            <a:lvl8pPr marL="166210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8pPr>
            <a:lvl9pPr marL="221614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9pPr>
          </a:lstStyle>
          <a:p>
            <a:pPr defTabSz="914400"/>
            <a:r>
              <a:rPr lang="en-US" sz="2000" kern="0" dirty="0" smtClean="0"/>
              <a:t>SSM 20nm Alpha Product</a:t>
            </a:r>
            <a:endParaRPr lang="en-US" sz="2000" kern="0" dirty="0"/>
          </a:p>
        </p:txBody>
      </p:sp>
      <p:sp>
        <p:nvSpPr>
          <p:cNvPr id="21" name="Title 3"/>
          <p:cNvSpPr txBox="1">
            <a:spLocks/>
          </p:cNvSpPr>
          <p:nvPr/>
        </p:nvSpPr>
        <p:spPr bwMode="auto">
          <a:xfrm>
            <a:off x="1280930" y="3222625"/>
            <a:ext cx="428167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5pPr>
            <a:lvl6pPr marL="55403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6pPr>
            <a:lvl7pPr marL="110807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7pPr>
            <a:lvl8pPr marL="166210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8pPr>
            <a:lvl9pPr marL="221614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9pPr>
          </a:lstStyle>
          <a:p>
            <a:pPr defTabSz="914400"/>
            <a:r>
              <a:rPr lang="en-US" sz="2000" kern="0" dirty="0" smtClean="0"/>
              <a:t>Alternative Alpha Product – 14nm </a:t>
            </a:r>
            <a:endParaRPr lang="en-US" sz="2000" kern="0" dirty="0"/>
          </a:p>
        </p:txBody>
      </p:sp>
      <p:grpSp>
        <p:nvGrpSpPr>
          <p:cNvPr id="25" name="Group 24"/>
          <p:cNvGrpSpPr/>
          <p:nvPr/>
        </p:nvGrpSpPr>
        <p:grpSpPr>
          <a:xfrm>
            <a:off x="9768070" y="6184776"/>
            <a:ext cx="1280930" cy="216024"/>
            <a:chOff x="3755740" y="6381328"/>
            <a:chExt cx="1280930" cy="216024"/>
          </a:xfrm>
        </p:grpSpPr>
        <p:sp>
          <p:nvSpPr>
            <p:cNvPr id="23" name="Rectangle 22"/>
            <p:cNvSpPr/>
            <p:nvPr/>
          </p:nvSpPr>
          <p:spPr>
            <a:xfrm>
              <a:off x="3755740" y="6381328"/>
              <a:ext cx="216024" cy="21602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044411" y="6397007"/>
              <a:ext cx="992259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>
                  <a:latin typeface="Calibri" panose="020F0502020204030204" pitchFamily="34" charset="0"/>
                </a:rPr>
                <a:t>Risk in schedule</a:t>
              </a:r>
              <a:endParaRPr lang="en-US" sz="1200" dirty="0">
                <a:latin typeface="Calibri" panose="020F0502020204030204" pitchFamily="34" charset="0"/>
              </a:endParaRPr>
            </a:p>
          </p:txBody>
        </p:sp>
      </p:grpSp>
      <p:sp>
        <p:nvSpPr>
          <p:cNvPr id="4" name="Freeform 3"/>
          <p:cNvSpPr/>
          <p:nvPr/>
        </p:nvSpPr>
        <p:spPr>
          <a:xfrm>
            <a:off x="6426060" y="3854156"/>
            <a:ext cx="279540" cy="717844"/>
          </a:xfrm>
          <a:custGeom>
            <a:avLst/>
            <a:gdLst>
              <a:gd name="connsiteX0" fmla="*/ 0 w 262700"/>
              <a:gd name="connsiteY0" fmla="*/ 8047 h 609227"/>
              <a:gd name="connsiteX1" fmla="*/ 164188 w 262700"/>
              <a:gd name="connsiteY1" fmla="*/ 83826 h 609227"/>
              <a:gd name="connsiteX2" fmla="*/ 262700 w 262700"/>
              <a:gd name="connsiteY2" fmla="*/ 609227 h 609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2700" h="609227">
                <a:moveTo>
                  <a:pt x="0" y="8047"/>
                </a:moveTo>
                <a:cubicBezTo>
                  <a:pt x="60202" y="-4162"/>
                  <a:pt x="120405" y="-16371"/>
                  <a:pt x="164188" y="83826"/>
                </a:cubicBezTo>
                <a:cubicBezTo>
                  <a:pt x="207971" y="184023"/>
                  <a:pt x="235335" y="396625"/>
                  <a:pt x="262700" y="609227"/>
                </a:cubicBezTo>
              </a:path>
            </a:pathLst>
          </a:custGeom>
          <a:noFill/>
          <a:ln>
            <a:solidFill>
              <a:schemeClr val="accent2"/>
            </a:solidFill>
            <a:prstDash val="solid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6431112" y="4167845"/>
            <a:ext cx="578446" cy="646648"/>
          </a:xfrm>
          <a:custGeom>
            <a:avLst/>
            <a:gdLst>
              <a:gd name="connsiteX0" fmla="*/ 0 w 578446"/>
              <a:gd name="connsiteY0" fmla="*/ 0 h 646648"/>
              <a:gd name="connsiteX1" fmla="*/ 439518 w 578446"/>
              <a:gd name="connsiteY1" fmla="*/ 161662 h 646648"/>
              <a:gd name="connsiteX2" fmla="*/ 578446 w 578446"/>
              <a:gd name="connsiteY2" fmla="*/ 646648 h 64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8446" h="646648">
                <a:moveTo>
                  <a:pt x="0" y="0"/>
                </a:moveTo>
                <a:cubicBezTo>
                  <a:pt x="171555" y="26943"/>
                  <a:pt x="343110" y="53887"/>
                  <a:pt x="439518" y="161662"/>
                </a:cubicBezTo>
                <a:cubicBezTo>
                  <a:pt x="535926" y="269437"/>
                  <a:pt x="555712" y="565396"/>
                  <a:pt x="578446" y="646648"/>
                </a:cubicBezTo>
              </a:path>
            </a:pathLst>
          </a:custGeom>
          <a:noFill/>
          <a:ln>
            <a:solidFill>
              <a:srgbClr val="FFC000"/>
            </a:solidFill>
            <a:prstDash val="solid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6718852" y="4619402"/>
            <a:ext cx="901148" cy="485998"/>
          </a:xfrm>
          <a:custGeom>
            <a:avLst/>
            <a:gdLst>
              <a:gd name="connsiteX0" fmla="*/ 0 w 877702"/>
              <a:gd name="connsiteY0" fmla="*/ 0 h 409798"/>
              <a:gd name="connsiteX1" fmla="*/ 657512 w 877702"/>
              <a:gd name="connsiteY1" fmla="*/ 125386 h 409798"/>
              <a:gd name="connsiteX2" fmla="*/ 877702 w 877702"/>
              <a:gd name="connsiteY2" fmla="*/ 409798 h 409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02" h="409798">
                <a:moveTo>
                  <a:pt x="0" y="0"/>
                </a:moveTo>
                <a:cubicBezTo>
                  <a:pt x="255614" y="28543"/>
                  <a:pt x="511228" y="57086"/>
                  <a:pt x="657512" y="125386"/>
                </a:cubicBezTo>
                <a:cubicBezTo>
                  <a:pt x="803796" y="193686"/>
                  <a:pt x="843552" y="362906"/>
                  <a:pt x="877702" y="409798"/>
                </a:cubicBezTo>
              </a:path>
            </a:pathLst>
          </a:custGeom>
          <a:noFill/>
          <a:ln>
            <a:solidFill>
              <a:schemeClr val="accent2"/>
            </a:solidFill>
            <a:prstDash val="solid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7018555" y="4865587"/>
            <a:ext cx="889185" cy="223248"/>
          </a:xfrm>
          <a:custGeom>
            <a:avLst/>
            <a:gdLst>
              <a:gd name="connsiteX0" fmla="*/ 0 w 996971"/>
              <a:gd name="connsiteY0" fmla="*/ 0 h 223248"/>
              <a:gd name="connsiteX1" fmla="*/ 737025 w 996971"/>
              <a:gd name="connsiteY1" fmla="*/ 70338 h 223248"/>
              <a:gd name="connsiteX2" fmla="*/ 996971 w 996971"/>
              <a:gd name="connsiteY2" fmla="*/ 223248 h 223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96971" h="223248">
                <a:moveTo>
                  <a:pt x="0" y="0"/>
                </a:moveTo>
                <a:cubicBezTo>
                  <a:pt x="285431" y="16565"/>
                  <a:pt x="570863" y="33130"/>
                  <a:pt x="737025" y="70338"/>
                </a:cubicBezTo>
                <a:cubicBezTo>
                  <a:pt x="903187" y="107546"/>
                  <a:pt x="954156" y="201331"/>
                  <a:pt x="996971" y="223248"/>
                </a:cubicBezTo>
              </a:path>
            </a:pathLst>
          </a:custGeom>
          <a:noFill/>
          <a:ln>
            <a:solidFill>
              <a:srgbClr val="FFC000"/>
            </a:solidFill>
            <a:prstDash val="solid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78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Roadmap Expectation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2795073"/>
              </p:ext>
            </p:extLst>
          </p:nvPr>
        </p:nvGraphicFramePr>
        <p:xfrm>
          <a:off x="191344" y="1736812"/>
          <a:ext cx="11845314" cy="31089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32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3440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934403"/>
                <a:gridCol w="1934403"/>
                <a:gridCol w="193440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93440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S26A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S37A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S26S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S37S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S48S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Density/Die Size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256Gb / 197mm</a:t>
                      </a:r>
                      <a:r>
                        <a:rPr lang="en-US" sz="180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256Gb / 195mm</a:t>
                      </a:r>
                      <a:r>
                        <a:rPr lang="en-US" sz="180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256Gb / 197mm</a:t>
                      </a:r>
                      <a:r>
                        <a:rPr lang="en-US" sz="180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512Gb / 195mm</a:t>
                      </a:r>
                      <a:r>
                        <a:rPr lang="en-US" sz="180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800" b="0" i="0" u="none" strike="noStrike" baseline="30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1Tb /&lt;200mm</a:t>
                      </a:r>
                      <a:r>
                        <a:rPr lang="en-US" sz="180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800" b="0" i="0" u="none" strike="noStrike" baseline="30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Architecture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SXP, Quilt, QD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SXP, Quilt, QD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SSM, Quilt, QD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SSM, Quilt, QD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SSM, Quilt, QD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Feature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Unipolar NW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Unipolar NW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Bipolar NW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Bipolar NW-FW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Bipolar FW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half pitch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</a:rPr>
                        <a:t>20.5nm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14nm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</a:rPr>
                        <a:t>20.5nm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</a:rPr>
                        <a:t>14nm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10.25nm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Read/Write </a:t>
                      </a:r>
                      <a:r>
                        <a:rPr lang="en-US" sz="18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Time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95/475ns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80/475ns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</a:rPr>
                        <a:t>95/240 ns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80/120~240 </a:t>
                      </a:r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</a:rPr>
                        <a:t>ns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80/80~120 </a:t>
                      </a:r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</a:rPr>
                        <a:t>ns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Read/Write Energy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</a:rPr>
                        <a:t>52/118 </a:t>
                      </a:r>
                      <a:r>
                        <a:rPr lang="en-US" sz="1800" u="none" strike="noStrike" dirty="0" err="1" smtClean="0"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/b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26/59 </a:t>
                      </a:r>
                      <a:r>
                        <a:rPr lang="en-US" sz="1800" u="none" strike="noStrike" dirty="0" err="1" smtClean="0"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/b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</a:rPr>
                        <a:t>52/118 </a:t>
                      </a:r>
                      <a:r>
                        <a:rPr lang="en-US" sz="1800" u="none" strike="noStrike" dirty="0" err="1" smtClean="0"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/b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</a:rPr>
                        <a:t>26/59 </a:t>
                      </a:r>
                      <a:r>
                        <a:rPr lang="en-US" sz="1800" u="none" strike="noStrike" dirty="0" err="1" smtClean="0"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/b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13/30 </a:t>
                      </a:r>
                      <a:r>
                        <a:rPr lang="en-US" sz="1800" u="none" strike="noStrike" dirty="0" err="1" smtClean="0"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/b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Read/Write </a:t>
                      </a:r>
                      <a:r>
                        <a:rPr lang="en-US" sz="1800" b="1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Thruput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</a:rPr>
                        <a:t>1600/800 MB/s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3200/1100 </a:t>
                      </a:r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</a:rPr>
                        <a:t>MB/s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</a:rPr>
                        <a:t>1600/800 MB/s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3200/1600 </a:t>
                      </a:r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</a:rPr>
                        <a:t>MB/s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6400/3200 </a:t>
                      </a:r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</a:rPr>
                        <a:t>MB/s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I/O and Transfer Rate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</a:rPr>
                        <a:t>DDR4 1600MT/s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DDR5 3200MT/s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</a:rPr>
                        <a:t>DDR4 1600MT/s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</a:rPr>
                        <a:t>DDR5 3200MT/s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</a:rPr>
                        <a:t>DDR5 </a:t>
                      </a:r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6400MT/s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PG1/T1 PRQ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Q4/2018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Q2/2020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Q2/2020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Q1/2021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Q2/2022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ounded Rectangle 3"/>
          <p:cNvSpPr/>
          <p:nvPr/>
        </p:nvSpPr>
        <p:spPr>
          <a:xfrm>
            <a:off x="191344" y="1715284"/>
            <a:ext cx="11845313" cy="3130488"/>
          </a:xfrm>
          <a:prstGeom prst="roundRect">
            <a:avLst>
              <a:gd name="adj" fmla="val 5121"/>
            </a:avLst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289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Assumption and Critical Path for 14nm Alpha 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32756"/>
            <a:ext cx="10363200" cy="5400600"/>
          </a:xfrm>
        </p:spPr>
        <p:txBody>
          <a:bodyPr/>
          <a:lstStyle/>
          <a:p>
            <a:r>
              <a:rPr lang="en-US" sz="1600" dirty="0" smtClean="0"/>
              <a:t>SR71 Development: Demonstrate piecewise RWB for 14nm technology roadmap</a:t>
            </a:r>
          </a:p>
          <a:p>
            <a:pPr lvl="1"/>
            <a:r>
              <a:rPr lang="en-US" sz="1600" dirty="0" smtClean="0"/>
              <a:t>Dual-Deck @ 20.5nm; material class and stack defined; RWB gap manageable.</a:t>
            </a:r>
          </a:p>
          <a:p>
            <a:pPr lvl="1"/>
            <a:r>
              <a:rPr lang="en-US" sz="1600" dirty="0"/>
              <a:t>SR71 on PQ </a:t>
            </a:r>
            <a:r>
              <a:rPr lang="en-US" sz="1600" dirty="0" smtClean="0"/>
              <a:t>is working (need to be validated) </a:t>
            </a:r>
            <a:r>
              <a:rPr lang="en-US" sz="1600" dirty="0" smtClean="0">
                <a:sym typeface="Wingdings" panose="05000000000000000000" pitchFamily="2" charset="2"/>
              </a:rPr>
              <a:t> </a:t>
            </a:r>
            <a:r>
              <a:rPr lang="en-US" sz="1600" dirty="0" smtClean="0"/>
              <a:t>S36X SD only flow and SR71 testable; 14nm scaling on single deck;  RWB consistent with 20.5nm learning</a:t>
            </a:r>
          </a:p>
          <a:p>
            <a:pPr lvl="1"/>
            <a:r>
              <a:rPr lang="en-US" sz="1600" dirty="0" smtClean="0"/>
              <a:t>PQ SR71’s critical path are resources in silicon allocation and module development, minimum leverage from 20’s and 30’s projects; additional funding / scope need to be assessed. </a:t>
            </a:r>
          </a:p>
          <a:p>
            <a:pPr lvl="1"/>
            <a:r>
              <a:rPr lang="en-US" sz="1600" dirty="0" smtClean="0"/>
              <a:t>14nm scaling expectation – 40% program current scaling no </a:t>
            </a:r>
            <a:r>
              <a:rPr lang="en-US" sz="1600" dirty="0" err="1" smtClean="0"/>
              <a:t>Vt</a:t>
            </a:r>
            <a:r>
              <a:rPr lang="en-US" sz="1600" dirty="0" smtClean="0"/>
              <a:t> changes by Q3/2018</a:t>
            </a:r>
          </a:p>
          <a:p>
            <a:r>
              <a:rPr lang="en-US" sz="1600" dirty="0" smtClean="0"/>
              <a:t>S34X DBR: 14nm dual-deck spider based on option-1 decoder</a:t>
            </a:r>
          </a:p>
          <a:p>
            <a:pPr lvl="1"/>
            <a:r>
              <a:rPr lang="en-US" sz="1600" dirty="0" smtClean="0"/>
              <a:t>Based layout is S36X + Option-1 CMOS decoder (no new DR); </a:t>
            </a:r>
          </a:p>
          <a:p>
            <a:pPr lvl="1"/>
            <a:r>
              <a:rPr lang="en-US" sz="1600" dirty="0"/>
              <a:t>R</a:t>
            </a:r>
            <a:r>
              <a:rPr lang="en-US" sz="1600" dirty="0" smtClean="0"/>
              <a:t>educed addressable space (near ½ of S36X)</a:t>
            </a:r>
          </a:p>
          <a:p>
            <a:pPr lvl="1"/>
            <a:r>
              <a:rPr lang="en-US" sz="1600" dirty="0" smtClean="0"/>
              <a:t>Similar Read/Write energy of S34S (higher read/write delays) in probe</a:t>
            </a:r>
          </a:p>
          <a:p>
            <a:pPr lvl="1"/>
            <a:r>
              <a:rPr lang="en-US" sz="1600" dirty="0" smtClean="0"/>
              <a:t>14nm array design collateral feedback/correction 2 quarters prior to S37S DBR (2 quarters of learning)</a:t>
            </a:r>
          </a:p>
          <a:p>
            <a:r>
              <a:rPr lang="en-US" sz="1600" dirty="0" smtClean="0"/>
              <a:t>14nm Bipolar Architecture</a:t>
            </a:r>
          </a:p>
          <a:p>
            <a:pPr lvl="1"/>
            <a:r>
              <a:rPr lang="en-US" sz="1600" dirty="0" smtClean="0"/>
              <a:t>14nm die size and energy assessment being consistent with 20nm assessment</a:t>
            </a:r>
          </a:p>
          <a:p>
            <a:r>
              <a:rPr lang="en-US" sz="1600" dirty="0" smtClean="0"/>
              <a:t>14nm SSM collateral release</a:t>
            </a:r>
          </a:p>
          <a:p>
            <a:pPr lvl="1"/>
            <a:r>
              <a:rPr lang="en-US" sz="1600" dirty="0" smtClean="0"/>
              <a:t>Preliminary release including 14nm cell DTS, </a:t>
            </a:r>
            <a:r>
              <a:rPr lang="en-US" sz="1600" dirty="0" err="1" smtClean="0"/>
              <a:t>TGnMOST</a:t>
            </a:r>
            <a:r>
              <a:rPr lang="en-US" sz="1600" dirty="0" smtClean="0"/>
              <a:t> model and Design Rules</a:t>
            </a:r>
          </a:p>
          <a:p>
            <a:pPr lvl="1"/>
            <a:r>
              <a:rPr lang="en-US" sz="1600" dirty="0" smtClean="0"/>
              <a:t>Revision are based on additional learning on </a:t>
            </a:r>
            <a:r>
              <a:rPr lang="en-US" sz="1600" dirty="0" err="1" smtClean="0"/>
              <a:t>TGnMOST</a:t>
            </a:r>
            <a:r>
              <a:rPr lang="en-US" sz="1600" dirty="0" smtClean="0"/>
              <a:t>, S37A periphery yield and S34X learning</a:t>
            </a:r>
            <a:endParaRPr lang="en-US" sz="1600" dirty="0"/>
          </a:p>
          <a:p>
            <a:pPr lvl="1"/>
            <a:r>
              <a:rPr lang="en-US" sz="1600" dirty="0"/>
              <a:t>S</a:t>
            </a:r>
            <a:r>
              <a:rPr lang="en-US" sz="1600" dirty="0" smtClean="0"/>
              <a:t>chedule risk: </a:t>
            </a:r>
            <a:r>
              <a:rPr lang="en-US" sz="1600" dirty="0" err="1" smtClean="0"/>
              <a:t>upto</a:t>
            </a:r>
            <a:r>
              <a:rPr lang="en-US" sz="1600" dirty="0" smtClean="0"/>
              <a:t> 1 quarter push to the best case. </a:t>
            </a:r>
          </a:p>
        </p:txBody>
      </p:sp>
    </p:spTree>
    <p:extLst>
      <p:ext uri="{BB962C8B-B14F-4D97-AF65-F5344CB8AC3E}">
        <p14:creationId xmlns:p14="http://schemas.microsoft.com/office/powerpoint/2010/main" val="344766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To build alpha product</a:t>
            </a:r>
          </a:p>
          <a:p>
            <a:pPr lvl="1"/>
            <a:r>
              <a:rPr lang="en-US" sz="2800" dirty="0" smtClean="0"/>
              <a:t>SR71 – SSM basics, including geometric scaling, deck symmetry both empirical and underline physics</a:t>
            </a:r>
          </a:p>
          <a:p>
            <a:pPr lvl="1"/>
            <a:r>
              <a:rPr lang="en-US" sz="2800" dirty="0" smtClean="0"/>
              <a:t>S24S – SSM cell/array, WLR, Burn</a:t>
            </a:r>
          </a:p>
          <a:p>
            <a:pPr lvl="1"/>
            <a:r>
              <a:rPr lang="en-US" sz="2800" dirty="0" smtClean="0"/>
              <a:t>Build alpha product </a:t>
            </a:r>
          </a:p>
          <a:p>
            <a:pPr lvl="2"/>
            <a:r>
              <a:rPr lang="en-US" sz="2400" dirty="0" smtClean="0"/>
              <a:t>Pick a node so CMOS, Array, BEOL all work.</a:t>
            </a:r>
          </a:p>
          <a:p>
            <a:pPr lvl="2"/>
            <a:r>
              <a:rPr lang="en-US" sz="2400" dirty="0" smtClean="0"/>
              <a:t>Decoder fitted</a:t>
            </a:r>
          </a:p>
          <a:p>
            <a:pPr lvl="2"/>
            <a:r>
              <a:rPr lang="en-US" sz="2400" dirty="0" smtClean="0"/>
              <a:t>Energy matched</a:t>
            </a:r>
          </a:p>
          <a:p>
            <a:pPr lvl="2"/>
            <a:r>
              <a:rPr lang="en-US" sz="2400" dirty="0" smtClean="0"/>
              <a:t>CMOS and DR requirements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4934747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FE7DFCF2-4DE3-453B-9AF4-088A004F8FF2}" vid="{B74B212F-A0BB-4234-8094-F2519B0A661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90b7a245-a7c3-4504-88b2-cf85318e6b78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1133</TotalTime>
  <Words>498</Words>
  <Application>Microsoft Office PowerPoint</Application>
  <PresentationFormat>Widescreen</PresentationFormat>
  <Paragraphs>98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Neo Sans Intel</vt:lpstr>
      <vt:lpstr>Neo Sans Intel Medium</vt:lpstr>
      <vt:lpstr>Arial</vt:lpstr>
      <vt:lpstr>Calibri</vt:lpstr>
      <vt:lpstr>Wingdings</vt:lpstr>
      <vt:lpstr>blank</vt:lpstr>
      <vt:lpstr>Worksheet</vt:lpstr>
      <vt:lpstr>SSM “Step Up” Strategy</vt:lpstr>
      <vt:lpstr>PowerPoint Presentation</vt:lpstr>
      <vt:lpstr>Roadmap Expectation</vt:lpstr>
      <vt:lpstr>Assumption and Critical Path for 14nm Alpha Product</vt:lpstr>
      <vt:lpstr>PowerPoint Presentation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lastModifiedBy>Kau, Derchang</cp:lastModifiedBy>
  <cp:revision>43</cp:revision>
  <dcterms:created xsi:type="dcterms:W3CDTF">2018-02-19T18:29:27Z</dcterms:created>
  <dcterms:modified xsi:type="dcterms:W3CDTF">2018-02-22T20:02:48Z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