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7" r:id="rId5"/>
  </p:sldMasterIdLst>
  <p:notesMasterIdLst>
    <p:notesMasterId r:id="rId35"/>
  </p:notesMasterIdLst>
  <p:handoutMasterIdLst>
    <p:handoutMasterId r:id="rId36"/>
  </p:handoutMasterIdLst>
  <p:sldIdLst>
    <p:sldId id="257" r:id="rId6"/>
    <p:sldId id="384" r:id="rId7"/>
    <p:sldId id="259" r:id="rId8"/>
    <p:sldId id="262" r:id="rId9"/>
    <p:sldId id="351" r:id="rId10"/>
    <p:sldId id="371" r:id="rId11"/>
    <p:sldId id="324" r:id="rId12"/>
    <p:sldId id="342" r:id="rId13"/>
    <p:sldId id="397" r:id="rId14"/>
    <p:sldId id="386" r:id="rId15"/>
    <p:sldId id="341" r:id="rId16"/>
    <p:sldId id="398" r:id="rId17"/>
    <p:sldId id="348" r:id="rId18"/>
    <p:sldId id="317" r:id="rId19"/>
    <p:sldId id="344" r:id="rId20"/>
    <p:sldId id="388" r:id="rId21"/>
    <p:sldId id="389" r:id="rId22"/>
    <p:sldId id="390" r:id="rId23"/>
    <p:sldId id="391" r:id="rId24"/>
    <p:sldId id="392" r:id="rId25"/>
    <p:sldId id="387" r:id="rId26"/>
    <p:sldId id="345" r:id="rId27"/>
    <p:sldId id="347" r:id="rId28"/>
    <p:sldId id="372" r:id="rId29"/>
    <p:sldId id="328" r:id="rId30"/>
    <p:sldId id="352" r:id="rId31"/>
    <p:sldId id="353" r:id="rId32"/>
    <p:sldId id="356" r:id="rId33"/>
    <p:sldId id="370" r:id="rId3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0000FF"/>
    <a:srgbClr val="008000"/>
    <a:srgbClr val="009900"/>
    <a:srgbClr val="000099"/>
    <a:srgbClr val="F3F9FA"/>
    <a:srgbClr val="E7F3F4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23" autoAdjust="0"/>
    <p:restoredTop sz="94280" autoAdjust="0"/>
  </p:normalViewPr>
  <p:slideViewPr>
    <p:cSldViewPr>
      <p:cViewPr varScale="1">
        <p:scale>
          <a:sx n="130" d="100"/>
          <a:sy n="130" d="100"/>
        </p:scale>
        <p:origin x="1374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FD1EA5E-EE9E-4A4B-858E-A674FAF29324}" type="datetimeFigureOut">
              <a:rPr lang="en-US" smtClean="0"/>
              <a:t>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1DCB714-869C-4046-A475-8EAD63A70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4318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6B2BF6-C943-4F8A-A206-FA01BADA9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929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1F3040-9FF3-4F27-BE3B-3E816840A043}" type="slidenum">
              <a:rPr lang="en-US"/>
              <a:pPr/>
              <a:t>1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435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6B2BF6-C943-4F8A-A206-FA01BADA9EB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41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93DCA8-5DA1-43FE-A50F-4E534BC65AAE}" type="slidenum">
              <a:rPr lang="en-US"/>
              <a:pPr/>
              <a:t>25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23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2B0E289-099E-414C-8336-7EDE8C18B663}" type="slidenum">
              <a:rPr lang="ja-JP" altLang="en-US" smtClean="0"/>
              <a:pPr>
                <a:defRPr/>
              </a:pPr>
              <a:t>26</a:t>
            </a:fld>
            <a:endParaRPr lang="en-US" altLang="ja-JP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93807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7F2982-4123-424B-B9D7-D4927572BFE3}" type="slidenum">
              <a:rPr lang="ja-JP" altLang="en-US" smtClean="0"/>
              <a:pPr eaLnBrk="1" hangingPunct="1"/>
              <a:t>27</a:t>
            </a:fld>
            <a:endParaRPr lang="en-US" altLang="ja-JP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0030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B316F3-D9A4-49C1-89B3-037B0EBA4814}" type="slidenum">
              <a:rPr lang="en-US" smtClean="0">
                <a:solidFill>
                  <a:srgbClr val="1F497D"/>
                </a:solidFill>
              </a:rPr>
              <a:pPr/>
              <a:t>29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88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6B2BF6-C943-4F8A-A206-FA01BADA9EB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282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62" name="Rectangle 7"/>
          <p:cNvSpPr txBox="1">
            <a:spLocks noGrp="1" noChangeArrowheads="1"/>
          </p:cNvSpPr>
          <p:nvPr/>
        </p:nvSpPr>
        <p:spPr bwMode="auto">
          <a:xfrm>
            <a:off x="3971927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919" tIns="47459" rIns="94919" bIns="47459" anchor="b"/>
          <a:lstStyle/>
          <a:p>
            <a:pPr algn="r" defTabSz="949568" eaLnBrk="0" hangingPunct="0"/>
            <a:fld id="{B6C6FD08-5974-4FD9-ABB0-CCEEC477EC2E}" type="slidenum">
              <a:rPr lang="en-US" sz="1200">
                <a:latin typeface="Times New Roman" pitchFamily="18" charset="0"/>
              </a:rPr>
              <a:pPr algn="r" defTabSz="949568" eaLnBrk="0" hangingPunct="0"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18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09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E5D890-B36C-4F89-804D-A5CE2D969333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326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01168E-3B15-4469-9CF9-1C754F648B19}" type="slidenum">
              <a:rPr lang="en-US"/>
              <a:pPr/>
              <a:t>5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6421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3BD21-CC3B-44C9-999A-6AEC2498F5FE}" type="slidenum">
              <a:rPr lang="en-US">
                <a:solidFill>
                  <a:srgbClr val="1F497D"/>
                </a:solidFill>
              </a:rPr>
              <a:pPr/>
              <a:t>7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193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3BD21-CC3B-44C9-999A-6AEC2498F5FE}" type="slidenum">
              <a:rPr lang="en-US"/>
              <a:pPr/>
              <a:t>15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85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3BD21-CC3B-44C9-999A-6AEC2498F5FE}" type="slidenum">
              <a:rPr lang="en-US"/>
              <a:pPr/>
              <a:t>21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15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6B2BF6-C943-4F8A-A206-FA01BADA9EB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8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A7AB4-5789-4D2E-BE4D-C83B043C6F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691F8B-9DA0-49C8-911D-2B6D4DC994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5D8F6-3D4A-43ED-B6A7-912C9E0B42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64BD50-1E8B-439E-B7EA-FD92F5188E2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76200"/>
            <a:ext cx="206057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29325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4D4AB-1AB3-46B2-9EF6-B53930EDF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88725-B415-4E3B-99BB-22F977AB093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563"/>
            <a:ext cx="8229600" cy="6572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81915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9094B-03A2-498C-B0C5-9F3631BB1E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B3395D-32BE-4110-9211-D0D7BD109D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53517021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838200"/>
            <a:ext cx="8229600" cy="5486400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4E351FF-14AB-4575-B896-9D7CBC9571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F8E38-053A-4DC2-ADCF-DC4E4730AF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455F4-4845-4961-B7B8-FA4050A4DD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9900" y="685800"/>
            <a:ext cx="40386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900" y="685800"/>
            <a:ext cx="40386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28FC0-A06F-4041-B914-0D0E466312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F989F10-130B-4304-AEC3-1E39D696F3D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AB142-14AA-4956-A28B-F8FF8681FA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D8C9514-7593-4955-B7AE-C31939C6549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8AC91-D890-4E4D-B07E-AB9C981B39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D18F6-17BD-4F88-8525-1EDA49337D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5755E-0661-4DC5-98A7-0ECD9091E2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BF144FC-F1A8-4FF8-A039-3C63CEC1EC4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0FBC3-2521-455B-BAD7-6E83639710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7EFB1FA1-C709-4B63-8DB0-E2A6DC00EE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15946-6706-41F7-AD7D-99C2A5D3C2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A244279-9C72-4F75-9C40-903093077D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cron ppt 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8900" y="6307138"/>
            <a:ext cx="10699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9900" y="685800"/>
            <a:ext cx="8229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3400" y="6584156"/>
            <a:ext cx="1041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F35B-7DF8-418C-95E8-55C6C463D7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1117600" y="6451600"/>
            <a:ext cx="7194550" cy="106363"/>
          </a:xfrm>
          <a:prstGeom prst="rect">
            <a:avLst/>
          </a:prstGeom>
          <a:gradFill rotWithShape="0">
            <a:gsLst>
              <a:gs pos="0">
                <a:srgbClr val="0020E0"/>
              </a:gs>
              <a:gs pos="100000">
                <a:srgbClr val="0020E0">
                  <a:gamma/>
                  <a:tint val="30196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305800" y="6323013"/>
            <a:ext cx="838200" cy="53498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 userDrawn="1"/>
        </p:nvSpPr>
        <p:spPr>
          <a:xfrm>
            <a:off x="6931984" y="2312"/>
            <a:ext cx="22120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SSM SOW Version 0.1 - Draft</a:t>
            </a: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AE81897A-802C-41C4-B256-197B52278C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50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3366FF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b="1" dirty="0"/>
              <a:t>SSM IM JDP SOW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Version 0.1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October 20th, 2017     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9DEC362-C26F-414E-9CAC-0070644026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608706504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Development </a:t>
            </a:r>
            <a:r>
              <a:rPr lang="it-IT" dirty="0" err="1"/>
              <a:t>vehicles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Cell development (device performance and reliability) will be done on SR71B in A1 mask set, for both first and second deck</a:t>
            </a:r>
          </a:p>
          <a:p>
            <a:pPr lvl="1"/>
            <a:r>
              <a:rPr lang="en-US" dirty="0"/>
              <a:t>2k x 2k physical tile, with 512x512 sparse active bits </a:t>
            </a:r>
          </a:p>
          <a:p>
            <a:pPr lvl="1"/>
            <a:r>
              <a:rPr lang="en-US" dirty="0"/>
              <a:t>Max visibility for each tile is 4ppm (256kb), 2 tiles/chip</a:t>
            </a:r>
          </a:p>
          <a:p>
            <a:pPr lvl="1"/>
            <a:r>
              <a:rPr lang="en-US" dirty="0"/>
              <a:t>Full testing capabilities already in place for limited silicon volume (max 1 lot/</a:t>
            </a:r>
            <a:r>
              <a:rPr lang="en-US" dirty="0" err="1"/>
              <a:t>wk</a:t>
            </a:r>
            <a:r>
              <a:rPr lang="en-US" dirty="0"/>
              <a:t>)</a:t>
            </a:r>
          </a:p>
          <a:p>
            <a:pPr lvl="1"/>
            <a:r>
              <a:rPr lang="it-IT" dirty="0" err="1"/>
              <a:t>Changes</a:t>
            </a:r>
            <a:r>
              <a:rPr lang="it-IT" dirty="0"/>
              <a:t> on SR71B are </a:t>
            </a:r>
            <a:r>
              <a:rPr lang="it-IT" dirty="0" err="1"/>
              <a:t>required</a:t>
            </a:r>
            <a:r>
              <a:rPr lang="it-IT" dirty="0"/>
              <a:t> for second deck </a:t>
            </a:r>
            <a:r>
              <a:rPr lang="it-IT" dirty="0" err="1"/>
              <a:t>testing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Structural yield on wafer will be evaluated and improved on S26A main array</a:t>
            </a:r>
          </a:p>
          <a:p>
            <a:pPr lvl="1"/>
            <a:r>
              <a:rPr lang="en-US" dirty="0"/>
              <a:t>2 decks structural yield, may be extended to 4 decks if required</a:t>
            </a:r>
          </a:p>
          <a:p>
            <a:pPr lvl="1"/>
            <a:r>
              <a:rPr lang="en-US" dirty="0"/>
              <a:t>Probe platforms available</a:t>
            </a:r>
          </a:p>
          <a:p>
            <a:endParaRPr lang="en-US" dirty="0"/>
          </a:p>
          <a:p>
            <a:r>
              <a:rPr lang="en-US" dirty="0"/>
              <a:t>S36X may be exploited for a fast transition from 20.5nm </a:t>
            </a:r>
            <a:r>
              <a:rPr lang="en-US" dirty="0" err="1"/>
              <a:t>h.p</a:t>
            </a:r>
            <a:r>
              <a:rPr lang="en-US" dirty="0"/>
              <a:t>. to 14nm </a:t>
            </a:r>
            <a:r>
              <a:rPr lang="en-US" dirty="0" err="1"/>
              <a:t>h.p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1172C-3052-42E2-86DF-4F8847A90C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967864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Bent-Up 3">
            <a:extLst>
              <a:ext uri="{FF2B5EF4-FFF2-40B4-BE49-F238E27FC236}">
                <a16:creationId xmlns:a16="http://schemas.microsoft.com/office/drawing/2014/main" id="{1FCA7067-A238-44CF-9B98-8ADD248775CB}"/>
              </a:ext>
            </a:extLst>
          </p:cNvPr>
          <p:cNvSpPr/>
          <p:nvPr/>
        </p:nvSpPr>
        <p:spPr>
          <a:xfrm rot="5400000">
            <a:off x="6172200" y="3968769"/>
            <a:ext cx="1143000" cy="533400"/>
          </a:xfrm>
          <a:prstGeom prst="bentUp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31"/>
            <a:ext cx="8686800" cy="770940"/>
          </a:xfrm>
        </p:spPr>
        <p:txBody>
          <a:bodyPr/>
          <a:lstStyle/>
          <a:p>
            <a:r>
              <a:rPr lang="en-US" sz="3200" dirty="0"/>
              <a:t>SSM Development strategy – Alpha Product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826294"/>
            <a:ext cx="922857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+mj-lt"/>
                <a:cs typeface="+mn-cs"/>
              </a:rPr>
              <a:t>SSM Goals:</a:t>
            </a:r>
          </a:p>
          <a:p>
            <a:r>
              <a:rPr lang="en-US" sz="1400" dirty="0"/>
              <a:t>1. Fast time to market exploiting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+mj-lt"/>
                <a:cs typeface="+mn-cs"/>
              </a:rPr>
              <a:t>S26 A1 mask set for cell development and structural yield enhancement</a:t>
            </a:r>
          </a:p>
          <a:p>
            <a:r>
              <a:rPr lang="en-US" sz="1400" dirty="0"/>
              <a:t>2. Focus on 4 decks with </a:t>
            </a:r>
            <a:r>
              <a:rPr lang="en-US" sz="1400" b="1" dirty="0">
                <a:solidFill>
                  <a:srgbClr val="0000FF"/>
                </a:solidFill>
                <a:latin typeface="+mj-lt"/>
                <a:cs typeface="+mn-cs"/>
              </a:rPr>
              <a:t>3DXP Memory specs </a:t>
            </a:r>
          </a:p>
          <a:p>
            <a:r>
              <a:rPr lang="en-US" sz="1400" dirty="0"/>
              <a:t>3. Minimal additional effort in CMOS and BEOL if not strictly required by decoder (or other) design constraints</a:t>
            </a:r>
          </a:p>
          <a:p>
            <a:r>
              <a:rPr lang="en-US" sz="1400" dirty="0"/>
              <a:t>4. Half-size and Quarter-size </a:t>
            </a:r>
            <a:r>
              <a:rPr lang="en-US" sz="1400" b="1" dirty="0">
                <a:solidFill>
                  <a:srgbClr val="0000FF"/>
                </a:solidFill>
                <a:latin typeface="+mj-lt"/>
                <a:cs typeface="+mn-cs"/>
              </a:rPr>
              <a:t>derivatives</a:t>
            </a:r>
            <a:r>
              <a:rPr lang="en-US" sz="1400" dirty="0"/>
              <a:t> planned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11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25" name="Rounded Rectangle 5"/>
          <p:cNvSpPr/>
          <p:nvPr/>
        </p:nvSpPr>
        <p:spPr bwMode="auto">
          <a:xfrm>
            <a:off x="144028" y="2209800"/>
            <a:ext cx="6011143" cy="405481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26" name="Rounded Rectangle 5"/>
          <p:cNvSpPr/>
          <p:nvPr/>
        </p:nvSpPr>
        <p:spPr bwMode="auto">
          <a:xfrm>
            <a:off x="723601" y="2992422"/>
            <a:ext cx="1782832" cy="127205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SR71B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Test chip with full bipolar capability, 2 cores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2x256kb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27" name="Rounded Rectangle 6"/>
          <p:cNvSpPr/>
          <p:nvPr/>
        </p:nvSpPr>
        <p:spPr bwMode="auto">
          <a:xfrm>
            <a:off x="7086600" y="3124200"/>
            <a:ext cx="1828800" cy="9932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Alpha Product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4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latin typeface="+mj-lt"/>
              </a:rPr>
              <a:t>Density: 256Gb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28" name="Right Arrow 2"/>
          <p:cNvSpPr/>
          <p:nvPr/>
        </p:nvSpPr>
        <p:spPr>
          <a:xfrm>
            <a:off x="2553500" y="3469935"/>
            <a:ext cx="1462622" cy="312751"/>
          </a:xfrm>
          <a:prstGeom prst="right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861950" y="3400355"/>
            <a:ext cx="734496" cy="430887"/>
          </a:xfrm>
          <a:prstGeom prst="rect">
            <a:avLst/>
          </a:prstGeom>
          <a:solidFill>
            <a:srgbClr val="77F1A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2 Decks </a:t>
            </a:r>
          </a:p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Learning</a:t>
            </a:r>
          </a:p>
        </p:txBody>
      </p:sp>
      <p:sp>
        <p:nvSpPr>
          <p:cNvPr id="30" name="Right Arrow 17"/>
          <p:cNvSpPr/>
          <p:nvPr/>
        </p:nvSpPr>
        <p:spPr>
          <a:xfrm>
            <a:off x="6248400" y="3462328"/>
            <a:ext cx="766754" cy="306862"/>
          </a:xfrm>
          <a:prstGeom prst="right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5"/>
          <p:cNvSpPr/>
          <p:nvPr/>
        </p:nvSpPr>
        <p:spPr bwMode="auto">
          <a:xfrm>
            <a:off x="723601" y="4757186"/>
            <a:ext cx="1782832" cy="113759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S26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64Gb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7287" y="2657518"/>
            <a:ext cx="2443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SSM cell development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4801" y="4376429"/>
            <a:ext cx="2862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SSM structural array yield</a:t>
            </a:r>
          </a:p>
        </p:txBody>
      </p:sp>
      <p:sp>
        <p:nvSpPr>
          <p:cNvPr id="34" name="Rounded Rectangle 5"/>
          <p:cNvSpPr/>
          <p:nvPr/>
        </p:nvSpPr>
        <p:spPr bwMode="auto">
          <a:xfrm>
            <a:off x="4079238" y="2912771"/>
            <a:ext cx="1782832" cy="143062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SR71B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</a:t>
            </a:r>
            <a:r>
              <a:rPr lang="en-US" sz="1100" dirty="0">
                <a:solidFill>
                  <a:schemeClr val="tx1"/>
                </a:solidFill>
                <a:latin typeface="+mj-lt"/>
              </a:rPr>
              <a:t>2</a:t>
            </a:r>
            <a:endParaRPr kumimoji="0" lang="en-US" sz="11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Test chip with full bipolar capability, 1 core dedicated to each deck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2x256kb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35" name="Rounded Rectangle 5"/>
          <p:cNvSpPr/>
          <p:nvPr/>
        </p:nvSpPr>
        <p:spPr bwMode="auto">
          <a:xfrm>
            <a:off x="4058609" y="4689310"/>
            <a:ext cx="1782832" cy="113759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S26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</a:t>
            </a:r>
            <a:r>
              <a:rPr lang="en-US" sz="1100" dirty="0">
                <a:solidFill>
                  <a:schemeClr val="tx1"/>
                </a:solidFill>
                <a:latin typeface="+mj-lt"/>
              </a:rPr>
              <a:t>2/4</a:t>
            </a:r>
            <a:endParaRPr kumimoji="0" lang="en-US" sz="11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128/256Gb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36" name="Right Arrow 2"/>
          <p:cNvSpPr/>
          <p:nvPr/>
        </p:nvSpPr>
        <p:spPr>
          <a:xfrm>
            <a:off x="2553499" y="5136899"/>
            <a:ext cx="1462623" cy="312751"/>
          </a:xfrm>
          <a:prstGeom prst="right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757157" y="5067319"/>
            <a:ext cx="990977" cy="430887"/>
          </a:xfrm>
          <a:prstGeom prst="rect">
            <a:avLst/>
          </a:prstGeom>
          <a:solidFill>
            <a:srgbClr val="77F1A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2 or 4 Decks </a:t>
            </a:r>
          </a:p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Learning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302747" y="2205107"/>
            <a:ext cx="2443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S26 A1 mask set</a:t>
            </a: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98A3D4B9-A523-4B21-890E-B31792EEB3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  <p:sp>
        <p:nvSpPr>
          <p:cNvPr id="23" name="Rounded Rectangle 6">
            <a:extLst>
              <a:ext uri="{FF2B5EF4-FFF2-40B4-BE49-F238E27FC236}">
                <a16:creationId xmlns:a16="http://schemas.microsoft.com/office/drawing/2014/main" id="{D5A2909A-4865-424C-AD31-61854C27BE89}"/>
              </a:ext>
            </a:extLst>
          </p:cNvPr>
          <p:cNvSpPr/>
          <p:nvPr/>
        </p:nvSpPr>
        <p:spPr bwMode="auto">
          <a:xfrm>
            <a:off x="7086600" y="4194731"/>
            <a:ext cx="1828800" cy="9932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Half-size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4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latin typeface="+mj-lt"/>
              </a:rPr>
              <a:t>Density: 128Gb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24" name="Arrow: Bent-Up 23">
            <a:extLst>
              <a:ext uri="{FF2B5EF4-FFF2-40B4-BE49-F238E27FC236}">
                <a16:creationId xmlns:a16="http://schemas.microsoft.com/office/drawing/2014/main" id="{32D282A0-B81B-4FED-B2A3-66616DD9CCB6}"/>
              </a:ext>
            </a:extLst>
          </p:cNvPr>
          <p:cNvSpPr/>
          <p:nvPr/>
        </p:nvSpPr>
        <p:spPr>
          <a:xfrm rot="5400000">
            <a:off x="6061084" y="4994285"/>
            <a:ext cx="1365231" cy="533400"/>
          </a:xfrm>
          <a:prstGeom prst="bentUp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6">
            <a:extLst>
              <a:ext uri="{FF2B5EF4-FFF2-40B4-BE49-F238E27FC236}">
                <a16:creationId xmlns:a16="http://schemas.microsoft.com/office/drawing/2014/main" id="{C7C923FF-B435-45A2-B907-A0DE64EDBC97}"/>
              </a:ext>
            </a:extLst>
          </p:cNvPr>
          <p:cNvSpPr/>
          <p:nvPr/>
        </p:nvSpPr>
        <p:spPr bwMode="auto">
          <a:xfrm>
            <a:off x="7086600" y="5255162"/>
            <a:ext cx="1828800" cy="99323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Quarter-size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latin typeface="+mj-lt"/>
              </a:rPr>
              <a:t>Pitch: 41nm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2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latin typeface="+mj-lt"/>
              </a:rPr>
              <a:t>Density: 64Gb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91847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931"/>
            <a:ext cx="8686800" cy="770940"/>
          </a:xfrm>
        </p:spPr>
        <p:txBody>
          <a:bodyPr/>
          <a:lstStyle/>
          <a:p>
            <a:r>
              <a:rPr lang="en-US" sz="3200" dirty="0"/>
              <a:t>SSM Development strategy – Further Nodes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889337"/>
            <a:ext cx="9228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+mj-lt"/>
                <a:cs typeface="+mn-cs"/>
              </a:rPr>
              <a:t>SSM Goals:</a:t>
            </a:r>
          </a:p>
          <a:p>
            <a:r>
              <a:rPr lang="en-US" sz="1400" dirty="0"/>
              <a:t>1. Fast time of transition to 14nm half-pitch exploiting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>
                <a:solidFill>
                  <a:srgbClr val="0000FF"/>
                </a:solidFill>
                <a:latin typeface="+mj-lt"/>
                <a:cs typeface="+mn-cs"/>
              </a:rPr>
              <a:t>S36X A1 mask set for cell development and structural yield enhancement</a:t>
            </a:r>
          </a:p>
          <a:p>
            <a:r>
              <a:rPr lang="en-US" sz="1400" dirty="0"/>
              <a:t>2. Focus on demonstration of further </a:t>
            </a:r>
            <a:r>
              <a:rPr lang="en-US" sz="1400" b="1" dirty="0">
                <a:solidFill>
                  <a:srgbClr val="0000FF"/>
                </a:solidFill>
                <a:latin typeface="+mj-lt"/>
                <a:cs typeface="+mn-cs"/>
              </a:rPr>
              <a:t>scaling viability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12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25" name="Rounded Rectangle 5"/>
          <p:cNvSpPr/>
          <p:nvPr/>
        </p:nvSpPr>
        <p:spPr bwMode="auto">
          <a:xfrm>
            <a:off x="1524000" y="2209800"/>
            <a:ext cx="6011143" cy="405481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26" name="Rounded Rectangle 5"/>
          <p:cNvSpPr/>
          <p:nvPr/>
        </p:nvSpPr>
        <p:spPr bwMode="auto">
          <a:xfrm>
            <a:off x="2103573" y="2992422"/>
            <a:ext cx="1782832" cy="127205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SR71B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28nm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Test chip with full bipolar capability, 2 cores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2x256kb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28" name="Right Arrow 2"/>
          <p:cNvSpPr/>
          <p:nvPr/>
        </p:nvSpPr>
        <p:spPr>
          <a:xfrm>
            <a:off x="3933472" y="3469935"/>
            <a:ext cx="1462622" cy="312751"/>
          </a:xfrm>
          <a:prstGeom prst="right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241922" y="3400355"/>
            <a:ext cx="734496" cy="430887"/>
          </a:xfrm>
          <a:prstGeom prst="rect">
            <a:avLst/>
          </a:prstGeom>
          <a:solidFill>
            <a:srgbClr val="77F1A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2 Decks </a:t>
            </a:r>
          </a:p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Learning</a:t>
            </a:r>
          </a:p>
        </p:txBody>
      </p:sp>
      <p:sp>
        <p:nvSpPr>
          <p:cNvPr id="31" name="Rounded Rectangle 5"/>
          <p:cNvSpPr/>
          <p:nvPr/>
        </p:nvSpPr>
        <p:spPr bwMode="auto">
          <a:xfrm>
            <a:off x="2103573" y="4757186"/>
            <a:ext cx="1782832" cy="113759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S36X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28nm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1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64Gb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97259" y="2657518"/>
            <a:ext cx="2443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SSM cell development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84773" y="4376429"/>
            <a:ext cx="2862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SSM structural array yield</a:t>
            </a:r>
          </a:p>
        </p:txBody>
      </p:sp>
      <p:sp>
        <p:nvSpPr>
          <p:cNvPr id="34" name="Rounded Rectangle 5"/>
          <p:cNvSpPr/>
          <p:nvPr/>
        </p:nvSpPr>
        <p:spPr bwMode="auto">
          <a:xfrm>
            <a:off x="5459210" y="2912771"/>
            <a:ext cx="1782832" cy="143062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SR71B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28nm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</a:t>
            </a:r>
            <a:r>
              <a:rPr lang="en-US" sz="1100" dirty="0">
                <a:solidFill>
                  <a:schemeClr val="tx1"/>
                </a:solidFill>
                <a:latin typeface="+mj-lt"/>
              </a:rPr>
              <a:t>2</a:t>
            </a:r>
            <a:endParaRPr kumimoji="0" lang="en-US" sz="11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Test chip with full bipolar capability, 1 core dedicated to each deck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2x256kb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35" name="Rounded Rectangle 5"/>
          <p:cNvSpPr/>
          <p:nvPr/>
        </p:nvSpPr>
        <p:spPr bwMode="auto">
          <a:xfrm>
            <a:off x="5438581" y="4689310"/>
            <a:ext cx="1782832" cy="113759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+mj-lt"/>
              </a:rPr>
              <a:t>SSM / S36X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aseline="0" dirty="0">
                <a:solidFill>
                  <a:schemeClr val="tx1"/>
                </a:solidFill>
                <a:latin typeface="+mj-lt"/>
              </a:rPr>
              <a:t>Pitch: 28nm pitch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Decks: </a:t>
            </a:r>
            <a:r>
              <a:rPr lang="en-US" sz="1100" dirty="0">
                <a:solidFill>
                  <a:schemeClr val="tx1"/>
                </a:solidFill>
                <a:latin typeface="+mj-lt"/>
              </a:rPr>
              <a:t>2</a:t>
            </a:r>
            <a:endParaRPr kumimoji="0" lang="en-US" sz="11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  <a:latin typeface="+mj-lt"/>
              </a:rPr>
              <a:t>Density: 128/256Gb</a:t>
            </a:r>
            <a:endParaRPr kumimoji="0" lang="en-US" sz="11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</a:endParaRPr>
          </a:p>
        </p:txBody>
      </p:sp>
      <p:sp>
        <p:nvSpPr>
          <p:cNvPr id="36" name="Right Arrow 2"/>
          <p:cNvSpPr/>
          <p:nvPr/>
        </p:nvSpPr>
        <p:spPr>
          <a:xfrm>
            <a:off x="3933471" y="5136899"/>
            <a:ext cx="1462623" cy="312751"/>
          </a:xfrm>
          <a:prstGeom prst="rightArrow">
            <a:avLst/>
          </a:prstGeom>
          <a:solidFill>
            <a:srgbClr val="77F1A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265370" y="5067319"/>
            <a:ext cx="734495" cy="430887"/>
          </a:xfrm>
          <a:prstGeom prst="rect">
            <a:avLst/>
          </a:prstGeom>
          <a:solidFill>
            <a:srgbClr val="77F1A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2 Decks </a:t>
            </a:r>
          </a:p>
          <a:p>
            <a:pPr algn="ctr"/>
            <a:r>
              <a:rPr lang="en-US" sz="1100" dirty="0">
                <a:solidFill>
                  <a:srgbClr val="0000FF"/>
                </a:solidFill>
                <a:latin typeface="+mj-lt"/>
              </a:rPr>
              <a:t>Learning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82719" y="2205107"/>
            <a:ext cx="24436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S36X A1 mask set</a:t>
            </a:r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id="{98A3D4B9-A523-4B21-890E-B31792EEB3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141867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98AC91-D890-4E4D-B07E-AB9C981B392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-20855" y="309716"/>
            <a:ext cx="8991600" cy="619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3366FF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000" kern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2.0 High Level Milestones</a:t>
            </a:r>
          </a:p>
        </p:txBody>
      </p:sp>
      <p:graphicFrame>
        <p:nvGraphicFramePr>
          <p:cNvPr id="6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800636"/>
              </p:ext>
            </p:extLst>
          </p:nvPr>
        </p:nvGraphicFramePr>
        <p:xfrm>
          <a:off x="1345767" y="1274897"/>
          <a:ext cx="6477001" cy="2915697"/>
        </p:xfrm>
        <a:graphic>
          <a:graphicData uri="http://schemas.openxmlformats.org/drawingml/2006/table">
            <a:tbl>
              <a:tblPr/>
              <a:tblGrid>
                <a:gridCol w="525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7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4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Milestone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DTS rev1, TD roadmap and CMOS</a:t>
                      </a:r>
                      <a:r>
                        <a:rPr lang="en-US" sz="1600" baseline="0" dirty="0"/>
                        <a:t> models release</a:t>
                      </a:r>
                      <a:endParaRPr lang="en-US" sz="16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November 30th, ‘17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600" dirty="0" err="1"/>
                        <a:t>Mid-term</a:t>
                      </a:r>
                      <a:r>
                        <a:rPr lang="it-IT" sz="1600" baseline="0" dirty="0"/>
                        <a:t> DTS check-point</a:t>
                      </a:r>
                      <a:endParaRPr lang="en-US" sz="16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May 15th, ’18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1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2-deck SR71/S26 process capable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April, ’18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Product 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December, ’18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Ship Release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September, ‘19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313762"/>
                  </a:ext>
                </a:extLst>
              </a:tr>
              <a:tr h="4116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Qual</a:t>
                      </a:r>
                      <a:endParaRPr lang="en-US" sz="1600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December, ‘19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436956"/>
                  </a:ext>
                </a:extLst>
              </a:tr>
            </a:tbl>
          </a:graphicData>
        </a:graphic>
      </p:graphicFrame>
      <p:sp>
        <p:nvSpPr>
          <p:cNvPr id="9" name="Rectangle 5">
            <a:extLst>
              <a:ext uri="{FF2B5EF4-FFF2-40B4-BE49-F238E27FC236}">
                <a16:creationId xmlns:a16="http://schemas.microsoft.com/office/drawing/2014/main" id="{3CCDD539-B73B-4EFA-BEAA-E2F0677BEF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9023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163323"/>
            <a:ext cx="8229600" cy="563563"/>
          </a:xfrm>
        </p:spPr>
        <p:txBody>
          <a:bodyPr/>
          <a:lstStyle/>
          <a:p>
            <a:r>
              <a:rPr lang="it-IT" sz="3600" dirty="0"/>
              <a:t>3.0 Cost analysis </a:t>
            </a:r>
            <a:br>
              <a:rPr lang="it-IT" sz="3600" dirty="0"/>
            </a:br>
            <a:r>
              <a:rPr lang="it-IT" sz="2000" dirty="0"/>
              <a:t>- SSM vs. 20s 3DxP -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398AC91-D890-4E4D-B07E-AB9C981B392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91264" y="5839193"/>
            <a:ext cx="18900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Used April, ‘17 MOR</a:t>
            </a:r>
            <a:endParaRPr lang="en-US" sz="1400" b="1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311969"/>
              </p:ext>
            </p:extLst>
          </p:nvPr>
        </p:nvGraphicFramePr>
        <p:xfrm>
          <a:off x="230343" y="3149600"/>
          <a:ext cx="8844086" cy="2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974">
                  <a:extLst>
                    <a:ext uri="{9D8B030D-6E8A-4147-A177-3AD203B41FA5}">
                      <a16:colId xmlns:a16="http://schemas.microsoft.com/office/drawing/2014/main" val="1150436085"/>
                    </a:ext>
                  </a:extLst>
                </a:gridCol>
                <a:gridCol w="1417837">
                  <a:extLst>
                    <a:ext uri="{9D8B030D-6E8A-4147-A177-3AD203B41FA5}">
                      <a16:colId xmlns:a16="http://schemas.microsoft.com/office/drawing/2014/main" val="1236752599"/>
                    </a:ext>
                  </a:extLst>
                </a:gridCol>
                <a:gridCol w="1556325">
                  <a:extLst>
                    <a:ext uri="{9D8B030D-6E8A-4147-A177-3AD203B41FA5}">
                      <a16:colId xmlns:a16="http://schemas.microsoft.com/office/drawing/2014/main" val="3205389408"/>
                    </a:ext>
                  </a:extLst>
                </a:gridCol>
                <a:gridCol w="1698475">
                  <a:extLst>
                    <a:ext uri="{9D8B030D-6E8A-4147-A177-3AD203B41FA5}">
                      <a16:colId xmlns:a16="http://schemas.microsoft.com/office/drawing/2014/main" val="3044647357"/>
                    </a:ext>
                  </a:extLst>
                </a:gridCol>
                <a:gridCol w="1698475">
                  <a:extLst>
                    <a:ext uri="{9D8B030D-6E8A-4147-A177-3AD203B41FA5}">
                      <a16:colId xmlns:a16="http://schemas.microsoft.com/office/drawing/2014/main" val="3969869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FF"/>
                          </a:solidFill>
                          <a:effectLst/>
                        </a:rPr>
                        <a:t>CoT ($M/1k)</a:t>
                      </a:r>
                      <a:endParaRPr lang="en-US" sz="180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FF"/>
                          </a:solidFill>
                          <a:effectLst/>
                        </a:rPr>
                        <a:t>Delta ($M/1k)</a:t>
                      </a:r>
                      <a:endParaRPr lang="en-US" sz="180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FF"/>
                          </a:solidFill>
                          <a:effectLst/>
                        </a:rPr>
                        <a:t>CPW</a:t>
                      </a:r>
                      <a:endParaRPr lang="en-US" sz="180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  <a:effectLst/>
                        </a:rPr>
                        <a:t>Delta</a:t>
                      </a:r>
                      <a:endParaRPr lang="en-US" sz="18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5765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10s -&gt; 20s MOR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144.9</a:t>
                      </a:r>
                      <a:endParaRPr lang="en-US" sz="1400" b="0" kern="120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 </a:t>
                      </a:r>
                      <a:endParaRPr lang="en-US" sz="1400" b="0" kern="120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$2,274.00 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8300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10s -&gt; 4 Deck SSM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114.8</a:t>
                      </a:r>
                      <a:endParaRPr lang="en-US" sz="1400" b="0" kern="1200" dirty="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tx2"/>
                          </a:solidFill>
                          <a:effectLst/>
                        </a:rPr>
                        <a:t>-30.1</a:t>
                      </a:r>
                      <a:endParaRPr lang="en-US" sz="1400" b="1" kern="1200" dirty="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$2,040.00 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($234.00)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006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10s -&gt; 20s 2 Deck MOR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26.1</a:t>
                      </a:r>
                      <a:endParaRPr lang="en-US" sz="1400" b="0" kern="120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>
                          <a:effectLst/>
                        </a:rPr>
                        <a:t> </a:t>
                      </a:r>
                      <a:endParaRPr lang="en-US" sz="1400" b="0" kern="120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$1,559.29 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3655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10s -&gt; 2 Deck SSM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effectLst/>
                        </a:rPr>
                        <a:t>25</a:t>
                      </a:r>
                      <a:endParaRPr lang="en-US" sz="1400" b="0" kern="1200" dirty="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effectLst/>
                        </a:rPr>
                        <a:t>-1.1</a:t>
                      </a:r>
                      <a:endParaRPr lang="en-US" sz="1400" b="1" kern="1200" dirty="0">
                        <a:solidFill>
                          <a:schemeClr val="tx2"/>
                        </a:solidFill>
                        <a:effectLst/>
                        <a:latin typeface="Tahom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$1,438.25 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($121.04)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0240852"/>
                  </a:ext>
                </a:extLst>
              </a:tr>
            </a:tbl>
          </a:graphicData>
        </a:graphic>
      </p:graphicFrame>
      <p:sp>
        <p:nvSpPr>
          <p:cNvPr id="10" name="Content Placeholder 5"/>
          <p:cNvSpPr txBox="1">
            <a:spLocks/>
          </p:cNvSpPr>
          <p:nvPr/>
        </p:nvSpPr>
        <p:spPr>
          <a:xfrm>
            <a:off x="266698" y="990600"/>
            <a:ext cx="8610600" cy="1756758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2000" kern="0" dirty="0"/>
              <a:t>SSM Die size projected to be the same of S26A </a:t>
            </a:r>
          </a:p>
          <a:p>
            <a:pPr lvl="1"/>
            <a:r>
              <a:rPr lang="en-US" sz="1400" kern="0" dirty="0"/>
              <a:t>Key assumption is the capability to place the bipolar-capable decoders under the SSM array, keeping the same tile size</a:t>
            </a:r>
          </a:p>
          <a:p>
            <a:r>
              <a:rPr lang="en-US" sz="2000" kern="0" dirty="0"/>
              <a:t>Preliminary green-field analysis has been performed for cost-of-transition and cost-per-wafer</a:t>
            </a:r>
          </a:p>
          <a:p>
            <a:pPr lvl="1"/>
            <a:r>
              <a:rPr lang="en-US" sz="1400" kern="0" dirty="0"/>
              <a:t>Based on simple assumptions for the technology </a:t>
            </a:r>
            <a:r>
              <a:rPr lang="en-US" sz="1400" kern="0" dirty="0">
                <a:sym typeface="Wingdings" panose="05000000000000000000" pitchFamily="2" charset="2"/>
              </a:rPr>
              <a:t> The team will update the committee over next quarters as MOR is better defined</a:t>
            </a:r>
          </a:p>
          <a:p>
            <a:pPr lvl="1"/>
            <a:endParaRPr lang="en-US" sz="1800" kern="0" dirty="0">
              <a:sym typeface="Wingdings" panose="05000000000000000000" pitchFamily="2" charset="2"/>
            </a:endParaRPr>
          </a:p>
          <a:p>
            <a:pPr lvl="1"/>
            <a:endParaRPr lang="en-US" sz="1600" kern="0" dirty="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93E47DFD-008F-4A00-BC0F-98902A65806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528736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" y="2130425"/>
            <a:ext cx="8991600" cy="1470025"/>
          </a:xfrm>
        </p:spPr>
        <p:txBody>
          <a:bodyPr/>
          <a:lstStyle/>
          <a:p>
            <a:r>
              <a:rPr lang="it-IT" sz="4800" dirty="0"/>
              <a:t>4.0 SSM Target </a:t>
            </a:r>
            <a:r>
              <a:rPr lang="it-IT" sz="4800" dirty="0" err="1"/>
              <a:t>Specs</a:t>
            </a:r>
            <a:r>
              <a:rPr lang="it-IT" sz="4800" dirty="0"/>
              <a:t> (DTS)</a:t>
            </a:r>
            <a:endParaRPr lang="en-US" sz="4800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5BA2255-61F0-4193-AC74-ECBEAD5F95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02798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SSM DTS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ym typeface="Wingdings" panose="05000000000000000000" pitchFamily="2" charset="2"/>
              </a:rPr>
              <a:t>Key advantages of SSM are the performance and reliability specs able to match or even exceed PG1T1 requirements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DTS rev0 is intended to provide a first set of specs useful to finalize the design targets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DTS rev1 will be finalize by the end of November providing target specs for design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A consistent TD roadmap will be provided to meet DTS rev1 specifications (cell performance and array yield) prior product TO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C6FFD5-2247-477A-8EA1-AA2BB2744C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98523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715" y="220703"/>
            <a:ext cx="8229600" cy="563563"/>
          </a:xfrm>
        </p:spPr>
        <p:txBody>
          <a:bodyPr/>
          <a:lstStyle/>
          <a:p>
            <a:r>
              <a:rPr lang="en-US" dirty="0"/>
              <a:t>SSM DTS rev0 –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803810"/>
              </p:ext>
            </p:extLst>
          </p:nvPr>
        </p:nvGraphicFramePr>
        <p:xfrm>
          <a:off x="554915" y="959724"/>
          <a:ext cx="81534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267890788"/>
                    </a:ext>
                  </a:extLst>
                </a:gridCol>
              </a:tblGrid>
              <a:tr h="32875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00FF"/>
                          </a:solidFill>
                        </a:rPr>
                        <a:t>SSM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00FF"/>
                          </a:solidFill>
                        </a:rPr>
                        <a:t>3DXP PG1T1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</a:rPr>
                        <a:t>3DXP PG1T2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it-IT" sz="1400" dirty="0"/>
                        <a:t>FF 100% bits [V]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7.5-8.5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9.1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9.1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677924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Set Vth</a:t>
                      </a:r>
                      <a:r>
                        <a:rPr lang="en-US" sz="1400" baseline="0" dirty="0"/>
                        <a:t> [V]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4.2-4.7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4.65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4.65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Set Vth sigma [mV]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100-120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110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Reset Vth</a:t>
                      </a:r>
                      <a:r>
                        <a:rPr lang="en-US" sz="1400" baseline="0" dirty="0"/>
                        <a:t> [V]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5.2-6.0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5.95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Reset Vth sigma [mV]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100-110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90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100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Vth window [V]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1.0-1.4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1.3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True window @ 3.54</a:t>
                      </a:r>
                      <a:r>
                        <a:rPr lang="en-US" sz="1400" dirty="0">
                          <a:latin typeface="Symbol" panose="05050102010706020507" pitchFamily="18" charset="2"/>
                        </a:rPr>
                        <a:t>s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[mV]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150-400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560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it-IT" sz="1400" dirty="0"/>
                        <a:t>Max </a:t>
                      </a:r>
                      <a:r>
                        <a:rPr lang="it-IT" sz="1400" dirty="0" err="1"/>
                        <a:t>Vth</a:t>
                      </a:r>
                      <a:r>
                        <a:rPr lang="it-IT" sz="1400" baseline="0" dirty="0"/>
                        <a:t> </a:t>
                      </a:r>
                      <a:r>
                        <a:rPr lang="it-IT" sz="1400" baseline="0" dirty="0" err="1"/>
                        <a:t>customer</a:t>
                      </a:r>
                      <a:r>
                        <a:rPr lang="it-IT" sz="1400" baseline="0" dirty="0"/>
                        <a:t> [V]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6.5-7.0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7.7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7.7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526622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Time</a:t>
                      </a:r>
                      <a:r>
                        <a:rPr lang="en-US" sz="1400" baseline="0" dirty="0"/>
                        <a:t> 0 BER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2e-4/5e-5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5e-5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2e-4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0980243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Set pulse</a:t>
                      </a:r>
                      <a:r>
                        <a:rPr lang="en-US" sz="1400" baseline="0" dirty="0"/>
                        <a:t> total duration [ns]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428984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Set current [</a:t>
                      </a:r>
                      <a:r>
                        <a:rPr lang="en-US" sz="1400" dirty="0" err="1"/>
                        <a:t>uA</a:t>
                      </a:r>
                      <a:r>
                        <a:rPr lang="en-US" sz="1400" dirty="0"/>
                        <a:t>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25-60uA (shaped)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25-60uA (shaped)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8879224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Reset pulse</a:t>
                      </a:r>
                      <a:r>
                        <a:rPr lang="en-US" sz="1400" baseline="0" dirty="0"/>
                        <a:t> total duration [ns]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5-10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5-10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0209106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Reset current [</a:t>
                      </a:r>
                      <a:r>
                        <a:rPr lang="en-US" sz="1400" dirty="0" err="1"/>
                        <a:t>uA</a:t>
                      </a:r>
                      <a:r>
                        <a:rPr lang="en-US" sz="1400" dirty="0"/>
                        <a:t>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25-30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&lt;125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&lt;125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6337594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Min Prog-to-read delay [ns]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100-1000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348283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en-US" sz="1400" dirty="0"/>
                        <a:t>Read 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SSR/FFR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SSR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SSR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114875"/>
                  </a:ext>
                </a:extLst>
              </a:tr>
              <a:tr h="303466">
                <a:tc>
                  <a:txBody>
                    <a:bodyPr/>
                    <a:lstStyle/>
                    <a:p>
                      <a:r>
                        <a:rPr lang="it-IT" sz="1400" dirty="0" err="1"/>
                        <a:t>Tsense</a:t>
                      </a:r>
                      <a:r>
                        <a:rPr lang="it-IT" sz="1400" dirty="0"/>
                        <a:t> [ns]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0179550"/>
                  </a:ext>
                </a:extLst>
              </a:tr>
            </a:tbl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5695CC32-BC3E-4132-81C7-3C9531C8BFD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22571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7241"/>
            <a:ext cx="8229600" cy="563563"/>
          </a:xfrm>
        </p:spPr>
        <p:txBody>
          <a:bodyPr/>
          <a:lstStyle/>
          <a:p>
            <a:r>
              <a:rPr lang="en-US" dirty="0"/>
              <a:t>SSM DTS rev0 – Reliability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113630"/>
              </p:ext>
            </p:extLst>
          </p:nvPr>
        </p:nvGraphicFramePr>
        <p:xfrm>
          <a:off x="685800" y="1163478"/>
          <a:ext cx="8001000" cy="4815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499216585"/>
                    </a:ext>
                  </a:extLst>
                </a:gridCol>
              </a:tblGrid>
              <a:tr h="51202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00FF"/>
                          </a:solidFill>
                        </a:rPr>
                        <a:t>SSM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00FF"/>
                          </a:solidFill>
                        </a:rPr>
                        <a:t>3DXP PG1T1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00FF"/>
                          </a:solidFill>
                        </a:rPr>
                        <a:t>3DXP PG1T2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690">
                <a:tc>
                  <a:txBody>
                    <a:bodyPr/>
                    <a:lstStyle/>
                    <a:p>
                      <a:r>
                        <a:rPr lang="en-US" sz="1400" dirty="0"/>
                        <a:t>Set read disturb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Negligible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256k reads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50k </a:t>
                      </a:r>
                      <a:r>
                        <a:rPr lang="it-IT" sz="1400" dirty="0" err="1"/>
                        <a:t>reads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428984"/>
                  </a:ext>
                </a:extLst>
              </a:tr>
              <a:tr h="837722">
                <a:tc>
                  <a:txBody>
                    <a:bodyPr/>
                    <a:lstStyle/>
                    <a:p>
                      <a:r>
                        <a:rPr lang="en-US" sz="1400" dirty="0"/>
                        <a:t>Reset read disturb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5k reads with 250mV of margin</a:t>
                      </a:r>
                    </a:p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(256k </a:t>
                      </a:r>
                      <a:r>
                        <a:rPr lang="it-IT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reads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+100mV </a:t>
                      </a:r>
                      <a:r>
                        <a:rPr lang="it-IT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additional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margin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256k reads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50k </a:t>
                      </a:r>
                      <a:r>
                        <a:rPr lang="it-IT" sz="1400" dirty="0" err="1"/>
                        <a:t>reads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8879224"/>
                  </a:ext>
                </a:extLst>
              </a:tr>
              <a:tr h="426690">
                <a:tc>
                  <a:txBody>
                    <a:bodyPr/>
                    <a:lstStyle/>
                    <a:p>
                      <a:r>
                        <a:rPr lang="en-US" sz="1400" dirty="0"/>
                        <a:t>Write disturb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512k cycles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2048 NW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768 NW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0209106"/>
                  </a:ext>
                </a:extLst>
              </a:tr>
              <a:tr h="432402">
                <a:tc>
                  <a:txBody>
                    <a:bodyPr/>
                    <a:lstStyle/>
                    <a:p>
                      <a:r>
                        <a:rPr lang="en-US" sz="1400" dirty="0"/>
                        <a:t>Write endurance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10Mcycles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4M NW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1M NW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6337594"/>
                  </a:ext>
                </a:extLst>
              </a:tr>
              <a:tr h="432402">
                <a:tc>
                  <a:txBody>
                    <a:bodyPr/>
                    <a:lstStyle/>
                    <a:p>
                      <a:r>
                        <a:rPr lang="it-IT" sz="1400" dirty="0" err="1"/>
                        <a:t>Vth</a:t>
                      </a:r>
                      <a:r>
                        <a:rPr lang="it-IT" sz="1400" dirty="0"/>
                        <a:t> shift</a:t>
                      </a:r>
                      <a:r>
                        <a:rPr lang="it-IT" sz="1400" baseline="0" dirty="0"/>
                        <a:t> @ </a:t>
                      </a:r>
                      <a:r>
                        <a:rPr lang="it-IT" sz="1400" baseline="0" dirty="0" err="1"/>
                        <a:t>max</a:t>
                      </a:r>
                      <a:r>
                        <a:rPr lang="it-IT" sz="1400" baseline="0" dirty="0"/>
                        <a:t> </a:t>
                      </a:r>
                      <a:r>
                        <a:rPr lang="it-IT" sz="1400" baseline="0" dirty="0" err="1"/>
                        <a:t>cycles</a:t>
                      </a:r>
                      <a:r>
                        <a:rPr lang="it-IT" sz="1400" baseline="0" dirty="0"/>
                        <a:t> [</a:t>
                      </a:r>
                      <a:r>
                        <a:rPr lang="it-IT" sz="1400" baseline="0" dirty="0" err="1"/>
                        <a:t>mV</a:t>
                      </a:r>
                      <a:r>
                        <a:rPr lang="it-IT" sz="1400" baseline="0" dirty="0"/>
                        <a:t>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-150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-150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73760"/>
                  </a:ext>
                </a:extLst>
              </a:tr>
              <a:tr h="506289">
                <a:tc>
                  <a:txBody>
                    <a:bodyPr/>
                    <a:lstStyle/>
                    <a:p>
                      <a:r>
                        <a:rPr lang="it-IT" sz="1400" dirty="0"/>
                        <a:t>Read endurance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400Mreads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400Mreads (with 1 FW </a:t>
                      </a:r>
                      <a:r>
                        <a:rPr lang="it-IT" sz="1400" dirty="0" err="1"/>
                        <a:t>every</a:t>
                      </a:r>
                      <a:r>
                        <a:rPr lang="it-IT" sz="1400" dirty="0"/>
                        <a:t> 5kreads)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3-100Mreads (with 1 FW </a:t>
                      </a:r>
                      <a:r>
                        <a:rPr lang="it-IT" sz="1400" dirty="0" err="1"/>
                        <a:t>every</a:t>
                      </a:r>
                      <a:r>
                        <a:rPr lang="it-IT" sz="1400" dirty="0"/>
                        <a:t> 5kreads) 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348283"/>
                  </a:ext>
                </a:extLst>
              </a:tr>
              <a:tr h="449203">
                <a:tc>
                  <a:txBody>
                    <a:bodyPr/>
                    <a:lstStyle/>
                    <a:p>
                      <a:r>
                        <a:rPr lang="en-US" sz="1400" dirty="0"/>
                        <a:t>Retention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3day 0C-85C + 7yrs@40C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2day 0C-85C + 7yrs@40C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2yr total @40C</a:t>
                      </a:r>
                    </a:p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with &lt;2days @ 85C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61148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err="1"/>
                        <a:t>Vth</a:t>
                      </a:r>
                      <a:r>
                        <a:rPr lang="it-IT" sz="1400" dirty="0"/>
                        <a:t> shift</a:t>
                      </a:r>
                      <a:r>
                        <a:rPr lang="it-IT" sz="1400" baseline="0" dirty="0"/>
                        <a:t> @ </a:t>
                      </a:r>
                      <a:r>
                        <a:rPr lang="it-IT" sz="1400" baseline="0" dirty="0" err="1"/>
                        <a:t>max</a:t>
                      </a:r>
                      <a:r>
                        <a:rPr lang="it-IT" sz="1400" baseline="0" dirty="0"/>
                        <a:t> </a:t>
                      </a:r>
                      <a:r>
                        <a:rPr lang="it-IT" sz="1400" baseline="0" dirty="0" err="1"/>
                        <a:t>retention</a:t>
                      </a:r>
                      <a:r>
                        <a:rPr lang="it-IT" sz="1400" baseline="0" dirty="0"/>
                        <a:t> [</a:t>
                      </a:r>
                      <a:r>
                        <a:rPr lang="it-IT" sz="1400" baseline="0" dirty="0" err="1"/>
                        <a:t>mV</a:t>
                      </a:r>
                      <a:r>
                        <a:rPr lang="it-IT" sz="1400" baseline="0" dirty="0"/>
                        <a:t>]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080" rtl="0" eaLnBrk="1" latinLnBrk="0" hangingPunct="1"/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+600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+650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+650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0154698"/>
                  </a:ext>
                </a:extLst>
              </a:tr>
            </a:tbl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D86F4998-2134-42EF-8AE8-1083028C34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620643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1051"/>
            <a:ext cx="8229600" cy="563563"/>
          </a:xfrm>
        </p:spPr>
        <p:txBody>
          <a:bodyPr/>
          <a:lstStyle/>
          <a:p>
            <a:r>
              <a:rPr lang="it-IT" dirty="0" err="1"/>
              <a:t>Key</a:t>
            </a:r>
            <a:r>
              <a:rPr lang="it-IT" dirty="0"/>
              <a:t> risks for SSM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94700" cy="914400"/>
          </a:xfrm>
        </p:spPr>
        <p:txBody>
          <a:bodyPr/>
          <a:lstStyle/>
          <a:p>
            <a:r>
              <a:rPr lang="it-IT" sz="2000" dirty="0"/>
              <a:t>Limited </a:t>
            </a:r>
            <a:r>
              <a:rPr lang="it-IT" sz="2000" dirty="0" err="1"/>
              <a:t>true</a:t>
            </a:r>
            <a:r>
              <a:rPr lang="it-IT" sz="2000" dirty="0"/>
              <a:t> </a:t>
            </a:r>
            <a:r>
              <a:rPr lang="it-IT" sz="2000" dirty="0" err="1"/>
              <a:t>window</a:t>
            </a:r>
            <a:r>
              <a:rPr lang="it-IT" sz="2000" dirty="0"/>
              <a:t> (set and reset </a:t>
            </a:r>
            <a:r>
              <a:rPr lang="it-IT" sz="2000" dirty="0" err="1"/>
              <a:t>distribution</a:t>
            </a:r>
            <a:r>
              <a:rPr lang="it-IT" sz="2000" dirty="0"/>
              <a:t> </a:t>
            </a:r>
            <a:r>
              <a:rPr lang="it-IT" sz="2000" dirty="0" err="1"/>
              <a:t>separation</a:t>
            </a:r>
            <a:r>
              <a:rPr lang="it-IT" sz="2000" dirty="0"/>
              <a:t> @3.54</a:t>
            </a:r>
            <a:r>
              <a:rPr lang="it-IT" sz="2000" dirty="0">
                <a:latin typeface="Symbol" panose="05050102010706020507" pitchFamily="18" charset="2"/>
              </a:rPr>
              <a:t>s</a:t>
            </a:r>
            <a:r>
              <a:rPr lang="it-IT" sz="2000" dirty="0"/>
              <a:t>) for </a:t>
            </a:r>
            <a:r>
              <a:rPr lang="it-IT" sz="2000" dirty="0" err="1"/>
              <a:t>accomodating</a:t>
            </a:r>
            <a:r>
              <a:rPr lang="it-IT" sz="2000" dirty="0"/>
              <a:t> reliability </a:t>
            </a:r>
            <a:r>
              <a:rPr lang="it-IT" sz="2000" dirty="0" err="1"/>
              <a:t>margins</a:t>
            </a:r>
            <a:r>
              <a:rPr lang="it-IT" sz="2000" dirty="0"/>
              <a:t> </a:t>
            </a:r>
            <a:r>
              <a:rPr lang="it-IT" sz="2000" dirty="0" err="1"/>
              <a:t>is</a:t>
            </a:r>
            <a:r>
              <a:rPr lang="it-IT" sz="2000" dirty="0"/>
              <a:t> the </a:t>
            </a:r>
            <a:r>
              <a:rPr lang="it-IT" sz="2000" dirty="0" err="1"/>
              <a:t>main</a:t>
            </a:r>
            <a:r>
              <a:rPr lang="it-IT" sz="2000" dirty="0"/>
              <a:t> risk for SSM </a:t>
            </a:r>
            <a:r>
              <a:rPr lang="it-IT" sz="2000" dirty="0" err="1"/>
              <a:t>technology</a:t>
            </a:r>
            <a:r>
              <a:rPr lang="it-IT" sz="2000" dirty="0"/>
              <a:t> 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291893"/>
              </p:ext>
            </p:extLst>
          </p:nvPr>
        </p:nvGraphicFramePr>
        <p:xfrm>
          <a:off x="342900" y="2179637"/>
          <a:ext cx="8458200" cy="4014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406594515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90074508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413722759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474334297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055393149"/>
                    </a:ext>
                  </a:extLst>
                </a:gridCol>
              </a:tblGrid>
              <a:tr h="77187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Mechanism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>
                          <a:solidFill>
                            <a:srgbClr val="0000FF"/>
                          </a:solidFill>
                        </a:rPr>
                        <a:t>Impact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EOL 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Mitigation by</a:t>
                      </a:r>
                      <a:r>
                        <a:rPr lang="en-US" sz="1600" baseline="0" dirty="0">
                          <a:solidFill>
                            <a:srgbClr val="0000FF"/>
                          </a:solidFill>
                        </a:rPr>
                        <a:t> process</a:t>
                      </a:r>
                      <a:endParaRPr lang="en-US" sz="1600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FF"/>
                          </a:solidFill>
                        </a:rPr>
                        <a:t>Mitigation by design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9723235"/>
                  </a:ext>
                </a:extLst>
              </a:tr>
              <a:tr h="106315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Vth evolution over cycling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/>
                        <a:t>Vth</a:t>
                      </a:r>
                      <a:r>
                        <a:rPr lang="it-IT" sz="1600" dirty="0"/>
                        <a:t> shift to </a:t>
                      </a:r>
                      <a:r>
                        <a:rPr lang="it-IT" sz="1600" dirty="0" err="1"/>
                        <a:t>higher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value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+200mV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True window increase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SD stabilization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err="1"/>
                        <a:t>Vdm</a:t>
                      </a:r>
                      <a:r>
                        <a:rPr lang="en-US" sz="1600" dirty="0"/>
                        <a:t> tracking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Multiple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aseline="0" dirty="0" err="1"/>
                        <a:t>Vdm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7086571"/>
                  </a:ext>
                </a:extLst>
              </a:tr>
              <a:tr h="8692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Vth drift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err="1"/>
                        <a:t>Vth</a:t>
                      </a:r>
                      <a:r>
                        <a:rPr lang="it-IT" sz="1600" dirty="0"/>
                        <a:t> shift to </a:t>
                      </a:r>
                      <a:r>
                        <a:rPr lang="it-IT" sz="1600" dirty="0" err="1"/>
                        <a:t>higher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value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+600mV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True window increase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SD stabilization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Multiple</a:t>
                      </a:r>
                      <a:r>
                        <a:rPr lang="en-US" sz="1600" baseline="0" dirty="0"/>
                        <a:t> </a:t>
                      </a:r>
                      <a:r>
                        <a:rPr lang="en-US" sz="1600" baseline="0" dirty="0" err="1"/>
                        <a:t>Vdm</a:t>
                      </a:r>
                      <a:endParaRPr lang="en-US" sz="1600" dirty="0"/>
                    </a:p>
                    <a:p>
                      <a:pPr algn="l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676022"/>
                  </a:ext>
                </a:extLst>
              </a:tr>
              <a:tr h="83822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Reset read disturb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/>
                        <a:t>Margin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between</a:t>
                      </a:r>
                      <a:r>
                        <a:rPr lang="it-IT" sz="1600" dirty="0"/>
                        <a:t> </a:t>
                      </a:r>
                      <a:r>
                        <a:rPr lang="it-IT" sz="1600" dirty="0" err="1"/>
                        <a:t>Vread</a:t>
                      </a:r>
                      <a:r>
                        <a:rPr lang="it-IT" sz="1600" dirty="0"/>
                        <a:t> and Reset </a:t>
                      </a:r>
                      <a:r>
                        <a:rPr lang="it-IT" sz="1600" dirty="0" err="1"/>
                        <a:t>distribution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+250mV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indent="-342900" algn="l" defTabSz="12190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/>
                        <a:t>Vth window increase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Limitation</a:t>
                      </a:r>
                      <a:r>
                        <a:rPr lang="en-US" sz="1600" baseline="0" dirty="0"/>
                        <a:t> on number of consecutive reads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7929315"/>
                  </a:ext>
                </a:extLst>
              </a:tr>
            </a:tbl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D1BB210D-FD7D-40D4-989F-054F08E184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56776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Signature Page</a:t>
            </a:r>
          </a:p>
        </p:txBody>
      </p:sp>
      <p:sp>
        <p:nvSpPr>
          <p:cNvPr id="67589" name="Rectangle 3"/>
          <p:cNvSpPr>
            <a:spLocks noChangeArrowheads="1"/>
          </p:cNvSpPr>
          <p:nvPr/>
        </p:nvSpPr>
        <p:spPr bwMode="auto">
          <a:xfrm>
            <a:off x="259556" y="1170087"/>
            <a:ext cx="8624888" cy="5078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chemeClr val="tx1"/>
                </a:solidFill>
              </a:rPr>
              <a:t>This </a:t>
            </a:r>
            <a:r>
              <a:rPr lang="en-US" dirty="0" err="1">
                <a:solidFill>
                  <a:schemeClr val="tx1"/>
                </a:solidFill>
              </a:rPr>
              <a:t>SxP</a:t>
            </a:r>
            <a:r>
              <a:rPr lang="en-US" dirty="0">
                <a:solidFill>
                  <a:schemeClr val="tx1"/>
                </a:solidFill>
              </a:rPr>
              <a:t> Joint Development Program Statement of  Work Rev 0.1 (“SSM SOW”), having been approved by the JDP Committee is hereby approved by Intel and Micron respectively </a:t>
            </a:r>
            <a:r>
              <a:rPr lang="en-US" u="sng" dirty="0">
                <a:solidFill>
                  <a:schemeClr val="tx1"/>
                </a:solidFill>
              </a:rPr>
              <a:t>effective as of </a:t>
            </a:r>
            <a:r>
              <a:rPr lang="en-US" u="sng" dirty="0"/>
              <a:t>October 20</a:t>
            </a:r>
            <a:r>
              <a:rPr lang="en-US" u="sng" dirty="0">
                <a:solidFill>
                  <a:schemeClr val="tx1"/>
                </a:solidFill>
              </a:rPr>
              <a:t>, 2017</a:t>
            </a:r>
            <a:r>
              <a:rPr lang="en-US" dirty="0"/>
              <a:t>, and shall terminate upon the earliest to occur of (i) completion of the purpose, objectives and/or milestones defined herein, or (ii) December 31, 2019 (or aligned </a:t>
            </a:r>
            <a:r>
              <a:rPr lang="en-US" dirty="0" err="1"/>
              <a:t>Qual</a:t>
            </a:r>
            <a:r>
              <a:rPr lang="en-US" dirty="0"/>
              <a:t> date reference in this SOW) unless extended by mutual agreement of the Parties, </a:t>
            </a:r>
            <a:r>
              <a:rPr lang="en-US" dirty="0">
                <a:solidFill>
                  <a:schemeClr val="tx1"/>
                </a:solidFill>
              </a:rPr>
              <a:t>as signified by the signature of each company’s authorized representative below.</a:t>
            </a:r>
            <a:r>
              <a:rPr lang="en-US" b="0" dirty="0">
                <a:solidFill>
                  <a:schemeClr val="tx1"/>
                </a:solidFill>
              </a:rPr>
              <a:t>  </a:t>
            </a:r>
            <a:r>
              <a:rPr lang="en-US" dirty="0"/>
              <a:t>It is understood and agreed that this JDP SOW may be amended in due course in accordance with the procedures set forth in the  Joint Development Program Agreement.</a:t>
            </a:r>
          </a:p>
          <a:p>
            <a:pPr eaLnBrk="0" hangingPunct="0"/>
            <a:r>
              <a:rPr lang="en-US" dirty="0"/>
              <a:t>    </a:t>
            </a:r>
          </a:p>
          <a:p>
            <a:pPr eaLnBrk="0" hangingPunct="0"/>
            <a:r>
              <a:rPr lang="en-US" dirty="0"/>
              <a:t>          MICRON TECHNOLOGY, INC.	INTEL CORPORATION</a:t>
            </a:r>
            <a:endParaRPr lang="en-US" b="0" dirty="0"/>
          </a:p>
          <a:p>
            <a:pPr algn="ctr" eaLnBrk="0" hangingPunct="0"/>
            <a:endParaRPr lang="en-US" b="0" dirty="0"/>
          </a:p>
          <a:p>
            <a:pPr algn="ctr" eaLnBrk="0" hangingPunct="0"/>
            <a:endParaRPr lang="en-US" b="0" dirty="0"/>
          </a:p>
          <a:p>
            <a:pPr algn="ctr" eaLnBrk="0" hangingPunct="0"/>
            <a:r>
              <a:rPr lang="en-US" b="0" dirty="0"/>
              <a:t>By:  </a:t>
            </a:r>
            <a:r>
              <a:rPr lang="en-US" b="0" u="sng" dirty="0"/>
              <a:t>				</a:t>
            </a:r>
            <a:r>
              <a:rPr lang="en-US" b="0" dirty="0"/>
              <a:t>	By:  </a:t>
            </a:r>
            <a:r>
              <a:rPr lang="en-US" b="0" u="sng" dirty="0"/>
              <a:t>				</a:t>
            </a:r>
          </a:p>
          <a:p>
            <a:pPr algn="ctr" eaLnBrk="0" hangingPunct="0"/>
            <a:endParaRPr lang="en-US" b="0" dirty="0"/>
          </a:p>
          <a:p>
            <a:pPr algn="ctr" eaLnBrk="0" hangingPunct="0"/>
            <a:r>
              <a:rPr lang="en-US" b="0" dirty="0"/>
              <a:t>Name:	</a:t>
            </a:r>
            <a:r>
              <a:rPr lang="en-US" b="0" u="sng" dirty="0"/>
              <a:t>			</a:t>
            </a:r>
            <a:r>
              <a:rPr lang="en-US" b="0" dirty="0"/>
              <a:t>	Name:	</a:t>
            </a:r>
            <a:r>
              <a:rPr lang="en-US" b="0" u="sng" dirty="0"/>
              <a:t>			</a:t>
            </a:r>
          </a:p>
          <a:p>
            <a:pPr algn="ctr" eaLnBrk="0" hangingPunct="0"/>
            <a:endParaRPr lang="en-US" b="0" dirty="0"/>
          </a:p>
          <a:p>
            <a:pPr algn="ctr" eaLnBrk="0" hangingPunct="0"/>
            <a:r>
              <a:rPr lang="en-US" b="0" dirty="0"/>
              <a:t>Date:	</a:t>
            </a:r>
            <a:r>
              <a:rPr lang="en-US" b="0" u="sng" dirty="0"/>
              <a:t>			</a:t>
            </a:r>
            <a:r>
              <a:rPr lang="en-US" b="0" dirty="0"/>
              <a:t>	Date:	</a:t>
            </a:r>
            <a:r>
              <a:rPr lang="en-US" b="0" u="sng" dirty="0"/>
              <a:t>		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2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44691504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8778"/>
            <a:ext cx="8229600" cy="563563"/>
          </a:xfrm>
        </p:spPr>
        <p:txBody>
          <a:bodyPr/>
          <a:lstStyle/>
          <a:p>
            <a:r>
              <a:rPr lang="it-IT" dirty="0"/>
              <a:t>5.0 SSM TD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4876800"/>
          </a:xfrm>
        </p:spPr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DTS rev1 and TD roadmap 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Nov/17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Continued characterization of physical mechanisms explaining the electrical behavior of the cell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True window increasing through process optimization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Single deck process matching DTS Rev1 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Jun/18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Dual deck process matching DTS Rev1 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Oct/18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Structural yield enhancement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Single deck process matching DTS rev1 RBER at Time0 with 30% array yield 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Jun/18 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Multi deck process matching DTS rev1 RBER at Time0 with 30% array yield 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Oct/18  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CF3A7-3B45-4AF8-8198-26999A5316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80909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" y="2130425"/>
            <a:ext cx="8991600" cy="1470025"/>
          </a:xfrm>
        </p:spPr>
        <p:txBody>
          <a:bodyPr/>
          <a:lstStyle/>
          <a:p>
            <a:pPr eaLnBrk="1" hangingPunct="1"/>
            <a:r>
              <a:rPr lang="en-US" sz="4800" dirty="0"/>
              <a:t>6.0 Process Arch Challenges 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FC8D5E2-6F98-4DDC-BA46-B050A67B3D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19312339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151" y="447476"/>
            <a:ext cx="8229600" cy="381000"/>
          </a:xfrm>
        </p:spPr>
        <p:txBody>
          <a:bodyPr/>
          <a:lstStyle/>
          <a:p>
            <a:r>
              <a:rPr lang="it-IT" dirty="0"/>
              <a:t>SSM 4-Deck </a:t>
            </a:r>
            <a:r>
              <a:rPr lang="it-IT" dirty="0" err="1"/>
              <a:t>strategy</a:t>
            </a:r>
            <a:br>
              <a:rPr lang="it-IT" dirty="0"/>
            </a:br>
            <a:r>
              <a:rPr lang="it-IT" sz="2400" dirty="0"/>
              <a:t>- </a:t>
            </a:r>
            <a:r>
              <a:rPr lang="it-IT" sz="2400" dirty="0" err="1"/>
              <a:t>same</a:t>
            </a:r>
            <a:r>
              <a:rPr lang="it-IT" sz="2400" dirty="0"/>
              <a:t> </a:t>
            </a:r>
            <a:r>
              <a:rPr lang="it-IT" sz="2400" dirty="0" err="1"/>
              <a:t>as</a:t>
            </a:r>
            <a:r>
              <a:rPr lang="it-IT" sz="2400" dirty="0"/>
              <a:t> 20s 3DxP -</a:t>
            </a:r>
            <a:endParaRPr lang="en-US" sz="2400" dirty="0"/>
          </a:p>
        </p:txBody>
      </p:sp>
      <p:graphicFrame>
        <p:nvGraphicFramePr>
          <p:cNvPr id="118" name="Table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309490"/>
              </p:ext>
            </p:extLst>
          </p:nvPr>
        </p:nvGraphicFramePr>
        <p:xfrm>
          <a:off x="481134" y="542517"/>
          <a:ext cx="402212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208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WL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bg1"/>
                          </a:solidFill>
                        </a:rPr>
                        <a:t>BL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19" name="Group 118"/>
          <p:cNvGrpSpPr/>
          <p:nvPr/>
        </p:nvGrpSpPr>
        <p:grpSpPr>
          <a:xfrm>
            <a:off x="818161" y="1676400"/>
            <a:ext cx="3819525" cy="2690344"/>
            <a:chOff x="4800600" y="1618919"/>
            <a:chExt cx="3819525" cy="2690344"/>
          </a:xfrm>
        </p:grpSpPr>
        <p:cxnSp>
          <p:nvCxnSpPr>
            <p:cNvPr id="120" name="Straight Arrow Connector 40"/>
            <p:cNvCxnSpPr>
              <a:cxnSpLocks noChangeShapeType="1"/>
            </p:cNvCxnSpPr>
            <p:nvPr/>
          </p:nvCxnSpPr>
          <p:spPr bwMode="auto">
            <a:xfrm flipH="1">
              <a:off x="7775494" y="3371519"/>
              <a:ext cx="358781" cy="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Straight Arrow Connector 41"/>
            <p:cNvCxnSpPr>
              <a:cxnSpLocks noChangeShapeType="1"/>
            </p:cNvCxnSpPr>
            <p:nvPr/>
          </p:nvCxnSpPr>
          <p:spPr bwMode="auto">
            <a:xfrm flipH="1">
              <a:off x="7775494" y="2533319"/>
              <a:ext cx="478375" cy="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" name="Straight Arrow Connector 121"/>
            <p:cNvCxnSpPr>
              <a:cxnSpLocks noChangeShapeType="1"/>
            </p:cNvCxnSpPr>
            <p:nvPr/>
          </p:nvCxnSpPr>
          <p:spPr bwMode="auto">
            <a:xfrm flipV="1">
              <a:off x="8134275" y="1695119"/>
              <a:ext cx="0" cy="190500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3" name="Straight Arrow Connector 122"/>
            <p:cNvCxnSpPr>
              <a:cxnSpLocks noChangeShapeType="1"/>
            </p:cNvCxnSpPr>
            <p:nvPr/>
          </p:nvCxnSpPr>
          <p:spPr bwMode="auto">
            <a:xfrm flipV="1">
              <a:off x="8253869" y="2533319"/>
              <a:ext cx="0" cy="106680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4" name="Straight Arrow Connector 53"/>
            <p:cNvCxnSpPr>
              <a:cxnSpLocks noChangeShapeType="1"/>
            </p:cNvCxnSpPr>
            <p:nvPr/>
          </p:nvCxnSpPr>
          <p:spPr bwMode="auto">
            <a:xfrm flipH="1">
              <a:off x="4800600" y="3600119"/>
              <a:ext cx="3812050" cy="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Straight Arrow Connector 69"/>
            <p:cNvCxnSpPr>
              <a:cxnSpLocks noChangeShapeType="1"/>
            </p:cNvCxnSpPr>
            <p:nvPr/>
          </p:nvCxnSpPr>
          <p:spPr bwMode="auto">
            <a:xfrm flipH="1">
              <a:off x="7754317" y="1695119"/>
              <a:ext cx="379959" cy="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Straight Arrow Connector 57"/>
            <p:cNvCxnSpPr>
              <a:cxnSpLocks noChangeShapeType="1"/>
            </p:cNvCxnSpPr>
            <p:nvPr/>
          </p:nvCxnSpPr>
          <p:spPr bwMode="auto">
            <a:xfrm>
              <a:off x="4905245" y="2076119"/>
              <a:ext cx="478375" cy="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Straight Arrow Connector 72"/>
            <p:cNvCxnSpPr>
              <a:cxnSpLocks noChangeShapeType="1"/>
            </p:cNvCxnSpPr>
            <p:nvPr/>
          </p:nvCxnSpPr>
          <p:spPr bwMode="auto">
            <a:xfrm>
              <a:off x="5024838" y="2990519"/>
              <a:ext cx="358781" cy="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Straight Arrow Connector 73"/>
            <p:cNvCxnSpPr>
              <a:cxnSpLocks noChangeShapeType="1"/>
            </p:cNvCxnSpPr>
            <p:nvPr/>
          </p:nvCxnSpPr>
          <p:spPr bwMode="auto">
            <a:xfrm flipV="1">
              <a:off x="5024838" y="2990519"/>
              <a:ext cx="0" cy="60960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Straight Arrow Connector 74"/>
            <p:cNvCxnSpPr>
              <a:cxnSpLocks noChangeShapeType="1"/>
            </p:cNvCxnSpPr>
            <p:nvPr/>
          </p:nvCxnSpPr>
          <p:spPr bwMode="auto">
            <a:xfrm flipV="1">
              <a:off x="4905245" y="2076119"/>
              <a:ext cx="0" cy="1524000"/>
            </a:xfrm>
            <a:prstGeom prst="straightConnector1">
              <a:avLst/>
            </a:prstGeom>
            <a:noFill/>
            <a:ln w="5080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Rectangle 51"/>
            <p:cNvSpPr>
              <a:spLocks noChangeArrowheads="1"/>
            </p:cNvSpPr>
            <p:nvPr/>
          </p:nvSpPr>
          <p:spPr bwMode="auto">
            <a:xfrm>
              <a:off x="4806829" y="3600119"/>
              <a:ext cx="1375328" cy="1524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800" b="1" dirty="0">
                  <a:solidFill>
                    <a:srgbClr val="FFFFFF"/>
                  </a:solidFill>
                  <a:latin typeface="Arial" charset="0"/>
                </a:rPr>
                <a:t>2 </a:t>
              </a:r>
              <a:r>
                <a:rPr lang="en-US" sz="800" b="1" dirty="0">
                  <a:solidFill>
                    <a:srgbClr val="FFFFFF"/>
                  </a:solidFill>
                </a:rPr>
                <a:t>BL</a:t>
              </a:r>
              <a:r>
                <a:rPr lang="en-US" sz="800" b="1" dirty="0">
                  <a:solidFill>
                    <a:srgbClr val="FFFFFF"/>
                  </a:solidFill>
                  <a:latin typeface="Arial" charset="0"/>
                </a:rPr>
                <a:t> Sockets</a:t>
              </a:r>
            </a:p>
          </p:txBody>
        </p:sp>
        <p:sp>
          <p:nvSpPr>
            <p:cNvPr id="131" name="Rectangle 51"/>
            <p:cNvSpPr>
              <a:spLocks noChangeArrowheads="1"/>
            </p:cNvSpPr>
            <p:nvPr/>
          </p:nvSpPr>
          <p:spPr bwMode="auto">
            <a:xfrm>
              <a:off x="7244797" y="3600119"/>
              <a:ext cx="1375328" cy="1524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800" b="1" dirty="0">
                  <a:solidFill>
                    <a:srgbClr val="FFFFFF"/>
                  </a:solidFill>
                  <a:latin typeface="Arial" charset="0"/>
                </a:rPr>
                <a:t>2 </a:t>
              </a:r>
              <a:r>
                <a:rPr lang="en-US" sz="800" b="1" dirty="0">
                  <a:solidFill>
                    <a:srgbClr val="FFFFFF"/>
                  </a:solidFill>
                </a:rPr>
                <a:t>WL</a:t>
              </a:r>
              <a:r>
                <a:rPr lang="en-US" sz="800" b="1" dirty="0">
                  <a:solidFill>
                    <a:srgbClr val="FFFFFF"/>
                  </a:solidFill>
                  <a:latin typeface="Arial" charset="0"/>
                </a:rPr>
                <a:t> Sockets</a:t>
              </a:r>
            </a:p>
          </p:txBody>
        </p:sp>
        <p:grpSp>
          <p:nvGrpSpPr>
            <p:cNvPr id="132" name="Group 1"/>
            <p:cNvGrpSpPr>
              <a:grpSpLocks/>
            </p:cNvGrpSpPr>
            <p:nvPr/>
          </p:nvGrpSpPr>
          <p:grpSpPr bwMode="auto">
            <a:xfrm>
              <a:off x="5383619" y="1771319"/>
              <a:ext cx="2391875" cy="1524000"/>
              <a:chOff x="5410200" y="3276600"/>
              <a:chExt cx="3048000" cy="3048000"/>
            </a:xfrm>
          </p:grpSpPr>
          <p:grpSp>
            <p:nvGrpSpPr>
              <p:cNvPr id="151" name="Group 52"/>
              <p:cNvGrpSpPr>
                <a:grpSpLocks/>
              </p:cNvGrpSpPr>
              <p:nvPr/>
            </p:nvGrpSpPr>
            <p:grpSpPr bwMode="auto">
              <a:xfrm>
                <a:off x="5410200" y="5105400"/>
                <a:ext cx="3048000" cy="1219200"/>
                <a:chOff x="5410200" y="5105400"/>
                <a:chExt cx="3048000" cy="1219200"/>
              </a:xfrm>
            </p:grpSpPr>
            <p:grpSp>
              <p:nvGrpSpPr>
                <p:cNvPr id="171" name="Group 75"/>
                <p:cNvGrpSpPr>
                  <a:grpSpLocks/>
                </p:cNvGrpSpPr>
                <p:nvPr/>
              </p:nvGrpSpPr>
              <p:grpSpPr bwMode="auto">
                <a:xfrm>
                  <a:off x="5410200" y="5105400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8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 dirty="0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88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72" name="Group 76"/>
                <p:cNvGrpSpPr>
                  <a:grpSpLocks/>
                </p:cNvGrpSpPr>
                <p:nvPr/>
              </p:nvGrpSpPr>
              <p:grpSpPr bwMode="auto">
                <a:xfrm>
                  <a:off x="5410200" y="6003925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8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86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73" name="Group 77"/>
                <p:cNvGrpSpPr>
                  <a:grpSpLocks/>
                </p:cNvGrpSpPr>
                <p:nvPr/>
              </p:nvGrpSpPr>
              <p:grpSpPr bwMode="auto">
                <a:xfrm>
                  <a:off x="6629400" y="5105400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83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8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74" name="Group 78"/>
                <p:cNvGrpSpPr>
                  <a:grpSpLocks/>
                </p:cNvGrpSpPr>
                <p:nvPr/>
              </p:nvGrpSpPr>
              <p:grpSpPr bwMode="auto">
                <a:xfrm>
                  <a:off x="6629400" y="6003925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81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8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75" name="Group 79"/>
                <p:cNvGrpSpPr>
                  <a:grpSpLocks/>
                </p:cNvGrpSpPr>
                <p:nvPr/>
              </p:nvGrpSpPr>
              <p:grpSpPr bwMode="auto">
                <a:xfrm>
                  <a:off x="7848600" y="5105400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7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8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76" name="Group 80"/>
                <p:cNvGrpSpPr>
                  <a:grpSpLocks/>
                </p:cNvGrpSpPr>
                <p:nvPr/>
              </p:nvGrpSpPr>
              <p:grpSpPr bwMode="auto">
                <a:xfrm>
                  <a:off x="7848600" y="6003925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7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78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</p:grpSp>
          <p:grpSp>
            <p:nvGrpSpPr>
              <p:cNvPr id="152" name="Group 53"/>
              <p:cNvGrpSpPr>
                <a:grpSpLocks/>
              </p:cNvGrpSpPr>
              <p:nvPr/>
            </p:nvGrpSpPr>
            <p:grpSpPr bwMode="auto">
              <a:xfrm>
                <a:off x="5410200" y="3276600"/>
                <a:ext cx="3048000" cy="1219200"/>
                <a:chOff x="5410200" y="5105400"/>
                <a:chExt cx="3048000" cy="1219200"/>
              </a:xfrm>
            </p:grpSpPr>
            <p:grpSp>
              <p:nvGrpSpPr>
                <p:cNvPr id="153" name="Group 54"/>
                <p:cNvGrpSpPr>
                  <a:grpSpLocks/>
                </p:cNvGrpSpPr>
                <p:nvPr/>
              </p:nvGrpSpPr>
              <p:grpSpPr bwMode="auto">
                <a:xfrm>
                  <a:off x="5410200" y="5105400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6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7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54" name="Group 55"/>
                <p:cNvGrpSpPr>
                  <a:grpSpLocks/>
                </p:cNvGrpSpPr>
                <p:nvPr/>
              </p:nvGrpSpPr>
              <p:grpSpPr bwMode="auto">
                <a:xfrm>
                  <a:off x="5410200" y="6003925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67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68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55" name="Group 56"/>
                <p:cNvGrpSpPr>
                  <a:grpSpLocks/>
                </p:cNvGrpSpPr>
                <p:nvPr/>
              </p:nvGrpSpPr>
              <p:grpSpPr bwMode="auto">
                <a:xfrm>
                  <a:off x="6629400" y="5105400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6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66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56" name="Group 57"/>
                <p:cNvGrpSpPr>
                  <a:grpSpLocks/>
                </p:cNvGrpSpPr>
                <p:nvPr/>
              </p:nvGrpSpPr>
              <p:grpSpPr bwMode="auto">
                <a:xfrm>
                  <a:off x="6629400" y="6003925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63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6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57" name="Group 58"/>
                <p:cNvGrpSpPr>
                  <a:grpSpLocks/>
                </p:cNvGrpSpPr>
                <p:nvPr/>
              </p:nvGrpSpPr>
              <p:grpSpPr bwMode="auto">
                <a:xfrm>
                  <a:off x="7848600" y="5105400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61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6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  <p:grpSp>
              <p:nvGrpSpPr>
                <p:cNvPr id="158" name="Group 60"/>
                <p:cNvGrpSpPr>
                  <a:grpSpLocks/>
                </p:cNvGrpSpPr>
                <p:nvPr/>
              </p:nvGrpSpPr>
              <p:grpSpPr bwMode="auto">
                <a:xfrm>
                  <a:off x="7848600" y="6003925"/>
                  <a:ext cx="609600" cy="320675"/>
                  <a:chOff x="5410200" y="5105400"/>
                  <a:chExt cx="609600" cy="320675"/>
                </a:xfrm>
              </p:grpSpPr>
              <p:sp>
                <p:nvSpPr>
                  <p:cNvPr id="159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105400"/>
                    <a:ext cx="609600" cy="168275"/>
                  </a:xfrm>
                  <a:prstGeom prst="rect">
                    <a:avLst/>
                  </a:prstGeom>
                  <a:solidFill>
                    <a:srgbClr val="FC012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50800" algn="ctr">
                        <a:solidFill>
                          <a:srgbClr val="000000"/>
                        </a:solidFill>
                        <a:round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PM</a:t>
                    </a:r>
                  </a:p>
                </p:txBody>
              </p:sp>
              <p:sp>
                <p:nvSpPr>
                  <p:cNvPr id="16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10200" y="5257800"/>
                    <a:ext cx="609600" cy="168275"/>
                  </a:xfrm>
                  <a:prstGeom prst="rect">
                    <a:avLst/>
                  </a:pr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pPr algn="ctr" defTabSz="914400" eaLnBrk="0" fontAlgn="base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n-US" sz="800" b="1">
                        <a:solidFill>
                          <a:srgbClr val="FFFFFF"/>
                        </a:solidFill>
                        <a:latin typeface="Arial" charset="0"/>
                      </a:rPr>
                      <a:t>SD</a:t>
                    </a:r>
                  </a:p>
                </p:txBody>
              </p:sp>
            </p:grpSp>
          </p:grpSp>
        </p:grpSp>
        <p:sp>
          <p:nvSpPr>
            <p:cNvPr id="133" name="Rectangle 10"/>
            <p:cNvSpPr>
              <a:spLocks noChangeArrowheads="1"/>
            </p:cNvSpPr>
            <p:nvPr/>
          </p:nvSpPr>
          <p:spPr bwMode="auto">
            <a:xfrm>
              <a:off x="5383619" y="25333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4" name="Rectangle 16"/>
            <p:cNvSpPr>
              <a:spLocks noChangeArrowheads="1"/>
            </p:cNvSpPr>
            <p:nvPr/>
          </p:nvSpPr>
          <p:spPr bwMode="auto">
            <a:xfrm>
              <a:off x="6340369" y="25333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5" name="Rectangle 22"/>
            <p:cNvSpPr>
              <a:spLocks noChangeArrowheads="1"/>
            </p:cNvSpPr>
            <p:nvPr/>
          </p:nvSpPr>
          <p:spPr bwMode="auto">
            <a:xfrm>
              <a:off x="7297119" y="25333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>
              <a:off x="5383619" y="2990519"/>
              <a:ext cx="2391875" cy="152400"/>
            </a:xfrm>
            <a:prstGeom prst="rect">
              <a:avLst/>
            </a:prstGeom>
            <a:solidFill>
              <a:srgbClr val="000099"/>
            </a:solidFill>
            <a:ln w="508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00" b="1" kern="0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7" name="Rectangle 30"/>
            <p:cNvSpPr>
              <a:spLocks noChangeArrowheads="1"/>
            </p:cNvSpPr>
            <p:nvPr/>
          </p:nvSpPr>
          <p:spPr bwMode="auto">
            <a:xfrm>
              <a:off x="5383619" y="32953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8" name="Rectangle 32"/>
            <p:cNvSpPr>
              <a:spLocks noChangeArrowheads="1"/>
            </p:cNvSpPr>
            <p:nvPr/>
          </p:nvSpPr>
          <p:spPr bwMode="auto">
            <a:xfrm>
              <a:off x="6340369" y="32953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9" name="Rectangle 34"/>
            <p:cNvSpPr>
              <a:spLocks noChangeArrowheads="1"/>
            </p:cNvSpPr>
            <p:nvPr/>
          </p:nvSpPr>
          <p:spPr bwMode="auto">
            <a:xfrm>
              <a:off x="7297119" y="32953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5383619" y="2838119"/>
              <a:ext cx="2391875" cy="152400"/>
            </a:xfrm>
            <a:prstGeom prst="rect">
              <a:avLst/>
            </a:prstGeom>
            <a:solidFill>
              <a:srgbClr val="000099"/>
            </a:solidFill>
            <a:ln w="508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00" b="1" kern="0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1" name="Rectangle 51"/>
            <p:cNvSpPr>
              <a:spLocks noChangeArrowheads="1"/>
            </p:cNvSpPr>
            <p:nvPr/>
          </p:nvSpPr>
          <p:spPr bwMode="auto">
            <a:xfrm>
              <a:off x="5383619" y="16189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2" name="Rectangle 52"/>
            <p:cNvSpPr>
              <a:spLocks noChangeArrowheads="1"/>
            </p:cNvSpPr>
            <p:nvPr/>
          </p:nvSpPr>
          <p:spPr bwMode="auto">
            <a:xfrm>
              <a:off x="6340369" y="16189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297119" y="16189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>
              <a:off x="5383619" y="2076119"/>
              <a:ext cx="2391875" cy="152400"/>
            </a:xfrm>
            <a:prstGeom prst="rect">
              <a:avLst/>
            </a:prstGeom>
            <a:solidFill>
              <a:srgbClr val="000099"/>
            </a:solidFill>
            <a:ln w="508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00" b="1" kern="0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5" name="Rectangle 61"/>
            <p:cNvSpPr>
              <a:spLocks noChangeArrowheads="1"/>
            </p:cNvSpPr>
            <p:nvPr/>
          </p:nvSpPr>
          <p:spPr bwMode="auto">
            <a:xfrm>
              <a:off x="5383619" y="23809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6" name="Rectangle 63"/>
            <p:cNvSpPr>
              <a:spLocks noChangeArrowheads="1"/>
            </p:cNvSpPr>
            <p:nvPr/>
          </p:nvSpPr>
          <p:spPr bwMode="auto">
            <a:xfrm>
              <a:off x="6340369" y="23809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7" name="Rectangle 65"/>
            <p:cNvSpPr>
              <a:spLocks noChangeArrowheads="1"/>
            </p:cNvSpPr>
            <p:nvPr/>
          </p:nvSpPr>
          <p:spPr bwMode="auto">
            <a:xfrm>
              <a:off x="7297119" y="2380919"/>
              <a:ext cx="478375" cy="152400"/>
            </a:xfrm>
            <a:prstGeom prst="rect">
              <a:avLst/>
            </a:pr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sz="800" b="1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8" name="Rectangle 147"/>
            <p:cNvSpPr/>
            <p:nvPr/>
          </p:nvSpPr>
          <p:spPr bwMode="auto">
            <a:xfrm>
              <a:off x="5383619" y="1923719"/>
              <a:ext cx="2391875" cy="152400"/>
            </a:xfrm>
            <a:prstGeom prst="rect">
              <a:avLst/>
            </a:prstGeom>
            <a:solidFill>
              <a:srgbClr val="000099"/>
            </a:solidFill>
            <a:ln w="508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800" b="1" kern="0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225648" y="3755265"/>
              <a:ext cx="29352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prstClr val="black"/>
                  </a:solidFill>
                </a:rPr>
                <a:t>S26 WL First, 4-Decks</a:t>
              </a:r>
              <a:br>
                <a:rPr lang="en-US" dirty="0">
                  <a:solidFill>
                    <a:prstClr val="black"/>
                  </a:solidFill>
                </a:rPr>
              </a:br>
              <a:r>
                <a:rPr lang="en-US" sz="1200" dirty="0">
                  <a:solidFill>
                    <a:prstClr val="black"/>
                  </a:solidFill>
                </a:rPr>
                <a:t>2 sets of WL drivers, 2 sets of BL drivers</a:t>
              </a:r>
            </a:p>
          </p:txBody>
        </p:sp>
        <p:sp>
          <p:nvSpPr>
            <p:cNvPr id="150" name="Rectangle 149"/>
            <p:cNvSpPr/>
            <p:nvPr/>
          </p:nvSpPr>
          <p:spPr bwMode="auto">
            <a:xfrm>
              <a:off x="5383619" y="3447718"/>
              <a:ext cx="2391875" cy="184855"/>
            </a:xfrm>
            <a:prstGeom prst="rect">
              <a:avLst/>
            </a:prstGeom>
            <a:solidFill>
              <a:srgbClr val="FFFFFF">
                <a:lumMod val="50000"/>
              </a:srgbClr>
            </a:solidFill>
            <a:ln w="508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ctr" defTabSz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800" b="1" kern="0" dirty="0">
                  <a:solidFill>
                    <a:srgbClr val="FFFFFF"/>
                  </a:solidFill>
                  <a:latin typeface="Arial" charset="0"/>
                </a:rPr>
                <a:t>Isolation</a:t>
              </a:r>
            </a:p>
          </p:txBody>
        </p:sp>
      </p:grpSp>
      <p:sp>
        <p:nvSpPr>
          <p:cNvPr id="22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21768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22</a:t>
            </a:fld>
            <a:endParaRPr lang="en-US" dirty="0">
              <a:cs typeface="Arial" pitchFamily="34" charset="0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5042755" y="1956930"/>
            <a:ext cx="3819525" cy="2398244"/>
            <a:chOff x="6916614" y="2259051"/>
            <a:chExt cx="3819525" cy="2398244"/>
          </a:xfrm>
        </p:grpSpPr>
        <p:sp>
          <p:nvSpPr>
            <p:cNvPr id="229" name="TextBox 228"/>
            <p:cNvSpPr txBox="1"/>
            <p:nvPr/>
          </p:nvSpPr>
          <p:spPr>
            <a:xfrm>
              <a:off x="7306492" y="4103297"/>
              <a:ext cx="29352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prstClr val="black"/>
                  </a:solidFill>
                </a:rPr>
                <a:t>SSM S26 WL First, 4-Decks</a:t>
              </a:r>
              <a:br>
                <a:rPr lang="en-US" dirty="0">
                  <a:solidFill>
                    <a:prstClr val="black"/>
                  </a:solidFill>
                </a:rPr>
              </a:br>
              <a:r>
                <a:rPr lang="en-US" sz="1200" dirty="0">
                  <a:solidFill>
                    <a:prstClr val="black"/>
                  </a:solidFill>
                </a:rPr>
                <a:t>2 sets of WL drivers, 2 sets of BL drivers</a:t>
              </a:r>
            </a:p>
          </p:txBody>
        </p:sp>
        <p:grpSp>
          <p:nvGrpSpPr>
            <p:cNvPr id="230" name="Group 229"/>
            <p:cNvGrpSpPr/>
            <p:nvPr/>
          </p:nvGrpSpPr>
          <p:grpSpPr>
            <a:xfrm>
              <a:off x="6916614" y="2259051"/>
              <a:ext cx="3819525" cy="1841500"/>
              <a:chOff x="6553200" y="1837023"/>
              <a:chExt cx="3819525" cy="1841500"/>
            </a:xfrm>
          </p:grpSpPr>
          <p:cxnSp>
            <p:nvCxnSpPr>
              <p:cNvPr id="232" name="Straight Arrow Connector 40"/>
              <p:cNvCxnSpPr>
                <a:cxnSpLocks noChangeShapeType="1"/>
              </p:cNvCxnSpPr>
              <p:nvPr/>
            </p:nvCxnSpPr>
            <p:spPr bwMode="auto">
              <a:xfrm flipH="1">
                <a:off x="9528094" y="3297523"/>
                <a:ext cx="358781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3" name="Straight Arrow Connector 41"/>
              <p:cNvCxnSpPr>
                <a:cxnSpLocks noChangeShapeType="1"/>
              </p:cNvCxnSpPr>
              <p:nvPr/>
            </p:nvCxnSpPr>
            <p:spPr bwMode="auto">
              <a:xfrm flipH="1">
                <a:off x="9528094" y="2599023"/>
                <a:ext cx="478375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4" name="Straight Arrow Connector 233"/>
              <p:cNvCxnSpPr>
                <a:cxnSpLocks noChangeShapeType="1"/>
              </p:cNvCxnSpPr>
              <p:nvPr/>
            </p:nvCxnSpPr>
            <p:spPr bwMode="auto">
              <a:xfrm flipV="1">
                <a:off x="9886875" y="1925923"/>
                <a:ext cx="0" cy="160020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5" name="Straight Arrow Connector 234"/>
              <p:cNvCxnSpPr>
                <a:cxnSpLocks noChangeShapeType="1"/>
              </p:cNvCxnSpPr>
              <p:nvPr/>
            </p:nvCxnSpPr>
            <p:spPr bwMode="auto">
              <a:xfrm flipV="1">
                <a:off x="10006469" y="2599023"/>
                <a:ext cx="0" cy="92710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6" name="Straight Arrow Connector 53"/>
              <p:cNvCxnSpPr>
                <a:cxnSpLocks noChangeShapeType="1"/>
              </p:cNvCxnSpPr>
              <p:nvPr/>
            </p:nvCxnSpPr>
            <p:spPr bwMode="auto">
              <a:xfrm flipH="1">
                <a:off x="6553200" y="3526123"/>
                <a:ext cx="3812050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7" name="Straight Arrow Connector 69"/>
              <p:cNvCxnSpPr>
                <a:cxnSpLocks noChangeShapeType="1"/>
              </p:cNvCxnSpPr>
              <p:nvPr/>
            </p:nvCxnSpPr>
            <p:spPr bwMode="auto">
              <a:xfrm flipH="1">
                <a:off x="9506917" y="1925923"/>
                <a:ext cx="379959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8" name="Straight Arrow Connector 57"/>
              <p:cNvCxnSpPr>
                <a:cxnSpLocks noChangeShapeType="1"/>
              </p:cNvCxnSpPr>
              <p:nvPr/>
            </p:nvCxnSpPr>
            <p:spPr bwMode="auto">
              <a:xfrm>
                <a:off x="6657845" y="2218023"/>
                <a:ext cx="478375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9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6777438" y="2986373"/>
                <a:ext cx="358781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0" name="Straight Arrow Connector 73"/>
              <p:cNvCxnSpPr>
                <a:cxnSpLocks noChangeShapeType="1"/>
              </p:cNvCxnSpPr>
              <p:nvPr/>
            </p:nvCxnSpPr>
            <p:spPr bwMode="auto">
              <a:xfrm flipV="1">
                <a:off x="6777438" y="2986373"/>
                <a:ext cx="0" cy="53975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41" name="Straight Arrow Connector 74"/>
              <p:cNvCxnSpPr>
                <a:cxnSpLocks noChangeShapeType="1"/>
              </p:cNvCxnSpPr>
              <p:nvPr/>
            </p:nvCxnSpPr>
            <p:spPr bwMode="auto">
              <a:xfrm flipV="1">
                <a:off x="6657845" y="2218023"/>
                <a:ext cx="0" cy="130810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42" name="Rectangle 51"/>
              <p:cNvSpPr>
                <a:spLocks noChangeArrowheads="1"/>
              </p:cNvSpPr>
              <p:nvPr/>
            </p:nvSpPr>
            <p:spPr bwMode="auto">
              <a:xfrm>
                <a:off x="6559429" y="3526123"/>
                <a:ext cx="1375328" cy="1524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2 </a:t>
                </a:r>
                <a:r>
                  <a:rPr lang="en-US" sz="800" b="1" dirty="0">
                    <a:solidFill>
                      <a:srgbClr val="FFFFFF"/>
                    </a:solidFill>
                  </a:rPr>
                  <a:t>BL</a:t>
                </a: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 Sockets</a:t>
                </a:r>
              </a:p>
            </p:txBody>
          </p:sp>
          <p:sp>
            <p:nvSpPr>
              <p:cNvPr id="243" name="Rectangle 51"/>
              <p:cNvSpPr>
                <a:spLocks noChangeArrowheads="1"/>
              </p:cNvSpPr>
              <p:nvPr/>
            </p:nvSpPr>
            <p:spPr bwMode="auto">
              <a:xfrm>
                <a:off x="8997397" y="3526123"/>
                <a:ext cx="1375328" cy="1524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2 </a:t>
                </a:r>
                <a:r>
                  <a:rPr lang="en-US" sz="800" b="1" dirty="0">
                    <a:solidFill>
                      <a:srgbClr val="FFFFFF"/>
                    </a:solidFill>
                  </a:rPr>
                  <a:t>WL</a:t>
                </a: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 Sockets</a:t>
                </a:r>
              </a:p>
            </p:txBody>
          </p:sp>
          <p:sp>
            <p:nvSpPr>
              <p:cNvPr id="244" name="Rectangle 24"/>
              <p:cNvSpPr>
                <a:spLocks noChangeArrowheads="1"/>
              </p:cNvSpPr>
              <p:nvPr/>
            </p:nvSpPr>
            <p:spPr bwMode="auto">
              <a:xfrm>
                <a:off x="7136219" y="275778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45" name="Rectangle 24"/>
              <p:cNvSpPr>
                <a:spLocks noChangeArrowheads="1"/>
              </p:cNvSpPr>
              <p:nvPr/>
            </p:nvSpPr>
            <p:spPr bwMode="auto">
              <a:xfrm>
                <a:off x="7136219" y="313719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46" name="Rectangle 24"/>
              <p:cNvSpPr>
                <a:spLocks noChangeArrowheads="1"/>
              </p:cNvSpPr>
              <p:nvPr/>
            </p:nvSpPr>
            <p:spPr bwMode="auto">
              <a:xfrm>
                <a:off x="8092969" y="275778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47" name="Rectangle 24"/>
              <p:cNvSpPr>
                <a:spLocks noChangeArrowheads="1"/>
              </p:cNvSpPr>
              <p:nvPr/>
            </p:nvSpPr>
            <p:spPr bwMode="auto">
              <a:xfrm>
                <a:off x="8092969" y="313719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48" name="Rectangle 24"/>
              <p:cNvSpPr>
                <a:spLocks noChangeArrowheads="1"/>
              </p:cNvSpPr>
              <p:nvPr/>
            </p:nvSpPr>
            <p:spPr bwMode="auto">
              <a:xfrm>
                <a:off x="9049719" y="275778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49" name="Rectangle 24"/>
              <p:cNvSpPr>
                <a:spLocks noChangeArrowheads="1"/>
              </p:cNvSpPr>
              <p:nvPr/>
            </p:nvSpPr>
            <p:spPr bwMode="auto">
              <a:xfrm>
                <a:off x="9049719" y="313719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0" name="Rectangle 24"/>
              <p:cNvSpPr>
                <a:spLocks noChangeArrowheads="1"/>
              </p:cNvSpPr>
              <p:nvPr/>
            </p:nvSpPr>
            <p:spPr bwMode="auto">
              <a:xfrm>
                <a:off x="7136219" y="198943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1" name="Rectangle 24"/>
              <p:cNvSpPr>
                <a:spLocks noChangeArrowheads="1"/>
              </p:cNvSpPr>
              <p:nvPr/>
            </p:nvSpPr>
            <p:spPr bwMode="auto">
              <a:xfrm>
                <a:off x="7136219" y="236884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2" name="Rectangle 24"/>
              <p:cNvSpPr>
                <a:spLocks noChangeArrowheads="1"/>
              </p:cNvSpPr>
              <p:nvPr/>
            </p:nvSpPr>
            <p:spPr bwMode="auto">
              <a:xfrm>
                <a:off x="8092969" y="198943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3" name="Rectangle 24"/>
              <p:cNvSpPr>
                <a:spLocks noChangeArrowheads="1"/>
              </p:cNvSpPr>
              <p:nvPr/>
            </p:nvSpPr>
            <p:spPr bwMode="auto">
              <a:xfrm>
                <a:off x="8092969" y="236884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4" name="Rectangle 24"/>
              <p:cNvSpPr>
                <a:spLocks noChangeArrowheads="1"/>
              </p:cNvSpPr>
              <p:nvPr/>
            </p:nvSpPr>
            <p:spPr bwMode="auto">
              <a:xfrm>
                <a:off x="9049719" y="198943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5" name="Rectangle 24"/>
              <p:cNvSpPr>
                <a:spLocks noChangeArrowheads="1"/>
              </p:cNvSpPr>
              <p:nvPr/>
            </p:nvSpPr>
            <p:spPr bwMode="auto">
              <a:xfrm>
                <a:off x="9049719" y="236884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6" name="Rectangle 10"/>
              <p:cNvSpPr>
                <a:spLocks noChangeArrowheads="1"/>
              </p:cNvSpPr>
              <p:nvPr/>
            </p:nvSpPr>
            <p:spPr bwMode="auto">
              <a:xfrm>
                <a:off x="7136219" y="26053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57" name="Rectangle 16"/>
              <p:cNvSpPr>
                <a:spLocks noChangeArrowheads="1"/>
              </p:cNvSpPr>
              <p:nvPr/>
            </p:nvSpPr>
            <p:spPr bwMode="auto">
              <a:xfrm>
                <a:off x="8092969" y="26053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58" name="Rectangle 22"/>
              <p:cNvSpPr>
                <a:spLocks noChangeArrowheads="1"/>
              </p:cNvSpPr>
              <p:nvPr/>
            </p:nvSpPr>
            <p:spPr bwMode="auto">
              <a:xfrm>
                <a:off x="9049719" y="26053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59" name="Rectangle 258"/>
              <p:cNvSpPr/>
              <p:nvPr/>
            </p:nvSpPr>
            <p:spPr bwMode="auto">
              <a:xfrm>
                <a:off x="7136219" y="298637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0" name="Rectangle 30"/>
              <p:cNvSpPr>
                <a:spLocks noChangeArrowheads="1"/>
              </p:cNvSpPr>
              <p:nvPr/>
            </p:nvSpPr>
            <p:spPr bwMode="auto">
              <a:xfrm>
                <a:off x="7136219" y="32213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1" name="Rectangle 32"/>
              <p:cNvSpPr>
                <a:spLocks noChangeArrowheads="1"/>
              </p:cNvSpPr>
              <p:nvPr/>
            </p:nvSpPr>
            <p:spPr bwMode="auto">
              <a:xfrm>
                <a:off x="8092969" y="32213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2" name="Rectangle 34"/>
              <p:cNvSpPr>
                <a:spLocks noChangeArrowheads="1"/>
              </p:cNvSpPr>
              <p:nvPr/>
            </p:nvSpPr>
            <p:spPr bwMode="auto">
              <a:xfrm>
                <a:off x="9049719" y="32213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3" name="Rectangle 262"/>
              <p:cNvSpPr/>
              <p:nvPr/>
            </p:nvSpPr>
            <p:spPr bwMode="auto">
              <a:xfrm>
                <a:off x="7136219" y="283397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4" name="Rectangle 51"/>
              <p:cNvSpPr>
                <a:spLocks noChangeArrowheads="1"/>
              </p:cNvSpPr>
              <p:nvPr/>
            </p:nvSpPr>
            <p:spPr bwMode="auto">
              <a:xfrm>
                <a:off x="7136219" y="18370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5" name="Rectangle 52"/>
              <p:cNvSpPr>
                <a:spLocks noChangeArrowheads="1"/>
              </p:cNvSpPr>
              <p:nvPr/>
            </p:nvSpPr>
            <p:spPr bwMode="auto">
              <a:xfrm>
                <a:off x="8092969" y="18370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6" name="Rectangle 54"/>
              <p:cNvSpPr>
                <a:spLocks noChangeArrowheads="1"/>
              </p:cNvSpPr>
              <p:nvPr/>
            </p:nvSpPr>
            <p:spPr bwMode="auto">
              <a:xfrm>
                <a:off x="9049719" y="18370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7" name="Rectangle 266"/>
              <p:cNvSpPr/>
              <p:nvPr/>
            </p:nvSpPr>
            <p:spPr bwMode="auto">
              <a:xfrm>
                <a:off x="7136219" y="221802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8" name="Rectangle 61"/>
              <p:cNvSpPr>
                <a:spLocks noChangeArrowheads="1"/>
              </p:cNvSpPr>
              <p:nvPr/>
            </p:nvSpPr>
            <p:spPr bwMode="auto">
              <a:xfrm>
                <a:off x="7136219" y="24529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9" name="Rectangle 63"/>
              <p:cNvSpPr>
                <a:spLocks noChangeArrowheads="1"/>
              </p:cNvSpPr>
              <p:nvPr/>
            </p:nvSpPr>
            <p:spPr bwMode="auto">
              <a:xfrm>
                <a:off x="8092969" y="24529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70" name="Rectangle 65"/>
              <p:cNvSpPr>
                <a:spLocks noChangeArrowheads="1"/>
              </p:cNvSpPr>
              <p:nvPr/>
            </p:nvSpPr>
            <p:spPr bwMode="auto">
              <a:xfrm>
                <a:off x="9049719" y="24529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71" name="Rectangle 270"/>
              <p:cNvSpPr/>
              <p:nvPr/>
            </p:nvSpPr>
            <p:spPr bwMode="auto">
              <a:xfrm>
                <a:off x="7136219" y="206562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72" name="Rectangle 271"/>
              <p:cNvSpPr/>
              <p:nvPr/>
            </p:nvSpPr>
            <p:spPr bwMode="auto">
              <a:xfrm>
                <a:off x="7136219" y="3373722"/>
                <a:ext cx="2391875" cy="184855"/>
              </a:xfrm>
              <a:prstGeom prst="rect">
                <a:avLst/>
              </a:prstGeom>
              <a:solidFill>
                <a:srgbClr val="FFFFFF">
                  <a:lumMod val="50000"/>
                </a:srgbClr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800" b="1" kern="0" dirty="0">
                    <a:solidFill>
                      <a:srgbClr val="FFFFFF"/>
                    </a:solidFill>
                    <a:latin typeface="Arial" charset="0"/>
                  </a:rPr>
                  <a:t>Isolation</a:t>
                </a:r>
              </a:p>
            </p:txBody>
          </p:sp>
        </p:grpSp>
      </p:grpSp>
      <p:sp>
        <p:nvSpPr>
          <p:cNvPr id="273" name="Content Placeholder 2"/>
          <p:cNvSpPr>
            <a:spLocks noGrp="1"/>
          </p:cNvSpPr>
          <p:nvPr>
            <p:ph idx="1"/>
          </p:nvPr>
        </p:nvSpPr>
        <p:spPr>
          <a:xfrm>
            <a:off x="371396" y="4806692"/>
            <a:ext cx="8446654" cy="10911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 change for the 4-Deck management strategy between 3DxP and SSM</a:t>
            </a:r>
          </a:p>
        </p:txBody>
      </p:sp>
      <p:sp>
        <p:nvSpPr>
          <p:cNvPr id="189" name="Rectangle 5">
            <a:extLst>
              <a:ext uri="{FF2B5EF4-FFF2-40B4-BE49-F238E27FC236}">
                <a16:creationId xmlns:a16="http://schemas.microsoft.com/office/drawing/2014/main" id="{EC1DEE1C-06EB-4AFD-AC90-373A0F79670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923359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699" y="204787"/>
            <a:ext cx="8610600" cy="563563"/>
          </a:xfrm>
        </p:spPr>
        <p:txBody>
          <a:bodyPr/>
          <a:lstStyle/>
          <a:p>
            <a:r>
              <a:rPr lang="it-IT" dirty="0" err="1"/>
              <a:t>Process</a:t>
            </a:r>
            <a:r>
              <a:rPr lang="it-IT" dirty="0"/>
              <a:t> </a:t>
            </a:r>
            <a:r>
              <a:rPr lang="it-IT" dirty="0" err="1"/>
              <a:t>architecture</a:t>
            </a:r>
            <a:r>
              <a:rPr lang="it-IT" dirty="0"/>
              <a:t> </a:t>
            </a:r>
            <a:r>
              <a:rPr lang="it-IT" dirty="0" err="1"/>
              <a:t>overview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21768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23</a:t>
            </a:fld>
            <a:endParaRPr lang="en-US" dirty="0">
              <a:cs typeface="Arial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277552"/>
              </p:ext>
            </p:extLst>
          </p:nvPr>
        </p:nvGraphicFramePr>
        <p:xfrm>
          <a:off x="533400" y="1020109"/>
          <a:ext cx="8077200" cy="5262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2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4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4416"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1219080" rtl="0" eaLnBrk="1" fontAlgn="b" latinLnBrk="0" hangingPunct="1"/>
                      <a:r>
                        <a:rPr lang="en-US" sz="2000" kern="1200" dirty="0">
                          <a:solidFill>
                            <a:srgbClr val="0000FF"/>
                          </a:solidFill>
                        </a:rPr>
                        <a:t>SSM</a:t>
                      </a:r>
                    </a:p>
                    <a:p>
                      <a:pPr marL="0" algn="ctr" defTabSz="1219080" rtl="0" eaLnBrk="1" fontAlgn="b" latinLnBrk="0" hangingPunct="1"/>
                      <a:r>
                        <a:rPr lang="en-US" sz="2000" kern="1200" dirty="0">
                          <a:solidFill>
                            <a:srgbClr val="0000FF"/>
                          </a:solidFill>
                        </a:rPr>
                        <a:t>4kx4k 4-deck</a:t>
                      </a:r>
                      <a:endParaRPr lang="en-US" sz="2000" kern="1200" dirty="0">
                        <a:solidFill>
                          <a:srgbClr val="0000FF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339"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CMOS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17-18 mask levels</a:t>
                      </a:r>
                    </a:p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Dual gate CMOS (23A/110A)</a:t>
                      </a:r>
                    </a:p>
                    <a:p>
                      <a:pPr marL="0" marR="0" indent="0" algn="l" defTabSz="121908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/>
                        <a:t>HV CMOS width scaling from 10s (comprehended in Si based model)</a:t>
                      </a:r>
                    </a:p>
                    <a:p>
                      <a:pPr marL="0" algn="l" defTabSz="1219080" rtl="0" eaLnBrk="1" fontAlgn="b" latinLnBrk="0" hangingPunct="1"/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2315"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M1-M4 (Cu)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All 193-dry levels, apart V3 and M4 that go 193i (+2)</a:t>
                      </a:r>
                      <a:br>
                        <a:rPr lang="en-US" sz="1400" kern="1200" dirty="0"/>
                      </a:br>
                      <a:r>
                        <a:rPr lang="en-US" sz="1400" kern="1200" dirty="0"/>
                        <a:t>M1 and M4 single damascene Cu</a:t>
                      </a:r>
                    </a:p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M2-M3 remains dual-damascene Cu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7149"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Array levels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1219080" rtl="0" eaLnBrk="1" fontAlgn="b" latinLnBrk="0" hangingPunct="1"/>
                      <a:r>
                        <a:rPr lang="en-US" sz="1400" kern="1200" dirty="0"/>
                        <a:t>4 decks </a:t>
                      </a:r>
                      <a:r>
                        <a:rPr lang="en-US" sz="1400" kern="1200" dirty="0">
                          <a:sym typeface="Wingdings" panose="05000000000000000000" pitchFamily="2" charset="2"/>
                        </a:rPr>
                        <a:t> </a:t>
                      </a:r>
                      <a:r>
                        <a:rPr lang="en-US" sz="1400" kern="1200" dirty="0"/>
                        <a:t>8 PD levels</a:t>
                      </a:r>
                      <a:br>
                        <a:rPr lang="en-US" sz="1400" kern="1200" dirty="0"/>
                      </a:br>
                      <a:r>
                        <a:rPr lang="en-US" sz="1400" kern="1200" dirty="0"/>
                        <a:t>5 OPV levels</a:t>
                      </a:r>
                      <a:br>
                        <a:rPr lang="en-US" sz="1400" kern="1200" dirty="0"/>
                      </a:br>
                      <a:r>
                        <a:rPr lang="en-US" sz="1400" kern="1200" dirty="0"/>
                        <a:t>13 193i levels for array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326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Top Metal /</a:t>
                      </a:r>
                      <a:r>
                        <a:rPr lang="en-US" sz="1400" baseline="0" dirty="0"/>
                        <a:t> </a:t>
                      </a:r>
                    </a:p>
                    <a:p>
                      <a:pPr algn="l"/>
                      <a:r>
                        <a:rPr lang="en-US" sz="1400" baseline="0" dirty="0"/>
                        <a:t>Passivation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200" dirty="0"/>
                        <a:t>Thick</a:t>
                      </a:r>
                      <a:r>
                        <a:rPr lang="en-US" sz="1400" kern="1200" baseline="0" dirty="0"/>
                        <a:t> Al</a:t>
                      </a:r>
                    </a:p>
                    <a:p>
                      <a:pPr algn="l"/>
                      <a:r>
                        <a:rPr lang="en-US" sz="1400" kern="1200" baseline="0" dirty="0"/>
                        <a:t>SiO2+SiON Passivation</a:t>
                      </a:r>
                    </a:p>
                    <a:p>
                      <a:pPr algn="l"/>
                      <a:r>
                        <a:rPr lang="en-US" sz="1400" kern="1200" baseline="0" dirty="0"/>
                        <a:t>Polyimide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9016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Comments</a:t>
                      </a:r>
                      <a:endParaRPr lang="en-US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Total of 15 193i level</a:t>
                      </a:r>
                    </a:p>
                    <a:p>
                      <a:pPr algn="l"/>
                      <a:r>
                        <a:rPr lang="en-US" sz="1400" kern="1200" baseline="0" dirty="0"/>
                        <a:t>1</a:t>
                      </a:r>
                      <a:r>
                        <a:rPr lang="en-US" sz="1400" kern="1200" baseline="30000" dirty="0"/>
                        <a:t>st</a:t>
                      </a:r>
                      <a:r>
                        <a:rPr lang="en-US" sz="1400" kern="1200" baseline="0" dirty="0"/>
                        <a:t>- and 4</a:t>
                      </a:r>
                      <a:r>
                        <a:rPr lang="en-US" sz="1400" kern="1200" baseline="30000" dirty="0"/>
                        <a:t>th</a:t>
                      </a:r>
                      <a:r>
                        <a:rPr lang="en-US" sz="1400" kern="1200" baseline="0" dirty="0"/>
                        <a:t>-deck WL strapping requires OPV landing on bottom-most WL</a:t>
                      </a:r>
                      <a:endParaRPr lang="en-US" sz="1400" kern="1200" dirty="0"/>
                    </a:p>
                    <a:p>
                      <a:pPr algn="l"/>
                      <a:r>
                        <a:rPr lang="en-US" sz="1400" kern="1200" dirty="0"/>
                        <a:t>Read disturb and Set-ability are key risks due to 4x</a:t>
                      </a:r>
                      <a:r>
                        <a:rPr lang="en-US" sz="1400" kern="1200" baseline="0" dirty="0"/>
                        <a:t> higher WL Cap.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5372C-28A1-45C6-86CE-5FDD4F0679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566313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563563"/>
          </a:xfrm>
        </p:spPr>
        <p:txBody>
          <a:bodyPr/>
          <a:lstStyle/>
          <a:p>
            <a:r>
              <a:rPr lang="en-US" sz="3600" dirty="0"/>
              <a:t>Key Risks and Development Vehicles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4300" y="4405948"/>
            <a:ext cx="8458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Notes</a:t>
            </a:r>
            <a:r>
              <a:rPr lang="en-US" sz="1600" dirty="0">
                <a:solidFill>
                  <a:srgbClr val="0000FF"/>
                </a:solidFill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/>
              <a:t>No additional test-chip TO is expected ahead of the alpha product</a:t>
            </a:r>
          </a:p>
          <a:p>
            <a:pPr marL="342900" indent="-342900">
              <a:buFont typeface="+mj-lt"/>
              <a:buAutoNum type="arabicPeriod"/>
            </a:pPr>
            <a:r>
              <a:rPr lang="it-IT" sz="1600" dirty="0"/>
              <a:t>Dual deck capability on SR71B will require mask and design edits</a:t>
            </a:r>
            <a:endParaRPr lang="en-US" sz="1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749352"/>
              </p:ext>
            </p:extLst>
          </p:nvPr>
        </p:nvGraphicFramePr>
        <p:xfrm>
          <a:off x="838200" y="990600"/>
          <a:ext cx="76962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198525417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645011065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798341872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33577407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>
                          <a:solidFill>
                            <a:srgbClr val="0000FF"/>
                          </a:solidFill>
                        </a:rPr>
                        <a:t>Name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>
                          <a:solidFill>
                            <a:srgbClr val="0000FF"/>
                          </a:solidFill>
                        </a:rPr>
                        <a:t>Purpose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err="1">
                          <a:solidFill>
                            <a:srgbClr val="0000FF"/>
                          </a:solidFill>
                        </a:rPr>
                        <a:t>Description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err="1">
                          <a:solidFill>
                            <a:srgbClr val="0000FF"/>
                          </a:solidFill>
                        </a:rPr>
                        <a:t>Key</a:t>
                      </a:r>
                      <a:r>
                        <a:rPr lang="it-IT" dirty="0">
                          <a:solidFill>
                            <a:srgbClr val="0000FF"/>
                          </a:solidFill>
                        </a:rPr>
                        <a:t> risks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8365805"/>
                  </a:ext>
                </a:extLst>
              </a:tr>
              <a:tr h="135636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SR71B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dirty="0"/>
                        <a:t>Cell performance/reliability </a:t>
                      </a:r>
                      <a:r>
                        <a:rPr lang="it-IT" sz="1200" dirty="0" err="1"/>
                        <a:t>evaluation</a:t>
                      </a:r>
                      <a:r>
                        <a:rPr lang="it-IT" sz="1200" dirty="0"/>
                        <a:t> on 2 </a:t>
                      </a:r>
                      <a:r>
                        <a:rPr lang="it-IT" sz="1200" dirty="0" err="1"/>
                        <a:t>decks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 err="1"/>
                        <a:t>Capable</a:t>
                      </a:r>
                      <a:r>
                        <a:rPr lang="it-IT" sz="1200" baseline="0" dirty="0"/>
                        <a:t> of full </a:t>
                      </a:r>
                      <a:r>
                        <a:rPr lang="it-IT" sz="1200" baseline="0" dirty="0" err="1"/>
                        <a:t>bipolar</a:t>
                      </a:r>
                      <a:r>
                        <a:rPr lang="it-IT" sz="1200" baseline="0" dirty="0"/>
                        <a:t> </a:t>
                      </a:r>
                      <a:r>
                        <a:rPr lang="it-IT" sz="1200" baseline="0" dirty="0" err="1"/>
                        <a:t>program</a:t>
                      </a:r>
                      <a:r>
                        <a:rPr lang="it-IT" sz="1200" baseline="0" dirty="0"/>
                        <a:t>/</a:t>
                      </a:r>
                      <a:r>
                        <a:rPr lang="it-IT" sz="1200" baseline="0" dirty="0" err="1"/>
                        <a:t>read</a:t>
                      </a:r>
                      <a:r>
                        <a:rPr lang="it-IT" sz="1200" baseline="0" dirty="0"/>
                        <a:t> </a:t>
                      </a:r>
                      <a:r>
                        <a:rPr lang="it-IT" sz="1200" baseline="0" dirty="0" err="1"/>
                        <a:t>operation</a:t>
                      </a:r>
                      <a:endParaRPr lang="it-IT" sz="1200" baseline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baseline="0" dirty="0"/>
                        <a:t>Single deck, dual deck </a:t>
                      </a:r>
                      <a:r>
                        <a:rPr lang="it-IT" sz="1200" baseline="0" dirty="0" err="1"/>
                        <a:t>capability</a:t>
                      </a:r>
                      <a:r>
                        <a:rPr lang="it-IT" sz="1200" baseline="0" dirty="0"/>
                        <a:t> </a:t>
                      </a:r>
                      <a:r>
                        <a:rPr lang="it-IT" sz="1200" baseline="0" dirty="0" err="1"/>
                        <a:t>will</a:t>
                      </a:r>
                      <a:r>
                        <a:rPr lang="it-IT" sz="1200" baseline="0" dirty="0"/>
                        <a:t> be </a:t>
                      </a:r>
                      <a:r>
                        <a:rPr lang="it-IT" sz="1200" baseline="0" dirty="0" err="1"/>
                        <a:t>developed</a:t>
                      </a:r>
                      <a:r>
                        <a:rPr lang="it-IT" sz="1200" baseline="0" dirty="0"/>
                        <a:t> on the second core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 err="1"/>
                        <a:t>Tile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size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is</a:t>
                      </a:r>
                      <a:r>
                        <a:rPr lang="it-IT" sz="1200" dirty="0"/>
                        <a:t> 2k x 2k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/>
                        <a:t>No 4 </a:t>
                      </a:r>
                      <a:r>
                        <a:rPr lang="it-IT" sz="1200" dirty="0" err="1"/>
                        <a:t>decks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capability</a:t>
                      </a:r>
                      <a:endParaRPr lang="it-IT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/>
                        <a:t>No </a:t>
                      </a:r>
                      <a:r>
                        <a:rPr lang="it-IT" sz="1200" dirty="0" err="1"/>
                        <a:t>simultaneous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testing</a:t>
                      </a:r>
                      <a:r>
                        <a:rPr lang="it-IT" sz="1200" baseline="0" dirty="0"/>
                        <a:t> for </a:t>
                      </a:r>
                      <a:r>
                        <a:rPr lang="it-IT" sz="1200" baseline="0" dirty="0" err="1"/>
                        <a:t>both</a:t>
                      </a:r>
                      <a:r>
                        <a:rPr lang="it-IT" sz="1200" baseline="0" dirty="0"/>
                        <a:t> </a:t>
                      </a:r>
                      <a:r>
                        <a:rPr lang="it-IT" sz="1200" baseline="0" dirty="0" err="1"/>
                        <a:t>decks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2288692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S26 </a:t>
                      </a:r>
                      <a:r>
                        <a:rPr lang="it-IT" dirty="0" err="1"/>
                        <a:t>main</a:t>
                      </a:r>
                      <a:r>
                        <a:rPr lang="it-IT" dirty="0"/>
                        <a:t> array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sz="1200" dirty="0" err="1"/>
                        <a:t>Structural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yield</a:t>
                      </a:r>
                      <a:r>
                        <a:rPr lang="it-IT" sz="1200" dirty="0"/>
                        <a:t> on 2 or 4 </a:t>
                      </a:r>
                      <a:r>
                        <a:rPr lang="it-IT" sz="1200" dirty="0" err="1"/>
                        <a:t>decks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/>
                        <a:t>Target </a:t>
                      </a:r>
                      <a:r>
                        <a:rPr lang="it-IT" sz="1200" dirty="0" err="1"/>
                        <a:t>quilt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tile</a:t>
                      </a:r>
                      <a:r>
                        <a:rPr lang="it-IT" sz="1200" dirty="0"/>
                        <a:t> 4k x 4k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/>
                        <a:t>FF and Set </a:t>
                      </a:r>
                      <a:r>
                        <a:rPr lang="it-IT" sz="1200" dirty="0" err="1"/>
                        <a:t>operation</a:t>
                      </a:r>
                      <a:r>
                        <a:rPr lang="it-IT" sz="1200" dirty="0"/>
                        <a:t> </a:t>
                      </a:r>
                      <a:r>
                        <a:rPr lang="it-IT" sz="1200" dirty="0" err="1"/>
                        <a:t>feasible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it-IT" sz="1200" dirty="0"/>
                        <a:t>No</a:t>
                      </a:r>
                      <a:r>
                        <a:rPr lang="it-IT" sz="1200" baseline="0" dirty="0"/>
                        <a:t> </a:t>
                      </a:r>
                      <a:r>
                        <a:rPr lang="it-IT" sz="1200" baseline="0" dirty="0" err="1"/>
                        <a:t>cell</a:t>
                      </a:r>
                      <a:r>
                        <a:rPr lang="it-IT" sz="1200" baseline="0" dirty="0"/>
                        <a:t> performance </a:t>
                      </a:r>
                      <a:r>
                        <a:rPr lang="it-IT" sz="1200" baseline="0" dirty="0" err="1"/>
                        <a:t>evaluation</a:t>
                      </a:r>
                      <a:r>
                        <a:rPr lang="it-IT" sz="1200" baseline="0" dirty="0"/>
                        <a:t> on target </a:t>
                      </a:r>
                      <a:r>
                        <a:rPr lang="it-IT" sz="1200" baseline="0" dirty="0" err="1"/>
                        <a:t>tile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3166825"/>
                  </a:ext>
                </a:extLst>
              </a:tr>
            </a:tbl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3455E703-D346-493D-B86A-6B45A44446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756987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7.0 Design Strategy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F9C594-E5C8-4CB9-8AAF-5D69B40E82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714751314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86563" y="6516688"/>
            <a:ext cx="1263650" cy="3413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9pPr>
          </a:lstStyle>
          <a:p>
            <a:fld id="{F5EAA083-F26C-4876-BAAE-56AD689B4067}" type="slidenum">
              <a:rPr lang="ja-JP" altLang="en-US" b="0" smtClean="0">
                <a:solidFill>
                  <a:schemeClr val="tx1"/>
                </a:solidFill>
                <a:latin typeface="Times New Roman" pitchFamily="18" charset="0"/>
              </a:rPr>
              <a:pPr/>
              <a:t>26</a:t>
            </a:fld>
            <a:endParaRPr lang="en-US" altLang="ja-JP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500856" y="152400"/>
            <a:ext cx="8229600" cy="772115"/>
          </a:xfrm>
        </p:spPr>
        <p:txBody>
          <a:bodyPr/>
          <a:lstStyle/>
          <a:p>
            <a:pPr eaLnBrk="1" hangingPunct="1"/>
            <a:r>
              <a:rPr lang="en-US" altLang="ja-JP" sz="3600" dirty="0">
                <a:latin typeface="Tahoma" pitchFamily="34" charset="0"/>
                <a:ea typeface="ＭＳ Ｐゴシック" pitchFamily="34" charset="-128"/>
              </a:rPr>
              <a:t>SSM design requirements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856" y="1066800"/>
            <a:ext cx="8469313" cy="2895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dirty="0">
                <a:latin typeface="Tahoma" pitchFamily="34" charset="0"/>
                <a:ea typeface="ＭＳ Ｐゴシック" pitchFamily="34" charset="-128"/>
              </a:rPr>
              <a:t>Circuitry under the array with 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dual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polarity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program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capabilities</a:t>
            </a:r>
            <a:endParaRPr lang="it-IT" altLang="ja-JP" dirty="0">
              <a:latin typeface="Tahoma" pitchFamily="34" charset="0"/>
              <a:ea typeface="ＭＳ Ｐゴシック" pitchFamily="34" charset="-128"/>
            </a:endParaRPr>
          </a:p>
          <a:p>
            <a:pPr lvl="1">
              <a:lnSpc>
                <a:spcPct val="90000"/>
              </a:lnSpc>
            </a:pPr>
            <a:endParaRPr lang="it-IT" altLang="ja-JP" sz="2000" dirty="0">
              <a:latin typeface="Tahoma" pitchFamily="34" charset="0"/>
              <a:ea typeface="ＭＳ Ｐゴシック" pitchFamily="34" charset="-128"/>
            </a:endParaRPr>
          </a:p>
          <a:p>
            <a:pPr>
              <a:lnSpc>
                <a:spcPct val="90000"/>
              </a:lnSpc>
            </a:pP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Negative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reading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(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cell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bottom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electrode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is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positive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biased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) for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all</a:t>
            </a:r>
            <a:r>
              <a:rPr lang="it-IT" altLang="ja-JP" dirty="0">
                <a:latin typeface="Tahoma" pitchFamily="34" charset="0"/>
                <a:ea typeface="ＭＳ Ｐゴシック" pitchFamily="34" charset="-128"/>
              </a:rPr>
              <a:t> </a:t>
            </a:r>
            <a:r>
              <a:rPr lang="it-IT" altLang="ja-JP" dirty="0" err="1">
                <a:latin typeface="Tahoma" pitchFamily="34" charset="0"/>
                <a:ea typeface="ＭＳ Ｐゴシック" pitchFamily="34" charset="-128"/>
              </a:rPr>
              <a:t>decks</a:t>
            </a:r>
            <a:endParaRPr lang="it-IT" altLang="ja-JP" dirty="0">
              <a:latin typeface="Tahoma" pitchFamily="34" charset="0"/>
              <a:ea typeface="ＭＳ Ｐゴシック" pitchFamily="34" charset="-128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09800" y="3276600"/>
            <a:ext cx="4957762" cy="3048000"/>
            <a:chOff x="6916614" y="2259051"/>
            <a:chExt cx="3819525" cy="2398244"/>
          </a:xfrm>
        </p:grpSpPr>
        <p:sp>
          <p:nvSpPr>
            <p:cNvPr id="7" name="TextBox 6"/>
            <p:cNvSpPr txBox="1"/>
            <p:nvPr/>
          </p:nvSpPr>
          <p:spPr>
            <a:xfrm>
              <a:off x="7306492" y="4103297"/>
              <a:ext cx="29352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914400"/>
              <a:r>
                <a:rPr lang="en-US" dirty="0">
                  <a:solidFill>
                    <a:prstClr val="black"/>
                  </a:solidFill>
                </a:rPr>
                <a:t>SSM S26 WL First, 4-Decks</a:t>
              </a:r>
              <a:br>
                <a:rPr lang="en-US" dirty="0">
                  <a:solidFill>
                    <a:prstClr val="black"/>
                  </a:solidFill>
                </a:rPr>
              </a:br>
              <a:r>
                <a:rPr lang="en-US" sz="1200" dirty="0">
                  <a:solidFill>
                    <a:prstClr val="black"/>
                  </a:solidFill>
                </a:rPr>
                <a:t>2 sets of WL drivers, 2 sets of BL drivers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916614" y="2259051"/>
              <a:ext cx="3819525" cy="1841500"/>
              <a:chOff x="6553200" y="1837023"/>
              <a:chExt cx="3819525" cy="1841500"/>
            </a:xfrm>
          </p:grpSpPr>
          <p:cxnSp>
            <p:nvCxnSpPr>
              <p:cNvPr id="9" name="Straight Arrow Connector 40"/>
              <p:cNvCxnSpPr>
                <a:cxnSpLocks noChangeShapeType="1"/>
              </p:cNvCxnSpPr>
              <p:nvPr/>
            </p:nvCxnSpPr>
            <p:spPr bwMode="auto">
              <a:xfrm flipH="1">
                <a:off x="9528094" y="3297523"/>
                <a:ext cx="358781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Straight Arrow Connector 41"/>
              <p:cNvCxnSpPr>
                <a:cxnSpLocks noChangeShapeType="1"/>
              </p:cNvCxnSpPr>
              <p:nvPr/>
            </p:nvCxnSpPr>
            <p:spPr bwMode="auto">
              <a:xfrm flipH="1">
                <a:off x="9528094" y="2599023"/>
                <a:ext cx="478375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Straight Arrow Connector 10"/>
              <p:cNvCxnSpPr>
                <a:cxnSpLocks noChangeShapeType="1"/>
              </p:cNvCxnSpPr>
              <p:nvPr/>
            </p:nvCxnSpPr>
            <p:spPr bwMode="auto">
              <a:xfrm flipV="1">
                <a:off x="9886875" y="1925923"/>
                <a:ext cx="0" cy="160020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Straight Arrow Connector 11"/>
              <p:cNvCxnSpPr>
                <a:cxnSpLocks noChangeShapeType="1"/>
              </p:cNvCxnSpPr>
              <p:nvPr/>
            </p:nvCxnSpPr>
            <p:spPr bwMode="auto">
              <a:xfrm flipV="1">
                <a:off x="10006469" y="2599023"/>
                <a:ext cx="0" cy="92710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Straight Arrow Connector 53"/>
              <p:cNvCxnSpPr>
                <a:cxnSpLocks noChangeShapeType="1"/>
              </p:cNvCxnSpPr>
              <p:nvPr/>
            </p:nvCxnSpPr>
            <p:spPr bwMode="auto">
              <a:xfrm flipH="1">
                <a:off x="6553200" y="3526123"/>
                <a:ext cx="3812050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Straight Arrow Connector 69"/>
              <p:cNvCxnSpPr>
                <a:cxnSpLocks noChangeShapeType="1"/>
              </p:cNvCxnSpPr>
              <p:nvPr/>
            </p:nvCxnSpPr>
            <p:spPr bwMode="auto">
              <a:xfrm flipH="1">
                <a:off x="9506917" y="1925923"/>
                <a:ext cx="379959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Straight Arrow Connector 57"/>
              <p:cNvCxnSpPr>
                <a:cxnSpLocks noChangeShapeType="1"/>
              </p:cNvCxnSpPr>
              <p:nvPr/>
            </p:nvCxnSpPr>
            <p:spPr bwMode="auto">
              <a:xfrm>
                <a:off x="6657845" y="2218023"/>
                <a:ext cx="478375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6777438" y="2986373"/>
                <a:ext cx="358781" cy="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Straight Arrow Connector 73"/>
              <p:cNvCxnSpPr>
                <a:cxnSpLocks noChangeShapeType="1"/>
              </p:cNvCxnSpPr>
              <p:nvPr/>
            </p:nvCxnSpPr>
            <p:spPr bwMode="auto">
              <a:xfrm flipV="1">
                <a:off x="6777438" y="2986373"/>
                <a:ext cx="0" cy="53975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Straight Arrow Connector 74"/>
              <p:cNvCxnSpPr>
                <a:cxnSpLocks noChangeShapeType="1"/>
              </p:cNvCxnSpPr>
              <p:nvPr/>
            </p:nvCxnSpPr>
            <p:spPr bwMode="auto">
              <a:xfrm flipV="1">
                <a:off x="6657845" y="2218023"/>
                <a:ext cx="0" cy="1308100"/>
              </a:xfrm>
              <a:prstGeom prst="straightConnector1">
                <a:avLst/>
              </a:prstGeom>
              <a:noFill/>
              <a:ln w="50800" algn="ctr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" name="Rectangle 51"/>
              <p:cNvSpPr>
                <a:spLocks noChangeArrowheads="1"/>
              </p:cNvSpPr>
              <p:nvPr/>
            </p:nvSpPr>
            <p:spPr bwMode="auto">
              <a:xfrm>
                <a:off x="6559429" y="3526123"/>
                <a:ext cx="1375328" cy="1524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2 </a:t>
                </a:r>
                <a:r>
                  <a:rPr lang="en-US" sz="800" b="1" dirty="0">
                    <a:solidFill>
                      <a:srgbClr val="FFFFFF"/>
                    </a:solidFill>
                  </a:rPr>
                  <a:t>BL</a:t>
                </a: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 Sockets</a:t>
                </a:r>
              </a:p>
            </p:txBody>
          </p:sp>
          <p:sp>
            <p:nvSpPr>
              <p:cNvPr id="20" name="Rectangle 51"/>
              <p:cNvSpPr>
                <a:spLocks noChangeArrowheads="1"/>
              </p:cNvSpPr>
              <p:nvPr/>
            </p:nvSpPr>
            <p:spPr bwMode="auto">
              <a:xfrm>
                <a:off x="8997397" y="3526123"/>
                <a:ext cx="1375328" cy="15240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2 </a:t>
                </a:r>
                <a:r>
                  <a:rPr lang="en-US" sz="800" b="1" dirty="0">
                    <a:solidFill>
                      <a:srgbClr val="FFFFFF"/>
                    </a:solidFill>
                  </a:rPr>
                  <a:t>WL</a:t>
                </a: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 Sockets</a:t>
                </a:r>
              </a:p>
            </p:txBody>
          </p:sp>
          <p:sp>
            <p:nvSpPr>
              <p:cNvPr id="21" name="Rectangle 24"/>
              <p:cNvSpPr>
                <a:spLocks noChangeArrowheads="1"/>
              </p:cNvSpPr>
              <p:nvPr/>
            </p:nvSpPr>
            <p:spPr bwMode="auto">
              <a:xfrm>
                <a:off x="7136219" y="275778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2" name="Rectangle 24"/>
              <p:cNvSpPr>
                <a:spLocks noChangeArrowheads="1"/>
              </p:cNvSpPr>
              <p:nvPr/>
            </p:nvSpPr>
            <p:spPr bwMode="auto">
              <a:xfrm>
                <a:off x="7136219" y="313719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8092969" y="275778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4" name="Rectangle 24"/>
              <p:cNvSpPr>
                <a:spLocks noChangeArrowheads="1"/>
              </p:cNvSpPr>
              <p:nvPr/>
            </p:nvSpPr>
            <p:spPr bwMode="auto">
              <a:xfrm>
                <a:off x="8092969" y="313719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9049719" y="275778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6" name="Rectangle 24"/>
              <p:cNvSpPr>
                <a:spLocks noChangeArrowheads="1"/>
              </p:cNvSpPr>
              <p:nvPr/>
            </p:nvSpPr>
            <p:spPr bwMode="auto">
              <a:xfrm>
                <a:off x="9049719" y="313719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7" name="Rectangle 24"/>
              <p:cNvSpPr>
                <a:spLocks noChangeArrowheads="1"/>
              </p:cNvSpPr>
              <p:nvPr/>
            </p:nvSpPr>
            <p:spPr bwMode="auto">
              <a:xfrm>
                <a:off x="7136219" y="198943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 dirty="0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7136219" y="236884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29" name="Rectangle 24"/>
              <p:cNvSpPr>
                <a:spLocks noChangeArrowheads="1"/>
              </p:cNvSpPr>
              <p:nvPr/>
            </p:nvSpPr>
            <p:spPr bwMode="auto">
              <a:xfrm>
                <a:off x="8092969" y="198943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30" name="Rectangle 24"/>
              <p:cNvSpPr>
                <a:spLocks noChangeArrowheads="1"/>
              </p:cNvSpPr>
              <p:nvPr/>
            </p:nvSpPr>
            <p:spPr bwMode="auto">
              <a:xfrm>
                <a:off x="8092969" y="236884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31" name="Rectangle 24"/>
              <p:cNvSpPr>
                <a:spLocks noChangeArrowheads="1"/>
              </p:cNvSpPr>
              <p:nvPr/>
            </p:nvSpPr>
            <p:spPr bwMode="auto">
              <a:xfrm>
                <a:off x="9049719" y="1989431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32" name="Rectangle 24"/>
              <p:cNvSpPr>
                <a:spLocks noChangeArrowheads="1"/>
              </p:cNvSpPr>
              <p:nvPr/>
            </p:nvSpPr>
            <p:spPr bwMode="auto">
              <a:xfrm>
                <a:off x="9049719" y="2368844"/>
                <a:ext cx="478375" cy="8413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800" b="1">
                    <a:solidFill>
                      <a:srgbClr val="FFFFFF"/>
                    </a:solidFill>
                    <a:latin typeface="Arial" charset="0"/>
                  </a:rPr>
                  <a:t>SD</a:t>
                </a:r>
              </a:p>
            </p:txBody>
          </p:sp>
          <p:sp>
            <p:nvSpPr>
              <p:cNvPr id="33" name="Rectangle 10"/>
              <p:cNvSpPr>
                <a:spLocks noChangeArrowheads="1"/>
              </p:cNvSpPr>
              <p:nvPr/>
            </p:nvSpPr>
            <p:spPr bwMode="auto">
              <a:xfrm>
                <a:off x="7136219" y="26053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4" name="Rectangle 16"/>
              <p:cNvSpPr>
                <a:spLocks noChangeArrowheads="1"/>
              </p:cNvSpPr>
              <p:nvPr/>
            </p:nvSpPr>
            <p:spPr bwMode="auto">
              <a:xfrm>
                <a:off x="8092969" y="26053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9049719" y="26053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 bwMode="auto">
              <a:xfrm>
                <a:off x="7136219" y="298637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7" name="Rectangle 30"/>
              <p:cNvSpPr>
                <a:spLocks noChangeArrowheads="1"/>
              </p:cNvSpPr>
              <p:nvPr/>
            </p:nvSpPr>
            <p:spPr bwMode="auto">
              <a:xfrm>
                <a:off x="7136219" y="32213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8" name="Rectangle 32"/>
              <p:cNvSpPr>
                <a:spLocks noChangeArrowheads="1"/>
              </p:cNvSpPr>
              <p:nvPr/>
            </p:nvSpPr>
            <p:spPr bwMode="auto">
              <a:xfrm>
                <a:off x="8092969" y="32213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9" name="Rectangle 34"/>
              <p:cNvSpPr>
                <a:spLocks noChangeArrowheads="1"/>
              </p:cNvSpPr>
              <p:nvPr/>
            </p:nvSpPr>
            <p:spPr bwMode="auto">
              <a:xfrm>
                <a:off x="9049719" y="32213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 bwMode="auto">
              <a:xfrm>
                <a:off x="7136219" y="283397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1" name="Rectangle 51"/>
              <p:cNvSpPr>
                <a:spLocks noChangeArrowheads="1"/>
              </p:cNvSpPr>
              <p:nvPr/>
            </p:nvSpPr>
            <p:spPr bwMode="auto">
              <a:xfrm>
                <a:off x="7136219" y="18370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2" name="Rectangle 52"/>
              <p:cNvSpPr>
                <a:spLocks noChangeArrowheads="1"/>
              </p:cNvSpPr>
              <p:nvPr/>
            </p:nvSpPr>
            <p:spPr bwMode="auto">
              <a:xfrm>
                <a:off x="8092969" y="18370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/>
            </p:nvSpPr>
            <p:spPr bwMode="auto">
              <a:xfrm>
                <a:off x="9049719" y="183702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 bwMode="auto">
              <a:xfrm>
                <a:off x="7136219" y="221802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5" name="Rectangle 61"/>
              <p:cNvSpPr>
                <a:spLocks noChangeArrowheads="1"/>
              </p:cNvSpPr>
              <p:nvPr/>
            </p:nvSpPr>
            <p:spPr bwMode="auto">
              <a:xfrm>
                <a:off x="7136219" y="24529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6" name="Rectangle 63"/>
              <p:cNvSpPr>
                <a:spLocks noChangeArrowheads="1"/>
              </p:cNvSpPr>
              <p:nvPr/>
            </p:nvSpPr>
            <p:spPr bwMode="auto">
              <a:xfrm>
                <a:off x="8092969" y="24529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7" name="Rectangle 65"/>
              <p:cNvSpPr>
                <a:spLocks noChangeArrowheads="1"/>
              </p:cNvSpPr>
              <p:nvPr/>
            </p:nvSpPr>
            <p:spPr bwMode="auto">
              <a:xfrm>
                <a:off x="9049719" y="2452973"/>
                <a:ext cx="478375" cy="152400"/>
              </a:xfrm>
              <a:prstGeom prst="rect">
                <a:avLst/>
              </a:prstGeom>
              <a:solidFill>
                <a:srgbClr val="00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round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</a:pPr>
                <a:endParaRPr lang="en-US" sz="800" b="1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 bwMode="auto">
              <a:xfrm>
                <a:off x="7136219" y="2065623"/>
                <a:ext cx="2391875" cy="152400"/>
              </a:xfrm>
              <a:prstGeom prst="rect">
                <a:avLst/>
              </a:prstGeom>
              <a:solidFill>
                <a:srgbClr val="000099"/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800" b="1" kern="0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 bwMode="auto">
              <a:xfrm>
                <a:off x="7136219" y="3373722"/>
                <a:ext cx="2391875" cy="184855"/>
              </a:xfrm>
              <a:prstGeom prst="rect">
                <a:avLst/>
              </a:prstGeom>
              <a:solidFill>
                <a:srgbClr val="FFFFFF">
                  <a:lumMod val="50000"/>
                </a:srgbClr>
              </a:solidFill>
              <a:ln w="508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algn="ctr" defTabSz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800" b="1" kern="0" dirty="0">
                    <a:solidFill>
                      <a:srgbClr val="FFFFFF"/>
                    </a:solidFill>
                    <a:latin typeface="Arial" charset="0"/>
                  </a:rPr>
                  <a:t>Isolation</a:t>
                </a:r>
              </a:p>
            </p:txBody>
          </p:sp>
        </p:grpSp>
      </p:grpSp>
      <p:sp>
        <p:nvSpPr>
          <p:cNvPr id="2" name="Arrow: Curved Left 1"/>
          <p:cNvSpPr/>
          <p:nvPr/>
        </p:nvSpPr>
        <p:spPr>
          <a:xfrm>
            <a:off x="3656827" y="4754902"/>
            <a:ext cx="152400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Arrow: Curved Left 50"/>
          <p:cNvSpPr/>
          <p:nvPr/>
        </p:nvSpPr>
        <p:spPr>
          <a:xfrm>
            <a:off x="3656827" y="4275187"/>
            <a:ext cx="152400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Arrow: Curved Left 51"/>
          <p:cNvSpPr/>
          <p:nvPr/>
        </p:nvSpPr>
        <p:spPr>
          <a:xfrm>
            <a:off x="3656827" y="3795145"/>
            <a:ext cx="152400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Arrow: Curved Left 52"/>
          <p:cNvSpPr/>
          <p:nvPr/>
        </p:nvSpPr>
        <p:spPr>
          <a:xfrm>
            <a:off x="3656827" y="3321685"/>
            <a:ext cx="152400" cy="381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02147" y="2927247"/>
            <a:ext cx="791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Vread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Rectangle 5">
            <a:extLst>
              <a:ext uri="{FF2B5EF4-FFF2-40B4-BE49-F238E27FC236}">
                <a16:creationId xmlns:a16="http://schemas.microsoft.com/office/drawing/2014/main" id="{C7FD5B49-9B7D-487B-8B71-E55AD54468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730566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BB261F-799A-46EA-AC0B-7C49C3084A71}" type="slidenum">
              <a:rPr lang="ja-JP" altLang="en-US" smtClean="0"/>
              <a:pPr eaLnBrk="1" hangingPunct="1"/>
              <a:t>27</a:t>
            </a:fld>
            <a:endParaRPr lang="en-US" altLang="ja-JP" dirty="0"/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0" y="241458"/>
            <a:ext cx="9144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ja-JP" sz="3600" b="1" dirty="0">
                <a:solidFill>
                  <a:srgbClr val="0066FF"/>
                </a:solidFill>
                <a:latin typeface="Tahoma" pitchFamily="34" charset="0"/>
              </a:rPr>
              <a:t>Key Specifications / Features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14B8A858-E0D5-4BDD-AED7-C3AF4770FA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07856646-2BBD-4D63-A556-C0BB24EA6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95400"/>
            <a:ext cx="8229600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it-IT" sz="2400" dirty="0"/>
              <a:t>Design target: DDR4-1600 specs</a:t>
            </a:r>
          </a:p>
          <a:p>
            <a:endParaRPr lang="it-IT" sz="2400" dirty="0"/>
          </a:p>
          <a:p>
            <a:r>
              <a:rPr lang="it-IT" sz="2400" dirty="0"/>
              <a:t>Same density (256 Gb) and die size (200mm</a:t>
            </a:r>
            <a:r>
              <a:rPr lang="it-IT" sz="2400" baseline="30000" dirty="0"/>
              <a:t>2</a:t>
            </a:r>
            <a:r>
              <a:rPr lang="it-IT" sz="2400" dirty="0"/>
              <a:t>) as S26</a:t>
            </a:r>
          </a:p>
          <a:p>
            <a:endParaRPr lang="it-IT" sz="2400" dirty="0"/>
          </a:p>
          <a:p>
            <a:r>
              <a:rPr lang="it-IT" sz="2400" dirty="0"/>
              <a:t>Read Latency to match S26 (80-95ns)</a:t>
            </a:r>
          </a:p>
          <a:p>
            <a:endParaRPr lang="it-IT" sz="2400" dirty="0"/>
          </a:p>
          <a:p>
            <a:r>
              <a:rPr lang="it-IT" sz="2400" dirty="0"/>
              <a:t>Write Latency to improve S26 (&lt; 475ns)</a:t>
            </a:r>
          </a:p>
          <a:p>
            <a:endParaRPr lang="it-IT" sz="2400" dirty="0"/>
          </a:p>
          <a:p>
            <a:r>
              <a:rPr lang="it-IT" sz="2400" dirty="0"/>
              <a:t>Write and Read energy to match or improve S26  </a:t>
            </a:r>
            <a:endParaRPr lang="en-US" sz="2400" dirty="0"/>
          </a:p>
          <a:p>
            <a:pPr>
              <a:buFontTx/>
              <a:buNone/>
            </a:pPr>
            <a:endParaRPr lang="en-US" sz="2400" kern="0" dirty="0"/>
          </a:p>
        </p:txBody>
      </p:sp>
    </p:spTree>
    <p:extLst>
      <p:ext uri="{BB962C8B-B14F-4D97-AF65-F5344CB8AC3E}">
        <p14:creationId xmlns:p14="http://schemas.microsoft.com/office/powerpoint/2010/main" val="38498364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8E5C2AF-EA85-4C24-BA70-E46D67B22331}"/>
              </a:ext>
            </a:extLst>
          </p:cNvPr>
          <p:cNvSpPr txBox="1">
            <a:spLocks/>
          </p:cNvSpPr>
          <p:nvPr/>
        </p:nvSpPr>
        <p:spPr bwMode="auto">
          <a:xfrm>
            <a:off x="469900" y="16002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2400" dirty="0"/>
              <a:t>Targeting end of Q4’18 for earliest availability of Alpha Product mask set.</a:t>
            </a:r>
          </a:p>
          <a:p>
            <a:endParaRPr lang="en-US" sz="2400" dirty="0"/>
          </a:p>
          <a:p>
            <a:r>
              <a:rPr lang="en-US" sz="2400" dirty="0"/>
              <a:t>Design team is to come back to the JDP with TO timelines, resourcing, and execution strategies for the Alpha Product.</a:t>
            </a:r>
            <a:endParaRPr lang="en-US" sz="2400" kern="0" dirty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600" dirty="0">
                <a:latin typeface="Tahoma" pitchFamily="34" charset="0"/>
                <a:ea typeface="ＭＳ Ｐゴシック" pitchFamily="34" charset="-128"/>
              </a:rPr>
              <a:t>Design Milestones</a:t>
            </a:r>
            <a:endParaRPr lang="en-US" altLang="ja-JP" sz="3600" i="1" dirty="0">
              <a:latin typeface="Tahoma" pitchFamily="34" charset="0"/>
              <a:ea typeface="ＭＳ Ｐゴシック" pitchFamily="34" charset="-128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Lucida Sans Unicode" pitchFamily="34" charset="0"/>
                <a:ea typeface="ＭＳ Ｐゴシック" pitchFamily="34" charset="-128"/>
              </a:defRPr>
            </a:lvl9pPr>
          </a:lstStyle>
          <a:p>
            <a:fld id="{C173FF59-1B3C-463F-ABDB-1B32DC3DE215}" type="slidenum">
              <a:rPr lang="ja-JP" altLang="en-US" b="0" smtClean="0">
                <a:solidFill>
                  <a:schemeClr val="tx1"/>
                </a:solidFill>
                <a:latin typeface="Times New Roman" pitchFamily="18" charset="0"/>
              </a:rPr>
              <a:pPr/>
              <a:t>28</a:t>
            </a:fld>
            <a:endParaRPr lang="en-US" altLang="ja-JP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8482" name="Rectangle 99"/>
          <p:cNvSpPr>
            <a:spLocks noChangeArrowheads="1"/>
          </p:cNvSpPr>
          <p:nvPr/>
        </p:nvSpPr>
        <p:spPr bwMode="auto">
          <a:xfrm>
            <a:off x="0" y="22907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ja-JP" altLang="en-US"/>
          </a:p>
        </p:txBody>
      </p:sp>
      <p:sp>
        <p:nvSpPr>
          <p:cNvPr id="18483" name="Rectangle 108"/>
          <p:cNvSpPr>
            <a:spLocks noChangeArrowheads="1"/>
          </p:cNvSpPr>
          <p:nvPr/>
        </p:nvSpPr>
        <p:spPr bwMode="auto">
          <a:xfrm>
            <a:off x="0" y="22907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ja-JP" alt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0EB9048F-44CB-4D02-8F76-4FBBA2AC6C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1657181502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022"/>
            <a:ext cx="8229600" cy="563563"/>
          </a:xfrm>
        </p:spPr>
        <p:txBody>
          <a:bodyPr/>
          <a:lstStyle/>
          <a:p>
            <a:r>
              <a:rPr lang="en-US" dirty="0"/>
              <a:t>8.0 Development Budget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255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/>
              <a:t>This SOW project scope and activities for 2018 needs to be comprehended in the 2018 JDP budget.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Budgets for subsequent years of this development will be adopted on a yearly basis, as part of the overall JDP budget.</a:t>
            </a:r>
          </a:p>
          <a:p>
            <a:pPr eaLnBrk="1" hangingPunct="1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05089C-FC5F-4AA3-8E19-EFEEAEE5CB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7289380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754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85800"/>
          </a:xfrm>
        </p:spPr>
        <p:txBody>
          <a:bodyPr/>
          <a:lstStyle/>
          <a:p>
            <a:pPr eaLnBrk="1" hangingPunct="1"/>
            <a:r>
              <a:rPr lang="en-US" dirty="0"/>
              <a:t>Revision Page</a:t>
            </a:r>
          </a:p>
        </p:txBody>
      </p:sp>
      <p:graphicFrame>
        <p:nvGraphicFramePr>
          <p:cNvPr id="1217666" name="Group 1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221572"/>
              </p:ext>
            </p:extLst>
          </p:nvPr>
        </p:nvGraphicFramePr>
        <p:xfrm>
          <a:off x="173038" y="1069975"/>
          <a:ext cx="8804275" cy="4434211"/>
        </p:xfrm>
        <a:graphic>
          <a:graphicData uri="http://schemas.openxmlformats.org/drawingml/2006/table">
            <a:tbl>
              <a:tblPr/>
              <a:tblGrid>
                <a:gridCol w="1319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8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0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08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Approval 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REV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Pages Affected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Was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Comments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4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10-20-2017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SSM SOW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721768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3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296E68-C3CB-4C83-B1FA-D9A9C2196A0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98439588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MS PGothic" pitchFamily="34" charset="-128"/>
              </a:rPr>
              <a:t>SOW Contacts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4</a:t>
            </a:fld>
            <a:endParaRPr lang="en-US" dirty="0">
              <a:cs typeface="Arial" pitchFamily="34" charset="0"/>
            </a:endParaRP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61BE6A93-3530-4B6C-B2F9-7E438F43F6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227215"/>
              </p:ext>
            </p:extLst>
          </p:nvPr>
        </p:nvGraphicFramePr>
        <p:xfrm>
          <a:off x="365124" y="1605280"/>
          <a:ext cx="855027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1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Function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Company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Russ Meyer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JDP co-manager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</a:t>
                      </a:r>
                      <a:r>
                        <a:rPr lang="en-US" baseline="0" dirty="0"/>
                        <a:t> Fazio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JDP co-manager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/>
                        <a:t>Mark Helm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ja-JP" dirty="0">
                          <a:ea typeface="MS PGothic" pitchFamily="34" charset="-128"/>
                        </a:rPr>
                        <a:t>Sandeep Guliani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Kiran Pangal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Array</a:t>
                      </a:r>
                      <a:r>
                        <a:rPr lang="en-US" baseline="0" dirty="0"/>
                        <a:t> Development, including Product/Test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Fabio Pellizzer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Technology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Micron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DerChang Kau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Technology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Rectangle 5">
            <a:extLst>
              <a:ext uri="{FF2B5EF4-FFF2-40B4-BE49-F238E27FC236}">
                <a16:creationId xmlns:a16="http://schemas.microsoft.com/office/drawing/2014/main" id="{8397D04F-A7C4-4FBB-986E-F63C26819E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07305694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5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533400"/>
          </a:xfrm>
        </p:spPr>
        <p:txBody>
          <a:bodyPr/>
          <a:lstStyle/>
          <a:p>
            <a:pPr eaLnBrk="1" hangingPunct="1"/>
            <a:r>
              <a:rPr lang="en-US" dirty="0"/>
              <a:t>SOW Contents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" y="990601"/>
            <a:ext cx="4952999" cy="4876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800" b="1" kern="0" dirty="0"/>
              <a:t>0.0 SOW purpose</a:t>
            </a:r>
          </a:p>
          <a:p>
            <a:pPr>
              <a:lnSpc>
                <a:spcPct val="110000"/>
              </a:lnSpc>
            </a:pPr>
            <a:r>
              <a:rPr lang="en-US" sz="1800" b="1" kern="0" dirty="0"/>
              <a:t>1.0 Strategy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1.1 Strategy overview – Alpha Product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1.2 Strategy overview – Further Nodes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1.2 Development vehicles 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1.2 SSM Development strategy – Alpha Product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1.5 SSM Development strategy – Further Nodes</a:t>
            </a:r>
          </a:p>
          <a:p>
            <a:pPr>
              <a:lnSpc>
                <a:spcPct val="110000"/>
              </a:lnSpc>
            </a:pPr>
            <a:r>
              <a:rPr lang="en-US" sz="1800" b="1" kern="0" dirty="0"/>
              <a:t>2.0 High Level Milestones</a:t>
            </a:r>
          </a:p>
          <a:p>
            <a:pPr>
              <a:lnSpc>
                <a:spcPct val="110000"/>
              </a:lnSpc>
            </a:pPr>
            <a:r>
              <a:rPr lang="en-US" sz="1800" b="1" kern="0" dirty="0"/>
              <a:t>3.0 Cost analysis</a:t>
            </a:r>
            <a:endParaRPr lang="en-US" sz="1400" b="1" kern="0" dirty="0"/>
          </a:p>
          <a:p>
            <a:pPr>
              <a:lnSpc>
                <a:spcPct val="110000"/>
              </a:lnSpc>
            </a:pPr>
            <a:r>
              <a:rPr lang="en-US" sz="1800" b="1" kern="0" dirty="0"/>
              <a:t>4.0 SSM Target Specs (DTS)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4.1 SSM DTS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4.2 SSM DTS Rev0 - performance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4.3 SSM DTS Rev0 – reliability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4.4 Key risks for SSM </a:t>
            </a:r>
          </a:p>
          <a:p>
            <a:pPr lvl="1">
              <a:lnSpc>
                <a:spcPct val="110000"/>
              </a:lnSpc>
            </a:pPr>
            <a:endParaRPr lang="en-US" sz="1400" b="1" kern="0" dirty="0"/>
          </a:p>
          <a:p>
            <a:pPr lvl="1">
              <a:lnSpc>
                <a:spcPct val="110000"/>
              </a:lnSpc>
            </a:pPr>
            <a:endParaRPr lang="en-US" sz="1400" b="1" kern="0" dirty="0"/>
          </a:p>
          <a:p>
            <a:pPr lvl="1">
              <a:lnSpc>
                <a:spcPct val="110000"/>
              </a:lnSpc>
              <a:buFontTx/>
              <a:buNone/>
            </a:pPr>
            <a:endParaRPr lang="en-US" sz="1400" b="1" kern="0" dirty="0"/>
          </a:p>
          <a:p>
            <a:pPr lvl="2">
              <a:lnSpc>
                <a:spcPct val="110000"/>
              </a:lnSpc>
              <a:buFontTx/>
              <a:buNone/>
            </a:pPr>
            <a:endParaRPr lang="en-US" sz="1100" kern="0" dirty="0"/>
          </a:p>
          <a:p>
            <a:pPr lvl="2">
              <a:lnSpc>
                <a:spcPct val="110000"/>
              </a:lnSpc>
              <a:buFontTx/>
              <a:buNone/>
            </a:pPr>
            <a:r>
              <a:rPr lang="en-US" sz="1100" kern="0" dirty="0"/>
              <a:t>				</a:t>
            </a:r>
          </a:p>
          <a:p>
            <a:pPr lvl="2">
              <a:lnSpc>
                <a:spcPct val="110000"/>
              </a:lnSpc>
              <a:buFontTx/>
              <a:buNone/>
            </a:pPr>
            <a:r>
              <a:rPr lang="en-US" sz="1100" kern="0" dirty="0"/>
              <a:t>		</a:t>
            </a:r>
          </a:p>
        </p:txBody>
      </p:sp>
      <p:sp>
        <p:nvSpPr>
          <p:cNvPr id="10" name="Rectangle 7"/>
          <p:cNvSpPr txBox="1">
            <a:spLocks noChangeArrowheads="1"/>
          </p:cNvSpPr>
          <p:nvPr/>
        </p:nvSpPr>
        <p:spPr bwMode="auto">
          <a:xfrm>
            <a:off x="4953000" y="990600"/>
            <a:ext cx="4191000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1800" b="1" kern="0" dirty="0"/>
              <a:t>5.0 SSM TD deliverables</a:t>
            </a:r>
            <a:endParaRPr lang="en-US" sz="1800" b="1" kern="0" dirty="0"/>
          </a:p>
          <a:p>
            <a:pPr>
              <a:lnSpc>
                <a:spcPct val="110000"/>
              </a:lnSpc>
            </a:pPr>
            <a:r>
              <a:rPr lang="it-IT" sz="1800" b="1" kern="0" dirty="0"/>
              <a:t>6.0 </a:t>
            </a:r>
            <a:r>
              <a:rPr lang="it-IT" sz="1800" b="1" kern="0" dirty="0" err="1"/>
              <a:t>Process</a:t>
            </a:r>
            <a:r>
              <a:rPr lang="it-IT" sz="1800" b="1" kern="0" dirty="0"/>
              <a:t> </a:t>
            </a:r>
            <a:r>
              <a:rPr lang="it-IT" sz="1800" b="1" kern="0" dirty="0" err="1"/>
              <a:t>Arch</a:t>
            </a:r>
            <a:r>
              <a:rPr lang="it-IT" sz="1800" b="1" kern="0" dirty="0"/>
              <a:t> </a:t>
            </a:r>
            <a:r>
              <a:rPr lang="it-IT" sz="1800" b="1" kern="0" dirty="0" err="1"/>
              <a:t>Challenges</a:t>
            </a:r>
            <a:endParaRPr lang="it-IT" sz="1800" b="1" kern="0" dirty="0"/>
          </a:p>
          <a:p>
            <a:pPr lvl="1">
              <a:lnSpc>
                <a:spcPct val="110000"/>
              </a:lnSpc>
            </a:pPr>
            <a:r>
              <a:rPr lang="it-IT" sz="1400" b="1" kern="0" dirty="0"/>
              <a:t>6.1 SSM 4-Deck strategy</a:t>
            </a:r>
          </a:p>
          <a:p>
            <a:pPr lvl="1">
              <a:lnSpc>
                <a:spcPct val="110000"/>
              </a:lnSpc>
            </a:pPr>
            <a:r>
              <a:rPr lang="it-IT" sz="1400" b="1" kern="0" dirty="0"/>
              <a:t>6.2 Process architecture overview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6.3 Key Risks and Development Vehicles</a:t>
            </a:r>
            <a:r>
              <a:rPr lang="it-IT" sz="1400" b="1" kern="0" dirty="0"/>
              <a:t> </a:t>
            </a:r>
            <a:endParaRPr lang="en-US" sz="1400" b="1" kern="0" dirty="0"/>
          </a:p>
          <a:p>
            <a:pPr>
              <a:lnSpc>
                <a:spcPct val="110000"/>
              </a:lnSpc>
            </a:pPr>
            <a:r>
              <a:rPr lang="en-US" sz="1800" b="1" kern="0" dirty="0"/>
              <a:t>7.0 Design Strategy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7.1 SSM design requirements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7.2 Key Specifications / Features</a:t>
            </a:r>
          </a:p>
          <a:p>
            <a:pPr lvl="1">
              <a:lnSpc>
                <a:spcPct val="110000"/>
              </a:lnSpc>
            </a:pPr>
            <a:r>
              <a:rPr lang="en-US" sz="1400" b="1" kern="0" dirty="0"/>
              <a:t>7.3 Design Milestones</a:t>
            </a:r>
          </a:p>
          <a:p>
            <a:pPr>
              <a:lnSpc>
                <a:spcPct val="110000"/>
              </a:lnSpc>
            </a:pPr>
            <a:r>
              <a:rPr lang="en-US" sz="1800" b="1" kern="0" dirty="0"/>
              <a:t>8.0 Development Budget</a:t>
            </a:r>
            <a:endParaRPr lang="en-US" sz="1400" b="1" kern="0" dirty="0"/>
          </a:p>
          <a:p>
            <a:pPr>
              <a:lnSpc>
                <a:spcPct val="120000"/>
              </a:lnSpc>
            </a:pPr>
            <a:endParaRPr lang="en-US" sz="2800" kern="0" dirty="0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06DD926F-CFC2-454C-B039-DDD0D136BE1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6501255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0.0 SOW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001000" cy="4800600"/>
          </a:xfrm>
        </p:spPr>
        <p:txBody>
          <a:bodyPr/>
          <a:lstStyle/>
          <a:p>
            <a:r>
              <a:rPr lang="en-US" sz="2000" dirty="0"/>
              <a:t>To define the development strategy for SSM to determine viability and enable a multimode roadmap</a:t>
            </a:r>
          </a:p>
          <a:p>
            <a:endParaRPr lang="en-US" sz="2000" dirty="0"/>
          </a:p>
          <a:p>
            <a:r>
              <a:rPr lang="en-US" sz="2000" dirty="0"/>
              <a:t>To enable the initial product utilizing the SSM technology. The goal is to tape-out in 2018, targeting product qualification within 5 quarters.</a:t>
            </a:r>
          </a:p>
          <a:p>
            <a:endParaRPr lang="en-US" sz="2000" dirty="0"/>
          </a:p>
          <a:p>
            <a:r>
              <a:rPr lang="en-US" sz="2000" dirty="0"/>
              <a:t>To define project deliverables</a:t>
            </a:r>
          </a:p>
          <a:p>
            <a:endParaRPr lang="en-US" sz="2000" dirty="0"/>
          </a:p>
          <a:p>
            <a:r>
              <a:rPr lang="en-US" sz="2000" dirty="0"/>
              <a:t>To define milestones and performance metrics to track the progress towards the deliverables</a:t>
            </a:r>
          </a:p>
          <a:p>
            <a:endParaRPr lang="en-US" sz="2000" dirty="0"/>
          </a:p>
          <a:p>
            <a:r>
              <a:rPr lang="en-US" sz="2000" dirty="0"/>
              <a:t>To define the resource allocation and budget to achieve the targeted deliverables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235A957-B854-46A2-BB37-A1101CD575F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15D1C-0D63-46DA-A076-FA611E3CF75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2467574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1.0 Strategy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AA88EB5-11A2-448E-862E-3EF0321EE8B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7826495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Strategy Overview – Alpha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067800" cy="5638800"/>
          </a:xfrm>
        </p:spPr>
        <p:txBody>
          <a:bodyPr/>
          <a:lstStyle/>
          <a:p>
            <a:r>
              <a:rPr lang="en-US" sz="1800" dirty="0"/>
              <a:t>The goal is to minimize the need for any cell development work beyond SSM pathfinding by adhering to same cell and deck configuration whenever possible.</a:t>
            </a:r>
          </a:p>
          <a:p>
            <a:endParaRPr lang="en-US" sz="1800" dirty="0"/>
          </a:p>
          <a:p>
            <a:r>
              <a:rPr lang="en-US" sz="1800" dirty="0"/>
              <a:t>The SSM flow developed on S26 A1 mask set will be exploited to develop a multi-deck SSM process with array structural yield demonstration prior product TO.</a:t>
            </a:r>
          </a:p>
          <a:p>
            <a:endParaRPr lang="en-US" sz="1800" dirty="0"/>
          </a:p>
          <a:p>
            <a:r>
              <a:rPr lang="en-US" sz="1800" dirty="0"/>
              <a:t>The dual polarity programming with negative reading on 4-deck architecture will require the development of a dedicated decoding strategy that differs from </a:t>
            </a:r>
            <a:r>
              <a:rPr lang="en-US" sz="1800" dirty="0" err="1"/>
              <a:t>SxP</a:t>
            </a:r>
            <a:r>
              <a:rPr lang="en-US" sz="1800" dirty="0"/>
              <a:t>.</a:t>
            </a:r>
          </a:p>
          <a:p>
            <a:endParaRPr lang="en-US" sz="1800" dirty="0"/>
          </a:p>
          <a:p>
            <a:r>
              <a:rPr lang="en-US" sz="1800" dirty="0"/>
              <a:t>Minimal dedicated CMOS process development is planned. HV CMOS devices may be adjusted in case it is strictly required by the new decoding scheme.</a:t>
            </a:r>
          </a:p>
          <a:p>
            <a:endParaRPr lang="en-US" sz="1800" dirty="0"/>
          </a:p>
          <a:p>
            <a:r>
              <a:rPr lang="it-IT" sz="1800" dirty="0"/>
              <a:t>No change in the 4-deck quilt tile architecture and in the BEOL.</a:t>
            </a:r>
            <a:br>
              <a:rPr lang="it-IT" sz="1800" dirty="0"/>
            </a:br>
            <a:r>
              <a:rPr lang="it-IT" sz="1800" dirty="0"/>
              <a:t>Tile size may be revised if strictly required.</a:t>
            </a:r>
          </a:p>
          <a:p>
            <a:endParaRPr lang="en-US" sz="1800" dirty="0"/>
          </a:p>
          <a:p>
            <a:r>
              <a:rPr lang="en-US" sz="1800" dirty="0"/>
              <a:t>Cell development needs will be accommodated by SR71B and structural yield enhancement will be based on S26 main array, both based on S26A A1 mask set with multi</a:t>
            </a:r>
            <a:r>
              <a:rPr lang="it-IT" sz="1800" dirty="0"/>
              <a:t>-</a:t>
            </a:r>
            <a:r>
              <a:rPr lang="en-US" sz="1800" dirty="0"/>
              <a:t>deck SSM process flow.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8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2B45405-2F04-4EC4-A044-906B82EBC6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1598801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Strategy Overview – Further Nodes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81857"/>
            <a:ext cx="9067800" cy="5410200"/>
          </a:xfrm>
        </p:spPr>
        <p:txBody>
          <a:bodyPr/>
          <a:lstStyle/>
          <a:p>
            <a:r>
              <a:rPr lang="en-US" sz="1800" dirty="0"/>
              <a:t>The goal is to exploit the S36X design for pitch reduction, from 41nm to 28nm.</a:t>
            </a:r>
          </a:p>
          <a:p>
            <a:endParaRPr lang="en-US" sz="1800" dirty="0"/>
          </a:p>
          <a:p>
            <a:r>
              <a:rPr lang="en-US" sz="1800" dirty="0"/>
              <a:t>Synergic process development, with SD-only pitch-quad (PQ) as a stepping stone for Full-Stack 3DXP PQ.</a:t>
            </a:r>
          </a:p>
          <a:p>
            <a:endParaRPr lang="en-US" sz="1800" dirty="0"/>
          </a:p>
          <a:p>
            <a:r>
              <a:rPr lang="en-US" sz="1800" dirty="0"/>
              <a:t>Fast validation of scaling assumptions, in terms of:</a:t>
            </a:r>
          </a:p>
          <a:p>
            <a:pPr lvl="1"/>
            <a:r>
              <a:rPr lang="en-US" dirty="0"/>
              <a:t>Intrinsic performance (median window, </a:t>
            </a:r>
            <a:r>
              <a:rPr lang="en-US" dirty="0" err="1"/>
              <a:t>Vt</a:t>
            </a:r>
            <a:r>
              <a:rPr lang="en-US" dirty="0"/>
              <a:t> sigma, program time/current)</a:t>
            </a:r>
          </a:p>
          <a:p>
            <a:pPr lvl="1"/>
            <a:r>
              <a:rPr lang="en-US" dirty="0"/>
              <a:t>Reliability (</a:t>
            </a:r>
            <a:r>
              <a:rPr lang="en-US" dirty="0" err="1"/>
              <a:t>Vt</a:t>
            </a:r>
            <a:r>
              <a:rPr lang="en-US" dirty="0"/>
              <a:t> Drift, </a:t>
            </a:r>
            <a:r>
              <a:rPr lang="en-US" dirty="0" err="1"/>
              <a:t>Vt</a:t>
            </a:r>
            <a:r>
              <a:rPr lang="en-US" dirty="0"/>
              <a:t> Shift, Reset Read Disturb)</a:t>
            </a:r>
          </a:p>
          <a:p>
            <a:endParaRPr lang="en-US" sz="1800" dirty="0">
              <a:highlight>
                <a:srgbClr val="FFFF00"/>
              </a:highligh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657600" y="6537325"/>
            <a:ext cx="1041400" cy="244475"/>
          </a:xfrm>
          <a:prstGeom prst="rect">
            <a:avLst/>
          </a:prstGeom>
          <a:noFill/>
        </p:spPr>
        <p:txBody>
          <a:bodyPr/>
          <a:lstStyle/>
          <a:p>
            <a:fld id="{DC41119E-9AA9-4BDD-B229-58FA603D70A7}" type="slidenum">
              <a:rPr lang="en-US" smtClean="0">
                <a:cs typeface="Arial" pitchFamily="34" charset="0"/>
              </a:rPr>
              <a:pPr/>
              <a:t>9</a:t>
            </a:fld>
            <a:endParaRPr lang="en-US" dirty="0">
              <a:cs typeface="Arial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077392-DC2F-4763-B015-DD76C433E5F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1117600" y="6540500"/>
            <a:ext cx="2921000" cy="241300"/>
          </a:xfrm>
          <a:prstGeom prst="rect">
            <a:avLst/>
          </a:prstGeom>
          <a:ln/>
        </p:spPr>
        <p:txBody>
          <a:bodyPr/>
          <a:lstStyle>
            <a:lvl1pPr>
              <a:defRPr sz="1200" b="1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r>
              <a:rPr lang="en-US" dirty="0"/>
              <a:t>Micron-Intel JDP – Confidential</a:t>
            </a:r>
          </a:p>
        </p:txBody>
      </p:sp>
    </p:spTree>
    <p:extLst>
      <p:ext uri="{BB962C8B-B14F-4D97-AF65-F5344CB8AC3E}">
        <p14:creationId xmlns:p14="http://schemas.microsoft.com/office/powerpoint/2010/main" val="500930612"/>
      </p:ext>
    </p:extLst>
  </p:cSld>
  <p:clrMapOvr>
    <a:masterClrMapping/>
  </p:clrMapOvr>
</p:sld>
</file>

<file path=ppt/theme/theme1.xml><?xml version="1.0" encoding="utf-8"?>
<a:theme xmlns:a="http://schemas.openxmlformats.org/drawingml/2006/main" name="SXP_JDP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99CC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befb21b-f332-4481-b48b-bc2c81cc1303">KY4XU6CDSCEP-678955179-17</_dlc_DocId>
    <_dlc_DocIdUrl xmlns="7befb21b-f332-4481-b48b-bc2c81cc1303">
      <Url>http://collab.micron.com/mfg/Fab4/TECHNODE/_layouts/15/DocIdRedir.aspx?ID=KY4XU6CDSCEP-678955179-17</Url>
      <Description>KY4XU6CDSCEP-678955179-17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91EB0EAB66040BD0B0438564030B6" ma:contentTypeVersion="0" ma:contentTypeDescription="Create a new document." ma:contentTypeScope="" ma:versionID="76597e71135b724a3d72c5d14c01287b">
  <xsd:schema xmlns:xsd="http://www.w3.org/2001/XMLSchema" xmlns:xs="http://www.w3.org/2001/XMLSchema" xmlns:p="http://schemas.microsoft.com/office/2006/metadata/properties" xmlns:ns2="7befb21b-f332-4481-b48b-bc2c81cc1303" targetNamespace="http://schemas.microsoft.com/office/2006/metadata/properties" ma:root="true" ma:fieldsID="d45deb9382f7010d65fefdf87e252db7" ns2:_="">
    <xsd:import namespace="7befb21b-f332-4481-b48b-bc2c81cc130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efb21b-f332-4481-b48b-bc2c81cc130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211EB939-1D08-4163-ABA1-92DDFB4FDA12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7befb21b-f332-4481-b48b-bc2c81cc130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D719D26-6E58-4711-BF48-F25EA93BAE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589B4B-6A97-4092-8D11-E519858707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efb21b-f332-4481-b48b-bc2c81cc13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A04B98E-639E-478C-8925-169EFC00C32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SXP_JDP</Template>
  <TotalTime>140860</TotalTime>
  <Words>2345</Words>
  <Application>Microsoft Office PowerPoint</Application>
  <PresentationFormat>On-screen Show (4:3)</PresentationFormat>
  <Paragraphs>608</Paragraphs>
  <Slides>29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ＭＳ Ｐゴシック</vt:lpstr>
      <vt:lpstr>ＭＳ Ｐゴシック</vt:lpstr>
      <vt:lpstr>Arial</vt:lpstr>
      <vt:lpstr>Calibri</vt:lpstr>
      <vt:lpstr>Segoe UI</vt:lpstr>
      <vt:lpstr>Symbol</vt:lpstr>
      <vt:lpstr>Tahoma</vt:lpstr>
      <vt:lpstr>Times New Roman</vt:lpstr>
      <vt:lpstr>Wingdings</vt:lpstr>
      <vt:lpstr>SXP_JDP</vt:lpstr>
      <vt:lpstr>SSM IM JDP SOW</vt:lpstr>
      <vt:lpstr>Signature Page</vt:lpstr>
      <vt:lpstr>Revision Page</vt:lpstr>
      <vt:lpstr>SOW Contacts</vt:lpstr>
      <vt:lpstr>SOW Contents</vt:lpstr>
      <vt:lpstr>0.0 SOW Purpose</vt:lpstr>
      <vt:lpstr>1.0 Strategy</vt:lpstr>
      <vt:lpstr>Strategy Overview – Alpha Product</vt:lpstr>
      <vt:lpstr>Strategy Overview – Further Nodes</vt:lpstr>
      <vt:lpstr>Development vehicles</vt:lpstr>
      <vt:lpstr>SSM Development strategy – Alpha Product</vt:lpstr>
      <vt:lpstr>SSM Development strategy – Further Nodes</vt:lpstr>
      <vt:lpstr>PowerPoint Presentation</vt:lpstr>
      <vt:lpstr>3.0 Cost analysis  - SSM vs. 20s 3DxP -</vt:lpstr>
      <vt:lpstr>4.0 SSM Target Specs (DTS)</vt:lpstr>
      <vt:lpstr>SSM DTS</vt:lpstr>
      <vt:lpstr>SSM DTS rev0 – Performance</vt:lpstr>
      <vt:lpstr>SSM DTS rev0 – Reliability</vt:lpstr>
      <vt:lpstr>Key risks for SSM </vt:lpstr>
      <vt:lpstr>5.0 SSM TD deliverables</vt:lpstr>
      <vt:lpstr>6.0 Process Arch Challenges </vt:lpstr>
      <vt:lpstr>SSM 4-Deck strategy - same as 20s 3DxP -</vt:lpstr>
      <vt:lpstr>Process architecture overview</vt:lpstr>
      <vt:lpstr>Key Risks and Development Vehicles</vt:lpstr>
      <vt:lpstr>7.0 Design Strategy</vt:lpstr>
      <vt:lpstr>SSM design requirements</vt:lpstr>
      <vt:lpstr>PowerPoint Presentation</vt:lpstr>
      <vt:lpstr>Design Milestones</vt:lpstr>
      <vt:lpstr>8.0 Development Budget</vt:lpstr>
    </vt:vector>
  </TitlesOfParts>
  <Company>Micron Technology,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Series 20 SxP SOW Version 6.0</dc:title>
  <dc:creator>Karl Major (klmajor) [PTNR - Intel JDP];karl.l.major@intel.com</dc:creator>
  <cp:lastModifiedBy>Russ Meyer (rlmeyer)</cp:lastModifiedBy>
  <cp:revision>1593</cp:revision>
  <cp:lastPrinted>2014-10-21T16:48:48Z</cp:lastPrinted>
  <dcterms:created xsi:type="dcterms:W3CDTF">2011-08-05T23:39:00Z</dcterms:created>
  <dcterms:modified xsi:type="dcterms:W3CDTF">2018-01-21T15:25:18Z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0x0101005C391EB0EAB66040BD0B0438564030B6</vt:lpwstr>
  </property>
  <property fmtid="{D5CDD505-2E9C-101B-9397-08002B2CF9AE}" pid="3" name="_dlc_DocIdItemGuid">
    <vt:lpwstr>92ca673e-4501-469b-9554-b2b284061add</vt:lpwstr>
  </property>
</Properties>
</file>