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sldIdLst>
    <p:sldId id="256" r:id="rId6"/>
    <p:sldId id="260" r:id="rId7"/>
    <p:sldId id="257" r:id="rId8"/>
    <p:sldId id="265" r:id="rId9"/>
    <p:sldId id="266" r:id="rId10"/>
    <p:sldId id="272" r:id="rId11"/>
    <p:sldId id="271" r:id="rId12"/>
    <p:sldId id="273" r:id="rId13"/>
    <p:sldId id="267" r:id="rId14"/>
    <p:sldId id="268" r:id="rId15"/>
    <p:sldId id="269" r:id="rId16"/>
    <p:sldId id="270" r:id="rId17"/>
    <p:sldId id="261" r:id="rId18"/>
    <p:sldId id="281" r:id="rId19"/>
    <p:sldId id="282" r:id="rId20"/>
    <p:sldId id="275" r:id="rId21"/>
    <p:sldId id="289" r:id="rId22"/>
    <p:sldId id="291" r:id="rId23"/>
    <p:sldId id="290" r:id="rId24"/>
    <p:sldId id="292" r:id="rId25"/>
    <p:sldId id="293" r:id="rId26"/>
    <p:sldId id="295" r:id="rId27"/>
    <p:sldId id="297" r:id="rId28"/>
    <p:sldId id="296" r:id="rId29"/>
    <p:sldId id="294" r:id="rId30"/>
    <p:sldId id="279" r:id="rId31"/>
    <p:sldId id="278" r:id="rId32"/>
    <p:sldId id="280" r:id="rId33"/>
    <p:sldId id="283" r:id="rId34"/>
    <p:sldId id="262" r:id="rId35"/>
    <p:sldId id="284" r:id="rId36"/>
    <p:sldId id="285" r:id="rId37"/>
    <p:sldId id="298" r:id="rId38"/>
    <p:sldId id="301" r:id="rId39"/>
    <p:sldId id="302" r:id="rId40"/>
    <p:sldId id="303" r:id="rId41"/>
    <p:sldId id="304" r:id="rId42"/>
    <p:sldId id="305" r:id="rId43"/>
    <p:sldId id="306" r:id="rId44"/>
    <p:sldId id="308" r:id="rId45"/>
    <p:sldId id="309" r:id="rId46"/>
    <p:sldId id="310" r:id="rId47"/>
    <p:sldId id="311" r:id="rId48"/>
    <p:sldId id="312" r:id="rId49"/>
    <p:sldId id="313" r:id="rId50"/>
    <p:sldId id="307" r:id="rId51"/>
    <p:sldId id="263" r:id="rId52"/>
    <p:sldId id="287" r:id="rId53"/>
    <p:sldId id="300" r:id="rId54"/>
    <p:sldId id="288" r:id="rId55"/>
    <p:sldId id="299" r:id="rId56"/>
    <p:sldId id="286" r:id="rId57"/>
    <p:sldId id="258" r:id="rId58"/>
    <p:sldId id="259" r:id="rId59"/>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D2"/>
    <a:srgbClr val="0054B0"/>
    <a:srgbClr val="006FEA"/>
    <a:srgbClr val="0071EE"/>
    <a:srgbClr val="0150ED"/>
    <a:srgbClr val="0E5EFE"/>
    <a:srgbClr val="1E69FE"/>
    <a:srgbClr val="004FEE"/>
    <a:srgbClr val="005ADE"/>
    <a:srgbClr val="0D6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84" d="100"/>
          <a:sy n="84" d="100"/>
        </p:scale>
        <p:origin x="126" y="342"/>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a:t>Click to edit Master title style</a:t>
            </a:r>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7" y="0"/>
            <a:ext cx="10375902" cy="932313"/>
          </a:xfrm>
        </p:spPr>
        <p:txBody>
          <a:bodyPr bIns="45720" anchor="b">
            <a:normAutofit/>
          </a:bodyPr>
          <a:lstStyle>
            <a:lvl1pPr algn="l" defTabSz="1218787" rtl="0" eaLnBrk="1" latinLnBrk="0" hangingPunct="1">
              <a:spcBef>
                <a:spcPct val="0"/>
              </a:spcBef>
              <a:buNone/>
              <a:defRPr lang="en-US" sz="3199"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6" y="1600201"/>
            <a:ext cx="10375904" cy="4418635"/>
          </a:xfrm>
        </p:spPr>
        <p:txBody>
          <a:bodyPr>
            <a:noAutofit/>
          </a:bodyPr>
          <a:lstStyle>
            <a:lvl1pPr marL="228539" indent="-228539">
              <a:spcBef>
                <a:spcPts val="1600"/>
              </a:spcBef>
              <a:spcAft>
                <a:spcPts val="800"/>
              </a:spcAft>
              <a:tabLst/>
              <a:defRPr sz="2399">
                <a:solidFill>
                  <a:schemeClr val="tx1"/>
                </a:solidFill>
              </a:defRPr>
            </a:lvl1pPr>
            <a:lvl2pPr marL="571349" indent="-261869">
              <a:spcBef>
                <a:spcPts val="0"/>
              </a:spcBef>
              <a:spcAft>
                <a:spcPts val="800"/>
              </a:spcAft>
              <a:defRPr sz="1999">
                <a:solidFill>
                  <a:schemeClr val="tx1"/>
                </a:solidFill>
              </a:defRPr>
            </a:lvl2pPr>
            <a:lvl3pPr marL="799889" indent="-228539">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4645660" y="6363151"/>
            <a:ext cx="1348741" cy="228600"/>
          </a:xfrm>
          <a:prstGeom prst="rect">
            <a:avLst/>
          </a:prstGeom>
        </p:spPr>
        <p:txBody>
          <a:bodyPr lIns="0" tIns="0" rIns="0" bIns="0"/>
          <a:lstStyle>
            <a:lvl1pPr>
              <a:defRPr lang="en-US" sz="1099"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November 24, 2017</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099"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1" y="6363151"/>
            <a:ext cx="1397000" cy="228600"/>
          </a:xfrm>
          <a:prstGeom prst="rect">
            <a:avLst/>
          </a:prstGeom>
        </p:spPr>
        <p:txBody>
          <a:bodyPr lIns="0" tIns="0" rIns="0" bIns="0" anchor="ctr" anchorCtr="0"/>
          <a:lstStyle>
            <a:lvl1pPr>
              <a:defRPr sz="1099">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9"/>
            <a:ext cx="1440461"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099" b="1">
                <a:solidFill>
                  <a:schemeClr val="accent1"/>
                </a:solidFill>
              </a:defRPr>
            </a:lvl1pPr>
            <a:lvl2pPr marL="231713" indent="-231713" algn="l">
              <a:buFont typeface="+mj-lt"/>
              <a:buAutoNum type="arabicPeriod"/>
              <a:defRPr sz="1099">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048780599"/>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27, 2017</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34397153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27, 2017</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528814576"/>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27, 2017</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82006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27, 2017</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450125379"/>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27,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904835340"/>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27, 2017</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089140886"/>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27,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60944437"/>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27, 2017</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5951316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November 27, 2017</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13934529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27,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28845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27,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84049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27, 2017</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122340593"/>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27, 2017</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143454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27,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731931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27, 2017</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9297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a:latin typeface="Calibri" pitchFamily="34" charset="0"/>
                <a:cs typeface="Calibri" pitchFamily="34" charset="0"/>
              </a:rPr>
              <a:t>Phases:</a:t>
            </a:r>
            <a:r>
              <a:rPr lang="en-US" sz="1454"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1-Assumption 2-Symptom 3-Speculation</a:t>
            </a:r>
            <a:r>
              <a:rPr lang="en-US" sz="1212" i="1" baseline="0" dirty="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a:t>(Enter Heading for Topic or Problem Statement)</a:t>
            </a:r>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a:latin typeface="Calibri" pitchFamily="34" charset="0"/>
                <a:cs typeface="Calibri" pitchFamily="34" charset="0"/>
              </a:rPr>
              <a:t>Risk:</a:t>
            </a:r>
            <a:r>
              <a:rPr lang="en-US" sz="1454" b="0" u="none" baseline="0" dirty="0">
                <a:latin typeface="Calibri" pitchFamily="34" charset="0"/>
                <a:cs typeface="Calibri" pitchFamily="34" charset="0"/>
              </a:rPr>
              <a:t>       </a:t>
            </a:r>
            <a:r>
              <a:rPr lang="en-US" sz="1454" b="0" u="none" baseline="0" dirty="0">
                <a:solidFill>
                  <a:srgbClr val="FF0000"/>
                </a:solidFill>
                <a:latin typeface="Calibri" pitchFamily="34" charset="0"/>
                <a:cs typeface="Calibri" pitchFamily="34" charset="0"/>
              </a:rPr>
              <a:t>           </a:t>
            </a:r>
            <a:r>
              <a:rPr lang="en-US" sz="1454" b="0" u="none" baseline="0"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1-Showstopper 1.5-High Risk/No Data 2-High Risk</a:t>
            </a:r>
            <a:r>
              <a:rPr lang="en-US" sz="1212" i="1" baseline="0" dirty="0">
                <a:solidFill>
                  <a:schemeClr val="bg1">
                    <a:lumMod val="65000"/>
                  </a:schemeClr>
                </a:solidFill>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2.5-No Data 3-Med Risk 4-Low</a:t>
            </a:r>
            <a:r>
              <a:rPr lang="en-US" sz="1212" i="1" baseline="0" dirty="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a:t>Level</a:t>
            </a:r>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a:solidFill>
                  <a:srgbClr val="FF0000"/>
                </a:solidFill>
                <a:latin typeface="Neo Sans Intel Medium" pitchFamily="34" charset="0"/>
              </a:rPr>
              <a:t>Intel-Micron Confidential</a:t>
            </a:r>
          </a:p>
          <a:p>
            <a:pPr algn="r">
              <a:tabLst/>
            </a:pPr>
            <a:r>
              <a:rPr lang="en-US" sz="1454" dirty="0" err="1">
                <a:solidFill>
                  <a:schemeClr val="accent2"/>
                </a:solidFill>
                <a:latin typeface="Neo Sans Intel Medium" pitchFamily="34" charset="0"/>
              </a:rPr>
              <a:t>SxP</a:t>
            </a:r>
            <a:r>
              <a:rPr lang="en-US" sz="1454" dirty="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November 27,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98051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emf"/><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8" name="TextBox 7"/>
          <p:cNvSpPr txBox="1"/>
          <p:nvPr/>
        </p:nvSpPr>
        <p:spPr>
          <a:xfrm>
            <a:off x="11453091" y="6534554"/>
            <a:ext cx="637309" cy="316112"/>
          </a:xfrm>
          <a:prstGeom prst="rect">
            <a:avLst/>
          </a:prstGeom>
          <a:noFill/>
        </p:spPr>
        <p:txBody>
          <a:bodyPr wrap="square" rtlCol="0">
            <a:spAutoFit/>
          </a:bodyPr>
          <a:lstStyle/>
          <a:p>
            <a:r>
              <a:rPr lang="en-US" sz="1454" baseline="0" dirty="0">
                <a:latin typeface="Calibri" pitchFamily="34" charset="0"/>
                <a:cs typeface="Calibri" pitchFamily="34" charset="0"/>
              </a:rPr>
              <a:t>3DXP</a:t>
            </a:r>
            <a:endParaRPr lang="en-US" sz="1454" dirty="0">
              <a:latin typeface="Calibri" pitchFamily="34" charset="0"/>
              <a:cs typeface="Calibri"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a:solidFill>
                  <a:srgbClr val="0054B0"/>
                </a:solidFill>
                <a:latin typeface="Calibri" pitchFamily="34" charset="0"/>
                <a:cs typeface="Calibri" pitchFamily="34" charset="0"/>
              </a:rPr>
              <a:t>Confidential</a:t>
            </a:r>
          </a:p>
        </p:txBody>
      </p:sp>
      <p:pic>
        <p:nvPicPr>
          <p:cNvPr id="11" name="Picture 10" descr="logo_micron.gif"/>
          <p:cNvPicPr>
            <a:picLocks noChangeAspect="1"/>
          </p:cNvPicPr>
          <p:nvPr/>
        </p:nvPicPr>
        <p:blipFill>
          <a:blip r:embed="rId17"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8" cstate="screen"/>
          <a:srcRect/>
          <a:stretch>
            <a:fillRect/>
          </a:stretch>
        </p:blipFill>
        <p:spPr bwMode="auto">
          <a:xfrm>
            <a:off x="92364" y="6477003"/>
            <a:ext cx="691098" cy="330655"/>
          </a:xfrm>
          <a:prstGeom prst="rect">
            <a:avLst/>
          </a:prstGeom>
          <a:noFill/>
          <a:ln w="1">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 id="2147483675" r:id="rId15"/>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November 27, 2017</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430189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SSM RWB assessment: WW47-48 Plan</a:t>
            </a:r>
          </a:p>
        </p:txBody>
      </p:sp>
      <p:sp>
        <p:nvSpPr>
          <p:cNvPr id="3" name="Subtitle 2"/>
          <p:cNvSpPr>
            <a:spLocks noGrp="1"/>
          </p:cNvSpPr>
          <p:nvPr>
            <p:ph type="subTitle" idx="1"/>
          </p:nvPr>
        </p:nvSpPr>
        <p:spPr>
          <a:xfrm>
            <a:off x="1828800" y="1219199"/>
            <a:ext cx="8534400" cy="533401"/>
          </a:xfrm>
        </p:spPr>
        <p:txBody>
          <a:bodyPr/>
          <a:lstStyle/>
          <a:p>
            <a:r>
              <a:rPr lang="en-US" dirty="0"/>
              <a:t>DerChang &amp; Agostino</a:t>
            </a:r>
          </a:p>
        </p:txBody>
      </p:sp>
      <p:sp>
        <p:nvSpPr>
          <p:cNvPr id="4" name="Content Placeholder 3"/>
          <p:cNvSpPr>
            <a:spLocks noGrp="1"/>
          </p:cNvSpPr>
          <p:nvPr>
            <p:ph idx="10"/>
          </p:nvPr>
        </p:nvSpPr>
        <p:spPr>
          <a:xfrm>
            <a:off x="914400" y="1905000"/>
            <a:ext cx="10363200" cy="4267200"/>
          </a:xfrm>
        </p:spPr>
        <p:txBody>
          <a:bodyPr/>
          <a:lstStyle/>
          <a:p>
            <a:pPr marL="457200" indent="-457200">
              <a:buNone/>
            </a:pPr>
            <a:r>
              <a:rPr lang="en-US" sz="2400" dirty="0"/>
              <a:t>0</a:t>
            </a:r>
            <a:r>
              <a:rPr lang="en-US" sz="2400" baseline="30000" dirty="0"/>
              <a:t>th</a:t>
            </a:r>
            <a:r>
              <a:rPr lang="en-US" sz="2400" dirty="0"/>
              <a:t> step: create the key exhibits list for RWB Principles</a:t>
            </a:r>
          </a:p>
          <a:p>
            <a:pPr marL="457200" indent="-457200">
              <a:buNone/>
            </a:pPr>
            <a:r>
              <a:rPr lang="en-US" sz="2400" dirty="0"/>
              <a:t>1</a:t>
            </a:r>
            <a:r>
              <a:rPr lang="en-US" sz="2400" baseline="30000" dirty="0"/>
              <a:t>st</a:t>
            </a:r>
            <a:r>
              <a:rPr lang="en-US" sz="2400" dirty="0"/>
              <a:t> step: compile the exhibits, id knowns and unknowns</a:t>
            </a:r>
          </a:p>
          <a:p>
            <a:pPr marL="457200" indent="-457200">
              <a:buNone/>
            </a:pPr>
            <a:r>
              <a:rPr lang="en-US" sz="2400" dirty="0"/>
              <a:t>2</a:t>
            </a:r>
            <a:r>
              <a:rPr lang="en-US" sz="2400" baseline="30000" dirty="0"/>
              <a:t>nd</a:t>
            </a:r>
            <a:r>
              <a:rPr lang="en-US" sz="2400" dirty="0"/>
              <a:t> step: Synthesize the knowns for model validation.  Collect additional unknowns, adding to step-1 unknown list. </a:t>
            </a:r>
          </a:p>
          <a:p>
            <a:pPr marL="457200" indent="-457200">
              <a:buNone/>
            </a:pPr>
            <a:r>
              <a:rPr lang="en-US" sz="2400" dirty="0"/>
              <a:t>3</a:t>
            </a:r>
            <a:r>
              <a:rPr lang="en-US" sz="2400" baseline="30000" dirty="0"/>
              <a:t>rd</a:t>
            </a:r>
            <a:r>
              <a:rPr lang="en-US" sz="2400" dirty="0"/>
              <a:t> step: make a 2-week data collection plan to comprehend the critical missing exhibit (WW49-51 action plan).  </a:t>
            </a:r>
          </a:p>
          <a:p>
            <a:pPr marL="457200" indent="-457200">
              <a:buNone/>
            </a:pPr>
            <a:r>
              <a:rPr lang="en-US" sz="2400" dirty="0"/>
              <a:t>By WW51, RWB principle will be established </a:t>
            </a:r>
            <a:r>
              <a:rPr lang="en-US" sz="2400" dirty="0">
                <a:sym typeface="Wingdings" panose="05000000000000000000" pitchFamily="2" charset="2"/>
              </a:rPr>
              <a:t></a:t>
            </a:r>
            <a:r>
              <a:rPr lang="en-US" sz="2400" dirty="0"/>
              <a:t> Technology half of SOW. </a:t>
            </a:r>
          </a:p>
          <a:p>
            <a:pPr marL="457200" indent="-457200">
              <a:buNone/>
            </a:pPr>
            <a:r>
              <a:rPr lang="en-US" sz="2400" dirty="0"/>
              <a:t>In parallel, Sandeep and team are preparing for the other half of SOW (array architecture for density, energy, latency, concurrency and BW)</a:t>
            </a:r>
          </a:p>
          <a:p>
            <a:r>
              <a:rPr lang="en-US" sz="2400" dirty="0"/>
              <a:t> </a:t>
            </a:r>
          </a:p>
        </p:txBody>
      </p:sp>
    </p:spTree>
    <p:extLst>
      <p:ext uri="{BB962C8B-B14F-4D97-AF65-F5344CB8AC3E}">
        <p14:creationId xmlns:p14="http://schemas.microsoft.com/office/powerpoint/2010/main" val="146706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High Temperature functionality - TTT</a:t>
            </a:r>
          </a:p>
        </p:txBody>
      </p:sp>
      <p:sp>
        <p:nvSpPr>
          <p:cNvPr id="3" name="Content Placeholder 2"/>
          <p:cNvSpPr>
            <a:spLocks noGrp="1"/>
          </p:cNvSpPr>
          <p:nvPr>
            <p:ph idx="1"/>
          </p:nvPr>
        </p:nvSpPr>
        <p:spPr>
          <a:xfrm>
            <a:off x="914400" y="4845268"/>
            <a:ext cx="10363200" cy="1280895"/>
          </a:xfrm>
        </p:spPr>
        <p:txBody>
          <a:bodyPr/>
          <a:lstStyle/>
          <a:p>
            <a:r>
              <a:rPr lang="en-US" sz="3200" dirty="0"/>
              <a:t>No significant pulse width dependence in the range 20ns-500ns at RT and 125°C, maybe a small </a:t>
            </a:r>
            <a:r>
              <a:rPr lang="en-US" sz="3200" dirty="0" err="1"/>
              <a:t>Vt</a:t>
            </a:r>
            <a:r>
              <a:rPr lang="en-US" sz="3200" dirty="0"/>
              <a:t> reduction for longer pulses for all the polarities  </a:t>
            </a:r>
          </a:p>
        </p:txBody>
      </p:sp>
      <p:pic>
        <p:nvPicPr>
          <p:cNvPr id="4" name="Picture 3"/>
          <p:cNvPicPr>
            <a:picLocks noChangeAspect="1"/>
          </p:cNvPicPr>
          <p:nvPr/>
        </p:nvPicPr>
        <p:blipFill>
          <a:blip r:embed="rId2"/>
          <a:stretch>
            <a:fillRect/>
          </a:stretch>
        </p:blipFill>
        <p:spPr>
          <a:xfrm>
            <a:off x="1346769" y="1374227"/>
            <a:ext cx="4579620" cy="2743200"/>
          </a:xfrm>
          <a:prstGeom prst="rect">
            <a:avLst/>
          </a:prstGeom>
        </p:spPr>
      </p:pic>
      <p:pic>
        <p:nvPicPr>
          <p:cNvPr id="5" name="Picture 4"/>
          <p:cNvPicPr>
            <a:picLocks noChangeAspect="1"/>
          </p:cNvPicPr>
          <p:nvPr/>
        </p:nvPicPr>
        <p:blipFill>
          <a:blip r:embed="rId3"/>
          <a:stretch>
            <a:fillRect/>
          </a:stretch>
        </p:blipFill>
        <p:spPr>
          <a:xfrm>
            <a:off x="6697980" y="1374227"/>
            <a:ext cx="4579620" cy="2743200"/>
          </a:xfrm>
          <a:prstGeom prst="rect">
            <a:avLst/>
          </a:prstGeom>
        </p:spPr>
      </p:pic>
    </p:spTree>
    <p:extLst>
      <p:ext uri="{BB962C8B-B14F-4D97-AF65-F5344CB8AC3E}">
        <p14:creationId xmlns:p14="http://schemas.microsoft.com/office/powerpoint/2010/main" val="86347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9665"/>
            <a:ext cx="10363200" cy="838200"/>
          </a:xfrm>
        </p:spPr>
        <p:txBody>
          <a:bodyPr/>
          <a:lstStyle/>
          <a:p>
            <a:r>
              <a:rPr lang="en-US" dirty="0"/>
              <a:t>SR71B - Write PA skew</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313" t="4832" r="6873"/>
          <a:stretch/>
        </p:blipFill>
        <p:spPr>
          <a:xfrm>
            <a:off x="234174" y="3296047"/>
            <a:ext cx="3898131" cy="3117121"/>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271" t="7667" r="8333" b="1374"/>
          <a:stretch/>
        </p:blipFill>
        <p:spPr>
          <a:xfrm>
            <a:off x="5715000" y="3332396"/>
            <a:ext cx="4203132" cy="3227531"/>
          </a:xfrm>
          <a:prstGeom prst="rect">
            <a:avLst/>
          </a:prstGeom>
        </p:spPr>
      </p:pic>
      <p:sp>
        <p:nvSpPr>
          <p:cNvPr id="11" name="TextBox 10"/>
          <p:cNvSpPr txBox="1"/>
          <p:nvPr/>
        </p:nvSpPr>
        <p:spPr>
          <a:xfrm>
            <a:off x="838199" y="993914"/>
            <a:ext cx="3187732" cy="923330"/>
          </a:xfrm>
          <a:prstGeom prst="rect">
            <a:avLst/>
          </a:prstGeom>
          <a:noFill/>
        </p:spPr>
        <p:txBody>
          <a:bodyPr wrap="none" rtlCol="0">
            <a:spAutoFit/>
          </a:bodyPr>
          <a:lstStyle/>
          <a:p>
            <a:pPr marL="285750" indent="-285750">
              <a:buFont typeface="Arial" panose="020B0604020202020204" pitchFamily="34" charset="0"/>
              <a:buChar char="•"/>
            </a:pPr>
            <a:r>
              <a:rPr lang="en-US" dirty="0"/>
              <a:t>Fixed Write PW (43ns)</a:t>
            </a:r>
          </a:p>
          <a:p>
            <a:pPr marL="285750" indent="-285750">
              <a:buFont typeface="Arial" panose="020B0604020202020204" pitchFamily="34" charset="0"/>
              <a:buChar char="•"/>
            </a:pPr>
            <a:r>
              <a:rPr lang="en-US" dirty="0"/>
              <a:t>Fixed Read PW (43ns)</a:t>
            </a:r>
          </a:p>
          <a:p>
            <a:pPr marL="285750" indent="-285750">
              <a:buFont typeface="Arial" panose="020B0604020202020204" pitchFamily="34" charset="0"/>
              <a:buChar char="•"/>
            </a:pPr>
            <a:r>
              <a:rPr lang="en-US" dirty="0"/>
              <a:t>Write-to-read delay 100ms</a:t>
            </a:r>
          </a:p>
        </p:txBody>
      </p:sp>
      <p:sp>
        <p:nvSpPr>
          <p:cNvPr id="5" name="TextBox 4"/>
          <p:cNvSpPr txBox="1"/>
          <p:nvPr/>
        </p:nvSpPr>
        <p:spPr>
          <a:xfrm>
            <a:off x="467833" y="2243748"/>
            <a:ext cx="7203155" cy="1077218"/>
          </a:xfrm>
          <a:prstGeom prst="rect">
            <a:avLst/>
          </a:prstGeom>
          <a:noFill/>
          <a:ln w="38100">
            <a:solidFill>
              <a:srgbClr val="71C5E8"/>
            </a:solidFill>
          </a:ln>
        </p:spPr>
        <p:txBody>
          <a:bodyPr wrap="square" rtlCol="0">
            <a:spAutoFit/>
          </a:bodyPr>
          <a:lstStyle/>
          <a:p>
            <a:r>
              <a:rPr lang="en-US" sz="1600" dirty="0"/>
              <a:t>Increasing PA </a:t>
            </a:r>
            <a:r>
              <a:rPr lang="en-US" sz="1600" dirty="0" err="1"/>
              <a:t>sigmas</a:t>
            </a:r>
            <a:r>
              <a:rPr lang="en-US" sz="1600" dirty="0"/>
              <a:t> get better, but intrinsic window gets smaller </a:t>
            </a:r>
            <a:r>
              <a:rPr lang="en-US" sz="1600" dirty="0">
                <a:sym typeface="Wingdings" panose="05000000000000000000" pitchFamily="2" charset="2"/>
              </a:rPr>
              <a:t> there is optimum range for true window (40~50uA).</a:t>
            </a:r>
            <a:br>
              <a:rPr lang="en-US" sz="1600" dirty="0">
                <a:sym typeface="Wingdings" panose="05000000000000000000" pitchFamily="2" charset="2"/>
              </a:rPr>
            </a:br>
            <a:r>
              <a:rPr lang="en-US" sz="1600" dirty="0">
                <a:sym typeface="Wingdings" panose="05000000000000000000" pitchFamily="2" charset="2"/>
              </a:rPr>
              <a:t>With unbalanced currents, best case would be set at low current (40uA) and reset at higher current (80uA)  130mV projected true window gain</a:t>
            </a:r>
          </a:p>
        </p:txBody>
      </p:sp>
      <p:sp>
        <p:nvSpPr>
          <p:cNvPr id="7" name="TextBox 6"/>
          <p:cNvSpPr txBox="1"/>
          <p:nvPr/>
        </p:nvSpPr>
        <p:spPr>
          <a:xfrm>
            <a:off x="6589307" y="4506770"/>
            <a:ext cx="2518638" cy="369332"/>
          </a:xfrm>
          <a:prstGeom prst="rect">
            <a:avLst/>
          </a:prstGeom>
          <a:noFill/>
        </p:spPr>
        <p:txBody>
          <a:bodyPr wrap="none" rtlCol="0">
            <a:spAutoFit/>
          </a:bodyPr>
          <a:lstStyle/>
          <a:p>
            <a:r>
              <a:rPr lang="en-US" dirty="0"/>
              <a:t>Set &amp; Reset median </a:t>
            </a:r>
            <a:r>
              <a:rPr lang="en-US" dirty="0" err="1"/>
              <a:t>Vt</a:t>
            </a:r>
            <a:endParaRPr lang="en-US" dirty="0"/>
          </a:p>
        </p:txBody>
      </p:sp>
      <p:sp>
        <p:nvSpPr>
          <p:cNvPr id="12" name="TextBox 11"/>
          <p:cNvSpPr txBox="1"/>
          <p:nvPr/>
        </p:nvSpPr>
        <p:spPr>
          <a:xfrm>
            <a:off x="1209931" y="3806115"/>
            <a:ext cx="1813317" cy="369332"/>
          </a:xfrm>
          <a:prstGeom prst="rect">
            <a:avLst/>
          </a:prstGeom>
          <a:noFill/>
        </p:spPr>
        <p:txBody>
          <a:bodyPr wrap="none" rtlCol="0">
            <a:spAutoFit/>
          </a:bodyPr>
          <a:lstStyle/>
          <a:p>
            <a:r>
              <a:rPr lang="en-US" dirty="0"/>
              <a:t>Intrinsic window</a:t>
            </a:r>
          </a:p>
        </p:txBody>
      </p:sp>
    </p:spTree>
    <p:extLst>
      <p:ext uri="{BB962C8B-B14F-4D97-AF65-F5344CB8AC3E}">
        <p14:creationId xmlns:p14="http://schemas.microsoft.com/office/powerpoint/2010/main" val="253978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0495"/>
            <a:ext cx="10363200" cy="838200"/>
          </a:xfrm>
        </p:spPr>
        <p:txBody>
          <a:bodyPr/>
          <a:lstStyle/>
          <a:p>
            <a:r>
              <a:rPr lang="en-US" dirty="0"/>
              <a:t>SR71B - Write PW skew</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68" t="5127" r="7894"/>
          <a:stretch/>
        </p:blipFill>
        <p:spPr>
          <a:xfrm>
            <a:off x="149425" y="3242699"/>
            <a:ext cx="3934327" cy="310745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58" t="6991" r="6942" b="586"/>
          <a:stretch/>
        </p:blipFill>
        <p:spPr>
          <a:xfrm>
            <a:off x="5839327" y="3320966"/>
            <a:ext cx="4279400" cy="3279479"/>
          </a:xfrm>
          <a:prstGeom prst="rect">
            <a:avLst/>
          </a:prstGeom>
        </p:spPr>
      </p:pic>
      <p:sp>
        <p:nvSpPr>
          <p:cNvPr id="10" name="TextBox 9"/>
          <p:cNvSpPr txBox="1"/>
          <p:nvPr/>
        </p:nvSpPr>
        <p:spPr>
          <a:xfrm>
            <a:off x="838199" y="993914"/>
            <a:ext cx="3187732" cy="923330"/>
          </a:xfrm>
          <a:prstGeom prst="rect">
            <a:avLst/>
          </a:prstGeom>
          <a:noFill/>
        </p:spPr>
        <p:txBody>
          <a:bodyPr wrap="none" rtlCol="0">
            <a:spAutoFit/>
          </a:bodyPr>
          <a:lstStyle/>
          <a:p>
            <a:pPr marL="285750" indent="-285750">
              <a:buFont typeface="Arial" panose="020B0604020202020204" pitchFamily="34" charset="0"/>
              <a:buChar char="•"/>
            </a:pPr>
            <a:r>
              <a:rPr lang="en-US" dirty="0"/>
              <a:t>Fixed Write PA (22uA)</a:t>
            </a:r>
          </a:p>
          <a:p>
            <a:pPr marL="285750" indent="-285750">
              <a:buFont typeface="Arial" panose="020B0604020202020204" pitchFamily="34" charset="0"/>
              <a:buChar char="•"/>
            </a:pPr>
            <a:r>
              <a:rPr lang="en-US" dirty="0"/>
              <a:t>Fixed Read PW (43ns)</a:t>
            </a:r>
          </a:p>
          <a:p>
            <a:pPr marL="285750" indent="-285750">
              <a:buFont typeface="Arial" panose="020B0604020202020204" pitchFamily="34" charset="0"/>
              <a:buChar char="•"/>
            </a:pPr>
            <a:r>
              <a:rPr lang="en-US" dirty="0"/>
              <a:t>Write-to-read delay 100ms</a:t>
            </a:r>
          </a:p>
        </p:txBody>
      </p:sp>
      <p:sp>
        <p:nvSpPr>
          <p:cNvPr id="12" name="TextBox 11"/>
          <p:cNvSpPr txBox="1"/>
          <p:nvPr/>
        </p:nvSpPr>
        <p:spPr>
          <a:xfrm>
            <a:off x="467833" y="2243748"/>
            <a:ext cx="7203155" cy="1077218"/>
          </a:xfrm>
          <a:prstGeom prst="rect">
            <a:avLst/>
          </a:prstGeom>
          <a:noFill/>
          <a:ln w="38100">
            <a:solidFill>
              <a:srgbClr val="71C5E8"/>
            </a:solidFill>
          </a:ln>
        </p:spPr>
        <p:txBody>
          <a:bodyPr wrap="square" rtlCol="0">
            <a:spAutoFit/>
          </a:bodyPr>
          <a:lstStyle/>
          <a:p>
            <a:r>
              <a:rPr lang="en-US" sz="1600" dirty="0"/>
              <a:t>Increasing PW has some beneficial effect in terms of intrinsic window, no significant toggles for sigma.</a:t>
            </a:r>
            <a:br>
              <a:rPr lang="en-US" sz="1600" dirty="0"/>
            </a:br>
            <a:r>
              <a:rPr lang="en-US" sz="1600" dirty="0"/>
              <a:t>With unbalanced PW, best case would be set at long PW (150ns) and reset at short PW (40ns) </a:t>
            </a:r>
            <a:r>
              <a:rPr lang="en-US" sz="1600" dirty="0">
                <a:sym typeface="Wingdings" panose="05000000000000000000" pitchFamily="2" charset="2"/>
              </a:rPr>
              <a:t> 140mV projected true window gain</a:t>
            </a:r>
            <a:endParaRPr lang="en-US" sz="1600" dirty="0"/>
          </a:p>
        </p:txBody>
      </p:sp>
      <p:sp>
        <p:nvSpPr>
          <p:cNvPr id="14" name="TextBox 13"/>
          <p:cNvSpPr txBox="1"/>
          <p:nvPr/>
        </p:nvSpPr>
        <p:spPr>
          <a:xfrm>
            <a:off x="6816219" y="4445231"/>
            <a:ext cx="2518638" cy="369332"/>
          </a:xfrm>
          <a:prstGeom prst="rect">
            <a:avLst/>
          </a:prstGeom>
          <a:noFill/>
        </p:spPr>
        <p:txBody>
          <a:bodyPr wrap="none" rtlCol="0">
            <a:spAutoFit/>
          </a:bodyPr>
          <a:lstStyle/>
          <a:p>
            <a:r>
              <a:rPr lang="en-US" dirty="0"/>
              <a:t>Set &amp; Reset median </a:t>
            </a:r>
            <a:r>
              <a:rPr lang="en-US" dirty="0" err="1"/>
              <a:t>Vt</a:t>
            </a:r>
            <a:endParaRPr lang="en-US" dirty="0"/>
          </a:p>
        </p:txBody>
      </p:sp>
      <p:sp>
        <p:nvSpPr>
          <p:cNvPr id="15" name="TextBox 14"/>
          <p:cNvSpPr txBox="1"/>
          <p:nvPr/>
        </p:nvSpPr>
        <p:spPr>
          <a:xfrm>
            <a:off x="1905000" y="4462506"/>
            <a:ext cx="1813317" cy="369332"/>
          </a:xfrm>
          <a:prstGeom prst="rect">
            <a:avLst/>
          </a:prstGeom>
          <a:noFill/>
        </p:spPr>
        <p:txBody>
          <a:bodyPr wrap="none" rtlCol="0">
            <a:spAutoFit/>
          </a:bodyPr>
          <a:lstStyle/>
          <a:p>
            <a:r>
              <a:rPr lang="en-US" dirty="0"/>
              <a:t>Intrinsic window</a:t>
            </a:r>
          </a:p>
        </p:txBody>
      </p:sp>
    </p:spTree>
    <p:extLst>
      <p:ext uri="{BB962C8B-B14F-4D97-AF65-F5344CB8AC3E}">
        <p14:creationId xmlns:p14="http://schemas.microsoft.com/office/powerpoint/2010/main" val="30551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457200"/>
          </a:xfrm>
        </p:spPr>
        <p:txBody>
          <a:bodyPr/>
          <a:lstStyle/>
          <a:p>
            <a:r>
              <a:rPr lang="en-US" sz="4000" dirty="0"/>
              <a:t>Consumption: E2, E3 Variability</a:t>
            </a:r>
          </a:p>
        </p:txBody>
      </p:sp>
      <p:sp>
        <p:nvSpPr>
          <p:cNvPr id="3" name="Content Placeholder 2"/>
          <p:cNvSpPr>
            <a:spLocks noGrp="1"/>
          </p:cNvSpPr>
          <p:nvPr>
            <p:ph idx="1"/>
          </p:nvPr>
        </p:nvSpPr>
        <p:spPr>
          <a:xfrm>
            <a:off x="762000" y="609600"/>
            <a:ext cx="10972800" cy="5638800"/>
          </a:xfrm>
        </p:spPr>
        <p:txBody>
          <a:bodyPr/>
          <a:lstStyle/>
          <a:p>
            <a:r>
              <a:rPr lang="en-US" sz="2000" dirty="0"/>
              <a:t>Variability including </a:t>
            </a:r>
          </a:p>
          <a:p>
            <a:pPr lvl="1"/>
            <a:r>
              <a:rPr lang="en-US" sz="2000" dirty="0"/>
              <a:t>Same bit: Repeatability (bounce)</a:t>
            </a:r>
          </a:p>
          <a:p>
            <a:pPr lvl="1"/>
            <a:r>
              <a:rPr lang="en-US" sz="2000" dirty="0"/>
              <a:t>B2B</a:t>
            </a:r>
          </a:p>
          <a:p>
            <a:pPr lvl="2"/>
            <a:r>
              <a:rPr lang="en-US" sz="2000" dirty="0"/>
              <a:t>circuit/device interaction such as PA/PW (slope-1/2/3 characteristics), </a:t>
            </a:r>
          </a:p>
          <a:p>
            <a:pPr lvl="2"/>
            <a:r>
              <a:rPr lang="en-US" sz="2000" dirty="0"/>
              <a:t>Cross Tile (ED) such as snapback effects</a:t>
            </a:r>
          </a:p>
          <a:p>
            <a:pPr lvl="2"/>
            <a:r>
              <a:rPr lang="en-US" sz="2000" dirty="0"/>
              <a:t>Device physical differences</a:t>
            </a:r>
          </a:p>
          <a:p>
            <a:pPr lvl="1"/>
            <a:r>
              <a:rPr lang="en-US" sz="2000" dirty="0"/>
              <a:t>Ambient: temperature</a:t>
            </a:r>
          </a:p>
          <a:p>
            <a:r>
              <a:rPr lang="en-US" sz="2000" dirty="0"/>
              <a:t>Key exhibits</a:t>
            </a:r>
          </a:p>
          <a:p>
            <a:pPr lvl="1"/>
            <a:r>
              <a:rPr lang="en-US" sz="2000" dirty="0"/>
              <a:t>Intrinsic sigma such as bounce </a:t>
            </a:r>
            <a:r>
              <a:rPr lang="en-US" sz="2000" dirty="0">
                <a:sym typeface="Wingdings" panose="05000000000000000000" pitchFamily="2" charset="2"/>
              </a:rPr>
              <a:t> no data on SR71B, 2xCMOS data available</a:t>
            </a:r>
            <a:endParaRPr lang="en-US" sz="2000" dirty="0"/>
          </a:p>
          <a:p>
            <a:pPr lvl="1"/>
            <a:r>
              <a:rPr lang="en-US" sz="2000" dirty="0"/>
              <a:t>S2R “TTT” – PA, PW, and number of pulse </a:t>
            </a:r>
            <a:r>
              <a:rPr lang="en-US" sz="2000" dirty="0">
                <a:sym typeface="Wingdings" panose="05000000000000000000" pitchFamily="2" charset="2"/>
              </a:rPr>
              <a:t> no data with number of pulse</a:t>
            </a:r>
            <a:endParaRPr lang="en-US" sz="2000" dirty="0"/>
          </a:p>
          <a:p>
            <a:pPr lvl="1"/>
            <a:r>
              <a:rPr lang="en-US" sz="2000" dirty="0"/>
              <a:t>R2S “TTT” – PA, PW, and number of pulse </a:t>
            </a:r>
            <a:r>
              <a:rPr lang="en-US" sz="2000" dirty="0">
                <a:sym typeface="Wingdings" panose="05000000000000000000" pitchFamily="2" charset="2"/>
              </a:rPr>
              <a:t> no data with number of pulse</a:t>
            </a:r>
            <a:endParaRPr lang="en-US" sz="2000" dirty="0"/>
          </a:p>
          <a:p>
            <a:pPr lvl="1"/>
            <a:r>
              <a:rPr lang="en-US" sz="2000" dirty="0"/>
              <a:t>“ED” or cross tile </a:t>
            </a:r>
            <a:r>
              <a:rPr lang="en-US" sz="2000" dirty="0">
                <a:sym typeface="Wingdings" panose="05000000000000000000" pitchFamily="2" charset="2"/>
              </a:rPr>
              <a:t> limited data  data collection planned</a:t>
            </a:r>
            <a:endParaRPr lang="en-US" sz="2000" dirty="0"/>
          </a:p>
          <a:p>
            <a:pPr lvl="1"/>
            <a:r>
              <a:rPr lang="en-US" sz="2000" dirty="0"/>
              <a:t>Geometric impact: lateral, vertical and profile </a:t>
            </a:r>
            <a:r>
              <a:rPr lang="en-US" sz="2000" dirty="0">
                <a:sym typeface="Wingdings" panose="05000000000000000000" pitchFamily="2" charset="2"/>
              </a:rPr>
              <a:t> several data, </a:t>
            </a:r>
            <a:r>
              <a:rPr lang="en-US" sz="2000" dirty="0">
                <a:sym typeface="Wingdings" panose="05000000000000000000" pitchFamily="2" charset="2"/>
              </a:rPr>
              <a:t>significant toggles, </a:t>
            </a:r>
            <a:r>
              <a:rPr lang="en-US" sz="2000" dirty="0">
                <a:sym typeface="Wingdings" panose="05000000000000000000" pitchFamily="2" charset="2"/>
              </a:rPr>
              <a:t>learning to be completed</a:t>
            </a:r>
            <a:endParaRPr lang="en-US" sz="2000" dirty="0"/>
          </a:p>
          <a:p>
            <a:pPr lvl="1"/>
            <a:r>
              <a:rPr lang="en-US" sz="2000" dirty="0"/>
              <a:t>Composition learnings </a:t>
            </a:r>
            <a:r>
              <a:rPr lang="en-US" sz="2000" dirty="0">
                <a:sym typeface="Wingdings" panose="05000000000000000000" pitchFamily="2" charset="2"/>
              </a:rPr>
              <a:t> </a:t>
            </a:r>
            <a:r>
              <a:rPr lang="en-US" sz="2000" dirty="0">
                <a:sym typeface="Wingdings" panose="05000000000000000000" pitchFamily="2" charset="2"/>
              </a:rPr>
              <a:t>several data, significant toggles, learning to be completed</a:t>
            </a:r>
            <a:endParaRPr lang="en-US" sz="2000" dirty="0"/>
          </a:p>
          <a:p>
            <a:pPr lvl="1"/>
            <a:r>
              <a:rPr lang="en-US" sz="2000" dirty="0"/>
              <a:t>Cross vs. extrinsic contamination learnings  (sealing experiment)  </a:t>
            </a:r>
            <a:r>
              <a:rPr lang="en-US" sz="2000" dirty="0">
                <a:sym typeface="Wingdings" panose="05000000000000000000" pitchFamily="2" charset="2"/>
              </a:rPr>
              <a:t> several data, no toggle</a:t>
            </a:r>
            <a:endParaRPr lang="en-US" sz="2000" dirty="0"/>
          </a:p>
          <a:p>
            <a:pPr lvl="1"/>
            <a:r>
              <a:rPr lang="en-US" sz="2000" dirty="0"/>
              <a:t>Temperature effects, thermal co and E</a:t>
            </a:r>
            <a:r>
              <a:rPr lang="en-US" sz="2000" baseline="-25000" dirty="0"/>
              <a:t>A</a:t>
            </a:r>
            <a:r>
              <a:rPr lang="en-US" sz="2000" dirty="0"/>
              <a:t> of </a:t>
            </a:r>
            <a:r>
              <a:rPr lang="en-US" sz="2000" dirty="0" err="1"/>
              <a:t>Vt</a:t>
            </a:r>
            <a:r>
              <a:rPr lang="en-US" sz="2000" dirty="0"/>
              <a:t> </a:t>
            </a:r>
          </a:p>
          <a:p>
            <a:pPr lvl="0"/>
            <a:r>
              <a:rPr lang="en-US" sz="2000" dirty="0"/>
              <a:t>“corner” definitions</a:t>
            </a:r>
          </a:p>
          <a:p>
            <a:endParaRPr lang="en-US" sz="2000" dirty="0"/>
          </a:p>
        </p:txBody>
      </p:sp>
    </p:spTree>
    <p:extLst>
      <p:ext uri="{BB962C8B-B14F-4D97-AF65-F5344CB8AC3E}">
        <p14:creationId xmlns:p14="http://schemas.microsoft.com/office/powerpoint/2010/main" val="426429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PA skew</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111" t="7253" r="8169"/>
          <a:stretch/>
        </p:blipFill>
        <p:spPr>
          <a:xfrm>
            <a:off x="8001000" y="1917244"/>
            <a:ext cx="3850106" cy="3037823"/>
          </a:xfrm>
          <a:prstGeom prst="rect">
            <a:avLst/>
          </a:prstGeom>
        </p:spPr>
      </p:pic>
      <p:sp>
        <p:nvSpPr>
          <p:cNvPr id="11" name="TextBox 10"/>
          <p:cNvSpPr txBox="1"/>
          <p:nvPr/>
        </p:nvSpPr>
        <p:spPr>
          <a:xfrm>
            <a:off x="838199" y="993914"/>
            <a:ext cx="3187732" cy="923330"/>
          </a:xfrm>
          <a:prstGeom prst="rect">
            <a:avLst/>
          </a:prstGeom>
          <a:noFill/>
        </p:spPr>
        <p:txBody>
          <a:bodyPr wrap="none" rtlCol="0">
            <a:spAutoFit/>
          </a:bodyPr>
          <a:lstStyle/>
          <a:p>
            <a:pPr marL="285750" indent="-285750">
              <a:buFont typeface="Arial" panose="020B0604020202020204" pitchFamily="34" charset="0"/>
              <a:buChar char="•"/>
            </a:pPr>
            <a:r>
              <a:rPr lang="en-US" dirty="0"/>
              <a:t>Fixed Write PW (43ns)</a:t>
            </a:r>
          </a:p>
          <a:p>
            <a:pPr marL="285750" indent="-285750">
              <a:buFont typeface="Arial" panose="020B0604020202020204" pitchFamily="34" charset="0"/>
              <a:buChar char="•"/>
            </a:pPr>
            <a:r>
              <a:rPr lang="en-US" dirty="0"/>
              <a:t>Fixed Read PW (43ns)</a:t>
            </a:r>
          </a:p>
          <a:p>
            <a:pPr marL="285750" indent="-285750">
              <a:buFont typeface="Arial" panose="020B0604020202020204" pitchFamily="34" charset="0"/>
              <a:buChar char="•"/>
            </a:pPr>
            <a:r>
              <a:rPr lang="en-US" dirty="0"/>
              <a:t>Write-to-read delay 100ms</a:t>
            </a:r>
          </a:p>
        </p:txBody>
      </p:sp>
      <p:sp>
        <p:nvSpPr>
          <p:cNvPr id="5" name="TextBox 4"/>
          <p:cNvSpPr txBox="1"/>
          <p:nvPr/>
        </p:nvSpPr>
        <p:spPr>
          <a:xfrm>
            <a:off x="467833" y="2243748"/>
            <a:ext cx="7203155" cy="1077218"/>
          </a:xfrm>
          <a:prstGeom prst="rect">
            <a:avLst/>
          </a:prstGeom>
          <a:noFill/>
          <a:ln w="38100">
            <a:solidFill>
              <a:srgbClr val="71C5E8"/>
            </a:solidFill>
          </a:ln>
        </p:spPr>
        <p:txBody>
          <a:bodyPr wrap="square" rtlCol="0">
            <a:spAutoFit/>
          </a:bodyPr>
          <a:lstStyle/>
          <a:p>
            <a:r>
              <a:rPr lang="en-US" sz="1600" dirty="0"/>
              <a:t>Increasing PA </a:t>
            </a:r>
            <a:r>
              <a:rPr lang="en-US" sz="1600" dirty="0" err="1"/>
              <a:t>sigmas</a:t>
            </a:r>
            <a:r>
              <a:rPr lang="en-US" sz="1600" dirty="0"/>
              <a:t> get better, but intrinsic window gets smaller </a:t>
            </a:r>
            <a:r>
              <a:rPr lang="en-US" sz="1600" dirty="0">
                <a:sym typeface="Wingdings" panose="05000000000000000000" pitchFamily="2" charset="2"/>
              </a:rPr>
              <a:t> there is optimum range for true window (40~50uA).</a:t>
            </a:r>
            <a:br>
              <a:rPr lang="en-US" sz="1600" dirty="0">
                <a:sym typeface="Wingdings" panose="05000000000000000000" pitchFamily="2" charset="2"/>
              </a:rPr>
            </a:br>
            <a:r>
              <a:rPr lang="en-US" sz="1600" dirty="0">
                <a:sym typeface="Wingdings" panose="05000000000000000000" pitchFamily="2" charset="2"/>
              </a:rPr>
              <a:t>With unbalanced currents, best case would be set at low current (40uA) and reset at higher current (80uA)  130mV projected true window gain</a:t>
            </a:r>
          </a:p>
        </p:txBody>
      </p:sp>
      <p:sp>
        <p:nvSpPr>
          <p:cNvPr id="13" name="TextBox 12"/>
          <p:cNvSpPr txBox="1"/>
          <p:nvPr/>
        </p:nvSpPr>
        <p:spPr>
          <a:xfrm>
            <a:off x="9128398" y="2059082"/>
            <a:ext cx="1595309" cy="369332"/>
          </a:xfrm>
          <a:prstGeom prst="rect">
            <a:avLst/>
          </a:prstGeom>
          <a:noFill/>
        </p:spPr>
        <p:txBody>
          <a:bodyPr wrap="none" rtlCol="0">
            <a:spAutoFit/>
          </a:bodyPr>
          <a:lstStyle/>
          <a:p>
            <a:r>
              <a:rPr lang="en-US" dirty="0"/>
              <a:t>Robust sigma</a:t>
            </a:r>
          </a:p>
        </p:txBody>
      </p:sp>
    </p:spTree>
    <p:extLst>
      <p:ext uri="{BB962C8B-B14F-4D97-AF65-F5344CB8AC3E}">
        <p14:creationId xmlns:p14="http://schemas.microsoft.com/office/powerpoint/2010/main" val="257458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PW skew</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349" t="6456" r="7384"/>
          <a:stretch/>
        </p:blipFill>
        <p:spPr>
          <a:xfrm>
            <a:off x="7924800" y="2553526"/>
            <a:ext cx="3874169" cy="3063928"/>
          </a:xfrm>
          <a:prstGeom prst="rect">
            <a:avLst/>
          </a:prstGeom>
        </p:spPr>
      </p:pic>
      <p:sp>
        <p:nvSpPr>
          <p:cNvPr id="10" name="TextBox 9"/>
          <p:cNvSpPr txBox="1"/>
          <p:nvPr/>
        </p:nvSpPr>
        <p:spPr>
          <a:xfrm>
            <a:off x="838199" y="993914"/>
            <a:ext cx="3187732" cy="923330"/>
          </a:xfrm>
          <a:prstGeom prst="rect">
            <a:avLst/>
          </a:prstGeom>
          <a:noFill/>
        </p:spPr>
        <p:txBody>
          <a:bodyPr wrap="none" rtlCol="0">
            <a:spAutoFit/>
          </a:bodyPr>
          <a:lstStyle/>
          <a:p>
            <a:pPr marL="285750" indent="-285750">
              <a:buFont typeface="Arial" panose="020B0604020202020204" pitchFamily="34" charset="0"/>
              <a:buChar char="•"/>
            </a:pPr>
            <a:r>
              <a:rPr lang="en-US" dirty="0"/>
              <a:t>Fixed Write PA (22uA)</a:t>
            </a:r>
          </a:p>
          <a:p>
            <a:pPr marL="285750" indent="-285750">
              <a:buFont typeface="Arial" panose="020B0604020202020204" pitchFamily="34" charset="0"/>
              <a:buChar char="•"/>
            </a:pPr>
            <a:r>
              <a:rPr lang="en-US" dirty="0"/>
              <a:t>Fixed Read PW (43ns)</a:t>
            </a:r>
          </a:p>
          <a:p>
            <a:pPr marL="285750" indent="-285750">
              <a:buFont typeface="Arial" panose="020B0604020202020204" pitchFamily="34" charset="0"/>
              <a:buChar char="•"/>
            </a:pPr>
            <a:r>
              <a:rPr lang="en-US" dirty="0"/>
              <a:t>Write-to-read delay 100ms</a:t>
            </a:r>
          </a:p>
        </p:txBody>
      </p:sp>
      <p:sp>
        <p:nvSpPr>
          <p:cNvPr id="12" name="TextBox 11"/>
          <p:cNvSpPr txBox="1"/>
          <p:nvPr/>
        </p:nvSpPr>
        <p:spPr>
          <a:xfrm>
            <a:off x="467833" y="2243748"/>
            <a:ext cx="7203155" cy="1077218"/>
          </a:xfrm>
          <a:prstGeom prst="rect">
            <a:avLst/>
          </a:prstGeom>
          <a:noFill/>
          <a:ln w="38100">
            <a:solidFill>
              <a:srgbClr val="71C5E8"/>
            </a:solidFill>
          </a:ln>
        </p:spPr>
        <p:txBody>
          <a:bodyPr wrap="square" rtlCol="0">
            <a:spAutoFit/>
          </a:bodyPr>
          <a:lstStyle/>
          <a:p>
            <a:r>
              <a:rPr lang="en-US" sz="1600" dirty="0"/>
              <a:t>Increasing PW has some beneficial effect in terms of intrinsic window, no significant toggles for sigma.</a:t>
            </a:r>
            <a:br>
              <a:rPr lang="en-US" sz="1600" dirty="0"/>
            </a:br>
            <a:r>
              <a:rPr lang="en-US" sz="1600" dirty="0"/>
              <a:t>With unbalanced PW, best case would be set at long PW (150ns) and reset at short PW (40ns) </a:t>
            </a:r>
            <a:r>
              <a:rPr lang="en-US" sz="1600" dirty="0">
                <a:sym typeface="Wingdings" panose="05000000000000000000" pitchFamily="2" charset="2"/>
              </a:rPr>
              <a:t> 140mV projected true window gain</a:t>
            </a:r>
            <a:endParaRPr lang="en-US" sz="1600" dirty="0"/>
          </a:p>
        </p:txBody>
      </p:sp>
      <p:sp>
        <p:nvSpPr>
          <p:cNvPr id="16" name="TextBox 15"/>
          <p:cNvSpPr txBox="1"/>
          <p:nvPr/>
        </p:nvSpPr>
        <p:spPr>
          <a:xfrm>
            <a:off x="8915400" y="2184194"/>
            <a:ext cx="1595309" cy="369332"/>
          </a:xfrm>
          <a:prstGeom prst="rect">
            <a:avLst/>
          </a:prstGeom>
          <a:noFill/>
        </p:spPr>
        <p:txBody>
          <a:bodyPr wrap="none" rtlCol="0">
            <a:spAutoFit/>
          </a:bodyPr>
          <a:lstStyle/>
          <a:p>
            <a:r>
              <a:rPr lang="en-US" dirty="0"/>
              <a:t>Robust sigma</a:t>
            </a:r>
          </a:p>
        </p:txBody>
      </p:sp>
    </p:spTree>
    <p:extLst>
      <p:ext uri="{BB962C8B-B14F-4D97-AF65-F5344CB8AC3E}">
        <p14:creationId xmlns:p14="http://schemas.microsoft.com/office/powerpoint/2010/main" val="30173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Extended cycling – electrical distance</a:t>
            </a:r>
          </a:p>
        </p:txBody>
      </p:sp>
      <p:sp>
        <p:nvSpPr>
          <p:cNvPr id="3" name="Content Placeholder 2"/>
          <p:cNvSpPr>
            <a:spLocks noGrp="1"/>
          </p:cNvSpPr>
          <p:nvPr>
            <p:ph idx="1"/>
          </p:nvPr>
        </p:nvSpPr>
        <p:spPr>
          <a:xfrm>
            <a:off x="914400" y="4607168"/>
            <a:ext cx="10363200" cy="1594339"/>
          </a:xfrm>
        </p:spPr>
        <p:txBody>
          <a:bodyPr>
            <a:normAutofit fontScale="47500" lnSpcReduction="20000"/>
          </a:bodyPr>
          <a:lstStyle/>
          <a:p>
            <a:r>
              <a:rPr lang="en-US" dirty="0"/>
              <a:t>Higher electrical distance (access resistance) mitigate the spike at selection, thus extending the cell endurance</a:t>
            </a:r>
          </a:p>
          <a:p>
            <a:r>
              <a:rPr lang="en-US" dirty="0"/>
              <a:t>Additional room for improvement</a:t>
            </a:r>
          </a:p>
          <a:p>
            <a:pPr lvl="1"/>
            <a:r>
              <a:rPr lang="en-US" dirty="0"/>
              <a:t>W thickness reduction experiment (about half of actual thickness) planned for increasing the endurance and simplifying the process </a:t>
            </a:r>
          </a:p>
          <a:p>
            <a:pPr lvl="1"/>
            <a:r>
              <a:rPr lang="en-US" dirty="0"/>
              <a:t>Spike mitigation </a:t>
            </a:r>
            <a:r>
              <a:rPr lang="en-US" dirty="0" err="1"/>
              <a:t>algo</a:t>
            </a:r>
            <a:endParaRPr lang="en-US" dirty="0"/>
          </a:p>
        </p:txBody>
      </p:sp>
      <p:pic>
        <p:nvPicPr>
          <p:cNvPr id="4" name="Picture 3"/>
          <p:cNvPicPr>
            <a:picLocks noChangeAspect="1"/>
          </p:cNvPicPr>
          <p:nvPr/>
        </p:nvPicPr>
        <p:blipFill>
          <a:blip r:embed="rId2"/>
          <a:stretch>
            <a:fillRect/>
          </a:stretch>
        </p:blipFill>
        <p:spPr>
          <a:xfrm>
            <a:off x="1113693" y="1355480"/>
            <a:ext cx="8452338" cy="2826251"/>
          </a:xfrm>
          <a:prstGeom prst="rect">
            <a:avLst/>
          </a:prstGeom>
        </p:spPr>
      </p:pic>
      <p:pic>
        <p:nvPicPr>
          <p:cNvPr id="5" name="Picture 4"/>
          <p:cNvPicPr>
            <a:picLocks noChangeAspect="1"/>
          </p:cNvPicPr>
          <p:nvPr/>
        </p:nvPicPr>
        <p:blipFill>
          <a:blip r:embed="rId3"/>
          <a:stretch>
            <a:fillRect/>
          </a:stretch>
        </p:blipFill>
        <p:spPr>
          <a:xfrm>
            <a:off x="9905999" y="1127815"/>
            <a:ext cx="2112205" cy="2298254"/>
          </a:xfrm>
          <a:prstGeom prst="rect">
            <a:avLst/>
          </a:prstGeom>
        </p:spPr>
      </p:pic>
    </p:spTree>
    <p:extLst>
      <p:ext uri="{BB962C8B-B14F-4D97-AF65-F5344CB8AC3E}">
        <p14:creationId xmlns:p14="http://schemas.microsoft.com/office/powerpoint/2010/main" val="378589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SD </a:t>
            </a:r>
            <a:r>
              <a:rPr lang="it-IT" dirty="0" err="1"/>
              <a:t>shape</a:t>
            </a:r>
            <a:r>
              <a:rPr lang="it-IT" dirty="0"/>
              <a:t>: A1 </a:t>
            </a:r>
            <a:r>
              <a:rPr lang="it-IT" dirty="0" err="1"/>
              <a:t>opener</a:t>
            </a:r>
            <a:r>
              <a:rPr lang="it-IT" dirty="0"/>
              <a:t> </a:t>
            </a:r>
            <a:r>
              <a:rPr lang="it-IT" dirty="0" err="1"/>
              <a:t>lot</a:t>
            </a:r>
            <a:endParaRPr lang="en-US" dirty="0"/>
          </a:p>
        </p:txBody>
      </p:sp>
      <p:sp>
        <p:nvSpPr>
          <p:cNvPr id="3" name="Content Placeholder 2"/>
          <p:cNvSpPr>
            <a:spLocks noGrp="1"/>
          </p:cNvSpPr>
          <p:nvPr>
            <p:ph idx="1"/>
          </p:nvPr>
        </p:nvSpPr>
        <p:spPr>
          <a:xfrm>
            <a:off x="914400" y="4917504"/>
            <a:ext cx="10363200" cy="1178495"/>
          </a:xfrm>
        </p:spPr>
        <p:txBody>
          <a:bodyPr/>
          <a:lstStyle/>
          <a:p>
            <a:r>
              <a:rPr lang="en-US" sz="2000" dirty="0"/>
              <a:t>In this lot the programming windows looks more correlated with SD thickness</a:t>
            </a:r>
          </a:p>
          <a:p>
            <a:r>
              <a:rPr lang="it-IT" sz="2000" dirty="0"/>
              <a:t>Strong </a:t>
            </a:r>
            <a:r>
              <a:rPr lang="it-IT" sz="2000" dirty="0" err="1"/>
              <a:t>correlation</a:t>
            </a:r>
            <a:r>
              <a:rPr lang="it-IT" sz="2000" dirty="0"/>
              <a:t> </a:t>
            </a:r>
            <a:r>
              <a:rPr lang="it-IT" sz="2000" dirty="0" err="1"/>
              <a:t>between</a:t>
            </a:r>
            <a:r>
              <a:rPr lang="it-IT" sz="2000" dirty="0"/>
              <a:t> offset and area </a:t>
            </a:r>
            <a:r>
              <a:rPr lang="it-IT" sz="2000" dirty="0" err="1"/>
              <a:t>slope</a:t>
            </a:r>
            <a:r>
              <a:rPr lang="it-IT" sz="2000" dirty="0"/>
              <a:t> (</a:t>
            </a:r>
            <a:r>
              <a:rPr lang="it-IT" sz="2000" dirty="0" err="1"/>
              <a:t>as</a:t>
            </a:r>
            <a:r>
              <a:rPr lang="it-IT" sz="2000" dirty="0"/>
              <a:t> </a:t>
            </a:r>
            <a:r>
              <a:rPr lang="it-IT" sz="2000" dirty="0" err="1"/>
              <a:t>expected</a:t>
            </a:r>
            <a:r>
              <a:rPr lang="it-IT" sz="2000" dirty="0"/>
              <a:t> from </a:t>
            </a:r>
            <a:r>
              <a:rPr lang="it-IT" sz="2000" dirty="0" err="1"/>
              <a:t>previous</a:t>
            </a:r>
            <a:r>
              <a:rPr lang="it-IT" sz="2000" dirty="0"/>
              <a:t> </a:t>
            </a:r>
            <a:r>
              <a:rPr lang="it-IT" sz="2000" dirty="0" err="1"/>
              <a:t>morpho</a:t>
            </a:r>
            <a:r>
              <a:rPr lang="it-IT" sz="2000" dirty="0"/>
              <a:t> </a:t>
            </a:r>
            <a:r>
              <a:rPr lang="it-IT" sz="2000" dirty="0" err="1"/>
              <a:t>analysis</a:t>
            </a:r>
            <a:r>
              <a:rPr lang="it-IT" sz="2000" dirty="0"/>
              <a:t>)</a:t>
            </a:r>
            <a:endParaRPr lang="en-US" sz="2000" dirty="0"/>
          </a:p>
        </p:txBody>
      </p:sp>
      <p:pic>
        <p:nvPicPr>
          <p:cNvPr id="10" name="Picture 9"/>
          <p:cNvPicPr>
            <a:picLocks noChangeAspect="1"/>
          </p:cNvPicPr>
          <p:nvPr/>
        </p:nvPicPr>
        <p:blipFill>
          <a:blip r:embed="rId2"/>
          <a:stretch>
            <a:fillRect/>
          </a:stretch>
        </p:blipFill>
        <p:spPr>
          <a:xfrm>
            <a:off x="3276600" y="2166685"/>
            <a:ext cx="5623560" cy="2750820"/>
          </a:xfrm>
          <a:prstGeom prst="rect">
            <a:avLst/>
          </a:prstGeom>
        </p:spPr>
      </p:pic>
      <p:pic>
        <p:nvPicPr>
          <p:cNvPr id="13" name="Picture 12"/>
          <p:cNvPicPr>
            <a:picLocks noChangeAspect="1"/>
          </p:cNvPicPr>
          <p:nvPr/>
        </p:nvPicPr>
        <p:blipFill rotWithShape="1">
          <a:blip r:embed="rId3"/>
          <a:srcRect l="54824" t="10937" r="37776" b="65789"/>
          <a:stretch/>
        </p:blipFill>
        <p:spPr>
          <a:xfrm>
            <a:off x="3627649" y="1489402"/>
            <a:ext cx="882981" cy="1331916"/>
          </a:xfrm>
          <a:prstGeom prst="rect">
            <a:avLst/>
          </a:prstGeom>
        </p:spPr>
      </p:pic>
      <p:pic>
        <p:nvPicPr>
          <p:cNvPr id="14" name="Picture 13"/>
          <p:cNvPicPr>
            <a:picLocks noChangeAspect="1"/>
          </p:cNvPicPr>
          <p:nvPr/>
        </p:nvPicPr>
        <p:blipFill rotWithShape="1">
          <a:blip r:embed="rId3"/>
          <a:srcRect l="7570" t="13629" r="85578" b="64678"/>
          <a:stretch/>
        </p:blipFill>
        <p:spPr>
          <a:xfrm>
            <a:off x="4698184" y="1459951"/>
            <a:ext cx="817667" cy="1241400"/>
          </a:xfrm>
          <a:prstGeom prst="rect">
            <a:avLst/>
          </a:prstGeom>
        </p:spPr>
      </p:pic>
      <p:pic>
        <p:nvPicPr>
          <p:cNvPr id="15" name="Picture 14"/>
          <p:cNvPicPr>
            <a:picLocks noChangeAspect="1"/>
          </p:cNvPicPr>
          <p:nvPr/>
        </p:nvPicPr>
        <p:blipFill rotWithShape="1">
          <a:blip r:embed="rId4"/>
          <a:srcRect l="19778" t="3264" r="24881" b="6596"/>
          <a:stretch/>
        </p:blipFill>
        <p:spPr>
          <a:xfrm>
            <a:off x="7874096" y="1234011"/>
            <a:ext cx="888749" cy="1377791"/>
          </a:xfrm>
          <a:prstGeom prst="rect">
            <a:avLst/>
          </a:prstGeom>
        </p:spPr>
      </p:pic>
    </p:spTree>
    <p:extLst>
      <p:ext uri="{BB962C8B-B14F-4D97-AF65-F5344CB8AC3E}">
        <p14:creationId xmlns:p14="http://schemas.microsoft.com/office/powerpoint/2010/main" val="229672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2xCMOS data: </a:t>
            </a:r>
            <a:r>
              <a:rPr lang="it-IT" dirty="0" err="1"/>
              <a:t>Vth</a:t>
            </a:r>
            <a:r>
              <a:rPr lang="it-IT" dirty="0"/>
              <a:t> and </a:t>
            </a:r>
            <a:r>
              <a:rPr lang="it-IT" dirty="0" err="1"/>
              <a:t>window</a:t>
            </a:r>
            <a:endParaRPr lang="en-US" dirty="0"/>
          </a:p>
        </p:txBody>
      </p:sp>
      <p:sp>
        <p:nvSpPr>
          <p:cNvPr id="11" name="Content Placeholder 4"/>
          <p:cNvSpPr txBox="1">
            <a:spLocks/>
          </p:cNvSpPr>
          <p:nvPr/>
        </p:nvSpPr>
        <p:spPr>
          <a:xfrm>
            <a:off x="758293" y="4323965"/>
            <a:ext cx="10946472" cy="137602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fontAlgn="base">
              <a:spcBef>
                <a:spcPct val="50000"/>
              </a:spcBef>
              <a:spcAft>
                <a:spcPct val="0"/>
              </a:spcAft>
              <a:buClr>
                <a:schemeClr val="accent2"/>
              </a:buClr>
              <a:buChar char="•"/>
              <a:defRPr sz="2400" b="1">
                <a:latin typeface="Calibri" pitchFamily="34" charset="0"/>
                <a:cs typeface="Calibri" pitchFamily="34" charset="0"/>
              </a:defRPr>
            </a:lvl1pPr>
            <a:lvl2pPr marL="900307" lvl="1" indent="-346272" fontAlgn="base">
              <a:spcBef>
                <a:spcPts val="0"/>
              </a:spcBef>
              <a:spcAft>
                <a:spcPct val="0"/>
              </a:spcAft>
              <a:buClr>
                <a:schemeClr val="accent2"/>
              </a:buClr>
              <a:buChar char="–"/>
              <a:defRPr sz="2400">
                <a:latin typeface="Calibri" pitchFamily="34" charset="0"/>
                <a:cs typeface="Calibri" pitchFamily="34" charset="0"/>
              </a:defRPr>
            </a:lvl2pPr>
            <a:lvl3pPr marL="1385087" indent="-277017" fontAlgn="base">
              <a:spcBef>
                <a:spcPts val="0"/>
              </a:spcBef>
              <a:spcAft>
                <a:spcPct val="0"/>
              </a:spcAft>
              <a:buClr>
                <a:schemeClr val="accent2"/>
              </a:buClr>
              <a:buChar char="•"/>
              <a:defRPr sz="3393">
                <a:latin typeface="Calibri" pitchFamily="34" charset="0"/>
                <a:cs typeface="Calibri" pitchFamily="34" charset="0"/>
              </a:defRPr>
            </a:lvl3pPr>
            <a:lvl4pPr marL="1939122" indent="-277017" fontAlgn="base">
              <a:spcBef>
                <a:spcPts val="0"/>
              </a:spcBef>
              <a:spcAft>
                <a:spcPct val="0"/>
              </a:spcAft>
              <a:buClr>
                <a:schemeClr val="accent2"/>
              </a:buClr>
              <a:buChar char="–"/>
              <a:defRPr sz="2908">
                <a:latin typeface="Calibri" pitchFamily="34" charset="0"/>
                <a:cs typeface="Calibri" pitchFamily="34" charset="0"/>
              </a:defRPr>
            </a:lvl4pPr>
            <a:lvl5pPr marL="2493157" indent="-277017" fontAlgn="base">
              <a:spcBef>
                <a:spcPts val="0"/>
              </a:spcBef>
              <a:spcAft>
                <a:spcPct val="0"/>
              </a:spcAft>
              <a:buClr>
                <a:schemeClr val="accent2"/>
              </a:buClr>
              <a:buChar char="»"/>
              <a:defRPr sz="2908">
                <a:latin typeface="Calibri" pitchFamily="34" charset="0"/>
                <a:cs typeface="Calibri" pitchFamily="34" charset="0"/>
              </a:defRPr>
            </a:lvl5pPr>
            <a:lvl6pPr marL="3047192" indent="-277017" fontAlgn="base">
              <a:spcBef>
                <a:spcPct val="50000"/>
              </a:spcBef>
              <a:spcAft>
                <a:spcPct val="0"/>
              </a:spcAft>
              <a:buClr>
                <a:schemeClr val="accent2"/>
              </a:buClr>
              <a:buChar char="»"/>
              <a:defRPr sz="2908"/>
            </a:lvl6pPr>
            <a:lvl7pPr marL="3601227" indent="-277017" fontAlgn="base">
              <a:spcBef>
                <a:spcPct val="50000"/>
              </a:spcBef>
              <a:spcAft>
                <a:spcPct val="0"/>
              </a:spcAft>
              <a:buClr>
                <a:schemeClr val="accent2"/>
              </a:buClr>
              <a:buChar char="»"/>
              <a:defRPr sz="2908"/>
            </a:lvl7pPr>
            <a:lvl8pPr marL="4155262" indent="-277017" fontAlgn="base">
              <a:spcBef>
                <a:spcPct val="50000"/>
              </a:spcBef>
              <a:spcAft>
                <a:spcPct val="0"/>
              </a:spcAft>
              <a:buClr>
                <a:schemeClr val="accent2"/>
              </a:buClr>
              <a:buChar char="»"/>
              <a:defRPr sz="2908"/>
            </a:lvl8pPr>
            <a:lvl9pPr marL="4709297" indent="-277017" fontAlgn="base">
              <a:spcBef>
                <a:spcPct val="50000"/>
              </a:spcBef>
              <a:spcAft>
                <a:spcPct val="0"/>
              </a:spcAft>
              <a:buClr>
                <a:schemeClr val="accent2"/>
              </a:buClr>
              <a:buChar char="»"/>
              <a:defRPr sz="2908"/>
            </a:lvl9pPr>
          </a:lstStyle>
          <a:p>
            <a:r>
              <a:rPr lang="en-US" dirty="0"/>
              <a:t>FF trend as expected</a:t>
            </a:r>
          </a:p>
          <a:p>
            <a:r>
              <a:rPr lang="en-US" dirty="0"/>
              <a:t>Largest negative reading window for groups 3E and 4E, with a marginal increasing moving from 2% to 5% In/doping</a:t>
            </a:r>
          </a:p>
          <a:p>
            <a:pPr lvl="1"/>
            <a:r>
              <a:rPr lang="en-US" dirty="0"/>
              <a:t>No difference between CD – and CD - -  </a:t>
            </a:r>
            <a:r>
              <a:rPr lang="en-US" dirty="0">
                <a:sym typeface="Wingdings" panose="05000000000000000000" pitchFamily="2" charset="2"/>
              </a:rPr>
              <a:t> asymmetry is controlled by tapering</a:t>
            </a:r>
            <a:endParaRPr lang="en-US" dirty="0"/>
          </a:p>
        </p:txBody>
      </p:sp>
      <p:pic>
        <p:nvPicPr>
          <p:cNvPr id="6" name="Picture 5"/>
          <p:cNvPicPr>
            <a:picLocks noChangeAspect="1"/>
          </p:cNvPicPr>
          <p:nvPr/>
        </p:nvPicPr>
        <p:blipFill>
          <a:blip r:embed="rId2"/>
          <a:stretch>
            <a:fillRect/>
          </a:stretch>
        </p:blipFill>
        <p:spPr>
          <a:xfrm>
            <a:off x="910984" y="1252729"/>
            <a:ext cx="4610100" cy="2750820"/>
          </a:xfrm>
          <a:prstGeom prst="rect">
            <a:avLst/>
          </a:prstGeom>
        </p:spPr>
      </p:pic>
      <p:pic>
        <p:nvPicPr>
          <p:cNvPr id="9" name="Picture 8"/>
          <p:cNvPicPr>
            <a:picLocks noChangeAspect="1"/>
          </p:cNvPicPr>
          <p:nvPr/>
        </p:nvPicPr>
        <p:blipFill>
          <a:blip r:embed="rId3"/>
          <a:stretch>
            <a:fillRect/>
          </a:stretch>
        </p:blipFill>
        <p:spPr>
          <a:xfrm>
            <a:off x="6231529" y="1252729"/>
            <a:ext cx="5059680" cy="2750820"/>
          </a:xfrm>
          <a:prstGeom prst="rect">
            <a:avLst/>
          </a:prstGeom>
        </p:spPr>
      </p:pic>
      <p:sp>
        <p:nvSpPr>
          <p:cNvPr id="4" name="Oval 3"/>
          <p:cNvSpPr/>
          <p:nvPr/>
        </p:nvSpPr>
        <p:spPr>
          <a:xfrm>
            <a:off x="8001000" y="1600200"/>
            <a:ext cx="9144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893302" y="1623060"/>
            <a:ext cx="1129796" cy="307777"/>
          </a:xfrm>
          <a:prstGeom prst="rect">
            <a:avLst/>
          </a:prstGeom>
          <a:noFill/>
        </p:spPr>
        <p:txBody>
          <a:bodyPr wrap="none" rtlCol="0">
            <a:spAutoFit/>
          </a:bodyPr>
          <a:lstStyle/>
          <a:p>
            <a:r>
              <a:rPr lang="it-IT" sz="1400" dirty="0" err="1"/>
              <a:t>Tapered</a:t>
            </a:r>
            <a:r>
              <a:rPr lang="it-IT" sz="1400" dirty="0"/>
              <a:t> SD</a:t>
            </a:r>
            <a:endParaRPr lang="en-US" sz="1400" dirty="0"/>
          </a:p>
        </p:txBody>
      </p:sp>
      <p:sp>
        <p:nvSpPr>
          <p:cNvPr id="12" name="Oval 11"/>
          <p:cNvSpPr/>
          <p:nvPr/>
        </p:nvSpPr>
        <p:spPr>
          <a:xfrm>
            <a:off x="9067800" y="2039802"/>
            <a:ext cx="914400" cy="51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096506" y="1754849"/>
            <a:ext cx="1101584" cy="307777"/>
          </a:xfrm>
          <a:prstGeom prst="rect">
            <a:avLst/>
          </a:prstGeom>
          <a:noFill/>
        </p:spPr>
        <p:txBody>
          <a:bodyPr wrap="none" rtlCol="0">
            <a:spAutoFit/>
          </a:bodyPr>
          <a:lstStyle/>
          <a:p>
            <a:r>
              <a:rPr lang="en-US" sz="1400" dirty="0">
                <a:solidFill>
                  <a:srgbClr val="FF0000"/>
                </a:solidFill>
              </a:rPr>
              <a:t>Straight SD</a:t>
            </a:r>
          </a:p>
        </p:txBody>
      </p:sp>
    </p:spTree>
    <p:extLst>
      <p:ext uri="{BB962C8B-B14F-4D97-AF65-F5344CB8AC3E}">
        <p14:creationId xmlns:p14="http://schemas.microsoft.com/office/powerpoint/2010/main" val="77783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800" dirty="0"/>
              <a:t>SD </a:t>
            </a:r>
            <a:r>
              <a:rPr lang="it-IT" sz="4800" dirty="0" err="1"/>
              <a:t>straight</a:t>
            </a:r>
            <a:r>
              <a:rPr lang="it-IT" sz="4800" dirty="0"/>
              <a:t> </a:t>
            </a:r>
            <a:r>
              <a:rPr lang="it-IT" sz="4800" dirty="0" err="1"/>
              <a:t>profile</a:t>
            </a:r>
            <a:r>
              <a:rPr lang="it-IT" sz="4800" dirty="0"/>
              <a:t>: </a:t>
            </a:r>
            <a:r>
              <a:rPr lang="it-IT" sz="4800" dirty="0" err="1"/>
              <a:t>thickness</a:t>
            </a:r>
            <a:r>
              <a:rPr lang="it-IT" sz="4800" dirty="0"/>
              <a:t> </a:t>
            </a:r>
            <a:r>
              <a:rPr lang="it-IT" sz="4800" dirty="0" err="1"/>
              <a:t>skew</a:t>
            </a:r>
            <a:endParaRPr lang="en-US" sz="4800" dirty="0"/>
          </a:p>
        </p:txBody>
      </p:sp>
      <p:sp>
        <p:nvSpPr>
          <p:cNvPr id="3" name="Content Placeholder 2"/>
          <p:cNvSpPr>
            <a:spLocks noGrp="1"/>
          </p:cNvSpPr>
          <p:nvPr>
            <p:ph idx="1"/>
          </p:nvPr>
        </p:nvSpPr>
        <p:spPr>
          <a:xfrm>
            <a:off x="914400" y="4419600"/>
            <a:ext cx="10363200" cy="1676400"/>
          </a:xfrm>
        </p:spPr>
        <p:txBody>
          <a:bodyPr/>
          <a:lstStyle/>
          <a:p>
            <a:r>
              <a:rPr lang="en-US" sz="2400" dirty="0"/>
              <a:t>Thickness skew visible on FF and Vth values</a:t>
            </a:r>
          </a:p>
          <a:p>
            <a:r>
              <a:rPr lang="en-US" sz="2400" dirty="0"/>
              <a:t>Positive and negative reading window almost constant on the 22nm+In</a:t>
            </a:r>
          </a:p>
          <a:p>
            <a:pPr lvl="1"/>
            <a:r>
              <a:rPr lang="en-US" sz="2400" dirty="0"/>
              <a:t>Thickness skew shows a Vth window sensitivity around 5mV/nm</a:t>
            </a:r>
          </a:p>
          <a:p>
            <a:pPr marL="0" indent="0">
              <a:buNone/>
            </a:pPr>
            <a:endParaRPr lang="en-US" sz="2400" dirty="0"/>
          </a:p>
        </p:txBody>
      </p:sp>
      <p:pic>
        <p:nvPicPr>
          <p:cNvPr id="4" name="Picture 3"/>
          <p:cNvPicPr>
            <a:picLocks noChangeAspect="1"/>
          </p:cNvPicPr>
          <p:nvPr/>
        </p:nvPicPr>
        <p:blipFill>
          <a:blip r:embed="rId2"/>
          <a:stretch>
            <a:fillRect/>
          </a:stretch>
        </p:blipFill>
        <p:spPr>
          <a:xfrm>
            <a:off x="914038" y="1388962"/>
            <a:ext cx="5189220" cy="2750820"/>
          </a:xfrm>
          <a:prstGeom prst="rect">
            <a:avLst/>
          </a:prstGeom>
        </p:spPr>
      </p:pic>
      <p:pic>
        <p:nvPicPr>
          <p:cNvPr id="6" name="Picture 5"/>
          <p:cNvPicPr>
            <a:picLocks noChangeAspect="1"/>
          </p:cNvPicPr>
          <p:nvPr/>
        </p:nvPicPr>
        <p:blipFill>
          <a:blip r:embed="rId3"/>
          <a:stretch>
            <a:fillRect/>
          </a:stretch>
        </p:blipFill>
        <p:spPr>
          <a:xfrm>
            <a:off x="6254389" y="1402514"/>
            <a:ext cx="5036820" cy="2750820"/>
          </a:xfrm>
          <a:prstGeom prst="rect">
            <a:avLst/>
          </a:prstGeom>
        </p:spPr>
      </p:pic>
    </p:spTree>
    <p:extLst>
      <p:ext uri="{BB962C8B-B14F-4D97-AF65-F5344CB8AC3E}">
        <p14:creationId xmlns:p14="http://schemas.microsoft.com/office/powerpoint/2010/main" val="194778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38400" y="274639"/>
            <a:ext cx="7315200" cy="563561"/>
          </a:xfrm>
        </p:spPr>
        <p:txBody>
          <a:bodyPr/>
          <a:lstStyle/>
          <a:p>
            <a:r>
              <a:rPr lang="en-US" sz="3600" dirty="0"/>
              <a:t>Principle of 3DXP RWB</a:t>
            </a:r>
          </a:p>
        </p:txBody>
      </p:sp>
      <p:sp>
        <p:nvSpPr>
          <p:cNvPr id="9" name="Text Placeholder 8"/>
          <p:cNvSpPr>
            <a:spLocks noGrp="1"/>
          </p:cNvSpPr>
          <p:nvPr>
            <p:ph type="body" idx="1"/>
          </p:nvPr>
        </p:nvSpPr>
        <p:spPr>
          <a:xfrm>
            <a:off x="609600" y="685800"/>
            <a:ext cx="5386918" cy="639763"/>
          </a:xfrm>
        </p:spPr>
        <p:txBody>
          <a:bodyPr/>
          <a:lstStyle/>
          <a:p>
            <a:r>
              <a:rPr lang="en-US" sz="2800" dirty="0"/>
              <a:t>V</a:t>
            </a:r>
            <a:r>
              <a:rPr lang="en-US" sz="2800" baseline="-25000" dirty="0"/>
              <a:t>DM1</a:t>
            </a:r>
          </a:p>
        </p:txBody>
      </p:sp>
      <p:sp>
        <p:nvSpPr>
          <p:cNvPr id="5" name="Content Placeholder 4"/>
          <p:cNvSpPr>
            <a:spLocks noGrp="1"/>
          </p:cNvSpPr>
          <p:nvPr>
            <p:ph sz="half" idx="2"/>
          </p:nvPr>
        </p:nvSpPr>
        <p:spPr>
          <a:xfrm>
            <a:off x="1013882" y="1325561"/>
            <a:ext cx="5386918" cy="2179640"/>
          </a:xfrm>
        </p:spPr>
        <p:txBody>
          <a:bodyPr/>
          <a:lstStyle/>
          <a:p>
            <a:pPr marL="0" indent="0">
              <a:buNone/>
            </a:pPr>
            <a:r>
              <a:rPr lang="en-US" sz="1800" dirty="0"/>
              <a:t>Window generation: </a:t>
            </a:r>
          </a:p>
          <a:p>
            <a:pPr marL="554035" lvl="1" indent="0">
              <a:buNone/>
            </a:pPr>
            <a:r>
              <a:rPr lang="en-US" sz="1800" dirty="0"/>
              <a:t>mean to mean shift at 1us </a:t>
            </a:r>
          </a:p>
          <a:p>
            <a:pPr marL="0" indent="0">
              <a:buNone/>
            </a:pPr>
            <a:r>
              <a:rPr lang="en-US" sz="1800" dirty="0"/>
              <a:t>Window consumption: </a:t>
            </a:r>
          </a:p>
          <a:p>
            <a:pPr marL="554035" lvl="1" indent="0">
              <a:buNone/>
            </a:pPr>
            <a:r>
              <a:rPr lang="en-US" sz="1800" dirty="0"/>
              <a:t>0 to 3.54  of E2 and E3</a:t>
            </a:r>
          </a:p>
          <a:p>
            <a:pPr marL="554035" lvl="1" indent="0">
              <a:buNone/>
            </a:pPr>
            <a:r>
              <a:rPr lang="en-US" sz="1800" dirty="0"/>
              <a:t>E2 drift from 1us to 10s (retention tacking) </a:t>
            </a:r>
          </a:p>
          <a:p>
            <a:pPr marL="554035" lvl="1" indent="0">
              <a:buNone/>
            </a:pPr>
            <a:r>
              <a:rPr lang="en-US" sz="1800" dirty="0"/>
              <a:t>E3 shift at 12.5K FW (wear management) </a:t>
            </a:r>
          </a:p>
          <a:p>
            <a:endParaRPr lang="en-US" sz="2000" dirty="0"/>
          </a:p>
        </p:txBody>
      </p:sp>
      <p:sp>
        <p:nvSpPr>
          <p:cNvPr id="10" name="Text Placeholder 9"/>
          <p:cNvSpPr>
            <a:spLocks noGrp="1"/>
          </p:cNvSpPr>
          <p:nvPr>
            <p:ph type="body" sz="quarter" idx="3"/>
          </p:nvPr>
        </p:nvSpPr>
        <p:spPr>
          <a:xfrm>
            <a:off x="5562600" y="685800"/>
            <a:ext cx="5389034" cy="639763"/>
          </a:xfrm>
        </p:spPr>
        <p:txBody>
          <a:bodyPr/>
          <a:lstStyle/>
          <a:p>
            <a:r>
              <a:rPr lang="en-US" sz="2800" dirty="0"/>
              <a:t>V</a:t>
            </a:r>
            <a:r>
              <a:rPr lang="en-US" sz="2800" baseline="-25000" dirty="0"/>
              <a:t>DM3 </a:t>
            </a:r>
            <a:r>
              <a:rPr lang="en-US" sz="2800" dirty="0"/>
              <a:t>tracking (net expansion)</a:t>
            </a:r>
          </a:p>
        </p:txBody>
      </p:sp>
      <p:sp>
        <p:nvSpPr>
          <p:cNvPr id="11" name="Content Placeholder 10"/>
          <p:cNvSpPr>
            <a:spLocks noGrp="1"/>
          </p:cNvSpPr>
          <p:nvPr>
            <p:ph sz="quarter" idx="4"/>
          </p:nvPr>
        </p:nvSpPr>
        <p:spPr>
          <a:xfrm>
            <a:off x="6019795" y="1325561"/>
            <a:ext cx="5389034" cy="2027240"/>
          </a:xfrm>
        </p:spPr>
        <p:txBody>
          <a:bodyPr/>
          <a:lstStyle/>
          <a:p>
            <a:pPr marL="0" indent="0">
              <a:buNone/>
            </a:pPr>
            <a:r>
              <a:rPr lang="en-US" sz="1800" dirty="0"/>
              <a:t>Window generation: </a:t>
            </a:r>
          </a:p>
          <a:p>
            <a:pPr marL="554035" lvl="1" indent="0">
              <a:buNone/>
            </a:pPr>
            <a:r>
              <a:rPr lang="en-US" sz="1800" dirty="0"/>
              <a:t>E3 expansion from 1us to 3s </a:t>
            </a:r>
          </a:p>
          <a:p>
            <a:pPr marL="0" indent="0">
              <a:buNone/>
            </a:pPr>
            <a:r>
              <a:rPr lang="en-US" sz="1800" dirty="0"/>
              <a:t>Window consumption: </a:t>
            </a:r>
          </a:p>
          <a:p>
            <a:pPr marL="554035" lvl="1" indent="0">
              <a:buNone/>
            </a:pPr>
            <a:r>
              <a:rPr lang="en-US" sz="1800" dirty="0"/>
              <a:t>E2 drift from 10sec to </a:t>
            </a:r>
          </a:p>
          <a:p>
            <a:pPr marL="0" indent="0">
              <a:buNone/>
            </a:pPr>
            <a:r>
              <a:rPr lang="en-US" sz="1800" dirty="0"/>
              <a:t>No additional consumption after drift</a:t>
            </a:r>
          </a:p>
          <a:p>
            <a:endParaRPr lang="en-US" sz="1800" dirty="0"/>
          </a:p>
        </p:txBody>
      </p:sp>
      <p:sp>
        <p:nvSpPr>
          <p:cNvPr id="12" name="Title 7"/>
          <p:cNvSpPr txBox="1">
            <a:spLocks/>
          </p:cNvSpPr>
          <p:nvPr/>
        </p:nvSpPr>
        <p:spPr bwMode="auto">
          <a:xfrm>
            <a:off x="2438400" y="3322639"/>
            <a:ext cx="7315200" cy="563561"/>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a:lstStyle>
          <a:p>
            <a:pPr defTabSz="914400"/>
            <a:r>
              <a:rPr lang="en-US" sz="3600" kern="0" dirty="0"/>
              <a:t>Developing SSM RWB Strategy</a:t>
            </a:r>
          </a:p>
        </p:txBody>
      </p:sp>
      <p:sp>
        <p:nvSpPr>
          <p:cNvPr id="13" name="Text Placeholder 8"/>
          <p:cNvSpPr txBox="1">
            <a:spLocks/>
          </p:cNvSpPr>
          <p:nvPr/>
        </p:nvSpPr>
        <p:spPr bwMode="auto">
          <a:xfrm>
            <a:off x="609600" y="3733799"/>
            <a:ext cx="5386918" cy="639763"/>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marL="0" indent="0" algn="l" rtl="0" eaLnBrk="1" fontAlgn="base" hangingPunct="1">
              <a:spcBef>
                <a:spcPct val="50000"/>
              </a:spcBef>
              <a:spcAft>
                <a:spcPct val="0"/>
              </a:spcAft>
              <a:buClr>
                <a:schemeClr val="accent2"/>
              </a:buClr>
              <a:buNone/>
              <a:defRPr sz="2908" b="1">
                <a:solidFill>
                  <a:schemeClr val="tx1"/>
                </a:solidFill>
                <a:latin typeface="Calibri" pitchFamily="34" charset="0"/>
                <a:ea typeface="+mn-ea"/>
                <a:cs typeface="Calibri" pitchFamily="34" charset="0"/>
              </a:defRPr>
            </a:lvl1pPr>
            <a:lvl2pPr marL="554035" indent="0" algn="l" rtl="0" eaLnBrk="1" fontAlgn="base" hangingPunct="1">
              <a:spcBef>
                <a:spcPts val="0"/>
              </a:spcBef>
              <a:spcAft>
                <a:spcPct val="0"/>
              </a:spcAft>
              <a:buClr>
                <a:schemeClr val="accent2"/>
              </a:buClr>
              <a:buNone/>
              <a:defRPr sz="2424" b="1">
                <a:solidFill>
                  <a:schemeClr val="tx1"/>
                </a:solidFill>
                <a:latin typeface="Calibri" pitchFamily="34" charset="0"/>
                <a:cs typeface="Calibri" pitchFamily="34" charset="0"/>
              </a:defRPr>
            </a:lvl2pPr>
            <a:lvl3pPr marL="1108070" indent="0" algn="l" rtl="0" eaLnBrk="1" fontAlgn="base" hangingPunct="1">
              <a:spcBef>
                <a:spcPts val="0"/>
              </a:spcBef>
              <a:spcAft>
                <a:spcPct val="0"/>
              </a:spcAft>
              <a:buClr>
                <a:schemeClr val="accent2"/>
              </a:buClr>
              <a:buNone/>
              <a:defRPr sz="2181" b="1">
                <a:solidFill>
                  <a:schemeClr val="tx1"/>
                </a:solidFill>
                <a:latin typeface="Calibri" pitchFamily="34" charset="0"/>
                <a:cs typeface="Calibri" pitchFamily="34" charset="0"/>
              </a:defRPr>
            </a:lvl3pPr>
            <a:lvl4pPr marL="1662105" indent="0" algn="l" rtl="0" eaLnBrk="1" fontAlgn="base" hangingPunct="1">
              <a:spcBef>
                <a:spcPts val="0"/>
              </a:spcBef>
              <a:spcAft>
                <a:spcPct val="0"/>
              </a:spcAft>
              <a:buClr>
                <a:schemeClr val="accent2"/>
              </a:buClr>
              <a:buNone/>
              <a:defRPr sz="1939" b="1">
                <a:solidFill>
                  <a:schemeClr val="tx1"/>
                </a:solidFill>
                <a:latin typeface="Calibri" pitchFamily="34" charset="0"/>
                <a:cs typeface="Calibri" pitchFamily="34" charset="0"/>
              </a:defRPr>
            </a:lvl4pPr>
            <a:lvl5pPr marL="2216140" indent="0" algn="l" rtl="0" eaLnBrk="1" fontAlgn="base" hangingPunct="1">
              <a:spcBef>
                <a:spcPts val="0"/>
              </a:spcBef>
              <a:spcAft>
                <a:spcPct val="0"/>
              </a:spcAft>
              <a:buClr>
                <a:schemeClr val="accent2"/>
              </a:buClr>
              <a:buNone/>
              <a:defRPr sz="1939" b="1">
                <a:solidFill>
                  <a:schemeClr val="tx1"/>
                </a:solidFill>
                <a:latin typeface="Calibri" pitchFamily="34" charset="0"/>
                <a:cs typeface="Calibri" pitchFamily="34" charset="0"/>
              </a:defRPr>
            </a:lvl5pPr>
            <a:lvl6pPr marL="2770175" indent="0" algn="l" rtl="0" eaLnBrk="1" fontAlgn="base" hangingPunct="1">
              <a:spcBef>
                <a:spcPct val="50000"/>
              </a:spcBef>
              <a:spcAft>
                <a:spcPct val="0"/>
              </a:spcAft>
              <a:buClr>
                <a:schemeClr val="accent2"/>
              </a:buClr>
              <a:buNone/>
              <a:defRPr sz="1939" b="1">
                <a:solidFill>
                  <a:schemeClr val="tx1"/>
                </a:solidFill>
                <a:latin typeface="+mn-lt"/>
              </a:defRPr>
            </a:lvl6pPr>
            <a:lvl7pPr marL="3324210" indent="0" algn="l" rtl="0" eaLnBrk="1" fontAlgn="base" hangingPunct="1">
              <a:spcBef>
                <a:spcPct val="50000"/>
              </a:spcBef>
              <a:spcAft>
                <a:spcPct val="0"/>
              </a:spcAft>
              <a:buClr>
                <a:schemeClr val="accent2"/>
              </a:buClr>
              <a:buNone/>
              <a:defRPr sz="1939" b="1">
                <a:solidFill>
                  <a:schemeClr val="tx1"/>
                </a:solidFill>
                <a:latin typeface="+mn-lt"/>
              </a:defRPr>
            </a:lvl7pPr>
            <a:lvl8pPr marL="3878245" indent="0" algn="l" rtl="0" eaLnBrk="1" fontAlgn="base" hangingPunct="1">
              <a:spcBef>
                <a:spcPct val="50000"/>
              </a:spcBef>
              <a:spcAft>
                <a:spcPct val="0"/>
              </a:spcAft>
              <a:buClr>
                <a:schemeClr val="accent2"/>
              </a:buClr>
              <a:buNone/>
              <a:defRPr sz="1939" b="1">
                <a:solidFill>
                  <a:schemeClr val="tx1"/>
                </a:solidFill>
                <a:latin typeface="+mn-lt"/>
              </a:defRPr>
            </a:lvl8pPr>
            <a:lvl9pPr marL="4432280" indent="0" algn="l" rtl="0" eaLnBrk="1" fontAlgn="base" hangingPunct="1">
              <a:spcBef>
                <a:spcPct val="50000"/>
              </a:spcBef>
              <a:spcAft>
                <a:spcPct val="0"/>
              </a:spcAft>
              <a:buClr>
                <a:schemeClr val="accent2"/>
              </a:buClr>
              <a:buNone/>
              <a:defRPr sz="1939" b="1">
                <a:solidFill>
                  <a:schemeClr val="tx1"/>
                </a:solidFill>
                <a:latin typeface="+mn-lt"/>
              </a:defRPr>
            </a:lvl9pPr>
          </a:lstStyle>
          <a:p>
            <a:pPr defTabSz="914400"/>
            <a:r>
              <a:rPr lang="en-US" sz="2800" kern="0" dirty="0"/>
              <a:t>New ideas needed for V</a:t>
            </a:r>
            <a:r>
              <a:rPr lang="en-US" sz="2800" kern="0" baseline="-25000" dirty="0"/>
              <a:t>DM</a:t>
            </a:r>
          </a:p>
        </p:txBody>
      </p:sp>
      <p:sp>
        <p:nvSpPr>
          <p:cNvPr id="14" name="Content Placeholder 4"/>
          <p:cNvSpPr txBox="1">
            <a:spLocks/>
          </p:cNvSpPr>
          <p:nvPr/>
        </p:nvSpPr>
        <p:spPr bwMode="auto">
          <a:xfrm>
            <a:off x="1013882" y="4373560"/>
            <a:ext cx="5386918" cy="217964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290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2424">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2181">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1939">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1939">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1939">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1939">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1939">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1939">
                <a:solidFill>
                  <a:schemeClr val="tx1"/>
                </a:solidFill>
                <a:latin typeface="+mn-lt"/>
              </a:defRPr>
            </a:lvl9pPr>
          </a:lstStyle>
          <a:p>
            <a:pPr marL="0" indent="0" defTabSz="914400">
              <a:buFontTx/>
              <a:buNone/>
            </a:pPr>
            <a:r>
              <a:rPr lang="en-US" sz="1800" kern="0" dirty="0"/>
              <a:t>Window generation: </a:t>
            </a:r>
          </a:p>
          <a:p>
            <a:pPr marL="554035" lvl="1" indent="0" defTabSz="914400">
              <a:buFontTx/>
              <a:buNone/>
            </a:pPr>
            <a:r>
              <a:rPr lang="en-US" sz="1800" kern="0" dirty="0"/>
              <a:t>mean to mean shift at 1us </a:t>
            </a:r>
          </a:p>
          <a:p>
            <a:pPr marL="0" indent="0" defTabSz="914400">
              <a:buFontTx/>
              <a:buNone/>
            </a:pPr>
            <a:r>
              <a:rPr lang="en-US" sz="1800" kern="0" dirty="0"/>
              <a:t>Window consumption: </a:t>
            </a:r>
          </a:p>
          <a:p>
            <a:pPr marL="554035" lvl="1" indent="0" defTabSz="914400">
              <a:buFontTx/>
              <a:buNone/>
            </a:pPr>
            <a:r>
              <a:rPr lang="en-US" sz="1800" kern="0" dirty="0"/>
              <a:t>0 to 3.54  of E2 and E3</a:t>
            </a:r>
          </a:p>
          <a:p>
            <a:pPr marL="0" indent="0" defTabSz="914400">
              <a:buNone/>
            </a:pPr>
            <a:r>
              <a:rPr lang="en-US" sz="1800" kern="0" dirty="0"/>
              <a:t>Retention management</a:t>
            </a:r>
          </a:p>
          <a:p>
            <a:pPr marL="0" indent="0" defTabSz="914400">
              <a:buNone/>
            </a:pPr>
            <a:r>
              <a:rPr lang="en-US" sz="1800" kern="0" dirty="0"/>
              <a:t>Wear management on E2 and E3 </a:t>
            </a:r>
          </a:p>
          <a:p>
            <a:pPr defTabSz="914400"/>
            <a:endParaRPr lang="en-US" sz="2000" kern="0" dirty="0"/>
          </a:p>
        </p:txBody>
      </p:sp>
      <p:sp>
        <p:nvSpPr>
          <p:cNvPr id="15" name="Text Placeholder 9"/>
          <p:cNvSpPr txBox="1">
            <a:spLocks/>
          </p:cNvSpPr>
          <p:nvPr/>
        </p:nvSpPr>
        <p:spPr bwMode="auto">
          <a:xfrm>
            <a:off x="5562600" y="3733799"/>
            <a:ext cx="5389034" cy="639763"/>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marL="0" indent="0" algn="l" rtl="0" eaLnBrk="1" fontAlgn="base" hangingPunct="1">
              <a:spcBef>
                <a:spcPct val="50000"/>
              </a:spcBef>
              <a:spcAft>
                <a:spcPct val="0"/>
              </a:spcAft>
              <a:buClr>
                <a:schemeClr val="accent2"/>
              </a:buClr>
              <a:buNone/>
              <a:defRPr sz="2908" b="1">
                <a:solidFill>
                  <a:schemeClr val="tx1"/>
                </a:solidFill>
                <a:latin typeface="Calibri" pitchFamily="34" charset="0"/>
                <a:ea typeface="+mn-ea"/>
                <a:cs typeface="Calibri" pitchFamily="34" charset="0"/>
              </a:defRPr>
            </a:lvl1pPr>
            <a:lvl2pPr marL="554035" indent="0" algn="l" rtl="0" eaLnBrk="1" fontAlgn="base" hangingPunct="1">
              <a:spcBef>
                <a:spcPts val="0"/>
              </a:spcBef>
              <a:spcAft>
                <a:spcPct val="0"/>
              </a:spcAft>
              <a:buClr>
                <a:schemeClr val="accent2"/>
              </a:buClr>
              <a:buNone/>
              <a:defRPr sz="2424" b="1">
                <a:solidFill>
                  <a:schemeClr val="tx1"/>
                </a:solidFill>
                <a:latin typeface="Calibri" pitchFamily="34" charset="0"/>
                <a:cs typeface="Calibri" pitchFamily="34" charset="0"/>
              </a:defRPr>
            </a:lvl2pPr>
            <a:lvl3pPr marL="1108070" indent="0" algn="l" rtl="0" eaLnBrk="1" fontAlgn="base" hangingPunct="1">
              <a:spcBef>
                <a:spcPts val="0"/>
              </a:spcBef>
              <a:spcAft>
                <a:spcPct val="0"/>
              </a:spcAft>
              <a:buClr>
                <a:schemeClr val="accent2"/>
              </a:buClr>
              <a:buNone/>
              <a:defRPr sz="2181" b="1">
                <a:solidFill>
                  <a:schemeClr val="tx1"/>
                </a:solidFill>
                <a:latin typeface="Calibri" pitchFamily="34" charset="0"/>
                <a:cs typeface="Calibri" pitchFamily="34" charset="0"/>
              </a:defRPr>
            </a:lvl3pPr>
            <a:lvl4pPr marL="1662105" indent="0" algn="l" rtl="0" eaLnBrk="1" fontAlgn="base" hangingPunct="1">
              <a:spcBef>
                <a:spcPts val="0"/>
              </a:spcBef>
              <a:spcAft>
                <a:spcPct val="0"/>
              </a:spcAft>
              <a:buClr>
                <a:schemeClr val="accent2"/>
              </a:buClr>
              <a:buNone/>
              <a:defRPr sz="1939" b="1">
                <a:solidFill>
                  <a:schemeClr val="tx1"/>
                </a:solidFill>
                <a:latin typeface="Calibri" pitchFamily="34" charset="0"/>
                <a:cs typeface="Calibri" pitchFamily="34" charset="0"/>
              </a:defRPr>
            </a:lvl4pPr>
            <a:lvl5pPr marL="2216140" indent="0" algn="l" rtl="0" eaLnBrk="1" fontAlgn="base" hangingPunct="1">
              <a:spcBef>
                <a:spcPts val="0"/>
              </a:spcBef>
              <a:spcAft>
                <a:spcPct val="0"/>
              </a:spcAft>
              <a:buClr>
                <a:schemeClr val="accent2"/>
              </a:buClr>
              <a:buNone/>
              <a:defRPr sz="1939" b="1">
                <a:solidFill>
                  <a:schemeClr val="tx1"/>
                </a:solidFill>
                <a:latin typeface="Calibri" pitchFamily="34" charset="0"/>
                <a:cs typeface="Calibri" pitchFamily="34" charset="0"/>
              </a:defRPr>
            </a:lvl5pPr>
            <a:lvl6pPr marL="2770175" indent="0" algn="l" rtl="0" eaLnBrk="1" fontAlgn="base" hangingPunct="1">
              <a:spcBef>
                <a:spcPct val="50000"/>
              </a:spcBef>
              <a:spcAft>
                <a:spcPct val="0"/>
              </a:spcAft>
              <a:buClr>
                <a:schemeClr val="accent2"/>
              </a:buClr>
              <a:buNone/>
              <a:defRPr sz="1939" b="1">
                <a:solidFill>
                  <a:schemeClr val="tx1"/>
                </a:solidFill>
                <a:latin typeface="+mn-lt"/>
              </a:defRPr>
            </a:lvl6pPr>
            <a:lvl7pPr marL="3324210" indent="0" algn="l" rtl="0" eaLnBrk="1" fontAlgn="base" hangingPunct="1">
              <a:spcBef>
                <a:spcPct val="50000"/>
              </a:spcBef>
              <a:spcAft>
                <a:spcPct val="0"/>
              </a:spcAft>
              <a:buClr>
                <a:schemeClr val="accent2"/>
              </a:buClr>
              <a:buNone/>
              <a:defRPr sz="1939" b="1">
                <a:solidFill>
                  <a:schemeClr val="tx1"/>
                </a:solidFill>
                <a:latin typeface="+mn-lt"/>
              </a:defRPr>
            </a:lvl7pPr>
            <a:lvl8pPr marL="3878245" indent="0" algn="l" rtl="0" eaLnBrk="1" fontAlgn="base" hangingPunct="1">
              <a:spcBef>
                <a:spcPct val="50000"/>
              </a:spcBef>
              <a:spcAft>
                <a:spcPct val="0"/>
              </a:spcAft>
              <a:buClr>
                <a:schemeClr val="accent2"/>
              </a:buClr>
              <a:buNone/>
              <a:defRPr sz="1939" b="1">
                <a:solidFill>
                  <a:schemeClr val="tx1"/>
                </a:solidFill>
                <a:latin typeface="+mn-lt"/>
              </a:defRPr>
            </a:lvl8pPr>
            <a:lvl9pPr marL="4432280" indent="0" algn="l" rtl="0" eaLnBrk="1" fontAlgn="base" hangingPunct="1">
              <a:spcBef>
                <a:spcPct val="50000"/>
              </a:spcBef>
              <a:spcAft>
                <a:spcPct val="0"/>
              </a:spcAft>
              <a:buClr>
                <a:schemeClr val="accent2"/>
              </a:buClr>
              <a:buNone/>
              <a:defRPr sz="1939" b="1">
                <a:solidFill>
                  <a:schemeClr val="tx1"/>
                </a:solidFill>
                <a:latin typeface="+mn-lt"/>
              </a:defRPr>
            </a:lvl9pPr>
          </a:lstStyle>
          <a:p>
            <a:pPr defTabSz="914400"/>
            <a:r>
              <a:rPr lang="en-US" sz="2800" kern="0" dirty="0"/>
              <a:t>Key Characterizations for RWB</a:t>
            </a:r>
          </a:p>
        </p:txBody>
      </p:sp>
      <p:sp>
        <p:nvSpPr>
          <p:cNvPr id="16" name="Content Placeholder 10"/>
          <p:cNvSpPr txBox="1">
            <a:spLocks/>
          </p:cNvSpPr>
          <p:nvPr/>
        </p:nvSpPr>
        <p:spPr bwMode="auto">
          <a:xfrm>
            <a:off x="6019795" y="4373560"/>
            <a:ext cx="5389034" cy="202724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290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2424">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2181">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1939">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1939">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1939">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1939">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1939">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1939">
                <a:solidFill>
                  <a:schemeClr val="tx1"/>
                </a:solidFill>
                <a:latin typeface="+mn-lt"/>
              </a:defRPr>
            </a:lvl9pPr>
          </a:lstStyle>
          <a:p>
            <a:pPr marL="457200" indent="-457200" defTabSz="914400">
              <a:buFontTx/>
              <a:buNone/>
            </a:pPr>
            <a:r>
              <a:rPr lang="en-US" sz="1800" kern="0" dirty="0"/>
              <a:t>∆V</a:t>
            </a:r>
            <a:r>
              <a:rPr lang="en-US" sz="1800" kern="0" baseline="-25000" dirty="0"/>
              <a:t>T</a:t>
            </a:r>
            <a:r>
              <a:rPr lang="en-US" sz="1800" kern="0" dirty="0"/>
              <a:t> physics – transport mechanisms, constituents vs. contaminants, interface vs. bulk</a:t>
            </a:r>
          </a:p>
          <a:p>
            <a:pPr marL="457200" indent="-457200" defTabSz="914400">
              <a:buFontTx/>
              <a:buNone/>
            </a:pPr>
            <a:r>
              <a:rPr lang="en-US" sz="1800" kern="0" dirty="0"/>
              <a:t>E2, E3 variability –  repeatability, PA/PW (slope-1/2/3 characteristics), snapback effects (ED), bit-2-bit </a:t>
            </a:r>
          </a:p>
          <a:p>
            <a:pPr marL="457200" indent="-457200" defTabSz="914400">
              <a:buFontTx/>
              <a:buNone/>
            </a:pPr>
            <a:r>
              <a:rPr lang="en-US" sz="1800" kern="0" dirty="0"/>
              <a:t>E2 / E3 retention: Drift, RD, WD</a:t>
            </a:r>
          </a:p>
          <a:p>
            <a:pPr marL="0" indent="0" defTabSz="914400">
              <a:buNone/>
            </a:pPr>
            <a:r>
              <a:rPr lang="en-US" sz="1800" kern="0" dirty="0"/>
              <a:t>Bathtub characteristics – including IPD</a:t>
            </a:r>
          </a:p>
        </p:txBody>
      </p:sp>
    </p:spTree>
    <p:extLst>
      <p:ext uri="{BB962C8B-B14F-4D97-AF65-F5344CB8AC3E}">
        <p14:creationId xmlns:p14="http://schemas.microsoft.com/office/powerpoint/2010/main" val="3377353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37" y="426619"/>
            <a:ext cx="4471164" cy="838200"/>
          </a:xfrm>
        </p:spPr>
        <p:txBody>
          <a:bodyPr/>
          <a:lstStyle/>
          <a:p>
            <a:pPr algn="l"/>
            <a:r>
              <a:rPr lang="en-US" sz="4000" dirty="0"/>
              <a:t>Lot 1: Annealing @ 52, 69 and 80</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873" t="6591" r="7466" b="4956"/>
          <a:stretch/>
        </p:blipFill>
        <p:spPr>
          <a:xfrm>
            <a:off x="4942114" y="283029"/>
            <a:ext cx="7130143" cy="313508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873" t="7192" r="7466" b="5139"/>
          <a:stretch/>
        </p:blipFill>
        <p:spPr>
          <a:xfrm>
            <a:off x="4942114" y="3516086"/>
            <a:ext cx="7130143" cy="315685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557" t="6859" r="6815" b="4715"/>
          <a:stretch/>
        </p:blipFill>
        <p:spPr>
          <a:xfrm>
            <a:off x="67693" y="1988837"/>
            <a:ext cx="4429880" cy="3374438"/>
          </a:xfrm>
          <a:prstGeom prst="rect">
            <a:avLst/>
          </a:prstGeom>
        </p:spPr>
      </p:pic>
      <p:sp>
        <p:nvSpPr>
          <p:cNvPr id="10" name="TextBox 9"/>
          <p:cNvSpPr txBox="1"/>
          <p:nvPr/>
        </p:nvSpPr>
        <p:spPr>
          <a:xfrm>
            <a:off x="631615" y="5094514"/>
            <a:ext cx="296876" cy="215444"/>
          </a:xfrm>
          <a:prstGeom prst="rect">
            <a:avLst/>
          </a:prstGeom>
          <a:solidFill>
            <a:schemeClr val="bg1"/>
          </a:solidFill>
          <a:ln>
            <a:solidFill>
              <a:schemeClr val="tx2"/>
            </a:solidFill>
          </a:ln>
        </p:spPr>
        <p:txBody>
          <a:bodyPr wrap="none" rtlCol="0">
            <a:spAutoFit/>
          </a:bodyPr>
          <a:lstStyle/>
          <a:p>
            <a:pPr algn="ctr"/>
            <a:r>
              <a:rPr lang="en-US" sz="800" dirty="0">
                <a:latin typeface="Segoe UI" panose="020B0502040204020203" pitchFamily="34" charset="0"/>
                <a:cs typeface="Segoe UI" panose="020B0502040204020203" pitchFamily="34" charset="0"/>
              </a:rPr>
              <a:t>80</a:t>
            </a:r>
          </a:p>
        </p:txBody>
      </p:sp>
      <p:sp>
        <p:nvSpPr>
          <p:cNvPr id="11" name="TextBox 10"/>
          <p:cNvSpPr txBox="1"/>
          <p:nvPr/>
        </p:nvSpPr>
        <p:spPr>
          <a:xfrm>
            <a:off x="1098576" y="5094514"/>
            <a:ext cx="296876" cy="215444"/>
          </a:xfrm>
          <a:prstGeom prst="rect">
            <a:avLst/>
          </a:prstGeom>
          <a:solidFill>
            <a:schemeClr val="bg1"/>
          </a:solidFill>
          <a:ln>
            <a:solidFill>
              <a:schemeClr val="tx2"/>
            </a:solidFill>
          </a:ln>
        </p:spPr>
        <p:txBody>
          <a:bodyPr wrap="none" rtlCol="0">
            <a:spAutoFit/>
          </a:bodyPr>
          <a:lstStyle/>
          <a:p>
            <a:pPr algn="ctr"/>
            <a:r>
              <a:rPr lang="en-US" sz="800" dirty="0">
                <a:latin typeface="Segoe UI" panose="020B0502040204020203" pitchFamily="34" charset="0"/>
                <a:cs typeface="Segoe UI" panose="020B0502040204020203" pitchFamily="34" charset="0"/>
              </a:rPr>
              <a:t>69</a:t>
            </a:r>
          </a:p>
        </p:txBody>
      </p:sp>
      <p:sp>
        <p:nvSpPr>
          <p:cNvPr id="12" name="TextBox 11"/>
          <p:cNvSpPr txBox="1"/>
          <p:nvPr/>
        </p:nvSpPr>
        <p:spPr>
          <a:xfrm>
            <a:off x="1549646" y="5094514"/>
            <a:ext cx="296876" cy="215444"/>
          </a:xfrm>
          <a:prstGeom prst="rect">
            <a:avLst/>
          </a:prstGeom>
          <a:solidFill>
            <a:schemeClr val="bg1"/>
          </a:solidFill>
          <a:ln>
            <a:solidFill>
              <a:schemeClr val="tx2"/>
            </a:solidFill>
          </a:ln>
        </p:spPr>
        <p:txBody>
          <a:bodyPr wrap="none" rtlCol="0">
            <a:spAutoFit/>
          </a:bodyPr>
          <a:lstStyle/>
          <a:p>
            <a:pPr algn="ctr"/>
            <a:r>
              <a:rPr lang="en-US" sz="800" dirty="0">
                <a:latin typeface="Segoe UI" panose="020B0502040204020203" pitchFamily="34" charset="0"/>
                <a:cs typeface="Segoe UI" panose="020B0502040204020203" pitchFamily="34" charset="0"/>
              </a:rPr>
              <a:t>52</a:t>
            </a:r>
          </a:p>
        </p:txBody>
      </p:sp>
      <p:sp>
        <p:nvSpPr>
          <p:cNvPr id="13" name="TextBox 12"/>
          <p:cNvSpPr txBox="1"/>
          <p:nvPr/>
        </p:nvSpPr>
        <p:spPr>
          <a:xfrm>
            <a:off x="1980151" y="5094514"/>
            <a:ext cx="296876" cy="338554"/>
          </a:xfrm>
          <a:prstGeom prst="rect">
            <a:avLst/>
          </a:prstGeom>
          <a:solidFill>
            <a:schemeClr val="bg1"/>
          </a:solidFill>
          <a:ln>
            <a:solidFill>
              <a:schemeClr val="tx2"/>
            </a:solidFill>
          </a:ln>
        </p:spPr>
        <p:txBody>
          <a:bodyPr wrap="none" rtlCol="0">
            <a:spAutoFit/>
          </a:bodyPr>
          <a:lstStyle/>
          <a:p>
            <a:pPr algn="ctr"/>
            <a:r>
              <a:rPr lang="en-US" sz="800" dirty="0">
                <a:latin typeface="Segoe UI" panose="020B0502040204020203" pitchFamily="34" charset="0"/>
                <a:cs typeface="Segoe UI" panose="020B0502040204020203" pitchFamily="34" charset="0"/>
              </a:rPr>
              <a:t>52</a:t>
            </a:r>
          </a:p>
          <a:p>
            <a:pPr algn="ctr"/>
            <a:r>
              <a:rPr lang="en-US" sz="800" dirty="0">
                <a:latin typeface="Segoe UI" panose="020B0502040204020203" pitchFamily="34" charset="0"/>
                <a:cs typeface="Segoe UI" panose="020B0502040204020203" pitchFamily="34" charset="0"/>
              </a:rPr>
              <a:t>69</a:t>
            </a:r>
          </a:p>
        </p:txBody>
      </p:sp>
      <p:sp>
        <p:nvSpPr>
          <p:cNvPr id="14" name="TextBox 13"/>
          <p:cNvSpPr txBox="1"/>
          <p:nvPr/>
        </p:nvSpPr>
        <p:spPr>
          <a:xfrm>
            <a:off x="2423886" y="5094514"/>
            <a:ext cx="296876" cy="338554"/>
          </a:xfrm>
          <a:prstGeom prst="rect">
            <a:avLst/>
          </a:prstGeom>
          <a:solidFill>
            <a:schemeClr val="bg1"/>
          </a:solidFill>
          <a:ln>
            <a:solidFill>
              <a:schemeClr val="tx2"/>
            </a:solidFill>
          </a:ln>
        </p:spPr>
        <p:txBody>
          <a:bodyPr wrap="none" rtlCol="0">
            <a:spAutoFit/>
          </a:bodyPr>
          <a:lstStyle/>
          <a:p>
            <a:pPr algn="ctr"/>
            <a:r>
              <a:rPr lang="en-US" sz="800" dirty="0">
                <a:latin typeface="Segoe UI" panose="020B0502040204020203" pitchFamily="34" charset="0"/>
                <a:cs typeface="Segoe UI" panose="020B0502040204020203" pitchFamily="34" charset="0"/>
              </a:rPr>
              <a:t>52</a:t>
            </a:r>
          </a:p>
          <a:p>
            <a:pPr algn="ctr"/>
            <a:r>
              <a:rPr lang="en-US" sz="800" dirty="0">
                <a:latin typeface="Segoe UI" panose="020B0502040204020203" pitchFamily="34" charset="0"/>
                <a:cs typeface="Segoe UI" panose="020B0502040204020203" pitchFamily="34" charset="0"/>
              </a:rPr>
              <a:t>80</a:t>
            </a:r>
          </a:p>
        </p:txBody>
      </p:sp>
      <p:sp>
        <p:nvSpPr>
          <p:cNvPr id="15" name="TextBox 14"/>
          <p:cNvSpPr txBox="1"/>
          <p:nvPr/>
        </p:nvSpPr>
        <p:spPr>
          <a:xfrm>
            <a:off x="2869946" y="5094514"/>
            <a:ext cx="296876" cy="461665"/>
          </a:xfrm>
          <a:prstGeom prst="rect">
            <a:avLst/>
          </a:prstGeom>
          <a:solidFill>
            <a:schemeClr val="bg1"/>
          </a:solidFill>
          <a:ln>
            <a:solidFill>
              <a:schemeClr val="tx2"/>
            </a:solidFill>
          </a:ln>
        </p:spPr>
        <p:txBody>
          <a:bodyPr wrap="none" rtlCol="0">
            <a:spAutoFit/>
          </a:bodyPr>
          <a:lstStyle/>
          <a:p>
            <a:pPr algn="ctr"/>
            <a:r>
              <a:rPr lang="en-US" sz="800" dirty="0">
                <a:latin typeface="Segoe UI" panose="020B0502040204020203" pitchFamily="34" charset="0"/>
                <a:cs typeface="Segoe UI" panose="020B0502040204020203" pitchFamily="34" charset="0"/>
              </a:rPr>
              <a:t>52</a:t>
            </a:r>
          </a:p>
          <a:p>
            <a:pPr algn="ctr"/>
            <a:r>
              <a:rPr lang="en-US" sz="800" dirty="0">
                <a:latin typeface="Segoe UI" panose="020B0502040204020203" pitchFamily="34" charset="0"/>
                <a:cs typeface="Segoe UI" panose="020B0502040204020203" pitchFamily="34" charset="0"/>
              </a:rPr>
              <a:t>69</a:t>
            </a:r>
          </a:p>
          <a:p>
            <a:pPr algn="ctr"/>
            <a:r>
              <a:rPr lang="en-US" sz="800" dirty="0">
                <a:latin typeface="Segoe UI" panose="020B0502040204020203" pitchFamily="34" charset="0"/>
                <a:cs typeface="Segoe UI" panose="020B0502040204020203" pitchFamily="34" charset="0"/>
              </a:rPr>
              <a:t>80</a:t>
            </a:r>
          </a:p>
        </p:txBody>
      </p:sp>
      <p:sp>
        <p:nvSpPr>
          <p:cNvPr id="16" name="TextBox 15"/>
          <p:cNvSpPr txBox="1"/>
          <p:nvPr/>
        </p:nvSpPr>
        <p:spPr>
          <a:xfrm>
            <a:off x="3251169" y="5094514"/>
            <a:ext cx="423513" cy="461665"/>
          </a:xfrm>
          <a:prstGeom prst="rect">
            <a:avLst/>
          </a:prstGeom>
          <a:solidFill>
            <a:schemeClr val="bg1"/>
          </a:solidFill>
          <a:ln>
            <a:solidFill>
              <a:schemeClr val="tx2"/>
            </a:solidFill>
          </a:ln>
        </p:spPr>
        <p:txBody>
          <a:bodyPr wrap="none" rtlCol="0">
            <a:spAutoFit/>
          </a:bodyPr>
          <a:lstStyle/>
          <a:p>
            <a:pPr algn="ctr"/>
            <a:r>
              <a:rPr lang="en-US" sz="800" dirty="0">
                <a:latin typeface="Segoe UI" panose="020B0502040204020203" pitchFamily="34" charset="0"/>
                <a:cs typeface="Segoe UI" panose="020B0502040204020203" pitchFamily="34" charset="0"/>
              </a:rPr>
              <a:t>52</a:t>
            </a:r>
          </a:p>
          <a:p>
            <a:pPr algn="ctr"/>
            <a:r>
              <a:rPr lang="en-US" sz="800" dirty="0">
                <a:latin typeface="Segoe UI" panose="020B0502040204020203" pitchFamily="34" charset="0"/>
                <a:cs typeface="Segoe UI" panose="020B0502040204020203" pitchFamily="34" charset="0"/>
              </a:rPr>
              <a:t>80</a:t>
            </a:r>
          </a:p>
          <a:p>
            <a:pPr algn="ctr"/>
            <a:r>
              <a:rPr lang="en-US" sz="800" dirty="0">
                <a:latin typeface="Segoe UI" panose="020B0502040204020203" pitchFamily="34" charset="0"/>
                <a:cs typeface="Segoe UI" panose="020B0502040204020203" pitchFamily="34" charset="0"/>
              </a:rPr>
              <a:t>69 T*</a:t>
            </a:r>
          </a:p>
        </p:txBody>
      </p:sp>
      <p:sp>
        <p:nvSpPr>
          <p:cNvPr id="17" name="TextBox 16"/>
          <p:cNvSpPr txBox="1"/>
          <p:nvPr/>
        </p:nvSpPr>
        <p:spPr>
          <a:xfrm>
            <a:off x="3685790" y="5094514"/>
            <a:ext cx="423514" cy="461665"/>
          </a:xfrm>
          <a:prstGeom prst="rect">
            <a:avLst/>
          </a:prstGeom>
          <a:solidFill>
            <a:schemeClr val="bg1"/>
          </a:solidFill>
          <a:ln>
            <a:solidFill>
              <a:schemeClr val="tx2"/>
            </a:solidFill>
          </a:ln>
        </p:spPr>
        <p:txBody>
          <a:bodyPr wrap="none" rtlCol="0">
            <a:spAutoFit/>
          </a:bodyPr>
          <a:lstStyle/>
          <a:p>
            <a:pPr algn="ctr"/>
            <a:r>
              <a:rPr lang="en-US" sz="800" dirty="0">
                <a:latin typeface="Segoe UI" panose="020B0502040204020203" pitchFamily="34" charset="0"/>
                <a:cs typeface="Segoe UI" panose="020B0502040204020203" pitchFamily="34" charset="0"/>
              </a:rPr>
              <a:t>52</a:t>
            </a:r>
          </a:p>
          <a:p>
            <a:pPr algn="ctr"/>
            <a:r>
              <a:rPr lang="en-US" sz="800" dirty="0">
                <a:latin typeface="Segoe UI" panose="020B0502040204020203" pitchFamily="34" charset="0"/>
                <a:cs typeface="Segoe UI" panose="020B0502040204020203" pitchFamily="34" charset="0"/>
              </a:rPr>
              <a:t>80</a:t>
            </a:r>
          </a:p>
          <a:p>
            <a:pPr algn="ctr"/>
            <a:r>
              <a:rPr lang="en-US" sz="800" dirty="0">
                <a:latin typeface="Segoe UI" panose="020B0502040204020203" pitchFamily="34" charset="0"/>
                <a:cs typeface="Segoe UI" panose="020B0502040204020203" pitchFamily="34" charset="0"/>
              </a:rPr>
              <a:t>80 T*</a:t>
            </a:r>
          </a:p>
        </p:txBody>
      </p:sp>
      <p:sp>
        <p:nvSpPr>
          <p:cNvPr id="18" name="TextBox 17"/>
          <p:cNvSpPr txBox="1"/>
          <p:nvPr/>
        </p:nvSpPr>
        <p:spPr>
          <a:xfrm>
            <a:off x="5594402" y="3239478"/>
            <a:ext cx="280846" cy="200055"/>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80</a:t>
            </a:r>
          </a:p>
        </p:txBody>
      </p:sp>
      <p:sp>
        <p:nvSpPr>
          <p:cNvPr id="19" name="TextBox 18"/>
          <p:cNvSpPr txBox="1"/>
          <p:nvPr/>
        </p:nvSpPr>
        <p:spPr>
          <a:xfrm>
            <a:off x="5923137" y="3239478"/>
            <a:ext cx="280846" cy="200055"/>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69</a:t>
            </a:r>
          </a:p>
        </p:txBody>
      </p:sp>
      <p:sp>
        <p:nvSpPr>
          <p:cNvPr id="20" name="TextBox 19"/>
          <p:cNvSpPr txBox="1"/>
          <p:nvPr/>
        </p:nvSpPr>
        <p:spPr>
          <a:xfrm>
            <a:off x="6246614" y="3239478"/>
            <a:ext cx="280846" cy="200055"/>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p:txBody>
      </p:sp>
      <p:sp>
        <p:nvSpPr>
          <p:cNvPr id="21" name="TextBox 20"/>
          <p:cNvSpPr txBox="1"/>
          <p:nvPr/>
        </p:nvSpPr>
        <p:spPr>
          <a:xfrm>
            <a:off x="6570792" y="3239478"/>
            <a:ext cx="280846" cy="307777"/>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69</a:t>
            </a:r>
          </a:p>
        </p:txBody>
      </p:sp>
      <p:sp>
        <p:nvSpPr>
          <p:cNvPr id="22" name="TextBox 21"/>
          <p:cNvSpPr txBox="1"/>
          <p:nvPr/>
        </p:nvSpPr>
        <p:spPr>
          <a:xfrm>
            <a:off x="6908200" y="3239478"/>
            <a:ext cx="280846" cy="307777"/>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80</a:t>
            </a:r>
          </a:p>
        </p:txBody>
      </p:sp>
      <p:sp>
        <p:nvSpPr>
          <p:cNvPr id="23" name="TextBox 22"/>
          <p:cNvSpPr txBox="1"/>
          <p:nvPr/>
        </p:nvSpPr>
        <p:spPr>
          <a:xfrm>
            <a:off x="7226664" y="3239478"/>
            <a:ext cx="280846" cy="415498"/>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69</a:t>
            </a:r>
          </a:p>
          <a:p>
            <a:pPr algn="ctr"/>
            <a:r>
              <a:rPr lang="en-US" sz="700" dirty="0">
                <a:latin typeface="Segoe UI" panose="020B0502040204020203" pitchFamily="34" charset="0"/>
                <a:cs typeface="Segoe UI" panose="020B0502040204020203" pitchFamily="34" charset="0"/>
              </a:rPr>
              <a:t>80</a:t>
            </a:r>
          </a:p>
        </p:txBody>
      </p:sp>
      <p:sp>
        <p:nvSpPr>
          <p:cNvPr id="24" name="TextBox 23"/>
          <p:cNvSpPr txBox="1"/>
          <p:nvPr/>
        </p:nvSpPr>
        <p:spPr>
          <a:xfrm>
            <a:off x="7500541" y="3239478"/>
            <a:ext cx="388248" cy="415498"/>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80</a:t>
            </a:r>
          </a:p>
          <a:p>
            <a:pPr algn="ctr"/>
            <a:r>
              <a:rPr lang="en-US" sz="700" dirty="0">
                <a:latin typeface="Segoe UI" panose="020B0502040204020203" pitchFamily="34" charset="0"/>
                <a:cs typeface="Segoe UI" panose="020B0502040204020203" pitchFamily="34" charset="0"/>
              </a:rPr>
              <a:t>69 T*</a:t>
            </a:r>
          </a:p>
        </p:txBody>
      </p:sp>
      <p:sp>
        <p:nvSpPr>
          <p:cNvPr id="25" name="TextBox 24"/>
          <p:cNvSpPr txBox="1"/>
          <p:nvPr/>
        </p:nvSpPr>
        <p:spPr>
          <a:xfrm>
            <a:off x="7839466" y="3239478"/>
            <a:ext cx="388248" cy="415498"/>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80</a:t>
            </a:r>
          </a:p>
          <a:p>
            <a:pPr algn="ctr"/>
            <a:r>
              <a:rPr lang="en-US" sz="700" dirty="0">
                <a:latin typeface="Segoe UI" panose="020B0502040204020203" pitchFamily="34" charset="0"/>
                <a:cs typeface="Segoe UI" panose="020B0502040204020203" pitchFamily="34" charset="0"/>
              </a:rPr>
              <a:t>80 T*</a:t>
            </a:r>
          </a:p>
        </p:txBody>
      </p:sp>
      <p:sp>
        <p:nvSpPr>
          <p:cNvPr id="26" name="TextBox 25"/>
          <p:cNvSpPr txBox="1"/>
          <p:nvPr/>
        </p:nvSpPr>
        <p:spPr>
          <a:xfrm>
            <a:off x="9114014" y="3239478"/>
            <a:ext cx="280846" cy="200055"/>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80</a:t>
            </a:r>
          </a:p>
        </p:txBody>
      </p:sp>
      <p:sp>
        <p:nvSpPr>
          <p:cNvPr id="27" name="TextBox 26"/>
          <p:cNvSpPr txBox="1"/>
          <p:nvPr/>
        </p:nvSpPr>
        <p:spPr>
          <a:xfrm>
            <a:off x="9442749" y="3239478"/>
            <a:ext cx="280846" cy="200055"/>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69</a:t>
            </a:r>
          </a:p>
        </p:txBody>
      </p:sp>
      <p:sp>
        <p:nvSpPr>
          <p:cNvPr id="28" name="TextBox 27"/>
          <p:cNvSpPr txBox="1"/>
          <p:nvPr/>
        </p:nvSpPr>
        <p:spPr>
          <a:xfrm>
            <a:off x="9766226" y="3239478"/>
            <a:ext cx="280846" cy="200055"/>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p:txBody>
      </p:sp>
      <p:sp>
        <p:nvSpPr>
          <p:cNvPr id="29" name="TextBox 28"/>
          <p:cNvSpPr txBox="1"/>
          <p:nvPr/>
        </p:nvSpPr>
        <p:spPr>
          <a:xfrm>
            <a:off x="10090404" y="3239478"/>
            <a:ext cx="280846" cy="307777"/>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69</a:t>
            </a:r>
          </a:p>
        </p:txBody>
      </p:sp>
      <p:sp>
        <p:nvSpPr>
          <p:cNvPr id="30" name="TextBox 29"/>
          <p:cNvSpPr txBox="1"/>
          <p:nvPr/>
        </p:nvSpPr>
        <p:spPr>
          <a:xfrm>
            <a:off x="10427812" y="3239478"/>
            <a:ext cx="280846" cy="307777"/>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80</a:t>
            </a:r>
          </a:p>
        </p:txBody>
      </p:sp>
      <p:sp>
        <p:nvSpPr>
          <p:cNvPr id="31" name="TextBox 30"/>
          <p:cNvSpPr txBox="1"/>
          <p:nvPr/>
        </p:nvSpPr>
        <p:spPr>
          <a:xfrm>
            <a:off x="10746276" y="3239478"/>
            <a:ext cx="280846" cy="415498"/>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69</a:t>
            </a:r>
          </a:p>
          <a:p>
            <a:pPr algn="ctr"/>
            <a:r>
              <a:rPr lang="en-US" sz="700" dirty="0">
                <a:latin typeface="Segoe UI" panose="020B0502040204020203" pitchFamily="34" charset="0"/>
                <a:cs typeface="Segoe UI" panose="020B0502040204020203" pitchFamily="34" charset="0"/>
              </a:rPr>
              <a:t>80</a:t>
            </a:r>
          </a:p>
        </p:txBody>
      </p:sp>
      <p:sp>
        <p:nvSpPr>
          <p:cNvPr id="32" name="TextBox 31"/>
          <p:cNvSpPr txBox="1"/>
          <p:nvPr/>
        </p:nvSpPr>
        <p:spPr>
          <a:xfrm>
            <a:off x="11020153" y="3239478"/>
            <a:ext cx="388248" cy="415498"/>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80</a:t>
            </a:r>
          </a:p>
          <a:p>
            <a:pPr algn="ctr"/>
            <a:r>
              <a:rPr lang="en-US" sz="700" dirty="0">
                <a:latin typeface="Segoe UI" panose="020B0502040204020203" pitchFamily="34" charset="0"/>
                <a:cs typeface="Segoe UI" panose="020B0502040204020203" pitchFamily="34" charset="0"/>
              </a:rPr>
              <a:t>69 T*</a:t>
            </a:r>
          </a:p>
        </p:txBody>
      </p:sp>
      <p:sp>
        <p:nvSpPr>
          <p:cNvPr id="33" name="TextBox 32"/>
          <p:cNvSpPr txBox="1"/>
          <p:nvPr/>
        </p:nvSpPr>
        <p:spPr>
          <a:xfrm>
            <a:off x="11359078" y="3239478"/>
            <a:ext cx="388248" cy="415498"/>
          </a:xfrm>
          <a:prstGeom prst="rect">
            <a:avLst/>
          </a:prstGeom>
          <a:solidFill>
            <a:schemeClr val="bg1"/>
          </a:solidFill>
          <a:ln w="19050">
            <a:solidFill>
              <a:schemeClr val="tx2"/>
            </a:solidFill>
          </a:ln>
        </p:spPr>
        <p:txBody>
          <a:bodyPr wrap="none" rtlCol="0">
            <a:spAutoFit/>
          </a:bodyPr>
          <a:lstStyle/>
          <a:p>
            <a:pPr algn="ctr"/>
            <a:r>
              <a:rPr lang="en-US" sz="700" dirty="0">
                <a:latin typeface="Segoe UI" panose="020B0502040204020203" pitchFamily="34" charset="0"/>
                <a:cs typeface="Segoe UI" panose="020B0502040204020203" pitchFamily="34" charset="0"/>
              </a:rPr>
              <a:t>52</a:t>
            </a:r>
          </a:p>
          <a:p>
            <a:pPr algn="ctr"/>
            <a:r>
              <a:rPr lang="en-US" sz="700" dirty="0">
                <a:latin typeface="Segoe UI" panose="020B0502040204020203" pitchFamily="34" charset="0"/>
                <a:cs typeface="Segoe UI" panose="020B0502040204020203" pitchFamily="34" charset="0"/>
              </a:rPr>
              <a:t>80</a:t>
            </a:r>
          </a:p>
          <a:p>
            <a:pPr algn="ctr"/>
            <a:r>
              <a:rPr lang="en-US" sz="700" dirty="0">
                <a:latin typeface="Segoe UI" panose="020B0502040204020203" pitchFamily="34" charset="0"/>
                <a:cs typeface="Segoe UI" panose="020B0502040204020203" pitchFamily="34" charset="0"/>
              </a:rPr>
              <a:t>80 T*</a:t>
            </a:r>
          </a:p>
        </p:txBody>
      </p:sp>
      <p:sp>
        <p:nvSpPr>
          <p:cNvPr id="34" name="TextBox 33"/>
          <p:cNvSpPr txBox="1"/>
          <p:nvPr/>
        </p:nvSpPr>
        <p:spPr>
          <a:xfrm>
            <a:off x="503361" y="1665905"/>
            <a:ext cx="3030958"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Window @ </a:t>
            </a:r>
            <a:r>
              <a:rPr lang="en-US" b="1" dirty="0">
                <a:solidFill>
                  <a:schemeClr val="accent6">
                    <a:lumMod val="75000"/>
                  </a:schemeClr>
                </a:solidFill>
                <a:latin typeface="Segoe UI" panose="020B0502040204020203" pitchFamily="34" charset="0"/>
                <a:cs typeface="Segoe UI" panose="020B0502040204020203" pitchFamily="34" charset="0"/>
              </a:rPr>
              <a:t>1k</a:t>
            </a:r>
            <a:r>
              <a:rPr lang="en-US" b="1" dirty="0">
                <a:latin typeface="Segoe UI" panose="020B0502040204020203" pitchFamily="34" charset="0"/>
                <a:cs typeface="Segoe UI" panose="020B0502040204020203" pitchFamily="34" charset="0"/>
              </a:rPr>
              <a:t>/</a:t>
            </a:r>
            <a:r>
              <a:rPr lang="en-US" b="1" dirty="0">
                <a:solidFill>
                  <a:srgbClr val="00B050"/>
                </a:solidFill>
                <a:latin typeface="Segoe UI" panose="020B0502040204020203" pitchFamily="34" charset="0"/>
                <a:cs typeface="Segoe UI" panose="020B0502040204020203" pitchFamily="34" charset="0"/>
              </a:rPr>
              <a:t>128k</a:t>
            </a:r>
            <a:r>
              <a:rPr lang="en-US" b="1" dirty="0">
                <a:latin typeface="Segoe UI" panose="020B0502040204020203" pitchFamily="34" charset="0"/>
                <a:cs typeface="Segoe UI" panose="020B0502040204020203" pitchFamily="34" charset="0"/>
              </a:rPr>
              <a:t> cycles</a:t>
            </a:r>
          </a:p>
        </p:txBody>
      </p:sp>
      <p:sp>
        <p:nvSpPr>
          <p:cNvPr id="35" name="TextBox 34"/>
          <p:cNvSpPr txBox="1"/>
          <p:nvPr/>
        </p:nvSpPr>
        <p:spPr>
          <a:xfrm>
            <a:off x="6385067" y="1488156"/>
            <a:ext cx="933141" cy="307777"/>
          </a:xfrm>
          <a:prstGeom prst="rect">
            <a:avLst/>
          </a:prstGeom>
          <a:solidFill>
            <a:schemeClr val="bg1"/>
          </a:solidFill>
        </p:spPr>
        <p:txBody>
          <a:bodyPr wrap="none" rtlCol="0">
            <a:spAutoFit/>
          </a:bodyPr>
          <a:lstStyle/>
          <a:p>
            <a:r>
              <a:rPr lang="en-US" sz="1400" b="1" dirty="0">
                <a:latin typeface="Segoe UI" panose="020B0502040204020203" pitchFamily="34" charset="0"/>
                <a:cs typeface="Segoe UI" panose="020B0502040204020203" pitchFamily="34" charset="0"/>
              </a:rPr>
              <a:t>1k cycles</a:t>
            </a:r>
          </a:p>
        </p:txBody>
      </p:sp>
      <p:sp>
        <p:nvSpPr>
          <p:cNvPr id="36" name="TextBox 35"/>
          <p:cNvSpPr txBox="1"/>
          <p:nvPr/>
        </p:nvSpPr>
        <p:spPr>
          <a:xfrm>
            <a:off x="9906649" y="1488156"/>
            <a:ext cx="1138325" cy="307777"/>
          </a:xfrm>
          <a:prstGeom prst="rect">
            <a:avLst/>
          </a:prstGeom>
          <a:solidFill>
            <a:schemeClr val="bg1"/>
          </a:solidFill>
        </p:spPr>
        <p:txBody>
          <a:bodyPr wrap="none" rtlCol="0">
            <a:spAutoFit/>
          </a:bodyPr>
          <a:lstStyle/>
          <a:p>
            <a:r>
              <a:rPr lang="en-US" sz="1400" b="1" dirty="0">
                <a:latin typeface="Segoe UI" panose="020B0502040204020203" pitchFamily="34" charset="0"/>
                <a:cs typeface="Segoe UI" panose="020B0502040204020203" pitchFamily="34" charset="0"/>
              </a:rPr>
              <a:t>128k cycles</a:t>
            </a:r>
          </a:p>
        </p:txBody>
      </p:sp>
      <p:sp>
        <p:nvSpPr>
          <p:cNvPr id="37" name="TextBox 36"/>
          <p:cNvSpPr txBox="1"/>
          <p:nvPr/>
        </p:nvSpPr>
        <p:spPr>
          <a:xfrm>
            <a:off x="6172362" y="4103098"/>
            <a:ext cx="1610634" cy="523220"/>
          </a:xfrm>
          <a:prstGeom prst="rect">
            <a:avLst/>
          </a:prstGeom>
          <a:solidFill>
            <a:schemeClr val="bg1"/>
          </a:solidFill>
        </p:spPr>
        <p:txBody>
          <a:bodyPr wrap="none" rtlCol="0">
            <a:spAutoFit/>
          </a:bodyPr>
          <a:lstStyle/>
          <a:p>
            <a:pPr algn="ctr"/>
            <a:r>
              <a:rPr lang="en-US" sz="1400" b="1" dirty="0">
                <a:latin typeface="Segoe UI" panose="020B0502040204020203" pitchFamily="34" charset="0"/>
                <a:cs typeface="Segoe UI" panose="020B0502040204020203" pitchFamily="34" charset="0"/>
              </a:rPr>
              <a:t>SET 128k cycles</a:t>
            </a:r>
          </a:p>
          <a:p>
            <a:pPr algn="ctr"/>
            <a:r>
              <a:rPr lang="en-US" sz="1400" b="1" dirty="0">
                <a:latin typeface="Segoe UI" panose="020B0502040204020203" pitchFamily="34" charset="0"/>
                <a:cs typeface="Segoe UI" panose="020B0502040204020203" pitchFamily="34" charset="0"/>
              </a:rPr>
              <a:t>+ 10s drift @50C</a:t>
            </a:r>
          </a:p>
        </p:txBody>
      </p:sp>
      <p:sp>
        <p:nvSpPr>
          <p:cNvPr id="38" name="TextBox 37"/>
          <p:cNvSpPr txBox="1"/>
          <p:nvPr/>
        </p:nvSpPr>
        <p:spPr>
          <a:xfrm>
            <a:off x="9622917" y="5463669"/>
            <a:ext cx="1705788" cy="523220"/>
          </a:xfrm>
          <a:prstGeom prst="rect">
            <a:avLst/>
          </a:prstGeom>
          <a:solidFill>
            <a:schemeClr val="bg1"/>
          </a:solidFill>
        </p:spPr>
        <p:txBody>
          <a:bodyPr wrap="none" rtlCol="0">
            <a:spAutoFit/>
          </a:bodyPr>
          <a:lstStyle/>
          <a:p>
            <a:pPr algn="ctr"/>
            <a:r>
              <a:rPr lang="en-US" sz="1400" b="1" dirty="0">
                <a:latin typeface="Segoe UI" panose="020B0502040204020203" pitchFamily="34" charset="0"/>
                <a:cs typeface="Segoe UI" panose="020B0502040204020203" pitchFamily="34" charset="0"/>
              </a:rPr>
              <a:t>RESET 128k cycles</a:t>
            </a:r>
          </a:p>
          <a:p>
            <a:pPr algn="ctr"/>
            <a:r>
              <a:rPr lang="en-US" sz="1400" b="1" dirty="0">
                <a:latin typeface="Segoe UI" panose="020B0502040204020203" pitchFamily="34" charset="0"/>
                <a:cs typeface="Segoe UI" panose="020B0502040204020203" pitchFamily="34" charset="0"/>
              </a:rPr>
              <a:t>+ 10s drift @50C</a:t>
            </a:r>
          </a:p>
        </p:txBody>
      </p:sp>
      <p:sp>
        <p:nvSpPr>
          <p:cNvPr id="40" name="TextBox 39"/>
          <p:cNvSpPr txBox="1"/>
          <p:nvPr/>
        </p:nvSpPr>
        <p:spPr>
          <a:xfrm>
            <a:off x="503361" y="5632797"/>
            <a:ext cx="3642344" cy="427938"/>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No significant modulation</a:t>
            </a:r>
          </a:p>
        </p:txBody>
      </p:sp>
    </p:spTree>
    <p:extLst>
      <p:ext uri="{BB962C8B-B14F-4D97-AF65-F5344CB8AC3E}">
        <p14:creationId xmlns:p14="http://schemas.microsoft.com/office/powerpoint/2010/main" val="2343210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Lot 2: annealing @ 52, 69, and 80</a:t>
            </a:r>
          </a:p>
        </p:txBody>
      </p:sp>
      <p:sp>
        <p:nvSpPr>
          <p:cNvPr id="3" name="Content Placeholder 2"/>
          <p:cNvSpPr>
            <a:spLocks noGrp="1"/>
          </p:cNvSpPr>
          <p:nvPr>
            <p:ph idx="1"/>
          </p:nvPr>
        </p:nvSpPr>
        <p:spPr>
          <a:xfrm>
            <a:off x="914400" y="5014234"/>
            <a:ext cx="10363200" cy="1081766"/>
          </a:xfrm>
        </p:spPr>
        <p:txBody>
          <a:bodyPr/>
          <a:lstStyle/>
          <a:p>
            <a:r>
              <a:rPr lang="en-US" sz="1800" dirty="0"/>
              <a:t>No significant modulation in the SWR of FF, median Vths and SSM window</a:t>
            </a:r>
          </a:p>
          <a:p>
            <a:r>
              <a:rPr lang="en-US" sz="1800" dirty="0"/>
              <a:t>Need SR71B testing for better assessment</a:t>
            </a:r>
          </a:p>
        </p:txBody>
      </p:sp>
      <p:pic>
        <p:nvPicPr>
          <p:cNvPr id="4" name="Picture 3"/>
          <p:cNvPicPr>
            <a:picLocks noChangeAspect="1"/>
          </p:cNvPicPr>
          <p:nvPr/>
        </p:nvPicPr>
        <p:blipFill>
          <a:blip r:embed="rId2"/>
          <a:stretch>
            <a:fillRect/>
          </a:stretch>
        </p:blipFill>
        <p:spPr>
          <a:xfrm>
            <a:off x="720634" y="1047453"/>
            <a:ext cx="5212080" cy="3322320"/>
          </a:xfrm>
          <a:prstGeom prst="rect">
            <a:avLst/>
          </a:prstGeom>
        </p:spPr>
      </p:pic>
      <p:pic>
        <p:nvPicPr>
          <p:cNvPr id="6" name="Picture 5"/>
          <p:cNvPicPr>
            <a:picLocks noChangeAspect="1"/>
          </p:cNvPicPr>
          <p:nvPr/>
        </p:nvPicPr>
        <p:blipFill>
          <a:blip r:embed="rId3"/>
          <a:stretch>
            <a:fillRect/>
          </a:stretch>
        </p:blipFill>
        <p:spPr>
          <a:xfrm>
            <a:off x="6448697" y="1055507"/>
            <a:ext cx="5059680" cy="3893820"/>
          </a:xfrm>
          <a:prstGeom prst="rect">
            <a:avLst/>
          </a:prstGeom>
        </p:spPr>
      </p:pic>
    </p:spTree>
    <p:extLst>
      <p:ext uri="{BB962C8B-B14F-4D97-AF65-F5344CB8AC3E}">
        <p14:creationId xmlns:p14="http://schemas.microsoft.com/office/powerpoint/2010/main" val="109522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rot="16200000">
            <a:off x="2127048" y="3863241"/>
            <a:ext cx="1933327" cy="4056191"/>
          </a:xfrm>
          <a:prstGeom prst="rect">
            <a:avLst/>
          </a:prstGeom>
        </p:spPr>
      </p:pic>
      <p:sp>
        <p:nvSpPr>
          <p:cNvPr id="2" name="Title 1"/>
          <p:cNvSpPr>
            <a:spLocks noGrp="1"/>
          </p:cNvSpPr>
          <p:nvPr>
            <p:ph type="title"/>
          </p:nvPr>
        </p:nvSpPr>
        <p:spPr/>
        <p:txBody>
          <a:bodyPr/>
          <a:lstStyle/>
          <a:p>
            <a:r>
              <a:rPr lang="en-US" dirty="0"/>
              <a:t>Electrode experiment</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7239"/>
          <a:stretch/>
        </p:blipFill>
        <p:spPr>
          <a:xfrm>
            <a:off x="69573" y="1131570"/>
            <a:ext cx="5852172" cy="405104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500"/>
          <a:stretch/>
        </p:blipFill>
        <p:spPr>
          <a:xfrm>
            <a:off x="6339828" y="1143000"/>
            <a:ext cx="5852172" cy="4039615"/>
          </a:xfrm>
          <a:prstGeom prst="rect">
            <a:avLst/>
          </a:prstGeom>
        </p:spPr>
      </p:pic>
      <p:pic>
        <p:nvPicPr>
          <p:cNvPr id="11" name="Picture 10"/>
          <p:cNvPicPr>
            <a:picLocks noChangeAspect="1"/>
          </p:cNvPicPr>
          <p:nvPr/>
        </p:nvPicPr>
        <p:blipFill>
          <a:blip r:embed="rId2"/>
          <a:stretch>
            <a:fillRect/>
          </a:stretch>
        </p:blipFill>
        <p:spPr>
          <a:xfrm rot="16200000">
            <a:off x="8405019" y="3863241"/>
            <a:ext cx="1933327" cy="4056191"/>
          </a:xfrm>
          <a:prstGeom prst="rect">
            <a:avLst/>
          </a:prstGeom>
        </p:spPr>
      </p:pic>
      <p:sp>
        <p:nvSpPr>
          <p:cNvPr id="12" name="TextBox 11"/>
          <p:cNvSpPr txBox="1"/>
          <p:nvPr/>
        </p:nvSpPr>
        <p:spPr>
          <a:xfrm>
            <a:off x="598881" y="897523"/>
            <a:ext cx="4793556"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Blue/Red: 1k cycles ---- Cyan/Magenta: 128k cycles</a:t>
            </a:r>
          </a:p>
        </p:txBody>
      </p:sp>
      <p:sp>
        <p:nvSpPr>
          <p:cNvPr id="13" name="TextBox 12"/>
          <p:cNvSpPr txBox="1"/>
          <p:nvPr/>
        </p:nvSpPr>
        <p:spPr>
          <a:xfrm>
            <a:off x="7532236" y="880378"/>
            <a:ext cx="3678892"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Green: 1k cycles --- Yellow: 128k cycles</a:t>
            </a:r>
          </a:p>
        </p:txBody>
      </p:sp>
    </p:spTree>
    <p:extLst>
      <p:ext uri="{BB962C8B-B14F-4D97-AF65-F5344CB8AC3E}">
        <p14:creationId xmlns:p14="http://schemas.microsoft.com/office/powerpoint/2010/main" val="311638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7"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30" y="4881305"/>
            <a:ext cx="8085963" cy="19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7442"/>
          <a:stretch/>
        </p:blipFill>
        <p:spPr>
          <a:xfrm>
            <a:off x="182712" y="943743"/>
            <a:ext cx="5852172" cy="404219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180"/>
          <a:stretch/>
        </p:blipFill>
        <p:spPr>
          <a:xfrm>
            <a:off x="6153643" y="932313"/>
            <a:ext cx="5852172" cy="4053626"/>
          </a:xfrm>
          <a:prstGeom prst="rect">
            <a:avLst/>
          </a:prstGeom>
        </p:spPr>
      </p:pic>
      <p:sp>
        <p:nvSpPr>
          <p:cNvPr id="2" name="Title 1"/>
          <p:cNvSpPr>
            <a:spLocks noGrp="1"/>
          </p:cNvSpPr>
          <p:nvPr>
            <p:ph type="title"/>
          </p:nvPr>
        </p:nvSpPr>
        <p:spPr/>
        <p:txBody>
          <a:bodyPr/>
          <a:lstStyle/>
          <a:p>
            <a:r>
              <a:rPr lang="it-IT" dirty="0"/>
              <a:t>BL </a:t>
            </a:r>
            <a:r>
              <a:rPr lang="it-IT" dirty="0" err="1"/>
              <a:t>cleaning</a:t>
            </a:r>
            <a:r>
              <a:rPr lang="it-IT" dirty="0"/>
              <a:t> </a:t>
            </a:r>
            <a:r>
              <a:rPr lang="it-IT" dirty="0" err="1"/>
              <a:t>experiment</a:t>
            </a:r>
            <a:endParaRPr lang="en-US" dirty="0"/>
          </a:p>
        </p:txBody>
      </p:sp>
      <p:sp>
        <p:nvSpPr>
          <p:cNvPr id="16" name="TextBox 15"/>
          <p:cNvSpPr txBox="1"/>
          <p:nvPr/>
        </p:nvSpPr>
        <p:spPr>
          <a:xfrm>
            <a:off x="1251676" y="4242226"/>
            <a:ext cx="341760"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1E</a:t>
            </a:r>
          </a:p>
        </p:txBody>
      </p:sp>
      <p:sp>
        <p:nvSpPr>
          <p:cNvPr id="18" name="TextBox 17"/>
          <p:cNvSpPr txBox="1"/>
          <p:nvPr/>
        </p:nvSpPr>
        <p:spPr>
          <a:xfrm>
            <a:off x="1761220" y="424222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2E</a:t>
            </a:r>
          </a:p>
        </p:txBody>
      </p:sp>
      <p:sp>
        <p:nvSpPr>
          <p:cNvPr id="19" name="TextBox 18"/>
          <p:cNvSpPr txBox="1"/>
          <p:nvPr/>
        </p:nvSpPr>
        <p:spPr>
          <a:xfrm>
            <a:off x="2236474" y="424222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3E</a:t>
            </a:r>
          </a:p>
        </p:txBody>
      </p:sp>
      <p:sp>
        <p:nvSpPr>
          <p:cNvPr id="20" name="TextBox 19"/>
          <p:cNvSpPr txBox="1"/>
          <p:nvPr/>
        </p:nvSpPr>
        <p:spPr>
          <a:xfrm>
            <a:off x="2746018" y="424222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4E</a:t>
            </a:r>
          </a:p>
        </p:txBody>
      </p:sp>
      <p:sp>
        <p:nvSpPr>
          <p:cNvPr id="21" name="TextBox 20"/>
          <p:cNvSpPr txBox="1"/>
          <p:nvPr/>
        </p:nvSpPr>
        <p:spPr>
          <a:xfrm>
            <a:off x="3256876" y="424222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5E</a:t>
            </a:r>
          </a:p>
        </p:txBody>
      </p:sp>
      <p:sp>
        <p:nvSpPr>
          <p:cNvPr id="22" name="TextBox 21"/>
          <p:cNvSpPr txBox="1"/>
          <p:nvPr/>
        </p:nvSpPr>
        <p:spPr>
          <a:xfrm>
            <a:off x="3767734" y="424222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6E</a:t>
            </a:r>
          </a:p>
        </p:txBody>
      </p:sp>
      <p:sp>
        <p:nvSpPr>
          <p:cNvPr id="29" name="TextBox 28"/>
          <p:cNvSpPr txBox="1"/>
          <p:nvPr/>
        </p:nvSpPr>
        <p:spPr>
          <a:xfrm>
            <a:off x="1031600" y="1204296"/>
            <a:ext cx="1144865" cy="369332"/>
          </a:xfrm>
          <a:prstGeom prst="rect">
            <a:avLst/>
          </a:prstGeom>
          <a:noFill/>
        </p:spPr>
        <p:txBody>
          <a:bodyPr wrap="none" rtlCol="0">
            <a:spAutoFit/>
          </a:bodyPr>
          <a:lstStyle/>
          <a:p>
            <a:r>
              <a:rPr lang="en-US" dirty="0">
                <a:solidFill>
                  <a:schemeClr val="accent1">
                    <a:lumMod val="75000"/>
                  </a:schemeClr>
                </a:solidFill>
                <a:latin typeface="Segoe UI" panose="020B0502040204020203" pitchFamily="34" charset="0"/>
                <a:cs typeface="Segoe UI" panose="020B0502040204020203" pitchFamily="34" charset="0"/>
              </a:rPr>
              <a:t>Set</a:t>
            </a:r>
            <a:r>
              <a:rPr lang="en-US" dirty="0">
                <a:latin typeface="Segoe UI" panose="020B0502040204020203" pitchFamily="34" charset="0"/>
                <a:cs typeface="Segoe UI" panose="020B0502040204020203" pitchFamily="34" charset="0"/>
              </a:rPr>
              <a:t>/</a:t>
            </a:r>
            <a:r>
              <a:rPr lang="en-US" dirty="0">
                <a:solidFill>
                  <a:srgbClr val="FF0000"/>
                </a:solidFill>
                <a:latin typeface="Segoe UI" panose="020B0502040204020203" pitchFamily="34" charset="0"/>
                <a:cs typeface="Segoe UI" panose="020B0502040204020203" pitchFamily="34" charset="0"/>
              </a:rPr>
              <a:t>Reset</a:t>
            </a:r>
          </a:p>
        </p:txBody>
      </p:sp>
      <p:sp>
        <p:nvSpPr>
          <p:cNvPr id="30" name="TextBox 29"/>
          <p:cNvSpPr txBox="1"/>
          <p:nvPr/>
        </p:nvSpPr>
        <p:spPr>
          <a:xfrm>
            <a:off x="7171671" y="1213490"/>
            <a:ext cx="102463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Window</a:t>
            </a:r>
          </a:p>
        </p:txBody>
      </p:sp>
      <p:sp>
        <p:nvSpPr>
          <p:cNvPr id="31" name="TextBox 30"/>
          <p:cNvSpPr txBox="1"/>
          <p:nvPr/>
        </p:nvSpPr>
        <p:spPr>
          <a:xfrm>
            <a:off x="4278592" y="424222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7E</a:t>
            </a:r>
          </a:p>
        </p:txBody>
      </p:sp>
      <p:sp>
        <p:nvSpPr>
          <p:cNvPr id="32" name="TextBox 31"/>
          <p:cNvSpPr txBox="1"/>
          <p:nvPr/>
        </p:nvSpPr>
        <p:spPr>
          <a:xfrm>
            <a:off x="4771722" y="424222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8E</a:t>
            </a:r>
          </a:p>
        </p:txBody>
      </p:sp>
      <p:sp>
        <p:nvSpPr>
          <p:cNvPr id="33" name="TextBox 32"/>
          <p:cNvSpPr txBox="1"/>
          <p:nvPr/>
        </p:nvSpPr>
        <p:spPr>
          <a:xfrm>
            <a:off x="7206706" y="4503836"/>
            <a:ext cx="341760"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1E</a:t>
            </a:r>
          </a:p>
        </p:txBody>
      </p:sp>
      <p:sp>
        <p:nvSpPr>
          <p:cNvPr id="34" name="TextBox 33"/>
          <p:cNvSpPr txBox="1"/>
          <p:nvPr/>
        </p:nvSpPr>
        <p:spPr>
          <a:xfrm>
            <a:off x="7716250" y="450383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2E</a:t>
            </a:r>
          </a:p>
        </p:txBody>
      </p:sp>
      <p:sp>
        <p:nvSpPr>
          <p:cNvPr id="35" name="TextBox 34"/>
          <p:cNvSpPr txBox="1"/>
          <p:nvPr/>
        </p:nvSpPr>
        <p:spPr>
          <a:xfrm>
            <a:off x="8191504" y="450383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3E</a:t>
            </a:r>
          </a:p>
        </p:txBody>
      </p:sp>
      <p:sp>
        <p:nvSpPr>
          <p:cNvPr id="36" name="TextBox 35"/>
          <p:cNvSpPr txBox="1"/>
          <p:nvPr/>
        </p:nvSpPr>
        <p:spPr>
          <a:xfrm>
            <a:off x="8701048" y="450383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4E</a:t>
            </a:r>
          </a:p>
        </p:txBody>
      </p:sp>
      <p:sp>
        <p:nvSpPr>
          <p:cNvPr id="37" name="TextBox 36"/>
          <p:cNvSpPr txBox="1"/>
          <p:nvPr/>
        </p:nvSpPr>
        <p:spPr>
          <a:xfrm>
            <a:off x="9211906" y="450383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5E</a:t>
            </a:r>
          </a:p>
        </p:txBody>
      </p:sp>
      <p:sp>
        <p:nvSpPr>
          <p:cNvPr id="38" name="TextBox 37"/>
          <p:cNvSpPr txBox="1"/>
          <p:nvPr/>
        </p:nvSpPr>
        <p:spPr>
          <a:xfrm>
            <a:off x="9722764" y="450383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6E</a:t>
            </a:r>
          </a:p>
        </p:txBody>
      </p:sp>
      <p:sp>
        <p:nvSpPr>
          <p:cNvPr id="39" name="TextBox 38"/>
          <p:cNvSpPr txBox="1"/>
          <p:nvPr/>
        </p:nvSpPr>
        <p:spPr>
          <a:xfrm>
            <a:off x="10233622" y="450383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7E</a:t>
            </a:r>
          </a:p>
        </p:txBody>
      </p:sp>
      <p:sp>
        <p:nvSpPr>
          <p:cNvPr id="40" name="TextBox 39"/>
          <p:cNvSpPr txBox="1"/>
          <p:nvPr/>
        </p:nvSpPr>
        <p:spPr>
          <a:xfrm>
            <a:off x="10726752" y="4503836"/>
            <a:ext cx="341761" cy="261610"/>
          </a:xfrm>
          <a:prstGeom prst="rect">
            <a:avLst/>
          </a:prstGeom>
          <a:solidFill>
            <a:srgbClr val="FFFF00"/>
          </a:solidFill>
        </p:spPr>
        <p:txBody>
          <a:bodyPr wrap="none" rtlCol="0">
            <a:spAutoFit/>
          </a:bodyPr>
          <a:lstStyle/>
          <a:p>
            <a:pPr algn="ctr"/>
            <a:r>
              <a:rPr lang="en-US" sz="1100" b="1" dirty="0">
                <a:latin typeface="Segoe UI" panose="020B0502040204020203" pitchFamily="34" charset="0"/>
                <a:cs typeface="Segoe UI" panose="020B0502040204020203" pitchFamily="34" charset="0"/>
              </a:rPr>
              <a:t>8E</a:t>
            </a:r>
          </a:p>
        </p:txBody>
      </p:sp>
      <p:sp>
        <p:nvSpPr>
          <p:cNvPr id="10" name="Oval 9"/>
          <p:cNvSpPr/>
          <p:nvPr/>
        </p:nvSpPr>
        <p:spPr>
          <a:xfrm>
            <a:off x="7315200" y="762000"/>
            <a:ext cx="4191000"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9565" y="2698555"/>
            <a:ext cx="2218877" cy="427938"/>
          </a:xfrm>
          <a:prstGeom prst="rect">
            <a:avLst/>
          </a:prstGeom>
          <a:noFill/>
        </p:spPr>
        <p:txBody>
          <a:bodyPr wrap="none" rtlCol="0">
            <a:spAutoFit/>
          </a:bodyPr>
          <a:lstStyle/>
          <a:p>
            <a:r>
              <a:rPr lang="it-IT" dirty="0" err="1">
                <a:solidFill>
                  <a:srgbClr val="FF0000"/>
                </a:solidFill>
              </a:rPr>
              <a:t>Poor</a:t>
            </a:r>
            <a:r>
              <a:rPr lang="it-IT" dirty="0">
                <a:solidFill>
                  <a:srgbClr val="FF0000"/>
                </a:solidFill>
              </a:rPr>
              <a:t> </a:t>
            </a:r>
            <a:r>
              <a:rPr lang="it-IT" dirty="0" err="1">
                <a:solidFill>
                  <a:srgbClr val="FF0000"/>
                </a:solidFill>
              </a:rPr>
              <a:t>modulation</a:t>
            </a:r>
            <a:endParaRPr lang="en-US" dirty="0">
              <a:solidFill>
                <a:srgbClr val="FF0000"/>
              </a:solidFill>
            </a:endParaRPr>
          </a:p>
        </p:txBody>
      </p:sp>
    </p:spTree>
    <p:extLst>
      <p:ext uri="{BB962C8B-B14F-4D97-AF65-F5344CB8AC3E}">
        <p14:creationId xmlns:p14="http://schemas.microsoft.com/office/powerpoint/2010/main" val="2482197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47" b="1" kern="0" dirty="0">
                <a:solidFill>
                  <a:srgbClr val="0066FF"/>
                </a:solidFill>
                <a:latin typeface="Calibri" pitchFamily="34" charset="0"/>
              </a:rPr>
              <a:t>Lot 1: sealing experiment</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7795"/>
          <a:stretch/>
        </p:blipFill>
        <p:spPr>
          <a:xfrm>
            <a:off x="251084" y="1020726"/>
            <a:ext cx="5852172" cy="402675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354"/>
          <a:stretch/>
        </p:blipFill>
        <p:spPr>
          <a:xfrm>
            <a:off x="5791653" y="1105786"/>
            <a:ext cx="5852172" cy="4002317"/>
          </a:xfrm>
          <a:prstGeom prst="rect">
            <a:avLst/>
          </a:prstGeom>
        </p:spPr>
      </p:pic>
      <p:pic>
        <p:nvPicPr>
          <p:cNvPr id="11" name="Picture 10"/>
          <p:cNvPicPr>
            <a:picLocks noChangeAspect="1"/>
          </p:cNvPicPr>
          <p:nvPr/>
        </p:nvPicPr>
        <p:blipFill rotWithShape="1">
          <a:blip r:embed="rId4"/>
          <a:srcRect r="63574" b="10022"/>
          <a:stretch/>
        </p:blipFill>
        <p:spPr>
          <a:xfrm>
            <a:off x="7006592" y="5031785"/>
            <a:ext cx="3853177" cy="1673815"/>
          </a:xfrm>
          <a:prstGeom prst="rect">
            <a:avLst/>
          </a:prstGeom>
        </p:spPr>
      </p:pic>
      <p:sp>
        <p:nvSpPr>
          <p:cNvPr id="12" name="TextBox 11"/>
          <p:cNvSpPr txBox="1"/>
          <p:nvPr/>
        </p:nvSpPr>
        <p:spPr>
          <a:xfrm>
            <a:off x="1403497"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1</a:t>
            </a:r>
          </a:p>
        </p:txBody>
      </p:sp>
      <p:sp>
        <p:nvSpPr>
          <p:cNvPr id="13" name="TextBox 12"/>
          <p:cNvSpPr txBox="1"/>
          <p:nvPr/>
        </p:nvSpPr>
        <p:spPr>
          <a:xfrm>
            <a:off x="1965276"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2</a:t>
            </a:r>
          </a:p>
        </p:txBody>
      </p:sp>
      <p:sp>
        <p:nvSpPr>
          <p:cNvPr id="14" name="TextBox 13"/>
          <p:cNvSpPr txBox="1"/>
          <p:nvPr/>
        </p:nvSpPr>
        <p:spPr>
          <a:xfrm>
            <a:off x="2543130"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3</a:t>
            </a:r>
          </a:p>
        </p:txBody>
      </p:sp>
      <p:sp>
        <p:nvSpPr>
          <p:cNvPr id="15" name="TextBox 14"/>
          <p:cNvSpPr txBox="1"/>
          <p:nvPr/>
        </p:nvSpPr>
        <p:spPr>
          <a:xfrm>
            <a:off x="3104909"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4</a:t>
            </a:r>
          </a:p>
        </p:txBody>
      </p:sp>
      <p:sp>
        <p:nvSpPr>
          <p:cNvPr id="16" name="TextBox 15"/>
          <p:cNvSpPr txBox="1"/>
          <p:nvPr/>
        </p:nvSpPr>
        <p:spPr>
          <a:xfrm>
            <a:off x="3683186"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5</a:t>
            </a:r>
          </a:p>
        </p:txBody>
      </p:sp>
      <p:sp>
        <p:nvSpPr>
          <p:cNvPr id="17" name="TextBox 16"/>
          <p:cNvSpPr txBox="1"/>
          <p:nvPr/>
        </p:nvSpPr>
        <p:spPr>
          <a:xfrm>
            <a:off x="4235455"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6</a:t>
            </a:r>
          </a:p>
        </p:txBody>
      </p:sp>
      <p:sp>
        <p:nvSpPr>
          <p:cNvPr id="18" name="TextBox 17"/>
          <p:cNvSpPr txBox="1"/>
          <p:nvPr/>
        </p:nvSpPr>
        <p:spPr>
          <a:xfrm>
            <a:off x="4797234"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7</a:t>
            </a:r>
          </a:p>
        </p:txBody>
      </p:sp>
      <p:sp>
        <p:nvSpPr>
          <p:cNvPr id="19" name="TextBox 18"/>
          <p:cNvSpPr txBox="1"/>
          <p:nvPr/>
        </p:nvSpPr>
        <p:spPr>
          <a:xfrm>
            <a:off x="6944066"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1</a:t>
            </a:r>
          </a:p>
        </p:txBody>
      </p:sp>
      <p:sp>
        <p:nvSpPr>
          <p:cNvPr id="20" name="TextBox 19"/>
          <p:cNvSpPr txBox="1"/>
          <p:nvPr/>
        </p:nvSpPr>
        <p:spPr>
          <a:xfrm>
            <a:off x="7505845"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2</a:t>
            </a:r>
          </a:p>
        </p:txBody>
      </p:sp>
      <p:sp>
        <p:nvSpPr>
          <p:cNvPr id="21" name="TextBox 20"/>
          <p:cNvSpPr txBox="1"/>
          <p:nvPr/>
        </p:nvSpPr>
        <p:spPr>
          <a:xfrm>
            <a:off x="8083699"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3</a:t>
            </a:r>
          </a:p>
        </p:txBody>
      </p:sp>
      <p:sp>
        <p:nvSpPr>
          <p:cNvPr id="22" name="TextBox 21"/>
          <p:cNvSpPr txBox="1"/>
          <p:nvPr/>
        </p:nvSpPr>
        <p:spPr>
          <a:xfrm>
            <a:off x="8645478"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4</a:t>
            </a:r>
          </a:p>
        </p:txBody>
      </p:sp>
      <p:sp>
        <p:nvSpPr>
          <p:cNvPr id="23" name="TextBox 22"/>
          <p:cNvSpPr txBox="1"/>
          <p:nvPr/>
        </p:nvSpPr>
        <p:spPr>
          <a:xfrm>
            <a:off x="9223755"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5</a:t>
            </a:r>
          </a:p>
        </p:txBody>
      </p:sp>
      <p:sp>
        <p:nvSpPr>
          <p:cNvPr id="24" name="TextBox 23"/>
          <p:cNvSpPr txBox="1"/>
          <p:nvPr/>
        </p:nvSpPr>
        <p:spPr>
          <a:xfrm>
            <a:off x="9776024"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6</a:t>
            </a:r>
          </a:p>
        </p:txBody>
      </p:sp>
      <p:sp>
        <p:nvSpPr>
          <p:cNvPr id="25" name="TextBox 24"/>
          <p:cNvSpPr txBox="1"/>
          <p:nvPr/>
        </p:nvSpPr>
        <p:spPr>
          <a:xfrm>
            <a:off x="10337803" y="908870"/>
            <a:ext cx="280846" cy="307777"/>
          </a:xfrm>
          <a:prstGeom prst="rect">
            <a:avLst/>
          </a:prstGeom>
          <a:solidFill>
            <a:srgbClr val="FFFF00"/>
          </a:solidFill>
          <a:ln>
            <a:solidFill>
              <a:schemeClr val="tx1"/>
            </a:solidFill>
          </a:ln>
        </p:spPr>
        <p:txBody>
          <a:bodyPr wrap="none" rtlCol="0">
            <a:spAutoFit/>
          </a:bodyPr>
          <a:lstStyle/>
          <a:p>
            <a:r>
              <a:rPr lang="en-US" sz="1400" dirty="0">
                <a:latin typeface="Segoe UI" panose="020B0502040204020203" pitchFamily="34" charset="0"/>
                <a:cs typeface="Segoe UI" panose="020B0502040204020203" pitchFamily="34" charset="0"/>
              </a:rPr>
              <a:t>7</a:t>
            </a:r>
          </a:p>
        </p:txBody>
      </p:sp>
      <p:sp>
        <p:nvSpPr>
          <p:cNvPr id="26" name="TextBox 25"/>
          <p:cNvSpPr txBox="1"/>
          <p:nvPr/>
        </p:nvSpPr>
        <p:spPr>
          <a:xfrm>
            <a:off x="168864" y="3208751"/>
            <a:ext cx="1234633"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Median </a:t>
            </a:r>
            <a:r>
              <a:rPr lang="en-US" dirty="0" err="1">
                <a:latin typeface="Segoe UI" panose="020B0502040204020203" pitchFamily="34" charset="0"/>
                <a:cs typeface="Segoe UI" panose="020B0502040204020203" pitchFamily="34" charset="0"/>
              </a:rPr>
              <a:t>Vt</a:t>
            </a:r>
            <a:endParaRPr lang="en-US" dirty="0">
              <a:latin typeface="Segoe UI" panose="020B0502040204020203" pitchFamily="34" charset="0"/>
              <a:cs typeface="Segoe UI" panose="020B0502040204020203" pitchFamily="34" charset="0"/>
            </a:endParaRPr>
          </a:p>
        </p:txBody>
      </p:sp>
      <p:sp>
        <p:nvSpPr>
          <p:cNvPr id="27" name="TextBox 26"/>
          <p:cNvSpPr txBox="1"/>
          <p:nvPr/>
        </p:nvSpPr>
        <p:spPr>
          <a:xfrm>
            <a:off x="6888528" y="3899748"/>
            <a:ext cx="1199367" cy="646331"/>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Window</a:t>
            </a:r>
          </a:p>
          <a:p>
            <a:r>
              <a:rPr lang="en-US" dirty="0">
                <a:latin typeface="Segoe UI" panose="020B0502040204020203" pitchFamily="34" charset="0"/>
                <a:cs typeface="Segoe UI" panose="020B0502040204020203" pitchFamily="34" charset="0"/>
              </a:rPr>
              <a:t>@ 0sigma</a:t>
            </a:r>
          </a:p>
        </p:txBody>
      </p:sp>
      <p:sp>
        <p:nvSpPr>
          <p:cNvPr id="31" name="Oval 30"/>
          <p:cNvSpPr/>
          <p:nvPr/>
        </p:nvSpPr>
        <p:spPr>
          <a:xfrm>
            <a:off x="6617213" y="1344495"/>
            <a:ext cx="4998171" cy="2805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691579" y="3281050"/>
            <a:ext cx="2646224" cy="427938"/>
          </a:xfrm>
          <a:prstGeom prst="rect">
            <a:avLst/>
          </a:prstGeom>
          <a:noFill/>
        </p:spPr>
        <p:txBody>
          <a:bodyPr wrap="square" rtlCol="0">
            <a:spAutoFit/>
          </a:bodyPr>
          <a:lstStyle/>
          <a:p>
            <a:r>
              <a:rPr lang="it-IT" dirty="0">
                <a:solidFill>
                  <a:srgbClr val="FF0000"/>
                </a:solidFill>
              </a:rPr>
              <a:t>No </a:t>
            </a:r>
            <a:r>
              <a:rPr lang="it-IT" dirty="0" err="1">
                <a:solidFill>
                  <a:srgbClr val="FF0000"/>
                </a:solidFill>
              </a:rPr>
              <a:t>modulation</a:t>
            </a:r>
            <a:endParaRPr lang="en-US" dirty="0">
              <a:solidFill>
                <a:srgbClr val="FF0000"/>
              </a:solidFill>
            </a:endParaRPr>
          </a:p>
        </p:txBody>
      </p:sp>
    </p:spTree>
    <p:extLst>
      <p:ext uri="{BB962C8B-B14F-4D97-AF65-F5344CB8AC3E}">
        <p14:creationId xmlns:p14="http://schemas.microsoft.com/office/powerpoint/2010/main" val="394614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 2: sealing experiment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004" t="7765" r="8325" b="5692"/>
          <a:stretch/>
        </p:blipFill>
        <p:spPr>
          <a:xfrm>
            <a:off x="7094085" y="2246594"/>
            <a:ext cx="5097915" cy="388839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333" t="8103" r="9435" b="5127"/>
          <a:stretch/>
        </p:blipFill>
        <p:spPr>
          <a:xfrm>
            <a:off x="0" y="1392086"/>
            <a:ext cx="6945086" cy="3076652"/>
          </a:xfrm>
          <a:prstGeom prst="rect">
            <a:avLst/>
          </a:prstGeom>
        </p:spPr>
      </p:pic>
      <p:sp>
        <p:nvSpPr>
          <p:cNvPr id="9" name="TextBox 8"/>
          <p:cNvSpPr txBox="1"/>
          <p:nvPr/>
        </p:nvSpPr>
        <p:spPr>
          <a:xfrm>
            <a:off x="910984" y="1081622"/>
            <a:ext cx="18610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Set</a:t>
            </a:r>
            <a:r>
              <a:rPr kumimoji="0" lang="en-US" sz="16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a:t>
            </a:r>
            <a:r>
              <a:rPr kumimoji="0" lang="en-US" sz="1600" b="1" i="0" u="none" strike="no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Reset</a:t>
            </a:r>
            <a:r>
              <a:rPr kumimoji="0" lang="en-US" sz="16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dirty="0" err="1">
                <a:ln>
                  <a:noFill/>
                </a:ln>
                <a:solidFill>
                  <a:srgbClr val="58595B"/>
                </a:solidFill>
                <a:effectLst/>
                <a:uLnTx/>
                <a:uFillTx/>
                <a:latin typeface="Segoe UI" panose="020B0502040204020203" pitchFamily="34" charset="0"/>
                <a:ea typeface="+mn-ea"/>
                <a:cs typeface="Segoe UI" panose="020B0502040204020203" pitchFamily="34" charset="0"/>
              </a:rPr>
              <a:t>Vt</a:t>
            </a:r>
            <a:r>
              <a:rPr kumimoji="0" lang="en-US" sz="16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@1k</a:t>
            </a:r>
          </a:p>
        </p:txBody>
      </p:sp>
      <p:sp>
        <p:nvSpPr>
          <p:cNvPr id="10" name="TextBox 9"/>
          <p:cNvSpPr txBox="1"/>
          <p:nvPr/>
        </p:nvSpPr>
        <p:spPr>
          <a:xfrm>
            <a:off x="4242170" y="1081622"/>
            <a:ext cx="20983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Set</a:t>
            </a:r>
            <a:r>
              <a:rPr kumimoji="0" lang="en-US" sz="16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a:t>
            </a:r>
            <a:r>
              <a:rPr kumimoji="0" lang="en-US" sz="1600" b="1" i="0" u="none" strike="no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Reset</a:t>
            </a:r>
            <a:r>
              <a:rPr kumimoji="0" lang="en-US" sz="16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dirty="0" err="1">
                <a:ln>
                  <a:noFill/>
                </a:ln>
                <a:solidFill>
                  <a:srgbClr val="58595B"/>
                </a:solidFill>
                <a:effectLst/>
                <a:uLnTx/>
                <a:uFillTx/>
                <a:latin typeface="Segoe UI" panose="020B0502040204020203" pitchFamily="34" charset="0"/>
                <a:ea typeface="+mn-ea"/>
                <a:cs typeface="Segoe UI" panose="020B0502040204020203" pitchFamily="34" charset="0"/>
              </a:rPr>
              <a:t>Vt</a:t>
            </a:r>
            <a:r>
              <a:rPr kumimoji="0" lang="en-US" sz="16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@128k</a:t>
            </a:r>
          </a:p>
        </p:txBody>
      </p:sp>
      <p:sp>
        <p:nvSpPr>
          <p:cNvPr id="12" name="TextBox 11"/>
          <p:cNvSpPr txBox="1"/>
          <p:nvPr/>
        </p:nvSpPr>
        <p:spPr>
          <a:xfrm>
            <a:off x="8127563" y="1956391"/>
            <a:ext cx="30309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Window @ </a:t>
            </a:r>
            <a:r>
              <a:rPr kumimoji="0" lang="en-US" sz="1800" b="1" i="0" u="none" strike="noStrike" kern="1200" cap="none" spc="0" normalizeH="0" baseline="0" noProof="0" dirty="0">
                <a:ln>
                  <a:noFill/>
                </a:ln>
                <a:solidFill>
                  <a:srgbClr val="FFCF01">
                    <a:lumMod val="75000"/>
                  </a:srgbClr>
                </a:solidFill>
                <a:effectLst/>
                <a:uLnTx/>
                <a:uFillTx/>
                <a:latin typeface="Segoe UI" panose="020B0502040204020203" pitchFamily="34" charset="0"/>
                <a:ea typeface="+mn-ea"/>
                <a:cs typeface="Segoe UI" panose="020B0502040204020203" pitchFamily="34" charset="0"/>
              </a:rPr>
              <a:t>1k</a:t>
            </a:r>
            <a:r>
              <a:rPr kumimoji="0" lang="en-US" sz="18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a:t>
            </a:r>
            <a:r>
              <a:rPr kumimoji="0" lang="en-US" sz="1800" b="1" i="0" u="none" strike="noStrike" kern="1200" cap="none" spc="0" normalizeH="0" baseline="0" noProof="0" dirty="0">
                <a:ln>
                  <a:noFill/>
                </a:ln>
                <a:solidFill>
                  <a:srgbClr val="629D37"/>
                </a:solidFill>
                <a:effectLst/>
                <a:uLnTx/>
                <a:uFillTx/>
                <a:latin typeface="Segoe UI" panose="020B0502040204020203" pitchFamily="34" charset="0"/>
                <a:ea typeface="+mn-ea"/>
                <a:cs typeface="Segoe UI" panose="020B0502040204020203" pitchFamily="34" charset="0"/>
              </a:rPr>
              <a:t>128k</a:t>
            </a:r>
            <a:r>
              <a:rPr kumimoji="0" lang="en-US" sz="18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cycles</a:t>
            </a:r>
          </a:p>
        </p:txBody>
      </p:sp>
      <p:sp>
        <p:nvSpPr>
          <p:cNvPr id="13" name="TextBox 12"/>
          <p:cNvSpPr txBox="1"/>
          <p:nvPr/>
        </p:nvSpPr>
        <p:spPr>
          <a:xfrm>
            <a:off x="7901143" y="5902632"/>
            <a:ext cx="399469" cy="307777"/>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1C</a:t>
            </a:r>
          </a:p>
        </p:txBody>
      </p:sp>
      <p:sp>
        <p:nvSpPr>
          <p:cNvPr id="14" name="TextBox 13"/>
          <p:cNvSpPr txBox="1"/>
          <p:nvPr/>
        </p:nvSpPr>
        <p:spPr>
          <a:xfrm>
            <a:off x="8568378" y="5902632"/>
            <a:ext cx="383439" cy="307777"/>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2E</a:t>
            </a:r>
          </a:p>
        </p:txBody>
      </p:sp>
      <p:sp>
        <p:nvSpPr>
          <p:cNvPr id="15" name="TextBox 14"/>
          <p:cNvSpPr txBox="1"/>
          <p:nvPr/>
        </p:nvSpPr>
        <p:spPr>
          <a:xfrm>
            <a:off x="9230216" y="5902632"/>
            <a:ext cx="383439" cy="307777"/>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3E</a:t>
            </a:r>
          </a:p>
        </p:txBody>
      </p:sp>
      <p:sp>
        <p:nvSpPr>
          <p:cNvPr id="16" name="TextBox 15"/>
          <p:cNvSpPr txBox="1"/>
          <p:nvPr/>
        </p:nvSpPr>
        <p:spPr>
          <a:xfrm>
            <a:off x="9902687" y="5902632"/>
            <a:ext cx="383439" cy="307777"/>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4E</a:t>
            </a:r>
          </a:p>
        </p:txBody>
      </p:sp>
      <p:sp>
        <p:nvSpPr>
          <p:cNvPr id="17" name="TextBox 16"/>
          <p:cNvSpPr txBox="1"/>
          <p:nvPr/>
        </p:nvSpPr>
        <p:spPr>
          <a:xfrm>
            <a:off x="10564525" y="5902632"/>
            <a:ext cx="383439" cy="307777"/>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5E</a:t>
            </a:r>
          </a:p>
        </p:txBody>
      </p:sp>
      <p:sp>
        <p:nvSpPr>
          <p:cNvPr id="18" name="TextBox 17"/>
          <p:cNvSpPr txBox="1"/>
          <p:nvPr/>
        </p:nvSpPr>
        <p:spPr>
          <a:xfrm>
            <a:off x="11236996" y="5902632"/>
            <a:ext cx="383439" cy="307777"/>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6E</a:t>
            </a:r>
          </a:p>
        </p:txBody>
      </p:sp>
      <p:sp>
        <p:nvSpPr>
          <p:cNvPr id="19" name="TextBox 18"/>
          <p:cNvSpPr txBox="1"/>
          <p:nvPr/>
        </p:nvSpPr>
        <p:spPr>
          <a:xfrm>
            <a:off x="613288" y="4296948"/>
            <a:ext cx="338554"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1C</a:t>
            </a:r>
          </a:p>
        </p:txBody>
      </p:sp>
      <p:sp>
        <p:nvSpPr>
          <p:cNvPr id="20" name="TextBox 19"/>
          <p:cNvSpPr txBox="1"/>
          <p:nvPr/>
        </p:nvSpPr>
        <p:spPr>
          <a:xfrm>
            <a:off x="1044202"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2E</a:t>
            </a:r>
          </a:p>
        </p:txBody>
      </p:sp>
      <p:sp>
        <p:nvSpPr>
          <p:cNvPr id="21" name="TextBox 20"/>
          <p:cNvSpPr txBox="1"/>
          <p:nvPr/>
        </p:nvSpPr>
        <p:spPr>
          <a:xfrm>
            <a:off x="1472119"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3E</a:t>
            </a:r>
          </a:p>
        </p:txBody>
      </p:sp>
      <p:sp>
        <p:nvSpPr>
          <p:cNvPr id="22" name="TextBox 21"/>
          <p:cNvSpPr txBox="1"/>
          <p:nvPr/>
        </p:nvSpPr>
        <p:spPr>
          <a:xfrm>
            <a:off x="1889404"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4E</a:t>
            </a:r>
          </a:p>
        </p:txBody>
      </p:sp>
      <p:sp>
        <p:nvSpPr>
          <p:cNvPr id="23" name="TextBox 22"/>
          <p:cNvSpPr txBox="1"/>
          <p:nvPr/>
        </p:nvSpPr>
        <p:spPr>
          <a:xfrm>
            <a:off x="2317324"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5E</a:t>
            </a:r>
          </a:p>
        </p:txBody>
      </p:sp>
      <p:sp>
        <p:nvSpPr>
          <p:cNvPr id="24" name="TextBox 23"/>
          <p:cNvSpPr txBox="1"/>
          <p:nvPr/>
        </p:nvSpPr>
        <p:spPr>
          <a:xfrm>
            <a:off x="2755875"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6E</a:t>
            </a:r>
          </a:p>
        </p:txBody>
      </p:sp>
      <p:sp>
        <p:nvSpPr>
          <p:cNvPr id="25" name="TextBox 24"/>
          <p:cNvSpPr txBox="1"/>
          <p:nvPr/>
        </p:nvSpPr>
        <p:spPr>
          <a:xfrm>
            <a:off x="4185614" y="4296948"/>
            <a:ext cx="338554"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1C</a:t>
            </a:r>
          </a:p>
        </p:txBody>
      </p:sp>
      <p:sp>
        <p:nvSpPr>
          <p:cNvPr id="26" name="TextBox 25"/>
          <p:cNvSpPr txBox="1"/>
          <p:nvPr/>
        </p:nvSpPr>
        <p:spPr>
          <a:xfrm>
            <a:off x="4616528"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2E</a:t>
            </a:r>
          </a:p>
        </p:txBody>
      </p:sp>
      <p:sp>
        <p:nvSpPr>
          <p:cNvPr id="27" name="TextBox 26"/>
          <p:cNvSpPr txBox="1"/>
          <p:nvPr/>
        </p:nvSpPr>
        <p:spPr>
          <a:xfrm>
            <a:off x="5044445"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3E</a:t>
            </a:r>
          </a:p>
        </p:txBody>
      </p:sp>
      <p:sp>
        <p:nvSpPr>
          <p:cNvPr id="28" name="TextBox 27"/>
          <p:cNvSpPr txBox="1"/>
          <p:nvPr/>
        </p:nvSpPr>
        <p:spPr>
          <a:xfrm>
            <a:off x="5461730"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4E</a:t>
            </a:r>
          </a:p>
        </p:txBody>
      </p:sp>
      <p:sp>
        <p:nvSpPr>
          <p:cNvPr id="29" name="TextBox 28"/>
          <p:cNvSpPr txBox="1"/>
          <p:nvPr/>
        </p:nvSpPr>
        <p:spPr>
          <a:xfrm>
            <a:off x="5889650"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5E</a:t>
            </a:r>
          </a:p>
        </p:txBody>
      </p:sp>
      <p:sp>
        <p:nvSpPr>
          <p:cNvPr id="30" name="TextBox 29"/>
          <p:cNvSpPr txBox="1"/>
          <p:nvPr/>
        </p:nvSpPr>
        <p:spPr>
          <a:xfrm>
            <a:off x="6328201" y="4296948"/>
            <a:ext cx="327333" cy="24622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6E</a:t>
            </a:r>
          </a:p>
        </p:txBody>
      </p:sp>
      <p:pic>
        <p:nvPicPr>
          <p:cNvPr id="32" name="Picture 31"/>
          <p:cNvPicPr>
            <a:picLocks noChangeAspect="1"/>
          </p:cNvPicPr>
          <p:nvPr/>
        </p:nvPicPr>
        <p:blipFill>
          <a:blip r:embed="rId4"/>
          <a:stretch>
            <a:fillRect/>
          </a:stretch>
        </p:blipFill>
        <p:spPr>
          <a:xfrm>
            <a:off x="133748" y="4648200"/>
            <a:ext cx="6629400" cy="1645920"/>
          </a:xfrm>
          <a:prstGeom prst="rect">
            <a:avLst/>
          </a:prstGeom>
        </p:spPr>
      </p:pic>
      <p:sp>
        <p:nvSpPr>
          <p:cNvPr id="33" name="Oval 32"/>
          <p:cNvSpPr/>
          <p:nvPr/>
        </p:nvSpPr>
        <p:spPr>
          <a:xfrm>
            <a:off x="7276023" y="4296948"/>
            <a:ext cx="3468177" cy="1722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895008" y="3900208"/>
            <a:ext cx="1986441" cy="427938"/>
          </a:xfrm>
          <a:prstGeom prst="rect">
            <a:avLst/>
          </a:prstGeom>
          <a:noFill/>
        </p:spPr>
        <p:txBody>
          <a:bodyPr wrap="none" rtlCol="0">
            <a:spAutoFit/>
          </a:bodyPr>
          <a:lstStyle/>
          <a:p>
            <a:r>
              <a:rPr lang="it-IT" dirty="0"/>
              <a:t>No </a:t>
            </a:r>
            <a:r>
              <a:rPr lang="it-IT" dirty="0" err="1"/>
              <a:t>modulation</a:t>
            </a:r>
            <a:endParaRPr lang="en-US" dirty="0"/>
          </a:p>
        </p:txBody>
      </p:sp>
    </p:spTree>
    <p:extLst>
      <p:ext uri="{BB962C8B-B14F-4D97-AF65-F5344CB8AC3E}">
        <p14:creationId xmlns:p14="http://schemas.microsoft.com/office/powerpoint/2010/main" val="612809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K* camp lot 1: median Vth and Vth window</a:t>
            </a:r>
          </a:p>
        </p:txBody>
      </p:sp>
      <p:sp>
        <p:nvSpPr>
          <p:cNvPr id="3" name="Content Placeholder 2"/>
          <p:cNvSpPr>
            <a:spLocks noGrp="1"/>
          </p:cNvSpPr>
          <p:nvPr>
            <p:ph idx="1"/>
          </p:nvPr>
        </p:nvSpPr>
        <p:spPr>
          <a:xfrm>
            <a:off x="609600" y="4365170"/>
            <a:ext cx="10363200" cy="4876800"/>
          </a:xfrm>
        </p:spPr>
        <p:txBody>
          <a:bodyPr/>
          <a:lstStyle/>
          <a:p>
            <a:r>
              <a:rPr lang="it-IT" sz="1800" dirty="0"/>
              <a:t>Group 7E </a:t>
            </a:r>
            <a:r>
              <a:rPr lang="it-IT" sz="1800" dirty="0" err="1"/>
              <a:t>looks</a:t>
            </a:r>
            <a:r>
              <a:rPr lang="it-IT" sz="1800" dirty="0"/>
              <a:t> </a:t>
            </a:r>
            <a:r>
              <a:rPr lang="it-IT" sz="1800" dirty="0" err="1"/>
              <a:t>very</a:t>
            </a:r>
            <a:r>
              <a:rPr lang="it-IT" sz="1800" dirty="0"/>
              <a:t> </a:t>
            </a:r>
            <a:r>
              <a:rPr lang="it-IT" sz="1800" dirty="0" err="1"/>
              <a:t>bad</a:t>
            </a:r>
            <a:r>
              <a:rPr lang="it-IT" sz="1800" dirty="0"/>
              <a:t> (</a:t>
            </a:r>
            <a:r>
              <a:rPr lang="it-IT" sz="1800" dirty="0" err="1"/>
              <a:t>not</a:t>
            </a:r>
            <a:r>
              <a:rPr lang="it-IT" sz="1800" dirty="0"/>
              <a:t> </a:t>
            </a:r>
            <a:r>
              <a:rPr lang="it-IT" sz="1800" dirty="0" err="1"/>
              <a:t>reported</a:t>
            </a:r>
            <a:r>
              <a:rPr lang="it-IT" sz="1800" dirty="0"/>
              <a:t>)</a:t>
            </a:r>
          </a:p>
          <a:p>
            <a:r>
              <a:rPr lang="it-IT" sz="1800" dirty="0" err="1"/>
              <a:t>Significant</a:t>
            </a:r>
            <a:r>
              <a:rPr lang="it-IT" sz="1800" dirty="0"/>
              <a:t> FF </a:t>
            </a:r>
            <a:r>
              <a:rPr lang="it-IT" sz="1800" dirty="0" err="1"/>
              <a:t>modulation</a:t>
            </a:r>
            <a:r>
              <a:rPr lang="it-IT" sz="1800" dirty="0"/>
              <a:t>:</a:t>
            </a:r>
          </a:p>
          <a:p>
            <a:pPr lvl="1"/>
            <a:r>
              <a:rPr lang="it-IT" sz="1600" dirty="0"/>
              <a:t>In-doping </a:t>
            </a:r>
            <a:r>
              <a:rPr lang="it-IT" sz="1600" dirty="0" err="1"/>
              <a:t>reduces</a:t>
            </a:r>
            <a:r>
              <a:rPr lang="it-IT" sz="1600" dirty="0"/>
              <a:t> FF (and </a:t>
            </a:r>
            <a:r>
              <a:rPr lang="it-IT" sz="1600" dirty="0" err="1"/>
              <a:t>median</a:t>
            </a:r>
            <a:r>
              <a:rPr lang="it-IT" sz="1600" dirty="0"/>
              <a:t> </a:t>
            </a:r>
            <a:r>
              <a:rPr lang="it-IT" sz="1600" dirty="0" err="1"/>
              <a:t>Vth</a:t>
            </a:r>
            <a:r>
              <a:rPr lang="it-IT" sz="1600" dirty="0"/>
              <a:t>)</a:t>
            </a:r>
          </a:p>
          <a:p>
            <a:pPr lvl="1"/>
            <a:r>
              <a:rPr lang="it-IT" sz="1600" dirty="0"/>
              <a:t>Si-doping </a:t>
            </a:r>
            <a:r>
              <a:rPr lang="it-IT" sz="1600" dirty="0" err="1"/>
              <a:t>increases</a:t>
            </a:r>
            <a:r>
              <a:rPr lang="it-IT" sz="1600" dirty="0"/>
              <a:t> FF</a:t>
            </a:r>
            <a:endParaRPr lang="en-US" sz="1600" dirty="0"/>
          </a:p>
        </p:txBody>
      </p:sp>
      <p:pic>
        <p:nvPicPr>
          <p:cNvPr id="9" name="Picture 8"/>
          <p:cNvPicPr>
            <a:picLocks noChangeAspect="1"/>
          </p:cNvPicPr>
          <p:nvPr/>
        </p:nvPicPr>
        <p:blipFill>
          <a:blip r:embed="rId2"/>
          <a:stretch>
            <a:fillRect/>
          </a:stretch>
        </p:blipFill>
        <p:spPr>
          <a:xfrm>
            <a:off x="6103258" y="1388962"/>
            <a:ext cx="5021580" cy="2750820"/>
          </a:xfrm>
          <a:prstGeom prst="rect">
            <a:avLst/>
          </a:prstGeom>
        </p:spPr>
      </p:pic>
      <p:pic>
        <p:nvPicPr>
          <p:cNvPr id="10" name="Picture 9"/>
          <p:cNvPicPr>
            <a:picLocks noChangeAspect="1"/>
          </p:cNvPicPr>
          <p:nvPr/>
        </p:nvPicPr>
        <p:blipFill>
          <a:blip r:embed="rId3"/>
          <a:stretch>
            <a:fillRect/>
          </a:stretch>
        </p:blipFill>
        <p:spPr>
          <a:xfrm>
            <a:off x="762544" y="1388962"/>
            <a:ext cx="4549140" cy="2750820"/>
          </a:xfrm>
          <a:prstGeom prst="rect">
            <a:avLst/>
          </a:prstGeom>
        </p:spPr>
      </p:pic>
      <p:sp>
        <p:nvSpPr>
          <p:cNvPr id="11" name="Content Placeholder 2"/>
          <p:cNvSpPr txBox="1">
            <a:spLocks/>
          </p:cNvSpPr>
          <p:nvPr/>
        </p:nvSpPr>
        <p:spPr>
          <a:xfrm>
            <a:off x="6043221" y="4365170"/>
            <a:ext cx="5247987" cy="11964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fontAlgn="base">
              <a:spcBef>
                <a:spcPct val="50000"/>
              </a:spcBef>
              <a:spcAft>
                <a:spcPct val="0"/>
              </a:spcAft>
              <a:buClr>
                <a:schemeClr val="accent2"/>
              </a:buClr>
              <a:buChar char="•"/>
              <a:defRPr sz="1800" b="1">
                <a:latin typeface="Calibri" pitchFamily="34" charset="0"/>
                <a:cs typeface="Calibri" pitchFamily="34" charset="0"/>
              </a:defRPr>
            </a:lvl1pPr>
            <a:lvl2pPr marL="900307" lvl="1" indent="-346272" fontAlgn="base">
              <a:spcBef>
                <a:spcPts val="0"/>
              </a:spcBef>
              <a:spcAft>
                <a:spcPct val="0"/>
              </a:spcAft>
              <a:buClr>
                <a:schemeClr val="accent2"/>
              </a:buClr>
              <a:buChar char="–"/>
              <a:defRPr sz="1600">
                <a:latin typeface="Calibri" pitchFamily="34" charset="0"/>
                <a:cs typeface="Calibri" pitchFamily="34" charset="0"/>
              </a:defRPr>
            </a:lvl2pPr>
            <a:lvl3pPr marL="1385087" indent="-277017" fontAlgn="base">
              <a:spcBef>
                <a:spcPts val="0"/>
              </a:spcBef>
              <a:spcAft>
                <a:spcPct val="0"/>
              </a:spcAft>
              <a:buClr>
                <a:schemeClr val="accent2"/>
              </a:buClr>
              <a:buChar char="•"/>
              <a:defRPr sz="3393">
                <a:latin typeface="Calibri" pitchFamily="34" charset="0"/>
                <a:cs typeface="Calibri" pitchFamily="34" charset="0"/>
              </a:defRPr>
            </a:lvl3pPr>
            <a:lvl4pPr marL="1939122" indent="-277017" fontAlgn="base">
              <a:spcBef>
                <a:spcPts val="0"/>
              </a:spcBef>
              <a:spcAft>
                <a:spcPct val="0"/>
              </a:spcAft>
              <a:buClr>
                <a:schemeClr val="accent2"/>
              </a:buClr>
              <a:buChar char="–"/>
              <a:defRPr sz="2908">
                <a:latin typeface="Calibri" pitchFamily="34" charset="0"/>
                <a:cs typeface="Calibri" pitchFamily="34" charset="0"/>
              </a:defRPr>
            </a:lvl4pPr>
            <a:lvl5pPr marL="2493157" indent="-277017" fontAlgn="base">
              <a:spcBef>
                <a:spcPts val="0"/>
              </a:spcBef>
              <a:spcAft>
                <a:spcPct val="0"/>
              </a:spcAft>
              <a:buClr>
                <a:schemeClr val="accent2"/>
              </a:buClr>
              <a:buChar char="»"/>
              <a:defRPr sz="2908">
                <a:latin typeface="Calibri" pitchFamily="34" charset="0"/>
                <a:cs typeface="Calibri" pitchFamily="34" charset="0"/>
              </a:defRPr>
            </a:lvl5pPr>
            <a:lvl6pPr marL="3047192" indent="-277017" fontAlgn="base">
              <a:spcBef>
                <a:spcPct val="50000"/>
              </a:spcBef>
              <a:spcAft>
                <a:spcPct val="0"/>
              </a:spcAft>
              <a:buClr>
                <a:schemeClr val="accent2"/>
              </a:buClr>
              <a:buChar char="»"/>
              <a:defRPr sz="2908"/>
            </a:lvl6pPr>
            <a:lvl7pPr marL="3601227" indent="-277017" fontAlgn="base">
              <a:spcBef>
                <a:spcPct val="50000"/>
              </a:spcBef>
              <a:spcAft>
                <a:spcPct val="0"/>
              </a:spcAft>
              <a:buClr>
                <a:schemeClr val="accent2"/>
              </a:buClr>
              <a:buChar char="»"/>
              <a:defRPr sz="2908"/>
            </a:lvl7pPr>
            <a:lvl8pPr marL="4155262" indent="-277017" fontAlgn="base">
              <a:spcBef>
                <a:spcPct val="50000"/>
              </a:spcBef>
              <a:spcAft>
                <a:spcPct val="0"/>
              </a:spcAft>
              <a:buClr>
                <a:schemeClr val="accent2"/>
              </a:buClr>
              <a:buChar char="»"/>
              <a:defRPr sz="2908"/>
            </a:lvl8pPr>
            <a:lvl9pPr marL="4709297" indent="-277017" fontAlgn="base">
              <a:spcBef>
                <a:spcPct val="50000"/>
              </a:spcBef>
              <a:spcAft>
                <a:spcPct val="0"/>
              </a:spcAft>
              <a:buClr>
                <a:schemeClr val="accent2"/>
              </a:buClr>
              <a:buChar char="»"/>
              <a:defRPr sz="2908"/>
            </a:lvl9pPr>
          </a:lstStyle>
          <a:p>
            <a:r>
              <a:rPr lang="it-IT" dirty="0"/>
              <a:t>Small </a:t>
            </a:r>
            <a:r>
              <a:rPr lang="it-IT" dirty="0" err="1"/>
              <a:t>asymmetry</a:t>
            </a:r>
            <a:r>
              <a:rPr lang="it-IT" dirty="0"/>
              <a:t> </a:t>
            </a:r>
            <a:r>
              <a:rPr lang="it-IT" dirty="0" err="1"/>
              <a:t>between</a:t>
            </a:r>
            <a:r>
              <a:rPr lang="it-IT" dirty="0"/>
              <a:t> positive and negative </a:t>
            </a:r>
            <a:r>
              <a:rPr lang="it-IT" dirty="0" err="1"/>
              <a:t>read</a:t>
            </a:r>
            <a:r>
              <a:rPr lang="it-IT" dirty="0"/>
              <a:t>, </a:t>
            </a:r>
            <a:r>
              <a:rPr lang="it-IT" dirty="0" err="1"/>
              <a:t>consistent</a:t>
            </a:r>
            <a:r>
              <a:rPr lang="it-IT" dirty="0"/>
              <a:t> with SD </a:t>
            </a:r>
            <a:r>
              <a:rPr lang="it-IT" dirty="0" err="1"/>
              <a:t>straight</a:t>
            </a:r>
            <a:r>
              <a:rPr lang="it-IT" dirty="0"/>
              <a:t> </a:t>
            </a:r>
            <a:r>
              <a:rPr lang="it-IT" dirty="0" err="1"/>
              <a:t>profile</a:t>
            </a:r>
            <a:endParaRPr lang="en-US" dirty="0"/>
          </a:p>
          <a:p>
            <a:r>
              <a:rPr lang="en-US" dirty="0"/>
              <a:t>Significant Vth window  </a:t>
            </a:r>
            <a:r>
              <a:rPr lang="en-US" dirty="0" err="1"/>
              <a:t>odulation</a:t>
            </a:r>
            <a:r>
              <a:rPr lang="en-US" dirty="0"/>
              <a:t>:</a:t>
            </a:r>
          </a:p>
          <a:p>
            <a:pPr lvl="1"/>
            <a:r>
              <a:rPr lang="en-US" dirty="0"/>
              <a:t>In-doping increases the Vth window</a:t>
            </a:r>
          </a:p>
          <a:p>
            <a:pPr lvl="1"/>
            <a:r>
              <a:rPr lang="en-US" dirty="0"/>
              <a:t>Ge-doping increases the Vth window</a:t>
            </a:r>
          </a:p>
        </p:txBody>
      </p:sp>
      <p:sp>
        <p:nvSpPr>
          <p:cNvPr id="12" name="TextBox 11"/>
          <p:cNvSpPr txBox="1"/>
          <p:nvPr/>
        </p:nvSpPr>
        <p:spPr>
          <a:xfrm>
            <a:off x="8911017" y="6172200"/>
            <a:ext cx="2061783" cy="427938"/>
          </a:xfrm>
          <a:prstGeom prst="rect">
            <a:avLst/>
          </a:prstGeom>
          <a:noFill/>
        </p:spPr>
        <p:txBody>
          <a:bodyPr wrap="none" rtlCol="0">
            <a:spAutoFit/>
          </a:bodyPr>
          <a:lstStyle/>
          <a:p>
            <a:r>
              <a:rPr lang="it-IT" dirty="0"/>
              <a:t>K* Camp </a:t>
            </a:r>
            <a:r>
              <a:rPr lang="it-IT" dirty="0" err="1"/>
              <a:t>lot</a:t>
            </a:r>
            <a:r>
              <a:rPr lang="it-IT" dirty="0"/>
              <a:t> #1</a:t>
            </a:r>
            <a:endParaRPr lang="en-US" dirty="0"/>
          </a:p>
        </p:txBody>
      </p:sp>
      <p:sp>
        <p:nvSpPr>
          <p:cNvPr id="4" name="TextBox 3"/>
          <p:cNvSpPr txBox="1"/>
          <p:nvPr/>
        </p:nvSpPr>
        <p:spPr>
          <a:xfrm>
            <a:off x="3960410" y="949605"/>
            <a:ext cx="3661580" cy="427938"/>
          </a:xfrm>
          <a:prstGeom prst="rect">
            <a:avLst/>
          </a:prstGeom>
          <a:noFill/>
        </p:spPr>
        <p:txBody>
          <a:bodyPr wrap="none" rtlCol="0">
            <a:spAutoFit/>
          </a:bodyPr>
          <a:lstStyle/>
          <a:p>
            <a:r>
              <a:rPr lang="it-IT" dirty="0"/>
              <a:t>SWR </a:t>
            </a:r>
            <a:r>
              <a:rPr lang="it-IT" dirty="0" err="1"/>
              <a:t>labels</a:t>
            </a:r>
            <a:r>
              <a:rPr lang="it-IT" dirty="0"/>
              <a:t>: </a:t>
            </a:r>
            <a:r>
              <a:rPr lang="it-IT" dirty="0" err="1"/>
              <a:t>Ge</a:t>
            </a:r>
            <a:r>
              <a:rPr lang="it-IT" dirty="0"/>
              <a:t>%-Si%-In %</a:t>
            </a:r>
            <a:endParaRPr lang="en-US" dirty="0"/>
          </a:p>
        </p:txBody>
      </p:sp>
    </p:spTree>
    <p:extLst>
      <p:ext uri="{BB962C8B-B14F-4D97-AF65-F5344CB8AC3E}">
        <p14:creationId xmlns:p14="http://schemas.microsoft.com/office/powerpoint/2010/main" val="296441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006" y="66521"/>
            <a:ext cx="10363200" cy="838200"/>
          </a:xfrm>
        </p:spPr>
        <p:txBody>
          <a:bodyPr/>
          <a:lstStyle/>
          <a:p>
            <a:r>
              <a:rPr lang="en-US" sz="3200" dirty="0"/>
              <a:t>K* camp lot 1: SR71B</a:t>
            </a:r>
            <a:endParaRPr lang="en-US" sz="32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593" t="7670" r="9302" b="5392"/>
          <a:stretch/>
        </p:blipFill>
        <p:spPr>
          <a:xfrm>
            <a:off x="5932967" y="0"/>
            <a:ext cx="6259033" cy="282666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470" t="8852" r="9230" b="6435"/>
          <a:stretch/>
        </p:blipFill>
        <p:spPr>
          <a:xfrm>
            <a:off x="5848372" y="2892056"/>
            <a:ext cx="6343627" cy="3965944"/>
          </a:xfrm>
          <a:prstGeom prst="rect">
            <a:avLst/>
          </a:prstGeom>
        </p:spPr>
      </p:pic>
      <p:sp>
        <p:nvSpPr>
          <p:cNvPr id="9" name="TextBox 8"/>
          <p:cNvSpPr txBox="1"/>
          <p:nvPr/>
        </p:nvSpPr>
        <p:spPr>
          <a:xfrm>
            <a:off x="6332871" y="2611216"/>
            <a:ext cx="223779" cy="215444"/>
          </a:xfrm>
          <a:prstGeom prst="rect">
            <a:avLst/>
          </a:prstGeom>
          <a:solidFill>
            <a:srgbClr val="FFFF00"/>
          </a:solidFill>
        </p:spPr>
        <p:txBody>
          <a:bodyPr wrap="none" lIns="45720" rIns="45720" rtlCol="0" anchor="ctr" anchorCtr="0">
            <a:spAutoFit/>
          </a:bodyPr>
          <a:lstStyle/>
          <a:p>
            <a:pPr algn="ctr"/>
            <a:r>
              <a:rPr lang="en-US" sz="800" b="1" dirty="0"/>
              <a:t>1C</a:t>
            </a:r>
          </a:p>
        </p:txBody>
      </p:sp>
      <p:sp>
        <p:nvSpPr>
          <p:cNvPr id="10" name="TextBox 9"/>
          <p:cNvSpPr txBox="1"/>
          <p:nvPr/>
        </p:nvSpPr>
        <p:spPr>
          <a:xfrm>
            <a:off x="6618045" y="2611216"/>
            <a:ext cx="218970" cy="215444"/>
          </a:xfrm>
          <a:prstGeom prst="rect">
            <a:avLst/>
          </a:prstGeom>
          <a:solidFill>
            <a:srgbClr val="FFFF00"/>
          </a:solidFill>
        </p:spPr>
        <p:txBody>
          <a:bodyPr wrap="none" lIns="45720" rIns="45720" rtlCol="0" anchor="ctr" anchorCtr="0">
            <a:spAutoFit/>
          </a:bodyPr>
          <a:lstStyle/>
          <a:p>
            <a:pPr algn="ctr"/>
            <a:r>
              <a:rPr lang="en-US" sz="800" b="1" dirty="0"/>
              <a:t>2E</a:t>
            </a:r>
          </a:p>
        </p:txBody>
      </p:sp>
      <p:sp>
        <p:nvSpPr>
          <p:cNvPr id="11" name="TextBox 10"/>
          <p:cNvSpPr txBox="1"/>
          <p:nvPr/>
        </p:nvSpPr>
        <p:spPr>
          <a:xfrm>
            <a:off x="6908237" y="2611216"/>
            <a:ext cx="218970" cy="215444"/>
          </a:xfrm>
          <a:prstGeom prst="rect">
            <a:avLst/>
          </a:prstGeom>
          <a:solidFill>
            <a:srgbClr val="FFFF00"/>
          </a:solidFill>
        </p:spPr>
        <p:txBody>
          <a:bodyPr wrap="none" lIns="45720" rIns="45720" rtlCol="0" anchor="ctr" anchorCtr="0">
            <a:spAutoFit/>
          </a:bodyPr>
          <a:lstStyle/>
          <a:p>
            <a:pPr algn="ctr"/>
            <a:r>
              <a:rPr lang="en-US" sz="800" b="1" dirty="0"/>
              <a:t>3E</a:t>
            </a:r>
          </a:p>
        </p:txBody>
      </p:sp>
      <p:sp>
        <p:nvSpPr>
          <p:cNvPr id="12" name="TextBox 11"/>
          <p:cNvSpPr txBox="1"/>
          <p:nvPr/>
        </p:nvSpPr>
        <p:spPr>
          <a:xfrm>
            <a:off x="7189842" y="2611216"/>
            <a:ext cx="218970" cy="215444"/>
          </a:xfrm>
          <a:prstGeom prst="rect">
            <a:avLst/>
          </a:prstGeom>
          <a:solidFill>
            <a:srgbClr val="FFFF00"/>
          </a:solidFill>
        </p:spPr>
        <p:txBody>
          <a:bodyPr wrap="none" lIns="45720" rIns="45720" rtlCol="0" anchor="ctr" anchorCtr="0">
            <a:spAutoFit/>
          </a:bodyPr>
          <a:lstStyle/>
          <a:p>
            <a:pPr algn="ctr"/>
            <a:r>
              <a:rPr lang="en-US" sz="800" b="1" dirty="0"/>
              <a:t>4E</a:t>
            </a:r>
          </a:p>
        </p:txBody>
      </p:sp>
      <p:sp>
        <p:nvSpPr>
          <p:cNvPr id="13" name="TextBox 12"/>
          <p:cNvSpPr txBox="1"/>
          <p:nvPr/>
        </p:nvSpPr>
        <p:spPr>
          <a:xfrm>
            <a:off x="7478941" y="2611216"/>
            <a:ext cx="218970" cy="215444"/>
          </a:xfrm>
          <a:prstGeom prst="rect">
            <a:avLst/>
          </a:prstGeom>
          <a:solidFill>
            <a:srgbClr val="FFFF00"/>
          </a:solidFill>
        </p:spPr>
        <p:txBody>
          <a:bodyPr wrap="none" lIns="45720" rIns="45720" rtlCol="0" anchor="ctr" anchorCtr="0">
            <a:spAutoFit/>
          </a:bodyPr>
          <a:lstStyle/>
          <a:p>
            <a:pPr algn="ctr"/>
            <a:r>
              <a:rPr lang="en-US" sz="800" b="1" dirty="0"/>
              <a:t>5E</a:t>
            </a:r>
          </a:p>
        </p:txBody>
      </p:sp>
      <p:sp>
        <p:nvSpPr>
          <p:cNvPr id="14" name="TextBox 13"/>
          <p:cNvSpPr txBox="1"/>
          <p:nvPr/>
        </p:nvSpPr>
        <p:spPr>
          <a:xfrm>
            <a:off x="7756706" y="2611216"/>
            <a:ext cx="218970" cy="215444"/>
          </a:xfrm>
          <a:prstGeom prst="rect">
            <a:avLst/>
          </a:prstGeom>
          <a:solidFill>
            <a:srgbClr val="FFFF00"/>
          </a:solidFill>
        </p:spPr>
        <p:txBody>
          <a:bodyPr wrap="none" lIns="45720" rIns="45720" rtlCol="0" anchor="ctr" anchorCtr="0">
            <a:spAutoFit/>
          </a:bodyPr>
          <a:lstStyle/>
          <a:p>
            <a:pPr algn="ctr"/>
            <a:r>
              <a:rPr lang="en-US" sz="800" b="1" dirty="0"/>
              <a:t>6E</a:t>
            </a:r>
          </a:p>
        </p:txBody>
      </p:sp>
      <p:sp>
        <p:nvSpPr>
          <p:cNvPr id="15" name="TextBox 14"/>
          <p:cNvSpPr txBox="1"/>
          <p:nvPr/>
        </p:nvSpPr>
        <p:spPr>
          <a:xfrm>
            <a:off x="8333121" y="2611216"/>
            <a:ext cx="223779" cy="215444"/>
          </a:xfrm>
          <a:prstGeom prst="rect">
            <a:avLst/>
          </a:prstGeom>
          <a:solidFill>
            <a:srgbClr val="FFFF00"/>
          </a:solidFill>
        </p:spPr>
        <p:txBody>
          <a:bodyPr wrap="none" lIns="45720" rIns="45720" rtlCol="0" anchor="ctr" anchorCtr="0">
            <a:spAutoFit/>
          </a:bodyPr>
          <a:lstStyle/>
          <a:p>
            <a:pPr algn="ctr"/>
            <a:r>
              <a:rPr lang="en-US" sz="800" b="1" dirty="0"/>
              <a:t>1C</a:t>
            </a:r>
          </a:p>
        </p:txBody>
      </p:sp>
      <p:sp>
        <p:nvSpPr>
          <p:cNvPr id="16" name="TextBox 15"/>
          <p:cNvSpPr txBox="1"/>
          <p:nvPr/>
        </p:nvSpPr>
        <p:spPr>
          <a:xfrm>
            <a:off x="8618295" y="2611216"/>
            <a:ext cx="218970" cy="215444"/>
          </a:xfrm>
          <a:prstGeom prst="rect">
            <a:avLst/>
          </a:prstGeom>
          <a:solidFill>
            <a:srgbClr val="FFFF00"/>
          </a:solidFill>
        </p:spPr>
        <p:txBody>
          <a:bodyPr wrap="none" lIns="45720" rIns="45720" rtlCol="0" anchor="ctr" anchorCtr="0">
            <a:spAutoFit/>
          </a:bodyPr>
          <a:lstStyle/>
          <a:p>
            <a:pPr algn="ctr"/>
            <a:r>
              <a:rPr lang="en-US" sz="800" b="1" dirty="0"/>
              <a:t>2E</a:t>
            </a:r>
          </a:p>
        </p:txBody>
      </p:sp>
      <p:sp>
        <p:nvSpPr>
          <p:cNvPr id="17" name="TextBox 16"/>
          <p:cNvSpPr txBox="1"/>
          <p:nvPr/>
        </p:nvSpPr>
        <p:spPr>
          <a:xfrm>
            <a:off x="8908487" y="2611216"/>
            <a:ext cx="218970" cy="215444"/>
          </a:xfrm>
          <a:prstGeom prst="rect">
            <a:avLst/>
          </a:prstGeom>
          <a:solidFill>
            <a:srgbClr val="FFFF00"/>
          </a:solidFill>
        </p:spPr>
        <p:txBody>
          <a:bodyPr wrap="none" lIns="45720" rIns="45720" rtlCol="0" anchor="ctr" anchorCtr="0">
            <a:spAutoFit/>
          </a:bodyPr>
          <a:lstStyle/>
          <a:p>
            <a:pPr algn="ctr"/>
            <a:r>
              <a:rPr lang="en-US" sz="800" b="1" dirty="0"/>
              <a:t>3E</a:t>
            </a:r>
          </a:p>
        </p:txBody>
      </p:sp>
      <p:sp>
        <p:nvSpPr>
          <p:cNvPr id="18" name="TextBox 17"/>
          <p:cNvSpPr txBox="1"/>
          <p:nvPr/>
        </p:nvSpPr>
        <p:spPr>
          <a:xfrm>
            <a:off x="9190092" y="2611216"/>
            <a:ext cx="218970" cy="215444"/>
          </a:xfrm>
          <a:prstGeom prst="rect">
            <a:avLst/>
          </a:prstGeom>
          <a:solidFill>
            <a:srgbClr val="FFFF00"/>
          </a:solidFill>
        </p:spPr>
        <p:txBody>
          <a:bodyPr wrap="none" lIns="45720" rIns="45720" rtlCol="0" anchor="ctr" anchorCtr="0">
            <a:spAutoFit/>
          </a:bodyPr>
          <a:lstStyle/>
          <a:p>
            <a:pPr algn="ctr"/>
            <a:r>
              <a:rPr lang="en-US" sz="800" b="1" dirty="0"/>
              <a:t>4E</a:t>
            </a:r>
          </a:p>
        </p:txBody>
      </p:sp>
      <p:sp>
        <p:nvSpPr>
          <p:cNvPr id="19" name="TextBox 18"/>
          <p:cNvSpPr txBox="1"/>
          <p:nvPr/>
        </p:nvSpPr>
        <p:spPr>
          <a:xfrm>
            <a:off x="9479191" y="2611216"/>
            <a:ext cx="218970" cy="215444"/>
          </a:xfrm>
          <a:prstGeom prst="rect">
            <a:avLst/>
          </a:prstGeom>
          <a:solidFill>
            <a:srgbClr val="FFFF00"/>
          </a:solidFill>
        </p:spPr>
        <p:txBody>
          <a:bodyPr wrap="none" lIns="45720" rIns="45720" rtlCol="0" anchor="ctr" anchorCtr="0">
            <a:spAutoFit/>
          </a:bodyPr>
          <a:lstStyle/>
          <a:p>
            <a:pPr algn="ctr"/>
            <a:r>
              <a:rPr lang="en-US" sz="800" b="1" dirty="0"/>
              <a:t>5E</a:t>
            </a:r>
          </a:p>
        </p:txBody>
      </p:sp>
      <p:sp>
        <p:nvSpPr>
          <p:cNvPr id="20" name="TextBox 19"/>
          <p:cNvSpPr txBox="1"/>
          <p:nvPr/>
        </p:nvSpPr>
        <p:spPr>
          <a:xfrm>
            <a:off x="9756956" y="2611216"/>
            <a:ext cx="218970" cy="215444"/>
          </a:xfrm>
          <a:prstGeom prst="rect">
            <a:avLst/>
          </a:prstGeom>
          <a:solidFill>
            <a:srgbClr val="FFFF00"/>
          </a:solidFill>
        </p:spPr>
        <p:txBody>
          <a:bodyPr wrap="none" lIns="45720" rIns="45720" rtlCol="0" anchor="ctr" anchorCtr="0">
            <a:spAutoFit/>
          </a:bodyPr>
          <a:lstStyle/>
          <a:p>
            <a:pPr algn="ctr"/>
            <a:r>
              <a:rPr lang="en-US" sz="800" b="1" dirty="0"/>
              <a:t>6E</a:t>
            </a:r>
          </a:p>
        </p:txBody>
      </p:sp>
      <p:sp>
        <p:nvSpPr>
          <p:cNvPr id="21" name="TextBox 20"/>
          <p:cNvSpPr txBox="1"/>
          <p:nvPr/>
        </p:nvSpPr>
        <p:spPr>
          <a:xfrm>
            <a:off x="10320803" y="2611216"/>
            <a:ext cx="223779" cy="215444"/>
          </a:xfrm>
          <a:prstGeom prst="rect">
            <a:avLst/>
          </a:prstGeom>
          <a:solidFill>
            <a:srgbClr val="FFFF00"/>
          </a:solidFill>
        </p:spPr>
        <p:txBody>
          <a:bodyPr wrap="none" lIns="45720" rIns="45720" rtlCol="0" anchor="ctr" anchorCtr="0">
            <a:spAutoFit/>
          </a:bodyPr>
          <a:lstStyle/>
          <a:p>
            <a:pPr algn="ctr"/>
            <a:r>
              <a:rPr lang="en-US" sz="800" b="1" dirty="0"/>
              <a:t>1C</a:t>
            </a:r>
          </a:p>
        </p:txBody>
      </p:sp>
      <p:sp>
        <p:nvSpPr>
          <p:cNvPr id="22" name="TextBox 21"/>
          <p:cNvSpPr txBox="1"/>
          <p:nvPr/>
        </p:nvSpPr>
        <p:spPr>
          <a:xfrm>
            <a:off x="10605977" y="2611216"/>
            <a:ext cx="218970" cy="215444"/>
          </a:xfrm>
          <a:prstGeom prst="rect">
            <a:avLst/>
          </a:prstGeom>
          <a:solidFill>
            <a:srgbClr val="FFFF00"/>
          </a:solidFill>
        </p:spPr>
        <p:txBody>
          <a:bodyPr wrap="none" lIns="45720" rIns="45720" rtlCol="0" anchor="ctr" anchorCtr="0">
            <a:spAutoFit/>
          </a:bodyPr>
          <a:lstStyle/>
          <a:p>
            <a:pPr algn="ctr"/>
            <a:r>
              <a:rPr lang="en-US" sz="800" b="1" dirty="0"/>
              <a:t>2E</a:t>
            </a:r>
          </a:p>
        </p:txBody>
      </p:sp>
      <p:sp>
        <p:nvSpPr>
          <p:cNvPr id="23" name="TextBox 22"/>
          <p:cNvSpPr txBox="1"/>
          <p:nvPr/>
        </p:nvSpPr>
        <p:spPr>
          <a:xfrm>
            <a:off x="10896169" y="2611216"/>
            <a:ext cx="218970" cy="215444"/>
          </a:xfrm>
          <a:prstGeom prst="rect">
            <a:avLst/>
          </a:prstGeom>
          <a:solidFill>
            <a:srgbClr val="FFFF00"/>
          </a:solidFill>
        </p:spPr>
        <p:txBody>
          <a:bodyPr wrap="none" lIns="45720" rIns="45720" rtlCol="0" anchor="ctr" anchorCtr="0">
            <a:spAutoFit/>
          </a:bodyPr>
          <a:lstStyle/>
          <a:p>
            <a:pPr algn="ctr"/>
            <a:r>
              <a:rPr lang="en-US" sz="800" b="1" dirty="0"/>
              <a:t>3E</a:t>
            </a:r>
          </a:p>
        </p:txBody>
      </p:sp>
      <p:sp>
        <p:nvSpPr>
          <p:cNvPr id="24" name="TextBox 23"/>
          <p:cNvSpPr txBox="1"/>
          <p:nvPr/>
        </p:nvSpPr>
        <p:spPr>
          <a:xfrm>
            <a:off x="11177774" y="2611216"/>
            <a:ext cx="218970" cy="215444"/>
          </a:xfrm>
          <a:prstGeom prst="rect">
            <a:avLst/>
          </a:prstGeom>
          <a:solidFill>
            <a:srgbClr val="FFFF00"/>
          </a:solidFill>
        </p:spPr>
        <p:txBody>
          <a:bodyPr wrap="none" lIns="45720" rIns="45720" rtlCol="0" anchor="ctr" anchorCtr="0">
            <a:spAutoFit/>
          </a:bodyPr>
          <a:lstStyle/>
          <a:p>
            <a:pPr algn="ctr"/>
            <a:r>
              <a:rPr lang="en-US" sz="800" b="1" dirty="0"/>
              <a:t>4E</a:t>
            </a:r>
          </a:p>
        </p:txBody>
      </p:sp>
      <p:sp>
        <p:nvSpPr>
          <p:cNvPr id="25" name="TextBox 24"/>
          <p:cNvSpPr txBox="1"/>
          <p:nvPr/>
        </p:nvSpPr>
        <p:spPr>
          <a:xfrm>
            <a:off x="11466873" y="2611216"/>
            <a:ext cx="218970" cy="215444"/>
          </a:xfrm>
          <a:prstGeom prst="rect">
            <a:avLst/>
          </a:prstGeom>
          <a:solidFill>
            <a:srgbClr val="FFFF00"/>
          </a:solidFill>
        </p:spPr>
        <p:txBody>
          <a:bodyPr wrap="none" lIns="45720" rIns="45720" rtlCol="0" anchor="ctr" anchorCtr="0">
            <a:spAutoFit/>
          </a:bodyPr>
          <a:lstStyle/>
          <a:p>
            <a:pPr algn="ctr"/>
            <a:r>
              <a:rPr lang="en-US" sz="800" b="1" dirty="0"/>
              <a:t>5E</a:t>
            </a:r>
          </a:p>
        </p:txBody>
      </p:sp>
      <p:sp>
        <p:nvSpPr>
          <p:cNvPr id="26" name="TextBox 25"/>
          <p:cNvSpPr txBox="1"/>
          <p:nvPr/>
        </p:nvSpPr>
        <p:spPr>
          <a:xfrm>
            <a:off x="11744638" y="2611216"/>
            <a:ext cx="218970" cy="215444"/>
          </a:xfrm>
          <a:prstGeom prst="rect">
            <a:avLst/>
          </a:prstGeom>
          <a:solidFill>
            <a:srgbClr val="FFFF00"/>
          </a:solidFill>
        </p:spPr>
        <p:txBody>
          <a:bodyPr wrap="none" lIns="45720" rIns="45720" rtlCol="0" anchor="ctr" anchorCtr="0">
            <a:spAutoFit/>
          </a:bodyPr>
          <a:lstStyle/>
          <a:p>
            <a:pPr algn="ctr"/>
            <a:r>
              <a:rPr lang="en-US" sz="800" b="1" dirty="0"/>
              <a:t>6E</a:t>
            </a:r>
          </a:p>
        </p:txBody>
      </p:sp>
      <p:graphicFrame>
        <p:nvGraphicFramePr>
          <p:cNvPr id="27" name="Table 26"/>
          <p:cNvGraphicFramePr>
            <a:graphicFrameLocks noGrp="1"/>
          </p:cNvGraphicFramePr>
          <p:nvPr>
            <p:extLst/>
          </p:nvPr>
        </p:nvGraphicFramePr>
        <p:xfrm>
          <a:off x="221468" y="906430"/>
          <a:ext cx="3892973" cy="2438400"/>
        </p:xfrm>
        <a:graphic>
          <a:graphicData uri="http://schemas.openxmlformats.org/drawingml/2006/table">
            <a:tbl>
              <a:tblPr firstRow="1" bandRow="1">
                <a:tableStyleId>{5C22544A-7EE6-4342-B048-85BDC9FD1C3A}</a:tableStyleId>
              </a:tblPr>
              <a:tblGrid>
                <a:gridCol w="608644">
                  <a:extLst>
                    <a:ext uri="{9D8B030D-6E8A-4147-A177-3AD203B41FA5}">
                      <a16:colId xmlns:a16="http://schemas.microsoft.com/office/drawing/2014/main" val="20000"/>
                    </a:ext>
                  </a:extLst>
                </a:gridCol>
                <a:gridCol w="796311">
                  <a:extLst>
                    <a:ext uri="{9D8B030D-6E8A-4147-A177-3AD203B41FA5}">
                      <a16:colId xmlns:a16="http://schemas.microsoft.com/office/drawing/2014/main" val="42383131"/>
                    </a:ext>
                  </a:extLst>
                </a:gridCol>
                <a:gridCol w="691116">
                  <a:extLst>
                    <a:ext uri="{9D8B030D-6E8A-4147-A177-3AD203B41FA5}">
                      <a16:colId xmlns:a16="http://schemas.microsoft.com/office/drawing/2014/main" val="2964133735"/>
                    </a:ext>
                  </a:extLst>
                </a:gridCol>
                <a:gridCol w="744279">
                  <a:extLst>
                    <a:ext uri="{9D8B030D-6E8A-4147-A177-3AD203B41FA5}">
                      <a16:colId xmlns:a16="http://schemas.microsoft.com/office/drawing/2014/main" val="20002"/>
                    </a:ext>
                  </a:extLst>
                </a:gridCol>
                <a:gridCol w="1052623">
                  <a:extLst>
                    <a:ext uri="{9D8B030D-6E8A-4147-A177-3AD203B41FA5}">
                      <a16:colId xmlns:a16="http://schemas.microsoft.com/office/drawing/2014/main" val="91596857"/>
                    </a:ext>
                  </a:extLst>
                </a:gridCol>
              </a:tblGrid>
              <a:tr h="189724">
                <a:tc>
                  <a:txBody>
                    <a:bodyPr/>
                    <a:lstStyle/>
                    <a:p>
                      <a:pPr algn="ctr"/>
                      <a:r>
                        <a:rPr lang="en-US" sz="1400" dirty="0"/>
                        <a:t>Trial</a:t>
                      </a:r>
                    </a:p>
                  </a:txBody>
                  <a:tcPr/>
                </a:tc>
                <a:tc>
                  <a:txBody>
                    <a:bodyPr/>
                    <a:lstStyle/>
                    <a:p>
                      <a:pPr algn="ctr"/>
                      <a:r>
                        <a:rPr lang="it-IT" sz="1400" dirty="0" err="1"/>
                        <a:t>Ge</a:t>
                      </a:r>
                      <a:r>
                        <a:rPr lang="it-IT" sz="1400" dirty="0"/>
                        <a:t> %</a:t>
                      </a:r>
                      <a:endParaRPr lang="en-US" sz="1400" dirty="0"/>
                    </a:p>
                  </a:txBody>
                  <a:tcPr/>
                </a:tc>
                <a:tc>
                  <a:txBody>
                    <a:bodyPr/>
                    <a:lstStyle/>
                    <a:p>
                      <a:pPr algn="ctr"/>
                      <a:r>
                        <a:rPr lang="it-IT" sz="1400" dirty="0"/>
                        <a:t>Si %</a:t>
                      </a:r>
                      <a:endParaRPr lang="en-US" sz="1400" dirty="0"/>
                    </a:p>
                  </a:txBody>
                  <a:tcPr/>
                </a:tc>
                <a:tc>
                  <a:txBody>
                    <a:bodyPr/>
                    <a:lstStyle/>
                    <a:p>
                      <a:pPr algn="ctr"/>
                      <a:r>
                        <a:rPr lang="it-IT" sz="1400" dirty="0"/>
                        <a:t>In %</a:t>
                      </a:r>
                      <a:endParaRPr lang="en-US" sz="1400" dirty="0"/>
                    </a:p>
                  </a:txBody>
                  <a:tcPr/>
                </a:tc>
                <a:tc>
                  <a:txBody>
                    <a:bodyPr/>
                    <a:lstStyle/>
                    <a:p>
                      <a:pPr algn="ctr"/>
                      <a:r>
                        <a:rPr lang="it-IT" sz="1400" dirty="0" err="1"/>
                        <a:t>As+Se</a:t>
                      </a:r>
                      <a:r>
                        <a:rPr lang="it-IT" sz="1400" dirty="0"/>
                        <a:t> %</a:t>
                      </a:r>
                      <a:endParaRPr lang="en-US" sz="1400" dirty="0"/>
                    </a:p>
                  </a:txBody>
                  <a:tcPr/>
                </a:tc>
                <a:extLst>
                  <a:ext uri="{0D108BD9-81ED-4DB2-BD59-A6C34878D82A}">
                    <a16:rowId xmlns:a16="http://schemas.microsoft.com/office/drawing/2014/main" val="10000"/>
                  </a:ext>
                </a:extLst>
              </a:tr>
              <a:tr h="189724">
                <a:tc>
                  <a:txBody>
                    <a:bodyPr/>
                    <a:lstStyle/>
                    <a:p>
                      <a:pPr algn="ctr"/>
                      <a:r>
                        <a:rPr lang="en-US" sz="1400" dirty="0">
                          <a:latin typeface="+mn-lt"/>
                        </a:rPr>
                        <a:t>1C</a:t>
                      </a:r>
                    </a:p>
                  </a:txBody>
                  <a:tcPr anchor="ctr"/>
                </a:tc>
                <a:tc>
                  <a:txBody>
                    <a:bodyPr/>
                    <a:lstStyle/>
                    <a:p>
                      <a:pPr algn="ctr"/>
                      <a:r>
                        <a:rPr lang="it-IT" sz="1400" dirty="0">
                          <a:latin typeface="+mn-lt"/>
                        </a:rPr>
                        <a:t>13</a:t>
                      </a:r>
                      <a:endParaRPr lang="en-US" sz="1400" dirty="0">
                        <a:latin typeface="+mn-lt"/>
                      </a:endParaRPr>
                    </a:p>
                  </a:txBody>
                  <a:tcPr anchor="ctr"/>
                </a:tc>
                <a:tc>
                  <a:txBody>
                    <a:bodyPr/>
                    <a:lstStyle/>
                    <a:p>
                      <a:pPr algn="ctr"/>
                      <a:r>
                        <a:rPr lang="it-IT" sz="1400" dirty="0">
                          <a:latin typeface="+mn-lt"/>
                        </a:rPr>
                        <a:t>6</a:t>
                      </a:r>
                      <a:endParaRPr lang="en-US" sz="1400" dirty="0">
                        <a:latin typeface="+mn-lt"/>
                      </a:endParaRPr>
                    </a:p>
                  </a:txBody>
                  <a:tcPr anchor="ctr"/>
                </a:tc>
                <a:tc>
                  <a:txBody>
                    <a:bodyPr/>
                    <a:lstStyle/>
                    <a:p>
                      <a:pPr algn="ctr"/>
                      <a:r>
                        <a:rPr lang="en-US" sz="1400" dirty="0">
                          <a:latin typeface="+mn-lt"/>
                        </a:rPr>
                        <a:t>2</a:t>
                      </a:r>
                    </a:p>
                  </a:txBody>
                  <a:tcPr anchor="ctr"/>
                </a:tc>
                <a:tc>
                  <a:txBody>
                    <a:bodyPr/>
                    <a:lstStyle/>
                    <a:p>
                      <a:pPr algn="ctr"/>
                      <a:r>
                        <a:rPr lang="it-IT" sz="1400" dirty="0">
                          <a:latin typeface="+mn-lt"/>
                        </a:rPr>
                        <a:t>79</a:t>
                      </a:r>
                      <a:endParaRPr lang="en-US" sz="1400" dirty="0">
                        <a:latin typeface="+mn-lt"/>
                      </a:endParaRPr>
                    </a:p>
                  </a:txBody>
                  <a:tcPr anchor="ctr"/>
                </a:tc>
                <a:extLst>
                  <a:ext uri="{0D108BD9-81ED-4DB2-BD59-A6C34878D82A}">
                    <a16:rowId xmlns:a16="http://schemas.microsoft.com/office/drawing/2014/main" val="10001"/>
                  </a:ext>
                </a:extLst>
              </a:tr>
              <a:tr h="189724">
                <a:tc>
                  <a:txBody>
                    <a:bodyPr/>
                    <a:lstStyle/>
                    <a:p>
                      <a:pPr algn="ctr"/>
                      <a:r>
                        <a:rPr lang="en-US" sz="1400" dirty="0">
                          <a:latin typeface="+mn-lt"/>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16</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0</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0</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400" dirty="0">
                          <a:latin typeface="+mn-lt"/>
                        </a:rPr>
                        <a:t>84</a:t>
                      </a:r>
                      <a:endParaRPr lang="en-US" sz="1400" dirty="0">
                        <a:latin typeface="+mn-lt"/>
                      </a:endParaRPr>
                    </a:p>
                  </a:txBody>
                  <a:tcPr anchor="ctr"/>
                </a:tc>
                <a:extLst>
                  <a:ext uri="{0D108BD9-81ED-4DB2-BD59-A6C34878D82A}">
                    <a16:rowId xmlns:a16="http://schemas.microsoft.com/office/drawing/2014/main" val="10002"/>
                  </a:ext>
                </a:extLst>
              </a:tr>
              <a:tr h="189724">
                <a:tc>
                  <a:txBody>
                    <a:bodyPr/>
                    <a:lstStyle/>
                    <a:p>
                      <a:pPr algn="ctr"/>
                      <a:r>
                        <a:rPr lang="en-US" sz="1400" dirty="0">
                          <a:latin typeface="+mn-lt"/>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16</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0</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2</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82</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3"/>
                  </a:ext>
                </a:extLst>
              </a:tr>
              <a:tr h="189724">
                <a:tc>
                  <a:txBody>
                    <a:bodyPr/>
                    <a:lstStyle/>
                    <a:p>
                      <a:pPr algn="ctr"/>
                      <a:r>
                        <a:rPr lang="en-US" sz="1400" dirty="0">
                          <a:latin typeface="+mn-lt"/>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16</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0</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5</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79</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4"/>
                  </a:ext>
                </a:extLst>
              </a:tr>
              <a:tr h="189724">
                <a:tc>
                  <a:txBody>
                    <a:bodyPr/>
                    <a:lstStyle/>
                    <a:p>
                      <a:pPr algn="ctr"/>
                      <a:r>
                        <a:rPr lang="en-US" sz="1400" dirty="0">
                          <a:latin typeface="+mn-lt"/>
                        </a:rPr>
                        <a:t>5E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13</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3</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5</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79</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5"/>
                  </a:ext>
                </a:extLst>
              </a:tr>
              <a:tr h="189724">
                <a:tc>
                  <a:txBody>
                    <a:bodyPr/>
                    <a:lstStyle/>
                    <a:p>
                      <a:pPr algn="ctr"/>
                      <a:r>
                        <a:rPr lang="it-IT" sz="1400" dirty="0">
                          <a:latin typeface="+mn-lt"/>
                        </a:rPr>
                        <a:t>6E</a:t>
                      </a:r>
                      <a:endParaRPr lang="en-US" sz="14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11</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5</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5</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79</a:t>
                      </a:r>
                      <a:endParaRPr kumimoji="0" lang="en-US" sz="14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4088534641"/>
                  </a:ext>
                </a:extLst>
              </a:tr>
              <a:tr h="189724">
                <a:tc>
                  <a:txBody>
                    <a:bodyPr/>
                    <a:lstStyle/>
                    <a:p>
                      <a:pPr algn="ctr"/>
                      <a:r>
                        <a:rPr lang="it-IT" sz="1400" dirty="0">
                          <a:solidFill>
                            <a:schemeClr val="bg1">
                              <a:lumMod val="65000"/>
                            </a:schemeClr>
                          </a:solidFill>
                          <a:latin typeface="+mn-lt"/>
                        </a:rPr>
                        <a:t>7E</a:t>
                      </a:r>
                      <a:endParaRPr lang="en-US" sz="1400" dirty="0">
                        <a:solidFill>
                          <a:schemeClr val="bg1">
                            <a:lumMod val="65000"/>
                          </a:schemeClr>
                        </a:solidFill>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65000"/>
                            </a:schemeClr>
                          </a:solidFill>
                          <a:effectLst/>
                          <a:uLnTx/>
                          <a:uFillTx/>
                          <a:latin typeface="+mn-lt"/>
                          <a:ea typeface="+mn-ea"/>
                          <a:cs typeface="+mn-cs"/>
                        </a:rPr>
                        <a:t>9</a:t>
                      </a:r>
                      <a:endParaRPr kumimoji="0" lang="en-US" sz="1400" b="0" i="0" u="none" strike="noStrike" kern="1200" cap="none" spc="0" normalizeH="0" baseline="0" noProof="0" dirty="0">
                        <a:ln>
                          <a:noFill/>
                        </a:ln>
                        <a:solidFill>
                          <a:schemeClr val="bg1">
                            <a:lumMod val="65000"/>
                          </a:schemeClr>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65000"/>
                            </a:schemeClr>
                          </a:solidFill>
                          <a:effectLst/>
                          <a:uLnTx/>
                          <a:uFillTx/>
                          <a:latin typeface="+mn-lt"/>
                          <a:ea typeface="+mn-ea"/>
                          <a:cs typeface="+mn-cs"/>
                        </a:rPr>
                        <a:t>7</a:t>
                      </a:r>
                      <a:endParaRPr kumimoji="0" lang="en-US" sz="1400" b="0" i="0" u="none" strike="noStrike" kern="1200" cap="none" spc="0" normalizeH="0" baseline="0" noProof="0" dirty="0">
                        <a:ln>
                          <a:noFill/>
                        </a:ln>
                        <a:solidFill>
                          <a:schemeClr val="bg1">
                            <a:lumMod val="65000"/>
                          </a:schemeClr>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65000"/>
                            </a:schemeClr>
                          </a:solidFill>
                          <a:effectLst/>
                          <a:uLnTx/>
                          <a:uFillTx/>
                          <a:latin typeface="+mn-lt"/>
                          <a:ea typeface="+mn-ea"/>
                          <a:cs typeface="+mn-cs"/>
                        </a:rPr>
                        <a:t>5</a:t>
                      </a:r>
                      <a:endParaRPr kumimoji="0" lang="en-US" sz="1400" b="0" i="0" u="none" strike="noStrike" kern="1200" cap="none" spc="0" normalizeH="0" baseline="0" noProof="0" dirty="0">
                        <a:ln>
                          <a:noFill/>
                        </a:ln>
                        <a:solidFill>
                          <a:schemeClr val="bg1">
                            <a:lumMod val="65000"/>
                          </a:schemeClr>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65000"/>
                            </a:schemeClr>
                          </a:solidFill>
                          <a:effectLst/>
                          <a:uLnTx/>
                          <a:uFillTx/>
                          <a:latin typeface="+mn-lt"/>
                          <a:ea typeface="+mn-ea"/>
                          <a:cs typeface="+mn-cs"/>
                        </a:rPr>
                        <a:t>79</a:t>
                      </a:r>
                      <a:endParaRPr kumimoji="0" lang="en-US" sz="1400" b="0" i="0" u="none" strike="noStrike" kern="1200" cap="none" spc="0" normalizeH="0" baseline="0" noProof="0" dirty="0">
                        <a:ln>
                          <a:noFill/>
                        </a:ln>
                        <a:solidFill>
                          <a:schemeClr val="bg1">
                            <a:lumMod val="65000"/>
                          </a:schemeClr>
                        </a:solidFill>
                        <a:effectLst/>
                        <a:uLnTx/>
                        <a:uFillTx/>
                        <a:latin typeface="+mn-lt"/>
                        <a:ea typeface="+mn-ea"/>
                        <a:cs typeface="+mn-cs"/>
                      </a:endParaRPr>
                    </a:p>
                  </a:txBody>
                  <a:tcPr anchor="ctr"/>
                </a:tc>
                <a:extLst>
                  <a:ext uri="{0D108BD9-81ED-4DB2-BD59-A6C34878D82A}">
                    <a16:rowId xmlns:a16="http://schemas.microsoft.com/office/drawing/2014/main" val="3546070446"/>
                  </a:ext>
                </a:extLst>
              </a:tr>
            </a:tbl>
          </a:graphicData>
        </a:graphic>
      </p:graphicFrame>
      <p:sp>
        <p:nvSpPr>
          <p:cNvPr id="28" name="TextBox 27"/>
          <p:cNvSpPr txBox="1"/>
          <p:nvPr/>
        </p:nvSpPr>
        <p:spPr>
          <a:xfrm>
            <a:off x="6275721" y="6642556"/>
            <a:ext cx="223779" cy="215444"/>
          </a:xfrm>
          <a:prstGeom prst="rect">
            <a:avLst/>
          </a:prstGeom>
          <a:solidFill>
            <a:srgbClr val="FFFF00"/>
          </a:solidFill>
        </p:spPr>
        <p:txBody>
          <a:bodyPr wrap="none" lIns="45720" rIns="45720" rtlCol="0" anchor="ctr" anchorCtr="0">
            <a:spAutoFit/>
          </a:bodyPr>
          <a:lstStyle/>
          <a:p>
            <a:pPr algn="ctr"/>
            <a:r>
              <a:rPr lang="en-US" sz="800" b="1" dirty="0"/>
              <a:t>1C</a:t>
            </a:r>
          </a:p>
        </p:txBody>
      </p:sp>
      <p:sp>
        <p:nvSpPr>
          <p:cNvPr id="29" name="TextBox 28"/>
          <p:cNvSpPr txBox="1"/>
          <p:nvPr/>
        </p:nvSpPr>
        <p:spPr>
          <a:xfrm>
            <a:off x="6560895" y="6642556"/>
            <a:ext cx="218970" cy="215444"/>
          </a:xfrm>
          <a:prstGeom prst="rect">
            <a:avLst/>
          </a:prstGeom>
          <a:solidFill>
            <a:srgbClr val="FFFF00"/>
          </a:solidFill>
        </p:spPr>
        <p:txBody>
          <a:bodyPr wrap="none" lIns="45720" rIns="45720" rtlCol="0" anchor="ctr" anchorCtr="0">
            <a:spAutoFit/>
          </a:bodyPr>
          <a:lstStyle/>
          <a:p>
            <a:pPr algn="ctr"/>
            <a:r>
              <a:rPr lang="en-US" sz="800" b="1" dirty="0"/>
              <a:t>2E</a:t>
            </a:r>
          </a:p>
        </p:txBody>
      </p:sp>
      <p:sp>
        <p:nvSpPr>
          <p:cNvPr id="30" name="TextBox 29"/>
          <p:cNvSpPr txBox="1"/>
          <p:nvPr/>
        </p:nvSpPr>
        <p:spPr>
          <a:xfrm>
            <a:off x="6851087" y="6642556"/>
            <a:ext cx="218970" cy="215444"/>
          </a:xfrm>
          <a:prstGeom prst="rect">
            <a:avLst/>
          </a:prstGeom>
          <a:solidFill>
            <a:srgbClr val="FFFF00"/>
          </a:solidFill>
        </p:spPr>
        <p:txBody>
          <a:bodyPr wrap="none" lIns="45720" rIns="45720" rtlCol="0" anchor="ctr" anchorCtr="0">
            <a:spAutoFit/>
          </a:bodyPr>
          <a:lstStyle/>
          <a:p>
            <a:pPr algn="ctr"/>
            <a:r>
              <a:rPr lang="en-US" sz="800" b="1" dirty="0"/>
              <a:t>3E</a:t>
            </a:r>
          </a:p>
        </p:txBody>
      </p:sp>
      <p:sp>
        <p:nvSpPr>
          <p:cNvPr id="31" name="TextBox 30"/>
          <p:cNvSpPr txBox="1"/>
          <p:nvPr/>
        </p:nvSpPr>
        <p:spPr>
          <a:xfrm>
            <a:off x="7132692" y="6642556"/>
            <a:ext cx="218970" cy="215444"/>
          </a:xfrm>
          <a:prstGeom prst="rect">
            <a:avLst/>
          </a:prstGeom>
          <a:solidFill>
            <a:srgbClr val="FFFF00"/>
          </a:solidFill>
        </p:spPr>
        <p:txBody>
          <a:bodyPr wrap="none" lIns="45720" rIns="45720" rtlCol="0" anchor="ctr" anchorCtr="0">
            <a:spAutoFit/>
          </a:bodyPr>
          <a:lstStyle/>
          <a:p>
            <a:pPr algn="ctr"/>
            <a:r>
              <a:rPr lang="en-US" sz="800" b="1" dirty="0"/>
              <a:t>4E</a:t>
            </a:r>
          </a:p>
        </p:txBody>
      </p:sp>
      <p:sp>
        <p:nvSpPr>
          <p:cNvPr id="32" name="TextBox 31"/>
          <p:cNvSpPr txBox="1"/>
          <p:nvPr/>
        </p:nvSpPr>
        <p:spPr>
          <a:xfrm>
            <a:off x="7421791" y="6642556"/>
            <a:ext cx="218970" cy="215444"/>
          </a:xfrm>
          <a:prstGeom prst="rect">
            <a:avLst/>
          </a:prstGeom>
          <a:solidFill>
            <a:srgbClr val="FFFF00"/>
          </a:solidFill>
        </p:spPr>
        <p:txBody>
          <a:bodyPr wrap="none" lIns="45720" rIns="45720" rtlCol="0" anchor="ctr" anchorCtr="0">
            <a:spAutoFit/>
          </a:bodyPr>
          <a:lstStyle/>
          <a:p>
            <a:pPr algn="ctr"/>
            <a:r>
              <a:rPr lang="en-US" sz="800" b="1" dirty="0"/>
              <a:t>5E</a:t>
            </a:r>
          </a:p>
        </p:txBody>
      </p:sp>
      <p:sp>
        <p:nvSpPr>
          <p:cNvPr id="33" name="TextBox 32"/>
          <p:cNvSpPr txBox="1"/>
          <p:nvPr/>
        </p:nvSpPr>
        <p:spPr>
          <a:xfrm>
            <a:off x="7699556" y="6642556"/>
            <a:ext cx="218970" cy="215444"/>
          </a:xfrm>
          <a:prstGeom prst="rect">
            <a:avLst/>
          </a:prstGeom>
          <a:solidFill>
            <a:srgbClr val="FFFF00"/>
          </a:solidFill>
        </p:spPr>
        <p:txBody>
          <a:bodyPr wrap="none" lIns="45720" rIns="45720" rtlCol="0" anchor="ctr" anchorCtr="0">
            <a:spAutoFit/>
          </a:bodyPr>
          <a:lstStyle/>
          <a:p>
            <a:pPr algn="ctr"/>
            <a:r>
              <a:rPr lang="en-US" sz="800" b="1" dirty="0"/>
              <a:t>6E</a:t>
            </a:r>
          </a:p>
        </p:txBody>
      </p:sp>
      <p:sp>
        <p:nvSpPr>
          <p:cNvPr id="34" name="TextBox 33"/>
          <p:cNvSpPr txBox="1"/>
          <p:nvPr/>
        </p:nvSpPr>
        <p:spPr>
          <a:xfrm>
            <a:off x="8285756" y="6642556"/>
            <a:ext cx="223779" cy="215444"/>
          </a:xfrm>
          <a:prstGeom prst="rect">
            <a:avLst/>
          </a:prstGeom>
          <a:solidFill>
            <a:srgbClr val="FFFF00"/>
          </a:solidFill>
        </p:spPr>
        <p:txBody>
          <a:bodyPr wrap="none" lIns="45720" rIns="45720" rtlCol="0" anchor="ctr" anchorCtr="0">
            <a:spAutoFit/>
          </a:bodyPr>
          <a:lstStyle/>
          <a:p>
            <a:pPr algn="ctr"/>
            <a:r>
              <a:rPr lang="en-US" sz="800" b="1" dirty="0"/>
              <a:t>1C</a:t>
            </a:r>
          </a:p>
        </p:txBody>
      </p:sp>
      <p:sp>
        <p:nvSpPr>
          <p:cNvPr id="35" name="TextBox 34"/>
          <p:cNvSpPr txBox="1"/>
          <p:nvPr/>
        </p:nvSpPr>
        <p:spPr>
          <a:xfrm>
            <a:off x="8570930" y="6642556"/>
            <a:ext cx="218970" cy="215444"/>
          </a:xfrm>
          <a:prstGeom prst="rect">
            <a:avLst/>
          </a:prstGeom>
          <a:solidFill>
            <a:srgbClr val="FFFF00"/>
          </a:solidFill>
        </p:spPr>
        <p:txBody>
          <a:bodyPr wrap="none" lIns="45720" rIns="45720" rtlCol="0" anchor="ctr" anchorCtr="0">
            <a:spAutoFit/>
          </a:bodyPr>
          <a:lstStyle/>
          <a:p>
            <a:pPr algn="ctr"/>
            <a:r>
              <a:rPr lang="en-US" sz="800" b="1" dirty="0"/>
              <a:t>2E</a:t>
            </a:r>
          </a:p>
        </p:txBody>
      </p:sp>
      <p:sp>
        <p:nvSpPr>
          <p:cNvPr id="36" name="TextBox 35"/>
          <p:cNvSpPr txBox="1"/>
          <p:nvPr/>
        </p:nvSpPr>
        <p:spPr>
          <a:xfrm>
            <a:off x="8861122" y="6642556"/>
            <a:ext cx="218970" cy="215444"/>
          </a:xfrm>
          <a:prstGeom prst="rect">
            <a:avLst/>
          </a:prstGeom>
          <a:solidFill>
            <a:srgbClr val="FFFF00"/>
          </a:solidFill>
        </p:spPr>
        <p:txBody>
          <a:bodyPr wrap="none" lIns="45720" rIns="45720" rtlCol="0" anchor="ctr" anchorCtr="0">
            <a:spAutoFit/>
          </a:bodyPr>
          <a:lstStyle/>
          <a:p>
            <a:pPr algn="ctr"/>
            <a:r>
              <a:rPr lang="en-US" sz="800" b="1" dirty="0"/>
              <a:t>3E</a:t>
            </a:r>
          </a:p>
        </p:txBody>
      </p:sp>
      <p:sp>
        <p:nvSpPr>
          <p:cNvPr id="37" name="TextBox 36"/>
          <p:cNvSpPr txBox="1"/>
          <p:nvPr/>
        </p:nvSpPr>
        <p:spPr>
          <a:xfrm>
            <a:off x="9142727" y="6642556"/>
            <a:ext cx="218970" cy="215444"/>
          </a:xfrm>
          <a:prstGeom prst="rect">
            <a:avLst/>
          </a:prstGeom>
          <a:solidFill>
            <a:srgbClr val="FFFF00"/>
          </a:solidFill>
        </p:spPr>
        <p:txBody>
          <a:bodyPr wrap="none" lIns="45720" rIns="45720" rtlCol="0" anchor="ctr" anchorCtr="0">
            <a:spAutoFit/>
          </a:bodyPr>
          <a:lstStyle/>
          <a:p>
            <a:pPr algn="ctr"/>
            <a:r>
              <a:rPr lang="en-US" sz="800" b="1" dirty="0"/>
              <a:t>4E</a:t>
            </a:r>
          </a:p>
        </p:txBody>
      </p:sp>
      <p:sp>
        <p:nvSpPr>
          <p:cNvPr id="38" name="TextBox 37"/>
          <p:cNvSpPr txBox="1"/>
          <p:nvPr/>
        </p:nvSpPr>
        <p:spPr>
          <a:xfrm>
            <a:off x="9431826" y="6642556"/>
            <a:ext cx="218970" cy="215444"/>
          </a:xfrm>
          <a:prstGeom prst="rect">
            <a:avLst/>
          </a:prstGeom>
          <a:solidFill>
            <a:srgbClr val="FFFF00"/>
          </a:solidFill>
        </p:spPr>
        <p:txBody>
          <a:bodyPr wrap="none" lIns="45720" rIns="45720" rtlCol="0" anchor="ctr" anchorCtr="0">
            <a:spAutoFit/>
          </a:bodyPr>
          <a:lstStyle/>
          <a:p>
            <a:pPr algn="ctr"/>
            <a:r>
              <a:rPr lang="en-US" sz="800" b="1" dirty="0"/>
              <a:t>5E</a:t>
            </a:r>
          </a:p>
        </p:txBody>
      </p:sp>
      <p:sp>
        <p:nvSpPr>
          <p:cNvPr id="39" name="TextBox 38"/>
          <p:cNvSpPr txBox="1"/>
          <p:nvPr/>
        </p:nvSpPr>
        <p:spPr>
          <a:xfrm>
            <a:off x="9709591" y="6642556"/>
            <a:ext cx="218970" cy="215444"/>
          </a:xfrm>
          <a:prstGeom prst="rect">
            <a:avLst/>
          </a:prstGeom>
          <a:solidFill>
            <a:srgbClr val="FFFF00"/>
          </a:solidFill>
        </p:spPr>
        <p:txBody>
          <a:bodyPr wrap="none" lIns="45720" rIns="45720" rtlCol="0" anchor="ctr" anchorCtr="0">
            <a:spAutoFit/>
          </a:bodyPr>
          <a:lstStyle/>
          <a:p>
            <a:pPr algn="ctr"/>
            <a:r>
              <a:rPr lang="en-US" sz="800" b="1" dirty="0"/>
              <a:t>6E</a:t>
            </a:r>
          </a:p>
        </p:txBody>
      </p:sp>
      <p:sp>
        <p:nvSpPr>
          <p:cNvPr id="40" name="TextBox 39"/>
          <p:cNvSpPr txBox="1"/>
          <p:nvPr/>
        </p:nvSpPr>
        <p:spPr>
          <a:xfrm>
            <a:off x="10310830" y="6642556"/>
            <a:ext cx="223779" cy="215444"/>
          </a:xfrm>
          <a:prstGeom prst="rect">
            <a:avLst/>
          </a:prstGeom>
          <a:solidFill>
            <a:srgbClr val="FFFF00"/>
          </a:solidFill>
        </p:spPr>
        <p:txBody>
          <a:bodyPr wrap="none" lIns="45720" rIns="45720" rtlCol="0" anchor="ctr" anchorCtr="0">
            <a:spAutoFit/>
          </a:bodyPr>
          <a:lstStyle/>
          <a:p>
            <a:pPr algn="ctr"/>
            <a:r>
              <a:rPr lang="en-US" sz="800" b="1" dirty="0"/>
              <a:t>1C</a:t>
            </a:r>
          </a:p>
        </p:txBody>
      </p:sp>
      <p:sp>
        <p:nvSpPr>
          <p:cNvPr id="41" name="TextBox 40"/>
          <p:cNvSpPr txBox="1"/>
          <p:nvPr/>
        </p:nvSpPr>
        <p:spPr>
          <a:xfrm>
            <a:off x="10596004" y="6642556"/>
            <a:ext cx="218970" cy="215444"/>
          </a:xfrm>
          <a:prstGeom prst="rect">
            <a:avLst/>
          </a:prstGeom>
          <a:solidFill>
            <a:srgbClr val="FFFF00"/>
          </a:solidFill>
        </p:spPr>
        <p:txBody>
          <a:bodyPr wrap="none" lIns="45720" rIns="45720" rtlCol="0" anchor="ctr" anchorCtr="0">
            <a:spAutoFit/>
          </a:bodyPr>
          <a:lstStyle/>
          <a:p>
            <a:pPr algn="ctr"/>
            <a:r>
              <a:rPr lang="en-US" sz="800" b="1" dirty="0"/>
              <a:t>2E</a:t>
            </a:r>
          </a:p>
        </p:txBody>
      </p:sp>
      <p:sp>
        <p:nvSpPr>
          <p:cNvPr id="42" name="TextBox 41"/>
          <p:cNvSpPr txBox="1"/>
          <p:nvPr/>
        </p:nvSpPr>
        <p:spPr>
          <a:xfrm>
            <a:off x="10886196" y="6642556"/>
            <a:ext cx="218970" cy="215444"/>
          </a:xfrm>
          <a:prstGeom prst="rect">
            <a:avLst/>
          </a:prstGeom>
          <a:solidFill>
            <a:srgbClr val="FFFF00"/>
          </a:solidFill>
        </p:spPr>
        <p:txBody>
          <a:bodyPr wrap="none" lIns="45720" rIns="45720" rtlCol="0" anchor="ctr" anchorCtr="0">
            <a:spAutoFit/>
          </a:bodyPr>
          <a:lstStyle/>
          <a:p>
            <a:pPr algn="ctr"/>
            <a:r>
              <a:rPr lang="en-US" sz="800" b="1" dirty="0"/>
              <a:t>3E</a:t>
            </a:r>
          </a:p>
        </p:txBody>
      </p:sp>
      <p:sp>
        <p:nvSpPr>
          <p:cNvPr id="43" name="TextBox 42"/>
          <p:cNvSpPr txBox="1"/>
          <p:nvPr/>
        </p:nvSpPr>
        <p:spPr>
          <a:xfrm>
            <a:off x="11167801" y="6642556"/>
            <a:ext cx="218970" cy="215444"/>
          </a:xfrm>
          <a:prstGeom prst="rect">
            <a:avLst/>
          </a:prstGeom>
          <a:solidFill>
            <a:srgbClr val="FFFF00"/>
          </a:solidFill>
        </p:spPr>
        <p:txBody>
          <a:bodyPr wrap="none" lIns="45720" rIns="45720" rtlCol="0" anchor="ctr" anchorCtr="0">
            <a:spAutoFit/>
          </a:bodyPr>
          <a:lstStyle/>
          <a:p>
            <a:pPr algn="ctr"/>
            <a:r>
              <a:rPr lang="en-US" sz="800" b="1" dirty="0"/>
              <a:t>4E</a:t>
            </a:r>
          </a:p>
        </p:txBody>
      </p:sp>
      <p:sp>
        <p:nvSpPr>
          <p:cNvPr id="44" name="TextBox 43"/>
          <p:cNvSpPr txBox="1"/>
          <p:nvPr/>
        </p:nvSpPr>
        <p:spPr>
          <a:xfrm>
            <a:off x="11456900" y="6642556"/>
            <a:ext cx="218970" cy="215444"/>
          </a:xfrm>
          <a:prstGeom prst="rect">
            <a:avLst/>
          </a:prstGeom>
          <a:solidFill>
            <a:srgbClr val="FFFF00"/>
          </a:solidFill>
        </p:spPr>
        <p:txBody>
          <a:bodyPr wrap="none" lIns="45720" rIns="45720" rtlCol="0" anchor="ctr" anchorCtr="0">
            <a:spAutoFit/>
          </a:bodyPr>
          <a:lstStyle/>
          <a:p>
            <a:pPr algn="ctr"/>
            <a:r>
              <a:rPr lang="en-US" sz="800" b="1" dirty="0"/>
              <a:t>5E</a:t>
            </a:r>
          </a:p>
        </p:txBody>
      </p:sp>
      <p:sp>
        <p:nvSpPr>
          <p:cNvPr id="45" name="TextBox 44"/>
          <p:cNvSpPr txBox="1"/>
          <p:nvPr/>
        </p:nvSpPr>
        <p:spPr>
          <a:xfrm>
            <a:off x="11734665" y="6642556"/>
            <a:ext cx="218970" cy="215444"/>
          </a:xfrm>
          <a:prstGeom prst="rect">
            <a:avLst/>
          </a:prstGeom>
          <a:solidFill>
            <a:srgbClr val="FFFF00"/>
          </a:solidFill>
        </p:spPr>
        <p:txBody>
          <a:bodyPr wrap="none" lIns="45720" rIns="45720" rtlCol="0" anchor="ctr" anchorCtr="0">
            <a:spAutoFit/>
          </a:bodyPr>
          <a:lstStyle/>
          <a:p>
            <a:pPr algn="ctr"/>
            <a:r>
              <a:rPr lang="en-US" sz="800" b="1" dirty="0"/>
              <a:t>6E</a:t>
            </a:r>
          </a:p>
        </p:txBody>
      </p:sp>
      <p:sp>
        <p:nvSpPr>
          <p:cNvPr id="46" name="TextBox 45"/>
          <p:cNvSpPr txBox="1"/>
          <p:nvPr/>
        </p:nvSpPr>
        <p:spPr>
          <a:xfrm>
            <a:off x="6104122" y="26572"/>
            <a:ext cx="922047" cy="307777"/>
          </a:xfrm>
          <a:prstGeom prst="rect">
            <a:avLst/>
          </a:prstGeom>
          <a:noFill/>
        </p:spPr>
        <p:txBody>
          <a:bodyPr wrap="none" rtlCol="0">
            <a:spAutoFit/>
          </a:bodyPr>
          <a:lstStyle/>
          <a:p>
            <a:r>
              <a:rPr lang="en-US" sz="1400" dirty="0"/>
              <a:t>1k cycles</a:t>
            </a:r>
          </a:p>
        </p:txBody>
      </p:sp>
      <p:sp>
        <p:nvSpPr>
          <p:cNvPr id="47" name="TextBox 46"/>
          <p:cNvSpPr txBox="1"/>
          <p:nvPr/>
        </p:nvSpPr>
        <p:spPr>
          <a:xfrm>
            <a:off x="8099612" y="26572"/>
            <a:ext cx="1120820" cy="307777"/>
          </a:xfrm>
          <a:prstGeom prst="rect">
            <a:avLst/>
          </a:prstGeom>
          <a:noFill/>
        </p:spPr>
        <p:txBody>
          <a:bodyPr wrap="none" rtlCol="0">
            <a:spAutoFit/>
          </a:bodyPr>
          <a:lstStyle/>
          <a:p>
            <a:r>
              <a:rPr lang="en-US" sz="1400" dirty="0"/>
              <a:t>128k cycles</a:t>
            </a:r>
          </a:p>
        </p:txBody>
      </p:sp>
      <p:sp>
        <p:nvSpPr>
          <p:cNvPr id="50" name="TextBox 49"/>
          <p:cNvSpPr txBox="1"/>
          <p:nvPr/>
        </p:nvSpPr>
        <p:spPr>
          <a:xfrm>
            <a:off x="10154869" y="26572"/>
            <a:ext cx="1960793" cy="307777"/>
          </a:xfrm>
          <a:prstGeom prst="rect">
            <a:avLst/>
          </a:prstGeom>
          <a:noFill/>
        </p:spPr>
        <p:txBody>
          <a:bodyPr wrap="none" rtlCol="0">
            <a:spAutoFit/>
          </a:bodyPr>
          <a:lstStyle/>
          <a:p>
            <a:r>
              <a:rPr lang="en-US" sz="1400" dirty="0"/>
              <a:t>128k cycles + 10s drift</a:t>
            </a:r>
          </a:p>
        </p:txBody>
      </p:sp>
      <p:sp>
        <p:nvSpPr>
          <p:cNvPr id="51" name="TextBox 50"/>
          <p:cNvSpPr txBox="1"/>
          <p:nvPr/>
        </p:nvSpPr>
        <p:spPr>
          <a:xfrm>
            <a:off x="6704151" y="4628284"/>
            <a:ext cx="922047" cy="307777"/>
          </a:xfrm>
          <a:prstGeom prst="rect">
            <a:avLst/>
          </a:prstGeom>
          <a:solidFill>
            <a:schemeClr val="bg1"/>
          </a:solidFill>
        </p:spPr>
        <p:txBody>
          <a:bodyPr wrap="none" rtlCol="0">
            <a:spAutoFit/>
          </a:bodyPr>
          <a:lstStyle/>
          <a:p>
            <a:r>
              <a:rPr lang="en-US" sz="1400" dirty="0"/>
              <a:t>1k cycles</a:t>
            </a:r>
          </a:p>
        </p:txBody>
      </p:sp>
      <p:sp>
        <p:nvSpPr>
          <p:cNvPr id="52" name="TextBox 51"/>
          <p:cNvSpPr txBox="1"/>
          <p:nvPr/>
        </p:nvSpPr>
        <p:spPr>
          <a:xfrm>
            <a:off x="8599602" y="4628284"/>
            <a:ext cx="1120820" cy="307777"/>
          </a:xfrm>
          <a:prstGeom prst="rect">
            <a:avLst/>
          </a:prstGeom>
          <a:solidFill>
            <a:schemeClr val="bg1"/>
          </a:solidFill>
        </p:spPr>
        <p:txBody>
          <a:bodyPr wrap="none" rtlCol="0">
            <a:spAutoFit/>
          </a:bodyPr>
          <a:lstStyle/>
          <a:p>
            <a:r>
              <a:rPr lang="en-US" sz="1400" dirty="0"/>
              <a:t>128k cycles</a:t>
            </a:r>
          </a:p>
        </p:txBody>
      </p:sp>
      <p:sp>
        <p:nvSpPr>
          <p:cNvPr id="53" name="TextBox 52"/>
          <p:cNvSpPr txBox="1"/>
          <p:nvPr/>
        </p:nvSpPr>
        <p:spPr>
          <a:xfrm>
            <a:off x="10154869" y="4628284"/>
            <a:ext cx="1960793" cy="307777"/>
          </a:xfrm>
          <a:prstGeom prst="rect">
            <a:avLst/>
          </a:prstGeom>
          <a:solidFill>
            <a:schemeClr val="bg1"/>
          </a:solidFill>
        </p:spPr>
        <p:txBody>
          <a:bodyPr wrap="none" rtlCol="0">
            <a:spAutoFit/>
          </a:bodyPr>
          <a:lstStyle/>
          <a:p>
            <a:r>
              <a:rPr lang="en-US" sz="1400" dirty="0"/>
              <a:t>128k cycles + 10s drift</a:t>
            </a:r>
          </a:p>
        </p:txBody>
      </p:sp>
      <p:sp>
        <p:nvSpPr>
          <p:cNvPr id="54" name="TextBox 53"/>
          <p:cNvSpPr txBox="1"/>
          <p:nvPr/>
        </p:nvSpPr>
        <p:spPr>
          <a:xfrm>
            <a:off x="4235085" y="4595196"/>
            <a:ext cx="1633781" cy="369332"/>
          </a:xfrm>
          <a:prstGeom prst="rect">
            <a:avLst/>
          </a:prstGeom>
          <a:noFill/>
        </p:spPr>
        <p:txBody>
          <a:bodyPr wrap="none" rtlCol="0">
            <a:spAutoFit/>
          </a:bodyPr>
          <a:lstStyle/>
          <a:p>
            <a:r>
              <a:rPr lang="en-US" dirty="0"/>
              <a:t>Robust Sigma</a:t>
            </a:r>
          </a:p>
        </p:txBody>
      </p:sp>
      <p:sp>
        <p:nvSpPr>
          <p:cNvPr id="55" name="TextBox 54"/>
          <p:cNvSpPr txBox="1"/>
          <p:nvPr/>
        </p:nvSpPr>
        <p:spPr>
          <a:xfrm rot="16200000">
            <a:off x="5346953" y="3795825"/>
            <a:ext cx="633507" cy="369332"/>
          </a:xfrm>
          <a:prstGeom prst="rect">
            <a:avLst/>
          </a:prstGeom>
          <a:noFill/>
        </p:spPr>
        <p:txBody>
          <a:bodyPr wrap="none" rtlCol="0">
            <a:spAutoFit/>
          </a:bodyPr>
          <a:lstStyle/>
          <a:p>
            <a:r>
              <a:rPr lang="en-US" b="1" dirty="0">
                <a:solidFill>
                  <a:schemeClr val="accent1"/>
                </a:solidFill>
              </a:rPr>
              <a:t>SET</a:t>
            </a:r>
          </a:p>
        </p:txBody>
      </p:sp>
      <p:sp>
        <p:nvSpPr>
          <p:cNvPr id="56" name="TextBox 55"/>
          <p:cNvSpPr txBox="1"/>
          <p:nvPr/>
        </p:nvSpPr>
        <p:spPr>
          <a:xfrm rot="16200000">
            <a:off x="5186654" y="5430351"/>
            <a:ext cx="954107" cy="369332"/>
          </a:xfrm>
          <a:prstGeom prst="rect">
            <a:avLst/>
          </a:prstGeom>
          <a:noFill/>
        </p:spPr>
        <p:txBody>
          <a:bodyPr wrap="none" rtlCol="0">
            <a:spAutoFit/>
          </a:bodyPr>
          <a:lstStyle/>
          <a:p>
            <a:r>
              <a:rPr lang="en-US" b="1" dirty="0">
                <a:solidFill>
                  <a:srgbClr val="FF0000"/>
                </a:solidFill>
              </a:rPr>
              <a:t>RESET</a:t>
            </a:r>
          </a:p>
        </p:txBody>
      </p:sp>
      <p:sp>
        <p:nvSpPr>
          <p:cNvPr id="57" name="TextBox 56"/>
          <p:cNvSpPr txBox="1"/>
          <p:nvPr/>
        </p:nvSpPr>
        <p:spPr>
          <a:xfrm>
            <a:off x="5026127" y="1156233"/>
            <a:ext cx="1005403" cy="646331"/>
          </a:xfrm>
          <a:prstGeom prst="rect">
            <a:avLst/>
          </a:prstGeom>
          <a:noFill/>
        </p:spPr>
        <p:txBody>
          <a:bodyPr wrap="none" rtlCol="0">
            <a:spAutoFit/>
          </a:bodyPr>
          <a:lstStyle/>
          <a:p>
            <a:r>
              <a:rPr lang="en-US" dirty="0"/>
              <a:t>Median</a:t>
            </a:r>
          </a:p>
          <a:p>
            <a:r>
              <a:rPr lang="en-US" dirty="0"/>
              <a:t>Window</a:t>
            </a:r>
          </a:p>
        </p:txBody>
      </p:sp>
      <p:sp>
        <p:nvSpPr>
          <p:cNvPr id="58" name="TextBox 57"/>
          <p:cNvSpPr txBox="1"/>
          <p:nvPr/>
        </p:nvSpPr>
        <p:spPr>
          <a:xfrm>
            <a:off x="383899" y="3683977"/>
            <a:ext cx="3568109" cy="255454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Group 4E has best window (+300mV gain on control group). Need to check on A1 to get window free of memory effect component</a:t>
            </a:r>
          </a:p>
          <a:p>
            <a:pPr marL="285750" indent="-285750">
              <a:buFont typeface="Arial" panose="020B0604020202020204" pitchFamily="34" charset="0"/>
              <a:buChar char="•"/>
            </a:pPr>
            <a:r>
              <a:rPr lang="en-US" sz="1600" dirty="0"/>
              <a:t>Si % increase correlates with worse distribution sigma (possibly enhanced by presence of liner). On the other side, In % increase yields a better sigma</a:t>
            </a:r>
          </a:p>
        </p:txBody>
      </p:sp>
      <p:sp>
        <p:nvSpPr>
          <p:cNvPr id="59" name="TextBox 58"/>
          <p:cNvSpPr txBox="1"/>
          <p:nvPr/>
        </p:nvSpPr>
        <p:spPr>
          <a:xfrm>
            <a:off x="3441890" y="6363700"/>
            <a:ext cx="2061783" cy="427938"/>
          </a:xfrm>
          <a:prstGeom prst="rect">
            <a:avLst/>
          </a:prstGeom>
          <a:noFill/>
        </p:spPr>
        <p:txBody>
          <a:bodyPr wrap="none" rtlCol="0">
            <a:spAutoFit/>
          </a:bodyPr>
          <a:lstStyle/>
          <a:p>
            <a:r>
              <a:rPr lang="it-IT" dirty="0"/>
              <a:t>K* Camp </a:t>
            </a:r>
            <a:r>
              <a:rPr lang="it-IT" dirty="0" err="1"/>
              <a:t>lot</a:t>
            </a:r>
            <a:r>
              <a:rPr lang="it-IT" dirty="0"/>
              <a:t> #1</a:t>
            </a:r>
            <a:endParaRPr lang="en-US" dirty="0"/>
          </a:p>
        </p:txBody>
      </p:sp>
    </p:spTree>
    <p:extLst>
      <p:ext uri="{BB962C8B-B14F-4D97-AF65-F5344CB8AC3E}">
        <p14:creationId xmlns:p14="http://schemas.microsoft.com/office/powerpoint/2010/main" val="352162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K* camp lot 2</a:t>
            </a:r>
            <a:r>
              <a:rPr lang="en-US" sz="4400" dirty="0"/>
              <a:t>: median Vth and Vth window</a:t>
            </a:r>
          </a:p>
        </p:txBody>
      </p:sp>
      <p:sp>
        <p:nvSpPr>
          <p:cNvPr id="3" name="Content Placeholder 2"/>
          <p:cNvSpPr>
            <a:spLocks noGrp="1"/>
          </p:cNvSpPr>
          <p:nvPr>
            <p:ph idx="1"/>
          </p:nvPr>
        </p:nvSpPr>
        <p:spPr>
          <a:xfrm>
            <a:off x="914400" y="4130038"/>
            <a:ext cx="4397284" cy="1965961"/>
          </a:xfrm>
        </p:spPr>
        <p:txBody>
          <a:bodyPr/>
          <a:lstStyle/>
          <a:p>
            <a:r>
              <a:rPr lang="it-IT" sz="1800" dirty="0" err="1"/>
              <a:t>Significant</a:t>
            </a:r>
            <a:r>
              <a:rPr lang="it-IT" sz="1800" dirty="0"/>
              <a:t> FF </a:t>
            </a:r>
            <a:r>
              <a:rPr lang="it-IT" sz="1800" dirty="0" err="1"/>
              <a:t>modulation</a:t>
            </a:r>
            <a:r>
              <a:rPr lang="it-IT" sz="1800" dirty="0"/>
              <a:t>:</a:t>
            </a:r>
          </a:p>
          <a:p>
            <a:pPr lvl="1"/>
            <a:r>
              <a:rPr lang="it-IT" sz="1600" dirty="0"/>
              <a:t>In-doping </a:t>
            </a:r>
            <a:r>
              <a:rPr lang="it-IT" sz="1600" dirty="0" err="1"/>
              <a:t>reduces</a:t>
            </a:r>
            <a:r>
              <a:rPr lang="it-IT" sz="1600" dirty="0"/>
              <a:t> FF (and </a:t>
            </a:r>
            <a:r>
              <a:rPr lang="it-IT" sz="1600" dirty="0" err="1"/>
              <a:t>median</a:t>
            </a:r>
            <a:r>
              <a:rPr lang="it-IT" sz="1600" dirty="0"/>
              <a:t> </a:t>
            </a:r>
            <a:r>
              <a:rPr lang="it-IT" sz="1600" dirty="0" err="1"/>
              <a:t>Vth</a:t>
            </a:r>
            <a:r>
              <a:rPr lang="it-IT" sz="1600" dirty="0"/>
              <a:t>)</a:t>
            </a:r>
          </a:p>
          <a:p>
            <a:pPr lvl="1"/>
            <a:r>
              <a:rPr lang="it-IT" sz="1600" dirty="0" err="1"/>
              <a:t>Ge</a:t>
            </a:r>
            <a:r>
              <a:rPr lang="it-IT" sz="1600" dirty="0"/>
              <a:t>-doping </a:t>
            </a:r>
            <a:r>
              <a:rPr lang="it-IT" sz="1600" dirty="0" err="1"/>
              <a:t>is</a:t>
            </a:r>
            <a:r>
              <a:rPr lang="it-IT" sz="1600" dirty="0"/>
              <a:t> </a:t>
            </a:r>
            <a:r>
              <a:rPr lang="it-IT" sz="1600" dirty="0" err="1"/>
              <a:t>not</a:t>
            </a:r>
            <a:r>
              <a:rPr lang="it-IT" sz="1600" dirty="0"/>
              <a:t> </a:t>
            </a:r>
            <a:r>
              <a:rPr lang="it-IT" sz="1600" dirty="0" err="1"/>
              <a:t>affecting</a:t>
            </a:r>
            <a:r>
              <a:rPr lang="it-IT" sz="1600" dirty="0"/>
              <a:t> FF</a:t>
            </a:r>
          </a:p>
        </p:txBody>
      </p:sp>
      <p:sp>
        <p:nvSpPr>
          <p:cNvPr id="11" name="Content Placeholder 2"/>
          <p:cNvSpPr txBox="1">
            <a:spLocks/>
          </p:cNvSpPr>
          <p:nvPr/>
        </p:nvSpPr>
        <p:spPr>
          <a:xfrm>
            <a:off x="6043222" y="4130039"/>
            <a:ext cx="5247987" cy="11964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fontAlgn="base">
              <a:spcBef>
                <a:spcPct val="50000"/>
              </a:spcBef>
              <a:spcAft>
                <a:spcPct val="0"/>
              </a:spcAft>
              <a:buClr>
                <a:schemeClr val="accent2"/>
              </a:buClr>
              <a:buChar char="•"/>
              <a:defRPr sz="1800" b="1">
                <a:latin typeface="Calibri" pitchFamily="34" charset="0"/>
                <a:cs typeface="Calibri" pitchFamily="34" charset="0"/>
              </a:defRPr>
            </a:lvl1pPr>
            <a:lvl2pPr marL="900307" lvl="1" indent="-346272" fontAlgn="base">
              <a:spcBef>
                <a:spcPts val="0"/>
              </a:spcBef>
              <a:spcAft>
                <a:spcPct val="0"/>
              </a:spcAft>
              <a:buClr>
                <a:schemeClr val="accent2"/>
              </a:buClr>
              <a:buChar char="–"/>
              <a:defRPr sz="1600">
                <a:latin typeface="Calibri" pitchFamily="34" charset="0"/>
                <a:cs typeface="Calibri" pitchFamily="34" charset="0"/>
              </a:defRPr>
            </a:lvl2pPr>
            <a:lvl3pPr marL="1385087" indent="-277017" fontAlgn="base">
              <a:spcBef>
                <a:spcPts val="0"/>
              </a:spcBef>
              <a:spcAft>
                <a:spcPct val="0"/>
              </a:spcAft>
              <a:buClr>
                <a:schemeClr val="accent2"/>
              </a:buClr>
              <a:buChar char="•"/>
              <a:defRPr sz="3393">
                <a:latin typeface="Calibri" pitchFamily="34" charset="0"/>
                <a:cs typeface="Calibri" pitchFamily="34" charset="0"/>
              </a:defRPr>
            </a:lvl3pPr>
            <a:lvl4pPr marL="1939122" indent="-277017" fontAlgn="base">
              <a:spcBef>
                <a:spcPts val="0"/>
              </a:spcBef>
              <a:spcAft>
                <a:spcPct val="0"/>
              </a:spcAft>
              <a:buClr>
                <a:schemeClr val="accent2"/>
              </a:buClr>
              <a:buChar char="–"/>
              <a:defRPr sz="2908">
                <a:latin typeface="Calibri" pitchFamily="34" charset="0"/>
                <a:cs typeface="Calibri" pitchFamily="34" charset="0"/>
              </a:defRPr>
            </a:lvl4pPr>
            <a:lvl5pPr marL="2493157" indent="-277017" fontAlgn="base">
              <a:spcBef>
                <a:spcPts val="0"/>
              </a:spcBef>
              <a:spcAft>
                <a:spcPct val="0"/>
              </a:spcAft>
              <a:buClr>
                <a:schemeClr val="accent2"/>
              </a:buClr>
              <a:buChar char="»"/>
              <a:defRPr sz="2908">
                <a:latin typeface="Calibri" pitchFamily="34" charset="0"/>
                <a:cs typeface="Calibri" pitchFamily="34" charset="0"/>
              </a:defRPr>
            </a:lvl5pPr>
            <a:lvl6pPr marL="3047192" indent="-277017" fontAlgn="base">
              <a:spcBef>
                <a:spcPct val="50000"/>
              </a:spcBef>
              <a:spcAft>
                <a:spcPct val="0"/>
              </a:spcAft>
              <a:buClr>
                <a:schemeClr val="accent2"/>
              </a:buClr>
              <a:buChar char="»"/>
              <a:defRPr sz="2908"/>
            </a:lvl6pPr>
            <a:lvl7pPr marL="3601227" indent="-277017" fontAlgn="base">
              <a:spcBef>
                <a:spcPct val="50000"/>
              </a:spcBef>
              <a:spcAft>
                <a:spcPct val="0"/>
              </a:spcAft>
              <a:buClr>
                <a:schemeClr val="accent2"/>
              </a:buClr>
              <a:buChar char="»"/>
              <a:defRPr sz="2908"/>
            </a:lvl7pPr>
            <a:lvl8pPr marL="4155262" indent="-277017" fontAlgn="base">
              <a:spcBef>
                <a:spcPct val="50000"/>
              </a:spcBef>
              <a:spcAft>
                <a:spcPct val="0"/>
              </a:spcAft>
              <a:buClr>
                <a:schemeClr val="accent2"/>
              </a:buClr>
              <a:buChar char="»"/>
              <a:defRPr sz="2908"/>
            </a:lvl8pPr>
            <a:lvl9pPr marL="4709297" indent="-277017" fontAlgn="base">
              <a:spcBef>
                <a:spcPct val="50000"/>
              </a:spcBef>
              <a:spcAft>
                <a:spcPct val="0"/>
              </a:spcAft>
              <a:buClr>
                <a:schemeClr val="accent2"/>
              </a:buClr>
              <a:buChar char="»"/>
              <a:defRPr sz="2908"/>
            </a:lvl9pPr>
          </a:lstStyle>
          <a:p>
            <a:r>
              <a:rPr lang="it-IT" dirty="0"/>
              <a:t>Small </a:t>
            </a:r>
            <a:r>
              <a:rPr lang="it-IT" dirty="0" err="1"/>
              <a:t>asymmetry</a:t>
            </a:r>
            <a:r>
              <a:rPr lang="it-IT" dirty="0"/>
              <a:t> </a:t>
            </a:r>
            <a:r>
              <a:rPr lang="it-IT" dirty="0" err="1"/>
              <a:t>between</a:t>
            </a:r>
            <a:r>
              <a:rPr lang="it-IT" dirty="0"/>
              <a:t> positive and negative </a:t>
            </a:r>
            <a:r>
              <a:rPr lang="it-IT" dirty="0" err="1"/>
              <a:t>read</a:t>
            </a:r>
            <a:r>
              <a:rPr lang="it-IT" dirty="0"/>
              <a:t>, </a:t>
            </a:r>
            <a:r>
              <a:rPr lang="it-IT" dirty="0" err="1"/>
              <a:t>consistent</a:t>
            </a:r>
            <a:r>
              <a:rPr lang="it-IT" dirty="0"/>
              <a:t> with SD </a:t>
            </a:r>
            <a:r>
              <a:rPr lang="it-IT" dirty="0" err="1"/>
              <a:t>straight</a:t>
            </a:r>
            <a:r>
              <a:rPr lang="it-IT" dirty="0"/>
              <a:t> </a:t>
            </a:r>
            <a:r>
              <a:rPr lang="it-IT" dirty="0" err="1"/>
              <a:t>profile</a:t>
            </a:r>
            <a:endParaRPr lang="en-US" dirty="0"/>
          </a:p>
          <a:p>
            <a:r>
              <a:rPr lang="en-US" dirty="0"/>
              <a:t>Significant Vth window  modulation:</a:t>
            </a:r>
          </a:p>
          <a:p>
            <a:pPr lvl="1"/>
            <a:r>
              <a:rPr lang="en-US" dirty="0"/>
              <a:t>In-doping increases the Vth window</a:t>
            </a:r>
          </a:p>
          <a:p>
            <a:pPr lvl="1"/>
            <a:r>
              <a:rPr lang="en-US" dirty="0"/>
              <a:t>Ge-doping has small/negligible impact on the Vth window</a:t>
            </a:r>
          </a:p>
        </p:txBody>
      </p:sp>
      <p:pic>
        <p:nvPicPr>
          <p:cNvPr id="4" name="Picture 3"/>
          <p:cNvPicPr>
            <a:picLocks noChangeAspect="1"/>
          </p:cNvPicPr>
          <p:nvPr/>
        </p:nvPicPr>
        <p:blipFill>
          <a:blip r:embed="rId2"/>
          <a:stretch>
            <a:fillRect/>
          </a:stretch>
        </p:blipFill>
        <p:spPr>
          <a:xfrm>
            <a:off x="762544" y="1273331"/>
            <a:ext cx="4549140" cy="2750820"/>
          </a:xfrm>
          <a:prstGeom prst="rect">
            <a:avLst/>
          </a:prstGeom>
        </p:spPr>
      </p:pic>
      <p:pic>
        <p:nvPicPr>
          <p:cNvPr id="8" name="Picture 7"/>
          <p:cNvPicPr>
            <a:picLocks noChangeAspect="1"/>
          </p:cNvPicPr>
          <p:nvPr/>
        </p:nvPicPr>
        <p:blipFill>
          <a:blip r:embed="rId3"/>
          <a:stretch>
            <a:fillRect/>
          </a:stretch>
        </p:blipFill>
        <p:spPr>
          <a:xfrm>
            <a:off x="6310766" y="1200132"/>
            <a:ext cx="5021580" cy="2750820"/>
          </a:xfrm>
          <a:prstGeom prst="rect">
            <a:avLst/>
          </a:prstGeom>
        </p:spPr>
      </p:pic>
      <p:sp>
        <p:nvSpPr>
          <p:cNvPr id="9" name="TextBox 8"/>
          <p:cNvSpPr txBox="1"/>
          <p:nvPr/>
        </p:nvSpPr>
        <p:spPr>
          <a:xfrm>
            <a:off x="8671025" y="6324600"/>
            <a:ext cx="2061783" cy="427938"/>
          </a:xfrm>
          <a:prstGeom prst="rect">
            <a:avLst/>
          </a:prstGeom>
          <a:noFill/>
        </p:spPr>
        <p:txBody>
          <a:bodyPr wrap="none" rtlCol="0">
            <a:spAutoFit/>
          </a:bodyPr>
          <a:lstStyle/>
          <a:p>
            <a:r>
              <a:rPr lang="it-IT" dirty="0"/>
              <a:t>K* Camp </a:t>
            </a:r>
            <a:r>
              <a:rPr lang="it-IT" dirty="0" err="1"/>
              <a:t>lot</a:t>
            </a:r>
            <a:r>
              <a:rPr lang="it-IT" dirty="0"/>
              <a:t> #2</a:t>
            </a:r>
            <a:endParaRPr lang="en-US" dirty="0"/>
          </a:p>
        </p:txBody>
      </p:sp>
      <p:sp>
        <p:nvSpPr>
          <p:cNvPr id="10" name="TextBox 9"/>
          <p:cNvSpPr txBox="1"/>
          <p:nvPr/>
        </p:nvSpPr>
        <p:spPr>
          <a:xfrm>
            <a:off x="3960410" y="856032"/>
            <a:ext cx="3661580" cy="427938"/>
          </a:xfrm>
          <a:prstGeom prst="rect">
            <a:avLst/>
          </a:prstGeom>
          <a:noFill/>
        </p:spPr>
        <p:txBody>
          <a:bodyPr wrap="none" rtlCol="0">
            <a:spAutoFit/>
          </a:bodyPr>
          <a:lstStyle/>
          <a:p>
            <a:r>
              <a:rPr lang="it-IT" dirty="0"/>
              <a:t>SWR </a:t>
            </a:r>
            <a:r>
              <a:rPr lang="it-IT" dirty="0" err="1"/>
              <a:t>labels</a:t>
            </a:r>
            <a:r>
              <a:rPr lang="it-IT" dirty="0"/>
              <a:t>: </a:t>
            </a:r>
            <a:r>
              <a:rPr lang="it-IT" dirty="0" err="1"/>
              <a:t>Ge</a:t>
            </a:r>
            <a:r>
              <a:rPr lang="it-IT" dirty="0"/>
              <a:t>%-Si%-In %</a:t>
            </a:r>
            <a:endParaRPr lang="en-US" dirty="0"/>
          </a:p>
        </p:txBody>
      </p:sp>
    </p:spTree>
    <p:extLst>
      <p:ext uri="{BB962C8B-B14F-4D97-AF65-F5344CB8AC3E}">
        <p14:creationId xmlns:p14="http://schemas.microsoft.com/office/powerpoint/2010/main" val="2704727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SR71B: Temp co, 100ms write to read delay</a:t>
            </a:r>
          </a:p>
        </p:txBody>
      </p:sp>
      <p:pic>
        <p:nvPicPr>
          <p:cNvPr id="6" name="Content Placeholder 5"/>
          <p:cNvPicPr>
            <a:picLocks noGrp="1" noChangeAspect="1"/>
          </p:cNvPicPr>
          <p:nvPr>
            <p:ph idx="1"/>
          </p:nvPr>
        </p:nvPicPr>
        <p:blipFill>
          <a:blip r:embed="rId2"/>
          <a:stretch>
            <a:fillRect/>
          </a:stretch>
        </p:blipFill>
        <p:spPr>
          <a:xfrm>
            <a:off x="228600" y="1905000"/>
            <a:ext cx="5396131" cy="2861310"/>
          </a:xfrm>
          <a:prstGeom prst="rect">
            <a:avLst/>
          </a:prstGeom>
        </p:spPr>
      </p:pic>
      <p:pic>
        <p:nvPicPr>
          <p:cNvPr id="7" name="Content Placeholder 5"/>
          <p:cNvPicPr>
            <a:picLocks noChangeAspect="1"/>
          </p:cNvPicPr>
          <p:nvPr/>
        </p:nvPicPr>
        <p:blipFill>
          <a:blip r:embed="rId3"/>
          <a:stretch>
            <a:fillRect/>
          </a:stretch>
        </p:blipFill>
        <p:spPr bwMode="auto">
          <a:xfrm>
            <a:off x="6096000" y="1874520"/>
            <a:ext cx="5466148" cy="2908212"/>
          </a:xfrm>
          <a:prstGeom prst="rect">
            <a:avLst/>
          </a:prstGeom>
          <a:noFill/>
          <a:ln w="9525">
            <a:noFill/>
            <a:miter lim="800000"/>
            <a:headEnd/>
            <a:tailEnd/>
          </a:ln>
        </p:spPr>
      </p:pic>
      <p:sp>
        <p:nvSpPr>
          <p:cNvPr id="8" name="Content Placeholder 4"/>
          <p:cNvSpPr txBox="1">
            <a:spLocks/>
          </p:cNvSpPr>
          <p:nvPr/>
        </p:nvSpPr>
        <p:spPr bwMode="auto">
          <a:xfrm>
            <a:off x="838200" y="4953000"/>
            <a:ext cx="10515600" cy="10219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defTabSz="914400"/>
            <a:r>
              <a:rPr lang="en-US" sz="2400" kern="0" dirty="0"/>
              <a:t>Activation energy of reset more than double with respect to set (set 2 mv/C, reset  5mV/C)</a:t>
            </a:r>
          </a:p>
          <a:p>
            <a:pPr defTabSz="914400"/>
            <a:r>
              <a:rPr lang="en-US" sz="2400" kern="0" dirty="0"/>
              <a:t>Need to check clean data pre-drift (1us write to read delay)</a:t>
            </a:r>
            <a:endParaRPr lang="en-US" sz="2400" kern="0" dirty="0">
              <a:sym typeface="Wingdings" panose="05000000000000000000" pitchFamily="2" charset="2"/>
            </a:endParaRPr>
          </a:p>
          <a:p>
            <a:pPr defTabSz="914400"/>
            <a:endParaRPr lang="en-US" sz="2400" kern="0" dirty="0">
              <a:sym typeface="Wingdings" panose="05000000000000000000" pitchFamily="2" charset="2"/>
            </a:endParaRPr>
          </a:p>
        </p:txBody>
      </p:sp>
    </p:spTree>
    <p:extLst>
      <p:ext uri="{BB962C8B-B14F-4D97-AF65-F5344CB8AC3E}">
        <p14:creationId xmlns:p14="http://schemas.microsoft.com/office/powerpoint/2010/main" val="307744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∆V</a:t>
            </a:r>
            <a:r>
              <a:rPr lang="en-US" baseline="-25000" dirty="0"/>
              <a:t>T</a:t>
            </a:r>
            <a:r>
              <a:rPr lang="en-US" dirty="0"/>
              <a:t> physics</a:t>
            </a:r>
          </a:p>
        </p:txBody>
      </p:sp>
      <p:sp>
        <p:nvSpPr>
          <p:cNvPr id="3" name="Content Placeholder 2"/>
          <p:cNvSpPr>
            <a:spLocks noGrp="1"/>
          </p:cNvSpPr>
          <p:nvPr>
            <p:ph idx="1"/>
          </p:nvPr>
        </p:nvSpPr>
        <p:spPr/>
        <p:txBody>
          <a:bodyPr/>
          <a:lstStyle/>
          <a:p>
            <a:r>
              <a:rPr lang="en-US" sz="2800" dirty="0"/>
              <a:t>Transport mechanisms: </a:t>
            </a:r>
          </a:p>
          <a:p>
            <a:pPr lvl="1"/>
            <a:r>
              <a:rPr lang="en-US" sz="2800" dirty="0"/>
              <a:t>constituents or contaminants </a:t>
            </a:r>
          </a:p>
          <a:p>
            <a:pPr lvl="1"/>
            <a:r>
              <a:rPr lang="en-US" sz="2800" dirty="0"/>
              <a:t>Filament or bulk</a:t>
            </a:r>
          </a:p>
          <a:p>
            <a:pPr lvl="2"/>
            <a:r>
              <a:rPr lang="en-US" sz="2800" dirty="0"/>
              <a:t>If bulk, local movement (Å) or mass transport (nm)</a:t>
            </a:r>
          </a:p>
          <a:p>
            <a:r>
              <a:rPr lang="en-US" sz="2800" dirty="0"/>
              <a:t>Key exhibits</a:t>
            </a:r>
          </a:p>
          <a:p>
            <a:pPr marL="1068385" lvl="1" indent="-514350">
              <a:buFont typeface="+mj-lt"/>
              <a:buAutoNum type="arabicPeriod"/>
            </a:pPr>
            <a:r>
              <a:rPr lang="en-US" sz="2800" dirty="0" err="1"/>
              <a:t>Vt</a:t>
            </a:r>
            <a:r>
              <a:rPr lang="en-US" sz="2800" dirty="0"/>
              <a:t>-I on 2XCMOS (in 4 quadrants) </a:t>
            </a:r>
            <a:r>
              <a:rPr lang="en-US" sz="2800" dirty="0">
                <a:sym typeface="Wingdings" panose="05000000000000000000" pitchFamily="2" charset="2"/>
              </a:rPr>
              <a:t> OK</a:t>
            </a:r>
            <a:endParaRPr lang="en-US" sz="2800" dirty="0"/>
          </a:p>
          <a:p>
            <a:pPr marL="1068385" lvl="1" indent="-514350">
              <a:buFont typeface="+mj-lt"/>
              <a:buAutoNum type="arabicPeriod"/>
            </a:pPr>
            <a:r>
              <a:rPr lang="en-US" sz="2800" dirty="0"/>
              <a:t>SR71 distribution </a:t>
            </a:r>
            <a:r>
              <a:rPr lang="en-US" sz="2800" dirty="0">
                <a:sym typeface="Wingdings" panose="05000000000000000000" pitchFamily="2" charset="2"/>
              </a:rPr>
              <a:t> OK</a:t>
            </a:r>
            <a:endParaRPr lang="en-US" sz="2800" dirty="0"/>
          </a:p>
          <a:p>
            <a:pPr marL="1068385" lvl="1" indent="-514350">
              <a:buFont typeface="+mj-lt"/>
              <a:buAutoNum type="arabicPeriod"/>
            </a:pPr>
            <a:r>
              <a:rPr lang="en-US" sz="2800" dirty="0"/>
              <a:t>Subthreshold I-V for./rev. program X for./rev. read </a:t>
            </a:r>
            <a:r>
              <a:rPr lang="en-US" sz="2800" dirty="0">
                <a:sym typeface="Wingdings" panose="05000000000000000000" pitchFamily="2" charset="2"/>
              </a:rPr>
              <a:t> limited data</a:t>
            </a:r>
            <a:endParaRPr lang="en-US" sz="2800" dirty="0"/>
          </a:p>
          <a:p>
            <a:pPr marL="1068385" lvl="1" indent="-514350">
              <a:buFont typeface="+mj-lt"/>
              <a:buAutoNum type="arabicPeriod"/>
            </a:pPr>
            <a:r>
              <a:rPr lang="en-US" sz="2800" dirty="0"/>
              <a:t>Temp Co, E</a:t>
            </a:r>
            <a:r>
              <a:rPr lang="en-US" sz="2800" baseline="-25000" dirty="0"/>
              <a:t>A</a:t>
            </a:r>
            <a:r>
              <a:rPr lang="en-US" sz="2800" dirty="0"/>
              <a:t> of subthreshold conduction </a:t>
            </a:r>
            <a:r>
              <a:rPr lang="en-US" sz="2800" dirty="0">
                <a:sym typeface="Wingdings" panose="05000000000000000000" pitchFamily="2" charset="2"/>
              </a:rPr>
              <a:t> limited data, no </a:t>
            </a:r>
            <a:r>
              <a:rPr lang="en-US" sz="2800" dirty="0"/>
              <a:t>E</a:t>
            </a:r>
            <a:r>
              <a:rPr lang="en-US" sz="2800" baseline="-25000" dirty="0"/>
              <a:t>A</a:t>
            </a:r>
            <a:endParaRPr lang="en-US" sz="2800" dirty="0"/>
          </a:p>
          <a:p>
            <a:pPr marL="1068385" lvl="1" indent="-514350">
              <a:buFont typeface="+mj-lt"/>
              <a:buAutoNum type="arabicPeriod"/>
            </a:pPr>
            <a:r>
              <a:rPr lang="en-US" sz="2800" dirty="0"/>
              <a:t>TTT to establish migration models (with temp or time) </a:t>
            </a:r>
            <a:r>
              <a:rPr lang="en-US" sz="2800" dirty="0">
                <a:sym typeface="Wingdings" panose="05000000000000000000" pitchFamily="2" charset="2"/>
              </a:rPr>
              <a:t> OK</a:t>
            </a:r>
            <a:endParaRPr lang="en-US" sz="2800" dirty="0"/>
          </a:p>
          <a:p>
            <a:pPr lvl="1"/>
            <a:endParaRPr lang="en-US" sz="2800" dirty="0"/>
          </a:p>
        </p:txBody>
      </p:sp>
    </p:spTree>
    <p:extLst>
      <p:ext uri="{BB962C8B-B14F-4D97-AF65-F5344CB8AC3E}">
        <p14:creationId xmlns:p14="http://schemas.microsoft.com/office/powerpoint/2010/main" val="1129235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Retention/Disturb: Drift, RD, WD</a:t>
            </a:r>
          </a:p>
        </p:txBody>
      </p:sp>
      <p:sp>
        <p:nvSpPr>
          <p:cNvPr id="3" name="Content Placeholder 2"/>
          <p:cNvSpPr>
            <a:spLocks noGrp="1"/>
          </p:cNvSpPr>
          <p:nvPr>
            <p:ph sz="half" idx="1"/>
          </p:nvPr>
        </p:nvSpPr>
        <p:spPr/>
        <p:txBody>
          <a:bodyPr/>
          <a:lstStyle/>
          <a:p>
            <a:pPr lvl="0"/>
            <a:r>
              <a:rPr lang="en-US" sz="2800" dirty="0"/>
              <a:t>Drift characterization</a:t>
            </a:r>
          </a:p>
          <a:p>
            <a:pPr lvl="1"/>
            <a:r>
              <a:rPr lang="en-US" sz="2800" dirty="0"/>
              <a:t>Set and Reset states </a:t>
            </a:r>
          </a:p>
          <a:p>
            <a:pPr lvl="1"/>
            <a:r>
              <a:rPr lang="en-US" sz="2800" dirty="0"/>
              <a:t>UD and BD</a:t>
            </a:r>
          </a:p>
          <a:p>
            <a:pPr lvl="1"/>
            <a:r>
              <a:rPr lang="en-US" sz="2800" dirty="0"/>
              <a:t>1u up to 48Hrs</a:t>
            </a:r>
          </a:p>
          <a:p>
            <a:pPr lvl="1"/>
            <a:r>
              <a:rPr lang="en-US" sz="2800" dirty="0"/>
              <a:t>E</a:t>
            </a:r>
            <a:r>
              <a:rPr lang="en-US" sz="2800" baseline="-25000" dirty="0"/>
              <a:t>A</a:t>
            </a:r>
          </a:p>
          <a:p>
            <a:pPr lvl="0"/>
            <a:r>
              <a:rPr lang="en-US" sz="2800" dirty="0"/>
              <a:t>Read Disturb and more</a:t>
            </a:r>
          </a:p>
          <a:p>
            <a:pPr lvl="1"/>
            <a:r>
              <a:rPr lang="en-US" sz="2800" dirty="0"/>
              <a:t>Set State: Analog to Set on Set (or Reset on Reset?)</a:t>
            </a:r>
          </a:p>
          <a:p>
            <a:pPr lvl="2"/>
            <a:r>
              <a:rPr lang="en-US" sz="2800" dirty="0"/>
              <a:t>PW vs. number of pulses </a:t>
            </a:r>
          </a:p>
          <a:p>
            <a:pPr lvl="1"/>
            <a:r>
              <a:rPr lang="en-US" sz="2800" dirty="0"/>
              <a:t>Reset State: RD retention  </a:t>
            </a:r>
          </a:p>
          <a:p>
            <a:endParaRPr lang="en-US" sz="2800" dirty="0"/>
          </a:p>
        </p:txBody>
      </p:sp>
      <p:sp>
        <p:nvSpPr>
          <p:cNvPr id="4" name="Content Placeholder 3"/>
          <p:cNvSpPr>
            <a:spLocks noGrp="1"/>
          </p:cNvSpPr>
          <p:nvPr>
            <p:ph sz="half" idx="2"/>
          </p:nvPr>
        </p:nvSpPr>
        <p:spPr/>
        <p:txBody>
          <a:bodyPr/>
          <a:lstStyle/>
          <a:p>
            <a:pPr lvl="0"/>
            <a:r>
              <a:rPr lang="en-US" sz="2800" dirty="0"/>
              <a:t>Write Disturb</a:t>
            </a:r>
          </a:p>
          <a:p>
            <a:pPr lvl="1"/>
            <a:r>
              <a:rPr lang="en-US" sz="2800" dirty="0"/>
              <a:t>Set and Reset state</a:t>
            </a:r>
          </a:p>
          <a:p>
            <a:pPr lvl="1"/>
            <a:r>
              <a:rPr lang="en-US" sz="2800" dirty="0"/>
              <a:t>E</a:t>
            </a:r>
            <a:r>
              <a:rPr lang="en-US" sz="2800" baseline="-25000" dirty="0"/>
              <a:t>A</a:t>
            </a:r>
          </a:p>
          <a:p>
            <a:pPr lvl="0"/>
            <a:r>
              <a:rPr lang="en-US" sz="2800" dirty="0"/>
              <a:t>Rainbow characteristics</a:t>
            </a:r>
          </a:p>
          <a:p>
            <a:pPr lvl="1"/>
            <a:r>
              <a:rPr lang="en-US" sz="2800" dirty="0"/>
              <a:t>E</a:t>
            </a:r>
            <a:r>
              <a:rPr lang="en-US" sz="2800" baseline="-25000" dirty="0"/>
              <a:t>A</a:t>
            </a:r>
            <a:r>
              <a:rPr lang="en-US" sz="2800" dirty="0"/>
              <a:t> of Set and Reset state retention </a:t>
            </a:r>
            <a:r>
              <a:rPr lang="en-US" sz="2800" dirty="0">
                <a:sym typeface="Wingdings" panose="05000000000000000000" pitchFamily="2" charset="2"/>
              </a:rPr>
              <a:t> no data available, data collection planned</a:t>
            </a:r>
            <a:endParaRPr lang="en-US" sz="2800" dirty="0"/>
          </a:p>
        </p:txBody>
      </p:sp>
    </p:spTree>
    <p:extLst>
      <p:ext uri="{BB962C8B-B14F-4D97-AF65-F5344CB8AC3E}">
        <p14:creationId xmlns:p14="http://schemas.microsoft.com/office/powerpoint/2010/main" val="4235917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944" y="28830"/>
            <a:ext cx="10363200" cy="838200"/>
          </a:xfrm>
        </p:spPr>
        <p:txBody>
          <a:bodyPr/>
          <a:lstStyle/>
          <a:p>
            <a:r>
              <a:rPr lang="en-US" sz="3600" dirty="0"/>
              <a:t>Drift 1us-10s @50C (128k cycles)</a:t>
            </a:r>
          </a:p>
        </p:txBody>
      </p:sp>
      <p:sp>
        <p:nvSpPr>
          <p:cNvPr id="14" name="TextBox 13"/>
          <p:cNvSpPr txBox="1"/>
          <p:nvPr/>
        </p:nvSpPr>
        <p:spPr>
          <a:xfrm>
            <a:off x="6796795" y="5499669"/>
            <a:ext cx="287899" cy="276999"/>
          </a:xfrm>
          <a:prstGeom prst="rect">
            <a:avLst/>
          </a:prstGeom>
          <a:solidFill>
            <a:srgbClr val="FFFF00"/>
          </a:solidFill>
        </p:spPr>
        <p:txBody>
          <a:bodyPr wrap="none" lIns="45720" rIns="45720" rtlCol="0">
            <a:spAutoFit/>
          </a:bodyPr>
          <a:lstStyle/>
          <a:p>
            <a:r>
              <a:rPr lang="en-US" sz="1200" b="1" dirty="0"/>
              <a:t>1C</a:t>
            </a:r>
          </a:p>
        </p:txBody>
      </p:sp>
      <p:sp>
        <p:nvSpPr>
          <p:cNvPr id="15" name="TextBox 14"/>
          <p:cNvSpPr txBox="1"/>
          <p:nvPr/>
        </p:nvSpPr>
        <p:spPr>
          <a:xfrm>
            <a:off x="7296525" y="5499669"/>
            <a:ext cx="279885" cy="276999"/>
          </a:xfrm>
          <a:prstGeom prst="rect">
            <a:avLst/>
          </a:prstGeom>
          <a:solidFill>
            <a:srgbClr val="FFFF00"/>
          </a:solidFill>
        </p:spPr>
        <p:txBody>
          <a:bodyPr wrap="none" lIns="45720" rIns="45720" rtlCol="0">
            <a:spAutoFit/>
          </a:bodyPr>
          <a:lstStyle/>
          <a:p>
            <a:r>
              <a:rPr lang="en-US" sz="1200" b="1" dirty="0"/>
              <a:t>2E</a:t>
            </a:r>
          </a:p>
        </p:txBody>
      </p:sp>
      <p:sp>
        <p:nvSpPr>
          <p:cNvPr id="16" name="TextBox 15"/>
          <p:cNvSpPr txBox="1"/>
          <p:nvPr/>
        </p:nvSpPr>
        <p:spPr>
          <a:xfrm>
            <a:off x="7794271" y="5499669"/>
            <a:ext cx="279885" cy="276999"/>
          </a:xfrm>
          <a:prstGeom prst="rect">
            <a:avLst/>
          </a:prstGeom>
          <a:solidFill>
            <a:srgbClr val="FFFF00"/>
          </a:solidFill>
        </p:spPr>
        <p:txBody>
          <a:bodyPr wrap="none" lIns="45720" rIns="45720" rtlCol="0">
            <a:spAutoFit/>
          </a:bodyPr>
          <a:lstStyle/>
          <a:p>
            <a:r>
              <a:rPr lang="en-US" sz="1200" b="1" dirty="0"/>
              <a:t>3E</a:t>
            </a:r>
          </a:p>
        </p:txBody>
      </p:sp>
      <p:sp>
        <p:nvSpPr>
          <p:cNvPr id="17" name="TextBox 16"/>
          <p:cNvSpPr txBox="1"/>
          <p:nvPr/>
        </p:nvSpPr>
        <p:spPr>
          <a:xfrm>
            <a:off x="8306693" y="5499669"/>
            <a:ext cx="279885" cy="276999"/>
          </a:xfrm>
          <a:prstGeom prst="rect">
            <a:avLst/>
          </a:prstGeom>
          <a:solidFill>
            <a:srgbClr val="FFFF00"/>
          </a:solidFill>
        </p:spPr>
        <p:txBody>
          <a:bodyPr wrap="none" lIns="45720" rIns="45720" rtlCol="0">
            <a:spAutoFit/>
          </a:bodyPr>
          <a:lstStyle/>
          <a:p>
            <a:r>
              <a:rPr lang="en-US" sz="1200" b="1" dirty="0"/>
              <a:t>4E</a:t>
            </a:r>
          </a:p>
        </p:txBody>
      </p:sp>
      <p:sp>
        <p:nvSpPr>
          <p:cNvPr id="18" name="TextBox 17"/>
          <p:cNvSpPr txBox="1"/>
          <p:nvPr/>
        </p:nvSpPr>
        <p:spPr>
          <a:xfrm>
            <a:off x="8808482" y="5499669"/>
            <a:ext cx="279885" cy="276999"/>
          </a:xfrm>
          <a:prstGeom prst="rect">
            <a:avLst/>
          </a:prstGeom>
          <a:solidFill>
            <a:srgbClr val="FFFF00"/>
          </a:solidFill>
        </p:spPr>
        <p:txBody>
          <a:bodyPr wrap="none" lIns="45720" rIns="45720" rtlCol="0">
            <a:spAutoFit/>
          </a:bodyPr>
          <a:lstStyle/>
          <a:p>
            <a:r>
              <a:rPr lang="en-US" sz="1200" b="1" dirty="0"/>
              <a:t>5E</a:t>
            </a:r>
          </a:p>
        </p:txBody>
      </p:sp>
      <p:sp>
        <p:nvSpPr>
          <p:cNvPr id="19" name="TextBox 18"/>
          <p:cNvSpPr txBox="1"/>
          <p:nvPr/>
        </p:nvSpPr>
        <p:spPr>
          <a:xfrm>
            <a:off x="9307801" y="5499669"/>
            <a:ext cx="279885" cy="276999"/>
          </a:xfrm>
          <a:prstGeom prst="rect">
            <a:avLst/>
          </a:prstGeom>
          <a:solidFill>
            <a:srgbClr val="FFFF00"/>
          </a:solidFill>
        </p:spPr>
        <p:txBody>
          <a:bodyPr wrap="none" lIns="45720" rIns="45720" rtlCol="0">
            <a:spAutoFit/>
          </a:bodyPr>
          <a:lstStyle/>
          <a:p>
            <a:r>
              <a:rPr lang="en-US" sz="1200" b="1" dirty="0"/>
              <a:t>6E</a:t>
            </a:r>
          </a:p>
        </p:txBody>
      </p:sp>
      <p:sp>
        <p:nvSpPr>
          <p:cNvPr id="20" name="TextBox 19"/>
          <p:cNvSpPr txBox="1"/>
          <p:nvPr/>
        </p:nvSpPr>
        <p:spPr>
          <a:xfrm>
            <a:off x="9814872" y="5499669"/>
            <a:ext cx="279885" cy="276999"/>
          </a:xfrm>
          <a:prstGeom prst="rect">
            <a:avLst/>
          </a:prstGeom>
          <a:solidFill>
            <a:srgbClr val="FFFF00"/>
          </a:solidFill>
        </p:spPr>
        <p:txBody>
          <a:bodyPr wrap="none" lIns="45720" rIns="45720" rtlCol="0">
            <a:spAutoFit/>
          </a:bodyPr>
          <a:lstStyle/>
          <a:p>
            <a:r>
              <a:rPr lang="en-US" sz="1200" b="1" dirty="0"/>
              <a:t>7E</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8189" t="7441" r="8890" b="5495"/>
          <a:stretch/>
        </p:blipFill>
        <p:spPr>
          <a:xfrm>
            <a:off x="6724745" y="0"/>
            <a:ext cx="5445995" cy="3089323"/>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7031" t="7438" r="8890" b="5074"/>
          <a:stretch/>
        </p:blipFill>
        <p:spPr>
          <a:xfrm>
            <a:off x="6648691" y="3307637"/>
            <a:ext cx="5522049" cy="3104369"/>
          </a:xfrm>
          <a:prstGeom prst="rect">
            <a:avLst/>
          </a:prstGeom>
        </p:spPr>
      </p:pic>
      <p:sp>
        <p:nvSpPr>
          <p:cNvPr id="32" name="TextBox 31"/>
          <p:cNvSpPr txBox="1"/>
          <p:nvPr/>
        </p:nvSpPr>
        <p:spPr>
          <a:xfrm>
            <a:off x="7215554" y="2885309"/>
            <a:ext cx="223779" cy="215444"/>
          </a:xfrm>
          <a:prstGeom prst="rect">
            <a:avLst/>
          </a:prstGeom>
          <a:solidFill>
            <a:srgbClr val="FFFF00"/>
          </a:solidFill>
        </p:spPr>
        <p:txBody>
          <a:bodyPr wrap="none" lIns="45720" rIns="45720" rtlCol="0">
            <a:spAutoFit/>
          </a:bodyPr>
          <a:lstStyle/>
          <a:p>
            <a:r>
              <a:rPr lang="en-US" sz="800" b="1" dirty="0"/>
              <a:t>1C</a:t>
            </a:r>
          </a:p>
        </p:txBody>
      </p:sp>
      <p:sp>
        <p:nvSpPr>
          <p:cNvPr id="33" name="TextBox 32"/>
          <p:cNvSpPr txBox="1"/>
          <p:nvPr/>
        </p:nvSpPr>
        <p:spPr>
          <a:xfrm>
            <a:off x="7536214" y="2885309"/>
            <a:ext cx="218971" cy="215444"/>
          </a:xfrm>
          <a:prstGeom prst="rect">
            <a:avLst/>
          </a:prstGeom>
          <a:solidFill>
            <a:srgbClr val="FFFF00"/>
          </a:solidFill>
        </p:spPr>
        <p:txBody>
          <a:bodyPr wrap="none" lIns="45720" rIns="45720" rtlCol="0">
            <a:spAutoFit/>
          </a:bodyPr>
          <a:lstStyle/>
          <a:p>
            <a:r>
              <a:rPr lang="en-US" sz="800" b="1" dirty="0"/>
              <a:t>2E</a:t>
            </a:r>
          </a:p>
        </p:txBody>
      </p:sp>
      <p:sp>
        <p:nvSpPr>
          <p:cNvPr id="34" name="TextBox 33"/>
          <p:cNvSpPr txBox="1"/>
          <p:nvPr/>
        </p:nvSpPr>
        <p:spPr>
          <a:xfrm>
            <a:off x="7854890" y="2885309"/>
            <a:ext cx="218971" cy="215444"/>
          </a:xfrm>
          <a:prstGeom prst="rect">
            <a:avLst/>
          </a:prstGeom>
          <a:solidFill>
            <a:srgbClr val="FFFF00"/>
          </a:solidFill>
        </p:spPr>
        <p:txBody>
          <a:bodyPr wrap="none" lIns="45720" rIns="45720" rtlCol="0">
            <a:spAutoFit/>
          </a:bodyPr>
          <a:lstStyle/>
          <a:p>
            <a:r>
              <a:rPr lang="en-US" sz="800" b="1" dirty="0"/>
              <a:t>3E</a:t>
            </a:r>
          </a:p>
        </p:txBody>
      </p:sp>
      <p:sp>
        <p:nvSpPr>
          <p:cNvPr id="35" name="TextBox 34"/>
          <p:cNvSpPr txBox="1"/>
          <p:nvPr/>
        </p:nvSpPr>
        <p:spPr>
          <a:xfrm>
            <a:off x="8176812" y="2885309"/>
            <a:ext cx="218971" cy="215444"/>
          </a:xfrm>
          <a:prstGeom prst="rect">
            <a:avLst/>
          </a:prstGeom>
          <a:solidFill>
            <a:srgbClr val="FFFF00"/>
          </a:solidFill>
        </p:spPr>
        <p:txBody>
          <a:bodyPr wrap="none" lIns="45720" rIns="45720" rtlCol="0">
            <a:spAutoFit/>
          </a:bodyPr>
          <a:lstStyle/>
          <a:p>
            <a:r>
              <a:rPr lang="en-US" sz="800" b="1" dirty="0"/>
              <a:t>4E</a:t>
            </a:r>
          </a:p>
        </p:txBody>
      </p:sp>
      <p:sp>
        <p:nvSpPr>
          <p:cNvPr id="36" name="TextBox 35"/>
          <p:cNvSpPr txBox="1"/>
          <p:nvPr/>
        </p:nvSpPr>
        <p:spPr>
          <a:xfrm>
            <a:off x="8491911" y="2885309"/>
            <a:ext cx="218971" cy="215444"/>
          </a:xfrm>
          <a:prstGeom prst="rect">
            <a:avLst/>
          </a:prstGeom>
          <a:solidFill>
            <a:srgbClr val="FFFF00"/>
          </a:solidFill>
        </p:spPr>
        <p:txBody>
          <a:bodyPr wrap="none" lIns="45720" rIns="45720" rtlCol="0">
            <a:spAutoFit/>
          </a:bodyPr>
          <a:lstStyle/>
          <a:p>
            <a:r>
              <a:rPr lang="en-US" sz="800" b="1" dirty="0"/>
              <a:t>5E</a:t>
            </a:r>
          </a:p>
        </p:txBody>
      </p:sp>
      <p:sp>
        <p:nvSpPr>
          <p:cNvPr id="37" name="TextBox 36"/>
          <p:cNvSpPr txBox="1"/>
          <p:nvPr/>
        </p:nvSpPr>
        <p:spPr>
          <a:xfrm>
            <a:off x="8812160" y="2885309"/>
            <a:ext cx="218971" cy="215444"/>
          </a:xfrm>
          <a:prstGeom prst="rect">
            <a:avLst/>
          </a:prstGeom>
          <a:solidFill>
            <a:srgbClr val="FFFF00"/>
          </a:solidFill>
        </p:spPr>
        <p:txBody>
          <a:bodyPr wrap="none" lIns="45720" rIns="45720" rtlCol="0">
            <a:spAutoFit/>
          </a:bodyPr>
          <a:lstStyle/>
          <a:p>
            <a:r>
              <a:rPr lang="en-US" sz="800" b="1" dirty="0"/>
              <a:t>6E</a:t>
            </a:r>
          </a:p>
        </p:txBody>
      </p:sp>
      <p:sp>
        <p:nvSpPr>
          <p:cNvPr id="38" name="TextBox 37"/>
          <p:cNvSpPr txBox="1"/>
          <p:nvPr/>
        </p:nvSpPr>
        <p:spPr>
          <a:xfrm>
            <a:off x="9136351" y="2885309"/>
            <a:ext cx="218971" cy="215444"/>
          </a:xfrm>
          <a:prstGeom prst="rect">
            <a:avLst/>
          </a:prstGeom>
          <a:solidFill>
            <a:srgbClr val="FFFF00"/>
          </a:solidFill>
        </p:spPr>
        <p:txBody>
          <a:bodyPr wrap="none" lIns="45720" rIns="45720" rtlCol="0">
            <a:spAutoFit/>
          </a:bodyPr>
          <a:lstStyle/>
          <a:p>
            <a:r>
              <a:rPr lang="en-US" sz="800" b="1" dirty="0"/>
              <a:t>7E</a:t>
            </a:r>
          </a:p>
        </p:txBody>
      </p:sp>
      <p:sp>
        <p:nvSpPr>
          <p:cNvPr id="39" name="TextBox 38"/>
          <p:cNvSpPr txBox="1"/>
          <p:nvPr/>
        </p:nvSpPr>
        <p:spPr>
          <a:xfrm>
            <a:off x="9761503" y="2885309"/>
            <a:ext cx="223779" cy="215444"/>
          </a:xfrm>
          <a:prstGeom prst="rect">
            <a:avLst/>
          </a:prstGeom>
          <a:solidFill>
            <a:srgbClr val="FFFF00"/>
          </a:solidFill>
        </p:spPr>
        <p:txBody>
          <a:bodyPr wrap="none" lIns="45720" rIns="45720" rtlCol="0">
            <a:spAutoFit/>
          </a:bodyPr>
          <a:lstStyle/>
          <a:p>
            <a:r>
              <a:rPr lang="en-US" sz="800" b="1" dirty="0"/>
              <a:t>1C</a:t>
            </a:r>
          </a:p>
        </p:txBody>
      </p:sp>
      <p:sp>
        <p:nvSpPr>
          <p:cNvPr id="40" name="TextBox 39"/>
          <p:cNvSpPr txBox="1"/>
          <p:nvPr/>
        </p:nvSpPr>
        <p:spPr>
          <a:xfrm>
            <a:off x="10082163" y="2885309"/>
            <a:ext cx="218971" cy="215444"/>
          </a:xfrm>
          <a:prstGeom prst="rect">
            <a:avLst/>
          </a:prstGeom>
          <a:solidFill>
            <a:srgbClr val="FFFF00"/>
          </a:solidFill>
        </p:spPr>
        <p:txBody>
          <a:bodyPr wrap="none" lIns="45720" rIns="45720" rtlCol="0">
            <a:spAutoFit/>
          </a:bodyPr>
          <a:lstStyle/>
          <a:p>
            <a:r>
              <a:rPr lang="en-US" sz="800" b="1" dirty="0"/>
              <a:t>2E</a:t>
            </a:r>
          </a:p>
        </p:txBody>
      </p:sp>
      <p:sp>
        <p:nvSpPr>
          <p:cNvPr id="41" name="TextBox 40"/>
          <p:cNvSpPr txBox="1"/>
          <p:nvPr/>
        </p:nvSpPr>
        <p:spPr>
          <a:xfrm>
            <a:off x="10400839" y="2885309"/>
            <a:ext cx="218971" cy="215444"/>
          </a:xfrm>
          <a:prstGeom prst="rect">
            <a:avLst/>
          </a:prstGeom>
          <a:solidFill>
            <a:srgbClr val="FFFF00"/>
          </a:solidFill>
        </p:spPr>
        <p:txBody>
          <a:bodyPr wrap="none" lIns="45720" rIns="45720" rtlCol="0">
            <a:spAutoFit/>
          </a:bodyPr>
          <a:lstStyle/>
          <a:p>
            <a:r>
              <a:rPr lang="en-US" sz="800" b="1" dirty="0"/>
              <a:t>3E</a:t>
            </a:r>
          </a:p>
        </p:txBody>
      </p:sp>
      <p:sp>
        <p:nvSpPr>
          <p:cNvPr id="42" name="TextBox 41"/>
          <p:cNvSpPr txBox="1"/>
          <p:nvPr/>
        </p:nvSpPr>
        <p:spPr>
          <a:xfrm>
            <a:off x="10722761" y="2885309"/>
            <a:ext cx="218971" cy="215444"/>
          </a:xfrm>
          <a:prstGeom prst="rect">
            <a:avLst/>
          </a:prstGeom>
          <a:solidFill>
            <a:srgbClr val="FFFF00"/>
          </a:solidFill>
        </p:spPr>
        <p:txBody>
          <a:bodyPr wrap="none" lIns="45720" rIns="45720" rtlCol="0">
            <a:spAutoFit/>
          </a:bodyPr>
          <a:lstStyle/>
          <a:p>
            <a:r>
              <a:rPr lang="en-US" sz="800" b="1" dirty="0"/>
              <a:t>4E</a:t>
            </a:r>
          </a:p>
        </p:txBody>
      </p:sp>
      <p:sp>
        <p:nvSpPr>
          <p:cNvPr id="43" name="TextBox 42"/>
          <p:cNvSpPr txBox="1"/>
          <p:nvPr/>
        </p:nvSpPr>
        <p:spPr>
          <a:xfrm>
            <a:off x="11037860" y="2885309"/>
            <a:ext cx="218971" cy="215444"/>
          </a:xfrm>
          <a:prstGeom prst="rect">
            <a:avLst/>
          </a:prstGeom>
          <a:solidFill>
            <a:srgbClr val="FFFF00"/>
          </a:solidFill>
        </p:spPr>
        <p:txBody>
          <a:bodyPr wrap="none" lIns="45720" rIns="45720" rtlCol="0">
            <a:spAutoFit/>
          </a:bodyPr>
          <a:lstStyle/>
          <a:p>
            <a:r>
              <a:rPr lang="en-US" sz="800" b="1" dirty="0"/>
              <a:t>5E</a:t>
            </a:r>
          </a:p>
        </p:txBody>
      </p:sp>
      <p:sp>
        <p:nvSpPr>
          <p:cNvPr id="44" name="TextBox 43"/>
          <p:cNvSpPr txBox="1"/>
          <p:nvPr/>
        </p:nvSpPr>
        <p:spPr>
          <a:xfrm>
            <a:off x="11358109" y="2885309"/>
            <a:ext cx="218971" cy="215444"/>
          </a:xfrm>
          <a:prstGeom prst="rect">
            <a:avLst/>
          </a:prstGeom>
          <a:solidFill>
            <a:srgbClr val="FFFF00"/>
          </a:solidFill>
        </p:spPr>
        <p:txBody>
          <a:bodyPr wrap="none" lIns="45720" rIns="45720" rtlCol="0">
            <a:spAutoFit/>
          </a:bodyPr>
          <a:lstStyle/>
          <a:p>
            <a:r>
              <a:rPr lang="en-US" sz="800" b="1" dirty="0"/>
              <a:t>6E</a:t>
            </a:r>
          </a:p>
        </p:txBody>
      </p:sp>
      <p:sp>
        <p:nvSpPr>
          <p:cNvPr id="45" name="TextBox 44"/>
          <p:cNvSpPr txBox="1"/>
          <p:nvPr/>
        </p:nvSpPr>
        <p:spPr>
          <a:xfrm>
            <a:off x="11682300" y="2885309"/>
            <a:ext cx="218971" cy="215444"/>
          </a:xfrm>
          <a:prstGeom prst="rect">
            <a:avLst/>
          </a:prstGeom>
          <a:solidFill>
            <a:srgbClr val="FFFF00"/>
          </a:solidFill>
        </p:spPr>
        <p:txBody>
          <a:bodyPr wrap="none" lIns="45720" rIns="45720" rtlCol="0">
            <a:spAutoFit/>
          </a:bodyPr>
          <a:lstStyle/>
          <a:p>
            <a:r>
              <a:rPr lang="en-US" sz="800" b="1" dirty="0"/>
              <a:t>7E</a:t>
            </a:r>
          </a:p>
        </p:txBody>
      </p:sp>
      <p:sp>
        <p:nvSpPr>
          <p:cNvPr id="46" name="TextBox 45"/>
          <p:cNvSpPr txBox="1"/>
          <p:nvPr/>
        </p:nvSpPr>
        <p:spPr>
          <a:xfrm>
            <a:off x="7215554" y="6196562"/>
            <a:ext cx="223779" cy="215444"/>
          </a:xfrm>
          <a:prstGeom prst="rect">
            <a:avLst/>
          </a:prstGeom>
          <a:solidFill>
            <a:srgbClr val="FFFF00"/>
          </a:solidFill>
        </p:spPr>
        <p:txBody>
          <a:bodyPr wrap="none" lIns="45720" rIns="45720" rtlCol="0">
            <a:spAutoFit/>
          </a:bodyPr>
          <a:lstStyle/>
          <a:p>
            <a:r>
              <a:rPr lang="en-US" sz="800" b="1" dirty="0"/>
              <a:t>1C</a:t>
            </a:r>
          </a:p>
        </p:txBody>
      </p:sp>
      <p:sp>
        <p:nvSpPr>
          <p:cNvPr id="47" name="TextBox 46"/>
          <p:cNvSpPr txBox="1"/>
          <p:nvPr/>
        </p:nvSpPr>
        <p:spPr>
          <a:xfrm>
            <a:off x="7536214" y="6196562"/>
            <a:ext cx="218971" cy="215444"/>
          </a:xfrm>
          <a:prstGeom prst="rect">
            <a:avLst/>
          </a:prstGeom>
          <a:solidFill>
            <a:srgbClr val="FFFF00"/>
          </a:solidFill>
        </p:spPr>
        <p:txBody>
          <a:bodyPr wrap="none" lIns="45720" rIns="45720" rtlCol="0">
            <a:spAutoFit/>
          </a:bodyPr>
          <a:lstStyle/>
          <a:p>
            <a:r>
              <a:rPr lang="en-US" sz="800" b="1" dirty="0"/>
              <a:t>2E</a:t>
            </a:r>
          </a:p>
        </p:txBody>
      </p:sp>
      <p:sp>
        <p:nvSpPr>
          <p:cNvPr id="48" name="TextBox 47"/>
          <p:cNvSpPr txBox="1"/>
          <p:nvPr/>
        </p:nvSpPr>
        <p:spPr>
          <a:xfrm>
            <a:off x="7854890" y="6196562"/>
            <a:ext cx="218971" cy="215444"/>
          </a:xfrm>
          <a:prstGeom prst="rect">
            <a:avLst/>
          </a:prstGeom>
          <a:solidFill>
            <a:srgbClr val="FFFF00"/>
          </a:solidFill>
        </p:spPr>
        <p:txBody>
          <a:bodyPr wrap="none" lIns="45720" rIns="45720" rtlCol="0">
            <a:spAutoFit/>
          </a:bodyPr>
          <a:lstStyle/>
          <a:p>
            <a:r>
              <a:rPr lang="en-US" sz="800" b="1" dirty="0"/>
              <a:t>3E</a:t>
            </a:r>
          </a:p>
        </p:txBody>
      </p:sp>
      <p:sp>
        <p:nvSpPr>
          <p:cNvPr id="49" name="TextBox 48"/>
          <p:cNvSpPr txBox="1"/>
          <p:nvPr/>
        </p:nvSpPr>
        <p:spPr>
          <a:xfrm>
            <a:off x="8176812" y="6196562"/>
            <a:ext cx="218971" cy="215444"/>
          </a:xfrm>
          <a:prstGeom prst="rect">
            <a:avLst/>
          </a:prstGeom>
          <a:solidFill>
            <a:srgbClr val="FFFF00"/>
          </a:solidFill>
        </p:spPr>
        <p:txBody>
          <a:bodyPr wrap="none" lIns="45720" rIns="45720" rtlCol="0">
            <a:spAutoFit/>
          </a:bodyPr>
          <a:lstStyle/>
          <a:p>
            <a:r>
              <a:rPr lang="en-US" sz="800" b="1" dirty="0"/>
              <a:t>4E</a:t>
            </a:r>
          </a:p>
        </p:txBody>
      </p:sp>
      <p:sp>
        <p:nvSpPr>
          <p:cNvPr id="50" name="TextBox 49"/>
          <p:cNvSpPr txBox="1"/>
          <p:nvPr/>
        </p:nvSpPr>
        <p:spPr>
          <a:xfrm>
            <a:off x="8491911" y="6196562"/>
            <a:ext cx="218971" cy="215444"/>
          </a:xfrm>
          <a:prstGeom prst="rect">
            <a:avLst/>
          </a:prstGeom>
          <a:solidFill>
            <a:srgbClr val="FFFF00"/>
          </a:solidFill>
        </p:spPr>
        <p:txBody>
          <a:bodyPr wrap="none" lIns="45720" rIns="45720" rtlCol="0">
            <a:spAutoFit/>
          </a:bodyPr>
          <a:lstStyle/>
          <a:p>
            <a:r>
              <a:rPr lang="en-US" sz="800" b="1" dirty="0"/>
              <a:t>5E</a:t>
            </a:r>
          </a:p>
        </p:txBody>
      </p:sp>
      <p:sp>
        <p:nvSpPr>
          <p:cNvPr id="51" name="TextBox 50"/>
          <p:cNvSpPr txBox="1"/>
          <p:nvPr/>
        </p:nvSpPr>
        <p:spPr>
          <a:xfrm>
            <a:off x="8812160" y="6196562"/>
            <a:ext cx="218971" cy="215444"/>
          </a:xfrm>
          <a:prstGeom prst="rect">
            <a:avLst/>
          </a:prstGeom>
          <a:solidFill>
            <a:srgbClr val="FFFF00"/>
          </a:solidFill>
        </p:spPr>
        <p:txBody>
          <a:bodyPr wrap="none" lIns="45720" rIns="45720" rtlCol="0">
            <a:spAutoFit/>
          </a:bodyPr>
          <a:lstStyle/>
          <a:p>
            <a:r>
              <a:rPr lang="en-US" sz="800" b="1" dirty="0"/>
              <a:t>6E</a:t>
            </a:r>
          </a:p>
        </p:txBody>
      </p:sp>
      <p:sp>
        <p:nvSpPr>
          <p:cNvPr id="52" name="TextBox 51"/>
          <p:cNvSpPr txBox="1"/>
          <p:nvPr/>
        </p:nvSpPr>
        <p:spPr>
          <a:xfrm>
            <a:off x="9136351" y="6196562"/>
            <a:ext cx="218971" cy="215444"/>
          </a:xfrm>
          <a:prstGeom prst="rect">
            <a:avLst/>
          </a:prstGeom>
          <a:solidFill>
            <a:srgbClr val="FFFF00"/>
          </a:solidFill>
        </p:spPr>
        <p:txBody>
          <a:bodyPr wrap="none" lIns="45720" rIns="45720" rtlCol="0">
            <a:spAutoFit/>
          </a:bodyPr>
          <a:lstStyle/>
          <a:p>
            <a:r>
              <a:rPr lang="en-US" sz="800" b="1" dirty="0"/>
              <a:t>7E</a:t>
            </a:r>
          </a:p>
        </p:txBody>
      </p:sp>
      <p:sp>
        <p:nvSpPr>
          <p:cNvPr id="53" name="TextBox 52"/>
          <p:cNvSpPr txBox="1"/>
          <p:nvPr/>
        </p:nvSpPr>
        <p:spPr>
          <a:xfrm>
            <a:off x="9761503" y="6196562"/>
            <a:ext cx="223779" cy="215444"/>
          </a:xfrm>
          <a:prstGeom prst="rect">
            <a:avLst/>
          </a:prstGeom>
          <a:solidFill>
            <a:srgbClr val="FFFF00"/>
          </a:solidFill>
        </p:spPr>
        <p:txBody>
          <a:bodyPr wrap="none" lIns="45720" rIns="45720" rtlCol="0">
            <a:spAutoFit/>
          </a:bodyPr>
          <a:lstStyle/>
          <a:p>
            <a:r>
              <a:rPr lang="en-US" sz="800" b="1" dirty="0"/>
              <a:t>1C</a:t>
            </a:r>
          </a:p>
        </p:txBody>
      </p:sp>
      <p:sp>
        <p:nvSpPr>
          <p:cNvPr id="54" name="TextBox 53"/>
          <p:cNvSpPr txBox="1"/>
          <p:nvPr/>
        </p:nvSpPr>
        <p:spPr>
          <a:xfrm>
            <a:off x="10082163" y="6196562"/>
            <a:ext cx="218971" cy="215444"/>
          </a:xfrm>
          <a:prstGeom prst="rect">
            <a:avLst/>
          </a:prstGeom>
          <a:solidFill>
            <a:srgbClr val="FFFF00"/>
          </a:solidFill>
        </p:spPr>
        <p:txBody>
          <a:bodyPr wrap="none" lIns="45720" rIns="45720" rtlCol="0">
            <a:spAutoFit/>
          </a:bodyPr>
          <a:lstStyle/>
          <a:p>
            <a:r>
              <a:rPr lang="en-US" sz="800" b="1" dirty="0"/>
              <a:t>2E</a:t>
            </a:r>
          </a:p>
        </p:txBody>
      </p:sp>
      <p:sp>
        <p:nvSpPr>
          <p:cNvPr id="55" name="TextBox 54"/>
          <p:cNvSpPr txBox="1"/>
          <p:nvPr/>
        </p:nvSpPr>
        <p:spPr>
          <a:xfrm>
            <a:off x="10400839" y="6196562"/>
            <a:ext cx="218971" cy="215444"/>
          </a:xfrm>
          <a:prstGeom prst="rect">
            <a:avLst/>
          </a:prstGeom>
          <a:solidFill>
            <a:srgbClr val="FFFF00"/>
          </a:solidFill>
        </p:spPr>
        <p:txBody>
          <a:bodyPr wrap="none" lIns="45720" rIns="45720" rtlCol="0">
            <a:spAutoFit/>
          </a:bodyPr>
          <a:lstStyle/>
          <a:p>
            <a:r>
              <a:rPr lang="en-US" sz="800" b="1" dirty="0"/>
              <a:t>3E</a:t>
            </a:r>
          </a:p>
        </p:txBody>
      </p:sp>
      <p:sp>
        <p:nvSpPr>
          <p:cNvPr id="56" name="TextBox 55"/>
          <p:cNvSpPr txBox="1"/>
          <p:nvPr/>
        </p:nvSpPr>
        <p:spPr>
          <a:xfrm>
            <a:off x="10722761" y="6196562"/>
            <a:ext cx="218971" cy="215444"/>
          </a:xfrm>
          <a:prstGeom prst="rect">
            <a:avLst/>
          </a:prstGeom>
          <a:solidFill>
            <a:srgbClr val="FFFF00"/>
          </a:solidFill>
        </p:spPr>
        <p:txBody>
          <a:bodyPr wrap="none" lIns="45720" rIns="45720" rtlCol="0">
            <a:spAutoFit/>
          </a:bodyPr>
          <a:lstStyle/>
          <a:p>
            <a:r>
              <a:rPr lang="en-US" sz="800" b="1" dirty="0"/>
              <a:t>4E</a:t>
            </a:r>
          </a:p>
        </p:txBody>
      </p:sp>
      <p:sp>
        <p:nvSpPr>
          <p:cNvPr id="57" name="TextBox 56"/>
          <p:cNvSpPr txBox="1"/>
          <p:nvPr/>
        </p:nvSpPr>
        <p:spPr>
          <a:xfrm>
            <a:off x="11037860" y="6196562"/>
            <a:ext cx="218971" cy="215444"/>
          </a:xfrm>
          <a:prstGeom prst="rect">
            <a:avLst/>
          </a:prstGeom>
          <a:solidFill>
            <a:srgbClr val="FFFF00"/>
          </a:solidFill>
        </p:spPr>
        <p:txBody>
          <a:bodyPr wrap="none" lIns="45720" rIns="45720" rtlCol="0">
            <a:spAutoFit/>
          </a:bodyPr>
          <a:lstStyle/>
          <a:p>
            <a:r>
              <a:rPr lang="en-US" sz="800" b="1" dirty="0"/>
              <a:t>5E</a:t>
            </a:r>
          </a:p>
        </p:txBody>
      </p:sp>
      <p:sp>
        <p:nvSpPr>
          <p:cNvPr id="58" name="TextBox 57"/>
          <p:cNvSpPr txBox="1"/>
          <p:nvPr/>
        </p:nvSpPr>
        <p:spPr>
          <a:xfrm>
            <a:off x="11358109" y="6196562"/>
            <a:ext cx="218971" cy="215444"/>
          </a:xfrm>
          <a:prstGeom prst="rect">
            <a:avLst/>
          </a:prstGeom>
          <a:solidFill>
            <a:srgbClr val="FFFF00"/>
          </a:solidFill>
        </p:spPr>
        <p:txBody>
          <a:bodyPr wrap="none" lIns="45720" rIns="45720" rtlCol="0">
            <a:spAutoFit/>
          </a:bodyPr>
          <a:lstStyle/>
          <a:p>
            <a:r>
              <a:rPr lang="en-US" sz="800" b="1" dirty="0"/>
              <a:t>6E</a:t>
            </a:r>
          </a:p>
        </p:txBody>
      </p:sp>
      <p:sp>
        <p:nvSpPr>
          <p:cNvPr id="59" name="TextBox 58"/>
          <p:cNvSpPr txBox="1"/>
          <p:nvPr/>
        </p:nvSpPr>
        <p:spPr>
          <a:xfrm>
            <a:off x="11682300" y="6196562"/>
            <a:ext cx="218971" cy="215444"/>
          </a:xfrm>
          <a:prstGeom prst="rect">
            <a:avLst/>
          </a:prstGeom>
          <a:solidFill>
            <a:srgbClr val="FFFF00"/>
          </a:solidFill>
        </p:spPr>
        <p:txBody>
          <a:bodyPr wrap="none" lIns="45720" rIns="45720" rtlCol="0">
            <a:spAutoFit/>
          </a:bodyPr>
          <a:lstStyle/>
          <a:p>
            <a:r>
              <a:rPr lang="en-US" sz="800" b="1" dirty="0"/>
              <a:t>7E</a:t>
            </a:r>
          </a:p>
        </p:txBody>
      </p:sp>
      <p:graphicFrame>
        <p:nvGraphicFramePr>
          <p:cNvPr id="60" name="Table 59"/>
          <p:cNvGraphicFramePr>
            <a:graphicFrameLocks noGrp="1"/>
          </p:cNvGraphicFramePr>
          <p:nvPr>
            <p:extLst/>
          </p:nvPr>
        </p:nvGraphicFramePr>
        <p:xfrm>
          <a:off x="87312" y="910548"/>
          <a:ext cx="4616768" cy="2316596"/>
        </p:xfrm>
        <a:graphic>
          <a:graphicData uri="http://schemas.openxmlformats.org/drawingml/2006/table">
            <a:tbl>
              <a:tblPr firstRow="1" bandRow="1">
                <a:tableStyleId>{5C22544A-7EE6-4342-B048-85BDC9FD1C3A}</a:tableStyleId>
              </a:tblPr>
              <a:tblGrid>
                <a:gridCol w="514667">
                  <a:extLst>
                    <a:ext uri="{9D8B030D-6E8A-4147-A177-3AD203B41FA5}">
                      <a16:colId xmlns:a16="http://schemas.microsoft.com/office/drawing/2014/main" val="20000"/>
                    </a:ext>
                  </a:extLst>
                </a:gridCol>
                <a:gridCol w="763905">
                  <a:extLst>
                    <a:ext uri="{9D8B030D-6E8A-4147-A177-3AD203B41FA5}">
                      <a16:colId xmlns:a16="http://schemas.microsoft.com/office/drawing/2014/main" val="20001"/>
                    </a:ext>
                  </a:extLst>
                </a:gridCol>
                <a:gridCol w="506730">
                  <a:extLst>
                    <a:ext uri="{9D8B030D-6E8A-4147-A177-3AD203B41FA5}">
                      <a16:colId xmlns:a16="http://schemas.microsoft.com/office/drawing/2014/main" val="20002"/>
                    </a:ext>
                  </a:extLst>
                </a:gridCol>
                <a:gridCol w="1025843">
                  <a:extLst>
                    <a:ext uri="{9D8B030D-6E8A-4147-A177-3AD203B41FA5}">
                      <a16:colId xmlns:a16="http://schemas.microsoft.com/office/drawing/2014/main" val="91596857"/>
                    </a:ext>
                  </a:extLst>
                </a:gridCol>
                <a:gridCol w="894080">
                  <a:extLst>
                    <a:ext uri="{9D8B030D-6E8A-4147-A177-3AD203B41FA5}">
                      <a16:colId xmlns:a16="http://schemas.microsoft.com/office/drawing/2014/main" val="661927939"/>
                    </a:ext>
                  </a:extLst>
                </a:gridCol>
                <a:gridCol w="911543">
                  <a:extLst>
                    <a:ext uri="{9D8B030D-6E8A-4147-A177-3AD203B41FA5}">
                      <a16:colId xmlns:a16="http://schemas.microsoft.com/office/drawing/2014/main" val="1213100360"/>
                    </a:ext>
                  </a:extLst>
                </a:gridCol>
              </a:tblGrid>
              <a:tr h="265081">
                <a:tc>
                  <a:txBody>
                    <a:bodyPr/>
                    <a:lstStyle/>
                    <a:p>
                      <a:pPr algn="ctr"/>
                      <a:r>
                        <a:rPr lang="en-US" sz="1100" dirty="0"/>
                        <a:t>Trial</a:t>
                      </a:r>
                    </a:p>
                  </a:txBody>
                  <a:tcPr/>
                </a:tc>
                <a:tc>
                  <a:txBody>
                    <a:bodyPr/>
                    <a:lstStyle/>
                    <a:p>
                      <a:pPr algn="ctr"/>
                      <a:r>
                        <a:rPr lang="en-US" sz="1100" dirty="0"/>
                        <a:t>SD </a:t>
                      </a:r>
                      <a:r>
                        <a:rPr lang="en-US" sz="1100" dirty="0" err="1"/>
                        <a:t>thk</a:t>
                      </a:r>
                      <a:r>
                        <a:rPr lang="en-US" sz="1100" dirty="0"/>
                        <a:t>.</a:t>
                      </a:r>
                    </a:p>
                  </a:txBody>
                  <a:tcPr/>
                </a:tc>
                <a:tc>
                  <a:txBody>
                    <a:bodyPr/>
                    <a:lstStyle/>
                    <a:p>
                      <a:pPr algn="ctr"/>
                      <a:r>
                        <a:rPr lang="it-IT" sz="1100" dirty="0"/>
                        <a:t>In</a:t>
                      </a:r>
                      <a:r>
                        <a:rPr lang="it-IT" sz="1100" baseline="0" dirty="0"/>
                        <a:t> %</a:t>
                      </a:r>
                      <a:endParaRPr lang="en-US" sz="1100" dirty="0"/>
                    </a:p>
                  </a:txBody>
                  <a:tcPr/>
                </a:tc>
                <a:tc>
                  <a:txBody>
                    <a:bodyPr/>
                    <a:lstStyle/>
                    <a:p>
                      <a:pPr algn="ctr"/>
                      <a:r>
                        <a:rPr lang="it-IT" sz="1100" dirty="0" err="1"/>
                        <a:t>AlOx</a:t>
                      </a:r>
                      <a:r>
                        <a:rPr lang="it-IT" sz="1100" baseline="0" dirty="0"/>
                        <a:t> lamina</a:t>
                      </a:r>
                      <a:endParaRPr lang="en-US" sz="1100" dirty="0"/>
                    </a:p>
                  </a:txBody>
                  <a:tcPr/>
                </a:tc>
                <a:tc>
                  <a:txBody>
                    <a:bodyPr/>
                    <a:lstStyle/>
                    <a:p>
                      <a:pPr algn="ctr"/>
                      <a:r>
                        <a:rPr lang="it-IT" sz="1100" dirty="0"/>
                        <a:t>WL W </a:t>
                      </a:r>
                      <a:r>
                        <a:rPr lang="it-IT" sz="1100" dirty="0" err="1"/>
                        <a:t>thk</a:t>
                      </a:r>
                      <a:r>
                        <a:rPr lang="it-IT" sz="1100" dirty="0"/>
                        <a:t>.</a:t>
                      </a:r>
                      <a:endParaRPr lang="en-US" sz="1100" dirty="0"/>
                    </a:p>
                  </a:txBody>
                  <a:tcPr/>
                </a:tc>
                <a:tc>
                  <a:txBody>
                    <a:bodyPr/>
                    <a:lstStyle/>
                    <a:p>
                      <a:pPr algn="ctr"/>
                      <a:r>
                        <a:rPr lang="it-IT" sz="1100" dirty="0"/>
                        <a:t>2° </a:t>
                      </a:r>
                      <a:r>
                        <a:rPr lang="it-IT" sz="1100" dirty="0" err="1"/>
                        <a:t>cut</a:t>
                      </a:r>
                      <a:r>
                        <a:rPr lang="it-IT" sz="1100" dirty="0"/>
                        <a:t> </a:t>
                      </a:r>
                      <a:r>
                        <a:rPr lang="it-IT" sz="1100" dirty="0" err="1"/>
                        <a:t>seal</a:t>
                      </a:r>
                      <a:endParaRPr lang="en-US" sz="1100" dirty="0"/>
                    </a:p>
                  </a:txBody>
                  <a:tcPr/>
                </a:tc>
                <a:extLst>
                  <a:ext uri="{0D108BD9-81ED-4DB2-BD59-A6C34878D82A}">
                    <a16:rowId xmlns:a16="http://schemas.microsoft.com/office/drawing/2014/main" val="10000"/>
                  </a:ext>
                </a:extLst>
              </a:tr>
              <a:tr h="284827">
                <a:tc>
                  <a:txBody>
                    <a:bodyPr/>
                    <a:lstStyle/>
                    <a:p>
                      <a:pPr algn="ctr"/>
                      <a:r>
                        <a:rPr lang="en-US" sz="1100" dirty="0">
                          <a:latin typeface="+mn-lt"/>
                        </a:rPr>
                        <a:t>1C</a:t>
                      </a:r>
                    </a:p>
                  </a:txBody>
                  <a:tcPr anchor="ctr"/>
                </a:tc>
                <a:tc>
                  <a:txBody>
                    <a:bodyPr/>
                    <a:lstStyle/>
                    <a:p>
                      <a:pPr algn="ctr"/>
                      <a:r>
                        <a:rPr lang="en-US" sz="1100" dirty="0">
                          <a:latin typeface="+mn-lt"/>
                        </a:rPr>
                        <a:t>22 ver16</a:t>
                      </a:r>
                    </a:p>
                  </a:txBody>
                  <a:tcPr anchor="ctr"/>
                </a:tc>
                <a:tc>
                  <a:txBody>
                    <a:bodyPr/>
                    <a:lstStyle/>
                    <a:p>
                      <a:pPr algn="ctr"/>
                      <a:r>
                        <a:rPr lang="en-US" sz="1100" dirty="0">
                          <a:latin typeface="+mn-lt"/>
                        </a:rPr>
                        <a:t>2%</a:t>
                      </a:r>
                    </a:p>
                  </a:txBody>
                  <a:tcPr anchor="ctr"/>
                </a:tc>
                <a:tc>
                  <a:txBody>
                    <a:bodyPr/>
                    <a:lstStyle/>
                    <a:p>
                      <a:pPr algn="ctr"/>
                      <a:r>
                        <a:rPr lang="it-IT" sz="1100" dirty="0">
                          <a:latin typeface="+mn-lt"/>
                        </a:rPr>
                        <a:t>5A T&amp;B</a:t>
                      </a:r>
                      <a:endParaRPr lang="en-US" sz="1100" dirty="0">
                        <a:latin typeface="+mn-lt"/>
                      </a:endParaRPr>
                    </a:p>
                  </a:txBody>
                  <a:tcPr anchor="ctr"/>
                </a:tc>
                <a:tc>
                  <a:txBody>
                    <a:bodyPr/>
                    <a:lstStyle/>
                    <a:p>
                      <a:pPr algn="ctr"/>
                      <a:r>
                        <a:rPr lang="it-IT" sz="1100" dirty="0">
                          <a:latin typeface="+mn-lt"/>
                        </a:rPr>
                        <a:t>37nm</a:t>
                      </a:r>
                      <a:endParaRPr lang="en-US" sz="1100" dirty="0">
                        <a:latin typeface="+mn-lt"/>
                      </a:endParaRPr>
                    </a:p>
                  </a:txBody>
                  <a:tcPr anchor="ctr"/>
                </a:tc>
                <a:tc>
                  <a:txBody>
                    <a:bodyPr/>
                    <a:lstStyle/>
                    <a:p>
                      <a:pPr algn="ctr"/>
                      <a:r>
                        <a:rPr lang="it-IT" sz="1100" dirty="0">
                          <a:latin typeface="+mn-lt"/>
                        </a:rPr>
                        <a:t>POR</a:t>
                      </a:r>
                      <a:endParaRPr lang="en-US" sz="1100" dirty="0">
                        <a:latin typeface="+mn-lt"/>
                      </a:endParaRPr>
                    </a:p>
                  </a:txBody>
                  <a:tcPr anchor="ctr"/>
                </a:tc>
                <a:extLst>
                  <a:ext uri="{0D108BD9-81ED-4DB2-BD59-A6C34878D82A}">
                    <a16:rowId xmlns:a16="http://schemas.microsoft.com/office/drawing/2014/main" val="10001"/>
                  </a:ext>
                </a:extLst>
              </a:tr>
              <a:tr h="294448">
                <a:tc>
                  <a:txBody>
                    <a:bodyPr/>
                    <a:lstStyle/>
                    <a:p>
                      <a:pPr algn="ctr"/>
                      <a:r>
                        <a:rPr lang="en-US" sz="1100" dirty="0">
                          <a:latin typeface="+mn-lt"/>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mn-lt"/>
                          <a:ea typeface="+mn-ea"/>
                          <a:cs typeface="+mn-cs"/>
                        </a:rPr>
                        <a:t>22 ver12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mn-lt"/>
                          <a:ea typeface="+mn-ea"/>
                          <a:cs typeface="+mn-cs"/>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100" dirty="0">
                          <a:latin typeface="+mn-lt"/>
                        </a:rPr>
                        <a:t>5A T&amp;B</a:t>
                      </a:r>
                      <a:endParaRPr lang="en-US" sz="11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37nm</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100" dirty="0">
                          <a:latin typeface="+mn-lt"/>
                        </a:rPr>
                        <a:t>POR</a:t>
                      </a:r>
                      <a:endParaRPr lang="en-US" sz="1100" dirty="0">
                        <a:latin typeface="+mn-lt"/>
                      </a:endParaRPr>
                    </a:p>
                  </a:txBody>
                  <a:tcPr anchor="ctr"/>
                </a:tc>
                <a:extLst>
                  <a:ext uri="{0D108BD9-81ED-4DB2-BD59-A6C34878D82A}">
                    <a16:rowId xmlns:a16="http://schemas.microsoft.com/office/drawing/2014/main" val="10002"/>
                  </a:ext>
                </a:extLst>
              </a:tr>
              <a:tr h="294448">
                <a:tc>
                  <a:txBody>
                    <a:bodyPr/>
                    <a:lstStyle/>
                    <a:p>
                      <a:pPr algn="ctr"/>
                      <a:r>
                        <a:rPr lang="en-US" sz="1100" dirty="0">
                          <a:latin typeface="+mn-lt"/>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mn-lt"/>
                          <a:ea typeface="+mn-ea"/>
                          <a:cs typeface="+mn-cs"/>
                        </a:rPr>
                        <a:t>22 ver12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mn-lt"/>
                          <a:ea typeface="+mn-ea"/>
                          <a:cs typeface="+mn-cs"/>
                        </a:rPr>
                        <a:t>4%</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58595B"/>
                          </a:solidFill>
                          <a:effectLst/>
                          <a:uLnTx/>
                          <a:uFillTx/>
                          <a:latin typeface="+mn-lt"/>
                          <a:ea typeface="+mn-ea"/>
                          <a:cs typeface="+mn-cs"/>
                        </a:rPr>
                        <a:t>5A T&amp;B</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37nm</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58595B"/>
                          </a:solidFill>
                          <a:effectLst/>
                          <a:uLnTx/>
                          <a:uFillTx/>
                          <a:latin typeface="+mn-lt"/>
                          <a:ea typeface="+mn-ea"/>
                          <a:cs typeface="+mn-cs"/>
                        </a:rPr>
                        <a:t>POR</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3"/>
                  </a:ext>
                </a:extLst>
              </a:tr>
              <a:tr h="294448">
                <a:tc>
                  <a:txBody>
                    <a:bodyPr/>
                    <a:lstStyle/>
                    <a:p>
                      <a:pPr algn="ctr"/>
                      <a:r>
                        <a:rPr lang="en-US" sz="1100" dirty="0">
                          <a:latin typeface="+mn-lt"/>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mn-lt"/>
                          <a:ea typeface="+mn-ea"/>
                          <a:cs typeface="+mn-cs"/>
                        </a:rPr>
                        <a:t>22 ver16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mn-lt"/>
                          <a:ea typeface="+mn-ea"/>
                          <a:cs typeface="+mn-cs"/>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5A T&amp;B</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100" dirty="0">
                          <a:latin typeface="+mn-lt"/>
                        </a:rPr>
                        <a:t>20nm</a:t>
                      </a:r>
                      <a:endParaRPr lang="en-US" sz="11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POR</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4"/>
                  </a:ext>
                </a:extLst>
              </a:tr>
              <a:tr h="294448">
                <a:tc>
                  <a:txBody>
                    <a:bodyPr/>
                    <a:lstStyle/>
                    <a:p>
                      <a:pPr algn="ctr"/>
                      <a:r>
                        <a:rPr lang="en-US" sz="1100" dirty="0">
                          <a:latin typeface="+mn-lt"/>
                        </a:rPr>
                        <a:t>5E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mn-lt"/>
                          <a:ea typeface="+mn-ea"/>
                          <a:cs typeface="+mn-cs"/>
                        </a:rPr>
                        <a:t>22 ver16</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mn-lt"/>
                          <a:ea typeface="+mn-ea"/>
                          <a:cs typeface="+mn-cs"/>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5A T&amp;B</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37nm</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High-k</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5"/>
                  </a:ext>
                </a:extLst>
              </a:tr>
              <a:tr h="294448">
                <a:tc>
                  <a:txBody>
                    <a:bodyPr/>
                    <a:lstStyle/>
                    <a:p>
                      <a:pPr algn="ctr"/>
                      <a:r>
                        <a:rPr lang="it-IT" sz="1100" dirty="0">
                          <a:latin typeface="+mn-lt"/>
                        </a:rPr>
                        <a:t>6E</a:t>
                      </a:r>
                      <a:endParaRPr lang="en-US" sz="11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mn-lt"/>
                          <a:ea typeface="+mn-ea"/>
                          <a:cs typeface="+mn-cs"/>
                        </a:rPr>
                        <a:t>22 ver16</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2%</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37nm</a:t>
                      </a:r>
                      <a:endParaRPr lang="en-US" sz="11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POR</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4088534641"/>
                  </a:ext>
                </a:extLst>
              </a:tr>
              <a:tr h="294448">
                <a:tc>
                  <a:txBody>
                    <a:bodyPr/>
                    <a:lstStyle/>
                    <a:p>
                      <a:pPr algn="ctr"/>
                      <a:r>
                        <a:rPr lang="it-IT" sz="1100" dirty="0">
                          <a:latin typeface="+mn-lt"/>
                        </a:rPr>
                        <a:t>7E</a:t>
                      </a:r>
                      <a:endParaRPr lang="en-US" sz="11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mn-lt"/>
                          <a:ea typeface="+mn-ea"/>
                          <a:cs typeface="+mn-cs"/>
                        </a:rPr>
                        <a:t>22 ver16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2%</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100" dirty="0">
                          <a:latin typeface="+mn-lt"/>
                        </a:rPr>
                        <a:t>20nm</a:t>
                      </a:r>
                      <a:endParaRPr lang="en-US" sz="11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58595B"/>
                          </a:solidFill>
                          <a:effectLst/>
                          <a:uLnTx/>
                          <a:uFillTx/>
                          <a:latin typeface="+mn-lt"/>
                          <a:ea typeface="+mn-ea"/>
                          <a:cs typeface="+mn-cs"/>
                        </a:rPr>
                        <a:t>POR</a:t>
                      </a:r>
                      <a:endParaRPr kumimoji="0" lang="en-US" sz="11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3612887650"/>
                  </a:ext>
                </a:extLst>
              </a:tr>
            </a:tbl>
          </a:graphicData>
        </a:graphic>
      </p:graphicFrame>
      <p:sp>
        <p:nvSpPr>
          <p:cNvPr id="61" name="TextBox 60"/>
          <p:cNvSpPr txBox="1"/>
          <p:nvPr/>
        </p:nvSpPr>
        <p:spPr>
          <a:xfrm>
            <a:off x="5268164" y="1371600"/>
            <a:ext cx="1467068" cy="646331"/>
          </a:xfrm>
          <a:prstGeom prst="rect">
            <a:avLst/>
          </a:prstGeom>
          <a:noFill/>
        </p:spPr>
        <p:txBody>
          <a:bodyPr wrap="none" rtlCol="0">
            <a:spAutoFit/>
          </a:bodyPr>
          <a:lstStyle/>
          <a:p>
            <a:r>
              <a:rPr lang="en-US" sz="1800" dirty="0"/>
              <a:t>Median drift</a:t>
            </a:r>
          </a:p>
          <a:p>
            <a:r>
              <a:rPr lang="en-US" sz="1800" b="1" dirty="0">
                <a:solidFill>
                  <a:schemeClr val="accent1"/>
                </a:solidFill>
              </a:rPr>
              <a:t>SET</a:t>
            </a:r>
            <a:r>
              <a:rPr lang="en-US" sz="1800" b="1" dirty="0"/>
              <a:t>/</a:t>
            </a:r>
            <a:r>
              <a:rPr lang="en-US" sz="1800" b="1" dirty="0">
                <a:solidFill>
                  <a:srgbClr val="FF0000"/>
                </a:solidFill>
              </a:rPr>
              <a:t>RESET</a:t>
            </a:r>
          </a:p>
        </p:txBody>
      </p:sp>
      <p:sp>
        <p:nvSpPr>
          <p:cNvPr id="63" name="TextBox 62"/>
          <p:cNvSpPr txBox="1"/>
          <p:nvPr/>
        </p:nvSpPr>
        <p:spPr>
          <a:xfrm>
            <a:off x="5181623" y="4419600"/>
            <a:ext cx="1467068" cy="646331"/>
          </a:xfrm>
          <a:prstGeom prst="rect">
            <a:avLst/>
          </a:prstGeom>
          <a:noFill/>
        </p:spPr>
        <p:txBody>
          <a:bodyPr wrap="none" rtlCol="0">
            <a:spAutoFit/>
          </a:bodyPr>
          <a:lstStyle/>
          <a:p>
            <a:r>
              <a:rPr lang="en-US" sz="1800" dirty="0"/>
              <a:t>Relative drift</a:t>
            </a:r>
          </a:p>
          <a:p>
            <a:r>
              <a:rPr lang="en-US" sz="1800" b="1" dirty="0">
                <a:solidFill>
                  <a:schemeClr val="accent1"/>
                </a:solidFill>
              </a:rPr>
              <a:t>SET</a:t>
            </a:r>
            <a:r>
              <a:rPr lang="en-US" sz="1800" b="1" dirty="0"/>
              <a:t>/</a:t>
            </a:r>
            <a:r>
              <a:rPr lang="en-US" sz="1800" b="1" dirty="0">
                <a:solidFill>
                  <a:srgbClr val="FF0000"/>
                </a:solidFill>
              </a:rPr>
              <a:t>RESET</a:t>
            </a:r>
          </a:p>
        </p:txBody>
      </p:sp>
      <p:sp>
        <p:nvSpPr>
          <p:cNvPr id="64" name="TextBox 63"/>
          <p:cNvSpPr txBox="1"/>
          <p:nvPr/>
        </p:nvSpPr>
        <p:spPr>
          <a:xfrm>
            <a:off x="297712" y="3423684"/>
            <a:ext cx="4883911" cy="2308324"/>
          </a:xfrm>
          <a:prstGeom prst="rect">
            <a:avLst/>
          </a:prstGeom>
          <a:noFill/>
        </p:spPr>
        <p:txBody>
          <a:bodyPr wrap="square" rtlCol="0">
            <a:spAutoFit/>
          </a:bodyPr>
          <a:lstStyle/>
          <a:p>
            <a:pPr marL="285750" indent="-285750">
              <a:buFont typeface="Arial" panose="020B0604020202020204" pitchFamily="34" charset="0"/>
              <a:buChar char="•"/>
            </a:pPr>
            <a:r>
              <a:rPr lang="en-US" sz="1600" u="sng" dirty="0"/>
              <a:t>SD version</a:t>
            </a:r>
            <a:r>
              <a:rPr lang="en-US" sz="1600" dirty="0"/>
              <a:t>: v16 and v12 aligned (1C vs 2E)</a:t>
            </a:r>
          </a:p>
          <a:p>
            <a:pPr marL="285750" indent="-285750">
              <a:buFont typeface="Arial" panose="020B0604020202020204" pitchFamily="34" charset="0"/>
              <a:buChar char="•"/>
            </a:pPr>
            <a:r>
              <a:rPr lang="en-US" sz="1600" u="sng" dirty="0"/>
              <a:t>In doping</a:t>
            </a:r>
            <a:r>
              <a:rPr lang="en-US" sz="1600" dirty="0"/>
              <a:t>: with In 2%</a:t>
            </a:r>
            <a:r>
              <a:rPr lang="en-US" sz="1600" dirty="0">
                <a:sym typeface="Wingdings" panose="05000000000000000000" pitchFamily="2" charset="2"/>
              </a:rPr>
              <a:t>4% small improvement in set and small worsening in reset (2E vs 3E)</a:t>
            </a:r>
          </a:p>
          <a:p>
            <a:pPr marL="285750" indent="-285750">
              <a:buFont typeface="Arial" panose="020B0604020202020204" pitchFamily="34" charset="0"/>
              <a:buChar char="•"/>
            </a:pPr>
            <a:r>
              <a:rPr lang="en-US" sz="1600" u="sng" dirty="0" err="1">
                <a:sym typeface="Wingdings" panose="05000000000000000000" pitchFamily="2" charset="2"/>
              </a:rPr>
              <a:t>AlOx</a:t>
            </a:r>
            <a:r>
              <a:rPr lang="en-US" sz="1600" u="sng" dirty="0">
                <a:sym typeface="Wingdings" panose="05000000000000000000" pitchFamily="2" charset="2"/>
              </a:rPr>
              <a:t> lamina</a:t>
            </a:r>
            <a:r>
              <a:rPr lang="en-US" sz="1600" dirty="0">
                <a:sym typeface="Wingdings" panose="05000000000000000000" pitchFamily="2" charset="2"/>
              </a:rPr>
              <a:t>: drift reduction with no lamina only for reset (1C vs 6E)</a:t>
            </a:r>
          </a:p>
          <a:p>
            <a:pPr marL="285750" indent="-285750">
              <a:buFont typeface="Arial" panose="020B0604020202020204" pitchFamily="34" charset="0"/>
              <a:buChar char="•"/>
            </a:pPr>
            <a:r>
              <a:rPr lang="en-US" sz="1600" u="sng" dirty="0">
                <a:sym typeface="Wingdings" panose="05000000000000000000" pitchFamily="2" charset="2"/>
              </a:rPr>
              <a:t>WL W thickness</a:t>
            </a:r>
            <a:r>
              <a:rPr lang="en-US" sz="1600" dirty="0">
                <a:sym typeface="Wingdings" panose="05000000000000000000" pitchFamily="2" charset="2"/>
              </a:rPr>
              <a:t>: with lower W </a:t>
            </a:r>
            <a:r>
              <a:rPr lang="en-US" sz="1600" dirty="0" err="1">
                <a:sym typeface="Wingdings" panose="05000000000000000000" pitchFamily="2" charset="2"/>
              </a:rPr>
              <a:t>thk</a:t>
            </a:r>
            <a:r>
              <a:rPr lang="en-US" sz="1600" dirty="0">
                <a:sym typeface="Wingdings" panose="05000000000000000000" pitchFamily="2" charset="2"/>
              </a:rPr>
              <a:t>, reduction of drift both for set and reset (1C vs 4E, 6E vs 7E)</a:t>
            </a:r>
          </a:p>
          <a:p>
            <a:pPr marL="285750" indent="-285750">
              <a:buFont typeface="Arial" panose="020B0604020202020204" pitchFamily="34" charset="0"/>
              <a:buChar char="•"/>
            </a:pPr>
            <a:r>
              <a:rPr lang="en-US" sz="1600" u="sng" dirty="0">
                <a:sym typeface="Wingdings" panose="05000000000000000000" pitchFamily="2" charset="2"/>
              </a:rPr>
              <a:t>2</a:t>
            </a:r>
            <a:r>
              <a:rPr lang="en-US" sz="1600" u="sng" baseline="30000" dirty="0">
                <a:sym typeface="Wingdings" panose="05000000000000000000" pitchFamily="2" charset="2"/>
              </a:rPr>
              <a:t>nd</a:t>
            </a:r>
            <a:r>
              <a:rPr lang="en-US" sz="1600" u="sng" dirty="0">
                <a:sym typeface="Wingdings" panose="05000000000000000000" pitchFamily="2" charset="2"/>
              </a:rPr>
              <a:t> cut seal</a:t>
            </a:r>
            <a:r>
              <a:rPr lang="en-US" sz="1600" dirty="0">
                <a:sym typeface="Wingdings" panose="05000000000000000000" pitchFamily="2" charset="2"/>
              </a:rPr>
              <a:t>: no significant toggles, high-k slightly worse (1C vs 5E)</a:t>
            </a:r>
            <a:endParaRPr lang="en-US" sz="1600" dirty="0"/>
          </a:p>
        </p:txBody>
      </p:sp>
      <p:sp>
        <p:nvSpPr>
          <p:cNvPr id="6" name="TextBox 5"/>
          <p:cNvSpPr txBox="1"/>
          <p:nvPr/>
        </p:nvSpPr>
        <p:spPr>
          <a:xfrm>
            <a:off x="8414747" y="3013175"/>
            <a:ext cx="2297424" cy="427938"/>
          </a:xfrm>
          <a:prstGeom prst="rect">
            <a:avLst/>
          </a:prstGeom>
          <a:noFill/>
        </p:spPr>
        <p:txBody>
          <a:bodyPr wrap="none" rtlCol="0">
            <a:spAutoFit/>
          </a:bodyPr>
          <a:lstStyle/>
          <a:p>
            <a:r>
              <a:rPr lang="it-IT" dirty="0"/>
              <a:t>Negative </a:t>
            </a:r>
            <a:r>
              <a:rPr lang="it-IT" dirty="0" err="1"/>
              <a:t>reading</a:t>
            </a:r>
            <a:endParaRPr lang="en-US" dirty="0"/>
          </a:p>
        </p:txBody>
      </p:sp>
    </p:spTree>
    <p:extLst>
      <p:ext uri="{BB962C8B-B14F-4D97-AF65-F5344CB8AC3E}">
        <p14:creationId xmlns:p14="http://schemas.microsoft.com/office/powerpoint/2010/main" val="491333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Long time drift set &amp; reset (16k </a:t>
            </a:r>
            <a:r>
              <a:rPr lang="en-US" sz="3600" dirty="0" err="1"/>
              <a:t>precycled</a:t>
            </a:r>
            <a:r>
              <a:rPr lang="en-US" sz="3600" dirty="0"/>
              <a:t> samples)</a:t>
            </a:r>
          </a:p>
        </p:txBody>
      </p:sp>
      <p:pic>
        <p:nvPicPr>
          <p:cNvPr id="5" name="Picture 4"/>
          <p:cNvPicPr>
            <a:picLocks noChangeAspect="1"/>
          </p:cNvPicPr>
          <p:nvPr/>
        </p:nvPicPr>
        <p:blipFill>
          <a:blip r:embed="rId2"/>
          <a:stretch>
            <a:fillRect/>
          </a:stretch>
        </p:blipFill>
        <p:spPr>
          <a:xfrm>
            <a:off x="3306479" y="1718128"/>
            <a:ext cx="5685121" cy="4312081"/>
          </a:xfrm>
          <a:prstGeom prst="rect">
            <a:avLst/>
          </a:prstGeom>
        </p:spPr>
      </p:pic>
      <p:sp>
        <p:nvSpPr>
          <p:cNvPr id="8" name="Arrow: Right 7"/>
          <p:cNvSpPr/>
          <p:nvPr/>
        </p:nvSpPr>
        <p:spPr>
          <a:xfrm>
            <a:off x="4953000" y="3439722"/>
            <a:ext cx="340242" cy="23391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p:cNvSpPr/>
          <p:nvPr/>
        </p:nvSpPr>
        <p:spPr>
          <a:xfrm>
            <a:off x="3352666" y="3413052"/>
            <a:ext cx="241139" cy="233916"/>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p:cNvSpPr/>
          <p:nvPr/>
        </p:nvSpPr>
        <p:spPr>
          <a:xfrm>
            <a:off x="10242563" y="3413052"/>
            <a:ext cx="241139" cy="233916"/>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57231" y="5543768"/>
            <a:ext cx="427320" cy="400110"/>
          </a:xfrm>
          <a:prstGeom prst="rect">
            <a:avLst/>
          </a:prstGeom>
          <a:solidFill>
            <a:srgbClr val="FFFF00"/>
          </a:solidFill>
        </p:spPr>
        <p:txBody>
          <a:bodyPr wrap="square" lIns="45720" rIns="45720" rtlCol="0">
            <a:spAutoFit/>
          </a:bodyPr>
          <a:lstStyle/>
          <a:p>
            <a:pPr algn="ctr"/>
            <a:r>
              <a:rPr lang="en-US" sz="2000" b="1" dirty="0"/>
              <a:t>1C</a:t>
            </a:r>
          </a:p>
        </p:txBody>
      </p:sp>
      <p:sp>
        <p:nvSpPr>
          <p:cNvPr id="15" name="TextBox 14"/>
          <p:cNvSpPr txBox="1"/>
          <p:nvPr/>
        </p:nvSpPr>
        <p:spPr>
          <a:xfrm>
            <a:off x="675291" y="1052545"/>
            <a:ext cx="619979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Reference: 10s @50C</a:t>
            </a:r>
          </a:p>
          <a:p>
            <a:pPr marL="285750" indent="-285750">
              <a:buFont typeface="Arial" panose="020B0604020202020204" pitchFamily="34" charset="0"/>
              <a:buChar char="•"/>
            </a:pPr>
            <a:r>
              <a:rPr lang="en-US" sz="2000" dirty="0"/>
              <a:t>Drifted: 3days @90C</a:t>
            </a:r>
          </a:p>
        </p:txBody>
      </p:sp>
      <p:sp>
        <p:nvSpPr>
          <p:cNvPr id="16" name="TextBox 15"/>
          <p:cNvSpPr txBox="1"/>
          <p:nvPr/>
        </p:nvSpPr>
        <p:spPr>
          <a:xfrm>
            <a:off x="4191000" y="1259218"/>
            <a:ext cx="7643183" cy="427938"/>
          </a:xfrm>
          <a:prstGeom prst="rect">
            <a:avLst/>
          </a:prstGeom>
          <a:noFill/>
        </p:spPr>
        <p:txBody>
          <a:bodyPr wrap="none" rtlCol="0">
            <a:spAutoFit/>
          </a:bodyPr>
          <a:lstStyle/>
          <a:p>
            <a:r>
              <a:rPr lang="en-US" dirty="0">
                <a:solidFill>
                  <a:schemeClr val="tx1">
                    <a:lumMod val="60000"/>
                    <a:lumOff val="40000"/>
                  </a:schemeClr>
                </a:solidFill>
              </a:rPr>
              <a:t>Different </a:t>
            </a:r>
            <a:r>
              <a:rPr lang="en-US" dirty="0" err="1">
                <a:solidFill>
                  <a:schemeClr val="tx1">
                    <a:lumMod val="60000"/>
                    <a:lumOff val="40000"/>
                  </a:schemeClr>
                </a:solidFill>
              </a:rPr>
              <a:t>subtiles</a:t>
            </a:r>
            <a:r>
              <a:rPr lang="en-US" dirty="0">
                <a:solidFill>
                  <a:schemeClr val="tx1">
                    <a:lumMod val="60000"/>
                    <a:lumOff val="40000"/>
                  </a:schemeClr>
                </a:solidFill>
              </a:rPr>
              <a:t> measured for each </a:t>
            </a:r>
            <a:r>
              <a:rPr lang="en-US" dirty="0" err="1">
                <a:solidFill>
                  <a:schemeClr val="tx1">
                    <a:lumMod val="60000"/>
                    <a:lumOff val="40000"/>
                  </a:schemeClr>
                </a:solidFill>
              </a:rPr>
              <a:t>Vdm</a:t>
            </a:r>
            <a:r>
              <a:rPr lang="en-US" dirty="0">
                <a:solidFill>
                  <a:schemeClr val="tx1">
                    <a:lumMod val="60000"/>
                    <a:lumOff val="40000"/>
                  </a:schemeClr>
                </a:solidFill>
              </a:rPr>
              <a:t> (negative reading)</a:t>
            </a:r>
          </a:p>
        </p:txBody>
      </p:sp>
    </p:spTree>
    <p:extLst>
      <p:ext uri="{BB962C8B-B14F-4D97-AF65-F5344CB8AC3E}">
        <p14:creationId xmlns:p14="http://schemas.microsoft.com/office/powerpoint/2010/main" val="2123905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2076" y="753558"/>
            <a:ext cx="11832717" cy="5744409"/>
            <a:chOff x="933061" y="892443"/>
            <a:chExt cx="9353856" cy="4769892"/>
          </a:xfrm>
        </p:grpSpPr>
        <p:pic>
          <p:nvPicPr>
            <p:cNvPr id="9" name="Picture 8"/>
            <p:cNvPicPr>
              <a:picLocks noChangeAspect="1"/>
            </p:cNvPicPr>
            <p:nvPr/>
          </p:nvPicPr>
          <p:blipFill>
            <a:blip r:embed="rId2"/>
            <a:stretch>
              <a:fillRect/>
            </a:stretch>
          </p:blipFill>
          <p:spPr>
            <a:xfrm>
              <a:off x="1737205" y="1113195"/>
              <a:ext cx="6441183" cy="4549140"/>
            </a:xfrm>
            <a:prstGeom prst="rect">
              <a:avLst/>
            </a:prstGeom>
          </p:spPr>
        </p:pic>
        <p:cxnSp>
          <p:nvCxnSpPr>
            <p:cNvPr id="14" name="Straight Connector 13"/>
            <p:cNvCxnSpPr/>
            <p:nvPr/>
          </p:nvCxnSpPr>
          <p:spPr>
            <a:xfrm flipV="1">
              <a:off x="6991526" y="1829190"/>
              <a:ext cx="0" cy="337938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23186" y="1459858"/>
              <a:ext cx="1279581" cy="369332"/>
            </a:xfrm>
            <a:prstGeom prst="rect">
              <a:avLst/>
            </a:prstGeom>
            <a:noFill/>
          </p:spPr>
          <p:txBody>
            <a:bodyPr wrap="none" rtlCol="0">
              <a:spAutoFit/>
            </a:bodyPr>
            <a:lstStyle/>
            <a:p>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stress</a:t>
              </a:r>
            </a:p>
          </p:txBody>
        </p:sp>
        <p:sp>
          <p:nvSpPr>
            <p:cNvPr id="18" name="TextBox 17"/>
            <p:cNvSpPr txBox="1"/>
            <p:nvPr/>
          </p:nvSpPr>
          <p:spPr>
            <a:xfrm>
              <a:off x="5654352" y="3193413"/>
              <a:ext cx="2388445" cy="97114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400" dirty="0">
                  <a:solidFill>
                    <a:schemeClr val="accent6">
                      <a:lumMod val="60000"/>
                      <a:lumOff val="40000"/>
                    </a:schemeClr>
                  </a:solidFill>
                  <a:latin typeface="Segoe UI" panose="020B0502040204020203" pitchFamily="34" charset="0"/>
                  <a:cs typeface="Segoe UI" panose="020B0502040204020203" pitchFamily="34" charset="0"/>
                </a:rPr>
                <a:t>Yellow</a:t>
              </a:r>
              <a:r>
                <a:rPr lang="en-US" sz="1400" dirty="0">
                  <a:latin typeface="Segoe UI" panose="020B0502040204020203" pitchFamily="34" charset="0"/>
                  <a:cs typeface="Segoe UI" panose="020B0502040204020203" pitchFamily="34" charset="0"/>
                </a:rPr>
                <a:t> is A cell bias, along WL</a:t>
              </a:r>
            </a:p>
            <a:p>
              <a:pPr marL="285750" indent="-285750">
                <a:buFont typeface="Arial" panose="020B0604020202020204" pitchFamily="34" charset="0"/>
                <a:buChar char="•"/>
              </a:pPr>
              <a:r>
                <a:rPr lang="en-US" sz="1400" dirty="0">
                  <a:solidFill>
                    <a:schemeClr val="accent1">
                      <a:lumMod val="75000"/>
                    </a:schemeClr>
                  </a:solidFill>
                  <a:latin typeface="Segoe UI" panose="020B0502040204020203" pitchFamily="34" charset="0"/>
                  <a:cs typeface="Segoe UI" panose="020B0502040204020203" pitchFamily="34" charset="0"/>
                </a:rPr>
                <a:t>Blue</a:t>
              </a:r>
              <a:r>
                <a:rPr lang="en-US" sz="1400" dirty="0">
                  <a:latin typeface="Segoe UI" panose="020B0502040204020203" pitchFamily="34" charset="0"/>
                  <a:cs typeface="Segoe UI" panose="020B0502040204020203" pitchFamily="34" charset="0"/>
                </a:rPr>
                <a:t>/grey is B cell bias along BL </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BL bias is too aggressive with respect to  WL bias (around 4V, SXP worst case is around 3.8V)</a:t>
              </a:r>
            </a:p>
          </p:txBody>
        </p:sp>
        <p:sp>
          <p:nvSpPr>
            <p:cNvPr id="19" name="Oval 18"/>
            <p:cNvSpPr/>
            <p:nvPr/>
          </p:nvSpPr>
          <p:spPr>
            <a:xfrm>
              <a:off x="3019976" y="4063029"/>
              <a:ext cx="405901" cy="1145542"/>
            </a:xfrm>
            <a:prstGeom prst="ellipse">
              <a:avLst/>
            </a:prstGeom>
            <a:noFill/>
            <a:ln>
              <a:solidFill>
                <a:schemeClr val="accent1">
                  <a:shade val="95000"/>
                  <a:satMod val="10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21" name="Straight Arrow Connector 20"/>
            <p:cNvCxnSpPr/>
            <p:nvPr/>
          </p:nvCxnSpPr>
          <p:spPr>
            <a:xfrm>
              <a:off x="4084699" y="3387765"/>
              <a:ext cx="495523"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29964" y="2731748"/>
              <a:ext cx="1326202"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Bias drift</a:t>
              </a:r>
            </a:p>
            <a:p>
              <a:r>
                <a:rPr lang="en-US" dirty="0">
                  <a:latin typeface="Segoe UI" panose="020B0502040204020203" pitchFamily="34" charset="0"/>
                  <a:cs typeface="Segoe UI" panose="020B0502040204020203" pitchFamily="34" charset="0"/>
                </a:rPr>
                <a:t>(250mV worst case)</a:t>
              </a:r>
            </a:p>
          </p:txBody>
        </p:sp>
        <p:cxnSp>
          <p:nvCxnSpPr>
            <p:cNvPr id="25" name="Straight Arrow Connector 24"/>
            <p:cNvCxnSpPr/>
            <p:nvPr/>
          </p:nvCxnSpPr>
          <p:spPr>
            <a:xfrm>
              <a:off x="3858622" y="3193413"/>
              <a:ext cx="381378" cy="12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33061" y="4187221"/>
              <a:ext cx="1996428" cy="738664"/>
            </a:xfrm>
            <a:prstGeom prst="rect">
              <a:avLst/>
            </a:prstGeom>
            <a:solidFill>
              <a:schemeClr val="bg1"/>
            </a:solidFill>
            <a:ln>
              <a:noFill/>
            </a:ln>
          </p:spPr>
          <p:txBody>
            <a:bodyPr wrap="square" rtlCol="0">
              <a:spAutoFit/>
            </a:bodyPr>
            <a:lstStyle/>
            <a:p>
              <a:r>
                <a:rPr lang="en-US" sz="1400" dirty="0">
                  <a:latin typeface="Segoe UI" panose="020B0502040204020203" pitchFamily="34" charset="0"/>
                  <a:cs typeface="Segoe UI" panose="020B0502040204020203" pitchFamily="34" charset="0"/>
                </a:rPr>
                <a:t>Vth reduction when bias stress is very close to switching point</a:t>
              </a:r>
            </a:p>
          </p:txBody>
        </p:sp>
        <p:cxnSp>
          <p:nvCxnSpPr>
            <p:cNvPr id="27" name="Straight Arrow Connector 26"/>
            <p:cNvCxnSpPr/>
            <p:nvPr/>
          </p:nvCxnSpPr>
          <p:spPr>
            <a:xfrm flipV="1">
              <a:off x="2693696" y="4303059"/>
              <a:ext cx="279967" cy="3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614471" y="892443"/>
              <a:ext cx="167244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65k reads X 32</a:t>
              </a:r>
            </a:p>
          </p:txBody>
        </p:sp>
      </p:grpSp>
      <p:sp>
        <p:nvSpPr>
          <p:cNvPr id="2" name="Title 1"/>
          <p:cNvSpPr>
            <a:spLocks noGrp="1"/>
          </p:cNvSpPr>
          <p:nvPr>
            <p:ph type="title"/>
          </p:nvPr>
        </p:nvSpPr>
        <p:spPr/>
        <p:txBody>
          <a:bodyPr>
            <a:noAutofit/>
          </a:bodyPr>
          <a:lstStyle/>
          <a:p>
            <a:r>
              <a:rPr lang="en-US" sz="3600" dirty="0"/>
              <a:t>Bias drift : 65k X 32 selections along WL and/or BL</a:t>
            </a:r>
          </a:p>
        </p:txBody>
      </p:sp>
      <p:grpSp>
        <p:nvGrpSpPr>
          <p:cNvPr id="3" name="Group 2"/>
          <p:cNvGrpSpPr/>
          <p:nvPr/>
        </p:nvGrpSpPr>
        <p:grpSpPr>
          <a:xfrm>
            <a:off x="9456055" y="1098513"/>
            <a:ext cx="2502885" cy="2499650"/>
            <a:chOff x="5055800" y="1234029"/>
            <a:chExt cx="5631250" cy="5623971"/>
          </a:xfrm>
        </p:grpSpPr>
        <p:pic>
          <p:nvPicPr>
            <p:cNvPr id="22" name="Picture 21"/>
            <p:cNvPicPr>
              <a:picLocks noChangeAspect="1"/>
            </p:cNvPicPr>
            <p:nvPr/>
          </p:nvPicPr>
          <p:blipFill>
            <a:blip r:embed="rId3"/>
            <a:stretch>
              <a:fillRect/>
            </a:stretch>
          </p:blipFill>
          <p:spPr>
            <a:xfrm>
              <a:off x="5078660" y="1246307"/>
              <a:ext cx="5608390" cy="5611693"/>
            </a:xfrm>
            <a:prstGeom prst="rect">
              <a:avLst/>
            </a:prstGeom>
          </p:spPr>
        </p:pic>
        <p:sp>
          <p:nvSpPr>
            <p:cNvPr id="24" name="Rectangle 23"/>
            <p:cNvSpPr/>
            <p:nvPr/>
          </p:nvSpPr>
          <p:spPr>
            <a:xfrm>
              <a:off x="5392284" y="1611647"/>
              <a:ext cx="389467" cy="365743"/>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B050"/>
                </a:solidFill>
                <a:latin typeface="Segoe UI" panose="020B0502040204020203" pitchFamily="34" charset="0"/>
                <a:cs typeface="Segoe UI" panose="020B0502040204020203" pitchFamily="34" charset="0"/>
              </a:endParaRPr>
            </a:p>
          </p:txBody>
        </p:sp>
        <p:sp>
          <p:nvSpPr>
            <p:cNvPr id="28" name="Rectangle 27"/>
            <p:cNvSpPr/>
            <p:nvPr/>
          </p:nvSpPr>
          <p:spPr>
            <a:xfrm>
              <a:off x="5055800" y="1234029"/>
              <a:ext cx="378284" cy="36574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30" name="Rectangle 29"/>
            <p:cNvSpPr/>
            <p:nvPr/>
          </p:nvSpPr>
          <p:spPr>
            <a:xfrm>
              <a:off x="5804611" y="1610774"/>
              <a:ext cx="366607" cy="365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1" name="Rectangle 30"/>
            <p:cNvSpPr/>
            <p:nvPr/>
          </p:nvSpPr>
          <p:spPr>
            <a:xfrm>
              <a:off x="5407278" y="1999847"/>
              <a:ext cx="374473" cy="35431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grpSp>
      <p:grpSp>
        <p:nvGrpSpPr>
          <p:cNvPr id="32" name="Group 31"/>
          <p:cNvGrpSpPr/>
          <p:nvPr/>
        </p:nvGrpSpPr>
        <p:grpSpPr>
          <a:xfrm>
            <a:off x="9502417" y="3805910"/>
            <a:ext cx="2490899" cy="2145586"/>
            <a:chOff x="315752" y="1075345"/>
            <a:chExt cx="3792892" cy="2994008"/>
          </a:xfrm>
        </p:grpSpPr>
        <p:sp>
          <p:nvSpPr>
            <p:cNvPr id="33" name="Rectangle 32"/>
            <p:cNvSpPr/>
            <p:nvPr/>
          </p:nvSpPr>
          <p:spPr>
            <a:xfrm>
              <a:off x="327182" y="1164175"/>
              <a:ext cx="407481" cy="33527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bg2"/>
                </a:solidFill>
                <a:latin typeface="Segoe UI" panose="020B0502040204020203" pitchFamily="34" charset="0"/>
                <a:cs typeface="Segoe UI" panose="020B0502040204020203" pitchFamily="34" charset="0"/>
              </a:endParaRPr>
            </a:p>
          </p:txBody>
        </p:sp>
        <p:sp>
          <p:nvSpPr>
            <p:cNvPr id="34" name="TextBox 33"/>
            <p:cNvSpPr txBox="1"/>
            <p:nvPr/>
          </p:nvSpPr>
          <p:spPr>
            <a:xfrm>
              <a:off x="862552" y="1075345"/>
              <a:ext cx="3246092" cy="644220"/>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Open test (extended cycling) + bake</a:t>
              </a:r>
            </a:p>
          </p:txBody>
        </p:sp>
        <p:sp>
          <p:nvSpPr>
            <p:cNvPr id="35" name="Rectangle 34"/>
            <p:cNvSpPr/>
            <p:nvPr/>
          </p:nvSpPr>
          <p:spPr>
            <a:xfrm>
              <a:off x="315752" y="1911211"/>
              <a:ext cx="407481" cy="3657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00B050"/>
                </a:solidFill>
                <a:latin typeface="Segoe UI" panose="020B0502040204020203" pitchFamily="34" charset="0"/>
                <a:cs typeface="Segoe UI" panose="020B0502040204020203" pitchFamily="34" charset="0"/>
              </a:endParaRPr>
            </a:p>
          </p:txBody>
        </p:sp>
        <p:sp>
          <p:nvSpPr>
            <p:cNvPr id="36" name="TextBox 35"/>
            <p:cNvSpPr txBox="1"/>
            <p:nvPr/>
          </p:nvSpPr>
          <p:spPr>
            <a:xfrm>
              <a:off x="851462" y="1899163"/>
              <a:ext cx="3056072" cy="1159595"/>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Read disturb test (cell cycled with 65k write before read disturb test to stabilize Vth)</a:t>
              </a:r>
            </a:p>
          </p:txBody>
        </p:sp>
        <p:sp>
          <p:nvSpPr>
            <p:cNvPr id="37" name="Rectangle 36"/>
            <p:cNvSpPr/>
            <p:nvPr/>
          </p:nvSpPr>
          <p:spPr>
            <a:xfrm>
              <a:off x="315752" y="2996682"/>
              <a:ext cx="380697" cy="365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8" name="TextBox 37"/>
            <p:cNvSpPr txBox="1"/>
            <p:nvPr/>
          </p:nvSpPr>
          <p:spPr>
            <a:xfrm>
              <a:off x="851462" y="2993092"/>
              <a:ext cx="3089975" cy="386532"/>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Bias drift along WL (A cells)</a:t>
              </a:r>
            </a:p>
          </p:txBody>
        </p:sp>
        <p:sp>
          <p:nvSpPr>
            <p:cNvPr id="39" name="Rectangle 38"/>
            <p:cNvSpPr/>
            <p:nvPr/>
          </p:nvSpPr>
          <p:spPr>
            <a:xfrm>
              <a:off x="315752" y="3634293"/>
              <a:ext cx="374473" cy="36399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40" name="TextBox 39"/>
            <p:cNvSpPr txBox="1"/>
            <p:nvPr/>
          </p:nvSpPr>
          <p:spPr>
            <a:xfrm>
              <a:off x="862552" y="3682821"/>
              <a:ext cx="2987457" cy="386532"/>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Bias drift along BL (B cells)</a:t>
              </a:r>
            </a:p>
          </p:txBody>
        </p:sp>
      </p:grpSp>
    </p:spTree>
    <p:extLst>
      <p:ext uri="{BB962C8B-B14F-4D97-AF65-F5344CB8AC3E}">
        <p14:creationId xmlns:p14="http://schemas.microsoft.com/office/powerpoint/2010/main" val="2572559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302" t="2347" r="936" b="5227"/>
          <a:stretch/>
        </p:blipFill>
        <p:spPr>
          <a:xfrm>
            <a:off x="718281" y="1295399"/>
            <a:ext cx="10034107" cy="5181601"/>
          </a:xfrm>
          <a:prstGeom prst="rect">
            <a:avLst/>
          </a:prstGeom>
        </p:spPr>
      </p:pic>
      <p:sp>
        <p:nvSpPr>
          <p:cNvPr id="2" name="Title 1"/>
          <p:cNvSpPr>
            <a:spLocks noGrp="1"/>
          </p:cNvSpPr>
          <p:nvPr>
            <p:ph type="title"/>
          </p:nvPr>
        </p:nvSpPr>
        <p:spPr/>
        <p:txBody>
          <a:bodyPr>
            <a:normAutofit fontScale="90000"/>
          </a:bodyPr>
          <a:lstStyle/>
          <a:p>
            <a:r>
              <a:rPr lang="en-US" dirty="0"/>
              <a:t>Read disturb on reset state : Distribution shape vs read number</a:t>
            </a:r>
          </a:p>
        </p:txBody>
      </p:sp>
      <p:cxnSp>
        <p:nvCxnSpPr>
          <p:cNvPr id="13" name="Straight Connector 12"/>
          <p:cNvCxnSpPr/>
          <p:nvPr/>
        </p:nvCxnSpPr>
        <p:spPr>
          <a:xfrm>
            <a:off x="3581400" y="2057400"/>
            <a:ext cx="0" cy="3764104"/>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65848" y="1909626"/>
            <a:ext cx="1792735" cy="369332"/>
          </a:xfrm>
          <a:prstGeom prst="rect">
            <a:avLst/>
          </a:prstGeom>
          <a:solidFill>
            <a:schemeClr val="bg1"/>
          </a:solidFill>
        </p:spPr>
        <p:txBody>
          <a:bodyPr wrap="none" rtlCol="0">
            <a:spAutoFit/>
          </a:bodyPr>
          <a:lstStyle/>
          <a:p>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read stress</a:t>
            </a:r>
          </a:p>
        </p:txBody>
      </p:sp>
    </p:spTree>
    <p:extLst>
      <p:ext uri="{BB962C8B-B14F-4D97-AF65-F5344CB8AC3E}">
        <p14:creationId xmlns:p14="http://schemas.microsoft.com/office/powerpoint/2010/main" val="3429576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Read disturb on reset state : Distribution shape vs </a:t>
            </a:r>
            <a:r>
              <a:rPr lang="en-US" sz="3200" dirty="0" err="1"/>
              <a:t>Vdm</a:t>
            </a:r>
            <a:endParaRPr lang="en-US" sz="3200" dirty="0"/>
          </a:p>
        </p:txBody>
      </p:sp>
      <p:pic>
        <p:nvPicPr>
          <p:cNvPr id="9" name="Picture 8"/>
          <p:cNvPicPr>
            <a:picLocks noChangeAspect="1"/>
          </p:cNvPicPr>
          <p:nvPr/>
        </p:nvPicPr>
        <p:blipFill rotWithShape="1">
          <a:blip r:embed="rId2"/>
          <a:srcRect l="2593" t="2007" r="1332" b="1701"/>
          <a:stretch/>
        </p:blipFill>
        <p:spPr>
          <a:xfrm>
            <a:off x="910984" y="1353849"/>
            <a:ext cx="9427780" cy="4859858"/>
          </a:xfrm>
          <a:prstGeom prst="rect">
            <a:avLst/>
          </a:prstGeom>
        </p:spPr>
      </p:pic>
      <p:cxnSp>
        <p:nvCxnSpPr>
          <p:cNvPr id="12" name="Straight Arrow Connector 11"/>
          <p:cNvCxnSpPr/>
          <p:nvPr/>
        </p:nvCxnSpPr>
        <p:spPr>
          <a:xfrm>
            <a:off x="2942016" y="3466154"/>
            <a:ext cx="414307" cy="1641874"/>
          </a:xfrm>
          <a:prstGeom prst="straightConnector1">
            <a:avLst/>
          </a:prstGeom>
          <a:ln w="53975">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90812" y="2604503"/>
            <a:ext cx="2695904"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Strong sensitivity to </a:t>
            </a:r>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level</a:t>
            </a:r>
          </a:p>
        </p:txBody>
      </p:sp>
      <p:cxnSp>
        <p:nvCxnSpPr>
          <p:cNvPr id="14" name="Straight Connector 13"/>
          <p:cNvCxnSpPr/>
          <p:nvPr/>
        </p:nvCxnSpPr>
        <p:spPr>
          <a:xfrm flipH="1">
            <a:off x="2380593" y="2179169"/>
            <a:ext cx="18636" cy="3622541"/>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43693" y="2004648"/>
            <a:ext cx="2825261" cy="369332"/>
          </a:xfrm>
          <a:prstGeom prst="rect">
            <a:avLst/>
          </a:prstGeom>
          <a:solidFill>
            <a:schemeClr val="bg1"/>
          </a:solidFill>
        </p:spPr>
        <p:txBody>
          <a:bodyPr wrap="none" rtlCol="0">
            <a:spAutoFit/>
          </a:bodyPr>
          <a:lstStyle/>
          <a:p>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read stress reduction</a:t>
            </a:r>
          </a:p>
        </p:txBody>
      </p:sp>
      <p:cxnSp>
        <p:nvCxnSpPr>
          <p:cNvPr id="17" name="Straight Connector 16"/>
          <p:cNvCxnSpPr/>
          <p:nvPr/>
        </p:nvCxnSpPr>
        <p:spPr>
          <a:xfrm flipH="1">
            <a:off x="3659955" y="2390239"/>
            <a:ext cx="16658" cy="3238051"/>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sp>
        <p:nvSpPr>
          <p:cNvPr id="19" name="Arrow: Right 18"/>
          <p:cNvSpPr/>
          <p:nvPr/>
        </p:nvSpPr>
        <p:spPr>
          <a:xfrm rot="10800000">
            <a:off x="2585856" y="2604503"/>
            <a:ext cx="978408"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6288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Read disturb on reset state : Distribution shape vs sense time</a:t>
            </a:r>
          </a:p>
        </p:txBody>
      </p:sp>
      <p:pic>
        <p:nvPicPr>
          <p:cNvPr id="11" name="Picture 10"/>
          <p:cNvPicPr>
            <a:picLocks noChangeAspect="1"/>
          </p:cNvPicPr>
          <p:nvPr/>
        </p:nvPicPr>
        <p:blipFill rotWithShape="1">
          <a:blip r:embed="rId2"/>
          <a:srcRect l="1238" t="1428" r="1445" b="1342"/>
          <a:stretch/>
        </p:blipFill>
        <p:spPr>
          <a:xfrm>
            <a:off x="362608" y="1213944"/>
            <a:ext cx="9743090" cy="5000423"/>
          </a:xfrm>
          <a:prstGeom prst="rect">
            <a:avLst/>
          </a:prstGeom>
        </p:spPr>
      </p:pic>
      <p:sp>
        <p:nvSpPr>
          <p:cNvPr id="12" name="TextBox 11"/>
          <p:cNvSpPr txBox="1"/>
          <p:nvPr/>
        </p:nvSpPr>
        <p:spPr>
          <a:xfrm>
            <a:off x="8990812" y="2604503"/>
            <a:ext cx="2695904"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Weak sensitivity to sense time (PG4 vs PG1 like)</a:t>
            </a:r>
          </a:p>
        </p:txBody>
      </p:sp>
      <p:cxnSp>
        <p:nvCxnSpPr>
          <p:cNvPr id="13" name="Straight Connector 12"/>
          <p:cNvCxnSpPr/>
          <p:nvPr/>
        </p:nvCxnSpPr>
        <p:spPr>
          <a:xfrm>
            <a:off x="1831670" y="2222937"/>
            <a:ext cx="0" cy="3764104"/>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2003" y="1783501"/>
            <a:ext cx="1792735" cy="369332"/>
          </a:xfrm>
          <a:prstGeom prst="rect">
            <a:avLst/>
          </a:prstGeom>
          <a:solidFill>
            <a:schemeClr val="bg1"/>
          </a:solidFill>
        </p:spPr>
        <p:txBody>
          <a:bodyPr wrap="none" rtlCol="0">
            <a:spAutoFit/>
          </a:bodyPr>
          <a:lstStyle/>
          <a:p>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read stress</a:t>
            </a:r>
          </a:p>
        </p:txBody>
      </p:sp>
    </p:spTree>
    <p:extLst>
      <p:ext uri="{BB962C8B-B14F-4D97-AF65-F5344CB8AC3E}">
        <p14:creationId xmlns:p14="http://schemas.microsoft.com/office/powerpoint/2010/main" val="1325394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250" t="599" r="4182" b="2590"/>
          <a:stretch/>
        </p:blipFill>
        <p:spPr>
          <a:xfrm>
            <a:off x="1450426" y="1226420"/>
            <a:ext cx="8797159" cy="4945780"/>
          </a:xfrm>
          <a:prstGeom prst="rect">
            <a:avLst/>
          </a:prstGeom>
        </p:spPr>
      </p:pic>
      <p:sp>
        <p:nvSpPr>
          <p:cNvPr id="2" name="Title 1"/>
          <p:cNvSpPr>
            <a:spLocks noGrp="1"/>
          </p:cNvSpPr>
          <p:nvPr>
            <p:ph type="title"/>
          </p:nvPr>
        </p:nvSpPr>
        <p:spPr/>
        <p:txBody>
          <a:bodyPr/>
          <a:lstStyle/>
          <a:p>
            <a:r>
              <a:rPr lang="en-US" sz="4400" dirty="0"/>
              <a:t>BER vs VDM (nominal value) vs Read stress</a:t>
            </a:r>
          </a:p>
        </p:txBody>
      </p:sp>
    </p:spTree>
    <p:extLst>
      <p:ext uri="{BB962C8B-B14F-4D97-AF65-F5344CB8AC3E}">
        <p14:creationId xmlns:p14="http://schemas.microsoft.com/office/powerpoint/2010/main" val="977421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 trend for larger statistics</a:t>
            </a:r>
          </a:p>
        </p:txBody>
      </p:sp>
      <p:pic>
        <p:nvPicPr>
          <p:cNvPr id="8" name="Content Placeholder 7"/>
          <p:cNvPicPr>
            <a:picLocks noGrp="1" noChangeAspect="1"/>
          </p:cNvPicPr>
          <p:nvPr>
            <p:ph idx="1"/>
          </p:nvPr>
        </p:nvPicPr>
        <p:blipFill rotWithShape="1">
          <a:blip r:embed="rId2"/>
          <a:stretch/>
        </p:blipFill>
        <p:spPr>
          <a:xfrm>
            <a:off x="2743200" y="1676400"/>
            <a:ext cx="5715000" cy="3581400"/>
          </a:xfrm>
          <a:prstGeom prst="rect">
            <a:avLst/>
          </a:prstGeom>
        </p:spPr>
      </p:pic>
      <p:sp>
        <p:nvSpPr>
          <p:cNvPr id="9" name="TextBox 8"/>
          <p:cNvSpPr txBox="1"/>
          <p:nvPr/>
        </p:nvSpPr>
        <p:spPr>
          <a:xfrm>
            <a:off x="9490842" y="2131593"/>
            <a:ext cx="2543503"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Pretty rigid shift down to low statistic</a:t>
            </a:r>
          </a:p>
        </p:txBody>
      </p:sp>
    </p:spTree>
    <p:extLst>
      <p:ext uri="{BB962C8B-B14F-4D97-AF65-F5344CB8AC3E}">
        <p14:creationId xmlns:p14="http://schemas.microsoft.com/office/powerpoint/2010/main" val="406776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Vdm</a:t>
            </a:r>
            <a:r>
              <a:rPr lang="en-US" dirty="0"/>
              <a:t> Margin vs initial distribution</a:t>
            </a:r>
          </a:p>
        </p:txBody>
      </p:sp>
      <p:pic>
        <p:nvPicPr>
          <p:cNvPr id="8" name="Picture 7"/>
          <p:cNvPicPr>
            <a:picLocks noChangeAspect="1"/>
          </p:cNvPicPr>
          <p:nvPr/>
        </p:nvPicPr>
        <p:blipFill>
          <a:blip r:embed="rId2"/>
          <a:stretch>
            <a:fillRect/>
          </a:stretch>
        </p:blipFill>
        <p:spPr>
          <a:xfrm>
            <a:off x="7307118" y="3941379"/>
            <a:ext cx="4863727" cy="2916621"/>
          </a:xfrm>
          <a:prstGeom prst="rect">
            <a:avLst/>
          </a:prstGeom>
        </p:spPr>
      </p:pic>
      <p:pic>
        <p:nvPicPr>
          <p:cNvPr id="9" name="Picture 8"/>
          <p:cNvPicPr>
            <a:picLocks noChangeAspect="1"/>
          </p:cNvPicPr>
          <p:nvPr/>
        </p:nvPicPr>
        <p:blipFill>
          <a:blip r:embed="rId3"/>
          <a:stretch>
            <a:fillRect/>
          </a:stretch>
        </p:blipFill>
        <p:spPr>
          <a:xfrm>
            <a:off x="28110" y="1006274"/>
            <a:ext cx="7279008" cy="4500982"/>
          </a:xfrm>
          <a:prstGeom prst="rect">
            <a:avLst/>
          </a:prstGeom>
        </p:spPr>
      </p:pic>
    </p:spTree>
    <p:extLst>
      <p:ext uri="{BB962C8B-B14F-4D97-AF65-F5344CB8AC3E}">
        <p14:creationId xmlns:p14="http://schemas.microsoft.com/office/powerpoint/2010/main" val="233342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2xCMOS cell on SSM lot #1 – trial 4E – VTI</a:t>
            </a:r>
          </a:p>
        </p:txBody>
      </p:sp>
      <p:sp>
        <p:nvSpPr>
          <p:cNvPr id="3" name="Content Placeholder 2"/>
          <p:cNvSpPr>
            <a:spLocks noGrp="1"/>
          </p:cNvSpPr>
          <p:nvPr>
            <p:ph idx="1"/>
          </p:nvPr>
        </p:nvSpPr>
        <p:spPr>
          <a:xfrm>
            <a:off x="914400" y="4508938"/>
            <a:ext cx="10363200" cy="1617226"/>
          </a:xfrm>
        </p:spPr>
        <p:txBody>
          <a:bodyPr/>
          <a:lstStyle/>
          <a:p>
            <a:r>
              <a:rPr lang="en-US" sz="2400" dirty="0"/>
              <a:t>VTI showing a small (100-150mV) memory effect</a:t>
            </a:r>
          </a:p>
          <a:p>
            <a:r>
              <a:rPr lang="en-US" sz="2400" dirty="0"/>
              <a:t>Ramp detection and 100ns pulse detection show similar results (small differences arise from the different Vth definition in the two cases)</a:t>
            </a:r>
          </a:p>
        </p:txBody>
      </p:sp>
      <p:pic>
        <p:nvPicPr>
          <p:cNvPr id="4" name="Picture 3"/>
          <p:cNvPicPr>
            <a:picLocks noChangeAspect="1"/>
          </p:cNvPicPr>
          <p:nvPr/>
        </p:nvPicPr>
        <p:blipFill>
          <a:blip r:embed="rId2"/>
          <a:stretch>
            <a:fillRect/>
          </a:stretch>
        </p:blipFill>
        <p:spPr>
          <a:xfrm>
            <a:off x="914400" y="1304258"/>
            <a:ext cx="5387340" cy="2743200"/>
          </a:xfrm>
          <a:prstGeom prst="rect">
            <a:avLst/>
          </a:prstGeom>
        </p:spPr>
      </p:pic>
      <p:pic>
        <p:nvPicPr>
          <p:cNvPr id="5" name="Picture 4"/>
          <p:cNvPicPr>
            <a:picLocks noChangeAspect="1"/>
          </p:cNvPicPr>
          <p:nvPr/>
        </p:nvPicPr>
        <p:blipFill>
          <a:blip r:embed="rId3"/>
          <a:stretch>
            <a:fillRect/>
          </a:stretch>
        </p:blipFill>
        <p:spPr>
          <a:xfrm>
            <a:off x="6532442" y="1304258"/>
            <a:ext cx="5349240" cy="2743200"/>
          </a:xfrm>
          <a:prstGeom prst="rect">
            <a:avLst/>
          </a:prstGeom>
        </p:spPr>
      </p:pic>
    </p:spTree>
    <p:extLst>
      <p:ext uri="{BB962C8B-B14F-4D97-AF65-F5344CB8AC3E}">
        <p14:creationId xmlns:p14="http://schemas.microsoft.com/office/powerpoint/2010/main" val="4227370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RD on reset RBER @50C (32k </a:t>
            </a:r>
            <a:r>
              <a:rPr lang="en-US" sz="3600" dirty="0" err="1"/>
              <a:t>precycled</a:t>
            </a:r>
            <a:r>
              <a:rPr lang="en-US" sz="3600" dirty="0"/>
              <a:t> samples)</a:t>
            </a:r>
          </a:p>
        </p:txBody>
      </p:sp>
      <p:pic>
        <p:nvPicPr>
          <p:cNvPr id="6" name="Picture 5"/>
          <p:cNvPicPr>
            <a:picLocks noChangeAspect="1"/>
          </p:cNvPicPr>
          <p:nvPr/>
        </p:nvPicPr>
        <p:blipFill>
          <a:blip r:embed="rId2"/>
          <a:stretch>
            <a:fillRect/>
          </a:stretch>
        </p:blipFill>
        <p:spPr>
          <a:xfrm>
            <a:off x="4799" y="1324319"/>
            <a:ext cx="6091201" cy="4757281"/>
          </a:xfrm>
          <a:prstGeom prst="rect">
            <a:avLst/>
          </a:prstGeom>
        </p:spPr>
      </p:pic>
      <p:pic>
        <p:nvPicPr>
          <p:cNvPr id="8" name="Picture 7"/>
          <p:cNvPicPr>
            <a:picLocks noChangeAspect="1"/>
          </p:cNvPicPr>
          <p:nvPr/>
        </p:nvPicPr>
        <p:blipFill>
          <a:blip r:embed="rId3"/>
          <a:stretch>
            <a:fillRect/>
          </a:stretch>
        </p:blipFill>
        <p:spPr>
          <a:xfrm>
            <a:off x="6096000" y="1324318"/>
            <a:ext cx="6096000" cy="4757281"/>
          </a:xfrm>
          <a:prstGeom prst="rect">
            <a:avLst/>
          </a:prstGeom>
        </p:spPr>
      </p:pic>
      <p:sp>
        <p:nvSpPr>
          <p:cNvPr id="10" name="TextBox 9"/>
          <p:cNvSpPr txBox="1"/>
          <p:nvPr/>
        </p:nvSpPr>
        <p:spPr>
          <a:xfrm>
            <a:off x="132022" y="5565033"/>
            <a:ext cx="427320" cy="400110"/>
          </a:xfrm>
          <a:prstGeom prst="rect">
            <a:avLst/>
          </a:prstGeom>
          <a:solidFill>
            <a:srgbClr val="FFFF00"/>
          </a:solidFill>
        </p:spPr>
        <p:txBody>
          <a:bodyPr wrap="square" lIns="45720" rIns="45720" rtlCol="0">
            <a:spAutoFit/>
          </a:bodyPr>
          <a:lstStyle/>
          <a:p>
            <a:pPr algn="ctr"/>
            <a:r>
              <a:rPr lang="en-US" sz="2000" b="1" dirty="0"/>
              <a:t>1C</a:t>
            </a:r>
          </a:p>
        </p:txBody>
      </p:sp>
      <p:sp>
        <p:nvSpPr>
          <p:cNvPr id="11" name="TextBox 10"/>
          <p:cNvSpPr txBox="1"/>
          <p:nvPr/>
        </p:nvSpPr>
        <p:spPr>
          <a:xfrm>
            <a:off x="6256378" y="5565033"/>
            <a:ext cx="427320" cy="400110"/>
          </a:xfrm>
          <a:prstGeom prst="rect">
            <a:avLst/>
          </a:prstGeom>
          <a:solidFill>
            <a:srgbClr val="FFFF00"/>
          </a:solidFill>
        </p:spPr>
        <p:txBody>
          <a:bodyPr wrap="square" lIns="45720" rIns="45720" rtlCol="0">
            <a:spAutoFit/>
          </a:bodyPr>
          <a:lstStyle/>
          <a:p>
            <a:pPr algn="ctr"/>
            <a:r>
              <a:rPr lang="en-US" sz="2000" b="1" dirty="0"/>
              <a:t>6E</a:t>
            </a:r>
          </a:p>
        </p:txBody>
      </p:sp>
    </p:spTree>
    <p:extLst>
      <p:ext uri="{BB962C8B-B14F-4D97-AF65-F5344CB8AC3E}">
        <p14:creationId xmlns:p14="http://schemas.microsoft.com/office/powerpoint/2010/main" val="1366086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Vdm</a:t>
            </a:r>
            <a:r>
              <a:rPr lang="en-US" dirty="0"/>
              <a:t> Margin vs Read cycles</a:t>
            </a:r>
          </a:p>
        </p:txBody>
      </p:sp>
      <p:grpSp>
        <p:nvGrpSpPr>
          <p:cNvPr id="12" name="Group 11"/>
          <p:cNvGrpSpPr/>
          <p:nvPr/>
        </p:nvGrpSpPr>
        <p:grpSpPr>
          <a:xfrm>
            <a:off x="504160" y="2010885"/>
            <a:ext cx="6865291" cy="4401121"/>
            <a:chOff x="419100" y="1502399"/>
            <a:chExt cx="6865291" cy="4401121"/>
          </a:xfrm>
        </p:grpSpPr>
        <p:pic>
          <p:nvPicPr>
            <p:cNvPr id="5" name="Picture 4"/>
            <p:cNvPicPr>
              <a:picLocks noChangeAspect="1"/>
            </p:cNvPicPr>
            <p:nvPr/>
          </p:nvPicPr>
          <p:blipFill>
            <a:blip r:embed="rId2"/>
            <a:stretch>
              <a:fillRect/>
            </a:stretch>
          </p:blipFill>
          <p:spPr>
            <a:xfrm>
              <a:off x="419100" y="1502399"/>
              <a:ext cx="6865291" cy="4401121"/>
            </a:xfrm>
            <a:prstGeom prst="rect">
              <a:avLst/>
            </a:prstGeom>
          </p:spPr>
        </p:pic>
        <p:sp>
          <p:nvSpPr>
            <p:cNvPr id="6" name="Oval 5"/>
            <p:cNvSpPr/>
            <p:nvPr/>
          </p:nvSpPr>
          <p:spPr>
            <a:xfrm>
              <a:off x="3596989" y="3759032"/>
              <a:ext cx="123825" cy="1047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8" name="Oval 7"/>
            <p:cNvSpPr/>
            <p:nvPr/>
          </p:nvSpPr>
          <p:spPr>
            <a:xfrm>
              <a:off x="4463266" y="5568042"/>
              <a:ext cx="123825" cy="1047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9" name="TextBox 8"/>
            <p:cNvSpPr txBox="1"/>
            <p:nvPr/>
          </p:nvSpPr>
          <p:spPr>
            <a:xfrm>
              <a:off x="4587091" y="5429644"/>
              <a:ext cx="116570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5E @ 85C</a:t>
              </a:r>
            </a:p>
          </p:txBody>
        </p:sp>
      </p:grpSp>
      <p:sp>
        <p:nvSpPr>
          <p:cNvPr id="10" name="TextBox 9"/>
          <p:cNvSpPr txBox="1"/>
          <p:nvPr/>
        </p:nvSpPr>
        <p:spPr>
          <a:xfrm>
            <a:off x="838199" y="961396"/>
            <a:ext cx="4350489" cy="923330"/>
          </a:xfrm>
          <a:prstGeom prst="rect">
            <a:avLst/>
          </a:prstGeom>
          <a:noFill/>
        </p:spPr>
        <p:txBody>
          <a:bodyPr wrap="square" rtlCol="0">
            <a:spAutoFit/>
          </a:bodyPr>
          <a:lstStyle/>
          <a:p>
            <a:r>
              <a:rPr lang="en-US" dirty="0"/>
              <a:t>Margin of </a:t>
            </a:r>
            <a:r>
              <a:rPr lang="en-US" dirty="0" err="1"/>
              <a:t>Vdm</a:t>
            </a:r>
            <a:r>
              <a:rPr lang="en-US" dirty="0"/>
              <a:t> vs E3 @-3.54 sigma, that we have to take to accommodate a given number of consecutive read cycles</a:t>
            </a:r>
          </a:p>
        </p:txBody>
      </p:sp>
      <p:sp>
        <p:nvSpPr>
          <p:cNvPr id="13" name="TextBox 12"/>
          <p:cNvSpPr txBox="1"/>
          <p:nvPr/>
        </p:nvSpPr>
        <p:spPr>
          <a:xfrm>
            <a:off x="7644809" y="2169042"/>
            <a:ext cx="3955312" cy="1477328"/>
          </a:xfrm>
          <a:prstGeom prst="rect">
            <a:avLst/>
          </a:prstGeom>
          <a:noFill/>
        </p:spPr>
        <p:txBody>
          <a:bodyPr wrap="square" rtlCol="0">
            <a:spAutoFit/>
          </a:bodyPr>
          <a:lstStyle/>
          <a:p>
            <a:r>
              <a:rPr lang="en-US" dirty="0"/>
              <a:t>One point was measured @85C for 1k read cycles. RD is slightly better than 50C data, probably due to the stronger drift that helps build margin during disturb.</a:t>
            </a:r>
          </a:p>
        </p:txBody>
      </p:sp>
    </p:spTree>
    <p:extLst>
      <p:ext uri="{BB962C8B-B14F-4D97-AF65-F5344CB8AC3E}">
        <p14:creationId xmlns:p14="http://schemas.microsoft.com/office/powerpoint/2010/main" val="2709978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6298" y="1309635"/>
            <a:ext cx="4889207" cy="3186584"/>
          </a:xfrm>
          <a:prstGeom prst="rect">
            <a:avLst/>
          </a:prstGeom>
        </p:spPr>
      </p:pic>
      <p:pic>
        <p:nvPicPr>
          <p:cNvPr id="19" name="Picture 18"/>
          <p:cNvPicPr>
            <a:picLocks noChangeAspect="1"/>
          </p:cNvPicPr>
          <p:nvPr/>
        </p:nvPicPr>
        <p:blipFill>
          <a:blip r:embed="rId3"/>
          <a:stretch>
            <a:fillRect/>
          </a:stretch>
        </p:blipFill>
        <p:spPr>
          <a:xfrm>
            <a:off x="6474524" y="1125903"/>
            <a:ext cx="5123481" cy="3339274"/>
          </a:xfrm>
          <a:prstGeom prst="rect">
            <a:avLst/>
          </a:prstGeom>
        </p:spPr>
      </p:pic>
      <p:sp>
        <p:nvSpPr>
          <p:cNvPr id="2" name="Title 1"/>
          <p:cNvSpPr>
            <a:spLocks noGrp="1"/>
          </p:cNvSpPr>
          <p:nvPr>
            <p:ph type="title"/>
          </p:nvPr>
        </p:nvSpPr>
        <p:spPr/>
        <p:txBody>
          <a:bodyPr anchor="t">
            <a:normAutofit fontScale="90000"/>
          </a:bodyPr>
          <a:lstStyle/>
          <a:p>
            <a:r>
              <a:rPr lang="en-US" dirty="0"/>
              <a:t>Read endurance (read cycles on low Vth + interlaced write check, ED4)</a:t>
            </a:r>
          </a:p>
        </p:txBody>
      </p:sp>
      <p:pic>
        <p:nvPicPr>
          <p:cNvPr id="10" name="Picture 9"/>
          <p:cNvPicPr>
            <a:picLocks noChangeAspect="1"/>
          </p:cNvPicPr>
          <p:nvPr/>
        </p:nvPicPr>
        <p:blipFill rotWithShape="1">
          <a:blip r:embed="rId4"/>
          <a:srcRect l="1300" t="175" r="2932" b="2097"/>
          <a:stretch/>
        </p:blipFill>
        <p:spPr>
          <a:xfrm>
            <a:off x="556665" y="4436578"/>
            <a:ext cx="3105949" cy="2323057"/>
          </a:xfrm>
          <a:prstGeom prst="rect">
            <a:avLst/>
          </a:prstGeom>
        </p:spPr>
      </p:pic>
      <p:sp>
        <p:nvSpPr>
          <p:cNvPr id="11" name="Arrow: Down 10"/>
          <p:cNvSpPr/>
          <p:nvPr/>
        </p:nvSpPr>
        <p:spPr>
          <a:xfrm rot="5400000">
            <a:off x="7770531" y="2548851"/>
            <a:ext cx="203705" cy="37019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2" name="Arrow: Down 11"/>
          <p:cNvSpPr/>
          <p:nvPr/>
        </p:nvSpPr>
        <p:spPr>
          <a:xfrm rot="5400000">
            <a:off x="8680151" y="2562119"/>
            <a:ext cx="229376" cy="37239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3" name="TextBox 12"/>
          <p:cNvSpPr txBox="1"/>
          <p:nvPr/>
        </p:nvSpPr>
        <p:spPr>
          <a:xfrm>
            <a:off x="5016482" y="4600480"/>
            <a:ext cx="6884192"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Read endurance is different from write endurance: no open appears, intrinsic shift is less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Small tail in reset distribution after 150M reads: possible “imprinting”?</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Delta Vth after read endurance is partially recoverable after write cycles: need to check a possible usage model (mix of read and write) to have a more reliable assessment for VDM tracking</a:t>
            </a:r>
          </a:p>
        </p:txBody>
      </p:sp>
      <p:sp>
        <p:nvSpPr>
          <p:cNvPr id="14" name="TextBox 13"/>
          <p:cNvSpPr txBox="1"/>
          <p:nvPr/>
        </p:nvSpPr>
        <p:spPr>
          <a:xfrm>
            <a:off x="8834636" y="3481178"/>
            <a:ext cx="1400155" cy="461665"/>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Partial cycling program recovery</a:t>
            </a:r>
          </a:p>
        </p:txBody>
      </p:sp>
      <p:cxnSp>
        <p:nvCxnSpPr>
          <p:cNvPr id="16" name="Straight Arrow Connector 15"/>
          <p:cNvCxnSpPr/>
          <p:nvPr/>
        </p:nvCxnSpPr>
        <p:spPr>
          <a:xfrm flipH="1" flipV="1">
            <a:off x="9036264" y="2896057"/>
            <a:ext cx="193041" cy="392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939222" y="2786351"/>
            <a:ext cx="1170034" cy="674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3392" y="852745"/>
            <a:ext cx="1705980" cy="369332"/>
          </a:xfrm>
          <a:prstGeom prst="rect">
            <a:avLst/>
          </a:prstGeom>
          <a:solidFill>
            <a:schemeClr val="bg1"/>
          </a:solidFill>
        </p:spPr>
        <p:txBody>
          <a:bodyPr wrap="none" rtlCol="0">
            <a:spAutoFit/>
          </a:bodyPr>
          <a:lstStyle/>
          <a:p>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stress=6V</a:t>
            </a:r>
          </a:p>
        </p:txBody>
      </p:sp>
      <p:sp>
        <p:nvSpPr>
          <p:cNvPr id="20" name="TextBox 19"/>
          <p:cNvSpPr txBox="1"/>
          <p:nvPr/>
        </p:nvSpPr>
        <p:spPr>
          <a:xfrm>
            <a:off x="2996693" y="5384639"/>
            <a:ext cx="1946782" cy="830997"/>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Write endurance,</a:t>
            </a:r>
          </a:p>
          <a:p>
            <a:r>
              <a:rPr lang="en-US" sz="1200" dirty="0">
                <a:latin typeface="Segoe UI" panose="020B0502040204020203" pitchFamily="34" charset="0"/>
                <a:cs typeface="Segoe UI" panose="020B0502040204020203" pitchFamily="34" charset="0"/>
              </a:rPr>
              <a:t>Many opens appears after 2M switches </a:t>
            </a:r>
          </a:p>
          <a:p>
            <a:r>
              <a:rPr lang="en-US" sz="1200" dirty="0">
                <a:latin typeface="Segoe UI" panose="020B0502040204020203" pitchFamily="34" charset="0"/>
                <a:cs typeface="Segoe UI" panose="020B0502040204020203" pitchFamily="34" charset="0"/>
              </a:rPr>
              <a:t>(Mattia)</a:t>
            </a:r>
          </a:p>
        </p:txBody>
      </p:sp>
      <p:sp>
        <p:nvSpPr>
          <p:cNvPr id="21" name="Arrow: Down 20"/>
          <p:cNvSpPr/>
          <p:nvPr/>
        </p:nvSpPr>
        <p:spPr>
          <a:xfrm rot="16200000">
            <a:off x="2546118" y="2701386"/>
            <a:ext cx="157222" cy="38934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2" name="Arrow: Down 21"/>
          <p:cNvSpPr/>
          <p:nvPr/>
        </p:nvSpPr>
        <p:spPr>
          <a:xfrm rot="16200000">
            <a:off x="3400597" y="2727107"/>
            <a:ext cx="171678" cy="35235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3" name="TextBox 22"/>
          <p:cNvSpPr txBox="1"/>
          <p:nvPr/>
        </p:nvSpPr>
        <p:spPr>
          <a:xfrm>
            <a:off x="3525231" y="3154030"/>
            <a:ext cx="1491251" cy="646331"/>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Vth shift after read cycles, no opens up to 150M</a:t>
            </a:r>
          </a:p>
        </p:txBody>
      </p:sp>
      <p:cxnSp>
        <p:nvCxnSpPr>
          <p:cNvPr id="24" name="Straight Arrow Connector 23"/>
          <p:cNvCxnSpPr/>
          <p:nvPr/>
        </p:nvCxnSpPr>
        <p:spPr>
          <a:xfrm flipH="1" flipV="1">
            <a:off x="2940062" y="2557083"/>
            <a:ext cx="61177" cy="703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1"/>
          </p:cNvCxnSpPr>
          <p:nvPr/>
        </p:nvCxnSpPr>
        <p:spPr>
          <a:xfrm flipH="1" flipV="1">
            <a:off x="2678219" y="3037985"/>
            <a:ext cx="847012" cy="439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910533" y="4800853"/>
            <a:ext cx="398211" cy="348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368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 disturb (read cycles on low Vth state + </a:t>
            </a:r>
            <a:r>
              <a:rPr lang="en-US" dirty="0" err="1"/>
              <a:t>Vdm</a:t>
            </a:r>
            <a:r>
              <a:rPr lang="en-US" dirty="0"/>
              <a:t> final sweep) vs drift</a:t>
            </a:r>
          </a:p>
        </p:txBody>
      </p:sp>
      <p:pic>
        <p:nvPicPr>
          <p:cNvPr id="9" name="Picture 8"/>
          <p:cNvPicPr>
            <a:picLocks noChangeAspect="1"/>
          </p:cNvPicPr>
          <p:nvPr/>
        </p:nvPicPr>
        <p:blipFill>
          <a:blip r:embed="rId2"/>
          <a:stretch>
            <a:fillRect/>
          </a:stretch>
        </p:blipFill>
        <p:spPr>
          <a:xfrm>
            <a:off x="84272" y="1212518"/>
            <a:ext cx="6314476" cy="4115517"/>
          </a:xfrm>
          <a:prstGeom prst="rect">
            <a:avLst/>
          </a:prstGeom>
        </p:spPr>
      </p:pic>
      <p:sp>
        <p:nvSpPr>
          <p:cNvPr id="10" name="TextBox 9"/>
          <p:cNvSpPr txBox="1"/>
          <p:nvPr/>
        </p:nvSpPr>
        <p:spPr>
          <a:xfrm>
            <a:off x="182479" y="5422333"/>
            <a:ext cx="11827041" cy="1015663"/>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100mV shift @ 3 sigma between 1k and 1M read cycles. In any case shift up to 3 sigma is contained inside </a:t>
            </a:r>
            <a:r>
              <a:rPr lang="en-US" sz="2000" dirty="0" err="1">
                <a:latin typeface="Segoe UI" panose="020B0502040204020203" pitchFamily="34" charset="0"/>
                <a:cs typeface="Segoe UI" panose="020B0502040204020203" pitchFamily="34" charset="0"/>
              </a:rPr>
              <a:t>std</a:t>
            </a:r>
            <a:r>
              <a:rPr lang="en-US" sz="2000" dirty="0">
                <a:latin typeface="Segoe UI" panose="020B0502040204020203" pitchFamily="34" charset="0"/>
                <a:cs typeface="Segoe UI" panose="020B0502040204020203" pitchFamily="34" charset="0"/>
              </a:rPr>
              <a:t> drift between 100ms and 10s @ 50C (100mV) that is the time range of the measure assuming drift erasing after read</a:t>
            </a:r>
          </a:p>
        </p:txBody>
      </p:sp>
      <p:pic>
        <p:nvPicPr>
          <p:cNvPr id="8" name="Picture 7"/>
          <p:cNvPicPr>
            <a:picLocks noChangeAspect="1"/>
          </p:cNvPicPr>
          <p:nvPr/>
        </p:nvPicPr>
        <p:blipFill>
          <a:blip r:embed="rId3"/>
          <a:stretch>
            <a:fillRect/>
          </a:stretch>
        </p:blipFill>
        <p:spPr>
          <a:xfrm>
            <a:off x="5867366" y="1205899"/>
            <a:ext cx="6324634" cy="4122137"/>
          </a:xfrm>
          <a:prstGeom prst="rect">
            <a:avLst/>
          </a:prstGeom>
        </p:spPr>
      </p:pic>
      <p:sp>
        <p:nvSpPr>
          <p:cNvPr id="11" name="TextBox 10"/>
          <p:cNvSpPr txBox="1"/>
          <p:nvPr/>
        </p:nvSpPr>
        <p:spPr>
          <a:xfrm>
            <a:off x="6942993" y="2873055"/>
            <a:ext cx="1034715" cy="584775"/>
          </a:xfrm>
          <a:prstGeom prst="rect">
            <a:avLst/>
          </a:prstGeom>
          <a:solidFill>
            <a:schemeClr val="bg1"/>
          </a:solidFill>
        </p:spPr>
        <p:txBody>
          <a:bodyPr wrap="square" rtlCol="0">
            <a:spAutoFit/>
          </a:bodyPr>
          <a:lstStyle/>
          <a:p>
            <a:r>
              <a:rPr lang="en-US" sz="1600" dirty="0">
                <a:latin typeface="Segoe UI" panose="020B0502040204020203" pitchFamily="34" charset="0"/>
                <a:cs typeface="Segoe UI" panose="020B0502040204020203" pitchFamily="34" charset="0"/>
              </a:rPr>
              <a:t>100ms set drift</a:t>
            </a:r>
          </a:p>
        </p:txBody>
      </p:sp>
      <p:sp>
        <p:nvSpPr>
          <p:cNvPr id="12" name="TextBox 11"/>
          <p:cNvSpPr txBox="1"/>
          <p:nvPr/>
        </p:nvSpPr>
        <p:spPr>
          <a:xfrm>
            <a:off x="8421064" y="3590132"/>
            <a:ext cx="1034715" cy="584775"/>
          </a:xfrm>
          <a:prstGeom prst="rect">
            <a:avLst/>
          </a:prstGeom>
          <a:solidFill>
            <a:schemeClr val="bg1"/>
          </a:solidFill>
        </p:spPr>
        <p:txBody>
          <a:bodyPr wrap="square" rtlCol="0">
            <a:spAutoFit/>
          </a:bodyPr>
          <a:lstStyle/>
          <a:p>
            <a:r>
              <a:rPr lang="en-US" sz="1600" dirty="0">
                <a:latin typeface="Segoe UI" panose="020B0502040204020203" pitchFamily="34" charset="0"/>
                <a:cs typeface="Segoe UI" panose="020B0502040204020203" pitchFamily="34" charset="0"/>
              </a:rPr>
              <a:t>10 s set drift</a:t>
            </a:r>
          </a:p>
        </p:txBody>
      </p:sp>
      <p:sp>
        <p:nvSpPr>
          <p:cNvPr id="13" name="TextBox 12"/>
          <p:cNvSpPr txBox="1"/>
          <p:nvPr/>
        </p:nvSpPr>
        <p:spPr>
          <a:xfrm>
            <a:off x="974906" y="1669415"/>
            <a:ext cx="2105178" cy="646331"/>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No tails appearing up to 3 sigma</a:t>
            </a:r>
          </a:p>
        </p:txBody>
      </p:sp>
      <p:cxnSp>
        <p:nvCxnSpPr>
          <p:cNvPr id="15" name="Straight Arrow Connector 14"/>
          <p:cNvCxnSpPr/>
          <p:nvPr/>
        </p:nvCxnSpPr>
        <p:spPr>
          <a:xfrm>
            <a:off x="2027495" y="2749409"/>
            <a:ext cx="1214015" cy="60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28057" y="3446400"/>
            <a:ext cx="135210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Read cycles</a:t>
            </a:r>
          </a:p>
        </p:txBody>
      </p:sp>
    </p:spTree>
    <p:extLst>
      <p:ext uri="{BB962C8B-B14F-4D97-AF65-F5344CB8AC3E}">
        <p14:creationId xmlns:p14="http://schemas.microsoft.com/office/powerpoint/2010/main" val="163340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Read disturb: Clamp current effect (Low Vth state)</a:t>
            </a:r>
          </a:p>
        </p:txBody>
      </p:sp>
      <p:pic>
        <p:nvPicPr>
          <p:cNvPr id="11" name="Picture 10"/>
          <p:cNvPicPr>
            <a:picLocks noChangeAspect="1"/>
          </p:cNvPicPr>
          <p:nvPr/>
        </p:nvPicPr>
        <p:blipFill>
          <a:blip r:embed="rId2"/>
          <a:stretch>
            <a:fillRect/>
          </a:stretch>
        </p:blipFill>
        <p:spPr>
          <a:xfrm>
            <a:off x="104274" y="1347537"/>
            <a:ext cx="6043863" cy="3939142"/>
          </a:xfrm>
          <a:prstGeom prst="rect">
            <a:avLst/>
          </a:prstGeom>
        </p:spPr>
      </p:pic>
      <p:pic>
        <p:nvPicPr>
          <p:cNvPr id="12" name="Picture 11"/>
          <p:cNvPicPr>
            <a:picLocks noChangeAspect="1"/>
          </p:cNvPicPr>
          <p:nvPr/>
        </p:nvPicPr>
        <p:blipFill>
          <a:blip r:embed="rId3"/>
          <a:stretch>
            <a:fillRect/>
          </a:stretch>
        </p:blipFill>
        <p:spPr>
          <a:xfrm>
            <a:off x="6148137" y="1347537"/>
            <a:ext cx="6043863" cy="3939142"/>
          </a:xfrm>
          <a:prstGeom prst="rect">
            <a:avLst/>
          </a:prstGeom>
        </p:spPr>
      </p:pic>
      <p:sp>
        <p:nvSpPr>
          <p:cNvPr id="13" name="TextBox 12"/>
          <p:cNvSpPr txBox="1"/>
          <p:nvPr/>
        </p:nvSpPr>
        <p:spPr>
          <a:xfrm flipH="1">
            <a:off x="333640" y="5455583"/>
            <a:ext cx="10807601" cy="400110"/>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Amount of intrinsic Vth shift (between 1k and 1M reads) increase with clamp current</a:t>
            </a:r>
          </a:p>
        </p:txBody>
      </p:sp>
      <p:sp>
        <p:nvSpPr>
          <p:cNvPr id="14" name="TextBox 13"/>
          <p:cNvSpPr txBox="1"/>
          <p:nvPr/>
        </p:nvSpPr>
        <p:spPr>
          <a:xfrm>
            <a:off x="860605" y="1945437"/>
            <a:ext cx="2788136"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Low clamp current (30uA)</a:t>
            </a:r>
          </a:p>
        </p:txBody>
      </p:sp>
      <p:sp>
        <p:nvSpPr>
          <p:cNvPr id="15" name="TextBox 14"/>
          <p:cNvSpPr txBox="1"/>
          <p:nvPr/>
        </p:nvSpPr>
        <p:spPr>
          <a:xfrm>
            <a:off x="6955776" y="1943501"/>
            <a:ext cx="2863476"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High clamp current (50uA)</a:t>
            </a:r>
          </a:p>
        </p:txBody>
      </p:sp>
      <p:cxnSp>
        <p:nvCxnSpPr>
          <p:cNvPr id="17" name="Straight Arrow Connector 16"/>
          <p:cNvCxnSpPr/>
          <p:nvPr/>
        </p:nvCxnSpPr>
        <p:spPr>
          <a:xfrm>
            <a:off x="2935705" y="2777924"/>
            <a:ext cx="878306" cy="554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70068" y="3055335"/>
            <a:ext cx="878306" cy="554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74104" y="2863201"/>
            <a:ext cx="135210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Read cycles</a:t>
            </a:r>
          </a:p>
        </p:txBody>
      </p:sp>
      <p:sp>
        <p:nvSpPr>
          <p:cNvPr id="21" name="TextBox 20"/>
          <p:cNvSpPr txBox="1"/>
          <p:nvPr/>
        </p:nvSpPr>
        <p:spPr>
          <a:xfrm>
            <a:off x="7971482" y="3008805"/>
            <a:ext cx="135210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Read cycles</a:t>
            </a:r>
          </a:p>
        </p:txBody>
      </p:sp>
    </p:spTree>
    <p:extLst>
      <p:ext uri="{BB962C8B-B14F-4D97-AF65-F5344CB8AC3E}">
        <p14:creationId xmlns:p14="http://schemas.microsoft.com/office/powerpoint/2010/main" val="2508555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 disturb with all unipolar writes (to compare with SXP)</a:t>
            </a:r>
          </a:p>
        </p:txBody>
      </p:sp>
      <p:pic>
        <p:nvPicPr>
          <p:cNvPr id="8" name="Picture 7"/>
          <p:cNvPicPr>
            <a:picLocks noChangeAspect="1"/>
          </p:cNvPicPr>
          <p:nvPr/>
        </p:nvPicPr>
        <p:blipFill rotWithShape="1">
          <a:blip r:embed="rId2"/>
          <a:srcRect l="461" t="2050" r="9225" b="2864"/>
          <a:stretch/>
        </p:blipFill>
        <p:spPr>
          <a:xfrm>
            <a:off x="281121" y="1419374"/>
            <a:ext cx="5842953" cy="40095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883" y="1634051"/>
            <a:ext cx="6154991" cy="4453929"/>
          </a:xfrm>
          <a:prstGeom prst="rect">
            <a:avLst/>
          </a:prstGeom>
        </p:spPr>
      </p:pic>
      <p:sp>
        <p:nvSpPr>
          <p:cNvPr id="11" name="TextBox 10"/>
          <p:cNvSpPr txBox="1"/>
          <p:nvPr/>
        </p:nvSpPr>
        <p:spPr>
          <a:xfrm>
            <a:off x="6811328" y="1356452"/>
            <a:ext cx="3236495" cy="923330"/>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S15C SXP, cell rev 7.64: intrinsic shift (100mV)+ bending (ED4)</a:t>
            </a:r>
          </a:p>
        </p:txBody>
      </p:sp>
      <p:sp>
        <p:nvSpPr>
          <p:cNvPr id="12" name="TextBox 11"/>
          <p:cNvSpPr txBox="1"/>
          <p:nvPr/>
        </p:nvSpPr>
        <p:spPr>
          <a:xfrm>
            <a:off x="978467" y="1866572"/>
            <a:ext cx="2224130" cy="1200329"/>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SR71, SSM (ED4), intrinsic shift only, less than 100mV up to 1M reads</a:t>
            </a:r>
          </a:p>
        </p:txBody>
      </p:sp>
    </p:spTree>
    <p:extLst>
      <p:ext uri="{BB962C8B-B14F-4D97-AF65-F5344CB8AC3E}">
        <p14:creationId xmlns:p14="http://schemas.microsoft.com/office/powerpoint/2010/main" val="3802824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78" dirty="0"/>
              <a:t>SSM reliability – Program disturb</a:t>
            </a:r>
          </a:p>
        </p:txBody>
      </p:sp>
      <p:sp>
        <p:nvSpPr>
          <p:cNvPr id="3" name="Content Placeholder 2"/>
          <p:cNvSpPr>
            <a:spLocks noGrp="1"/>
          </p:cNvSpPr>
          <p:nvPr>
            <p:ph idx="1"/>
          </p:nvPr>
        </p:nvSpPr>
        <p:spPr>
          <a:xfrm>
            <a:off x="915853" y="1248645"/>
            <a:ext cx="6711434" cy="2628750"/>
          </a:xfrm>
        </p:spPr>
        <p:txBody>
          <a:bodyPr>
            <a:normAutofit fontScale="92500" lnSpcReduction="10000"/>
          </a:bodyPr>
          <a:lstStyle/>
          <a:p>
            <a:r>
              <a:rPr lang="en-US" sz="2054" dirty="0"/>
              <a:t>No thermal disturb in SSM</a:t>
            </a:r>
          </a:p>
          <a:p>
            <a:pPr lvl="1"/>
            <a:r>
              <a:rPr lang="en-US" sz="1654" dirty="0"/>
              <a:t>Due to the low programming current and the closer thermal boundaries, the temperature rise during program operation is much lower than in </a:t>
            </a:r>
            <a:r>
              <a:rPr lang="en-US" sz="1654" dirty="0" err="1"/>
              <a:t>SxP</a:t>
            </a:r>
            <a:r>
              <a:rPr lang="en-US" sz="1654" dirty="0"/>
              <a:t> </a:t>
            </a:r>
            <a:r>
              <a:rPr lang="en-US" sz="1654" dirty="0">
                <a:sym typeface="Wingdings" panose="05000000000000000000" pitchFamily="2" charset="2"/>
              </a:rPr>
              <a:t> simulated victim temperature is in the range 90-125C</a:t>
            </a:r>
            <a:endParaRPr lang="en-US" sz="1654" dirty="0"/>
          </a:p>
          <a:p>
            <a:pPr lvl="1"/>
            <a:r>
              <a:rPr lang="en-US" sz="1654" dirty="0"/>
              <a:t>SD-polarity effect shows almost no temperature dependence</a:t>
            </a:r>
          </a:p>
          <a:p>
            <a:pPr lvl="1"/>
            <a:r>
              <a:rPr lang="en-US" sz="1654" dirty="0"/>
              <a:t>Main impact of the temperature increase is related to drift acceleration, but the contribution looks negligible compared to the drift requirements (stress time in the range of few seconds considering the endurance capability of the aggressor)</a:t>
            </a:r>
          </a:p>
          <a:p>
            <a:pPr lvl="1"/>
            <a:r>
              <a:rPr lang="en-US" sz="1654" dirty="0"/>
              <a:t>No impact (apart bias drift) measured up to 512kcycles for the aggressors</a:t>
            </a:r>
          </a:p>
        </p:txBody>
      </p:sp>
      <p:grpSp>
        <p:nvGrpSpPr>
          <p:cNvPr id="9" name="Group 8"/>
          <p:cNvGrpSpPr/>
          <p:nvPr/>
        </p:nvGrpSpPr>
        <p:grpSpPr>
          <a:xfrm>
            <a:off x="8680653" y="843505"/>
            <a:ext cx="3321230" cy="2527239"/>
            <a:chOff x="8172093" y="3625085"/>
            <a:chExt cx="3322162" cy="2527948"/>
          </a:xfrm>
        </p:grpSpPr>
        <p:pic>
          <p:nvPicPr>
            <p:cNvPr id="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2595" y="3994417"/>
              <a:ext cx="2477100" cy="2158616"/>
            </a:xfrm>
            <a:prstGeom prst="rect">
              <a:avLst/>
            </a:prstGeom>
          </p:spPr>
        </p:pic>
        <p:sp>
          <p:nvSpPr>
            <p:cNvPr id="6" name="TextBox 5"/>
            <p:cNvSpPr txBox="1"/>
            <p:nvPr/>
          </p:nvSpPr>
          <p:spPr>
            <a:xfrm>
              <a:off x="8172093" y="3625085"/>
              <a:ext cx="3322162" cy="307863"/>
            </a:xfrm>
            <a:prstGeom prst="rect">
              <a:avLst/>
            </a:prstGeom>
            <a:noFill/>
          </p:spPr>
          <p:txBody>
            <a:bodyPr wrap="none" rtlCol="0">
              <a:spAutoFit/>
            </a:bodyPr>
            <a:lstStyle/>
            <a:p>
              <a:r>
                <a:rPr lang="en-US" sz="1400" b="1" dirty="0">
                  <a:latin typeface="Segoe UI" panose="020B0502040204020203" pitchFamily="34" charset="0"/>
                  <a:cs typeface="Segoe UI" panose="020B0502040204020203" pitchFamily="34" charset="0"/>
                </a:rPr>
                <a:t>Simulated temperature on victim cell</a:t>
              </a:r>
            </a:p>
          </p:txBody>
        </p:sp>
        <p:sp>
          <p:nvSpPr>
            <p:cNvPr id="7" name="Oval 6"/>
            <p:cNvSpPr/>
            <p:nvPr/>
          </p:nvSpPr>
          <p:spPr>
            <a:xfrm>
              <a:off x="9169052" y="4722312"/>
              <a:ext cx="864296" cy="901874"/>
            </a:xfrm>
            <a:prstGeom prst="ellipse">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800" dirty="0">
                <a:solidFill>
                  <a:schemeClr val="bg2"/>
                </a:solidFill>
                <a:latin typeface="Segoe UI" panose="020B0502040204020203" pitchFamily="34" charset="0"/>
                <a:cs typeface="Segoe UI" panose="020B0502040204020203" pitchFamily="34" charset="0"/>
              </a:endParaRPr>
            </a:p>
          </p:txBody>
        </p:sp>
        <p:sp>
          <p:nvSpPr>
            <p:cNvPr id="8" name="TextBox 7"/>
            <p:cNvSpPr txBox="1"/>
            <p:nvPr/>
          </p:nvSpPr>
          <p:spPr>
            <a:xfrm>
              <a:off x="9068844" y="5594433"/>
              <a:ext cx="1714412" cy="277077"/>
            </a:xfrm>
            <a:prstGeom prst="rect">
              <a:avLst/>
            </a:prstGeom>
            <a:noFill/>
          </p:spPr>
          <p:txBody>
            <a:bodyPr wrap="none" rtlCol="0">
              <a:spAutoFit/>
            </a:bodyPr>
            <a:lstStyle/>
            <a:p>
              <a:r>
                <a:rPr lang="en-US" sz="1200" b="1" dirty="0">
                  <a:solidFill>
                    <a:srgbClr val="92D050"/>
                  </a:solidFill>
                  <a:latin typeface="Segoe UI" panose="020B0502040204020203" pitchFamily="34" charset="0"/>
                  <a:cs typeface="Segoe UI" panose="020B0502040204020203" pitchFamily="34" charset="0"/>
                </a:rPr>
                <a:t>Operating conditions</a:t>
              </a:r>
            </a:p>
          </p:txBody>
        </p:sp>
      </p:grpSp>
      <p:grpSp>
        <p:nvGrpSpPr>
          <p:cNvPr id="18" name="Group 17"/>
          <p:cNvGrpSpPr/>
          <p:nvPr/>
        </p:nvGrpSpPr>
        <p:grpSpPr>
          <a:xfrm>
            <a:off x="1617047" y="3796396"/>
            <a:ext cx="3227829" cy="2483486"/>
            <a:chOff x="1615789" y="3796497"/>
            <a:chExt cx="3228735" cy="2484182"/>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0160" t="5392"/>
            <a:stretch/>
          </p:blipFill>
          <p:spPr>
            <a:xfrm>
              <a:off x="1615789" y="3796497"/>
              <a:ext cx="3228735" cy="2402687"/>
            </a:xfrm>
            <a:prstGeom prst="rect">
              <a:avLst/>
            </a:prstGeom>
          </p:spPr>
        </p:pic>
        <p:sp>
          <p:nvSpPr>
            <p:cNvPr id="13" name="TextBox 12"/>
            <p:cNvSpPr txBox="1"/>
            <p:nvPr/>
          </p:nvSpPr>
          <p:spPr>
            <a:xfrm>
              <a:off x="2012206" y="4006375"/>
              <a:ext cx="529461" cy="369436"/>
            </a:xfrm>
            <a:prstGeom prst="rect">
              <a:avLst/>
            </a:prstGeom>
            <a:noFill/>
          </p:spPr>
          <p:txBody>
            <a:bodyPr wrap="none" rtlCol="0">
              <a:spAutoFit/>
            </a:bodyPr>
            <a:lstStyle/>
            <a:p>
              <a:r>
                <a:rPr lang="en-US" sz="1800" b="1" dirty="0">
                  <a:latin typeface="Segoe UI" panose="020B0502040204020203" pitchFamily="34" charset="0"/>
                  <a:cs typeface="Segoe UI" panose="020B0502040204020203" pitchFamily="34" charset="0"/>
                </a:rPr>
                <a:t>Set</a:t>
              </a:r>
            </a:p>
          </p:txBody>
        </p:sp>
        <p:sp>
          <p:nvSpPr>
            <p:cNvPr id="15" name="TextBox 14"/>
            <p:cNvSpPr txBox="1"/>
            <p:nvPr/>
          </p:nvSpPr>
          <p:spPr>
            <a:xfrm>
              <a:off x="2738289" y="6019124"/>
              <a:ext cx="614443" cy="261555"/>
            </a:xfrm>
            <a:prstGeom prst="rect">
              <a:avLst/>
            </a:prstGeom>
            <a:noFill/>
          </p:spPr>
          <p:txBody>
            <a:bodyPr wrap="none" rtlCol="0">
              <a:spAutoFit/>
            </a:bodyPr>
            <a:lstStyle/>
            <a:p>
              <a:r>
                <a:rPr lang="en-US" sz="1099" dirty="0">
                  <a:latin typeface="Segoe UI" panose="020B0502040204020203" pitchFamily="34" charset="0"/>
                  <a:cs typeface="Segoe UI" panose="020B0502040204020203" pitchFamily="34" charset="0"/>
                </a:rPr>
                <a:t>Vth [V]</a:t>
              </a:r>
            </a:p>
          </p:txBody>
        </p:sp>
      </p:grpSp>
      <p:grpSp>
        <p:nvGrpSpPr>
          <p:cNvPr id="17" name="Group 16"/>
          <p:cNvGrpSpPr/>
          <p:nvPr/>
        </p:nvGrpSpPr>
        <p:grpSpPr>
          <a:xfrm>
            <a:off x="4665001" y="3645397"/>
            <a:ext cx="3407618" cy="2636414"/>
            <a:chOff x="4664598" y="3645454"/>
            <a:chExt cx="3408575" cy="2637153"/>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0417"/>
            <a:stretch/>
          </p:blipFill>
          <p:spPr>
            <a:xfrm>
              <a:off x="4664598" y="3645454"/>
              <a:ext cx="3408575" cy="2586089"/>
            </a:xfrm>
            <a:prstGeom prst="rect">
              <a:avLst/>
            </a:prstGeom>
          </p:spPr>
        </p:pic>
        <p:sp>
          <p:nvSpPr>
            <p:cNvPr id="14" name="TextBox 13"/>
            <p:cNvSpPr txBox="1"/>
            <p:nvPr/>
          </p:nvSpPr>
          <p:spPr>
            <a:xfrm>
              <a:off x="5080514" y="4006374"/>
              <a:ext cx="770620" cy="369436"/>
            </a:xfrm>
            <a:prstGeom prst="rect">
              <a:avLst/>
            </a:prstGeom>
            <a:noFill/>
          </p:spPr>
          <p:txBody>
            <a:bodyPr wrap="none" rtlCol="0">
              <a:spAutoFit/>
            </a:bodyPr>
            <a:lstStyle/>
            <a:p>
              <a:r>
                <a:rPr lang="en-US" sz="1800" b="1" dirty="0">
                  <a:latin typeface="Segoe UI" panose="020B0502040204020203" pitchFamily="34" charset="0"/>
                  <a:cs typeface="Segoe UI" panose="020B0502040204020203" pitchFamily="34" charset="0"/>
                </a:rPr>
                <a:t>Reset</a:t>
              </a:r>
            </a:p>
          </p:txBody>
        </p:sp>
        <p:sp>
          <p:nvSpPr>
            <p:cNvPr id="16" name="TextBox 15"/>
            <p:cNvSpPr txBox="1"/>
            <p:nvPr/>
          </p:nvSpPr>
          <p:spPr>
            <a:xfrm>
              <a:off x="5853807" y="6021052"/>
              <a:ext cx="614444" cy="261555"/>
            </a:xfrm>
            <a:prstGeom prst="rect">
              <a:avLst/>
            </a:prstGeom>
            <a:noFill/>
          </p:spPr>
          <p:txBody>
            <a:bodyPr wrap="none" rtlCol="0">
              <a:spAutoFit/>
            </a:bodyPr>
            <a:lstStyle/>
            <a:p>
              <a:r>
                <a:rPr lang="en-US" sz="1099" dirty="0">
                  <a:latin typeface="Segoe UI" panose="020B0502040204020203" pitchFamily="34" charset="0"/>
                  <a:cs typeface="Segoe UI" panose="020B0502040204020203" pitchFamily="34" charset="0"/>
                </a:rPr>
                <a:t>Vth [V]</a:t>
              </a:r>
            </a:p>
          </p:txBody>
        </p:sp>
      </p:grpSp>
      <p:sp>
        <p:nvSpPr>
          <p:cNvPr id="12" name="TextBox 11"/>
          <p:cNvSpPr txBox="1"/>
          <p:nvPr/>
        </p:nvSpPr>
        <p:spPr>
          <a:xfrm>
            <a:off x="7564041" y="4315723"/>
            <a:ext cx="4627549" cy="923330"/>
          </a:xfrm>
          <a:prstGeom prst="rect">
            <a:avLst/>
          </a:prstGeom>
          <a:noFill/>
        </p:spPr>
        <p:txBody>
          <a:bodyPr wrap="none" rtlCol="0">
            <a:spAutoFit/>
          </a:bodyPr>
          <a:lstStyle/>
          <a:p>
            <a:r>
              <a:rPr lang="en-US" sz="1800" dirty="0">
                <a:latin typeface="Segoe UI" panose="020B0502040204020203" pitchFamily="34" charset="0"/>
                <a:cs typeface="Segoe UI" panose="020B0502040204020203" pitchFamily="34" charset="0"/>
              </a:rPr>
              <a:t>Solid black – Time0 victims</a:t>
            </a:r>
          </a:p>
          <a:p>
            <a:r>
              <a:rPr lang="en-US" sz="1800" dirty="0">
                <a:latin typeface="Segoe UI" panose="020B0502040204020203" pitchFamily="34" charset="0"/>
                <a:cs typeface="Segoe UI" panose="020B0502040204020203" pitchFamily="34" charset="0"/>
              </a:rPr>
              <a:t>Solid colored – After 512kcycles disturb</a:t>
            </a:r>
          </a:p>
          <a:p>
            <a:r>
              <a:rPr lang="en-US" sz="1800" dirty="0">
                <a:latin typeface="Segoe UI" panose="020B0502040204020203" pitchFamily="34" charset="0"/>
                <a:cs typeface="Segoe UI" panose="020B0502040204020203" pitchFamily="34" charset="0"/>
              </a:rPr>
              <a:t>Dashed colored – After 512kcycles bias drift</a:t>
            </a:r>
          </a:p>
        </p:txBody>
      </p:sp>
    </p:spTree>
    <p:extLst>
      <p:ext uri="{BB962C8B-B14F-4D97-AF65-F5344CB8AC3E}">
        <p14:creationId xmlns:p14="http://schemas.microsoft.com/office/powerpoint/2010/main" val="4086689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Endurance: Bathtub characteristics</a:t>
            </a:r>
          </a:p>
        </p:txBody>
      </p:sp>
      <p:sp>
        <p:nvSpPr>
          <p:cNvPr id="5" name="Content Placeholder 4"/>
          <p:cNvSpPr>
            <a:spLocks noGrp="1"/>
          </p:cNvSpPr>
          <p:nvPr>
            <p:ph idx="1"/>
          </p:nvPr>
        </p:nvSpPr>
        <p:spPr/>
        <p:txBody>
          <a:bodyPr/>
          <a:lstStyle/>
          <a:p>
            <a:pPr lvl="0"/>
            <a:r>
              <a:rPr lang="en-US" sz="2800" dirty="0"/>
              <a:t>S26 single </a:t>
            </a:r>
            <a:r>
              <a:rPr lang="en-US" sz="2800" dirty="0" err="1"/>
              <a:t>chal</a:t>
            </a:r>
            <a:r>
              <a:rPr lang="en-US" sz="2800" dirty="0"/>
              <a:t> vs. 3DXP vs. S15 3DXP bathtub with IPD skewed</a:t>
            </a:r>
          </a:p>
          <a:p>
            <a:pPr lvl="0"/>
            <a:r>
              <a:rPr lang="en-US" sz="2800" dirty="0"/>
              <a:t>SR71 bathtub </a:t>
            </a:r>
            <a:r>
              <a:rPr lang="en-US" sz="2800" dirty="0">
                <a:sym typeface="Wingdings" panose="05000000000000000000" pitchFamily="2" charset="2"/>
              </a:rPr>
              <a:t> limited data, IPD skew new data collection on-going</a:t>
            </a:r>
            <a:endParaRPr lang="en-US" sz="2800" dirty="0"/>
          </a:p>
          <a:p>
            <a:r>
              <a:rPr lang="en-US" sz="2800" dirty="0"/>
              <a:t>Bake and recovery (virgin bathtub vs. cycled/</a:t>
            </a:r>
            <a:r>
              <a:rPr lang="en-US" sz="2800" dirty="0" err="1"/>
              <a:t>baked</a:t>
            </a:r>
            <a:r>
              <a:rPr lang="en-US" sz="2800" dirty="0" err="1">
                <a:sym typeface="Wingdings" panose="05000000000000000000" pitchFamily="2" charset="2"/>
              </a:rPr>
              <a:t></a:t>
            </a:r>
            <a:r>
              <a:rPr lang="en-US" sz="2800" dirty="0" err="1"/>
              <a:t>bathtub</a:t>
            </a:r>
            <a:r>
              <a:rPr lang="en-US" sz="2800" dirty="0"/>
              <a:t>) </a:t>
            </a:r>
            <a:r>
              <a:rPr lang="en-US" sz="2800" dirty="0">
                <a:sym typeface="Wingdings" panose="05000000000000000000" pitchFamily="2" charset="2"/>
              </a:rPr>
              <a:t> limited data</a:t>
            </a:r>
            <a:endParaRPr lang="en-US" sz="2800" dirty="0"/>
          </a:p>
        </p:txBody>
      </p:sp>
    </p:spTree>
    <p:extLst>
      <p:ext uri="{BB962C8B-B14F-4D97-AF65-F5344CB8AC3E}">
        <p14:creationId xmlns:p14="http://schemas.microsoft.com/office/powerpoint/2010/main" val="338597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Interlaced cycling (+60/-60 </a:t>
            </a:r>
            <a:r>
              <a:rPr lang="en-US" sz="3200" dirty="0" err="1"/>
              <a:t>uA</a:t>
            </a:r>
            <a:r>
              <a:rPr lang="en-US" sz="3200" dirty="0"/>
              <a:t>): Median Vth evolution</a:t>
            </a:r>
          </a:p>
        </p:txBody>
      </p:sp>
      <p:pic>
        <p:nvPicPr>
          <p:cNvPr id="8" name="Content Placeholder 7"/>
          <p:cNvPicPr>
            <a:picLocks noGrp="1" noChangeAspect="1"/>
          </p:cNvPicPr>
          <p:nvPr>
            <p:ph idx="1"/>
          </p:nvPr>
        </p:nvPicPr>
        <p:blipFill>
          <a:blip r:embed="rId2"/>
          <a:stretch>
            <a:fillRect/>
          </a:stretch>
        </p:blipFill>
        <p:spPr>
          <a:xfrm>
            <a:off x="137319" y="1295400"/>
            <a:ext cx="7730331" cy="4000265"/>
          </a:xfrm>
          <a:prstGeom prst="rect">
            <a:avLst/>
          </a:prstGeom>
        </p:spPr>
      </p:pic>
      <p:pic>
        <p:nvPicPr>
          <p:cNvPr id="9" name="Picture 8"/>
          <p:cNvPicPr>
            <a:picLocks noChangeAspect="1"/>
          </p:cNvPicPr>
          <p:nvPr/>
        </p:nvPicPr>
        <p:blipFill>
          <a:blip r:embed="rId3"/>
          <a:stretch>
            <a:fillRect/>
          </a:stretch>
        </p:blipFill>
        <p:spPr>
          <a:xfrm>
            <a:off x="7365026" y="4213860"/>
            <a:ext cx="4826974" cy="2320290"/>
          </a:xfrm>
          <a:prstGeom prst="rect">
            <a:avLst/>
          </a:prstGeom>
        </p:spPr>
      </p:pic>
      <p:sp>
        <p:nvSpPr>
          <p:cNvPr id="10" name="TextBox 9"/>
          <p:cNvSpPr txBox="1"/>
          <p:nvPr/>
        </p:nvSpPr>
        <p:spPr>
          <a:xfrm>
            <a:off x="7740701" y="5892166"/>
            <a:ext cx="351403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Robust sigma: no clear reduction</a:t>
            </a:r>
          </a:p>
        </p:txBody>
      </p:sp>
      <p:sp>
        <p:nvSpPr>
          <p:cNvPr id="11" name="TextBox 10"/>
          <p:cNvSpPr txBox="1"/>
          <p:nvPr/>
        </p:nvSpPr>
        <p:spPr>
          <a:xfrm>
            <a:off x="8188844" y="990600"/>
            <a:ext cx="3688428" cy="311277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Interlaced cycling is not time cumulative, seems more spike driven (absolute number of pulses)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Spike is maximum in interlaced cycling</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Bathtub curve still the same of unipolar cycling</a:t>
            </a:r>
          </a:p>
        </p:txBody>
      </p:sp>
      <p:sp>
        <p:nvSpPr>
          <p:cNvPr id="12" name="TextBox 11"/>
          <p:cNvSpPr txBox="1"/>
          <p:nvPr/>
        </p:nvSpPr>
        <p:spPr>
          <a:xfrm>
            <a:off x="2388870" y="2720774"/>
            <a:ext cx="1354858"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100mV/</a:t>
            </a:r>
            <a:r>
              <a:rPr lang="en-US" dirty="0" err="1">
                <a:latin typeface="Segoe UI" panose="020B0502040204020203" pitchFamily="34" charset="0"/>
                <a:cs typeface="Segoe UI" panose="020B0502040204020203" pitchFamily="34" charset="0"/>
              </a:rPr>
              <a:t>dec</a:t>
            </a:r>
            <a:endParaRPr lang="en-US" dirty="0">
              <a:latin typeface="Segoe UI" panose="020B0502040204020203" pitchFamily="34" charset="0"/>
              <a:cs typeface="Segoe UI" panose="020B0502040204020203" pitchFamily="34" charset="0"/>
            </a:endParaRPr>
          </a:p>
        </p:txBody>
      </p:sp>
      <p:cxnSp>
        <p:nvCxnSpPr>
          <p:cNvPr id="14" name="Straight Arrow Connector 13"/>
          <p:cNvCxnSpPr/>
          <p:nvPr/>
        </p:nvCxnSpPr>
        <p:spPr>
          <a:xfrm>
            <a:off x="1577340" y="2251710"/>
            <a:ext cx="1623060" cy="526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3400" y="1554480"/>
            <a:ext cx="0" cy="29832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112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5919020" y="3812220"/>
            <a:ext cx="5885830" cy="3045779"/>
          </a:xfrm>
          <a:prstGeom prst="rect">
            <a:avLst/>
          </a:prstGeom>
        </p:spPr>
      </p:pic>
      <p:pic>
        <p:nvPicPr>
          <p:cNvPr id="18" name="Picture 17"/>
          <p:cNvPicPr>
            <a:picLocks noChangeAspect="1"/>
          </p:cNvPicPr>
          <p:nvPr/>
        </p:nvPicPr>
        <p:blipFill>
          <a:blip r:embed="rId3"/>
          <a:stretch>
            <a:fillRect/>
          </a:stretch>
        </p:blipFill>
        <p:spPr>
          <a:xfrm>
            <a:off x="0" y="3812221"/>
            <a:ext cx="5885826" cy="3045777"/>
          </a:xfrm>
          <a:prstGeom prst="rect">
            <a:avLst/>
          </a:prstGeom>
        </p:spPr>
      </p:pic>
      <p:pic>
        <p:nvPicPr>
          <p:cNvPr id="8" name="Picture 7"/>
          <p:cNvPicPr>
            <a:picLocks noChangeAspect="1"/>
          </p:cNvPicPr>
          <p:nvPr/>
        </p:nvPicPr>
        <p:blipFill>
          <a:blip r:embed="rId4"/>
          <a:stretch>
            <a:fillRect/>
          </a:stretch>
        </p:blipFill>
        <p:spPr>
          <a:xfrm>
            <a:off x="5926127" y="859752"/>
            <a:ext cx="5869633" cy="3039810"/>
          </a:xfrm>
          <a:prstGeom prst="rect">
            <a:avLst/>
          </a:prstGeom>
        </p:spPr>
      </p:pic>
      <p:sp>
        <p:nvSpPr>
          <p:cNvPr id="2" name="Title 1"/>
          <p:cNvSpPr>
            <a:spLocks noGrp="1"/>
          </p:cNvSpPr>
          <p:nvPr>
            <p:ph type="title"/>
          </p:nvPr>
        </p:nvSpPr>
        <p:spPr/>
        <p:txBody>
          <a:bodyPr>
            <a:noAutofit/>
          </a:bodyPr>
          <a:lstStyle/>
          <a:p>
            <a:r>
              <a:rPr lang="en-US" sz="3200" dirty="0"/>
              <a:t>Median Vth evolution: Positive only vs negative only cycling</a:t>
            </a:r>
          </a:p>
        </p:txBody>
      </p:sp>
      <p:sp>
        <p:nvSpPr>
          <p:cNvPr id="3" name="Content Placeholder 2"/>
          <p:cNvSpPr>
            <a:spLocks noGrp="1"/>
          </p:cNvSpPr>
          <p:nvPr>
            <p:ph idx="1"/>
          </p:nvPr>
        </p:nvSpPr>
        <p:spPr/>
        <p:txBody>
          <a:bodyPr/>
          <a:lstStyle/>
          <a:p>
            <a:endParaRPr lang="en-US"/>
          </a:p>
        </p:txBody>
      </p:sp>
      <p:pic>
        <p:nvPicPr>
          <p:cNvPr id="9" name="Picture 8"/>
          <p:cNvPicPr>
            <a:picLocks noChangeAspect="1"/>
          </p:cNvPicPr>
          <p:nvPr/>
        </p:nvPicPr>
        <p:blipFill>
          <a:blip r:embed="rId5"/>
          <a:stretch>
            <a:fillRect/>
          </a:stretch>
        </p:blipFill>
        <p:spPr>
          <a:xfrm>
            <a:off x="0" y="825462"/>
            <a:ext cx="5884956" cy="3045327"/>
          </a:xfrm>
          <a:prstGeom prst="rect">
            <a:avLst/>
          </a:prstGeom>
        </p:spPr>
      </p:pic>
      <p:sp>
        <p:nvSpPr>
          <p:cNvPr id="13" name="TextBox 12"/>
          <p:cNvSpPr txBox="1"/>
          <p:nvPr/>
        </p:nvSpPr>
        <p:spPr>
          <a:xfrm>
            <a:off x="2407429" y="877756"/>
            <a:ext cx="310867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Positive only cycling (+60uA)</a:t>
            </a:r>
          </a:p>
        </p:txBody>
      </p:sp>
      <p:sp>
        <p:nvSpPr>
          <p:cNvPr id="14" name="TextBox 13"/>
          <p:cNvSpPr txBox="1"/>
          <p:nvPr/>
        </p:nvSpPr>
        <p:spPr>
          <a:xfrm>
            <a:off x="8697739" y="831831"/>
            <a:ext cx="317978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Negative only cycling (-60uA)</a:t>
            </a:r>
          </a:p>
        </p:txBody>
      </p:sp>
      <p:sp>
        <p:nvSpPr>
          <p:cNvPr id="16" name="Down Arrow 15"/>
          <p:cNvSpPr/>
          <p:nvPr/>
        </p:nvSpPr>
        <p:spPr>
          <a:xfrm>
            <a:off x="9714865" y="3751246"/>
            <a:ext cx="438785" cy="67835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7" name="TextBox 16"/>
          <p:cNvSpPr txBox="1"/>
          <p:nvPr/>
        </p:nvSpPr>
        <p:spPr>
          <a:xfrm>
            <a:off x="7268498" y="3872523"/>
            <a:ext cx="247080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Not clear if cumulative</a:t>
            </a:r>
          </a:p>
        </p:txBody>
      </p:sp>
      <p:sp>
        <p:nvSpPr>
          <p:cNvPr id="11" name="Down Arrow 10"/>
          <p:cNvSpPr/>
          <p:nvPr/>
        </p:nvSpPr>
        <p:spPr>
          <a:xfrm>
            <a:off x="3287395" y="3796494"/>
            <a:ext cx="438785" cy="67835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2" name="TextBox 11"/>
          <p:cNvSpPr txBox="1"/>
          <p:nvPr/>
        </p:nvSpPr>
        <p:spPr>
          <a:xfrm>
            <a:off x="3650550" y="3762612"/>
            <a:ext cx="2228944" cy="923330"/>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No time cumulative</a:t>
            </a:r>
          </a:p>
          <a:p>
            <a:r>
              <a:rPr lang="en-US" dirty="0">
                <a:latin typeface="Segoe UI" panose="020B0502040204020203" pitchFamily="34" charset="0"/>
                <a:cs typeface="Segoe UI" panose="020B0502040204020203" pitchFamily="34" charset="0"/>
              </a:rPr>
              <a:t>Evolution (rescaling)</a:t>
            </a:r>
          </a:p>
          <a:p>
            <a:endParaRPr lang="en-US" dirty="0">
              <a:latin typeface="Segoe UI" panose="020B0502040204020203" pitchFamily="34" charset="0"/>
              <a:cs typeface="Segoe UI" panose="020B0502040204020203" pitchFamily="34" charset="0"/>
            </a:endParaRPr>
          </a:p>
        </p:txBody>
      </p:sp>
      <p:sp>
        <p:nvSpPr>
          <p:cNvPr id="20" name="Rectangle 19"/>
          <p:cNvSpPr/>
          <p:nvPr/>
        </p:nvSpPr>
        <p:spPr>
          <a:xfrm>
            <a:off x="10019088" y="3841402"/>
            <a:ext cx="1220399" cy="369332"/>
          </a:xfrm>
          <a:prstGeom prst="rect">
            <a:avLst/>
          </a:prstGeom>
        </p:spPr>
        <p:txBody>
          <a:bodyPr wrap="none">
            <a:spAutoFit/>
          </a:bodyPr>
          <a:lstStyle/>
          <a:p>
            <a:r>
              <a:rPr lang="en-US" dirty="0">
                <a:latin typeface="Segoe UI" panose="020B0502040204020203" pitchFamily="34" charset="0"/>
                <a:cs typeface="Segoe UI" panose="020B0502040204020203" pitchFamily="34" charset="0"/>
              </a:rPr>
              <a:t>(rescaling)</a:t>
            </a:r>
            <a:endParaRPr lang="en-US" dirty="0"/>
          </a:p>
        </p:txBody>
      </p:sp>
      <p:sp>
        <p:nvSpPr>
          <p:cNvPr id="21" name="TextBox 20"/>
          <p:cNvSpPr txBox="1"/>
          <p:nvPr/>
        </p:nvSpPr>
        <p:spPr>
          <a:xfrm>
            <a:off x="784369" y="1354582"/>
            <a:ext cx="1783080" cy="430887"/>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Vth shift rate not constant</a:t>
            </a:r>
          </a:p>
        </p:txBody>
      </p:sp>
      <p:sp>
        <p:nvSpPr>
          <p:cNvPr id="22" name="TextBox 21"/>
          <p:cNvSpPr txBox="1"/>
          <p:nvPr/>
        </p:nvSpPr>
        <p:spPr>
          <a:xfrm>
            <a:off x="6548899" y="1563943"/>
            <a:ext cx="1783080" cy="430887"/>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Vth shift rate not constant</a:t>
            </a:r>
          </a:p>
        </p:txBody>
      </p:sp>
    </p:spTree>
    <p:extLst>
      <p:ext uri="{BB962C8B-B14F-4D97-AF65-F5344CB8AC3E}">
        <p14:creationId xmlns:p14="http://schemas.microsoft.com/office/powerpoint/2010/main" val="373279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Temperature functionality - VTI</a:t>
            </a:r>
          </a:p>
        </p:txBody>
      </p:sp>
      <p:sp>
        <p:nvSpPr>
          <p:cNvPr id="3" name="Content Placeholder 2"/>
          <p:cNvSpPr>
            <a:spLocks noGrp="1"/>
          </p:cNvSpPr>
          <p:nvPr>
            <p:ph idx="1"/>
          </p:nvPr>
        </p:nvSpPr>
        <p:spPr>
          <a:xfrm>
            <a:off x="914400" y="4897820"/>
            <a:ext cx="10363200" cy="1228343"/>
          </a:xfrm>
        </p:spPr>
        <p:txBody>
          <a:bodyPr/>
          <a:lstStyle/>
          <a:p>
            <a:r>
              <a:rPr lang="en-US" sz="2800" dirty="0"/>
              <a:t>SD-polarity effect is slightly affected by the temperature</a:t>
            </a:r>
          </a:p>
          <a:p>
            <a:r>
              <a:rPr lang="en-US" sz="2800" dirty="0"/>
              <a:t>Typical </a:t>
            </a:r>
            <a:r>
              <a:rPr lang="en-US" sz="2800" dirty="0" err="1"/>
              <a:t>Vt</a:t>
            </a:r>
            <a:r>
              <a:rPr lang="en-US" sz="2800" dirty="0"/>
              <a:t> activation around -2mV/°C</a:t>
            </a:r>
          </a:p>
        </p:txBody>
      </p:sp>
      <p:pic>
        <p:nvPicPr>
          <p:cNvPr id="4" name="Picture 3"/>
          <p:cNvPicPr>
            <a:picLocks noChangeAspect="1"/>
          </p:cNvPicPr>
          <p:nvPr/>
        </p:nvPicPr>
        <p:blipFill>
          <a:blip r:embed="rId2"/>
          <a:stretch>
            <a:fillRect/>
          </a:stretch>
        </p:blipFill>
        <p:spPr>
          <a:xfrm>
            <a:off x="914400" y="1437290"/>
            <a:ext cx="5387340" cy="2743200"/>
          </a:xfrm>
          <a:prstGeom prst="rect">
            <a:avLst/>
          </a:prstGeom>
        </p:spPr>
      </p:pic>
      <p:pic>
        <p:nvPicPr>
          <p:cNvPr id="5" name="Picture 4"/>
          <p:cNvPicPr>
            <a:picLocks noChangeAspect="1"/>
          </p:cNvPicPr>
          <p:nvPr/>
        </p:nvPicPr>
        <p:blipFill>
          <a:blip r:embed="rId3"/>
          <a:stretch>
            <a:fillRect/>
          </a:stretch>
        </p:blipFill>
        <p:spPr>
          <a:xfrm>
            <a:off x="6429309" y="1437290"/>
            <a:ext cx="5387340" cy="2743200"/>
          </a:xfrm>
          <a:prstGeom prst="rect">
            <a:avLst/>
          </a:prstGeom>
        </p:spPr>
      </p:pic>
    </p:spTree>
    <p:extLst>
      <p:ext uri="{BB962C8B-B14F-4D97-AF65-F5344CB8AC3E}">
        <p14:creationId xmlns:p14="http://schemas.microsoft.com/office/powerpoint/2010/main" val="1386651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Vth evolution vs </a:t>
            </a:r>
            <a:r>
              <a:rPr lang="en-US" sz="2800" dirty="0" err="1"/>
              <a:t>InterPulseDelay</a:t>
            </a:r>
            <a:r>
              <a:rPr lang="en-US" sz="2800" dirty="0"/>
              <a:t> (IPD), +60uA 140ns square pulses</a:t>
            </a:r>
          </a:p>
        </p:txBody>
      </p:sp>
      <p:pic>
        <p:nvPicPr>
          <p:cNvPr id="8" name="Content Placeholder 7"/>
          <p:cNvPicPr>
            <a:picLocks noGrp="1" noChangeAspect="1"/>
          </p:cNvPicPr>
          <p:nvPr>
            <p:ph idx="1"/>
          </p:nvPr>
        </p:nvPicPr>
        <p:blipFill rotWithShape="1">
          <a:blip r:embed="rId2"/>
          <a:stretch/>
        </p:blipFill>
        <p:spPr>
          <a:xfrm>
            <a:off x="167004" y="1079351"/>
            <a:ext cx="8938260" cy="4625340"/>
          </a:xfrm>
          <a:prstGeom prst="rect">
            <a:avLst/>
          </a:prstGeom>
        </p:spPr>
      </p:pic>
      <p:pic>
        <p:nvPicPr>
          <p:cNvPr id="10" name="Picture 9"/>
          <p:cNvPicPr>
            <a:picLocks noChangeAspect="1"/>
          </p:cNvPicPr>
          <p:nvPr/>
        </p:nvPicPr>
        <p:blipFill>
          <a:blip r:embed="rId3"/>
          <a:stretch>
            <a:fillRect/>
          </a:stretch>
        </p:blipFill>
        <p:spPr>
          <a:xfrm>
            <a:off x="7563971" y="4114800"/>
            <a:ext cx="4628029" cy="2221454"/>
          </a:xfrm>
          <a:prstGeom prst="rect">
            <a:avLst/>
          </a:prstGeom>
        </p:spPr>
      </p:pic>
      <p:cxnSp>
        <p:nvCxnSpPr>
          <p:cNvPr id="12" name="Straight Arrow Connector 11"/>
          <p:cNvCxnSpPr/>
          <p:nvPr/>
        </p:nvCxnSpPr>
        <p:spPr>
          <a:xfrm flipH="1">
            <a:off x="4934392" y="3470015"/>
            <a:ext cx="850010" cy="151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86179" y="4451880"/>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IPD</a:t>
            </a:r>
          </a:p>
        </p:txBody>
      </p:sp>
      <p:sp>
        <p:nvSpPr>
          <p:cNvPr id="14" name="TextBox 13"/>
          <p:cNvSpPr txBox="1"/>
          <p:nvPr/>
        </p:nvSpPr>
        <p:spPr>
          <a:xfrm>
            <a:off x="4128624" y="5755342"/>
            <a:ext cx="101502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Pulses #</a:t>
            </a:r>
          </a:p>
        </p:txBody>
      </p:sp>
      <p:cxnSp>
        <p:nvCxnSpPr>
          <p:cNvPr id="15" name="Straight Arrow Connector 14"/>
          <p:cNvCxnSpPr/>
          <p:nvPr/>
        </p:nvCxnSpPr>
        <p:spPr>
          <a:xfrm flipV="1">
            <a:off x="11023359" y="5075555"/>
            <a:ext cx="424279" cy="685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47638" y="4917725"/>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IPD</a:t>
            </a:r>
          </a:p>
        </p:txBody>
      </p:sp>
      <p:sp>
        <p:nvSpPr>
          <p:cNvPr id="11" name="TextBox 10"/>
          <p:cNvSpPr txBox="1"/>
          <p:nvPr/>
        </p:nvSpPr>
        <p:spPr>
          <a:xfrm>
            <a:off x="9421300" y="1583203"/>
            <a:ext cx="3204117"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Vth goes down increasing IPD but sigma goes up</a:t>
            </a:r>
          </a:p>
        </p:txBody>
      </p:sp>
    </p:spTree>
    <p:extLst>
      <p:ext uri="{BB962C8B-B14F-4D97-AF65-F5344CB8AC3E}">
        <p14:creationId xmlns:p14="http://schemas.microsoft.com/office/powerpoint/2010/main" val="1055557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Vth evolution vs </a:t>
            </a:r>
            <a:r>
              <a:rPr lang="en-US" sz="2800" dirty="0" err="1"/>
              <a:t>InterPulseDelay</a:t>
            </a:r>
            <a:r>
              <a:rPr lang="en-US" sz="2800" dirty="0"/>
              <a:t> (IPD), +60uA 14ns square pulses</a:t>
            </a:r>
          </a:p>
        </p:txBody>
      </p:sp>
      <p:pic>
        <p:nvPicPr>
          <p:cNvPr id="8" name="Content Placeholder 7"/>
          <p:cNvPicPr>
            <a:picLocks noGrp="1" noChangeAspect="1"/>
          </p:cNvPicPr>
          <p:nvPr>
            <p:ph idx="1"/>
          </p:nvPr>
        </p:nvPicPr>
        <p:blipFill rotWithShape="1">
          <a:blip r:embed="rId2"/>
          <a:srcRect b="6493"/>
          <a:stretch/>
        </p:blipFill>
        <p:spPr>
          <a:xfrm>
            <a:off x="762000" y="1085164"/>
            <a:ext cx="8945880" cy="4325036"/>
          </a:xfrm>
          <a:prstGeom prst="rect">
            <a:avLst/>
          </a:prstGeom>
        </p:spPr>
      </p:pic>
      <p:pic>
        <p:nvPicPr>
          <p:cNvPr id="9" name="Picture 8"/>
          <p:cNvPicPr>
            <a:picLocks noChangeAspect="1"/>
          </p:cNvPicPr>
          <p:nvPr/>
        </p:nvPicPr>
        <p:blipFill>
          <a:blip r:embed="rId3"/>
          <a:stretch>
            <a:fillRect/>
          </a:stretch>
        </p:blipFill>
        <p:spPr>
          <a:xfrm>
            <a:off x="7924800" y="4535238"/>
            <a:ext cx="4127500" cy="1981200"/>
          </a:xfrm>
          <a:prstGeom prst="rect">
            <a:avLst/>
          </a:prstGeom>
        </p:spPr>
      </p:pic>
      <p:sp>
        <p:nvSpPr>
          <p:cNvPr id="10" name="TextBox 9"/>
          <p:cNvSpPr txBox="1"/>
          <p:nvPr/>
        </p:nvSpPr>
        <p:spPr>
          <a:xfrm>
            <a:off x="4386161" y="5314502"/>
            <a:ext cx="101502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Pulses #</a:t>
            </a:r>
          </a:p>
        </p:txBody>
      </p:sp>
      <p:cxnSp>
        <p:nvCxnSpPr>
          <p:cNvPr id="11" name="Straight Arrow Connector 10"/>
          <p:cNvCxnSpPr/>
          <p:nvPr/>
        </p:nvCxnSpPr>
        <p:spPr>
          <a:xfrm flipH="1">
            <a:off x="5626990" y="3660291"/>
            <a:ext cx="407894" cy="648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19240" y="4114800"/>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IPD</a:t>
            </a:r>
          </a:p>
        </p:txBody>
      </p:sp>
      <p:cxnSp>
        <p:nvCxnSpPr>
          <p:cNvPr id="13" name="Straight Arrow Connector 12"/>
          <p:cNvCxnSpPr/>
          <p:nvPr/>
        </p:nvCxnSpPr>
        <p:spPr>
          <a:xfrm flipV="1">
            <a:off x="10432436" y="5435308"/>
            <a:ext cx="296407" cy="454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28843" y="5225534"/>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IPD</a:t>
            </a:r>
          </a:p>
        </p:txBody>
      </p:sp>
    </p:spTree>
    <p:extLst>
      <p:ext uri="{BB962C8B-B14F-4D97-AF65-F5344CB8AC3E}">
        <p14:creationId xmlns:p14="http://schemas.microsoft.com/office/powerpoint/2010/main" val="4147069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9768252: Extended Endurance </a:t>
            </a:r>
            <a:r>
              <a:rPr lang="en-US" dirty="0" err="1"/>
              <a:t>czn</a:t>
            </a:r>
            <a:r>
              <a:rPr lang="en-US" dirty="0"/>
              <a:t>: 134M cycles and bake recovery (260C-4h)</a:t>
            </a:r>
          </a:p>
        </p:txBody>
      </p:sp>
      <p:sp>
        <p:nvSpPr>
          <p:cNvPr id="9" name="TextBox 8"/>
          <p:cNvSpPr txBox="1"/>
          <p:nvPr/>
        </p:nvSpPr>
        <p:spPr>
          <a:xfrm>
            <a:off x="7543800" y="2362200"/>
            <a:ext cx="4325756" cy="1770356"/>
          </a:xfrm>
          <a:prstGeom prst="rect">
            <a:avLst/>
          </a:prstGeom>
          <a:noFill/>
        </p:spPr>
        <p:txBody>
          <a:bodyPr wrap="square" rtlCol="0">
            <a:spAutoFit/>
          </a:bodyPr>
          <a:lstStyle/>
          <a:p>
            <a:r>
              <a:rPr lang="en-US" dirty="0"/>
              <a:t>Final failure mechanism is open that is bake recoverable, </a:t>
            </a:r>
            <a:r>
              <a:rPr lang="en-US" dirty="0">
                <a:latin typeface="Segoe UI" panose="020B0502040204020203" pitchFamily="34" charset="0"/>
                <a:cs typeface="Segoe UI" panose="020B0502040204020203" pitchFamily="34" charset="0"/>
              </a:rPr>
              <a:t>even if distribution shapes (sigma and window) are strongly degraded.</a:t>
            </a:r>
          </a:p>
          <a:p>
            <a:pPr marL="285750" indent="-285750">
              <a:buFont typeface="Arial" panose="020B0604020202020204" pitchFamily="34" charset="0"/>
              <a:buChar char="•"/>
            </a:pPr>
            <a:endParaRPr lang="en-US" dirty="0"/>
          </a:p>
        </p:txBody>
      </p:sp>
      <p:sp>
        <p:nvSpPr>
          <p:cNvPr id="11" name="TextBox 10"/>
          <p:cNvSpPr txBox="1"/>
          <p:nvPr/>
        </p:nvSpPr>
        <p:spPr>
          <a:xfrm>
            <a:off x="1048144" y="1388962"/>
            <a:ext cx="469468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Interlaced distributions (minimum drift time)</a:t>
            </a:r>
          </a:p>
        </p:txBody>
      </p:sp>
      <p:pic>
        <p:nvPicPr>
          <p:cNvPr id="13" name="Picture 12"/>
          <p:cNvPicPr>
            <a:picLocks noChangeAspect="1"/>
          </p:cNvPicPr>
          <p:nvPr/>
        </p:nvPicPr>
        <p:blipFill>
          <a:blip r:embed="rId2"/>
          <a:stretch>
            <a:fillRect/>
          </a:stretch>
        </p:blipFill>
        <p:spPr>
          <a:xfrm>
            <a:off x="317792" y="1758294"/>
            <a:ext cx="6928827" cy="4294774"/>
          </a:xfrm>
          <a:prstGeom prst="rect">
            <a:avLst/>
          </a:prstGeom>
        </p:spPr>
      </p:pic>
    </p:spTree>
    <p:extLst>
      <p:ext uri="{BB962C8B-B14F-4D97-AF65-F5344CB8AC3E}">
        <p14:creationId xmlns:p14="http://schemas.microsoft.com/office/powerpoint/2010/main" val="1909732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Backup Materials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90753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Critical path for SSM Strategy development Plan18 of SOW Approval</a:t>
            </a:r>
            <a:br>
              <a:rPr lang="en-US" sz="2800" dirty="0"/>
            </a:br>
            <a:r>
              <a:rPr lang="en-US" sz="2800" dirty="0"/>
              <a:t>Need date: WW47</a:t>
            </a:r>
          </a:p>
        </p:txBody>
      </p:sp>
      <p:sp>
        <p:nvSpPr>
          <p:cNvPr id="3" name="Content Placeholder 2"/>
          <p:cNvSpPr>
            <a:spLocks noGrp="1"/>
          </p:cNvSpPr>
          <p:nvPr>
            <p:ph idx="1"/>
          </p:nvPr>
        </p:nvSpPr>
        <p:spPr>
          <a:xfrm>
            <a:off x="914400" y="1066800"/>
            <a:ext cx="10363200" cy="5257800"/>
          </a:xfrm>
        </p:spPr>
        <p:txBody>
          <a:bodyPr/>
          <a:lstStyle/>
          <a:p>
            <a:r>
              <a:rPr lang="en-US" sz="2000" dirty="0"/>
              <a:t>SSM Physics</a:t>
            </a:r>
          </a:p>
          <a:p>
            <a:pPr lvl="1"/>
            <a:r>
              <a:rPr lang="en-US" sz="2000" dirty="0"/>
              <a:t>Models of memory windows at first principle and the ranking.</a:t>
            </a:r>
          </a:p>
          <a:p>
            <a:pPr lvl="1"/>
            <a:r>
              <a:rPr lang="en-US" sz="2000" dirty="0"/>
              <a:t>Each model must examine the following attributes against the best known memory research with a self-consistent rigor .</a:t>
            </a:r>
          </a:p>
          <a:p>
            <a:pPr lvl="1"/>
            <a:r>
              <a:rPr lang="en-US" sz="2000" dirty="0"/>
              <a:t>Drift fundamentals such as constituents vs. contaminants actions in window evolutions</a:t>
            </a:r>
          </a:p>
          <a:p>
            <a:pPr lvl="1"/>
            <a:r>
              <a:rPr lang="en-US" sz="2000" dirty="0"/>
              <a:t>Read/Write disturb mechanisms</a:t>
            </a:r>
          </a:p>
          <a:p>
            <a:pPr lvl="1"/>
            <a:r>
              <a:rPr lang="en-US" sz="2000" dirty="0"/>
              <a:t>Corner case understanding</a:t>
            </a:r>
          </a:p>
          <a:p>
            <a:pPr lvl="1"/>
            <a:r>
              <a:rPr lang="en-US" sz="2000" dirty="0"/>
              <a:t>Window subject to pulsing (polarity, amplitude, transient and duty)</a:t>
            </a:r>
          </a:p>
          <a:p>
            <a:pPr lvl="1"/>
            <a:r>
              <a:rPr lang="en-US" sz="2000" dirty="0"/>
              <a:t>Solidify window budget principles to establish pathfinding strategy</a:t>
            </a:r>
          </a:p>
          <a:p>
            <a:pPr lvl="1"/>
            <a:r>
              <a:rPr lang="en-US" sz="2000" dirty="0"/>
              <a:t>Scalability in window budget, disturbs, energy, physical dimensions and speed</a:t>
            </a:r>
          </a:p>
          <a:p>
            <a:pPr lvl="1"/>
            <a:r>
              <a:rPr lang="en-US" sz="2000" dirty="0"/>
              <a:t>Algorithm learning in device physics and circuit interactions </a:t>
            </a:r>
          </a:p>
          <a:p>
            <a:r>
              <a:rPr lang="en-US" sz="2000" dirty="0"/>
              <a:t>Complete data collection in benchmarking/referencing to 3DXP, including</a:t>
            </a:r>
          </a:p>
          <a:p>
            <a:pPr lvl="1"/>
            <a:r>
              <a:rPr lang="en-US" sz="2000" dirty="0"/>
              <a:t>S26 Array probe</a:t>
            </a:r>
          </a:p>
          <a:p>
            <a:pPr lvl="1"/>
            <a:r>
              <a:rPr lang="en-US" sz="2000" dirty="0"/>
              <a:t>S26 Array WLR</a:t>
            </a:r>
          </a:p>
          <a:p>
            <a:pPr lvl="1"/>
            <a:r>
              <a:rPr lang="en-US" sz="2000" dirty="0"/>
              <a:t>Bath-Tub curves of cycling/bake/re-cycling</a:t>
            </a:r>
          </a:p>
          <a:p>
            <a:pPr lvl="1"/>
            <a:r>
              <a:rPr lang="en-US" sz="2000" dirty="0"/>
              <a:t>Probe platform, data collection and infrastructure </a:t>
            </a:r>
          </a:p>
          <a:p>
            <a:pPr lvl="1"/>
            <a:endParaRPr lang="en-US" sz="4000" dirty="0"/>
          </a:p>
          <a:p>
            <a:endParaRPr lang="en-US" sz="4000" dirty="0"/>
          </a:p>
        </p:txBody>
      </p:sp>
    </p:spTree>
    <p:extLst>
      <p:ext uri="{BB962C8B-B14F-4D97-AF65-F5344CB8AC3E}">
        <p14:creationId xmlns:p14="http://schemas.microsoft.com/office/powerpoint/2010/main" val="236639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SR71B A1 first lot: Distributions @128k cycles</a:t>
            </a:r>
            <a:br>
              <a:rPr lang="en-US" sz="3600" dirty="0"/>
            </a:br>
            <a:r>
              <a:rPr lang="en-US" sz="1400" dirty="0"/>
              <a:t>Triangles </a:t>
            </a:r>
            <a:r>
              <a:rPr lang="en-US" sz="1400" dirty="0">
                <a:sym typeface="Wingdings" panose="05000000000000000000" pitchFamily="2" charset="2"/>
              </a:rPr>
              <a:t> negative reading</a:t>
            </a:r>
            <a:endParaRPr lang="en-US" sz="36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91" t="7553" r="8866" b="6306"/>
          <a:stretch/>
        </p:blipFill>
        <p:spPr>
          <a:xfrm>
            <a:off x="1167809" y="1129880"/>
            <a:ext cx="9856381" cy="5146159"/>
          </a:xfrm>
          <a:prstGeom prst="rect">
            <a:avLst/>
          </a:prstGeom>
        </p:spPr>
      </p:pic>
      <p:sp>
        <p:nvSpPr>
          <p:cNvPr id="9" name="TextBox 8"/>
          <p:cNvSpPr txBox="1"/>
          <p:nvPr/>
        </p:nvSpPr>
        <p:spPr>
          <a:xfrm>
            <a:off x="3453255" y="2536474"/>
            <a:ext cx="994410" cy="830997"/>
          </a:xfrm>
          <a:prstGeom prst="rect">
            <a:avLst/>
          </a:prstGeom>
          <a:solidFill>
            <a:schemeClr val="bg1"/>
          </a:solidFill>
          <a:ln>
            <a:solidFill>
              <a:schemeClr val="tx1"/>
            </a:solidFill>
          </a:ln>
        </p:spPr>
        <p:txBody>
          <a:bodyPr wrap="square" rtlCol="0">
            <a:spAutoFit/>
          </a:bodyPr>
          <a:lstStyle/>
          <a:p>
            <a:r>
              <a:rPr lang="en-US" sz="1200" b="1" dirty="0">
                <a:highlight>
                  <a:srgbClr val="FFFF00"/>
                </a:highlight>
              </a:rPr>
              <a:t>1C</a:t>
            </a:r>
          </a:p>
          <a:p>
            <a:r>
              <a:rPr lang="en-US" sz="1200" dirty="0"/>
              <a:t>22nm 2% In</a:t>
            </a:r>
          </a:p>
          <a:p>
            <a:r>
              <a:rPr lang="en-US" sz="1200" dirty="0"/>
              <a:t>T&amp;B lamina</a:t>
            </a:r>
          </a:p>
          <a:p>
            <a:r>
              <a:rPr lang="en-US" sz="1200" dirty="0"/>
              <a:t>No SO2</a:t>
            </a:r>
          </a:p>
        </p:txBody>
      </p:sp>
      <p:sp>
        <p:nvSpPr>
          <p:cNvPr id="10" name="TextBox 9"/>
          <p:cNvSpPr txBox="1"/>
          <p:nvPr/>
        </p:nvSpPr>
        <p:spPr>
          <a:xfrm>
            <a:off x="6679949" y="2536474"/>
            <a:ext cx="994410" cy="830997"/>
          </a:xfrm>
          <a:prstGeom prst="rect">
            <a:avLst/>
          </a:prstGeom>
          <a:solidFill>
            <a:schemeClr val="bg1"/>
          </a:solidFill>
          <a:ln>
            <a:solidFill>
              <a:schemeClr val="tx1"/>
            </a:solidFill>
          </a:ln>
        </p:spPr>
        <p:txBody>
          <a:bodyPr wrap="square" rtlCol="0">
            <a:spAutoFit/>
          </a:bodyPr>
          <a:lstStyle/>
          <a:p>
            <a:r>
              <a:rPr lang="en-US" sz="1200" b="1" dirty="0">
                <a:highlight>
                  <a:srgbClr val="FFFF00"/>
                </a:highlight>
              </a:rPr>
              <a:t>2E</a:t>
            </a:r>
          </a:p>
          <a:p>
            <a:r>
              <a:rPr lang="en-US" sz="1200" dirty="0"/>
              <a:t>25nm 2% In</a:t>
            </a:r>
          </a:p>
          <a:p>
            <a:r>
              <a:rPr lang="en-US" sz="1200" dirty="0"/>
              <a:t>T&amp;B lamina</a:t>
            </a:r>
          </a:p>
          <a:p>
            <a:r>
              <a:rPr lang="en-US" sz="1200" dirty="0"/>
              <a:t>No SO2</a:t>
            </a:r>
          </a:p>
        </p:txBody>
      </p:sp>
      <p:sp>
        <p:nvSpPr>
          <p:cNvPr id="11" name="TextBox 10"/>
          <p:cNvSpPr txBox="1"/>
          <p:nvPr/>
        </p:nvSpPr>
        <p:spPr>
          <a:xfrm>
            <a:off x="9766049" y="2536474"/>
            <a:ext cx="994410" cy="830997"/>
          </a:xfrm>
          <a:prstGeom prst="rect">
            <a:avLst/>
          </a:prstGeom>
          <a:solidFill>
            <a:schemeClr val="bg1"/>
          </a:solidFill>
          <a:ln>
            <a:solidFill>
              <a:schemeClr val="tx1"/>
            </a:solidFill>
          </a:ln>
        </p:spPr>
        <p:txBody>
          <a:bodyPr wrap="square" rtlCol="0">
            <a:spAutoFit/>
          </a:bodyPr>
          <a:lstStyle/>
          <a:p>
            <a:r>
              <a:rPr lang="en-US" sz="1200" b="1" dirty="0">
                <a:highlight>
                  <a:srgbClr val="FFFF00"/>
                </a:highlight>
              </a:rPr>
              <a:t>4E</a:t>
            </a:r>
          </a:p>
          <a:p>
            <a:r>
              <a:rPr lang="en-US" sz="1200" dirty="0"/>
              <a:t>22nm 2% In</a:t>
            </a:r>
          </a:p>
          <a:p>
            <a:r>
              <a:rPr lang="en-US" sz="1200" dirty="0"/>
              <a:t>No lamina</a:t>
            </a:r>
          </a:p>
          <a:p>
            <a:r>
              <a:rPr lang="en-US" sz="1200" dirty="0"/>
              <a:t>No SO2</a:t>
            </a:r>
          </a:p>
        </p:txBody>
      </p:sp>
      <p:sp>
        <p:nvSpPr>
          <p:cNvPr id="12" name="TextBox 11"/>
          <p:cNvSpPr txBox="1"/>
          <p:nvPr/>
        </p:nvSpPr>
        <p:spPr>
          <a:xfrm>
            <a:off x="3453255" y="5092211"/>
            <a:ext cx="994410" cy="830997"/>
          </a:xfrm>
          <a:prstGeom prst="rect">
            <a:avLst/>
          </a:prstGeom>
          <a:solidFill>
            <a:schemeClr val="bg1"/>
          </a:solidFill>
          <a:ln>
            <a:solidFill>
              <a:schemeClr val="tx1"/>
            </a:solidFill>
          </a:ln>
        </p:spPr>
        <p:txBody>
          <a:bodyPr wrap="square" rtlCol="0">
            <a:spAutoFit/>
          </a:bodyPr>
          <a:lstStyle/>
          <a:p>
            <a:r>
              <a:rPr lang="en-US" sz="1200" b="1" dirty="0">
                <a:highlight>
                  <a:srgbClr val="FFFF00"/>
                </a:highlight>
              </a:rPr>
              <a:t>5E</a:t>
            </a:r>
          </a:p>
          <a:p>
            <a:r>
              <a:rPr lang="en-US" sz="1200" dirty="0"/>
              <a:t>25nm 2% In</a:t>
            </a:r>
          </a:p>
          <a:p>
            <a:r>
              <a:rPr lang="en-US" sz="1200" dirty="0"/>
              <a:t>No lamina</a:t>
            </a:r>
          </a:p>
          <a:p>
            <a:r>
              <a:rPr lang="en-US" sz="1200" dirty="0"/>
              <a:t>SO2</a:t>
            </a:r>
          </a:p>
        </p:txBody>
      </p:sp>
      <p:sp>
        <p:nvSpPr>
          <p:cNvPr id="13" name="TextBox 12"/>
          <p:cNvSpPr txBox="1"/>
          <p:nvPr/>
        </p:nvSpPr>
        <p:spPr>
          <a:xfrm>
            <a:off x="6679949" y="5092211"/>
            <a:ext cx="994410" cy="830997"/>
          </a:xfrm>
          <a:prstGeom prst="rect">
            <a:avLst/>
          </a:prstGeom>
          <a:solidFill>
            <a:schemeClr val="bg1"/>
          </a:solidFill>
          <a:ln>
            <a:solidFill>
              <a:schemeClr val="tx1"/>
            </a:solidFill>
          </a:ln>
        </p:spPr>
        <p:txBody>
          <a:bodyPr wrap="square" rtlCol="0">
            <a:spAutoFit/>
          </a:bodyPr>
          <a:lstStyle/>
          <a:p>
            <a:r>
              <a:rPr lang="en-US" sz="1200" b="1" dirty="0">
                <a:highlight>
                  <a:srgbClr val="FFFF00"/>
                </a:highlight>
              </a:rPr>
              <a:t>6E</a:t>
            </a:r>
          </a:p>
          <a:p>
            <a:r>
              <a:rPr lang="en-US" sz="1200" dirty="0"/>
              <a:t>25nm 2% In</a:t>
            </a:r>
          </a:p>
          <a:p>
            <a:r>
              <a:rPr lang="en-US" sz="1200" dirty="0"/>
              <a:t>No lamina</a:t>
            </a:r>
          </a:p>
          <a:p>
            <a:r>
              <a:rPr lang="en-US" sz="1200" dirty="0"/>
              <a:t>No SO2</a:t>
            </a:r>
          </a:p>
        </p:txBody>
      </p:sp>
      <p:pic>
        <p:nvPicPr>
          <p:cNvPr id="7" name="Picture 6"/>
          <p:cNvPicPr>
            <a:picLocks noChangeAspect="1"/>
          </p:cNvPicPr>
          <p:nvPr/>
        </p:nvPicPr>
        <p:blipFill>
          <a:blip r:embed="rId3"/>
          <a:stretch>
            <a:fillRect/>
          </a:stretch>
        </p:blipFill>
        <p:spPr>
          <a:xfrm>
            <a:off x="7765020" y="3773134"/>
            <a:ext cx="3512579" cy="2552884"/>
          </a:xfrm>
          <a:prstGeom prst="rect">
            <a:avLst/>
          </a:prstGeom>
        </p:spPr>
      </p:pic>
      <p:sp>
        <p:nvSpPr>
          <p:cNvPr id="21" name="TextBox 20"/>
          <p:cNvSpPr txBox="1"/>
          <p:nvPr/>
        </p:nvSpPr>
        <p:spPr>
          <a:xfrm>
            <a:off x="10148130" y="5515329"/>
            <a:ext cx="994410" cy="1015663"/>
          </a:xfrm>
          <a:prstGeom prst="rect">
            <a:avLst/>
          </a:prstGeom>
          <a:solidFill>
            <a:schemeClr val="bg1"/>
          </a:solidFill>
          <a:ln>
            <a:solidFill>
              <a:schemeClr val="tx1"/>
            </a:solidFill>
          </a:ln>
        </p:spPr>
        <p:txBody>
          <a:bodyPr wrap="square" rtlCol="0">
            <a:spAutoFit/>
          </a:bodyPr>
          <a:lstStyle/>
          <a:p>
            <a:r>
              <a:rPr lang="en-US" sz="1200" b="1" dirty="0">
                <a:highlight>
                  <a:srgbClr val="FFFF00"/>
                </a:highlight>
              </a:rPr>
              <a:t>6E 2xCMOS</a:t>
            </a:r>
          </a:p>
          <a:p>
            <a:r>
              <a:rPr lang="en-US" sz="1200" dirty="0"/>
              <a:t>25nm 2% In</a:t>
            </a:r>
          </a:p>
          <a:p>
            <a:r>
              <a:rPr lang="en-US" sz="1200" dirty="0"/>
              <a:t>No lamina</a:t>
            </a:r>
          </a:p>
          <a:p>
            <a:r>
              <a:rPr lang="en-US" sz="1200" dirty="0"/>
              <a:t>No SO2</a:t>
            </a:r>
          </a:p>
        </p:txBody>
      </p:sp>
    </p:spTree>
    <p:extLst>
      <p:ext uri="{BB962C8B-B14F-4D97-AF65-F5344CB8AC3E}">
        <p14:creationId xmlns:p14="http://schemas.microsoft.com/office/powerpoint/2010/main" val="360576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Sub-</a:t>
            </a:r>
            <a:r>
              <a:rPr lang="it-IT" dirty="0" err="1"/>
              <a:t>threshold</a:t>
            </a:r>
            <a:r>
              <a:rPr lang="it-IT" dirty="0"/>
              <a:t> I-V on 2xCMOS</a:t>
            </a:r>
            <a:endParaRPr lang="en-US" dirty="0"/>
          </a:p>
        </p:txBody>
      </p:sp>
      <p:sp>
        <p:nvSpPr>
          <p:cNvPr id="3" name="Content Placeholder 2"/>
          <p:cNvSpPr>
            <a:spLocks noGrp="1"/>
          </p:cNvSpPr>
          <p:nvPr>
            <p:ph idx="1"/>
          </p:nvPr>
        </p:nvSpPr>
        <p:spPr>
          <a:xfrm>
            <a:off x="914400" y="5029200"/>
            <a:ext cx="10363200" cy="1066800"/>
          </a:xfrm>
        </p:spPr>
        <p:txBody>
          <a:bodyPr/>
          <a:lstStyle/>
          <a:p>
            <a:r>
              <a:rPr lang="it-IT" dirty="0" err="1"/>
              <a:t>Leakage</a:t>
            </a:r>
            <a:r>
              <a:rPr lang="it-IT" dirty="0"/>
              <a:t> </a:t>
            </a:r>
            <a:r>
              <a:rPr lang="it-IT" dirty="0" err="1"/>
              <a:t>is</a:t>
            </a:r>
            <a:r>
              <a:rPr lang="it-IT" dirty="0"/>
              <a:t> </a:t>
            </a:r>
            <a:r>
              <a:rPr lang="it-IT" dirty="0" err="1"/>
              <a:t>limiting</a:t>
            </a:r>
            <a:r>
              <a:rPr lang="it-IT" dirty="0"/>
              <a:t> the </a:t>
            </a:r>
            <a:r>
              <a:rPr lang="it-IT" dirty="0" err="1"/>
              <a:t>visibility</a:t>
            </a:r>
            <a:r>
              <a:rPr lang="it-IT" dirty="0"/>
              <a:t> </a:t>
            </a:r>
            <a:r>
              <a:rPr lang="it-IT" dirty="0" err="1"/>
              <a:t>below</a:t>
            </a:r>
            <a:r>
              <a:rPr lang="it-IT" dirty="0"/>
              <a:t> 1nA</a:t>
            </a:r>
            <a:endParaRPr lang="en-US" dirty="0"/>
          </a:p>
        </p:txBody>
      </p:sp>
      <p:pic>
        <p:nvPicPr>
          <p:cNvPr id="4" name="Picture 3"/>
          <p:cNvPicPr>
            <a:picLocks noChangeAspect="1"/>
          </p:cNvPicPr>
          <p:nvPr/>
        </p:nvPicPr>
        <p:blipFill>
          <a:blip r:embed="rId2"/>
          <a:stretch>
            <a:fillRect/>
          </a:stretch>
        </p:blipFill>
        <p:spPr>
          <a:xfrm>
            <a:off x="1676400" y="1524000"/>
            <a:ext cx="4579620" cy="2743200"/>
          </a:xfrm>
          <a:prstGeom prst="rect">
            <a:avLst/>
          </a:prstGeom>
        </p:spPr>
      </p:pic>
      <p:pic>
        <p:nvPicPr>
          <p:cNvPr id="5" name="Picture 4"/>
          <p:cNvPicPr>
            <a:picLocks noChangeAspect="1"/>
          </p:cNvPicPr>
          <p:nvPr/>
        </p:nvPicPr>
        <p:blipFill>
          <a:blip r:embed="rId3"/>
          <a:stretch>
            <a:fillRect/>
          </a:stretch>
        </p:blipFill>
        <p:spPr>
          <a:xfrm>
            <a:off x="6705600" y="1524210"/>
            <a:ext cx="4922520" cy="2742990"/>
          </a:xfrm>
          <a:prstGeom prst="rect">
            <a:avLst/>
          </a:prstGeom>
        </p:spPr>
      </p:pic>
    </p:spTree>
    <p:extLst>
      <p:ext uri="{BB962C8B-B14F-4D97-AF65-F5344CB8AC3E}">
        <p14:creationId xmlns:p14="http://schemas.microsoft.com/office/powerpoint/2010/main" val="173468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SR71B: Temp co, 100ms write to read delay</a:t>
            </a:r>
          </a:p>
        </p:txBody>
      </p:sp>
      <p:pic>
        <p:nvPicPr>
          <p:cNvPr id="6" name="Content Placeholder 5"/>
          <p:cNvPicPr>
            <a:picLocks noGrp="1" noChangeAspect="1"/>
          </p:cNvPicPr>
          <p:nvPr>
            <p:ph idx="1"/>
          </p:nvPr>
        </p:nvPicPr>
        <p:blipFill>
          <a:blip r:embed="rId2"/>
          <a:stretch>
            <a:fillRect/>
          </a:stretch>
        </p:blipFill>
        <p:spPr>
          <a:xfrm>
            <a:off x="228600" y="1905000"/>
            <a:ext cx="5396131" cy="2861310"/>
          </a:xfrm>
          <a:prstGeom prst="rect">
            <a:avLst/>
          </a:prstGeom>
        </p:spPr>
      </p:pic>
      <p:pic>
        <p:nvPicPr>
          <p:cNvPr id="7" name="Content Placeholder 5"/>
          <p:cNvPicPr>
            <a:picLocks noChangeAspect="1"/>
          </p:cNvPicPr>
          <p:nvPr/>
        </p:nvPicPr>
        <p:blipFill>
          <a:blip r:embed="rId3"/>
          <a:stretch>
            <a:fillRect/>
          </a:stretch>
        </p:blipFill>
        <p:spPr bwMode="auto">
          <a:xfrm>
            <a:off x="6096000" y="1874520"/>
            <a:ext cx="5466148" cy="2908212"/>
          </a:xfrm>
          <a:prstGeom prst="rect">
            <a:avLst/>
          </a:prstGeom>
          <a:noFill/>
          <a:ln w="9525">
            <a:noFill/>
            <a:miter lim="800000"/>
            <a:headEnd/>
            <a:tailEnd/>
          </a:ln>
        </p:spPr>
      </p:pic>
      <p:sp>
        <p:nvSpPr>
          <p:cNvPr id="8" name="Content Placeholder 4"/>
          <p:cNvSpPr txBox="1">
            <a:spLocks/>
          </p:cNvSpPr>
          <p:nvPr/>
        </p:nvSpPr>
        <p:spPr bwMode="auto">
          <a:xfrm>
            <a:off x="838200" y="4953000"/>
            <a:ext cx="10515600" cy="10219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defTabSz="914400"/>
            <a:r>
              <a:rPr lang="en-US" sz="2400" kern="0" dirty="0"/>
              <a:t>Activation energy of reset more than double with respect to set (set 2 mv/C, reset  5mV/C)</a:t>
            </a:r>
          </a:p>
          <a:p>
            <a:pPr defTabSz="914400"/>
            <a:r>
              <a:rPr lang="en-US" sz="2400" kern="0" dirty="0"/>
              <a:t>Need to check clean data pre-drift (1us write to read delay)</a:t>
            </a:r>
            <a:endParaRPr lang="en-US" sz="2400" kern="0" dirty="0">
              <a:sym typeface="Wingdings" panose="05000000000000000000" pitchFamily="2" charset="2"/>
            </a:endParaRPr>
          </a:p>
          <a:p>
            <a:pPr defTabSz="914400"/>
            <a:endParaRPr lang="en-US" sz="2400" kern="0" dirty="0">
              <a:sym typeface="Wingdings" panose="05000000000000000000" pitchFamily="2" charset="2"/>
            </a:endParaRPr>
          </a:p>
        </p:txBody>
      </p:sp>
    </p:spTree>
    <p:extLst>
      <p:ext uri="{BB962C8B-B14F-4D97-AF65-F5344CB8AC3E}">
        <p14:creationId xmlns:p14="http://schemas.microsoft.com/office/powerpoint/2010/main" val="399980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2xCMOS cell on SSM lot #1 – trial 4E – TTT</a:t>
            </a:r>
          </a:p>
        </p:txBody>
      </p:sp>
      <p:sp>
        <p:nvSpPr>
          <p:cNvPr id="3" name="Content Placeholder 2"/>
          <p:cNvSpPr>
            <a:spLocks noGrp="1"/>
          </p:cNvSpPr>
          <p:nvPr>
            <p:ph idx="1"/>
          </p:nvPr>
        </p:nvSpPr>
        <p:spPr>
          <a:xfrm>
            <a:off x="914400" y="4508938"/>
            <a:ext cx="10363200" cy="1617226"/>
          </a:xfrm>
        </p:spPr>
        <p:txBody>
          <a:bodyPr>
            <a:normAutofit fontScale="70000" lnSpcReduction="20000"/>
          </a:bodyPr>
          <a:lstStyle/>
          <a:p>
            <a:r>
              <a:rPr lang="en-US" dirty="0"/>
              <a:t>Cell is always preconditioned in the opposite state</a:t>
            </a:r>
          </a:p>
          <a:p>
            <a:r>
              <a:rPr lang="en-US" dirty="0"/>
              <a:t>Consistent programmed window in the range 20ns-500ns</a:t>
            </a:r>
          </a:p>
          <a:p>
            <a:r>
              <a:rPr lang="en-US" dirty="0"/>
              <a:t>A small time dependence of the Vth on all the states is visible </a:t>
            </a:r>
          </a:p>
        </p:txBody>
      </p:sp>
      <p:pic>
        <p:nvPicPr>
          <p:cNvPr id="6" name="Picture 5"/>
          <p:cNvPicPr>
            <a:picLocks noChangeAspect="1"/>
          </p:cNvPicPr>
          <p:nvPr/>
        </p:nvPicPr>
        <p:blipFill>
          <a:blip r:embed="rId2"/>
          <a:stretch>
            <a:fillRect/>
          </a:stretch>
        </p:blipFill>
        <p:spPr>
          <a:xfrm>
            <a:off x="3322714" y="1216573"/>
            <a:ext cx="5222196" cy="3128104"/>
          </a:xfrm>
          <a:prstGeom prst="rect">
            <a:avLst/>
          </a:prstGeom>
        </p:spPr>
      </p:pic>
    </p:spTree>
    <p:extLst>
      <p:ext uri="{BB962C8B-B14F-4D97-AF65-F5344CB8AC3E}">
        <p14:creationId xmlns:p14="http://schemas.microsoft.com/office/powerpoint/2010/main" val="2670732139"/>
      </p:ext>
    </p:extLst>
  </p:cSld>
  <p:clrMapOvr>
    <a:masterClrMapping/>
  </p:clrMapOvr>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SSM RWB</Agenda>
    <Date xmlns="90b7a245-a7c3-4504-88b2-cf85318e6b78">2017-11-21T00:00:00-08:00</Date>
    <Presenter xmlns="90b7a245-a7c3-4504-88b2-cf85318e6b78">DerChang Kau</Present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9757D6-16EA-49DF-BF94-FEF25FAF8351}">
  <ds:schemaRefs>
    <ds:schemaRef ds:uri="http://schemas.microsoft.com/office/2006/metadata/propertie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0b7a245-a7c3-4504-88b2-cf85318e6b78"/>
  </ds:schemaRefs>
</ds:datastoreItem>
</file>

<file path=customXml/itemProps2.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3BD8A-0332-458A-BADF-7C6744276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3DXP_V2</Template>
  <TotalTime>4577</TotalTime>
  <Words>3036</Words>
  <Application>Microsoft Office PowerPoint</Application>
  <PresentationFormat>Widescreen</PresentationFormat>
  <Paragraphs>625</Paragraphs>
  <Slides>54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Arial</vt:lpstr>
      <vt:lpstr>Calibri</vt:lpstr>
      <vt:lpstr>Neo Sans Intel</vt:lpstr>
      <vt:lpstr>Neo Sans Intel Medium</vt:lpstr>
      <vt:lpstr>Segoe UI</vt:lpstr>
      <vt:lpstr>Segoe UI Semibold</vt:lpstr>
      <vt:lpstr>Wingdings</vt:lpstr>
      <vt:lpstr>blank</vt:lpstr>
      <vt:lpstr>Micron Nov-2015</vt:lpstr>
      <vt:lpstr>SSM RWB assessment: WW47-48 Plan</vt:lpstr>
      <vt:lpstr>Principle of 3DXP RWB</vt:lpstr>
      <vt:lpstr>Generation: ∆VT physics</vt:lpstr>
      <vt:lpstr>2xCMOS cell on SSM lot #1 – trial 4E – VTI</vt:lpstr>
      <vt:lpstr>High Temperature functionality - VTI</vt:lpstr>
      <vt:lpstr>SR71B A1 first lot: Distributions @128k cycles Triangles  negative reading</vt:lpstr>
      <vt:lpstr>Sub-threshold I-V on 2xCMOS</vt:lpstr>
      <vt:lpstr>SR71B: Temp co, 100ms write to read delay</vt:lpstr>
      <vt:lpstr>2xCMOS cell on SSM lot #1 – trial 4E – TTT</vt:lpstr>
      <vt:lpstr>High Temperature functionality - TTT</vt:lpstr>
      <vt:lpstr>SR71B - Write PA skew</vt:lpstr>
      <vt:lpstr>SR71B - Write PW skew</vt:lpstr>
      <vt:lpstr>Consumption: E2, E3 Variability</vt:lpstr>
      <vt:lpstr>Write PA skew</vt:lpstr>
      <vt:lpstr>Write PW skew</vt:lpstr>
      <vt:lpstr>Extended cycling – electrical distance</vt:lpstr>
      <vt:lpstr>SD shape: A1 opener lot</vt:lpstr>
      <vt:lpstr>2xCMOS data: Vth and window</vt:lpstr>
      <vt:lpstr>SD straight profile: thickness skew</vt:lpstr>
      <vt:lpstr>Lot 1: Annealing @ 52, 69 and 80</vt:lpstr>
      <vt:lpstr>Lot 2: annealing @ 52, 69, and 80</vt:lpstr>
      <vt:lpstr>Electrode experiment</vt:lpstr>
      <vt:lpstr>BL cleaning experiment</vt:lpstr>
      <vt:lpstr>Lot 1: sealing experiment</vt:lpstr>
      <vt:lpstr>Lot 2: sealing experiment</vt:lpstr>
      <vt:lpstr>K* camp lot 1: median Vth and Vth window</vt:lpstr>
      <vt:lpstr>K* camp lot 1: SR71B</vt:lpstr>
      <vt:lpstr>K* camp lot 2: median Vth and Vth window</vt:lpstr>
      <vt:lpstr>SR71B: Temp co, 100ms write to read delay</vt:lpstr>
      <vt:lpstr>Retention/Disturb: Drift, RD, WD</vt:lpstr>
      <vt:lpstr>Drift 1us-10s @50C (128k cycles)</vt:lpstr>
      <vt:lpstr>Long time drift set &amp; reset (16k precycled samples)</vt:lpstr>
      <vt:lpstr>Bias drift : 65k X 32 selections along WL and/or BL</vt:lpstr>
      <vt:lpstr>Read disturb on reset state : Distribution shape vs read number</vt:lpstr>
      <vt:lpstr>Read disturb on reset state : Distribution shape vs Vdm</vt:lpstr>
      <vt:lpstr>Read disturb on reset state : Distribution shape vs sense time</vt:lpstr>
      <vt:lpstr>BER vs VDM (nominal value) vs Read stress</vt:lpstr>
      <vt:lpstr>BER trend for larger statistics</vt:lpstr>
      <vt:lpstr>Vdm Margin vs initial distribution</vt:lpstr>
      <vt:lpstr>RD on reset RBER @50C (32k precycled samples)</vt:lpstr>
      <vt:lpstr>Vdm Margin vs Read cycles</vt:lpstr>
      <vt:lpstr>Read endurance (read cycles on low Vth + interlaced write check, ED4)</vt:lpstr>
      <vt:lpstr>Read disturb (read cycles on low Vth state + Vdm final sweep) vs drift</vt:lpstr>
      <vt:lpstr>Read disturb: Clamp current effect (Low Vth state)</vt:lpstr>
      <vt:lpstr>Read disturb with all unipolar writes (to compare with SXP)</vt:lpstr>
      <vt:lpstr>SSM reliability – Program disturb</vt:lpstr>
      <vt:lpstr>Endurance: Bathtub characteristics</vt:lpstr>
      <vt:lpstr>Interlaced cycling (+60/-60 uA): Median Vth evolution</vt:lpstr>
      <vt:lpstr>Median Vth evolution: Positive only vs negative only cycling</vt:lpstr>
      <vt:lpstr>Vth evolution vs InterPulseDelay (IPD), +60uA 140ns square pulses</vt:lpstr>
      <vt:lpstr>Vth evolution vs InterPulseDelay (IPD), +60uA 14ns square pulses</vt:lpstr>
      <vt:lpstr>9768252: Extended Endurance czn: 134M cycles and bake recovery (260C-4h)</vt:lpstr>
      <vt:lpstr>Backup Materials</vt:lpstr>
      <vt:lpstr>Critical path for SSM Strategy development Plan18 of SOW Approval Need date: WW47</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Q4/17 report</dc:title>
  <dc:creator>Kau, Derchang</dc:creator>
  <cp:lastModifiedBy>Agostino Pirovano (apirovan)</cp:lastModifiedBy>
  <cp:revision>44</cp:revision>
  <dcterms:created xsi:type="dcterms:W3CDTF">2017-11-21T22:01:52Z</dcterms:created>
  <dcterms:modified xsi:type="dcterms:W3CDTF">2017-11-27T14:12:06Z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