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0" r:id="rId6"/>
    <p:sldId id="266" r:id="rId7"/>
    <p:sldId id="267" r:id="rId8"/>
    <p:sldId id="268" r:id="rId9"/>
    <p:sldId id="257" r:id="rId10"/>
    <p:sldId id="265" r:id="rId11"/>
    <p:sldId id="262" r:id="rId12"/>
    <p:sldId id="263" r:id="rId13"/>
    <p:sldId id="258" r:id="rId14"/>
    <p:sldId id="259" r:id="rId1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73" d="100"/>
          <a:sy n="73" d="100"/>
        </p:scale>
        <p:origin x="64" y="2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SSM RWB assessment: WW47-48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219199"/>
            <a:ext cx="8534400" cy="533401"/>
          </a:xfrm>
        </p:spPr>
        <p:txBody>
          <a:bodyPr/>
          <a:lstStyle/>
          <a:p>
            <a:r>
              <a:rPr lang="en-US" dirty="0" smtClean="0"/>
              <a:t>DerChang &amp; Agostino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914400" y="1905000"/>
            <a:ext cx="10363200" cy="4267200"/>
          </a:xfrm>
        </p:spPr>
        <p:txBody>
          <a:bodyPr/>
          <a:lstStyle/>
          <a:p>
            <a:pPr marL="457200" indent="-457200">
              <a:buNone/>
            </a:pPr>
            <a:r>
              <a:rPr lang="en-US" sz="2400" dirty="0" smtClean="0"/>
              <a:t>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</a:t>
            </a:r>
            <a:r>
              <a:rPr lang="en-US" sz="2400" dirty="0"/>
              <a:t>step: create the key exhibits list for </a:t>
            </a:r>
            <a:r>
              <a:rPr lang="en-US" sz="2400" dirty="0" smtClean="0"/>
              <a:t>RWB Principles</a:t>
            </a:r>
            <a:endParaRPr lang="en-US" sz="2400" dirty="0"/>
          </a:p>
          <a:p>
            <a:pPr marL="457200" indent="-457200">
              <a:buNone/>
            </a:pPr>
            <a:r>
              <a:rPr lang="en-US" sz="2400" dirty="0" smtClean="0"/>
              <a:t>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</a:t>
            </a:r>
            <a:r>
              <a:rPr lang="en-US" sz="2400" dirty="0"/>
              <a:t>step: compile the exhibits, id knowns and </a:t>
            </a:r>
            <a:r>
              <a:rPr lang="en-US" sz="2400" dirty="0" smtClean="0"/>
              <a:t>unknowns</a:t>
            </a:r>
            <a:endParaRPr lang="en-US" sz="2400" dirty="0"/>
          </a:p>
          <a:p>
            <a:pPr marL="457200" indent="-457200">
              <a:buNone/>
            </a:pPr>
            <a:r>
              <a:rPr lang="en-US" sz="2400" dirty="0" smtClean="0"/>
              <a:t>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</a:t>
            </a:r>
            <a:r>
              <a:rPr lang="en-US" sz="2400" dirty="0"/>
              <a:t>step: </a:t>
            </a:r>
            <a:r>
              <a:rPr lang="en-US" sz="2400" dirty="0" smtClean="0"/>
              <a:t>Synthesize </a:t>
            </a:r>
            <a:r>
              <a:rPr lang="en-US" sz="2400" dirty="0"/>
              <a:t>the </a:t>
            </a:r>
            <a:r>
              <a:rPr lang="en-US" sz="2400" dirty="0" smtClean="0"/>
              <a:t>knowns </a:t>
            </a:r>
            <a:r>
              <a:rPr lang="en-US" sz="2400" dirty="0"/>
              <a:t>for model </a:t>
            </a:r>
            <a:r>
              <a:rPr lang="en-US" sz="2400" dirty="0" smtClean="0"/>
              <a:t>validation</a:t>
            </a:r>
            <a:r>
              <a:rPr lang="en-US" sz="2400" dirty="0"/>
              <a:t>.</a:t>
            </a:r>
            <a:r>
              <a:rPr lang="en-US" sz="2400" dirty="0" smtClean="0"/>
              <a:t> </a:t>
            </a:r>
            <a:r>
              <a:rPr lang="en-US" sz="2400" dirty="0"/>
              <a:t> </a:t>
            </a:r>
            <a:r>
              <a:rPr lang="en-US" sz="2400" dirty="0" smtClean="0"/>
              <a:t>Collect additional unknowns, adding to step-1 unknown </a:t>
            </a:r>
            <a:r>
              <a:rPr lang="en-US" sz="2400" dirty="0"/>
              <a:t>list. </a:t>
            </a:r>
          </a:p>
          <a:p>
            <a:pPr marL="457200" indent="-457200">
              <a:buNone/>
            </a:pPr>
            <a:r>
              <a:rPr lang="en-US" sz="2400" dirty="0" smtClean="0"/>
              <a:t>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</a:t>
            </a:r>
            <a:r>
              <a:rPr lang="en-US" sz="2400" dirty="0"/>
              <a:t>step: make a </a:t>
            </a:r>
            <a:r>
              <a:rPr lang="en-US" sz="2400" dirty="0" smtClean="0"/>
              <a:t>2-week data collection plan </a:t>
            </a:r>
            <a:r>
              <a:rPr lang="en-US" sz="2400" dirty="0"/>
              <a:t>to </a:t>
            </a:r>
            <a:r>
              <a:rPr lang="en-US" sz="2400" dirty="0" smtClean="0"/>
              <a:t>comprehend the </a:t>
            </a:r>
            <a:r>
              <a:rPr lang="en-US" sz="2400" dirty="0"/>
              <a:t>critical missing exhibit (</a:t>
            </a:r>
            <a:r>
              <a:rPr lang="en-US" sz="2400" dirty="0" smtClean="0"/>
              <a:t>WW49-51 action plan).</a:t>
            </a:r>
            <a:r>
              <a:rPr lang="en-US" sz="2400" dirty="0"/>
              <a:t>  </a:t>
            </a:r>
            <a:endParaRPr lang="en-US" sz="2400" dirty="0" smtClean="0"/>
          </a:p>
          <a:p>
            <a:pPr marL="457200" indent="-457200">
              <a:buNone/>
            </a:pPr>
            <a:r>
              <a:rPr lang="en-US" sz="2400" dirty="0" smtClean="0"/>
              <a:t>By </a:t>
            </a:r>
            <a:r>
              <a:rPr lang="en-US" sz="2400" dirty="0"/>
              <a:t>WW51, </a:t>
            </a:r>
            <a:r>
              <a:rPr lang="en-US" sz="2400" dirty="0" smtClean="0"/>
              <a:t>RWB </a:t>
            </a:r>
            <a:r>
              <a:rPr lang="en-US" sz="2400" dirty="0"/>
              <a:t>principle </a:t>
            </a:r>
            <a:r>
              <a:rPr lang="en-US" sz="2400" dirty="0" smtClean="0"/>
              <a:t>will be established</a:t>
            </a:r>
            <a:r>
              <a:rPr lang="en-US" sz="2400" dirty="0"/>
              <a:t> </a:t>
            </a:r>
            <a:r>
              <a:rPr lang="en-US" sz="2400" dirty="0" smtClean="0">
                <a:sym typeface="Wingdings" panose="05000000000000000000" pitchFamily="2" charset="2"/>
              </a:rPr>
              <a:t></a:t>
            </a:r>
            <a:r>
              <a:rPr lang="en-US" sz="2400" dirty="0" smtClean="0"/>
              <a:t> </a:t>
            </a:r>
            <a:r>
              <a:rPr lang="en-US" sz="2400" dirty="0"/>
              <a:t>T</a:t>
            </a:r>
            <a:r>
              <a:rPr lang="en-US" sz="2400" dirty="0" smtClean="0"/>
              <a:t>echnology </a:t>
            </a:r>
            <a:r>
              <a:rPr lang="en-US" sz="2400" dirty="0"/>
              <a:t>half of SOW</a:t>
            </a:r>
            <a:r>
              <a:rPr lang="en-US" sz="2400" dirty="0" smtClean="0"/>
              <a:t>.</a:t>
            </a:r>
            <a:r>
              <a:rPr lang="en-US" sz="2400" dirty="0"/>
              <a:t> </a:t>
            </a:r>
          </a:p>
          <a:p>
            <a:pPr marL="457200" indent="-457200">
              <a:buNone/>
            </a:pPr>
            <a:r>
              <a:rPr lang="en-US" sz="2400" dirty="0"/>
              <a:t>In parallel, Sandeep and team are preparing for the other half of SOW (array architecture for density, energy, latency, concurrency and BW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Materials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5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Critical path for SSM Strategy development Plan18 of SOW Approval</a:t>
            </a:r>
            <a:br>
              <a:rPr lang="en-US" sz="2800" dirty="0" smtClean="0"/>
            </a:br>
            <a:r>
              <a:rPr lang="en-US" sz="2800" dirty="0" smtClean="0"/>
              <a:t>Need date: WW47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10363200" cy="5257800"/>
          </a:xfrm>
        </p:spPr>
        <p:txBody>
          <a:bodyPr/>
          <a:lstStyle/>
          <a:p>
            <a:r>
              <a:rPr lang="en-US" sz="2000" dirty="0"/>
              <a:t>SSM Physics</a:t>
            </a:r>
          </a:p>
          <a:p>
            <a:pPr lvl="1"/>
            <a:r>
              <a:rPr lang="en-US" sz="2000" dirty="0"/>
              <a:t>Models of memory windows at first principle and the ranking.</a:t>
            </a:r>
          </a:p>
          <a:p>
            <a:pPr lvl="1"/>
            <a:r>
              <a:rPr lang="en-US" sz="2000" dirty="0"/>
              <a:t>Each model must examine the following attributes against the best known memory research with a self-consistent rigor .</a:t>
            </a:r>
          </a:p>
          <a:p>
            <a:pPr lvl="1"/>
            <a:r>
              <a:rPr lang="en-US" sz="2000" dirty="0"/>
              <a:t>Drift fundamentals such as constituents vs. contaminants actions in window evolutions</a:t>
            </a:r>
          </a:p>
          <a:p>
            <a:pPr lvl="1"/>
            <a:r>
              <a:rPr lang="en-US" sz="2000" dirty="0"/>
              <a:t>Read/Write disturb mechanisms</a:t>
            </a:r>
          </a:p>
          <a:p>
            <a:pPr lvl="1"/>
            <a:r>
              <a:rPr lang="en-US" sz="2000" dirty="0"/>
              <a:t>Corner case understanding</a:t>
            </a:r>
          </a:p>
          <a:p>
            <a:pPr lvl="1"/>
            <a:r>
              <a:rPr lang="en-US" sz="2000" dirty="0"/>
              <a:t>Window subject to pulsing (polarity, amplitude, transient and duty)</a:t>
            </a:r>
          </a:p>
          <a:p>
            <a:pPr lvl="1"/>
            <a:r>
              <a:rPr lang="en-US" sz="2000" dirty="0"/>
              <a:t>Solidify window budget principles to establish pathfinding strategy</a:t>
            </a:r>
          </a:p>
          <a:p>
            <a:pPr lvl="1"/>
            <a:r>
              <a:rPr lang="en-US" sz="2000" dirty="0"/>
              <a:t>Scalability in window budget, disturbs, energy, physical dimensions and speed</a:t>
            </a:r>
          </a:p>
          <a:p>
            <a:pPr lvl="1"/>
            <a:r>
              <a:rPr lang="en-US" sz="2000" dirty="0"/>
              <a:t>Algorithm learning in device physics and circuit interactions </a:t>
            </a:r>
          </a:p>
          <a:p>
            <a:r>
              <a:rPr lang="en-US" sz="2000" dirty="0"/>
              <a:t>Complete data collection in benchmarking/referencing to 3DXP, including</a:t>
            </a:r>
          </a:p>
          <a:p>
            <a:pPr lvl="1"/>
            <a:r>
              <a:rPr lang="en-US" sz="2000" dirty="0"/>
              <a:t>S26 Array probe</a:t>
            </a:r>
          </a:p>
          <a:p>
            <a:pPr lvl="1"/>
            <a:r>
              <a:rPr lang="en-US" sz="2000" dirty="0"/>
              <a:t>S26 Array WLR</a:t>
            </a:r>
          </a:p>
          <a:p>
            <a:pPr lvl="1"/>
            <a:r>
              <a:rPr lang="en-US" sz="2000" dirty="0"/>
              <a:t>Bath-Tub curves of </a:t>
            </a:r>
            <a:r>
              <a:rPr lang="en-US" sz="2000" dirty="0" smtClean="0"/>
              <a:t>cycling/bake/re-cycling</a:t>
            </a:r>
          </a:p>
          <a:p>
            <a:pPr lvl="1"/>
            <a:r>
              <a:rPr lang="en-US" sz="2000" dirty="0" smtClean="0"/>
              <a:t>Probe platform, data </a:t>
            </a:r>
            <a:r>
              <a:rPr lang="en-US" sz="2000" dirty="0"/>
              <a:t>c</a:t>
            </a:r>
            <a:r>
              <a:rPr lang="en-US" sz="2000" dirty="0" smtClean="0"/>
              <a:t>ollection and infrastructure </a:t>
            </a:r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6639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38400" y="274639"/>
            <a:ext cx="7315200" cy="563561"/>
          </a:xfrm>
        </p:spPr>
        <p:txBody>
          <a:bodyPr/>
          <a:lstStyle/>
          <a:p>
            <a:r>
              <a:rPr lang="en-US" sz="3600" dirty="0" smtClean="0"/>
              <a:t>Principle </a:t>
            </a:r>
            <a:r>
              <a:rPr lang="en-US" sz="3600" dirty="0"/>
              <a:t>of 3DXP RWB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8" cy="639763"/>
          </a:xfrm>
        </p:spPr>
        <p:txBody>
          <a:bodyPr/>
          <a:lstStyle/>
          <a:p>
            <a:r>
              <a:rPr lang="en-US" sz="2800" dirty="0" smtClean="0"/>
              <a:t>V</a:t>
            </a:r>
            <a:r>
              <a:rPr lang="en-US" sz="2800" baseline="-25000" dirty="0" smtClean="0"/>
              <a:t>DM1</a:t>
            </a:r>
            <a:endParaRPr lang="en-US" sz="2800" baseline="-25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013882" y="1325561"/>
            <a:ext cx="5386918" cy="217964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Window </a:t>
            </a:r>
            <a:r>
              <a:rPr lang="en-US" sz="1800" dirty="0"/>
              <a:t>generation: </a:t>
            </a:r>
            <a:endParaRPr lang="en-US" sz="1800" dirty="0" smtClean="0"/>
          </a:p>
          <a:p>
            <a:pPr marL="554035" lvl="1" indent="0">
              <a:buNone/>
            </a:pPr>
            <a:r>
              <a:rPr lang="en-US" sz="1800" dirty="0" smtClean="0"/>
              <a:t>mean </a:t>
            </a:r>
            <a:r>
              <a:rPr lang="en-US" sz="1800" dirty="0"/>
              <a:t>to mean shift at 1us </a:t>
            </a:r>
          </a:p>
          <a:p>
            <a:pPr marL="0" indent="0">
              <a:buNone/>
            </a:pPr>
            <a:r>
              <a:rPr lang="en-US" sz="1800" dirty="0" smtClean="0"/>
              <a:t>Window </a:t>
            </a:r>
            <a:r>
              <a:rPr lang="en-US" sz="1800" dirty="0"/>
              <a:t>consumption: </a:t>
            </a:r>
            <a:endParaRPr lang="en-US" sz="1800" dirty="0" smtClean="0"/>
          </a:p>
          <a:p>
            <a:pPr marL="554035" lvl="1" indent="0">
              <a:buNone/>
            </a:pPr>
            <a:r>
              <a:rPr lang="en-US" sz="1800" dirty="0" smtClean="0"/>
              <a:t>0 </a:t>
            </a:r>
            <a:r>
              <a:rPr lang="en-US" sz="1800" dirty="0"/>
              <a:t>to 3.54  of E2 and </a:t>
            </a:r>
            <a:r>
              <a:rPr lang="en-US" sz="1800" dirty="0" smtClean="0"/>
              <a:t>E3, including ED, U2U</a:t>
            </a:r>
          </a:p>
          <a:p>
            <a:pPr marL="554035" lvl="1" indent="0">
              <a:buNone/>
            </a:pPr>
            <a:r>
              <a:rPr lang="en-US" sz="1800" dirty="0" smtClean="0"/>
              <a:t>E2 </a:t>
            </a:r>
            <a:r>
              <a:rPr lang="en-US" sz="1800" dirty="0"/>
              <a:t>drift from 1us to 10s (retention </a:t>
            </a:r>
            <a:r>
              <a:rPr lang="en-US" sz="1800" dirty="0" smtClean="0"/>
              <a:t>tacking) </a:t>
            </a:r>
          </a:p>
          <a:p>
            <a:pPr marL="554035" lvl="1" indent="0">
              <a:buNone/>
            </a:pPr>
            <a:r>
              <a:rPr lang="en-US" sz="1800" dirty="0" smtClean="0"/>
              <a:t>E3 </a:t>
            </a:r>
            <a:r>
              <a:rPr lang="en-US" sz="1800" dirty="0"/>
              <a:t>shift at 12.5K FW (wear management</a:t>
            </a:r>
            <a:r>
              <a:rPr lang="en-US" sz="1800" dirty="0" smtClean="0"/>
              <a:t>)</a:t>
            </a:r>
            <a:r>
              <a:rPr lang="en-US" sz="1800" dirty="0"/>
              <a:t> </a:t>
            </a:r>
          </a:p>
          <a:p>
            <a:endParaRPr lang="en-US" sz="20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5562600" y="685800"/>
            <a:ext cx="5389034" cy="639763"/>
          </a:xfrm>
        </p:spPr>
        <p:txBody>
          <a:bodyPr/>
          <a:lstStyle/>
          <a:p>
            <a:r>
              <a:rPr lang="en-US" sz="2800" dirty="0" smtClean="0"/>
              <a:t>V</a:t>
            </a:r>
            <a:r>
              <a:rPr lang="en-US" sz="2800" baseline="-25000" dirty="0" smtClean="0"/>
              <a:t>DM3 </a:t>
            </a:r>
            <a:r>
              <a:rPr lang="en-US" sz="2800" dirty="0" smtClean="0"/>
              <a:t>tracking (net expansion)</a:t>
            </a:r>
            <a:endParaRPr lang="en-US" sz="28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6019795" y="1325561"/>
            <a:ext cx="5389034" cy="202724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Window generation: </a:t>
            </a:r>
          </a:p>
          <a:p>
            <a:pPr marL="554035" lvl="1" indent="0">
              <a:buNone/>
            </a:pPr>
            <a:r>
              <a:rPr lang="en-US" sz="1800" dirty="0"/>
              <a:t>E3 expansion from 1us to 3s</a:t>
            </a:r>
            <a:r>
              <a:rPr lang="en-US" sz="1800" dirty="0" smtClean="0"/>
              <a:t> 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Window consumption: </a:t>
            </a:r>
          </a:p>
          <a:p>
            <a:pPr marL="554035" lvl="1" indent="0">
              <a:buNone/>
            </a:pPr>
            <a:r>
              <a:rPr lang="en-US" sz="1800" dirty="0"/>
              <a:t>E2 drift from 10sec to </a:t>
            </a:r>
          </a:p>
          <a:p>
            <a:pPr marL="0" indent="0">
              <a:buNone/>
            </a:pPr>
            <a:r>
              <a:rPr lang="en-US" sz="1800" dirty="0"/>
              <a:t>N</a:t>
            </a:r>
            <a:r>
              <a:rPr lang="en-US" sz="1800" dirty="0" smtClean="0"/>
              <a:t>o additional consumption after drift</a:t>
            </a:r>
          </a:p>
          <a:p>
            <a:endParaRPr lang="en-US" sz="1800" dirty="0"/>
          </a:p>
        </p:txBody>
      </p:sp>
      <p:sp>
        <p:nvSpPr>
          <p:cNvPr id="12" name="Title 7"/>
          <p:cNvSpPr txBox="1">
            <a:spLocks/>
          </p:cNvSpPr>
          <p:nvPr/>
        </p:nvSpPr>
        <p:spPr bwMode="auto">
          <a:xfrm>
            <a:off x="2438400" y="3322639"/>
            <a:ext cx="7315200" cy="563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3600" kern="0" dirty="0" smtClean="0"/>
              <a:t>Developing SSM RWB Strategy</a:t>
            </a:r>
            <a:endParaRPr lang="en-US" sz="3600" kern="0" dirty="0"/>
          </a:p>
        </p:txBody>
      </p:sp>
      <p:sp>
        <p:nvSpPr>
          <p:cNvPr id="13" name="Text Placeholder 8"/>
          <p:cNvSpPr txBox="1">
            <a:spLocks/>
          </p:cNvSpPr>
          <p:nvPr/>
        </p:nvSpPr>
        <p:spPr bwMode="auto">
          <a:xfrm>
            <a:off x="609600" y="3733799"/>
            <a:ext cx="538691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55403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424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10807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181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66210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21614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77017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6pPr>
            <a:lvl7pPr marL="332421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7pPr>
            <a:lvl8pPr marL="387824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8pPr>
            <a:lvl9pPr marL="443228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2800" kern="0" dirty="0" smtClean="0"/>
              <a:t>Constituents of V</a:t>
            </a:r>
            <a:r>
              <a:rPr lang="en-US" sz="2800" kern="0" baseline="-25000" dirty="0" smtClean="0"/>
              <a:t>DM</a:t>
            </a:r>
            <a:r>
              <a:rPr lang="en-US" sz="2800" kern="0" dirty="0" smtClean="0"/>
              <a:t> </a:t>
            </a:r>
            <a:endParaRPr lang="en-US" sz="2800" kern="0" baseline="-25000" dirty="0"/>
          </a:p>
        </p:txBody>
      </p:sp>
      <p:sp>
        <p:nvSpPr>
          <p:cNvPr id="14" name="Content Placeholder 4"/>
          <p:cNvSpPr txBox="1">
            <a:spLocks/>
          </p:cNvSpPr>
          <p:nvPr/>
        </p:nvSpPr>
        <p:spPr bwMode="auto">
          <a:xfrm>
            <a:off x="1013882" y="4373560"/>
            <a:ext cx="5386918" cy="217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424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218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914400">
              <a:buFontTx/>
              <a:buNone/>
            </a:pPr>
            <a:r>
              <a:rPr lang="en-US" sz="1800" kern="0" dirty="0" smtClean="0"/>
              <a:t>Window generation: </a:t>
            </a:r>
          </a:p>
          <a:p>
            <a:pPr marL="554035" lvl="1" indent="0" defTabSz="914400">
              <a:buFontTx/>
              <a:buNone/>
            </a:pPr>
            <a:r>
              <a:rPr lang="en-US" sz="1800" kern="0" dirty="0" smtClean="0"/>
              <a:t>mean to mean shift at 1us </a:t>
            </a:r>
          </a:p>
          <a:p>
            <a:pPr marL="0" indent="0" defTabSz="914400">
              <a:buFontTx/>
              <a:buNone/>
            </a:pPr>
            <a:r>
              <a:rPr lang="en-US" sz="1800" kern="0" dirty="0" smtClean="0"/>
              <a:t>Window consumption: </a:t>
            </a:r>
          </a:p>
          <a:p>
            <a:pPr marL="554035" lvl="1" indent="0" defTabSz="914400">
              <a:buFontTx/>
              <a:buNone/>
            </a:pPr>
            <a:r>
              <a:rPr lang="en-US" sz="1800" kern="0" dirty="0" smtClean="0"/>
              <a:t>0 to 3.54  of E2 and E3</a:t>
            </a:r>
          </a:p>
          <a:p>
            <a:pPr marL="0" indent="0" defTabSz="914400">
              <a:buNone/>
            </a:pPr>
            <a:r>
              <a:rPr lang="en-US" sz="1800" kern="0" dirty="0" smtClean="0"/>
              <a:t>Retention </a:t>
            </a:r>
            <a:r>
              <a:rPr lang="en-US" sz="1800" kern="0" dirty="0"/>
              <a:t>management</a:t>
            </a:r>
          </a:p>
          <a:p>
            <a:pPr marL="0" indent="0" defTabSz="914400">
              <a:buNone/>
            </a:pPr>
            <a:r>
              <a:rPr lang="en-US" sz="1800" kern="0" dirty="0"/>
              <a:t>Wear management on E2 and E3 </a:t>
            </a:r>
          </a:p>
          <a:p>
            <a:pPr defTabSz="914400"/>
            <a:endParaRPr lang="en-US" sz="2000" kern="0" dirty="0"/>
          </a:p>
        </p:txBody>
      </p:sp>
      <p:sp>
        <p:nvSpPr>
          <p:cNvPr id="15" name="Text Placeholder 9"/>
          <p:cNvSpPr txBox="1">
            <a:spLocks/>
          </p:cNvSpPr>
          <p:nvPr/>
        </p:nvSpPr>
        <p:spPr bwMode="auto">
          <a:xfrm>
            <a:off x="5562600" y="3733799"/>
            <a:ext cx="5389034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55403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424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10807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181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66210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21614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77017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6pPr>
            <a:lvl7pPr marL="332421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7pPr>
            <a:lvl8pPr marL="387824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8pPr>
            <a:lvl9pPr marL="443228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2800" kern="0" dirty="0" smtClean="0"/>
              <a:t>Key Characterizations for RWB</a:t>
            </a:r>
            <a:endParaRPr lang="en-US" sz="2800" kern="0" dirty="0"/>
          </a:p>
        </p:txBody>
      </p:sp>
      <p:sp>
        <p:nvSpPr>
          <p:cNvPr id="16" name="Content Placeholder 10"/>
          <p:cNvSpPr txBox="1">
            <a:spLocks/>
          </p:cNvSpPr>
          <p:nvPr/>
        </p:nvSpPr>
        <p:spPr bwMode="auto">
          <a:xfrm>
            <a:off x="6019795" y="4373560"/>
            <a:ext cx="5389034" cy="202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424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218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defTabSz="914400">
              <a:buFontTx/>
              <a:buNone/>
            </a:pPr>
            <a:r>
              <a:rPr lang="en-US" sz="1800" kern="0" dirty="0"/>
              <a:t>∆V</a:t>
            </a:r>
            <a:r>
              <a:rPr lang="en-US" sz="1800" kern="0" baseline="-25000" dirty="0"/>
              <a:t>T</a:t>
            </a:r>
            <a:r>
              <a:rPr lang="en-US" sz="1800" kern="0" dirty="0"/>
              <a:t> </a:t>
            </a:r>
            <a:r>
              <a:rPr lang="en-US" sz="1800" kern="0" dirty="0" smtClean="0"/>
              <a:t>physics – transport mechanisms, </a:t>
            </a:r>
            <a:r>
              <a:rPr lang="en-US" sz="1800" kern="0" dirty="0"/>
              <a:t>constituents vs. </a:t>
            </a:r>
            <a:r>
              <a:rPr lang="en-US" sz="1800" kern="0" dirty="0" smtClean="0"/>
              <a:t>contaminants, interface vs. bulk</a:t>
            </a:r>
            <a:endParaRPr lang="en-US" sz="1800" kern="0" dirty="0"/>
          </a:p>
          <a:p>
            <a:pPr marL="457200" indent="-457200" defTabSz="914400">
              <a:buFontTx/>
              <a:buNone/>
            </a:pPr>
            <a:r>
              <a:rPr lang="en-US" sz="1800" kern="0" dirty="0"/>
              <a:t>E2, E3 </a:t>
            </a:r>
            <a:r>
              <a:rPr lang="en-US" sz="1800" kern="0" dirty="0" smtClean="0"/>
              <a:t>variability </a:t>
            </a:r>
            <a:r>
              <a:rPr lang="en-US" sz="1800" kern="0" dirty="0"/>
              <a:t>–  repeatability, </a:t>
            </a:r>
            <a:r>
              <a:rPr lang="en-US" sz="1800" kern="0" dirty="0" smtClean="0"/>
              <a:t>PA/PW (slope-1/2/3 characteristics), snapback effects (ED), bit-2-bit </a:t>
            </a:r>
            <a:endParaRPr lang="en-US" sz="1800" kern="0" dirty="0"/>
          </a:p>
          <a:p>
            <a:pPr marL="457200" indent="-457200" defTabSz="914400">
              <a:buFontTx/>
              <a:buNone/>
            </a:pPr>
            <a:r>
              <a:rPr lang="en-US" sz="1800" kern="0" dirty="0" smtClean="0"/>
              <a:t>E2 </a:t>
            </a:r>
            <a:r>
              <a:rPr lang="en-US" sz="1800" kern="0" dirty="0"/>
              <a:t>/ E3 </a:t>
            </a:r>
            <a:r>
              <a:rPr lang="en-US" sz="1800" kern="0" dirty="0" smtClean="0"/>
              <a:t>retention: Drift, RD, WD</a:t>
            </a:r>
          </a:p>
          <a:p>
            <a:pPr marL="0" indent="0" defTabSz="914400">
              <a:buNone/>
            </a:pPr>
            <a:r>
              <a:rPr lang="en-US" sz="1800" kern="0" dirty="0"/>
              <a:t>Bathtub </a:t>
            </a:r>
            <a:r>
              <a:rPr lang="en-US" sz="1800" kern="0" dirty="0" smtClean="0"/>
              <a:t>characteristics – including IPD</a:t>
            </a:r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337735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SSM POR RWB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10896600" cy="4876800"/>
          </a:xfrm>
        </p:spPr>
        <p:txBody>
          <a:bodyPr/>
          <a:lstStyle/>
          <a:p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=900mV, 1usec mean to mean shift</a:t>
            </a:r>
            <a:endParaRPr lang="en-US" sz="1800" dirty="0"/>
          </a:p>
          <a:p>
            <a:r>
              <a:rPr lang="en-US" sz="1800" dirty="0" smtClean="0"/>
              <a:t>Sigma – limited by “intrinsic”</a:t>
            </a:r>
          </a:p>
          <a:p>
            <a:pPr lvl="1"/>
            <a:r>
              <a:rPr lang="en-US" sz="1800" dirty="0" smtClean="0"/>
              <a:t>SET=115mV</a:t>
            </a:r>
          </a:p>
          <a:p>
            <a:pPr lvl="1"/>
            <a:r>
              <a:rPr lang="en-US" sz="1800" dirty="0" smtClean="0"/>
              <a:t>Reset=125mV</a:t>
            </a:r>
          </a:p>
          <a:p>
            <a:r>
              <a:rPr lang="en-US" sz="1800" dirty="0" smtClean="0"/>
              <a:t> Drift: (Similar to SXP)</a:t>
            </a:r>
          </a:p>
          <a:p>
            <a:pPr lvl="1"/>
            <a:r>
              <a:rPr lang="en-US" sz="1800" dirty="0" smtClean="0"/>
              <a:t>Single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– 1us~48Hr@ 85C</a:t>
            </a:r>
          </a:p>
          <a:p>
            <a:pPr lvl="1"/>
            <a:r>
              <a:rPr lang="en-US" sz="1800" dirty="0" smtClean="0"/>
              <a:t>550mV</a:t>
            </a:r>
          </a:p>
          <a:p>
            <a:r>
              <a:rPr lang="en-US" sz="1800" dirty="0" smtClean="0"/>
              <a:t>20K E3 shift:</a:t>
            </a:r>
            <a:r>
              <a:rPr lang="en-US" sz="1800" dirty="0"/>
              <a:t> </a:t>
            </a:r>
            <a:r>
              <a:rPr lang="en-US" sz="1800" dirty="0" smtClean="0"/>
              <a:t>150mV (similar to SXP)</a:t>
            </a:r>
          </a:p>
          <a:p>
            <a:r>
              <a:rPr lang="en-US" sz="1800" dirty="0" smtClean="0"/>
              <a:t>Cross Tile: 50mV (Follow SXP BKM)</a:t>
            </a:r>
          </a:p>
          <a:p>
            <a:r>
              <a:rPr lang="en-US" sz="1800" dirty="0" smtClean="0"/>
              <a:t>Reset Read Disturb: (SSM uniquely required)</a:t>
            </a:r>
          </a:p>
          <a:p>
            <a:pPr lvl="1"/>
            <a:r>
              <a:rPr lang="en-US" sz="1800" dirty="0" smtClean="0"/>
              <a:t>300mV</a:t>
            </a:r>
          </a:p>
          <a:p>
            <a:r>
              <a:rPr lang="en-US" sz="1800" dirty="0" smtClean="0"/>
              <a:t>RWB: -1V; Recovery ideas include</a:t>
            </a:r>
          </a:p>
          <a:p>
            <a:pPr lvl="1"/>
            <a:r>
              <a:rPr lang="en-US" sz="1800" dirty="0" smtClean="0"/>
              <a:t>Vertical Profile engineering: 300 to 600mV</a:t>
            </a:r>
          </a:p>
          <a:p>
            <a:pPr lvl="1"/>
            <a:r>
              <a:rPr lang="en-US" sz="1800" dirty="0" smtClean="0"/>
              <a:t>In/Ge optimization: 200~300mV</a:t>
            </a:r>
          </a:p>
          <a:p>
            <a:pPr lvl="1"/>
            <a:r>
              <a:rPr lang="en-US" sz="1800" dirty="0" smtClean="0"/>
              <a:t>Electrode Selection: ~100mV</a:t>
            </a:r>
          </a:p>
          <a:p>
            <a:pPr lvl="1"/>
            <a:r>
              <a:rPr lang="en-US" sz="1800" dirty="0" smtClean="0"/>
              <a:t>Program </a:t>
            </a:r>
            <a:r>
              <a:rPr lang="en-US" sz="1800" dirty="0" err="1" smtClean="0"/>
              <a:t>Algo</a:t>
            </a:r>
            <a:r>
              <a:rPr lang="en-US" sz="1800" dirty="0" smtClean="0"/>
              <a:t> such as Amplitude, Width and Termination: 100 to 300mV</a:t>
            </a:r>
          </a:p>
          <a:p>
            <a:pPr marL="554035" lvl="1" indent="0">
              <a:buNone/>
            </a:pPr>
            <a:r>
              <a:rPr lang="en-US" sz="1800" dirty="0" smtClean="0"/>
              <a:t>(RWB Strategy: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 – 3.54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1800" dirty="0" smtClean="0"/>
              <a:t>(</a:t>
            </a:r>
            <a:r>
              <a:rPr lang="el-GR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SET</a:t>
            </a:r>
            <a:r>
              <a:rPr lang="en-US" sz="1800" dirty="0" smtClean="0"/>
              <a:t>+</a:t>
            </a:r>
            <a:r>
              <a:rPr lang="el-GR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l-GR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RESET</a:t>
            </a:r>
            <a:r>
              <a:rPr lang="en-US" sz="1800" dirty="0" smtClean="0"/>
              <a:t>) – E2 Drift – Cross Tile – E3 Shift – Reset RD GB)</a:t>
            </a:r>
          </a:p>
          <a:p>
            <a:endParaRPr lang="en-US" sz="1800" dirty="0" smtClean="0"/>
          </a:p>
          <a:p>
            <a:pPr marL="554035" lvl="1" indent="0">
              <a:buNone/>
            </a:pPr>
            <a:r>
              <a:rPr lang="en-US" sz="1800" dirty="0" smtClean="0"/>
              <a:t>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715000" y="1447800"/>
            <a:ext cx="3810000" cy="3429000"/>
            <a:chOff x="1066800" y="943008"/>
            <a:chExt cx="2773681" cy="262968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48" t="9011" r="67788" b="48903"/>
            <a:stretch/>
          </p:blipFill>
          <p:spPr>
            <a:xfrm>
              <a:off x="1089433" y="943008"/>
              <a:ext cx="2751048" cy="2514296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91" t="90497" r="68145" b="7098"/>
            <a:stretch/>
          </p:blipFill>
          <p:spPr>
            <a:xfrm>
              <a:off x="1066800" y="3429000"/>
              <a:ext cx="2751048" cy="143691"/>
            </a:xfrm>
            <a:prstGeom prst="rect">
              <a:avLst/>
            </a:prstGeom>
          </p:spPr>
        </p:pic>
      </p:grpSp>
      <p:grpSp>
        <p:nvGrpSpPr>
          <p:cNvPr id="19" name="Group 18"/>
          <p:cNvGrpSpPr/>
          <p:nvPr/>
        </p:nvGrpSpPr>
        <p:grpSpPr>
          <a:xfrm>
            <a:off x="8991600" y="1066800"/>
            <a:ext cx="2819400" cy="4137928"/>
            <a:chOff x="9448800" y="1272272"/>
            <a:chExt cx="2819400" cy="413792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/>
            <a:srcRect l="54824" t="10937" r="37776" b="65789"/>
            <a:stretch/>
          </p:blipFill>
          <p:spPr>
            <a:xfrm>
              <a:off x="9448800" y="1272272"/>
              <a:ext cx="2743200" cy="4137928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9601200" y="3505200"/>
              <a:ext cx="266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0000"/>
                  </a:solidFill>
                </a:rPr>
                <a:t>22nm</a:t>
              </a:r>
              <a:r>
                <a:rPr lang="en-US" sz="18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  </a:t>
              </a:r>
              <a:r>
                <a:rPr lang="en-US" sz="1800" dirty="0" smtClean="0">
                  <a:solidFill>
                    <a:srgbClr val="FFFF00"/>
                  </a:solidFill>
                </a:rPr>
                <a:t>2% In-</a:t>
              </a:r>
              <a:r>
                <a:rPr lang="en-US" sz="1800" dirty="0" smtClean="0">
                  <a:solidFill>
                    <a:srgbClr val="FF0000"/>
                  </a:solidFill>
                </a:rPr>
                <a:t>doped </a:t>
              </a:r>
              <a:r>
                <a:rPr lang="en-US" sz="1800" dirty="0" smtClean="0">
                  <a:solidFill>
                    <a:srgbClr val="FFFF00"/>
                  </a:solidFill>
                </a:rPr>
                <a:t>V12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596846" y="30480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5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Å</a:t>
              </a:r>
              <a:r>
                <a:rPr lang="en-US" sz="1800" dirty="0" smtClean="0">
                  <a:solidFill>
                    <a:srgbClr val="FFFF00"/>
                  </a:solidFill>
                </a:rPr>
                <a:t> Al2O3 lamina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601200" y="433194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5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Å</a:t>
              </a:r>
              <a:r>
                <a:rPr lang="en-US" sz="1800" dirty="0" smtClean="0">
                  <a:solidFill>
                    <a:srgbClr val="FFFF00"/>
                  </a:solidFill>
                </a:rPr>
                <a:t> Al2O3 lamina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572897" y="28194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15nm 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HUC TE</a:t>
              </a:r>
              <a:endParaRPr lang="en-US" sz="1800" dirty="0" smtClean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601200" y="45720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FFF00"/>
                  </a:solidFill>
                </a:rPr>
                <a:t>3</a:t>
              </a:r>
              <a:r>
                <a:rPr lang="en-US" sz="1800" dirty="0" smtClean="0">
                  <a:solidFill>
                    <a:srgbClr val="FFFF00"/>
                  </a:solidFill>
                </a:rPr>
                <a:t>nm 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HUC/7nm </a:t>
              </a:r>
              <a:r>
                <a:rPr lang="en-US" sz="1800" dirty="0" err="1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CNx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 </a:t>
              </a:r>
              <a:r>
                <a:rPr lang="en-US" sz="1800" dirty="0">
                  <a:solidFill>
                    <a:srgbClr val="FFFF00"/>
                  </a:solidFill>
                  <a:latin typeface="Calibri" panose="020F0502020204030204" pitchFamily="34" charset="0"/>
                </a:rPr>
                <a:t>B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E</a:t>
              </a:r>
              <a:endParaRPr lang="en-US" sz="1800" dirty="0" smtClean="0">
                <a:solidFill>
                  <a:srgbClr val="FFFF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579429" y="24384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45nm BL W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625149" y="48768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37nm WL W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400800" y="2057400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00B050"/>
                </a:solidFill>
              </a:rPr>
              <a:t>Rev/</a:t>
            </a:r>
            <a:r>
              <a:rPr lang="en-US" sz="1800" b="1" dirty="0" err="1" smtClean="0">
                <a:solidFill>
                  <a:srgbClr val="00B050"/>
                </a:solidFill>
              </a:rPr>
              <a:t>ReV</a:t>
            </a:r>
            <a:endParaRPr lang="en-US" sz="1800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01000" y="365760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7030A0"/>
                </a:solidFill>
              </a:rPr>
              <a:t>For/Rev</a:t>
            </a:r>
            <a:endParaRPr lang="en-US" sz="1800" b="1" dirty="0">
              <a:solidFill>
                <a:srgbClr val="7030A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62800" y="914400"/>
            <a:ext cx="13346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Write/Read</a:t>
            </a:r>
          </a:p>
          <a:p>
            <a:pPr algn="ctr"/>
            <a:r>
              <a:rPr lang="en-US" sz="1800" dirty="0" smtClean="0"/>
              <a:t>Polarity</a:t>
            </a:r>
            <a:endParaRPr lang="en-US" sz="1800" dirty="0"/>
          </a:p>
        </p:txBody>
      </p:sp>
      <p:sp>
        <p:nvSpPr>
          <p:cNvPr id="24" name="Freeform 23"/>
          <p:cNvSpPr/>
          <p:nvPr/>
        </p:nvSpPr>
        <p:spPr>
          <a:xfrm>
            <a:off x="6805940" y="2420983"/>
            <a:ext cx="413466" cy="592183"/>
          </a:xfrm>
          <a:custGeom>
            <a:avLst/>
            <a:gdLst>
              <a:gd name="connsiteX0" fmla="*/ 30289 w 413466"/>
              <a:gd name="connsiteY0" fmla="*/ 0 h 592183"/>
              <a:gd name="connsiteX1" fmla="*/ 38997 w 413466"/>
              <a:gd name="connsiteY1" fmla="*/ 409303 h 592183"/>
              <a:gd name="connsiteX2" fmla="*/ 413466 w 413466"/>
              <a:gd name="connsiteY2" fmla="*/ 592183 h 592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3466" h="592183">
                <a:moveTo>
                  <a:pt x="30289" y="0"/>
                </a:moveTo>
                <a:cubicBezTo>
                  <a:pt x="2711" y="155303"/>
                  <a:pt x="-24866" y="310606"/>
                  <a:pt x="38997" y="409303"/>
                </a:cubicBezTo>
                <a:cubicBezTo>
                  <a:pt x="102860" y="508000"/>
                  <a:pt x="356860" y="561703"/>
                  <a:pt x="413466" y="592183"/>
                </a:cubicBezTo>
              </a:path>
            </a:pathLst>
          </a:custGeom>
          <a:noFill/>
          <a:ln w="38100">
            <a:solidFill>
              <a:srgbClr val="00B05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8408020" y="3133493"/>
            <a:ext cx="354980" cy="524107"/>
          </a:xfrm>
          <a:custGeom>
            <a:avLst/>
            <a:gdLst>
              <a:gd name="connsiteX0" fmla="*/ 223024 w 244484"/>
              <a:gd name="connsiteY0" fmla="*/ 680224 h 680224"/>
              <a:gd name="connsiteX1" fmla="*/ 223024 w 244484"/>
              <a:gd name="connsiteY1" fmla="*/ 234175 h 680224"/>
              <a:gd name="connsiteX2" fmla="*/ 0 w 244484"/>
              <a:gd name="connsiteY2" fmla="*/ 0 h 680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484" h="680224">
                <a:moveTo>
                  <a:pt x="223024" y="680224"/>
                </a:moveTo>
                <a:cubicBezTo>
                  <a:pt x="241609" y="513885"/>
                  <a:pt x="260195" y="347546"/>
                  <a:pt x="223024" y="234175"/>
                </a:cubicBezTo>
                <a:cubicBezTo>
                  <a:pt x="185853" y="120804"/>
                  <a:pt x="92926" y="60402"/>
                  <a:pt x="0" y="0"/>
                </a:cubicBezTo>
              </a:path>
            </a:pathLst>
          </a:custGeom>
          <a:noFill/>
          <a:ln w="34925">
            <a:solidFill>
              <a:srgbClr val="7030A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315200" y="3124200"/>
            <a:ext cx="990600" cy="0"/>
          </a:xfrm>
          <a:prstGeom prst="straightConnector1">
            <a:avLst/>
          </a:prstGeom>
          <a:ln w="38100">
            <a:solidFill>
              <a:schemeClr val="tx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315200" y="312420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900mV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6995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04800"/>
          </a:xfrm>
        </p:spPr>
        <p:txBody>
          <a:bodyPr/>
          <a:lstStyle/>
          <a:p>
            <a:r>
              <a:rPr lang="en-US" sz="2800" dirty="0" smtClean="0"/>
              <a:t>The Understanding of Window Components for RWB Synthesis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11658600" cy="4876800"/>
          </a:xfrm>
        </p:spPr>
        <p:txBody>
          <a:bodyPr/>
          <a:lstStyle/>
          <a:p>
            <a:r>
              <a:rPr lang="en-US" sz="2000" dirty="0"/>
              <a:t>∆V</a:t>
            </a:r>
            <a:r>
              <a:rPr lang="en-US" sz="2000" baseline="-25000" dirty="0"/>
              <a:t>T</a:t>
            </a:r>
            <a:r>
              <a:rPr lang="en-US" sz="2000" dirty="0"/>
              <a:t> </a:t>
            </a:r>
            <a:r>
              <a:rPr lang="en-US" sz="2000" dirty="0" smtClean="0"/>
              <a:t>surviving physics: an interfacial </a:t>
            </a:r>
            <a:r>
              <a:rPr lang="en-US" sz="2000" dirty="0"/>
              <a:t>modulation effects with bipolar </a:t>
            </a:r>
            <a:r>
              <a:rPr lang="en-US" sz="2000" dirty="0" smtClean="0"/>
              <a:t>operations</a:t>
            </a:r>
          </a:p>
          <a:p>
            <a:pPr lvl="1"/>
            <a:r>
              <a:rPr lang="en-US" sz="2000" dirty="0" smtClean="0">
                <a:sym typeface="Wingdings" panose="05000000000000000000" pitchFamily="2" charset="2"/>
              </a:rPr>
              <a:t>Bipolar Read exhibiting parallel </a:t>
            </a:r>
            <a:r>
              <a:rPr lang="en-US" sz="2000" dirty="0" err="1">
                <a:sym typeface="Wingdings" panose="05000000000000000000" pitchFamily="2" charset="2"/>
              </a:rPr>
              <a:t>subV</a:t>
            </a:r>
            <a:r>
              <a:rPr lang="en-US" sz="2000" baseline="-25000" dirty="0" err="1">
                <a:sym typeface="Wingdings" panose="05000000000000000000" pitchFamily="2" charset="2"/>
              </a:rPr>
              <a:t>th</a:t>
            </a:r>
            <a:r>
              <a:rPr lang="en-US" sz="2000" dirty="0">
                <a:sym typeface="Wingdings" panose="05000000000000000000" pitchFamily="2" charset="2"/>
              </a:rPr>
              <a:t> I-V shift suggests carrier injection but bulk </a:t>
            </a:r>
            <a:r>
              <a:rPr lang="en-US" sz="2000" dirty="0" smtClean="0">
                <a:sym typeface="Wingdings" panose="05000000000000000000" pitchFamily="2" charset="2"/>
              </a:rPr>
              <a:t>transport</a:t>
            </a:r>
          </a:p>
          <a:p>
            <a:pPr lvl="1"/>
            <a:r>
              <a:rPr lang="en-US" sz="2000" dirty="0" smtClean="0">
                <a:sym typeface="Wingdings" panose="05000000000000000000" pitchFamily="2" charset="2"/>
              </a:rPr>
              <a:t>Bipolar Write supports </a:t>
            </a:r>
            <a:r>
              <a:rPr lang="en-US" sz="2000" dirty="0">
                <a:sym typeface="Wingdings" panose="05000000000000000000" pitchFamily="2" charset="2"/>
              </a:rPr>
              <a:t>mass transport model between </a:t>
            </a:r>
            <a:r>
              <a:rPr lang="en-US" sz="2000" dirty="0" smtClean="0">
                <a:sym typeface="Wingdings" panose="05000000000000000000" pitchFamily="2" charset="2"/>
              </a:rPr>
              <a:t>interfaces</a:t>
            </a:r>
            <a:endParaRPr lang="en-US" sz="2000" dirty="0" smtClean="0"/>
          </a:p>
          <a:p>
            <a:pPr lvl="1"/>
            <a:r>
              <a:rPr lang="en-US" sz="2000" dirty="0" smtClean="0"/>
              <a:t>Modulated </a:t>
            </a:r>
            <a:r>
              <a:rPr lang="en-US" sz="2000" dirty="0"/>
              <a:t>by </a:t>
            </a:r>
            <a:r>
              <a:rPr lang="en-US" sz="2000" dirty="0" smtClean="0"/>
              <a:t>In/Ge </a:t>
            </a:r>
            <a:r>
              <a:rPr lang="en-US" sz="2000" dirty="0"/>
              <a:t>composition </a:t>
            </a:r>
            <a:r>
              <a:rPr lang="en-US" sz="2000" dirty="0" smtClean="0"/>
              <a:t>skew, Etch/Vertical profile, Electrode types and Algorithm</a:t>
            </a:r>
            <a:endParaRPr lang="en-US" sz="2000" dirty="0"/>
          </a:p>
          <a:p>
            <a:pPr lvl="1"/>
            <a:r>
              <a:rPr lang="en-US" sz="2000" dirty="0" smtClean="0"/>
              <a:t>Insensitive to </a:t>
            </a:r>
            <a:r>
              <a:rPr lang="en-US" sz="2000" dirty="0"/>
              <a:t>2nd cut clean, Seal type, and Pre-/Post-2nd cut &amp; passivation </a:t>
            </a:r>
            <a:r>
              <a:rPr lang="en-US" sz="2000" dirty="0" smtClean="0"/>
              <a:t>anneal</a:t>
            </a:r>
          </a:p>
          <a:p>
            <a:pPr lvl="1"/>
            <a:r>
              <a:rPr lang="en-US" sz="2000" dirty="0" smtClean="0">
                <a:sym typeface="Wingdings" panose="05000000000000000000" pitchFamily="2" charset="2"/>
              </a:rPr>
              <a:t>V</a:t>
            </a:r>
            <a:r>
              <a:rPr lang="en-US" sz="2000" baseline="-25000" dirty="0" smtClean="0">
                <a:sym typeface="Wingdings" panose="05000000000000000000" pitchFamily="2" charset="2"/>
              </a:rPr>
              <a:t>T</a:t>
            </a:r>
            <a:r>
              <a:rPr lang="en-US" sz="2000" dirty="0" smtClean="0">
                <a:sym typeface="Wingdings" panose="05000000000000000000" pitchFamily="2" charset="2"/>
              </a:rPr>
              <a:t> vs. PA/PW results not meeting expectation (window expansion/saturation) need to be understood</a:t>
            </a:r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 smtClean="0"/>
              <a:t>E2/E3 Variability: Intrinsically</a:t>
            </a:r>
            <a:r>
              <a:rPr lang="en-US" sz="2000" dirty="0"/>
              <a:t>,  V</a:t>
            </a:r>
            <a:r>
              <a:rPr lang="en-US" sz="2000" baseline="-25000" dirty="0"/>
              <a:t>T</a:t>
            </a:r>
            <a:r>
              <a:rPr lang="en-US" sz="2000" dirty="0"/>
              <a:t> repeatability of SSM is expected equal to or higher than SXP due to interface atomic fluctuations in addition to ovonic threshold </a:t>
            </a:r>
            <a:r>
              <a:rPr lang="en-US" sz="2000" dirty="0" smtClean="0"/>
              <a:t>bounce.</a:t>
            </a:r>
          </a:p>
          <a:p>
            <a:pPr lvl="1"/>
            <a:r>
              <a:rPr lang="en-US" sz="2000" dirty="0" smtClean="0">
                <a:ea typeface="Cambria Math" panose="02040503050406030204" pitchFamily="18" charset="0"/>
              </a:rPr>
              <a:t>Best exhibited V</a:t>
            </a:r>
            <a:r>
              <a:rPr lang="en-US" sz="2000" baseline="-25000" dirty="0" smtClean="0">
                <a:ea typeface="Cambria Math" panose="02040503050406030204" pitchFamily="18" charset="0"/>
              </a:rPr>
              <a:t>T</a:t>
            </a:r>
            <a:r>
              <a:rPr lang="en-US" sz="2000" dirty="0" smtClean="0">
                <a:ea typeface="Cambria Math" panose="02040503050406030204" pitchFamily="18" charset="0"/>
              </a:rPr>
              <a:t> Sigma: </a:t>
            </a:r>
            <a:r>
              <a:rPr lang="el-GR" sz="2000" dirty="0" smtClean="0">
                <a:ea typeface="Cambria Math" panose="02040503050406030204" pitchFamily="18" charset="0"/>
              </a:rPr>
              <a:t>σ</a:t>
            </a:r>
            <a:r>
              <a:rPr lang="en-US" sz="2000" baseline="-25000" dirty="0"/>
              <a:t>Set</a:t>
            </a:r>
            <a:r>
              <a:rPr lang="en-US" sz="2000" dirty="0"/>
              <a:t> is </a:t>
            </a:r>
            <a:r>
              <a:rPr lang="en-US" sz="2000" dirty="0" smtClean="0"/>
              <a:t>115mV (105mV bounce) and </a:t>
            </a:r>
            <a:r>
              <a:rPr lang="el-GR" sz="2000" dirty="0">
                <a:ea typeface="Cambria Math" panose="02040503050406030204" pitchFamily="18" charset="0"/>
              </a:rPr>
              <a:t>σ</a:t>
            </a:r>
            <a:r>
              <a:rPr lang="en-US" sz="2000" baseline="-25000" dirty="0"/>
              <a:t>Reset</a:t>
            </a:r>
            <a:r>
              <a:rPr lang="en-US" sz="2000" dirty="0"/>
              <a:t> </a:t>
            </a:r>
            <a:r>
              <a:rPr lang="en-US" sz="2000" dirty="0" smtClean="0"/>
              <a:t>is 125mV (125mV bounce)</a:t>
            </a:r>
            <a:endParaRPr lang="en-US" sz="2000" dirty="0"/>
          </a:p>
          <a:p>
            <a:r>
              <a:rPr lang="en-US" sz="2000" dirty="0" smtClean="0"/>
              <a:t>Drift: Set drift is similar to SXP; however, reset drift is ½ of Set’s.  </a:t>
            </a:r>
          </a:p>
          <a:p>
            <a:pPr lvl="1"/>
            <a:r>
              <a:rPr lang="en-US" sz="2000" dirty="0" smtClean="0"/>
              <a:t>Dual VDM strategy of SXP is not applicable.   Single VDM is POR; new V</a:t>
            </a:r>
            <a:r>
              <a:rPr lang="en-US" sz="2000" baseline="-25000" dirty="0" smtClean="0"/>
              <a:t>DM</a:t>
            </a:r>
            <a:r>
              <a:rPr lang="en-US" sz="2000" dirty="0" smtClean="0"/>
              <a:t> tracker ideas needed</a:t>
            </a:r>
            <a:endParaRPr lang="en-US" sz="2000" dirty="0"/>
          </a:p>
          <a:p>
            <a:pPr lvl="0"/>
            <a:r>
              <a:rPr lang="en-US" sz="1800" dirty="0" smtClean="0"/>
              <a:t>Read Disturb:  High tolerance to Set while Reset disturb requires additional RWB margin</a:t>
            </a:r>
            <a:endParaRPr lang="en-US" sz="1800" dirty="0"/>
          </a:p>
          <a:p>
            <a:pPr lvl="1"/>
            <a:r>
              <a:rPr lang="en-US" sz="1800" dirty="0" smtClean="0"/>
              <a:t>Reset: </a:t>
            </a:r>
            <a:r>
              <a:rPr lang="en-US" sz="1800" dirty="0"/>
              <a:t>~0.3V Reset Margin is needed to protect from 20K reads.</a:t>
            </a:r>
            <a:r>
              <a:rPr lang="en-US" sz="1800" dirty="0">
                <a:sym typeface="Wingdings" panose="05000000000000000000" pitchFamily="2" charset="2"/>
              </a:rPr>
              <a:t>  </a:t>
            </a:r>
            <a:r>
              <a:rPr lang="en-US" sz="1800" dirty="0" smtClean="0">
                <a:sym typeface="Wingdings" panose="05000000000000000000" pitchFamily="2" charset="2"/>
              </a:rPr>
              <a:t>Mechanism </a:t>
            </a:r>
            <a:r>
              <a:rPr lang="en-US" sz="1800" dirty="0">
                <a:sym typeface="Wingdings" panose="05000000000000000000" pitchFamily="2" charset="2"/>
              </a:rPr>
              <a:t>to be segmented </a:t>
            </a:r>
          </a:p>
          <a:p>
            <a:pPr lvl="1"/>
            <a:r>
              <a:rPr lang="en-US" sz="1800" dirty="0" smtClean="0"/>
              <a:t>Set: ~100mV shift up @10M </a:t>
            </a:r>
            <a:r>
              <a:rPr lang="en-US" sz="1800" dirty="0"/>
              <a:t>reads (</a:t>
            </a:r>
            <a:r>
              <a:rPr lang="en-US" sz="1800" dirty="0" err="1"/>
              <a:t>I</a:t>
            </a:r>
            <a:r>
              <a:rPr lang="en-US" sz="1800" baseline="-25000" dirty="0" err="1"/>
              <a:t>clamp</a:t>
            </a:r>
            <a:r>
              <a:rPr lang="en-US" sz="1800" dirty="0"/>
              <a:t>=30uA); </a:t>
            </a:r>
          </a:p>
          <a:p>
            <a:pPr lvl="0"/>
            <a:r>
              <a:rPr lang="en-US" sz="1800" dirty="0"/>
              <a:t>No Write Disturb </a:t>
            </a:r>
            <a:r>
              <a:rPr lang="en-US" sz="1800" dirty="0" smtClean="0"/>
              <a:t>issues</a:t>
            </a:r>
          </a:p>
          <a:p>
            <a:r>
              <a:rPr lang="en-US" sz="1800" dirty="0" smtClean="0">
                <a:cs typeface="Segoe UI" panose="020B0502040204020203" pitchFamily="34" charset="0"/>
              </a:rPr>
              <a:t>Endurance: Bathtub </a:t>
            </a:r>
            <a:r>
              <a:rPr lang="en-US" sz="1800" dirty="0">
                <a:cs typeface="Segoe UI" panose="020B0502040204020203" pitchFamily="34" charset="0"/>
              </a:rPr>
              <a:t>shape </a:t>
            </a:r>
            <a:r>
              <a:rPr lang="en-US" sz="1800" dirty="0" smtClean="0">
                <a:cs typeface="Segoe UI" panose="020B0502040204020203" pitchFamily="34" charset="0"/>
              </a:rPr>
              <a:t>of E2 and E3 is </a:t>
            </a:r>
            <a:r>
              <a:rPr lang="en-US" sz="1800" dirty="0">
                <a:cs typeface="Segoe UI" panose="020B0502040204020203" pitchFamily="34" charset="0"/>
              </a:rPr>
              <a:t>similar of </a:t>
            </a:r>
            <a:r>
              <a:rPr lang="en-US" sz="1800" dirty="0" smtClean="0">
                <a:cs typeface="Segoe UI" panose="020B0502040204020203" pitchFamily="34" charset="0"/>
              </a:rPr>
              <a:t>SXP with lower VT turnaround (detailed quantification is WIP)</a:t>
            </a:r>
            <a:endParaRPr lang="en-US" sz="1800" dirty="0" smtClean="0"/>
          </a:p>
          <a:p>
            <a:pPr lvl="0"/>
            <a:r>
              <a:rPr lang="en-US" sz="1800" dirty="0" smtClean="0"/>
              <a:t>Retention: WIP</a:t>
            </a:r>
            <a:endParaRPr lang="en-US" sz="18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38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29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Generation: ∆</a:t>
            </a:r>
            <a:r>
              <a:rPr lang="en-US" sz="3200" dirty="0"/>
              <a:t>V</a:t>
            </a:r>
            <a:r>
              <a:rPr lang="en-US" sz="3200" baseline="-25000" dirty="0"/>
              <a:t>T</a:t>
            </a:r>
            <a:r>
              <a:rPr lang="en-US" sz="3200" dirty="0"/>
              <a:t> </a:t>
            </a:r>
            <a:r>
              <a:rPr lang="en-US" sz="3200" dirty="0" smtClean="0"/>
              <a:t>physics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3949931" cy="48768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Transport mechanisms: </a:t>
            </a:r>
          </a:p>
          <a:p>
            <a:pPr marL="1089025" lvl="1" indent="-536575">
              <a:buNone/>
            </a:pPr>
            <a:r>
              <a:rPr lang="en-US" sz="1600" dirty="0" smtClean="0"/>
              <a:t>Filament (Parallel) or Bulk (Serial)</a:t>
            </a:r>
          </a:p>
          <a:p>
            <a:pPr marL="1371600" lvl="2" indent="-265113">
              <a:buNone/>
            </a:pPr>
            <a:r>
              <a:rPr lang="en-US" sz="1600" dirty="0" smtClean="0"/>
              <a:t>If bulk, local movement (Å) or mass transport (nm)</a:t>
            </a:r>
          </a:p>
          <a:p>
            <a:pPr marL="1089025" lvl="1" indent="-536575">
              <a:buNone/>
            </a:pPr>
            <a:r>
              <a:rPr lang="en-US" sz="1600" dirty="0" smtClean="0"/>
              <a:t>Constituents or Contaminants </a:t>
            </a:r>
          </a:p>
          <a:p>
            <a:pPr marL="0" indent="0">
              <a:buNone/>
            </a:pPr>
            <a:r>
              <a:rPr lang="en-US" sz="1600" dirty="0" smtClean="0"/>
              <a:t>Key exhibits</a:t>
            </a:r>
            <a:endParaRPr lang="en-US" sz="1600" dirty="0"/>
          </a:p>
          <a:p>
            <a:pPr marL="1089025" lvl="1" indent="-536575">
              <a:buNone/>
            </a:pPr>
            <a:r>
              <a:rPr lang="en-US" sz="1600" dirty="0" smtClean="0"/>
              <a:t>for./rev. program </a:t>
            </a:r>
            <a:r>
              <a:rPr lang="en-US" sz="1600" dirty="0"/>
              <a:t>X </a:t>
            </a:r>
            <a:r>
              <a:rPr lang="en-US" sz="1600" dirty="0" smtClean="0"/>
              <a:t>for./rev. read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 marL="1371600" lvl="2" indent="-265113">
              <a:buNone/>
            </a:pPr>
            <a:r>
              <a:rPr lang="en-US" sz="1600" dirty="0"/>
              <a:t>Subthreshold </a:t>
            </a:r>
            <a:r>
              <a:rPr lang="en-US" sz="1600" dirty="0" smtClean="0"/>
              <a:t>I-V</a:t>
            </a:r>
            <a:r>
              <a:rPr lang="en-US" sz="1600" dirty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–40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℃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</a:t>
            </a:r>
            <a:endParaRPr lang="en-US" sz="1600" dirty="0" smtClean="0"/>
          </a:p>
          <a:p>
            <a:pPr marL="1371600" lvl="2" indent="-265113">
              <a:buNone/>
            </a:pPr>
            <a:r>
              <a:rPr lang="en-US" sz="1600" dirty="0" smtClean="0"/>
              <a:t>SR71 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/</a:t>
            </a:r>
            <a:r>
              <a:rPr lang="en-US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600" dirty="0" smtClean="0"/>
              <a:t>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distribution</a:t>
            </a:r>
          </a:p>
          <a:p>
            <a:pPr marL="1089025" lvl="1" indent="-536575">
              <a:buNone/>
            </a:pPr>
            <a:r>
              <a:rPr lang="en-US" sz="1600" dirty="0" smtClean="0"/>
              <a:t>Temp </a:t>
            </a:r>
            <a:r>
              <a:rPr lang="en-US" sz="1600" dirty="0"/>
              <a:t>Co, E</a:t>
            </a:r>
            <a:r>
              <a:rPr lang="en-US" sz="1600" baseline="-25000" dirty="0"/>
              <a:t>A</a:t>
            </a:r>
            <a:r>
              <a:rPr lang="en-US" sz="1600" dirty="0"/>
              <a:t> of </a:t>
            </a:r>
            <a:r>
              <a:rPr lang="en-US" sz="1600" dirty="0" err="1" smtClean="0"/>
              <a:t>subV</a:t>
            </a:r>
            <a:r>
              <a:rPr lang="en-US" sz="1600" baseline="-25000" dirty="0" err="1" smtClean="0"/>
              <a:t>th</a:t>
            </a:r>
            <a:r>
              <a:rPr lang="en-US" sz="1600" dirty="0" smtClean="0"/>
              <a:t> conduction</a:t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WIP</a:t>
            </a:r>
            <a:endParaRPr lang="en-US" sz="1600" dirty="0"/>
          </a:p>
          <a:p>
            <a:pPr marL="1089025" lvl="1" indent="-536575">
              <a:buNone/>
            </a:pPr>
            <a:r>
              <a:rPr lang="en-US" sz="1600" dirty="0"/>
              <a:t>TTT to establish migration models (with temp or time</a:t>
            </a:r>
            <a:r>
              <a:rPr lang="en-US" sz="1600" dirty="0" smtClean="0"/>
              <a:t>)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/>
            </a:r>
            <a:b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limited data, </a:t>
            </a:r>
            <a:r>
              <a:rPr lang="en-US" sz="1600" dirty="0" err="1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</a:t>
            </a:r>
            <a:endParaRPr lang="en-US" sz="1600" dirty="0" smtClean="0"/>
          </a:p>
          <a:p>
            <a:pPr marL="1089025" lvl="1" indent="-536575">
              <a:buNone/>
            </a:pPr>
            <a:r>
              <a:rPr lang="en-US" sz="1600" dirty="0" smtClean="0">
                <a:ea typeface="Cambria Math" panose="02040503050406030204" pitchFamily="18" charset="0"/>
              </a:rPr>
              <a:t>∆</a:t>
            </a:r>
            <a:r>
              <a:rPr lang="en-US" sz="1600" dirty="0" smtClean="0"/>
              <a:t>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subject to composition vs. Integration (clean, seal, bake)</a:t>
            </a:r>
          </a:p>
          <a:p>
            <a:pPr marL="1089025" lvl="1" indent="-536575">
              <a:buNone/>
            </a:pPr>
            <a:r>
              <a:rPr lang="en-US" sz="1600" dirty="0" err="1"/>
              <a:t>Vt</a:t>
            </a:r>
            <a:r>
              <a:rPr lang="en-US" sz="1600" dirty="0"/>
              <a:t>-I on 2XCMOS (in 4 quadrants)</a:t>
            </a:r>
          </a:p>
          <a:p>
            <a:pPr marL="1089025" lvl="1" indent="-536575">
              <a:buNone/>
            </a:pPr>
            <a:endParaRPr lang="en-US" sz="1600" dirty="0"/>
          </a:p>
          <a:p>
            <a:pPr lvl="1"/>
            <a:endParaRPr lang="en-US" sz="18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219200"/>
            <a:ext cx="7391400" cy="4876800"/>
          </a:xfrm>
        </p:spPr>
        <p:txBody>
          <a:bodyPr/>
          <a:lstStyle/>
          <a:p>
            <a:pPr marL="457200" indent="-457200">
              <a:buNone/>
            </a:pPr>
            <a:r>
              <a:rPr lang="en-US" sz="1600" dirty="0" smtClean="0"/>
              <a:t>The evidences of forward vs. reverse I-V and </a:t>
            </a:r>
            <a:r>
              <a:rPr lang="en-US" sz="1600" dirty="0" err="1" smtClean="0"/>
              <a:t>Vt</a:t>
            </a:r>
            <a:r>
              <a:rPr lang="en-US" sz="1600" dirty="0" smtClean="0"/>
              <a:t> indicate </a:t>
            </a:r>
            <a:r>
              <a:rPr lang="en-US" sz="1600" dirty="0" smtClean="0"/>
              <a:t>an </a:t>
            </a:r>
            <a:r>
              <a:rPr lang="en-US" sz="1600" dirty="0" smtClean="0"/>
              <a:t>interfacial modulation effects with bipolar operations  </a:t>
            </a:r>
          </a:p>
          <a:p>
            <a:pPr marL="914400" lvl="1" indent="-361950">
              <a:buNone/>
            </a:pPr>
            <a:r>
              <a:rPr lang="en-US" sz="1600" dirty="0">
                <a:sym typeface="Wingdings" panose="05000000000000000000" pitchFamily="2" charset="2"/>
              </a:rPr>
              <a:t>N</a:t>
            </a:r>
            <a:r>
              <a:rPr lang="en-US" sz="1600" dirty="0" smtClean="0">
                <a:sym typeface="Wingdings" panose="05000000000000000000" pitchFamily="2" charset="2"/>
              </a:rPr>
              <a:t>ot a parallel resistor network as exhibited with bipolar read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Refute </a:t>
            </a:r>
            <a:r>
              <a:rPr lang="en-US" sz="1600" dirty="0">
                <a:sym typeface="Wingdings" panose="05000000000000000000" pitchFamily="2" charset="2"/>
              </a:rPr>
              <a:t>filament </a:t>
            </a:r>
            <a:r>
              <a:rPr lang="en-US" sz="1600" dirty="0" smtClean="0">
                <a:sym typeface="Wingdings" panose="05000000000000000000" pitchFamily="2" charset="2"/>
              </a:rPr>
              <a:t>model</a:t>
            </a:r>
            <a:endParaRPr lang="en-US" sz="1600" dirty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Parallel </a:t>
            </a:r>
            <a:r>
              <a:rPr lang="en-US" sz="1600" dirty="0" err="1" smtClean="0">
                <a:sym typeface="Wingdings" panose="05000000000000000000" pitchFamily="2" charset="2"/>
              </a:rPr>
              <a:t>subV</a:t>
            </a:r>
            <a:r>
              <a:rPr lang="en-US" sz="1600" baseline="-25000" dirty="0" err="1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 I-V shift suggests carrier injection but bulk transport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Refute local structure (electronic configuration) changes (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–40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℃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WIP)</a:t>
            </a:r>
            <a:endParaRPr lang="en-US" sz="1600" dirty="0" smtClean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Supporting mass transport model between interfaces</a:t>
            </a:r>
          </a:p>
          <a:p>
            <a:pPr marL="457200" indent="-457200">
              <a:buNone/>
            </a:pPr>
            <a:r>
              <a:rPr lang="en-US" sz="1600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∆</a:t>
            </a:r>
            <a:r>
              <a:rPr lang="en-US" sz="1600" dirty="0" smtClean="0">
                <a:sym typeface="Wingdings" panose="05000000000000000000" pitchFamily="2" charset="2"/>
              </a:rPr>
              <a:t>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 is </a:t>
            </a:r>
            <a:endParaRPr lang="en-US" sz="1600" dirty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Insensitive </a:t>
            </a:r>
            <a:r>
              <a:rPr lang="en-US" sz="1600" dirty="0">
                <a:sym typeface="Wingdings" panose="05000000000000000000" pitchFamily="2" charset="2"/>
              </a:rPr>
              <a:t>to </a:t>
            </a:r>
            <a:r>
              <a:rPr lang="en-US" sz="1600" dirty="0" smtClean="0">
                <a:sym typeface="Wingdings" panose="05000000000000000000" pitchFamily="2" charset="2"/>
              </a:rPr>
              <a:t>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cut clean, Seal type, and Pre-/Post-2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>
                <a:sym typeface="Wingdings" panose="05000000000000000000" pitchFamily="2" charset="2"/>
              </a:rPr>
              <a:t>cut &amp;</a:t>
            </a:r>
            <a:r>
              <a:rPr lang="en-US" sz="1600" dirty="0" smtClean="0">
                <a:sym typeface="Wingdings" panose="05000000000000000000" pitchFamily="2" charset="2"/>
              </a:rPr>
              <a:t> passivation anneal</a:t>
            </a:r>
          </a:p>
          <a:p>
            <a:pPr marL="914400" lvl="1" indent="-361950">
              <a:buNone/>
            </a:pPr>
            <a:r>
              <a:rPr lang="en-US" sz="1600" dirty="0">
                <a:sym typeface="Wingdings" panose="05000000000000000000" pitchFamily="2" charset="2"/>
              </a:rPr>
              <a:t>M</a:t>
            </a:r>
            <a:r>
              <a:rPr lang="en-US" sz="1600" dirty="0" smtClean="0">
                <a:sym typeface="Wingdings" panose="05000000000000000000" pitchFamily="2" charset="2"/>
              </a:rPr>
              <a:t>odulated by In/Ge</a:t>
            </a:r>
            <a:r>
              <a:rPr lang="en-US" sz="1600" strike="sngStrike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/Se</a:t>
            </a:r>
            <a:r>
              <a:rPr lang="en-US" sz="1600" dirty="0" smtClean="0">
                <a:sym typeface="Wingdings" panose="05000000000000000000" pitchFamily="2" charset="2"/>
              </a:rPr>
              <a:t> composition skew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composition vs. 1</a:t>
            </a:r>
            <a:r>
              <a:rPr lang="en-US" sz="1600" baseline="30000" dirty="0" smtClean="0">
                <a:sym typeface="Wingdings" panose="05000000000000000000" pitchFamily="2" charset="2"/>
              </a:rPr>
              <a:t>st</a:t>
            </a:r>
            <a:r>
              <a:rPr lang="en-US" sz="1600" dirty="0" smtClean="0">
                <a:sym typeface="Wingdings" panose="05000000000000000000" pitchFamily="2" charset="2"/>
              </a:rPr>
              <a:t>/2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cut profile segmentation needed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A function of Electrode process (HUC vs. HBC BE or C vs. </a:t>
            </a:r>
            <a:r>
              <a:rPr lang="en-US" sz="1600" dirty="0" err="1" smtClean="0">
                <a:sym typeface="Wingdings" panose="05000000000000000000" pitchFamily="2" charset="2"/>
              </a:rPr>
              <a:t>CNx</a:t>
            </a:r>
            <a:r>
              <a:rPr lang="en-US" sz="1600" dirty="0" smtClean="0">
                <a:sym typeface="Wingdings" panose="05000000000000000000" pitchFamily="2" charset="2"/>
              </a:rPr>
              <a:t> TE)</a:t>
            </a:r>
          </a:p>
          <a:p>
            <a:pPr marL="457200" indent="-45720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Inconsistency yet to be understood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Window expansion or saturation is expected as PW/PA increases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Negative slope on 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-PW and positive slope on 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-PA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Follow up with 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“</a:t>
            </a:r>
            <a:r>
              <a:rPr lang="en-US" sz="1600" dirty="0" err="1" smtClean="0">
                <a:sym typeface="Wingdings" panose="05000000000000000000" pitchFamily="2" charset="2"/>
              </a:rPr>
              <a:t>subV</a:t>
            </a:r>
            <a:r>
              <a:rPr lang="en-US" sz="1600" baseline="-25000" dirty="0" err="1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 window” vs. PA/PW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Threshold “Point” (V</a:t>
            </a:r>
            <a:r>
              <a:rPr lang="en-US" sz="1600" baseline="-25000" dirty="0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@I</a:t>
            </a:r>
            <a:r>
              <a:rPr lang="en-US" sz="1600" baseline="-25000" dirty="0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)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Spike Effects </a:t>
            </a:r>
            <a:endParaRPr lang="en-US" sz="16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457200"/>
          </a:xfrm>
        </p:spPr>
        <p:txBody>
          <a:bodyPr/>
          <a:lstStyle/>
          <a:p>
            <a:r>
              <a:rPr lang="en-US" sz="3200" dirty="0"/>
              <a:t>Consumption: E2, E3 Variability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685800"/>
            <a:ext cx="5105400" cy="57912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Variability including </a:t>
            </a:r>
          </a:p>
          <a:p>
            <a:pPr marL="461963" lvl="1" indent="-234950">
              <a:buNone/>
            </a:pPr>
            <a:r>
              <a:rPr lang="en-US" sz="1800" dirty="0"/>
              <a:t>Same bit: Repeatability </a:t>
            </a:r>
            <a:r>
              <a:rPr lang="en-US" sz="1800" dirty="0" smtClean="0"/>
              <a:t>(analog to Bounce of SXP)</a:t>
            </a:r>
            <a:endParaRPr lang="en-US" sz="1800" dirty="0"/>
          </a:p>
          <a:p>
            <a:pPr marL="461963" lvl="1" indent="-234950">
              <a:buNone/>
            </a:pPr>
            <a:r>
              <a:rPr lang="en-US" sz="1800" dirty="0" smtClean="0"/>
              <a:t>Bit-2-Bit</a:t>
            </a:r>
            <a:endParaRPr lang="en-US" sz="1800" dirty="0"/>
          </a:p>
          <a:p>
            <a:pPr marL="687388" lvl="2" indent="-225425">
              <a:buNone/>
            </a:pPr>
            <a:r>
              <a:rPr lang="en-US" sz="1800" dirty="0"/>
              <a:t>circuit/device interaction such as PA/PW (slope-1/2/3 characteristics), </a:t>
            </a:r>
          </a:p>
          <a:p>
            <a:pPr marL="687388" lvl="2" indent="-225425">
              <a:buNone/>
            </a:pPr>
            <a:r>
              <a:rPr lang="en-US" sz="1800" dirty="0"/>
              <a:t>Cross Tile (ED) such as snapback </a:t>
            </a:r>
            <a:r>
              <a:rPr lang="en-US" sz="1800" dirty="0" smtClean="0"/>
              <a:t>effects</a:t>
            </a:r>
          </a:p>
          <a:p>
            <a:pPr marL="687388" lvl="2" indent="-225425">
              <a:buNone/>
            </a:pPr>
            <a:r>
              <a:rPr lang="en-US" sz="1800" dirty="0" smtClean="0"/>
              <a:t>Deck-2-Deck offset</a:t>
            </a:r>
            <a:endParaRPr lang="en-US" sz="1800" dirty="0"/>
          </a:p>
          <a:p>
            <a:pPr marL="687388" lvl="2" indent="-225425">
              <a:buNone/>
            </a:pPr>
            <a:r>
              <a:rPr lang="en-US" sz="1800" dirty="0"/>
              <a:t>Device physical differences</a:t>
            </a:r>
          </a:p>
          <a:p>
            <a:pPr marL="461963" lvl="1" indent="-234950">
              <a:buNone/>
            </a:pPr>
            <a:r>
              <a:rPr lang="en-US" sz="1800" dirty="0"/>
              <a:t>Ambient: temperature</a:t>
            </a:r>
          </a:p>
          <a:p>
            <a:pPr marL="0" indent="0">
              <a:buNone/>
            </a:pPr>
            <a:r>
              <a:rPr lang="en-US" sz="1800" dirty="0"/>
              <a:t>Key exhibits</a:t>
            </a:r>
          </a:p>
          <a:p>
            <a:pPr marL="461963" lvl="1" indent="-234950">
              <a:buNone/>
            </a:pPr>
            <a:r>
              <a:rPr lang="en-US" sz="1800" dirty="0"/>
              <a:t>Intrinsic sigma such as bounce</a:t>
            </a:r>
          </a:p>
          <a:p>
            <a:pPr marL="461963" lvl="1" indent="-234950">
              <a:buNone/>
            </a:pPr>
            <a:r>
              <a:rPr lang="en-US" sz="1800" dirty="0"/>
              <a:t>S2R “TTT” – PA, PW, and number of pulse</a:t>
            </a:r>
          </a:p>
          <a:p>
            <a:pPr marL="461963" lvl="1" indent="-234950">
              <a:buNone/>
            </a:pPr>
            <a:r>
              <a:rPr lang="en-US" sz="1800" dirty="0"/>
              <a:t>R2S “TTT” – PA, PW, and number of pulse</a:t>
            </a:r>
          </a:p>
          <a:p>
            <a:pPr marL="461963" lvl="1" indent="-234950">
              <a:buNone/>
            </a:pPr>
            <a:r>
              <a:rPr lang="en-US" sz="1800" dirty="0"/>
              <a:t>“ED” or cross tile</a:t>
            </a:r>
          </a:p>
          <a:p>
            <a:pPr marL="461963" lvl="1" indent="-234950">
              <a:buNone/>
            </a:pPr>
            <a:r>
              <a:rPr lang="en-US" sz="1800" dirty="0"/>
              <a:t>Geometric impact: lateral, vertical and profile</a:t>
            </a:r>
          </a:p>
          <a:p>
            <a:pPr marL="461963" lvl="1" indent="-234950">
              <a:buNone/>
            </a:pPr>
            <a:r>
              <a:rPr lang="en-US" sz="1800" dirty="0"/>
              <a:t>Composition learnings</a:t>
            </a:r>
          </a:p>
          <a:p>
            <a:pPr marL="461963" lvl="1" indent="-234950">
              <a:buNone/>
            </a:pPr>
            <a:r>
              <a:rPr lang="en-US" sz="1800" dirty="0"/>
              <a:t>Cross vs. extrinsic </a:t>
            </a:r>
            <a:r>
              <a:rPr lang="en-US" sz="1800" dirty="0" smtClean="0"/>
              <a:t>contamination learnings</a:t>
            </a:r>
            <a:endParaRPr lang="en-US" sz="1800" dirty="0"/>
          </a:p>
          <a:p>
            <a:pPr marL="461963" lvl="1" indent="-234950">
              <a:buNone/>
            </a:pPr>
            <a:r>
              <a:rPr lang="en-US" sz="1800" dirty="0"/>
              <a:t>Temperature effects, thermal co and E</a:t>
            </a:r>
            <a:r>
              <a:rPr lang="en-US" sz="1800" baseline="-25000" dirty="0"/>
              <a:t>A</a:t>
            </a:r>
            <a:r>
              <a:rPr lang="en-US" sz="1800" dirty="0"/>
              <a:t> of </a:t>
            </a:r>
            <a:r>
              <a:rPr lang="en-US" sz="1800" dirty="0" err="1"/>
              <a:t>Vt</a:t>
            </a:r>
            <a:r>
              <a:rPr lang="en-US" sz="1800" dirty="0"/>
              <a:t> </a:t>
            </a:r>
          </a:p>
          <a:p>
            <a:pPr marL="0" lvl="0" indent="0">
              <a:buNone/>
            </a:pPr>
            <a:r>
              <a:rPr lang="en-US" sz="1800" dirty="0"/>
              <a:t>“corner” definitions</a:t>
            </a:r>
          </a:p>
          <a:p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685800"/>
            <a:ext cx="6781800" cy="5638800"/>
          </a:xfrm>
        </p:spPr>
        <p:txBody>
          <a:bodyPr/>
          <a:lstStyle/>
          <a:p>
            <a:pPr marL="233363" indent="-233363">
              <a:buNone/>
            </a:pPr>
            <a:r>
              <a:rPr lang="en-US" sz="1800" dirty="0" smtClean="0"/>
              <a:t>Intrinsically,  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 repeatability of SSM is expected equal to or higher than SXP due to interface atomic fluctuations in addition to </a:t>
            </a:r>
            <a:r>
              <a:rPr lang="en-US" sz="1800" dirty="0"/>
              <a:t>ovonic threshold </a:t>
            </a:r>
            <a:r>
              <a:rPr lang="en-US" sz="1800" dirty="0" smtClean="0"/>
              <a:t>bounce</a:t>
            </a:r>
          </a:p>
          <a:p>
            <a:pPr marL="690563" lvl="1" indent="-233363">
              <a:buNone/>
            </a:pPr>
            <a:r>
              <a:rPr lang="en-US" sz="1800" dirty="0" smtClean="0">
                <a:ea typeface="Cambria Math" panose="02040503050406030204" pitchFamily="18" charset="0"/>
              </a:rPr>
              <a:t>V</a:t>
            </a:r>
            <a:r>
              <a:rPr lang="en-US" sz="1800" baseline="-25000" dirty="0" smtClean="0">
                <a:ea typeface="Cambria Math" panose="02040503050406030204" pitchFamily="18" charset="0"/>
              </a:rPr>
              <a:t>T</a:t>
            </a:r>
            <a:r>
              <a:rPr lang="en-US" sz="1800" dirty="0" smtClean="0">
                <a:ea typeface="Cambria Math" panose="02040503050406030204" pitchFamily="18" charset="0"/>
              </a:rPr>
              <a:t>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Set</a:t>
            </a:r>
            <a:r>
              <a:rPr lang="en-US" sz="1800" dirty="0" smtClean="0"/>
              <a:t> is ~25mV and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Reset</a:t>
            </a:r>
            <a:r>
              <a:rPr lang="en-US" sz="1800" dirty="0" smtClean="0"/>
              <a:t> is ~45mV higher than SXP’s (80mV)</a:t>
            </a:r>
          </a:p>
          <a:p>
            <a:pPr marL="690563" lvl="1" indent="-233363">
              <a:buNone/>
            </a:pPr>
            <a:r>
              <a:rPr lang="en-US" sz="1800" dirty="0" smtClean="0"/>
              <a:t>Higher PA lower </a:t>
            </a:r>
            <a:r>
              <a:rPr lang="en-US" sz="1800" dirty="0">
                <a:ea typeface="Cambria Math" panose="02040503050406030204" pitchFamily="18" charset="0"/>
              </a:rPr>
              <a:t>V</a:t>
            </a:r>
            <a:r>
              <a:rPr lang="en-US" sz="1800" baseline="-25000" dirty="0">
                <a:ea typeface="Cambria Math" panose="02040503050406030204" pitchFamily="18" charset="0"/>
              </a:rPr>
              <a:t>T</a:t>
            </a:r>
            <a:r>
              <a:rPr lang="en-US" sz="1800" dirty="0">
                <a:ea typeface="Cambria Math" panose="02040503050406030204" pitchFamily="18" charset="0"/>
              </a:rPr>
              <a:t>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dirty="0" smtClean="0">
                <a:ea typeface="Cambria Math" panose="02040503050406030204" pitchFamily="18" charset="0"/>
              </a:rPr>
              <a:t>; </a:t>
            </a:r>
            <a:r>
              <a:rPr lang="en-US" sz="1800" dirty="0">
                <a:ea typeface="Cambria Math" panose="02040503050406030204" pitchFamily="18" charset="0"/>
              </a:rPr>
              <a:t>i</a:t>
            </a:r>
            <a:r>
              <a:rPr lang="en-US" sz="1800" dirty="0" smtClean="0"/>
              <a:t>nsensitive to PW</a:t>
            </a:r>
            <a:endParaRPr lang="en-US" sz="1800" dirty="0" smtClean="0">
              <a:ea typeface="Cambria Math" panose="02040503050406030204" pitchFamily="18" charset="0"/>
            </a:endParaRPr>
          </a:p>
          <a:p>
            <a:pPr marL="233363" indent="-233363">
              <a:buNone/>
            </a:pPr>
            <a:r>
              <a:rPr lang="en-US" sz="1800" dirty="0" smtClean="0"/>
              <a:t>ED dependence: systematic – near ED lower </a:t>
            </a:r>
            <a:r>
              <a:rPr lang="en-US" sz="1800" dirty="0" err="1" smtClean="0"/>
              <a:t>Vt</a:t>
            </a:r>
            <a:r>
              <a:rPr lang="en-US" sz="1800" dirty="0" smtClean="0"/>
              <a:t> </a:t>
            </a:r>
          </a:p>
          <a:p>
            <a:pPr marL="690563" lvl="1" indent="-233363">
              <a:buNone/>
            </a:pPr>
            <a:r>
              <a:rPr lang="en-US" sz="1800" dirty="0" smtClean="0"/>
              <a:t>Follow-up:  Spike Mitigation, BL/WL RC skew and Electrode (local R) experiment</a:t>
            </a:r>
          </a:p>
          <a:p>
            <a:pPr marL="233363" indent="-233363">
              <a:buNone/>
            </a:pPr>
            <a:r>
              <a:rPr lang="en-US" sz="1800" dirty="0" smtClean="0"/>
              <a:t>Physical Geometry</a:t>
            </a:r>
          </a:p>
          <a:p>
            <a:pPr marL="690563" lvl="1" indent="-233363">
              <a:buNone/>
            </a:pPr>
            <a:r>
              <a:rPr lang="en-US" sz="1800" dirty="0" smtClean="0"/>
              <a:t>Strong correlation on vertical profile – lower window with straight profile but insensitive to thickness and CD</a:t>
            </a:r>
          </a:p>
          <a:p>
            <a:pPr marL="233363" indent="-233363">
              <a:buNone/>
            </a:pPr>
            <a:r>
              <a:rPr lang="en-US" sz="1800" dirty="0" smtClean="0"/>
              <a:t>Integration </a:t>
            </a:r>
            <a:r>
              <a:rPr lang="en-US" sz="1800" dirty="0" smtClean="0">
                <a:sym typeface="Wingdings" panose="05000000000000000000" pitchFamily="2" charset="2"/>
              </a:rPr>
              <a:t> Lower sensitivity to foreign containment if any  </a:t>
            </a:r>
            <a:endParaRPr lang="en-US" sz="1800" dirty="0" smtClean="0"/>
          </a:p>
          <a:p>
            <a:pPr marL="690563" lvl="1" indent="-233363">
              <a:buNone/>
            </a:pPr>
            <a:r>
              <a:rPr lang="en-US" sz="1800" dirty="0" smtClean="0"/>
              <a:t>52, 69 or 80 anneal is insensitive to </a:t>
            </a:r>
            <a:r>
              <a:rPr lang="en-US" sz="1800" dirty="0" smtClean="0"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/>
              <a:t> </a:t>
            </a:r>
            <a:r>
              <a:rPr lang="en-US" sz="1800" dirty="0" smtClean="0"/>
              <a:t>(2XCMOS data, SR71 WIP)</a:t>
            </a:r>
          </a:p>
          <a:p>
            <a:pPr marL="690563" lvl="1" indent="-233363">
              <a:buNone/>
            </a:pPr>
            <a:r>
              <a:rPr lang="en-US" sz="1800" dirty="0" smtClean="0"/>
              <a:t>BL clean, Seal thickness, temp or treat shows low impact to </a:t>
            </a:r>
            <a:r>
              <a:rPr lang="en-US" sz="1800" dirty="0">
                <a:ea typeface="Cambria Math" panose="02040503050406030204" pitchFamily="18" charset="0"/>
              </a:rPr>
              <a:t>∆</a:t>
            </a:r>
            <a:r>
              <a:rPr lang="en-US" sz="1800" dirty="0" err="1" smtClean="0"/>
              <a:t>V</a:t>
            </a:r>
            <a:r>
              <a:rPr lang="en-US" sz="1800" baseline="-25000" dirty="0" err="1" smtClean="0"/>
              <a:t>t</a:t>
            </a:r>
            <a:endParaRPr lang="en-US" sz="1800" dirty="0" smtClean="0"/>
          </a:p>
          <a:p>
            <a:pPr marL="233363" indent="-233363">
              <a:buNone/>
            </a:pPr>
            <a:r>
              <a:rPr lang="en-US" sz="1800" dirty="0" smtClean="0"/>
              <a:t>SD Composition</a:t>
            </a:r>
          </a:p>
          <a:p>
            <a:pPr marL="690563" lvl="1" indent="-233363">
              <a:buNone/>
            </a:pPr>
            <a:r>
              <a:rPr lang="en-US" sz="1800" dirty="0" smtClean="0"/>
              <a:t>In and Ge doping </a:t>
            </a:r>
            <a:r>
              <a:rPr lang="en-US" sz="1800" dirty="0"/>
              <a:t>increases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endParaRPr lang="en-US" sz="1800" dirty="0"/>
          </a:p>
          <a:p>
            <a:pPr marL="690563" lvl="1" indent="-233363">
              <a:buNone/>
            </a:pPr>
            <a:r>
              <a:rPr lang="en-US" sz="1800" dirty="0" smtClean="0"/>
              <a:t>Convoluted </a:t>
            </a:r>
            <a:r>
              <a:rPr lang="en-US" sz="1800" dirty="0"/>
              <a:t>with </a:t>
            </a:r>
            <a:r>
              <a:rPr lang="en-US" sz="1800" dirty="0" smtClean="0"/>
              <a:t>vertical profile, to be segmented</a:t>
            </a:r>
          </a:p>
          <a:p>
            <a:pPr marL="0" indent="0">
              <a:buNone/>
            </a:pPr>
            <a:r>
              <a:rPr lang="en-US" sz="1800" dirty="0" smtClean="0"/>
              <a:t>Corner definition is yet to be developed</a:t>
            </a: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80019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Retention/Disturb: </a:t>
            </a:r>
            <a:r>
              <a:rPr lang="en-US" sz="3600" dirty="0"/>
              <a:t>Drift, RD, WD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sz="1800" dirty="0" smtClean="0"/>
              <a:t>Drift characterization</a:t>
            </a:r>
          </a:p>
          <a:p>
            <a:pPr lvl="1"/>
            <a:r>
              <a:rPr lang="en-US" sz="1800" dirty="0" smtClean="0"/>
              <a:t>Set </a:t>
            </a:r>
            <a:r>
              <a:rPr lang="en-US" sz="1800" dirty="0"/>
              <a:t>and Reset states </a:t>
            </a:r>
            <a:endParaRPr lang="en-US" sz="1800" dirty="0" smtClean="0"/>
          </a:p>
          <a:p>
            <a:pPr lvl="1"/>
            <a:r>
              <a:rPr lang="en-US" sz="1800" dirty="0" smtClean="0"/>
              <a:t>UD and BD</a:t>
            </a:r>
          </a:p>
          <a:p>
            <a:pPr lvl="1"/>
            <a:r>
              <a:rPr lang="en-US" sz="1800" dirty="0" smtClean="0"/>
              <a:t>1u </a:t>
            </a:r>
            <a:r>
              <a:rPr lang="en-US" sz="1800" dirty="0"/>
              <a:t>up to </a:t>
            </a:r>
            <a:r>
              <a:rPr lang="en-US" sz="1800" dirty="0" smtClean="0"/>
              <a:t>48Hrs</a:t>
            </a:r>
          </a:p>
          <a:p>
            <a:pPr lvl="1"/>
            <a:r>
              <a:rPr lang="en-US" sz="1800" dirty="0" smtClean="0"/>
              <a:t>E</a:t>
            </a:r>
            <a:r>
              <a:rPr lang="en-US" sz="1800" baseline="-25000" dirty="0" smtClean="0"/>
              <a:t>A</a:t>
            </a:r>
            <a:endParaRPr lang="en-US" sz="1800" baseline="-25000" dirty="0"/>
          </a:p>
          <a:p>
            <a:pPr lvl="0"/>
            <a:r>
              <a:rPr lang="en-US" sz="1800" dirty="0" smtClean="0"/>
              <a:t>Read Disturb and more</a:t>
            </a:r>
          </a:p>
          <a:p>
            <a:pPr lvl="1"/>
            <a:r>
              <a:rPr lang="en-US" sz="1800" dirty="0" smtClean="0"/>
              <a:t>Set State: Analog to Set on Set (or Reset on Reset?)</a:t>
            </a:r>
          </a:p>
          <a:p>
            <a:pPr lvl="2"/>
            <a:r>
              <a:rPr lang="en-US" sz="1800" dirty="0" smtClean="0"/>
              <a:t>PW </a:t>
            </a:r>
            <a:r>
              <a:rPr lang="en-US" sz="1800" dirty="0"/>
              <a:t>vs. number of pulses </a:t>
            </a:r>
            <a:endParaRPr lang="en-US" sz="1800" dirty="0" smtClean="0"/>
          </a:p>
          <a:p>
            <a:pPr lvl="1"/>
            <a:r>
              <a:rPr lang="en-US" sz="1800" dirty="0"/>
              <a:t>Reset State: RD retention  </a:t>
            </a:r>
            <a:endParaRPr lang="en-US" sz="1800" dirty="0" smtClean="0"/>
          </a:p>
          <a:p>
            <a:pPr lvl="0"/>
            <a:r>
              <a:rPr lang="en-US" sz="1800" dirty="0"/>
              <a:t>Write Disturb</a:t>
            </a:r>
          </a:p>
          <a:p>
            <a:pPr lvl="1"/>
            <a:r>
              <a:rPr lang="en-US" sz="1800" dirty="0"/>
              <a:t>Set and Reset state</a:t>
            </a:r>
          </a:p>
          <a:p>
            <a:pPr lvl="1"/>
            <a:r>
              <a:rPr lang="en-US" sz="1800" dirty="0"/>
              <a:t>E</a:t>
            </a:r>
            <a:r>
              <a:rPr lang="en-US" sz="1800" baseline="-25000" dirty="0"/>
              <a:t>A</a:t>
            </a:r>
          </a:p>
          <a:p>
            <a:pPr lvl="0"/>
            <a:r>
              <a:rPr lang="en-US" sz="1800" dirty="0"/>
              <a:t>Rainbow characteristics</a:t>
            </a:r>
          </a:p>
          <a:p>
            <a:pPr lvl="1"/>
            <a:r>
              <a:rPr lang="en-US" sz="1800" dirty="0"/>
              <a:t>E</a:t>
            </a:r>
            <a:r>
              <a:rPr lang="en-US" sz="1800" baseline="-25000" dirty="0"/>
              <a:t>A</a:t>
            </a:r>
            <a:r>
              <a:rPr lang="en-US" sz="1800" dirty="0"/>
              <a:t> of Set and Reset state retention </a:t>
            </a:r>
          </a:p>
          <a:p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sz="1800" dirty="0" smtClean="0"/>
              <a:t>Drift</a:t>
            </a:r>
          </a:p>
          <a:p>
            <a:pPr lvl="1"/>
            <a:r>
              <a:rPr lang="en-US" sz="1800" dirty="0" smtClean="0"/>
              <a:t>Reset </a:t>
            </a:r>
            <a:r>
              <a:rPr lang="en-US" sz="1800" dirty="0" err="1" smtClean="0"/>
              <a:t>UnBias</a:t>
            </a:r>
            <a:r>
              <a:rPr lang="en-US" sz="1800" dirty="0" smtClean="0"/>
              <a:t> Drift is ~½ of Set’s</a:t>
            </a:r>
          </a:p>
          <a:p>
            <a:pPr lvl="1"/>
            <a:r>
              <a:rPr lang="en-US" sz="1800" dirty="0" smtClean="0"/>
              <a:t>Bias </a:t>
            </a:r>
            <a:r>
              <a:rPr lang="en-US" sz="1800" dirty="0"/>
              <a:t>Drift </a:t>
            </a:r>
            <a:r>
              <a:rPr lang="en-US" sz="1800" dirty="0" smtClean="0"/>
              <a:t>of E2 is similar to SXP</a:t>
            </a:r>
            <a:endParaRPr lang="en-US" sz="1800" dirty="0"/>
          </a:p>
          <a:p>
            <a:pPr lvl="1"/>
            <a:r>
              <a:rPr lang="en-US" sz="1800" dirty="0"/>
              <a:t>SXP drift Tracker cannot be deployed</a:t>
            </a:r>
          </a:p>
          <a:p>
            <a:pPr lvl="0"/>
            <a:r>
              <a:rPr lang="en-US" sz="1800" dirty="0" smtClean="0"/>
              <a:t>Read Disturb</a:t>
            </a:r>
            <a:endParaRPr lang="en-US" sz="1800" dirty="0"/>
          </a:p>
          <a:p>
            <a:pPr lvl="1"/>
            <a:r>
              <a:rPr lang="en-US" sz="1800" dirty="0" smtClean="0"/>
              <a:t>Reset Retention: ~0.3V Reset Margin is needed to protect from 20K reads.</a:t>
            </a:r>
            <a:r>
              <a:rPr lang="en-US" sz="1800" dirty="0" smtClean="0">
                <a:sym typeface="Wingdings" panose="05000000000000000000" pitchFamily="2" charset="2"/>
              </a:rPr>
              <a:t>  </a:t>
            </a:r>
          </a:p>
          <a:p>
            <a:pPr lvl="2"/>
            <a:r>
              <a:rPr lang="en-US" sz="1800" dirty="0" smtClean="0">
                <a:sym typeface="Wingdings" panose="05000000000000000000" pitchFamily="2" charset="2"/>
              </a:rPr>
              <a:t>Mechanism to be segmented </a:t>
            </a:r>
          </a:p>
          <a:p>
            <a:pPr lvl="1"/>
            <a:r>
              <a:rPr lang="en-US" sz="1800" dirty="0"/>
              <a:t>T</a:t>
            </a:r>
            <a:r>
              <a:rPr lang="en-US" sz="1800" dirty="0" smtClean="0"/>
              <a:t>olerant to Set state: </a:t>
            </a:r>
          </a:p>
          <a:p>
            <a:pPr lvl="2"/>
            <a:r>
              <a:rPr lang="en-US" sz="1800" dirty="0" smtClean="0"/>
              <a:t>~100mV@10M reads (</a:t>
            </a:r>
            <a:r>
              <a:rPr lang="en-US" sz="1800" dirty="0" err="1" smtClean="0"/>
              <a:t>I</a:t>
            </a:r>
            <a:r>
              <a:rPr lang="en-US" sz="1800" baseline="-25000" dirty="0" err="1" smtClean="0"/>
              <a:t>clamp</a:t>
            </a:r>
            <a:r>
              <a:rPr lang="en-US" sz="1800" dirty="0" smtClean="0"/>
              <a:t>=30uA); </a:t>
            </a:r>
          </a:p>
          <a:p>
            <a:pPr lvl="2"/>
            <a:r>
              <a:rPr lang="en-US" sz="1800" dirty="0" smtClean="0"/>
              <a:t>Higher spike and/or read current, higher shift </a:t>
            </a:r>
            <a:endParaRPr lang="en-US" sz="1800" dirty="0"/>
          </a:p>
          <a:p>
            <a:pPr lvl="0"/>
            <a:r>
              <a:rPr lang="en-US" sz="1800" dirty="0" smtClean="0"/>
              <a:t>No Write Disturb issues</a:t>
            </a:r>
          </a:p>
          <a:p>
            <a:pPr lvl="0"/>
            <a:r>
              <a:rPr lang="en-US" sz="1800" dirty="0" smtClean="0"/>
              <a:t>WIP: E</a:t>
            </a:r>
            <a:r>
              <a:rPr lang="en-US" sz="1800" baseline="-25000" dirty="0" smtClean="0"/>
              <a:t>A</a:t>
            </a:r>
            <a:r>
              <a:rPr lang="en-US" sz="1800" dirty="0" smtClean="0"/>
              <a:t> of drift and Retention</a:t>
            </a:r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3591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7"/>
          <p:cNvPicPr>
            <a:picLocks noGrp="1" noChangeAspect="1"/>
          </p:cNvPicPr>
          <p:nvPr/>
        </p:nvPicPr>
        <p:blipFill rotWithShape="1">
          <a:blip r:embed="rId2"/>
          <a:srcRect r="6160"/>
          <a:stretch/>
        </p:blipFill>
        <p:spPr bwMode="auto">
          <a:xfrm>
            <a:off x="4852360" y="2971800"/>
            <a:ext cx="6367052" cy="3511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Content Placeholder 7"/>
          <p:cNvPicPr>
            <a:picLocks noGrp="1" noChangeAspect="1"/>
          </p:cNvPicPr>
          <p:nvPr/>
        </p:nvPicPr>
        <p:blipFill rotWithShape="1">
          <a:blip r:embed="rId3"/>
          <a:srcRect r="12706"/>
          <a:stretch/>
        </p:blipFill>
        <p:spPr bwMode="auto">
          <a:xfrm>
            <a:off x="381000" y="838199"/>
            <a:ext cx="5486400" cy="3252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r>
              <a:rPr lang="en-US" sz="3200" dirty="0" smtClean="0"/>
              <a:t>Endurance: </a:t>
            </a:r>
            <a:r>
              <a:rPr lang="en-US" sz="3200" dirty="0"/>
              <a:t>Bathtub </a:t>
            </a:r>
            <a:r>
              <a:rPr lang="en-US" sz="3200" dirty="0" smtClean="0"/>
              <a:t>characteristics</a:t>
            </a:r>
            <a:endParaRPr lang="en-US" sz="3200" dirty="0"/>
          </a:p>
        </p:txBody>
      </p:sp>
      <p:sp>
        <p:nvSpPr>
          <p:cNvPr id="8" name="TextBox 10"/>
          <p:cNvSpPr txBox="1"/>
          <p:nvPr/>
        </p:nvSpPr>
        <p:spPr>
          <a:xfrm>
            <a:off x="6096000" y="914400"/>
            <a:ext cx="4876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Interlaced cycling (+60/-60 </a:t>
            </a:r>
            <a:r>
              <a:rPr lang="en-US" sz="2000" dirty="0" err="1">
                <a:latin typeface="Calibri" panose="020F0502020204030204" pitchFamily="34" charset="0"/>
                <a:cs typeface="Segoe UI" panose="020B0502040204020203" pitchFamily="34" charset="0"/>
              </a:rPr>
              <a:t>uA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):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Median Vth evolution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Interlaced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cycling is not time 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cumulative but spike (# of cycle) driven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Bathtub shape is similar of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unipolar cycling</a:t>
            </a:r>
          </a:p>
        </p:txBody>
      </p:sp>
      <p:sp>
        <p:nvSpPr>
          <p:cNvPr id="9" name="TextBox 11"/>
          <p:cNvSpPr txBox="1"/>
          <p:nvPr/>
        </p:nvSpPr>
        <p:spPr>
          <a:xfrm>
            <a:off x="1600200" y="1752600"/>
            <a:ext cx="11131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~100mV/</a:t>
            </a:r>
            <a:r>
              <a:rPr lang="en-US" sz="1400" dirty="0" err="1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dec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371600" y="1524000"/>
            <a:ext cx="1905000" cy="5334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2"/>
          <p:cNvSpPr txBox="1"/>
          <p:nvPr/>
        </p:nvSpPr>
        <p:spPr>
          <a:xfrm>
            <a:off x="7848600" y="4953000"/>
            <a:ext cx="538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IPD</a:t>
            </a:r>
          </a:p>
        </p:txBody>
      </p:sp>
      <p:sp>
        <p:nvSpPr>
          <p:cNvPr id="18" name="TextBox 13"/>
          <p:cNvSpPr txBox="1"/>
          <p:nvPr/>
        </p:nvSpPr>
        <p:spPr>
          <a:xfrm>
            <a:off x="7162800" y="6248400"/>
            <a:ext cx="1368965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latin typeface="Calibri" panose="020F0502020204030204" pitchFamily="34" charset="0"/>
                <a:cs typeface="Segoe UI" panose="020B0502040204020203" pitchFamily="34" charset="0"/>
              </a:rPr>
              <a:t>      Pulses #         </a:t>
            </a:r>
            <a:endParaRPr lang="en-US" sz="1600" dirty="0"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7696200" y="4648200"/>
            <a:ext cx="316610" cy="8382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295400" y="2590800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Interlaced cycling (+60/-60 </a:t>
            </a:r>
            <a:r>
              <a:rPr lang="en-US" sz="1400" dirty="0" err="1">
                <a:latin typeface="Calibri" panose="020F0502020204030204" pitchFamily="34" charset="0"/>
              </a:rPr>
              <a:t>uA</a:t>
            </a:r>
            <a:r>
              <a:rPr lang="en-US" sz="1400" dirty="0">
                <a:latin typeface="Calibri" panose="020F0502020204030204" pitchFamily="34" charset="0"/>
              </a:rPr>
              <a:t>): Median Vth evolution</a:t>
            </a:r>
          </a:p>
        </p:txBody>
      </p:sp>
      <p:sp>
        <p:nvSpPr>
          <p:cNvPr id="23" name="TextBox 12"/>
          <p:cNvSpPr txBox="1"/>
          <p:nvPr/>
        </p:nvSpPr>
        <p:spPr>
          <a:xfrm>
            <a:off x="8458200" y="4724400"/>
            <a:ext cx="580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20ms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12"/>
          <p:cNvSpPr txBox="1"/>
          <p:nvPr/>
        </p:nvSpPr>
        <p:spPr>
          <a:xfrm>
            <a:off x="8534400" y="5105400"/>
            <a:ext cx="3465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12"/>
          <p:cNvSpPr txBox="1"/>
          <p:nvPr/>
        </p:nvSpPr>
        <p:spPr>
          <a:xfrm>
            <a:off x="8229600" y="5410200"/>
            <a:ext cx="437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20s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871865" y="3210556"/>
            <a:ext cx="338232" cy="1029197"/>
          </a:xfrm>
          <a:custGeom>
            <a:avLst/>
            <a:gdLst>
              <a:gd name="connsiteX0" fmla="*/ 338232 w 338232"/>
              <a:gd name="connsiteY0" fmla="*/ 131734 h 1029197"/>
              <a:gd name="connsiteX1" fmla="*/ 128025 w 338232"/>
              <a:gd name="connsiteY1" fmla="*/ 68672 h 1029197"/>
              <a:gd name="connsiteX2" fmla="*/ 1901 w 338232"/>
              <a:gd name="connsiteY2" fmla="*/ 972561 h 1029197"/>
              <a:gd name="connsiteX3" fmla="*/ 222618 w 338232"/>
              <a:gd name="connsiteY3" fmla="*/ 930520 h 1029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32" h="1029197">
                <a:moveTo>
                  <a:pt x="338232" y="131734"/>
                </a:moveTo>
                <a:cubicBezTo>
                  <a:pt x="261156" y="30134"/>
                  <a:pt x="184080" y="-71466"/>
                  <a:pt x="128025" y="68672"/>
                </a:cubicBezTo>
                <a:cubicBezTo>
                  <a:pt x="71970" y="208810"/>
                  <a:pt x="-13864" y="828920"/>
                  <a:pt x="1901" y="972561"/>
                </a:cubicBezTo>
                <a:cubicBezTo>
                  <a:pt x="17666" y="1116202"/>
                  <a:pt x="196342" y="942782"/>
                  <a:pt x="222618" y="93052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12"/>
          <p:cNvSpPr txBox="1"/>
          <p:nvPr/>
        </p:nvSpPr>
        <p:spPr>
          <a:xfrm>
            <a:off x="7162800" y="3048000"/>
            <a:ext cx="815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RESET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8" name="TextBox 12"/>
          <p:cNvSpPr txBox="1"/>
          <p:nvPr/>
        </p:nvSpPr>
        <p:spPr>
          <a:xfrm>
            <a:off x="6019800" y="4953000"/>
            <a:ext cx="553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SET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6477000" y="4571999"/>
            <a:ext cx="228600" cy="457201"/>
          </a:xfrm>
          <a:custGeom>
            <a:avLst/>
            <a:gdLst>
              <a:gd name="connsiteX0" fmla="*/ 338232 w 338232"/>
              <a:gd name="connsiteY0" fmla="*/ 131734 h 1029197"/>
              <a:gd name="connsiteX1" fmla="*/ 128025 w 338232"/>
              <a:gd name="connsiteY1" fmla="*/ 68672 h 1029197"/>
              <a:gd name="connsiteX2" fmla="*/ 1901 w 338232"/>
              <a:gd name="connsiteY2" fmla="*/ 972561 h 1029197"/>
              <a:gd name="connsiteX3" fmla="*/ 222618 w 338232"/>
              <a:gd name="connsiteY3" fmla="*/ 930520 h 1029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32" h="1029197">
                <a:moveTo>
                  <a:pt x="338232" y="131734"/>
                </a:moveTo>
                <a:cubicBezTo>
                  <a:pt x="261156" y="30134"/>
                  <a:pt x="184080" y="-71466"/>
                  <a:pt x="128025" y="68672"/>
                </a:cubicBezTo>
                <a:cubicBezTo>
                  <a:pt x="71970" y="208810"/>
                  <a:pt x="-13864" y="828920"/>
                  <a:pt x="1901" y="972561"/>
                </a:cubicBezTo>
                <a:cubicBezTo>
                  <a:pt x="17666" y="1116202"/>
                  <a:pt x="196342" y="942782"/>
                  <a:pt x="222618" y="93052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10"/>
          <p:cNvSpPr txBox="1"/>
          <p:nvPr/>
        </p:nvSpPr>
        <p:spPr>
          <a:xfrm>
            <a:off x="990600" y="4863351"/>
            <a:ext cx="3962400" cy="1994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Vth 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evolution with unipolar cycling, 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+60uA 140ns square pulses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Median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Vth evolution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Vth goes down increasing IPD but sigma goes up</a:t>
            </a:r>
          </a:p>
          <a:p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9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SSM RWB</Agenda>
    <Date xmlns="90b7a245-a7c3-4504-88b2-cf85318e6b78">2017-11-21T00:00:00-08:00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b7a245-a7c3-4504-88b2-cf85318e6b7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9446</TotalTime>
  <Words>1274</Words>
  <Application>Microsoft Office PowerPoint</Application>
  <PresentationFormat>Widescreen</PresentationFormat>
  <Paragraphs>209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Neo Sans Intel</vt:lpstr>
      <vt:lpstr>Neo Sans Intel Medium</vt:lpstr>
      <vt:lpstr>Arial</vt:lpstr>
      <vt:lpstr>Calibri</vt:lpstr>
      <vt:lpstr>Cambria Math</vt:lpstr>
      <vt:lpstr>Segoe UI</vt:lpstr>
      <vt:lpstr>Wingdings</vt:lpstr>
      <vt:lpstr>blank</vt:lpstr>
      <vt:lpstr>SSM RWB assessment: WW47-48 Plan</vt:lpstr>
      <vt:lpstr>Principle of 3DXP RWB</vt:lpstr>
      <vt:lpstr>SSM POR RWB</vt:lpstr>
      <vt:lpstr>The Understanding of Window Components for RWB Synthesis</vt:lpstr>
      <vt:lpstr>Backup</vt:lpstr>
      <vt:lpstr>Generation: ∆VT physics</vt:lpstr>
      <vt:lpstr>Consumption: E2, E3 Variability</vt:lpstr>
      <vt:lpstr>Retention/Disturb: Drift, RD, WD</vt:lpstr>
      <vt:lpstr>Endurance: Bathtub characteristics</vt:lpstr>
      <vt:lpstr>Backup Materials</vt:lpstr>
      <vt:lpstr>Critical path for SSM Strategy development Plan18 of SOW Approval Need date: WW47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Q4/17 report</dc:title>
  <dc:creator>Kau, Derchang</dc:creator>
  <cp:lastModifiedBy>Kau, Derchang</cp:lastModifiedBy>
  <cp:revision>89</cp:revision>
  <dcterms:created xsi:type="dcterms:W3CDTF">2017-11-21T22:01:52Z</dcterms:created>
  <dcterms:modified xsi:type="dcterms:W3CDTF">2017-11-29T17:35:46Z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