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7" r:id="rId7"/>
    <p:sldId id="259" r:id="rId8"/>
    <p:sldId id="260" r:id="rId9"/>
    <p:sldId id="262" r:id="rId10"/>
    <p:sldId id="263" r:id="rId11"/>
    <p:sldId id="261" r:id="rId12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8887FE-10DC-8043-A0B7-0A498F9FFE65}" v="1" dt="2020-06-10T22:47:23.6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7" autoAdjust="0"/>
    <p:restoredTop sz="94660"/>
  </p:normalViewPr>
  <p:slideViewPr>
    <p:cSldViewPr>
      <p:cViewPr varScale="1">
        <p:scale>
          <a:sx n="156" d="100"/>
          <a:sy n="156" d="100"/>
        </p:scale>
        <p:origin x="448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8B8887FE-10DC-8043-A0B7-0A498F9FFE65}"/>
    <pc:docChg chg="modSld">
      <pc:chgData name="Kau, Derchang" userId="b9148588-e694-4445-9765-2c9aad6149ce" providerId="ADAL" clId="{8B8887FE-10DC-8043-A0B7-0A498F9FFE65}" dt="2020-06-10T22:47:30.995" v="2" actId="1076"/>
      <pc:docMkLst>
        <pc:docMk/>
      </pc:docMkLst>
      <pc:sldChg chg="addSp modSp">
        <pc:chgData name="Kau, Derchang" userId="b9148588-e694-4445-9765-2c9aad6149ce" providerId="ADAL" clId="{8B8887FE-10DC-8043-A0B7-0A498F9FFE65}" dt="2020-06-10T22:47:30.995" v="2" actId="1076"/>
        <pc:sldMkLst>
          <pc:docMk/>
          <pc:sldMk cId="682572835" sldId="258"/>
        </pc:sldMkLst>
        <pc:picChg chg="add mod">
          <ac:chgData name="Kau, Derchang" userId="b9148588-e694-4445-9765-2c9aad6149ce" providerId="ADAL" clId="{8B8887FE-10DC-8043-A0B7-0A498F9FFE65}" dt="2020-06-10T22:47:30.995" v="2" actId="1076"/>
          <ac:picMkLst>
            <pc:docMk/>
            <pc:sldMk cId="682572835" sldId="258"/>
            <ac:picMk id="3" creationId="{50B1C7AE-EEFE-7040-9EF2-49483FCA427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RWB Models and voltages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RWB, inhibit and Select Voltage</a:t>
            </a:r>
          </a:p>
          <a:p>
            <a:r>
              <a:rPr lang="en-US" dirty="0"/>
              <a:t>Select/Inhibit with WLVDM0 Architecture </a:t>
            </a:r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SSM RWB Model</a:t>
            </a:r>
            <a:endParaRPr lang="en-US" baseline="-25000" dirty="0"/>
          </a:p>
        </p:txBody>
      </p:sp>
      <p:cxnSp>
        <p:nvCxnSpPr>
          <p:cNvPr id="94" name="Straight Connector 93"/>
          <p:cNvCxnSpPr/>
          <p:nvPr/>
        </p:nvCxnSpPr>
        <p:spPr>
          <a:xfrm>
            <a:off x="2380430" y="5110393"/>
            <a:ext cx="7315200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headEnd type="none" w="med" len="med"/>
            <a:tailEnd type="arrow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>
          <a:xfrm flipH="1" flipV="1">
            <a:off x="2385872" y="1524001"/>
            <a:ext cx="0" cy="3586392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headEnd type="none" w="med" len="med"/>
            <a:tailEnd type="arrow" w="med" len="med"/>
          </a:ln>
          <a:effectLst/>
        </p:spPr>
      </p:cxnSp>
      <p:sp>
        <p:nvSpPr>
          <p:cNvPr id="96" name="TextBox 95"/>
          <p:cNvSpPr txBox="1"/>
          <p:nvPr/>
        </p:nvSpPr>
        <p:spPr>
          <a:xfrm>
            <a:off x="8821924" y="5105400"/>
            <a:ext cx="9921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Voltage [V]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3945124" y="1752600"/>
            <a:ext cx="1053374" cy="3119845"/>
          </a:xfrm>
          <a:prstGeom prst="line">
            <a:avLst/>
          </a:prstGeom>
          <a:noFill/>
          <a:ln w="28575" cap="flat" cmpd="sng" algn="ctr">
            <a:solidFill>
              <a:srgbClr val="629D3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99" name="Straight Connector 98"/>
          <p:cNvCxnSpPr/>
          <p:nvPr/>
        </p:nvCxnSpPr>
        <p:spPr>
          <a:xfrm flipV="1">
            <a:off x="6459724" y="1752600"/>
            <a:ext cx="1281974" cy="3113314"/>
          </a:xfrm>
          <a:prstGeom prst="line">
            <a:avLst/>
          </a:prstGeom>
          <a:noFill/>
          <a:ln w="28575" cap="flat" cmpd="sng" algn="ctr">
            <a:solidFill>
              <a:srgbClr val="629D37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3421088" y="1052736"/>
            <a:ext cx="935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629D37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Set@1us,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noProof="0" dirty="0">
                <a:ln>
                  <a:noFill/>
                </a:ln>
                <a:solidFill>
                  <a:srgbClr val="629D37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629D37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345524" y="1016732"/>
            <a:ext cx="974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629D37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Reset@1us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 err="1">
                <a:ln>
                  <a:noFill/>
                </a:ln>
                <a:solidFill>
                  <a:srgbClr val="629D37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629D37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2" name="Straight Connector 101"/>
          <p:cNvCxnSpPr/>
          <p:nvPr/>
        </p:nvCxnSpPr>
        <p:spPr>
          <a:xfrm flipV="1">
            <a:off x="2380430" y="3276600"/>
            <a:ext cx="7064829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dash"/>
          </a:ln>
          <a:effectLst/>
        </p:spPr>
      </p:cxnSp>
      <p:cxnSp>
        <p:nvCxnSpPr>
          <p:cNvPr id="103" name="Straight Connector 102"/>
          <p:cNvCxnSpPr/>
          <p:nvPr/>
        </p:nvCxnSpPr>
        <p:spPr>
          <a:xfrm>
            <a:off x="2380430" y="4914449"/>
            <a:ext cx="7064829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dash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1998924" y="3092752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811524" y="4786836"/>
            <a:ext cx="583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0" dirty="0">
                <a:solidFill>
                  <a:srgbClr val="5859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3.54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4236929" y="1763486"/>
            <a:ext cx="1281974" cy="3113314"/>
          </a:xfrm>
          <a:prstGeom prst="line">
            <a:avLst/>
          </a:prstGeom>
          <a:noFill/>
          <a:ln w="25400" cap="flat" cmpd="sng" algn="ctr">
            <a:solidFill>
              <a:srgbClr val="EE7623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7" name="TextBox 106"/>
          <p:cNvSpPr txBox="1"/>
          <p:nvPr/>
        </p:nvSpPr>
        <p:spPr>
          <a:xfrm>
            <a:off x="4478524" y="220980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EE7623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Set@2d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EE7623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EE7623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 flipV="1">
            <a:off x="6002524" y="1752600"/>
            <a:ext cx="1538277" cy="3161849"/>
          </a:xfrm>
          <a:prstGeom prst="line">
            <a:avLst/>
          </a:prstGeom>
          <a:noFill/>
          <a:ln w="25400" cap="flat" cmpd="sng" algn="ctr">
            <a:solidFill>
              <a:srgbClr val="FFCF0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9" name="TextBox 108"/>
          <p:cNvSpPr txBox="1"/>
          <p:nvPr/>
        </p:nvSpPr>
        <p:spPr>
          <a:xfrm>
            <a:off x="5697724" y="3276600"/>
            <a:ext cx="974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FFCF01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Reset@1us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0" dirty="0">
                <a:solidFill>
                  <a:srgbClr val="FFCF0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EOL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FFCF01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6" name="Straight Connector 125"/>
          <p:cNvCxnSpPr/>
          <p:nvPr/>
        </p:nvCxnSpPr>
        <p:spPr>
          <a:xfrm>
            <a:off x="3411724" y="1752600"/>
            <a:ext cx="1358174" cy="3113314"/>
          </a:xfrm>
          <a:prstGeom prst="line">
            <a:avLst/>
          </a:prstGeom>
          <a:noFill/>
          <a:ln w="25400" cap="flat" cmpd="sng" algn="ctr">
            <a:solidFill>
              <a:srgbClr val="00A7E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27" name="TextBox 126"/>
          <p:cNvSpPr txBox="1"/>
          <p:nvPr/>
        </p:nvSpPr>
        <p:spPr>
          <a:xfrm>
            <a:off x="3640324" y="3810000"/>
            <a:ext cx="811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A7E0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Set@1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A7E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𝛍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A7E0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0" dirty="0">
                <a:solidFill>
                  <a:srgbClr val="00A7E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EOL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00A7E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411724" y="1752600"/>
            <a:ext cx="0" cy="34290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421124" y="1752600"/>
            <a:ext cx="7064829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dash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5392924" y="5181600"/>
            <a:ext cx="325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2725924" y="4648200"/>
            <a:ext cx="0" cy="5334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484984" y="5181600"/>
            <a:ext cx="524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b="1" kern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600" b="1" kern="0" baseline="-2500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inh</a:t>
            </a:r>
            <a:endParaRPr kumimoji="0" lang="it-IT" sz="1600" b="1" i="0" u="none" strike="noStrike" kern="0" cap="none" spc="0" normalizeH="0" baseline="-2500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5545324" y="4648200"/>
            <a:ext cx="0" cy="5334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259324" y="5181600"/>
            <a:ext cx="325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V="1">
            <a:off x="6002524" y="4648200"/>
            <a:ext cx="0" cy="5334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850124" y="5181600"/>
            <a:ext cx="325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H="1">
            <a:off x="6916924" y="1752600"/>
            <a:ext cx="1219200" cy="3124200"/>
          </a:xfrm>
          <a:prstGeom prst="line">
            <a:avLst/>
          </a:prstGeom>
          <a:noFill/>
          <a:ln w="25400" cap="flat" cmpd="sng" algn="ctr">
            <a:solidFill>
              <a:srgbClr val="EE7623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2" name="TextBox 61"/>
          <p:cNvSpPr txBox="1"/>
          <p:nvPr/>
        </p:nvSpPr>
        <p:spPr>
          <a:xfrm>
            <a:off x="7374124" y="3581400"/>
            <a:ext cx="90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EE7623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Reset@2d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EE7623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EE7623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8136124" y="1752600"/>
            <a:ext cx="0" cy="34290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983724" y="5181600"/>
            <a:ext cx="325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8641668" y="4653136"/>
            <a:ext cx="0" cy="5334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476594" y="5181600"/>
            <a:ext cx="494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b="1" kern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600" b="1" kern="0" baseline="-2500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sel</a:t>
            </a:r>
            <a:endParaRPr kumimoji="0" lang="it-IT" sz="1600" b="1" i="0" u="none" strike="noStrike" kern="0" cap="none" spc="0" normalizeH="0" baseline="-2500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887724" y="1676400"/>
            <a:ext cx="583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0" dirty="0">
                <a:solidFill>
                  <a:srgbClr val="5859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3.54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kumimoji="0" lang="en-US" sz="1200" b="1" i="0" u="none" strike="noStrike" kern="0" cap="none" spc="0" normalizeH="0" baseline="0" noProof="0" dirty="0" err="1">
              <a:ln>
                <a:noFill/>
              </a:ln>
              <a:solidFill>
                <a:srgbClr val="58595B"/>
              </a:solidFill>
              <a:effectLst/>
              <a:uLnTx/>
              <a:uFillTx/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4465204" y="3200400"/>
            <a:ext cx="0" cy="19812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249180" y="5193196"/>
            <a:ext cx="508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kumimoji="0" lang="it-IT" sz="1600" b="1" i="0" u="none" strike="noStrike" kern="0" cap="none" spc="0" normalizeH="0" baseline="-2500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913476" y="5204229"/>
            <a:ext cx="489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kumimoji="0" lang="it-IT" sz="1600" b="1" i="0" u="none" strike="noStrike" kern="0" cap="none" spc="0" normalizeH="0" baseline="-2500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7129500" y="3200400"/>
            <a:ext cx="0" cy="198120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3421088" y="1808820"/>
            <a:ext cx="541040" cy="3212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457092" y="1495817"/>
            <a:ext cx="54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∆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wlr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934386" y="4520153"/>
            <a:ext cx="538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dft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H="1">
            <a:off x="5006244" y="4869160"/>
            <a:ext cx="539080" cy="3212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6049380" y="4869160"/>
            <a:ext cx="396044" cy="0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6049380" y="4509120"/>
            <a:ext cx="638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GB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endu</a:t>
            </a:r>
            <a:endParaRPr kumimoji="0" lang="it-IT" sz="12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 flipH="1">
            <a:off x="7741568" y="1805608"/>
            <a:ext cx="432048" cy="3212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7669560" y="1495817"/>
            <a:ext cx="5229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dft</a:t>
            </a:r>
            <a:r>
              <a:rPr kumimoji="0" lang="it-IT" sz="12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2773016" y="4689140"/>
            <a:ext cx="612068" cy="0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2809020" y="4365104"/>
            <a:ext cx="530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∆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inh</a:t>
            </a:r>
            <a:endParaRPr kumimoji="0" lang="it-IT" sz="12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H="1">
            <a:off x="8209620" y="4689140"/>
            <a:ext cx="432048" cy="3212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8137612" y="4293096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200" b="1" kern="0" baseline="-25000" noProof="0" dirty="0">
                <a:latin typeface="Segoe UI" panose="020B0502040204020203" pitchFamily="34" charset="0"/>
                <a:cs typeface="Segoe UI" panose="020B0502040204020203" pitchFamily="34" charset="0"/>
              </a:rPr>
              <a:t>para</a:t>
            </a:r>
            <a:endParaRPr kumimoji="0" lang="it-IT" sz="12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3241068" y="5658343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6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n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∙𝛔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∆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wlr</a:t>
            </a:r>
          </a:p>
          <a:p>
            <a:pPr lvl="0" defTabSz="914400">
              <a:defRPr/>
            </a:pPr>
            <a:endParaRPr lang="it-IT" sz="16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defTabSz="914400">
              <a:defRPr/>
            </a:pP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n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∙𝛔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dft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endParaRPr kumimoji="0" lang="it-IT" sz="16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5869360" y="5655438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kumimoji="0" lang="it-IT" sz="1600" b="1" i="0" u="none" strike="noStrike" kern="0" cap="none" spc="0" normalizeH="0" baseline="-25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n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∙𝛔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GB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end</a:t>
            </a:r>
          </a:p>
          <a:p>
            <a:pPr lvl="0" defTabSz="914400">
              <a:defRPr/>
            </a:pPr>
            <a:endParaRPr lang="it-IT" sz="16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defTabSz="914400">
              <a:defRPr/>
            </a:pP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n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∙𝛔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dft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endParaRPr kumimoji="0" lang="it-IT" sz="16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4537212" y="2780928"/>
            <a:ext cx="2556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∆</a:t>
            </a: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kumimoji="0" lang="it-IT" sz="2000" b="1" i="0" u="none" strike="noStrike" kern="0" cap="none" spc="0" normalizeH="0" baseline="-2500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T</a:t>
            </a:r>
            <a:r>
              <a:rPr kumimoji="0" lang="it-IT" sz="2000" b="1" i="0" u="none" strike="noStrike" kern="0" cap="none" spc="0" normalizeH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it-IT" sz="16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6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+</a:t>
            </a:r>
            <a:r>
              <a:rPr lang="it-IT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it-IT" sz="16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xt</a:t>
            </a:r>
          </a:p>
        </p:txBody>
      </p:sp>
      <p:cxnSp>
        <p:nvCxnSpPr>
          <p:cNvPr id="137" name="Straight Arrow Connector 136"/>
          <p:cNvCxnSpPr/>
          <p:nvPr/>
        </p:nvCxnSpPr>
        <p:spPr>
          <a:xfrm flipH="1">
            <a:off x="4501208" y="3284984"/>
            <a:ext cx="2591308" cy="0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>
            <a:off x="5581328" y="4869160"/>
            <a:ext cx="432048" cy="0"/>
          </a:xfrm>
          <a:prstGeom prst="straightConnector1">
            <a:avLst/>
          </a:prstGeom>
          <a:ln w="28575">
            <a:solidFill>
              <a:schemeClr val="accent6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5401308" y="4329100"/>
            <a:ext cx="816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>
              <a:defRPr/>
            </a:pP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2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−</a:t>
            </a: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E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1200" b="1" kern="0" dirty="0">
                <a:latin typeface="Cambria Math" panose="02040503050406030204" pitchFamily="18" charset="0"/>
                <a:ea typeface="Cambria Math" panose="02040503050406030204" pitchFamily="18" charset="0"/>
                <a:cs typeface="Segoe UI" panose="020B0502040204020203" pitchFamily="34" charset="0"/>
              </a:rPr>
              <a:t>=</a:t>
            </a:r>
            <a:endParaRPr lang="it-IT" sz="12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14400">
              <a:defRPr/>
            </a:pPr>
            <a:r>
              <a:rPr lang="it-IT" sz="12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GB</a:t>
            </a:r>
            <a:r>
              <a:rPr lang="it-IT" sz="1200" b="1" kern="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RD</a:t>
            </a:r>
            <a:endParaRPr lang="it-IT" sz="12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8400256" y="1952836"/>
            <a:ext cx="2664296" cy="1487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TCs of </a:t>
            </a:r>
            <a:r>
              <a:rPr lang="en-US" sz="1600" b="1" kern="0" dirty="0" err="1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en-US" sz="1600" b="1" kern="0" baseline="-25000" dirty="0" err="1"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and  </a:t>
            </a:r>
            <a:r>
              <a:rPr lang="en-US" sz="1600" b="1" kern="0" dirty="0" err="1"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en-US" sz="1600" b="1" kern="0" baseline="-25000" dirty="0" err="1">
                <a:latin typeface="Segoe UI" panose="020B0502040204020203" pitchFamily="34" charset="0"/>
                <a:cs typeface="Segoe UI" panose="020B0502040204020203" pitchFamily="34" charset="0"/>
              </a:rPr>
              <a:t>rst</a:t>
            </a:r>
            <a: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are identical (-4~5mV/C).</a:t>
            </a:r>
            <a:b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600" b="1" kern="0" dirty="0" err="1">
                <a:latin typeface="Segoe UI" panose="020B0502040204020203" pitchFamily="34" charset="0"/>
                <a:cs typeface="Segoe UI" panose="020B0502040204020203" pitchFamily="34" charset="0"/>
              </a:rPr>
              <a:t>Vt</a:t>
            </a:r>
            <a:r>
              <a:rPr lang="en-US" sz="16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 distributions parallel shift cross temperature </a:t>
            </a:r>
            <a:endParaRPr lang="en-US" sz="1600" b="1" kern="0" baseline="-25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defTabSz="914400">
              <a:defRPr/>
            </a:pPr>
            <a:endParaRPr lang="it-IT" sz="1600" b="1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defTabSz="914400">
              <a:defRPr/>
            </a:pPr>
            <a:endParaRPr kumimoji="0" lang="it-IT" sz="1600" b="1" i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B1C7AE-EEFE-7040-9EF2-49483FCA4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5142" y="33201"/>
            <a:ext cx="2673746" cy="203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57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SSM V</a:t>
            </a:r>
            <a:r>
              <a:rPr lang="en-US" baseline="-25000" dirty="0"/>
              <a:t>T</a:t>
            </a:r>
            <a:r>
              <a:rPr lang="en-US" dirty="0"/>
              <a:t>’s, Inhibit &amp; Select Voltages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000" dirty="0"/>
              <a:t>V</a:t>
            </a:r>
            <a:r>
              <a:rPr lang="en-US" sz="2000" baseline="-25000" dirty="0"/>
              <a:t>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</a:t>
            </a:r>
            <a:r>
              <a:rPr lang="en-US" sz="2000" dirty="0" err="1"/>
              <a:t>GB</a:t>
            </a:r>
            <a:r>
              <a:rPr lang="en-US" sz="2000" baseline="-25000" dirty="0" err="1"/>
              <a:t>end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dist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𝛔</a:t>
            </a:r>
            <a:r>
              <a:rPr lang="en-US" sz="2000" baseline="-25000" dirty="0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𝛔</a:t>
            </a:r>
            <a:r>
              <a:rPr lang="en-US" sz="2000" baseline="-25000" dirty="0" err="1"/>
              <a:t>rst</a:t>
            </a:r>
            <a:r>
              <a:rPr lang="en-US" sz="2000" dirty="0"/>
              <a:t>)  </a:t>
            </a:r>
          </a:p>
          <a:p>
            <a:r>
              <a:rPr lang="en-US" sz="2000" dirty="0" err="1"/>
              <a:t>V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 GB</a:t>
            </a:r>
            <a:r>
              <a:rPr lang="en-US" sz="2000" baseline="-25000" dirty="0"/>
              <a:t>RD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endu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para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rst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 +  </a:t>
            </a:r>
            <a:r>
              <a:rPr lang="en-US" sz="2000" dirty="0"/>
              <a:t>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wlr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∙𝛔</a:t>
            </a:r>
            <a:r>
              <a:rPr lang="en-US" sz="2000" baseline="-25000" dirty="0" err="1"/>
              <a:t>rst</a:t>
            </a:r>
            <a:r>
              <a:rPr lang="en-US" sz="2000" dirty="0"/>
              <a:t>)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b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 +  </a:t>
            </a:r>
            <a:r>
              <a:rPr lang="en-US" sz="2000" dirty="0"/>
              <a:t>3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∙𝛔</a:t>
            </a:r>
            <a:r>
              <a:rPr lang="en-US" sz="2000" baseline="-25000" dirty="0"/>
              <a:t>set</a:t>
            </a:r>
          </a:p>
          <a:p>
            <a:r>
              <a:rPr lang="en-US" sz="2000" dirty="0" err="1"/>
              <a:t>V</a:t>
            </a:r>
            <a:r>
              <a:rPr lang="en-US" sz="2000" baseline="-25000" dirty="0" err="1"/>
              <a:t>rst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 </a:t>
            </a:r>
            <a:r>
              <a:rPr lang="en-US" sz="2000" dirty="0" err="1"/>
              <a:t>V</a:t>
            </a:r>
            <a:r>
              <a:rPr lang="en-US" sz="2000" baseline="-25000" dirty="0" err="1"/>
              <a:t>para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dft</a:t>
            </a:r>
            <a:r>
              <a:rPr lang="en-US" sz="2000" baseline="-25000" dirty="0" err="1"/>
              <a:t>rst</a:t>
            </a:r>
            <a:br>
              <a:rPr lang="en-US" sz="2000" dirty="0"/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+   </a:t>
            </a:r>
            <a:r>
              <a:rPr lang="en-US" sz="2000" dirty="0"/>
              <a:t>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(GB</a:t>
            </a:r>
            <a:r>
              <a:rPr lang="en-US" sz="2000" baseline="-25000" dirty="0"/>
              <a:t>RD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endu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wlr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)  </a:t>
            </a:r>
            <a:br>
              <a:rPr lang="en-US" sz="2000" dirty="0"/>
            </a:br>
            <a:r>
              <a:rPr lang="en-US" sz="2000" dirty="0"/>
              <a:t>      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  3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∙𝛔</a:t>
            </a:r>
            <a:r>
              <a:rPr lang="en-US" sz="2000" baseline="-25000" dirty="0" err="1"/>
              <a:t>rst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b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+   </a:t>
            </a:r>
            <a:r>
              <a:rPr lang="en-US" sz="2000" dirty="0"/>
              <a:t>4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∙𝛔</a:t>
            </a:r>
            <a:r>
              <a:rPr lang="en-US" sz="2000" baseline="-25000" dirty="0"/>
              <a:t>set</a:t>
            </a:r>
          </a:p>
          <a:p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 GB</a:t>
            </a:r>
            <a:r>
              <a:rPr lang="en-US" sz="2000" baseline="-25000" dirty="0"/>
              <a:t>RD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endu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para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dft</a:t>
            </a:r>
            <a:r>
              <a:rPr lang="en-US" sz="2000" baseline="-25000" dirty="0" err="1"/>
              <a:t>rst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+ ∆</a:t>
            </a:r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wlr</a:t>
            </a:r>
            <a:br>
              <a:rPr lang="en-US" sz="2000" dirty="0"/>
            </a:b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 +  </a:t>
            </a:r>
            <a:r>
              <a:rPr lang="en-US" sz="2000" dirty="0"/>
              <a:t>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𝛔</a:t>
            </a:r>
            <a:r>
              <a:rPr lang="en-US" sz="2000" baseline="-25000" dirty="0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𝛔</a:t>
            </a:r>
            <a:r>
              <a:rPr lang="en-US" sz="2000" baseline="-25000" dirty="0" err="1"/>
              <a:t>rst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V</a:t>
            </a:r>
            <a:r>
              <a:rPr lang="en-US" sz="2000" baseline="-25000" dirty="0" err="1"/>
              <a:t>sel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dirty="0"/>
              <a:t>   2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(GB</a:t>
            </a:r>
            <a:r>
              <a:rPr lang="en-US" sz="2000" baseline="-25000" dirty="0"/>
              <a:t>RD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GB</a:t>
            </a:r>
            <a:r>
              <a:rPr lang="en-US" sz="2000" baseline="-25000" dirty="0" err="1"/>
              <a:t>endu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xt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</a:t>
            </a:r>
            <a:r>
              <a:rPr lang="en-US" sz="2000" dirty="0" err="1"/>
              <a:t>V</a:t>
            </a:r>
            <a:r>
              <a:rPr lang="en-US" sz="2000" baseline="-25000" dirty="0" err="1"/>
              <a:t>para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dft</a:t>
            </a:r>
            <a:r>
              <a:rPr lang="en-US" sz="2000" baseline="-25000" dirty="0" err="1"/>
              <a:t>rst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US" sz="2000" dirty="0" err="1"/>
              <a:t>dft</a:t>
            </a:r>
            <a:r>
              <a:rPr lang="en-US" sz="2000" baseline="-25000" dirty="0" err="1"/>
              <a:t>set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wlr</a:t>
            </a:r>
            <a:r>
              <a:rPr lang="en-US" sz="2000" dirty="0"/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 ∆</a:t>
            </a:r>
            <a:r>
              <a:rPr lang="en-US" sz="2000" dirty="0" err="1"/>
              <a:t>V</a:t>
            </a:r>
            <a:r>
              <a:rPr lang="en-US" sz="2000" baseline="-25000" dirty="0" err="1"/>
              <a:t>inh</a:t>
            </a:r>
            <a:r>
              <a:rPr lang="en-US" sz="2000" dirty="0"/>
              <a:t>)  </a:t>
            </a:r>
            <a:br>
              <a:rPr lang="en-US" sz="2000" dirty="0"/>
            </a:br>
            <a:r>
              <a:rPr lang="en-US" sz="2000" dirty="0"/>
              <a:t>      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   4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/>
              <a:t>n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∙(𝛔</a:t>
            </a:r>
            <a:r>
              <a:rPr lang="en-US" sz="2000" baseline="-25000" dirty="0" err="1"/>
              <a:t>rst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+ 𝛔</a:t>
            </a:r>
            <a:r>
              <a:rPr lang="en-US" sz="2000" baseline="-25000" dirty="0"/>
              <a:t>set</a:t>
            </a:r>
            <a:r>
              <a:rPr lang="en-US" sz="2000" dirty="0"/>
              <a:t> )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SSM RWB example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32" y="1520788"/>
            <a:ext cx="11956928" cy="442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28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</a:t>
            </a:r>
            <a:r>
              <a:rPr lang="en-US" dirty="0" err="1"/>
              <a:t>Wordline</a:t>
            </a:r>
            <a:r>
              <a:rPr lang="en-US" dirty="0"/>
              <a:t> Voltage</a:t>
            </a:r>
          </a:p>
        </p:txBody>
      </p:sp>
      <p:grpSp>
        <p:nvGrpSpPr>
          <p:cNvPr id="164" name="Group 163"/>
          <p:cNvGrpSpPr/>
          <p:nvPr/>
        </p:nvGrpSpPr>
        <p:grpSpPr>
          <a:xfrm>
            <a:off x="371364" y="1592796"/>
            <a:ext cx="6005592" cy="1285111"/>
            <a:chOff x="2135560" y="3573016"/>
            <a:chExt cx="6005592" cy="1285111"/>
          </a:xfrm>
        </p:grpSpPr>
        <p:grpSp>
          <p:nvGrpSpPr>
            <p:cNvPr id="23" name="Group 22"/>
            <p:cNvGrpSpPr>
              <a:grpSpLocks noChangeAspect="1"/>
            </p:cNvGrpSpPr>
            <p:nvPr/>
          </p:nvGrpSpPr>
          <p:grpSpPr>
            <a:xfrm>
              <a:off x="2855640" y="4149080"/>
              <a:ext cx="262986" cy="252028"/>
              <a:chOff x="2999656" y="2600908"/>
              <a:chExt cx="864096" cy="828092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" name="Straight Connector 8"/>
              <p:cNvCxnSpPr>
                <a:stCxn id="7" idx="2"/>
                <a:endCxn id="7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>
              <a:grpSpLocks noChangeAspect="1"/>
            </p:cNvGrpSpPr>
            <p:nvPr/>
          </p:nvGrpSpPr>
          <p:grpSpPr>
            <a:xfrm>
              <a:off x="3270090" y="4149080"/>
              <a:ext cx="262986" cy="252028"/>
              <a:chOff x="2999656" y="2600908"/>
              <a:chExt cx="864096" cy="828092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>
                <a:stCxn id="25" idx="2"/>
                <a:endCxn id="25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" name="Straight Connector 31"/>
            <p:cNvCxnSpPr/>
            <p:nvPr/>
          </p:nvCxnSpPr>
          <p:spPr>
            <a:xfrm>
              <a:off x="3179676" y="3861048"/>
              <a:ext cx="0" cy="7560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594126" y="3861048"/>
              <a:ext cx="0" cy="7560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/>
            <p:cNvGrpSpPr>
              <a:grpSpLocks noChangeAspect="1"/>
            </p:cNvGrpSpPr>
            <p:nvPr/>
          </p:nvGrpSpPr>
          <p:grpSpPr>
            <a:xfrm>
              <a:off x="3702138" y="4149080"/>
              <a:ext cx="262986" cy="252028"/>
              <a:chOff x="2999656" y="2600908"/>
              <a:chExt cx="864096" cy="828092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/>
              <p:cNvCxnSpPr>
                <a:stCxn id="35" idx="2"/>
                <a:endCxn id="35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/>
            <p:cNvGrpSpPr>
              <a:grpSpLocks noChangeAspect="1"/>
            </p:cNvGrpSpPr>
            <p:nvPr/>
          </p:nvGrpSpPr>
          <p:grpSpPr>
            <a:xfrm>
              <a:off x="4098182" y="4149080"/>
              <a:ext cx="262986" cy="252028"/>
              <a:chOff x="2999656" y="2600908"/>
              <a:chExt cx="864096" cy="828092"/>
            </a:xfrm>
          </p:grpSpPr>
          <p:sp>
            <p:nvSpPr>
              <p:cNvPr id="42" name="Oval 41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Straight Connector 42"/>
              <p:cNvCxnSpPr>
                <a:stCxn id="42" idx="2"/>
                <a:endCxn id="42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Straight Connector 47"/>
            <p:cNvCxnSpPr/>
            <p:nvPr/>
          </p:nvCxnSpPr>
          <p:spPr>
            <a:xfrm>
              <a:off x="4026174" y="3861048"/>
              <a:ext cx="0" cy="7920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4422218" y="3861048"/>
              <a:ext cx="0" cy="7920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/>
            <p:cNvGrpSpPr>
              <a:grpSpLocks noChangeAspect="1"/>
            </p:cNvGrpSpPr>
            <p:nvPr/>
          </p:nvGrpSpPr>
          <p:grpSpPr>
            <a:xfrm>
              <a:off x="5034286" y="4149080"/>
              <a:ext cx="262986" cy="252028"/>
              <a:chOff x="2999656" y="2600908"/>
              <a:chExt cx="864096" cy="828092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2" name="Straight Connector 51"/>
              <p:cNvCxnSpPr>
                <a:stCxn id="51" idx="2"/>
                <a:endCxn id="51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/>
            <p:cNvGrpSpPr>
              <a:grpSpLocks noChangeAspect="1"/>
            </p:cNvGrpSpPr>
            <p:nvPr/>
          </p:nvGrpSpPr>
          <p:grpSpPr>
            <a:xfrm>
              <a:off x="5430330" y="4149080"/>
              <a:ext cx="262986" cy="252028"/>
              <a:chOff x="2999656" y="2600908"/>
              <a:chExt cx="864096" cy="828092"/>
            </a:xfrm>
          </p:grpSpPr>
          <p:sp>
            <p:nvSpPr>
              <p:cNvPr id="58" name="Oval 57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9" name="Straight Connector 58"/>
              <p:cNvCxnSpPr>
                <a:stCxn id="58" idx="2"/>
                <a:endCxn id="58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Connector 63"/>
            <p:cNvCxnSpPr/>
            <p:nvPr/>
          </p:nvCxnSpPr>
          <p:spPr>
            <a:xfrm>
              <a:off x="5358322" y="3861048"/>
              <a:ext cx="0" cy="7920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54366" y="3861048"/>
              <a:ext cx="0" cy="7920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>
              <a:grpSpLocks noChangeAspect="1"/>
            </p:cNvGrpSpPr>
            <p:nvPr/>
          </p:nvGrpSpPr>
          <p:grpSpPr>
            <a:xfrm>
              <a:off x="5826374" y="4149080"/>
              <a:ext cx="262986" cy="252028"/>
              <a:chOff x="2999656" y="2600908"/>
              <a:chExt cx="864096" cy="828092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/>
              <p:cNvCxnSpPr>
                <a:stCxn id="67" idx="2"/>
                <a:endCxn id="67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>
              <a:grpSpLocks noChangeAspect="1"/>
            </p:cNvGrpSpPr>
            <p:nvPr/>
          </p:nvGrpSpPr>
          <p:grpSpPr>
            <a:xfrm>
              <a:off x="6258422" y="4149080"/>
              <a:ext cx="262986" cy="252028"/>
              <a:chOff x="2999656" y="2600908"/>
              <a:chExt cx="864096" cy="828092"/>
            </a:xfrm>
          </p:grpSpPr>
          <p:sp>
            <p:nvSpPr>
              <p:cNvPr id="74" name="Oval 73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5" name="Straight Connector 74"/>
              <p:cNvCxnSpPr>
                <a:stCxn id="74" idx="2"/>
                <a:endCxn id="74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/>
            <p:cNvCxnSpPr/>
            <p:nvPr/>
          </p:nvCxnSpPr>
          <p:spPr>
            <a:xfrm>
              <a:off x="6150410" y="3861048"/>
              <a:ext cx="0" cy="7920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6582458" y="3861048"/>
              <a:ext cx="0" cy="7920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2747628" y="4509120"/>
              <a:ext cx="396044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/>
            <p:cNvGrpSpPr/>
            <p:nvPr/>
          </p:nvGrpSpPr>
          <p:grpSpPr>
            <a:xfrm>
              <a:off x="2999656" y="4041068"/>
              <a:ext cx="180020" cy="468052"/>
              <a:chOff x="2999656" y="4041068"/>
              <a:chExt cx="180020" cy="468052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94"/>
            <p:cNvGrpSpPr/>
            <p:nvPr/>
          </p:nvGrpSpPr>
          <p:grpSpPr>
            <a:xfrm>
              <a:off x="3414106" y="4041068"/>
              <a:ext cx="180020" cy="468052"/>
              <a:chOff x="2999656" y="4041068"/>
              <a:chExt cx="180020" cy="468052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3846154" y="4041068"/>
              <a:ext cx="180020" cy="468052"/>
              <a:chOff x="2999656" y="4041068"/>
              <a:chExt cx="180020" cy="468052"/>
            </a:xfrm>
          </p:grpSpPr>
          <p:cxnSp>
            <p:nvCxnSpPr>
              <p:cNvPr id="100" name="Straight Connector 99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" name="Group 102"/>
            <p:cNvGrpSpPr/>
            <p:nvPr/>
          </p:nvGrpSpPr>
          <p:grpSpPr>
            <a:xfrm>
              <a:off x="4242198" y="4041068"/>
              <a:ext cx="180020" cy="468052"/>
              <a:chOff x="2999656" y="4041068"/>
              <a:chExt cx="180020" cy="468052"/>
            </a:xfrm>
          </p:grpSpPr>
          <p:cxnSp>
            <p:nvCxnSpPr>
              <p:cNvPr id="104" name="Straight Connector 103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7" name="Group 106"/>
            <p:cNvGrpSpPr/>
            <p:nvPr/>
          </p:nvGrpSpPr>
          <p:grpSpPr>
            <a:xfrm>
              <a:off x="5178302" y="4041068"/>
              <a:ext cx="180020" cy="468052"/>
              <a:chOff x="2999656" y="4041068"/>
              <a:chExt cx="180020" cy="468052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/>
            <p:cNvGrpSpPr/>
            <p:nvPr/>
          </p:nvGrpSpPr>
          <p:grpSpPr>
            <a:xfrm>
              <a:off x="5574346" y="4041068"/>
              <a:ext cx="180020" cy="468052"/>
              <a:chOff x="2999656" y="4041068"/>
              <a:chExt cx="180020" cy="468052"/>
            </a:xfrm>
          </p:grpSpPr>
          <p:cxnSp>
            <p:nvCxnSpPr>
              <p:cNvPr id="112" name="Straight Connector 111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oup 114"/>
            <p:cNvGrpSpPr/>
            <p:nvPr/>
          </p:nvGrpSpPr>
          <p:grpSpPr>
            <a:xfrm>
              <a:off x="5970390" y="4041068"/>
              <a:ext cx="180020" cy="468052"/>
              <a:chOff x="2999656" y="4041068"/>
              <a:chExt cx="180020" cy="468052"/>
            </a:xfrm>
          </p:grpSpPr>
          <p:cxnSp>
            <p:nvCxnSpPr>
              <p:cNvPr id="116" name="Straight Connector 115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/>
            <p:cNvGrpSpPr/>
            <p:nvPr/>
          </p:nvGrpSpPr>
          <p:grpSpPr>
            <a:xfrm>
              <a:off x="6402438" y="4041068"/>
              <a:ext cx="180020" cy="468052"/>
              <a:chOff x="2999656" y="4041068"/>
              <a:chExt cx="180020" cy="46805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0" name="TextBox 139"/>
            <p:cNvSpPr txBox="1"/>
            <p:nvPr/>
          </p:nvSpPr>
          <p:spPr>
            <a:xfrm>
              <a:off x="3035660" y="357301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3450110" y="357301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3900564" y="357301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4278202" y="357301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196708" y="357301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610350" y="357301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006394" y="357301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6438442" y="357301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2999656" y="4581128"/>
              <a:ext cx="3529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C</a:t>
              </a:r>
              <a:r>
                <a:rPr lang="en-US" sz="1200" baseline="-25000" dirty="0"/>
                <a:t>0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3421164" y="4581128"/>
              <a:ext cx="3529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C</a:t>
              </a:r>
              <a:r>
                <a:rPr lang="en-US" sz="1200" baseline="-25000" dirty="0"/>
                <a:t>1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3846154" y="4581128"/>
              <a:ext cx="3529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C</a:t>
              </a:r>
              <a:r>
                <a:rPr lang="en-US" sz="1200" baseline="-25000" dirty="0"/>
                <a:t>2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6312024" y="4581128"/>
              <a:ext cx="48923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C</a:t>
              </a:r>
              <a:r>
                <a:rPr lang="en-US" sz="1200" baseline="-25000" dirty="0" err="1"/>
                <a:t>max</a:t>
              </a:r>
              <a:endParaRPr lang="en-US" sz="1200" baseline="-25000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511824" y="3789040"/>
              <a:ext cx="6463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………</a:t>
              </a:r>
              <a:endParaRPr lang="en-US" sz="1200" baseline="-25000" dirty="0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2135560" y="4376137"/>
              <a:ext cx="6867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V</a:t>
              </a:r>
              <a:r>
                <a:rPr lang="en-US" sz="1200" baseline="-25000" dirty="0"/>
                <a:t>LWLSEL</a:t>
              </a:r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2798625" y="4076369"/>
              <a:ext cx="71796" cy="371061"/>
            </a:xfrm>
            <a:custGeom>
              <a:avLst/>
              <a:gdLst>
                <a:gd name="connsiteX0" fmla="*/ 53243 w 71796"/>
                <a:gd name="connsiteY0" fmla="*/ 371061 h 371061"/>
                <a:gd name="connsiteX1" fmla="*/ 234 w 71796"/>
                <a:gd name="connsiteY1" fmla="*/ 196132 h 371061"/>
                <a:gd name="connsiteX2" fmla="*/ 71796 w 71796"/>
                <a:gd name="connsiteY2" fmla="*/ 0 h 371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796" h="371061">
                  <a:moveTo>
                    <a:pt x="53243" y="371061"/>
                  </a:moveTo>
                  <a:cubicBezTo>
                    <a:pt x="25192" y="314518"/>
                    <a:pt x="-2858" y="257975"/>
                    <a:pt x="234" y="196132"/>
                  </a:cubicBezTo>
                  <a:cubicBezTo>
                    <a:pt x="3326" y="134288"/>
                    <a:pt x="37561" y="67144"/>
                    <a:pt x="71796" y="0"/>
                  </a:cubicBezTo>
                </a:path>
              </a:pathLst>
            </a:custGeom>
            <a:noFill/>
            <a:ln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2786008" y="3789040"/>
              <a:ext cx="2856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I</a:t>
              </a:r>
              <a:r>
                <a:rPr lang="en-US" sz="1200" baseline="-25000" dirty="0"/>
                <a:t>0</a:t>
              </a:r>
            </a:p>
          </p:txBody>
        </p:sp>
        <p:sp>
          <p:nvSpPr>
            <p:cNvPr id="157" name="Freeform 156"/>
            <p:cNvSpPr/>
            <p:nvPr/>
          </p:nvSpPr>
          <p:spPr>
            <a:xfrm>
              <a:off x="3215680" y="4076369"/>
              <a:ext cx="71796" cy="371061"/>
            </a:xfrm>
            <a:custGeom>
              <a:avLst/>
              <a:gdLst>
                <a:gd name="connsiteX0" fmla="*/ 53243 w 71796"/>
                <a:gd name="connsiteY0" fmla="*/ 371061 h 371061"/>
                <a:gd name="connsiteX1" fmla="*/ 234 w 71796"/>
                <a:gd name="connsiteY1" fmla="*/ 196132 h 371061"/>
                <a:gd name="connsiteX2" fmla="*/ 71796 w 71796"/>
                <a:gd name="connsiteY2" fmla="*/ 0 h 371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796" h="371061">
                  <a:moveTo>
                    <a:pt x="53243" y="371061"/>
                  </a:moveTo>
                  <a:cubicBezTo>
                    <a:pt x="25192" y="314518"/>
                    <a:pt x="-2858" y="257975"/>
                    <a:pt x="234" y="196132"/>
                  </a:cubicBezTo>
                  <a:cubicBezTo>
                    <a:pt x="3326" y="134288"/>
                    <a:pt x="37561" y="67144"/>
                    <a:pt x="71796" y="0"/>
                  </a:cubicBezTo>
                </a:path>
              </a:pathLst>
            </a:custGeom>
            <a:noFill/>
            <a:ln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3215680" y="3789040"/>
              <a:ext cx="2856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I</a:t>
              </a:r>
              <a:r>
                <a:rPr lang="en-US" sz="1200" baseline="-25000" dirty="0"/>
                <a:t>1</a:t>
              </a:r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3647728" y="4076369"/>
              <a:ext cx="71796" cy="371061"/>
            </a:xfrm>
            <a:custGeom>
              <a:avLst/>
              <a:gdLst>
                <a:gd name="connsiteX0" fmla="*/ 53243 w 71796"/>
                <a:gd name="connsiteY0" fmla="*/ 371061 h 371061"/>
                <a:gd name="connsiteX1" fmla="*/ 234 w 71796"/>
                <a:gd name="connsiteY1" fmla="*/ 196132 h 371061"/>
                <a:gd name="connsiteX2" fmla="*/ 71796 w 71796"/>
                <a:gd name="connsiteY2" fmla="*/ 0 h 371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796" h="371061">
                  <a:moveTo>
                    <a:pt x="53243" y="371061"/>
                  </a:moveTo>
                  <a:cubicBezTo>
                    <a:pt x="25192" y="314518"/>
                    <a:pt x="-2858" y="257975"/>
                    <a:pt x="234" y="196132"/>
                  </a:cubicBezTo>
                  <a:cubicBezTo>
                    <a:pt x="3326" y="134288"/>
                    <a:pt x="37561" y="67144"/>
                    <a:pt x="71796" y="0"/>
                  </a:cubicBezTo>
                </a:path>
              </a:pathLst>
            </a:custGeom>
            <a:noFill/>
            <a:ln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3650104" y="3789040"/>
              <a:ext cx="2856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I</a:t>
              </a:r>
              <a:r>
                <a:rPr lang="en-US" sz="1200" baseline="-25000" dirty="0"/>
                <a:t>2</a:t>
              </a:r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6204012" y="4077072"/>
              <a:ext cx="71796" cy="371061"/>
            </a:xfrm>
            <a:custGeom>
              <a:avLst/>
              <a:gdLst>
                <a:gd name="connsiteX0" fmla="*/ 53243 w 71796"/>
                <a:gd name="connsiteY0" fmla="*/ 371061 h 371061"/>
                <a:gd name="connsiteX1" fmla="*/ 234 w 71796"/>
                <a:gd name="connsiteY1" fmla="*/ 196132 h 371061"/>
                <a:gd name="connsiteX2" fmla="*/ 71796 w 71796"/>
                <a:gd name="connsiteY2" fmla="*/ 0 h 371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796" h="371061">
                  <a:moveTo>
                    <a:pt x="53243" y="371061"/>
                  </a:moveTo>
                  <a:cubicBezTo>
                    <a:pt x="25192" y="314518"/>
                    <a:pt x="-2858" y="257975"/>
                    <a:pt x="234" y="196132"/>
                  </a:cubicBezTo>
                  <a:cubicBezTo>
                    <a:pt x="3326" y="134288"/>
                    <a:pt x="37561" y="67144"/>
                    <a:pt x="71796" y="0"/>
                  </a:cubicBezTo>
                </a:path>
              </a:pathLst>
            </a:custGeom>
            <a:noFill/>
            <a:ln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6170384" y="3789040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I</a:t>
              </a:r>
              <a:r>
                <a:rPr lang="en-US" sz="1200" baseline="-25000" dirty="0"/>
                <a:t>max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6636060" y="4365104"/>
              <a:ext cx="15050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V</a:t>
              </a:r>
              <a:r>
                <a:rPr lang="en-US" sz="1200" baseline="-25000" dirty="0"/>
                <a:t>LWLSEL</a:t>
              </a:r>
              <a:r>
                <a:rPr lang="en-US" sz="1200" dirty="0"/>
                <a:t> </a:t>
              </a:r>
              <a:r>
                <a:rPr lang="en-US" sz="12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−</a:t>
              </a:r>
              <a:r>
                <a:rPr lang="en-US" sz="1200" dirty="0"/>
                <a:t> </a:t>
              </a:r>
              <a:r>
                <a:rPr lang="en-US" sz="1200" dirty="0" err="1"/>
                <a:t>I</a:t>
              </a:r>
              <a:r>
                <a:rPr lang="en-US" sz="1200" baseline="-25000" dirty="0" err="1"/>
                <a:t>leak</a:t>
              </a:r>
              <a:r>
                <a:rPr lang="en-US" sz="1200" dirty="0" err="1">
                  <a:latin typeface="Cambria Math" panose="02040503050406030204" pitchFamily="18" charset="0"/>
                  <a:ea typeface="Cambria Math" panose="02040503050406030204" pitchFamily="18" charset="0"/>
                </a:rPr>
                <a:t>∙</a:t>
              </a:r>
              <a:r>
                <a:rPr lang="en-US" sz="1200" dirty="0" err="1"/>
                <a:t>R</a:t>
              </a:r>
              <a:r>
                <a:rPr lang="en-US" sz="1200" baseline="-25000" dirty="0" err="1"/>
                <a:t>wl.eff</a:t>
              </a:r>
              <a:endParaRPr lang="en-US" sz="1200" baseline="-25000" dirty="0"/>
            </a:p>
          </p:txBody>
        </p:sp>
      </p:grpSp>
      <p:grpSp>
        <p:nvGrpSpPr>
          <p:cNvPr id="300" name="Group 299"/>
          <p:cNvGrpSpPr/>
          <p:nvPr/>
        </p:nvGrpSpPr>
        <p:grpSpPr>
          <a:xfrm>
            <a:off x="551384" y="3212976"/>
            <a:ext cx="4464496" cy="2596353"/>
            <a:chOff x="5339916" y="2816933"/>
            <a:chExt cx="4464496" cy="2596353"/>
          </a:xfrm>
        </p:grpSpPr>
        <p:cxnSp>
          <p:nvCxnSpPr>
            <p:cNvPr id="183" name="Straight Connector 182"/>
            <p:cNvCxnSpPr/>
            <p:nvPr/>
          </p:nvCxnSpPr>
          <p:spPr>
            <a:xfrm>
              <a:off x="5339916" y="4797152"/>
              <a:ext cx="396044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0" name="Freeform 209"/>
            <p:cNvSpPr/>
            <p:nvPr/>
          </p:nvSpPr>
          <p:spPr>
            <a:xfrm>
              <a:off x="6132004" y="3717032"/>
              <a:ext cx="72008" cy="756084"/>
            </a:xfrm>
            <a:custGeom>
              <a:avLst/>
              <a:gdLst>
                <a:gd name="connsiteX0" fmla="*/ 53243 w 71796"/>
                <a:gd name="connsiteY0" fmla="*/ 371061 h 371061"/>
                <a:gd name="connsiteX1" fmla="*/ 234 w 71796"/>
                <a:gd name="connsiteY1" fmla="*/ 196132 h 371061"/>
                <a:gd name="connsiteX2" fmla="*/ 71796 w 71796"/>
                <a:gd name="connsiteY2" fmla="*/ 0 h 371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796" h="371061">
                  <a:moveTo>
                    <a:pt x="53243" y="371061"/>
                  </a:moveTo>
                  <a:cubicBezTo>
                    <a:pt x="25192" y="314518"/>
                    <a:pt x="-2858" y="257975"/>
                    <a:pt x="234" y="196132"/>
                  </a:cubicBezTo>
                  <a:cubicBezTo>
                    <a:pt x="3326" y="134288"/>
                    <a:pt x="37561" y="67144"/>
                    <a:pt x="71796" y="0"/>
                  </a:cubicBezTo>
                </a:path>
              </a:pathLst>
            </a:custGeom>
            <a:noFill/>
            <a:ln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1" name="Group 170"/>
            <p:cNvGrpSpPr>
              <a:grpSpLocks noChangeAspect="1"/>
            </p:cNvGrpSpPr>
            <p:nvPr/>
          </p:nvGrpSpPr>
          <p:grpSpPr>
            <a:xfrm>
              <a:off x="6240015" y="3714110"/>
              <a:ext cx="786287" cy="753524"/>
              <a:chOff x="2999656" y="2600908"/>
              <a:chExt cx="864096" cy="828092"/>
            </a:xfrm>
          </p:grpSpPr>
          <p:sp>
            <p:nvSpPr>
              <p:cNvPr id="269" name="Oval 268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0" name="Straight Connector 269"/>
              <p:cNvCxnSpPr>
                <a:stCxn id="269" idx="2"/>
                <a:endCxn id="269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2" name="Group 171"/>
            <p:cNvGrpSpPr>
              <a:grpSpLocks noChangeAspect="1"/>
            </p:cNvGrpSpPr>
            <p:nvPr/>
          </p:nvGrpSpPr>
          <p:grpSpPr>
            <a:xfrm>
              <a:off x="8036193" y="3714110"/>
              <a:ext cx="786287" cy="753524"/>
              <a:chOff x="2999656" y="2600908"/>
              <a:chExt cx="864096" cy="828092"/>
            </a:xfrm>
          </p:grpSpPr>
          <p:sp>
            <p:nvSpPr>
              <p:cNvPr id="263" name="Oval 262"/>
              <p:cNvSpPr/>
              <p:nvPr/>
            </p:nvSpPr>
            <p:spPr>
              <a:xfrm>
                <a:off x="2999656" y="2600908"/>
                <a:ext cx="864096" cy="828092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4" name="Straight Connector 263"/>
              <p:cNvCxnSpPr>
                <a:stCxn id="263" idx="2"/>
                <a:endCxn id="263" idx="6"/>
              </p:cNvCxnSpPr>
              <p:nvPr/>
            </p:nvCxnSpPr>
            <p:spPr>
              <a:xfrm>
                <a:off x="2999656" y="3014954"/>
                <a:ext cx="8640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>
                <a:off x="3647728" y="2636912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>
                <a:off x="3215680" y="3032956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>
                <a:off x="3539716" y="2600908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>
                <a:off x="3323692" y="3032956"/>
                <a:ext cx="0" cy="39604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3" name="Straight Connector 172"/>
            <p:cNvCxnSpPr/>
            <p:nvPr/>
          </p:nvCxnSpPr>
          <p:spPr>
            <a:xfrm>
              <a:off x="7208832" y="2852940"/>
              <a:ext cx="3292" cy="169218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9012323" y="2816933"/>
              <a:ext cx="3" cy="17281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6" name="Group 185"/>
            <p:cNvGrpSpPr/>
            <p:nvPr/>
          </p:nvGrpSpPr>
          <p:grpSpPr>
            <a:xfrm>
              <a:off x="6670600" y="3391171"/>
              <a:ext cx="538232" cy="1399403"/>
              <a:chOff x="2999656" y="4041068"/>
              <a:chExt cx="180020" cy="468052"/>
            </a:xfrm>
          </p:grpSpPr>
          <p:cxnSp>
            <p:nvCxnSpPr>
              <p:cNvPr id="230" name="Straight Connector 229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7" name="Group 186"/>
            <p:cNvGrpSpPr/>
            <p:nvPr/>
          </p:nvGrpSpPr>
          <p:grpSpPr>
            <a:xfrm>
              <a:off x="8466778" y="3391171"/>
              <a:ext cx="538232" cy="1399403"/>
              <a:chOff x="2999656" y="4041068"/>
              <a:chExt cx="180020" cy="468052"/>
            </a:xfrm>
          </p:grpSpPr>
          <p:cxnSp>
            <p:nvCxnSpPr>
              <p:cNvPr id="227" name="Straight Connector 226"/>
              <p:cNvCxnSpPr/>
              <p:nvPr/>
            </p:nvCxnSpPr>
            <p:spPr>
              <a:xfrm>
                <a:off x="2999656" y="404106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2999656" y="4401108"/>
                <a:ext cx="0" cy="10801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>
                <a:off x="2999656" y="4041068"/>
                <a:ext cx="180020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1" name="Flowchart: Direct Access Storage 290"/>
            <p:cNvSpPr/>
            <p:nvPr/>
          </p:nvSpPr>
          <p:spPr>
            <a:xfrm>
              <a:off x="7248128" y="4617133"/>
              <a:ext cx="900100" cy="324036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2" name="Straight Connector 291"/>
            <p:cNvCxnSpPr/>
            <p:nvPr/>
          </p:nvCxnSpPr>
          <p:spPr>
            <a:xfrm>
              <a:off x="8004212" y="4797152"/>
              <a:ext cx="1800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4" name="Freeform 293"/>
            <p:cNvSpPr/>
            <p:nvPr/>
          </p:nvSpPr>
          <p:spPr>
            <a:xfrm>
              <a:off x="7949454" y="3645024"/>
              <a:ext cx="72008" cy="756084"/>
            </a:xfrm>
            <a:custGeom>
              <a:avLst/>
              <a:gdLst>
                <a:gd name="connsiteX0" fmla="*/ 53243 w 71796"/>
                <a:gd name="connsiteY0" fmla="*/ 371061 h 371061"/>
                <a:gd name="connsiteX1" fmla="*/ 234 w 71796"/>
                <a:gd name="connsiteY1" fmla="*/ 196132 h 371061"/>
                <a:gd name="connsiteX2" fmla="*/ 71796 w 71796"/>
                <a:gd name="connsiteY2" fmla="*/ 0 h 371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796" h="371061">
                  <a:moveTo>
                    <a:pt x="53243" y="371061"/>
                  </a:moveTo>
                  <a:cubicBezTo>
                    <a:pt x="25192" y="314518"/>
                    <a:pt x="-2858" y="257975"/>
                    <a:pt x="234" y="196132"/>
                  </a:cubicBezTo>
                  <a:cubicBezTo>
                    <a:pt x="3326" y="134288"/>
                    <a:pt x="37561" y="67144"/>
                    <a:pt x="71796" y="0"/>
                  </a:cubicBezTo>
                </a:path>
              </a:pathLst>
            </a:custGeom>
            <a:noFill/>
            <a:ln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TextBox 294"/>
            <p:cNvSpPr txBox="1"/>
            <p:nvPr/>
          </p:nvSpPr>
          <p:spPr>
            <a:xfrm>
              <a:off x="6023992" y="3248980"/>
              <a:ext cx="5020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I</a:t>
              </a:r>
              <a:r>
                <a:rPr lang="en-US" sz="2000" baseline="-25000" dirty="0"/>
                <a:t>n-1</a:t>
              </a:r>
            </a:p>
          </p:txBody>
        </p:sp>
        <p:sp>
          <p:nvSpPr>
            <p:cNvPr id="296" name="TextBox 295"/>
            <p:cNvSpPr txBox="1"/>
            <p:nvPr/>
          </p:nvSpPr>
          <p:spPr>
            <a:xfrm>
              <a:off x="7877446" y="3248980"/>
              <a:ext cx="349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I</a:t>
              </a:r>
              <a:r>
                <a:rPr lang="en-US" sz="2000" baseline="-25000" dirty="0"/>
                <a:t>n</a:t>
              </a:r>
            </a:p>
          </p:txBody>
        </p:sp>
        <p:sp>
          <p:nvSpPr>
            <p:cNvPr id="297" name="TextBox 296"/>
            <p:cNvSpPr txBox="1"/>
            <p:nvPr/>
          </p:nvSpPr>
          <p:spPr>
            <a:xfrm>
              <a:off x="6420036" y="4761148"/>
              <a:ext cx="6030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V</a:t>
              </a:r>
              <a:r>
                <a:rPr lang="en-US" sz="2000" baseline="-25000" dirty="0"/>
                <a:t>n-1</a:t>
              </a:r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8328248" y="4761148"/>
              <a:ext cx="4507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/>
                <a:t>V</a:t>
              </a:r>
              <a:r>
                <a:rPr lang="en-US" sz="2000" baseline="-25000" dirty="0" err="1"/>
                <a:t>n</a:t>
              </a:r>
              <a:endParaRPr lang="en-US" sz="2000" baseline="-25000" dirty="0"/>
            </a:p>
          </p:txBody>
        </p:sp>
        <p:sp>
          <p:nvSpPr>
            <p:cNvPr id="299" name="TextBox 298"/>
            <p:cNvSpPr txBox="1"/>
            <p:nvPr/>
          </p:nvSpPr>
          <p:spPr>
            <a:xfrm>
              <a:off x="7176120" y="5013176"/>
              <a:ext cx="10408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∑ </a:t>
              </a:r>
              <a:r>
                <a:rPr lang="en-US" sz="2000" dirty="0" err="1"/>
                <a:t>I</a:t>
              </a:r>
              <a:r>
                <a:rPr lang="en-US" sz="2000" baseline="-25000" dirty="0" err="1"/>
                <a:t>i</a:t>
              </a:r>
              <a:r>
                <a:rPr lang="en-US" sz="2000" dirty="0" err="1">
                  <a:latin typeface="Cambria Math" panose="02040503050406030204" pitchFamily="18" charset="0"/>
                  <a:ea typeface="Cambria Math" panose="02040503050406030204" pitchFamily="18" charset="0"/>
                </a:rPr>
                <a:t>⋅</a:t>
              </a:r>
              <a:r>
                <a:rPr lang="en-US" sz="2000" dirty="0" err="1"/>
                <a:t>R</a:t>
              </a:r>
              <a:r>
                <a:rPr lang="en-US" sz="2000" baseline="-25000" dirty="0" err="1"/>
                <a:t>WL</a:t>
              </a:r>
              <a:endParaRPr lang="en-US" sz="2000" baseline="-25000" dirty="0"/>
            </a:p>
          </p:txBody>
        </p:sp>
      </p:grpSp>
      <p:pic>
        <p:nvPicPr>
          <p:cNvPr id="302" name="Picture 3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0076" y="928993"/>
            <a:ext cx="4536504" cy="5840219"/>
          </a:xfrm>
          <a:prstGeom prst="rect">
            <a:avLst/>
          </a:prstGeom>
        </p:spPr>
      </p:pic>
      <p:sp>
        <p:nvSpPr>
          <p:cNvPr id="303" name="TextBox 302"/>
          <p:cNvSpPr txBox="1"/>
          <p:nvPr/>
        </p:nvSpPr>
        <p:spPr>
          <a:xfrm>
            <a:off x="2387588" y="5697252"/>
            <a:ext cx="3770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/>
              <a:t>i</a:t>
            </a:r>
            <a:r>
              <a:rPr lang="en-US" sz="1100" dirty="0"/>
              <a:t>=n</a:t>
            </a:r>
            <a:endParaRPr lang="en-US" sz="1100" baseline="-25000" dirty="0"/>
          </a:p>
        </p:txBody>
      </p:sp>
      <p:sp>
        <p:nvSpPr>
          <p:cNvPr id="304" name="TextBox 303"/>
          <p:cNvSpPr txBox="1"/>
          <p:nvPr/>
        </p:nvSpPr>
        <p:spPr>
          <a:xfrm>
            <a:off x="2315580" y="5301208"/>
            <a:ext cx="4507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max</a:t>
            </a:r>
            <a:endParaRPr lang="en-US" sz="1100" baseline="-25000" dirty="0"/>
          </a:p>
        </p:txBody>
      </p:sp>
    </p:spTree>
    <p:extLst>
      <p:ext uri="{BB962C8B-B14F-4D97-AF65-F5344CB8AC3E}">
        <p14:creationId xmlns:p14="http://schemas.microsoft.com/office/powerpoint/2010/main" val="43247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152400"/>
            <a:ext cx="5220580" cy="828328"/>
          </a:xfrm>
        </p:spPr>
        <p:txBody>
          <a:bodyPr/>
          <a:lstStyle/>
          <a:p>
            <a:r>
              <a:rPr lang="en-US" dirty="0"/>
              <a:t>Array Biases@85C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6372" y="188640"/>
            <a:ext cx="5465102" cy="6404595"/>
          </a:xfrm>
          <a:prstGeom prst="rect">
            <a:avLst/>
          </a:prstGeom>
        </p:spPr>
      </p:pic>
      <p:grpSp>
        <p:nvGrpSpPr>
          <p:cNvPr id="97" name="Group 96"/>
          <p:cNvGrpSpPr/>
          <p:nvPr/>
        </p:nvGrpSpPr>
        <p:grpSpPr>
          <a:xfrm>
            <a:off x="3611724" y="908720"/>
            <a:ext cx="2092878" cy="2016224"/>
            <a:chOff x="1667508" y="1376772"/>
            <a:chExt cx="2092878" cy="2016224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539716" y="1484784"/>
              <a:ext cx="0" cy="19082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1667508" y="1584176"/>
              <a:ext cx="1980220" cy="86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2567608" y="155679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711624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747628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783632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819636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855640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891644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927648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963652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323692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359696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395700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431704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179676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215680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251684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287688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775520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811524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847528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883532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919536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955540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991544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027548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387588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423592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459596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495600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243572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2279576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315580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351584" y="1520788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927648" y="1376772"/>
              <a:ext cx="29527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….</a:t>
              </a:r>
              <a:endParaRPr lang="en-US" sz="9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991544" y="1376772"/>
              <a:ext cx="29527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….</a:t>
              </a:r>
              <a:endParaRPr lang="en-US" sz="900" dirty="0"/>
            </a:p>
          </p:txBody>
        </p:sp>
        <p:grpSp>
          <p:nvGrpSpPr>
            <p:cNvPr id="83" name="Group 82"/>
            <p:cNvGrpSpPr/>
            <p:nvPr/>
          </p:nvGrpSpPr>
          <p:grpSpPr>
            <a:xfrm rot="5400000">
              <a:off x="2711624" y="2456892"/>
              <a:ext cx="1656184" cy="144016"/>
              <a:chOff x="767408" y="2420888"/>
              <a:chExt cx="1656184" cy="144016"/>
            </a:xfrm>
          </p:grpSpPr>
          <p:sp>
            <p:nvSpPr>
              <p:cNvPr id="50" name="Oval 49"/>
              <p:cNvSpPr/>
              <p:nvPr/>
            </p:nvSpPr>
            <p:spPr>
              <a:xfrm>
                <a:off x="1559496" y="2456892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>
                <a:off x="1703512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739516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1775520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1811524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847528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883532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1919536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1955540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2315580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2351584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2387588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2423592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2171564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2207568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2243572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2279576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767408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803412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839416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875420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911424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947428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983432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1019436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1379476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1415480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1451484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1487488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1235460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1271464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307468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343472" y="2420888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/>
            <p:cNvSpPr txBox="1"/>
            <p:nvPr/>
          </p:nvSpPr>
          <p:spPr>
            <a:xfrm rot="5400000">
              <a:off x="3471491" y="1949053"/>
              <a:ext cx="29527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….</a:t>
              </a:r>
              <a:endParaRPr lang="en-US" sz="900" dirty="0"/>
            </a:p>
          </p:txBody>
        </p:sp>
        <p:sp>
          <p:nvSpPr>
            <p:cNvPr id="86" name="TextBox 85"/>
            <p:cNvSpPr txBox="1"/>
            <p:nvPr/>
          </p:nvSpPr>
          <p:spPr>
            <a:xfrm rot="5400000">
              <a:off x="3471491" y="2885157"/>
              <a:ext cx="29527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….</a:t>
              </a:r>
              <a:endParaRPr lang="en-US" sz="900" dirty="0"/>
            </a:p>
          </p:txBody>
        </p:sp>
        <p:sp>
          <p:nvSpPr>
            <p:cNvPr id="88" name="Oval 87"/>
            <p:cNvSpPr/>
            <p:nvPr/>
          </p:nvSpPr>
          <p:spPr>
            <a:xfrm>
              <a:off x="3503712" y="1556792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 rot="5400000">
              <a:off x="3479540" y="1688976"/>
              <a:ext cx="377026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" dirty="0">
                  <a:latin typeface="Calibri" panose="020F0502020204030204" pitchFamily="34" charset="0"/>
                  <a:ea typeface="Cambria Math" panose="02040503050406030204" pitchFamily="18" charset="0"/>
                </a:rPr>
                <a:t>R</a:t>
              </a:r>
              <a:r>
                <a:rPr lang="en-US" sz="600" baseline="-25000" dirty="0">
                  <a:latin typeface="Calibri" panose="020F0502020204030204" pitchFamily="34" charset="0"/>
                  <a:ea typeface="Cambria Math" panose="02040503050406030204" pitchFamily="18" charset="0"/>
                </a:rPr>
                <a:t>0</a:t>
              </a:r>
              <a:r>
                <a:rPr lang="en-US" sz="600" dirty="0">
                  <a:latin typeface="Calibri" panose="020F0502020204030204" pitchFamily="34" charset="0"/>
                  <a:ea typeface="Cambria Math" panose="02040503050406030204" pitchFamily="18" charset="0"/>
                </a:rPr>
                <a:t>…….</a:t>
              </a:r>
              <a:endParaRPr lang="en-US" sz="600" dirty="0">
                <a:latin typeface="Calibri" panose="020F0502020204030204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567608" y="1376772"/>
              <a:ext cx="377026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" dirty="0">
                  <a:latin typeface="Calibri" panose="020F0502020204030204" pitchFamily="34" charset="0"/>
                  <a:ea typeface="Cambria Math" panose="02040503050406030204" pitchFamily="18" charset="0"/>
                </a:rPr>
                <a:t>C</a:t>
              </a:r>
              <a:r>
                <a:rPr lang="en-US" sz="600" baseline="-25000" dirty="0">
                  <a:latin typeface="Calibri" panose="020F0502020204030204" pitchFamily="34" charset="0"/>
                  <a:ea typeface="Cambria Math" panose="02040503050406030204" pitchFamily="18" charset="0"/>
                </a:rPr>
                <a:t>0</a:t>
              </a:r>
              <a:r>
                <a:rPr lang="en-US" sz="600" dirty="0">
                  <a:latin typeface="Calibri" panose="020F0502020204030204" pitchFamily="34" charset="0"/>
                  <a:ea typeface="Cambria Math" panose="02040503050406030204" pitchFamily="18" charset="0"/>
                </a:rPr>
                <a:t>…….</a:t>
              </a:r>
              <a:endParaRPr lang="en-US" sz="600" dirty="0">
                <a:latin typeface="Calibri" panose="020F0502020204030204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099556" y="1880828"/>
              <a:ext cx="42351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latin typeface="Calibri" panose="020F0502020204030204" pitchFamily="34" charset="0"/>
                  <a:ea typeface="Cambria Math" panose="02040503050406030204" pitchFamily="18" charset="0"/>
                </a:rPr>
                <a:t>V</a:t>
              </a:r>
              <a:r>
                <a:rPr lang="en-US" sz="1050" b="1" baseline="-25000" dirty="0">
                  <a:latin typeface="Calibri" panose="020F0502020204030204" pitchFamily="34" charset="0"/>
                  <a:ea typeface="Cambria Math" panose="02040503050406030204" pitchFamily="18" charset="0"/>
                </a:rPr>
                <a:t>LWL</a:t>
              </a:r>
              <a:endParaRPr lang="en-US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19636" y="2456892"/>
              <a:ext cx="39145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latin typeface="Calibri" panose="020F0502020204030204" pitchFamily="34" charset="0"/>
                  <a:ea typeface="Cambria Math" panose="02040503050406030204" pitchFamily="18" charset="0"/>
                </a:rPr>
                <a:t>V</a:t>
              </a:r>
              <a:r>
                <a:rPr lang="en-US" sz="1050" b="1" baseline="-25000" dirty="0">
                  <a:latin typeface="Calibri" panose="020F0502020204030204" pitchFamily="34" charset="0"/>
                  <a:ea typeface="Cambria Math" panose="02040503050406030204" pitchFamily="18" charset="0"/>
                </a:rPr>
                <a:t>LBL</a:t>
              </a:r>
              <a:endParaRPr lang="en-US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639616" y="1808820"/>
              <a:ext cx="689612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latin typeface="Calibri" panose="020F0502020204030204" pitchFamily="34" charset="0"/>
                  <a:ea typeface="Cambria Math" panose="02040503050406030204" pitchFamily="18" charset="0"/>
                </a:rPr>
                <a:t>Selected </a:t>
              </a:r>
            </a:p>
            <a:p>
              <a:r>
                <a:rPr lang="en-US" sz="1050" b="1" dirty="0">
                  <a:latin typeface="Calibri" panose="020F0502020204030204" pitchFamily="34" charset="0"/>
                  <a:ea typeface="Cambria Math" panose="02040503050406030204" pitchFamily="18" charset="0"/>
                </a:rPr>
                <a:t>Reset Bit</a:t>
              </a:r>
              <a:endParaRPr lang="en-US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94" name="Freeform 93"/>
            <p:cNvSpPr/>
            <p:nvPr/>
          </p:nvSpPr>
          <p:spPr>
            <a:xfrm>
              <a:off x="2351584" y="1628800"/>
              <a:ext cx="252028" cy="344738"/>
            </a:xfrm>
            <a:custGeom>
              <a:avLst/>
              <a:gdLst>
                <a:gd name="connsiteX0" fmla="*/ 0 w 214661"/>
                <a:gd name="connsiteY0" fmla="*/ 200722 h 200722"/>
                <a:gd name="connsiteX1" fmla="*/ 178419 w 214661"/>
                <a:gd name="connsiteY1" fmla="*/ 72483 h 200722"/>
                <a:gd name="connsiteX2" fmla="*/ 214661 w 214661"/>
                <a:gd name="connsiteY2" fmla="*/ 0 h 200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4661" h="200722">
                  <a:moveTo>
                    <a:pt x="0" y="200722"/>
                  </a:moveTo>
                  <a:cubicBezTo>
                    <a:pt x="71321" y="153329"/>
                    <a:pt x="142642" y="105937"/>
                    <a:pt x="178419" y="72483"/>
                  </a:cubicBezTo>
                  <a:cubicBezTo>
                    <a:pt x="214196" y="39029"/>
                    <a:pt x="214428" y="19514"/>
                    <a:pt x="214661" y="0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3214339" y="1644805"/>
              <a:ext cx="264841" cy="217449"/>
            </a:xfrm>
            <a:custGeom>
              <a:avLst/>
              <a:gdLst>
                <a:gd name="connsiteX0" fmla="*/ 0 w 264841"/>
                <a:gd name="connsiteY0" fmla="*/ 217449 h 217449"/>
                <a:gd name="connsiteX1" fmla="*/ 264841 w 264841"/>
                <a:gd name="connsiteY1" fmla="*/ 0 h 217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4841" h="217449">
                  <a:moveTo>
                    <a:pt x="0" y="217449"/>
                  </a:moveTo>
                  <a:lnTo>
                    <a:pt x="264841" y="0"/>
                  </a:ln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3127917" y="2553629"/>
              <a:ext cx="359627" cy="78076"/>
            </a:xfrm>
            <a:custGeom>
              <a:avLst/>
              <a:gdLst>
                <a:gd name="connsiteX0" fmla="*/ 0 w 359627"/>
                <a:gd name="connsiteY0" fmla="*/ 0 h 78076"/>
                <a:gd name="connsiteX1" fmla="*/ 172844 w 359627"/>
                <a:gd name="connsiteY1" fmla="*/ 78059 h 78076"/>
                <a:gd name="connsiteX2" fmla="*/ 359627 w 359627"/>
                <a:gd name="connsiteY2" fmla="*/ 5576 h 78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59627" h="78076">
                  <a:moveTo>
                    <a:pt x="0" y="0"/>
                  </a:moveTo>
                  <a:cubicBezTo>
                    <a:pt x="56453" y="38565"/>
                    <a:pt x="112906" y="77130"/>
                    <a:pt x="172844" y="78059"/>
                  </a:cubicBezTo>
                  <a:cubicBezTo>
                    <a:pt x="232782" y="78988"/>
                    <a:pt x="296204" y="42282"/>
                    <a:pt x="359627" y="5576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8" name="Picture 9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52" y="1736812"/>
            <a:ext cx="2257425" cy="1876425"/>
          </a:xfrm>
          <a:prstGeom prst="rect">
            <a:avLst/>
          </a:prstGeom>
        </p:spPr>
      </p:pic>
      <p:grpSp>
        <p:nvGrpSpPr>
          <p:cNvPr id="101" name="Group 100"/>
          <p:cNvGrpSpPr/>
          <p:nvPr/>
        </p:nvGrpSpPr>
        <p:grpSpPr>
          <a:xfrm>
            <a:off x="2567609" y="1736812"/>
            <a:ext cx="2383726" cy="1980220"/>
            <a:chOff x="2567609" y="1736812"/>
            <a:chExt cx="2383726" cy="1980220"/>
          </a:xfrm>
        </p:grpSpPr>
        <p:pic>
          <p:nvPicPr>
            <p:cNvPr id="99" name="Picture 98"/>
            <p:cNvPicPr>
              <a:picLocks noChangeAspect="1"/>
            </p:cNvPicPr>
            <p:nvPr/>
          </p:nvPicPr>
          <p:blipFill rotWithShape="1">
            <a:blip r:embed="rId4"/>
            <a:srcRect l="21267"/>
            <a:stretch/>
          </p:blipFill>
          <p:spPr>
            <a:xfrm>
              <a:off x="2783632" y="1736812"/>
              <a:ext cx="2167703" cy="1980220"/>
            </a:xfrm>
            <a:prstGeom prst="rect">
              <a:avLst/>
            </a:prstGeom>
          </p:spPr>
        </p:pic>
        <p:sp>
          <p:nvSpPr>
            <p:cNvPr id="100" name="TextBox 99"/>
            <p:cNvSpPr txBox="1"/>
            <p:nvPr/>
          </p:nvSpPr>
          <p:spPr>
            <a:xfrm rot="16200000">
              <a:off x="2159003" y="2397445"/>
              <a:ext cx="10711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ea typeface="Cambria Math" panose="02040503050406030204" pitchFamily="18" charset="0"/>
                </a:rPr>
                <a:t>Cell Leakage [A]</a:t>
              </a:r>
              <a:endParaRPr lang="en-US" sz="1050" dirty="0">
                <a:latin typeface="Calibri" panose="020F0502020204030204" pitchFamily="34" charset="0"/>
              </a:endParaRPr>
            </a:p>
          </p:txBody>
        </p:sp>
      </p:grpSp>
      <p:pic>
        <p:nvPicPr>
          <p:cNvPr id="102" name="Picture 10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400" y="3897052"/>
            <a:ext cx="4595420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814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47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Max BL Bias @ WLVDM0 from 3.6V to 3.35V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500156" y="4869160"/>
            <a:ext cx="4500500" cy="1584176"/>
          </a:xfrm>
        </p:spPr>
        <p:txBody>
          <a:bodyPr/>
          <a:lstStyle/>
          <a:p>
            <a:r>
              <a:rPr lang="en-US" sz="2000" dirty="0"/>
              <a:t>Solid Set, row/col leakage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≃</a:t>
            </a:r>
            <a:r>
              <a:rPr lang="en-US" sz="2000" dirty="0"/>
              <a:t>8uA</a:t>
            </a:r>
          </a:p>
          <a:p>
            <a:r>
              <a:rPr lang="en-US" sz="2000" dirty="0"/>
              <a:t>WLVDM0=3.35V, max V</a:t>
            </a:r>
            <a:r>
              <a:rPr lang="en-US" sz="2000" baseline="-25000" dirty="0"/>
              <a:t>LBL</a:t>
            </a:r>
            <a:r>
              <a:rPr lang="en-US" sz="2000" dirty="0"/>
              <a:t>=3.36V </a:t>
            </a:r>
          </a:p>
          <a:p>
            <a:r>
              <a:rPr lang="en-US" sz="2000" dirty="0">
                <a:sym typeface="Wingdings" panose="05000000000000000000" pitchFamily="2" charset="2"/>
              </a:rPr>
              <a:t> </a:t>
            </a:r>
            <a:r>
              <a:rPr lang="en-US" sz="2000" dirty="0" err="1">
                <a:sym typeface="Wingdings" panose="05000000000000000000" pitchFamily="2" charset="2"/>
              </a:rPr>
              <a:t>V</a:t>
            </a:r>
            <a:r>
              <a:rPr lang="en-US" sz="2000" baseline="-25000" dirty="0" err="1">
                <a:sym typeface="Wingdings" panose="05000000000000000000" pitchFamily="2" charset="2"/>
              </a:rPr>
              <a:t>array</a:t>
            </a:r>
            <a:r>
              <a:rPr lang="en-US" sz="2000" dirty="0">
                <a:sym typeface="Wingdings" panose="05000000000000000000" pitchFamily="2" charset="2"/>
              </a:rPr>
              <a:t>=6.7V@85C (or 7.3V@-40C)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0" y="1268760"/>
            <a:ext cx="4076700" cy="52482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9940" y="1340768"/>
            <a:ext cx="2704212" cy="22682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9856" y="3753036"/>
            <a:ext cx="2664296" cy="21887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4172" y="1304764"/>
            <a:ext cx="4162425" cy="341947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9853417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SSM Window Budget</Agenda>
    <Date xmlns="90b7a245-a7c3-4504-88b2-cf85318e6b78">2017-12-15T00:00:00-08:00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www.w3.org/XML/1998/namespace"/>
    <ds:schemaRef ds:uri="http://schemas.openxmlformats.org/package/2006/metadata/core-properties"/>
    <ds:schemaRef ds:uri="90b7a245-a7c3-4504-88b2-cf85318e6b78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5600</TotalTime>
  <Words>424</Words>
  <Application>Microsoft Macintosh PowerPoint</Application>
  <PresentationFormat>Widescreen</PresentationFormat>
  <Paragraphs>95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Neo Sans Intel</vt:lpstr>
      <vt:lpstr>Neo Sans Intel Medium</vt:lpstr>
      <vt:lpstr>Segoe UI</vt:lpstr>
      <vt:lpstr>Arial</vt:lpstr>
      <vt:lpstr>Calibri</vt:lpstr>
      <vt:lpstr>Cambria Math</vt:lpstr>
      <vt:lpstr>Symbol</vt:lpstr>
      <vt:lpstr>blank</vt:lpstr>
      <vt:lpstr>RWB Models and voltages</vt:lpstr>
      <vt:lpstr>SSM RWB Model</vt:lpstr>
      <vt:lpstr>SSM VT’s, Inhibit &amp; Select Voltages</vt:lpstr>
      <vt:lpstr>SSM RWB example</vt:lpstr>
      <vt:lpstr>Local Wordline Voltage</vt:lpstr>
      <vt:lpstr>Array Biases@85C</vt:lpstr>
      <vt:lpstr>Backup</vt:lpstr>
      <vt:lpstr>Max BL Bias @ WLVDM0 from 3.6V to 3.35V</vt:lpstr>
    </vt:vector>
  </TitlesOfParts>
  <Manager/>
  <Company>Intel Corporation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Generic Window Budget</dc:title>
  <dc:subject/>
  <dc:creator>Kau, Derchang</dc:creator>
  <cp:keywords/>
  <dc:description/>
  <cp:lastModifiedBy>Kau, Derchang</cp:lastModifiedBy>
  <cp:revision>61</cp:revision>
  <dcterms:created xsi:type="dcterms:W3CDTF">2017-12-15T23:16:24Z</dcterms:created>
  <dcterms:modified xsi:type="dcterms:W3CDTF">2020-06-11T01:18:18Z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