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8" r:id="rId6"/>
    <p:sldId id="264" r:id="rId7"/>
    <p:sldId id="259" r:id="rId8"/>
    <p:sldId id="266" r:id="rId9"/>
    <p:sldId id="267" r:id="rId10"/>
    <p:sldId id="265" r:id="rId11"/>
    <p:sldId id="262" r:id="rId12"/>
    <p:sldId id="260" r:id="rId13"/>
    <p:sldId id="261" r:id="rId14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9" autoAdjust="0"/>
    <p:restoredTop sz="94660"/>
  </p:normalViewPr>
  <p:slideViewPr>
    <p:cSldViewPr>
      <p:cViewPr varScale="1">
        <p:scale>
          <a:sx n="71" d="100"/>
          <a:sy n="71" d="100"/>
        </p:scale>
        <p:origin x="72" y="32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 smtClean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 smtClean="0"/>
              <a:t>(Enter Heading for Topic or Problem Statement)</a:t>
            </a:r>
            <a:endParaRPr lang="en-US" dirty="0"/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 smtClean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 smtClean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 smtClean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 smtClean="0"/>
              <a:t>Level</a:t>
            </a:r>
            <a:endParaRPr lang="en-US" dirty="0"/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539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 smtClean="0">
                <a:solidFill>
                  <a:srgbClr val="FF0000"/>
                </a:solidFill>
                <a:latin typeface="Neo Sans Intel Medium" pitchFamily="34" charset="0"/>
              </a:rPr>
              <a:t>Intel-Micron Confidential</a:t>
            </a:r>
          </a:p>
          <a:p>
            <a:pPr algn="r">
              <a:tabLst/>
            </a:pPr>
            <a:r>
              <a:rPr lang="en-US" sz="1454" dirty="0" err="1" smtClean="0">
                <a:solidFill>
                  <a:schemeClr val="accent2"/>
                </a:solidFill>
                <a:latin typeface="Neo Sans Intel Medium" pitchFamily="34" charset="0"/>
              </a:rPr>
              <a:t>SxP</a:t>
            </a:r>
            <a:r>
              <a:rPr lang="en-US" sz="1454" dirty="0" smtClean="0">
                <a:solidFill>
                  <a:schemeClr val="accent2"/>
                </a:solidFill>
                <a:latin typeface="Neo Sans Intel Medium" pitchFamily="34" charset="0"/>
              </a:rPr>
              <a:t> JDP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 smtClean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453091" y="6534554"/>
            <a:ext cx="637309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54" baseline="0" dirty="0" smtClean="0">
                <a:latin typeface="Calibri" pitchFamily="34" charset="0"/>
                <a:cs typeface="Calibri" pitchFamily="34" charset="0"/>
              </a:rPr>
              <a:t>3DXP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1727200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 smtClean="0">
                <a:solidFill>
                  <a:srgbClr val="0054B0"/>
                </a:solidFill>
                <a:latin typeface="Calibri" pitchFamily="34" charset="0"/>
                <a:cs typeface="Calibri" pitchFamily="34" charset="0"/>
              </a:rPr>
              <a:t>Confidential</a:t>
            </a:r>
            <a:endParaRPr lang="en-US" sz="1697" b="1" dirty="0">
              <a:solidFill>
                <a:srgbClr val="0054B0"/>
              </a:solidFill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11" name="Picture 10" descr="logo_micron.gif"/>
          <p:cNvPicPr>
            <a:picLocks noChangeAspect="1"/>
          </p:cNvPicPr>
          <p:nvPr/>
        </p:nvPicPr>
        <p:blipFill>
          <a:blip r:embed="rId15" cstate="screen"/>
          <a:srcRect l="6194" b="19231"/>
          <a:stretch>
            <a:fillRect/>
          </a:stretch>
        </p:blipFill>
        <p:spPr>
          <a:xfrm>
            <a:off x="798945" y="6534555"/>
            <a:ext cx="863600" cy="187095"/>
          </a:xfrm>
          <a:prstGeom prst="rect">
            <a:avLst/>
          </a:prstGeom>
        </p:spPr>
      </p:pic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4" y="6477003"/>
            <a:ext cx="691098" cy="330655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SSM Q4 Focus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219200"/>
            <a:ext cx="8534400" cy="533401"/>
          </a:xfrm>
        </p:spPr>
        <p:txBody>
          <a:bodyPr/>
          <a:lstStyle/>
          <a:p>
            <a:r>
              <a:rPr lang="en-US" dirty="0" smtClean="0"/>
              <a:t>DerChang &amp; Fabio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0"/>
          </p:nvPr>
        </p:nvSpPr>
        <p:spPr>
          <a:xfrm>
            <a:off x="914400" y="1828800"/>
            <a:ext cx="10363200" cy="4572000"/>
          </a:xfrm>
        </p:spPr>
        <p:txBody>
          <a:bodyPr/>
          <a:lstStyle/>
          <a:p>
            <a:pPr marL="0" lvl="0" indent="0">
              <a:buNone/>
            </a:pPr>
            <a:r>
              <a:rPr lang="en-US" sz="2400" dirty="0"/>
              <a:t>Deliverables</a:t>
            </a:r>
          </a:p>
          <a:p>
            <a:pPr marL="554035" lvl="1" indent="0">
              <a:buNone/>
            </a:pPr>
            <a:r>
              <a:rPr lang="en-US" sz="2400" dirty="0" smtClean="0"/>
              <a:t>#1 </a:t>
            </a:r>
            <a:r>
              <a:rPr lang="en-US" sz="2400" dirty="0"/>
              <a:t>– Decision of pre-enabling  S37 bipolar operation.</a:t>
            </a:r>
          </a:p>
          <a:p>
            <a:pPr marL="554035" lvl="1" indent="0">
              <a:buNone/>
            </a:pPr>
            <a:r>
              <a:rPr lang="en-US" sz="2400" dirty="0" smtClean="0"/>
              <a:t>#2 </a:t>
            </a:r>
            <a:r>
              <a:rPr lang="en-US" sz="2400" dirty="0"/>
              <a:t>– SSM program next step</a:t>
            </a:r>
          </a:p>
          <a:p>
            <a:pPr marL="554035" lvl="1" indent="0">
              <a:buNone/>
            </a:pPr>
            <a:r>
              <a:rPr lang="en-US" sz="2400" dirty="0" smtClean="0"/>
              <a:t>#3 </a:t>
            </a:r>
            <a:r>
              <a:rPr lang="en-US" sz="2400" dirty="0"/>
              <a:t>– MLC viability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Working Forums</a:t>
            </a:r>
          </a:p>
          <a:p>
            <a:pPr marL="554035" lvl="1" indent="0">
              <a:buNone/>
            </a:pPr>
            <a:r>
              <a:rPr lang="en-US" sz="2400" dirty="0" smtClean="0"/>
              <a:t>Deliverable #1</a:t>
            </a:r>
          </a:p>
          <a:p>
            <a:pPr marL="1108070" lvl="2" indent="0">
              <a:buNone/>
            </a:pPr>
            <a:r>
              <a:rPr lang="en-US" sz="2400" dirty="0" smtClean="0"/>
              <a:t>Beyond </a:t>
            </a:r>
            <a:r>
              <a:rPr lang="en-US" sz="2400" dirty="0"/>
              <a:t>10s </a:t>
            </a:r>
            <a:r>
              <a:rPr lang="en-US" sz="2400" dirty="0" smtClean="0"/>
              <a:t>Arch, </a:t>
            </a:r>
            <a:r>
              <a:rPr lang="en-US" sz="2400" dirty="0"/>
              <a:t>Wednesday </a:t>
            </a:r>
            <a:r>
              <a:rPr lang="en-US" sz="2400" dirty="0" smtClean="0"/>
              <a:t>7-8 </a:t>
            </a:r>
            <a:r>
              <a:rPr lang="en-US" sz="2400" dirty="0" err="1" smtClean="0"/>
              <a:t>cal</a:t>
            </a:r>
            <a:r>
              <a:rPr lang="en-US" sz="2400" dirty="0" smtClean="0"/>
              <a:t> time</a:t>
            </a:r>
          </a:p>
          <a:p>
            <a:pPr marL="1108070" lvl="2" indent="0">
              <a:buNone/>
            </a:pPr>
            <a:r>
              <a:rPr lang="en-US" sz="2400" dirty="0" smtClean="0"/>
              <a:t>S37 TD-DE, Thursday 11-12 </a:t>
            </a:r>
            <a:r>
              <a:rPr lang="en-US" sz="2400" dirty="0" err="1" smtClean="0"/>
              <a:t>cal</a:t>
            </a:r>
            <a:r>
              <a:rPr lang="en-US" sz="2400" dirty="0" smtClean="0"/>
              <a:t> time</a:t>
            </a:r>
          </a:p>
          <a:p>
            <a:pPr marL="554035" lvl="1" indent="0">
              <a:buNone/>
            </a:pPr>
            <a:r>
              <a:rPr lang="en-US" sz="2400" dirty="0" smtClean="0"/>
              <a:t>Deliverable #2,#3</a:t>
            </a:r>
          </a:p>
          <a:p>
            <a:pPr marL="1108070" lvl="2" indent="0">
              <a:buNone/>
            </a:pPr>
            <a:r>
              <a:rPr lang="en-US" sz="2400" dirty="0"/>
              <a:t>SSM JDP </a:t>
            </a:r>
            <a:r>
              <a:rPr lang="en-US" sz="2400" dirty="0" smtClean="0"/>
              <a:t>Friday 8-9 </a:t>
            </a:r>
            <a:r>
              <a:rPr lang="en-US" sz="2400" dirty="0" err="1" smtClean="0"/>
              <a:t>cal</a:t>
            </a:r>
            <a:r>
              <a:rPr lang="en-US" sz="2400" dirty="0" smtClean="0"/>
              <a:t> time</a:t>
            </a:r>
          </a:p>
          <a:p>
            <a:pPr lvl="1"/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67066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IMBO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endParaRPr lang="en-US" sz="2800" dirty="0" smtClean="0"/>
          </a:p>
          <a:p>
            <a:pPr marL="0" lvl="0" indent="0">
              <a:buNone/>
            </a:pPr>
            <a:r>
              <a:rPr lang="en-US" sz="2800" dirty="0" smtClean="0"/>
              <a:t>IMBO</a:t>
            </a:r>
          </a:p>
          <a:p>
            <a:pPr marL="914400" lvl="1" indent="-361950">
              <a:buNone/>
            </a:pPr>
            <a:r>
              <a:rPr lang="en-US" sz="2800" dirty="0" smtClean="0"/>
              <a:t>Decision </a:t>
            </a:r>
            <a:r>
              <a:rPr lang="en-US" sz="2800" dirty="0"/>
              <a:t>on </a:t>
            </a:r>
            <a:r>
              <a:rPr lang="en-US" sz="2800" dirty="0" smtClean="0"/>
              <a:t>pre-enable </a:t>
            </a:r>
            <a:r>
              <a:rPr lang="en-US" sz="2800" dirty="0"/>
              <a:t>bipolar contingency capability for S37 by EOQ, paper cell analysis for 30s on POR stack vs thinning</a:t>
            </a:r>
          </a:p>
          <a:p>
            <a:pPr marL="914400" lvl="1" indent="-361950">
              <a:buNone/>
            </a:pPr>
            <a:r>
              <a:rPr lang="en-US" sz="2800" dirty="0"/>
              <a:t>SSM </a:t>
            </a:r>
            <a:r>
              <a:rPr lang="en-US" sz="2800" dirty="0" smtClean="0"/>
              <a:t>program </a:t>
            </a:r>
            <a:r>
              <a:rPr lang="en-US" sz="2800" dirty="0"/>
              <a:t>strategy/activity plan for '18 by WW47, SOW adoption by EOQ</a:t>
            </a:r>
          </a:p>
          <a:p>
            <a:pPr lvl="0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3607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D</a:t>
            </a:r>
            <a:r>
              <a:rPr lang="en-US" sz="3200" dirty="0" smtClean="0"/>
              <a:t>ecision processes and weekly tracking</a:t>
            </a:r>
            <a:br>
              <a:rPr lang="en-US" sz="3200" dirty="0" smtClean="0"/>
            </a:br>
            <a:r>
              <a:rPr lang="en-US" sz="3200" dirty="0" smtClean="0"/>
              <a:t>to pre-enable</a:t>
            </a:r>
            <a:r>
              <a:rPr lang="en-US" sz="3200" dirty="0"/>
              <a:t> </a:t>
            </a:r>
            <a:r>
              <a:rPr lang="en-US" sz="3200" dirty="0" smtClean="0"/>
              <a:t>S37 </a:t>
            </a:r>
            <a:r>
              <a:rPr lang="en-US" sz="3200" dirty="0"/>
              <a:t>bipolar operation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11277600" cy="4648200"/>
          </a:xfrm>
        </p:spPr>
        <p:txBody>
          <a:bodyPr/>
          <a:lstStyle/>
          <a:p>
            <a:pPr marL="461963" lvl="0" indent="-461963">
              <a:buNone/>
            </a:pPr>
            <a:r>
              <a:rPr lang="en-US" sz="2800" dirty="0"/>
              <a:t>Analyze/simulate stack height reduction feasibility for DTS and MTS of </a:t>
            </a:r>
            <a:r>
              <a:rPr lang="en-US" sz="2800" dirty="0" smtClean="0"/>
              <a:t>S37 </a:t>
            </a:r>
          </a:p>
          <a:p>
            <a:pPr marL="461963" lvl="0" indent="-461963">
              <a:buNone/>
            </a:pPr>
            <a:r>
              <a:rPr lang="en-US" sz="2800" dirty="0" smtClean="0"/>
              <a:t>Cell architecture changes if ‘boosted operation’ is profile dependent</a:t>
            </a:r>
          </a:p>
          <a:p>
            <a:pPr marL="461963" lvl="0" indent="-461963">
              <a:buNone/>
            </a:pPr>
            <a:r>
              <a:rPr lang="en-US" sz="2800" dirty="0" smtClean="0"/>
              <a:t>Build </a:t>
            </a:r>
            <a:r>
              <a:rPr lang="en-US" sz="2800" dirty="0"/>
              <a:t>bipolar operable circuit based on S26 footprint, </a:t>
            </a:r>
          </a:p>
          <a:p>
            <a:pPr marL="914400" lvl="1" indent="-361950">
              <a:buNone/>
            </a:pPr>
            <a:r>
              <a:rPr lang="en-US" sz="2800" dirty="0"/>
              <a:t>Quantify energy, latency advantages </a:t>
            </a:r>
          </a:p>
          <a:p>
            <a:pPr marL="914400" lvl="1" indent="-361950">
              <a:buNone/>
            </a:pPr>
            <a:r>
              <a:rPr lang="en-US" sz="2800" dirty="0"/>
              <a:t>ID </a:t>
            </a:r>
            <a:r>
              <a:rPr lang="en-US" sz="2800" dirty="0" smtClean="0"/>
              <a:t>requirements such as CMOS and tile size for bipolar </a:t>
            </a:r>
            <a:r>
              <a:rPr lang="en-US" sz="2800" dirty="0"/>
              <a:t>operations to meet die size</a:t>
            </a:r>
          </a:p>
          <a:p>
            <a:pPr marL="914400" lvl="1" indent="-361950">
              <a:buNone/>
            </a:pPr>
            <a:r>
              <a:rPr lang="en-US" sz="2800" dirty="0"/>
              <a:t>Project scalability for S37 and beyond  </a:t>
            </a:r>
          </a:p>
          <a:p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14445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Possibility of Decision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219200"/>
            <a:ext cx="10439400" cy="4876800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Knowns clear suggest “Stop &amp; Think again” </a:t>
            </a:r>
            <a:r>
              <a:rPr lang="en-US" sz="2400" dirty="0" smtClean="0">
                <a:sym typeface="Wingdings" panose="05000000000000000000" pitchFamily="2" charset="2"/>
              </a:rPr>
              <a:t> must finish by WW47</a:t>
            </a:r>
            <a:endParaRPr lang="en-US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Unknowns remain to be answered from current silicon or additional experiment/ characterization to close Q4 deliverables </a:t>
            </a:r>
            <a:r>
              <a:rPr lang="en-US" sz="2400" dirty="0" smtClean="0">
                <a:sym typeface="Wingdings" panose="05000000000000000000" pitchFamily="2" charset="2"/>
              </a:rPr>
              <a:t> Begging for time extension. </a:t>
            </a:r>
            <a:r>
              <a:rPr lang="en-US" sz="2400" dirty="0" smtClean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If above both is negative </a:t>
            </a:r>
            <a:r>
              <a:rPr lang="en-US" sz="2400" dirty="0" smtClean="0">
                <a:sym typeface="Wingdings" panose="05000000000000000000" pitchFamily="2" charset="2"/>
              </a:rPr>
              <a:t> Research graduation</a:t>
            </a: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and ID </a:t>
            </a:r>
            <a:r>
              <a:rPr lang="en-US" sz="2400" dirty="0">
                <a:sym typeface="Wingdings" panose="05000000000000000000" pitchFamily="2" charset="2"/>
              </a:rPr>
              <a:t>u</a:t>
            </a:r>
            <a:r>
              <a:rPr lang="en-US" sz="2400" dirty="0" smtClean="0"/>
              <a:t>nknowns in technology/design for next level capability </a:t>
            </a:r>
            <a:r>
              <a:rPr lang="en-US" sz="2400" dirty="0" smtClean="0">
                <a:sym typeface="Wingdings" panose="05000000000000000000" pitchFamily="2" charset="2"/>
              </a:rPr>
              <a:t> Scale up pathfinding objectives in scalability and array architecture.</a:t>
            </a:r>
            <a:br>
              <a:rPr lang="en-US" sz="2400" dirty="0" smtClean="0">
                <a:sym typeface="Wingdings" panose="05000000000000000000" pitchFamily="2" charset="2"/>
              </a:rPr>
            </a:br>
            <a:r>
              <a:rPr lang="en-US" sz="2400" dirty="0" smtClean="0">
                <a:sym typeface="Wingdings" panose="05000000000000000000" pitchFamily="2" charset="2"/>
              </a:rPr>
              <a:t>The key questions to develop the decision process and pathfinding strategy</a:t>
            </a:r>
            <a:endParaRPr lang="en-US" sz="2400" dirty="0" smtClean="0"/>
          </a:p>
          <a:p>
            <a:pPr lvl="1"/>
            <a:r>
              <a:rPr lang="en-US" sz="2400" dirty="0" smtClean="0"/>
              <a:t>Can “Boosted” fit under for S37</a:t>
            </a:r>
          </a:p>
          <a:p>
            <a:pPr lvl="1"/>
            <a:r>
              <a:rPr lang="en-US" sz="2400" dirty="0" smtClean="0"/>
              <a:t>If so, what is the stepping</a:t>
            </a:r>
          </a:p>
          <a:p>
            <a:pPr lvl="1"/>
            <a:r>
              <a:rPr lang="en-US" sz="2400" dirty="0" smtClean="0"/>
              <a:t>If not, how to step up SR71B?  </a:t>
            </a:r>
            <a:r>
              <a:rPr lang="en-US" sz="2400" dirty="0">
                <a:sym typeface="Wingdings" panose="05000000000000000000" pitchFamily="2" charset="2"/>
              </a:rPr>
              <a:t>U</a:t>
            </a:r>
            <a:r>
              <a:rPr lang="en-US" sz="2400" dirty="0" smtClean="0">
                <a:sym typeface="Wingdings" panose="05000000000000000000" pitchFamily="2" charset="2"/>
              </a:rPr>
              <a:t>sing </a:t>
            </a:r>
            <a:r>
              <a:rPr lang="en-US" sz="2400" dirty="0" smtClean="0"/>
              <a:t>S26 infrastructure?</a:t>
            </a:r>
            <a:endParaRPr lang="en-US" sz="2000" dirty="0" smtClean="0"/>
          </a:p>
          <a:p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57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 smtClean="0"/>
              <a:t>Critical path for SSM Strategy development Plan18 of SOW Approval</a:t>
            </a:r>
            <a:br>
              <a:rPr lang="en-US" sz="2800" dirty="0" smtClean="0"/>
            </a:br>
            <a:r>
              <a:rPr lang="en-US" sz="2800" dirty="0" smtClean="0"/>
              <a:t>Need date: WW47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066800"/>
            <a:ext cx="10363200" cy="5257800"/>
          </a:xfrm>
        </p:spPr>
        <p:txBody>
          <a:bodyPr/>
          <a:lstStyle/>
          <a:p>
            <a:r>
              <a:rPr lang="en-US" sz="2000" dirty="0"/>
              <a:t>SSM Physics</a:t>
            </a:r>
          </a:p>
          <a:p>
            <a:pPr lvl="1"/>
            <a:r>
              <a:rPr lang="en-US" sz="2000" dirty="0"/>
              <a:t>Models of memory windows at first principle and the ranking.</a:t>
            </a:r>
          </a:p>
          <a:p>
            <a:pPr lvl="1"/>
            <a:r>
              <a:rPr lang="en-US" sz="2000" dirty="0"/>
              <a:t>Each model must examine the following attributes against the best known memory research with a self-consistent rigor .</a:t>
            </a:r>
          </a:p>
          <a:p>
            <a:pPr lvl="1"/>
            <a:r>
              <a:rPr lang="en-US" sz="2000" dirty="0"/>
              <a:t>Drift fundamentals such as constituents vs. contaminants actions in window evolutions</a:t>
            </a:r>
          </a:p>
          <a:p>
            <a:pPr lvl="1"/>
            <a:r>
              <a:rPr lang="en-US" sz="2000" dirty="0"/>
              <a:t>Read/Write disturb mechanisms</a:t>
            </a:r>
          </a:p>
          <a:p>
            <a:pPr lvl="1"/>
            <a:r>
              <a:rPr lang="en-US" sz="2000" dirty="0"/>
              <a:t>Corner case understanding</a:t>
            </a:r>
          </a:p>
          <a:p>
            <a:pPr lvl="1"/>
            <a:r>
              <a:rPr lang="en-US" sz="2000" dirty="0"/>
              <a:t>Window subject to pulsing (polarity, amplitude, transient and duty)</a:t>
            </a:r>
          </a:p>
          <a:p>
            <a:pPr lvl="1"/>
            <a:r>
              <a:rPr lang="en-US" sz="2000" dirty="0"/>
              <a:t>Solidify window budget principles to establish pathfinding strategy</a:t>
            </a:r>
          </a:p>
          <a:p>
            <a:pPr lvl="1"/>
            <a:r>
              <a:rPr lang="en-US" sz="2000" dirty="0"/>
              <a:t>Scalability in window budget, disturbs, energy, physical dimensions and speed</a:t>
            </a:r>
          </a:p>
          <a:p>
            <a:pPr lvl="1"/>
            <a:r>
              <a:rPr lang="en-US" sz="2000" dirty="0"/>
              <a:t>Algorithm learning in device physics and circuit interactions </a:t>
            </a:r>
          </a:p>
          <a:p>
            <a:r>
              <a:rPr lang="en-US" sz="2000" dirty="0"/>
              <a:t>Complete data collection in benchmarking/referencing to 3DXP, including</a:t>
            </a:r>
          </a:p>
          <a:p>
            <a:pPr lvl="1"/>
            <a:r>
              <a:rPr lang="en-US" sz="2000" dirty="0"/>
              <a:t>S26 Array probe</a:t>
            </a:r>
          </a:p>
          <a:p>
            <a:pPr lvl="1"/>
            <a:r>
              <a:rPr lang="en-US" sz="2000" dirty="0"/>
              <a:t>S26 Array WLR</a:t>
            </a:r>
          </a:p>
          <a:p>
            <a:pPr lvl="1"/>
            <a:r>
              <a:rPr lang="en-US" sz="2000" dirty="0"/>
              <a:t>Bath-Tub curves of </a:t>
            </a:r>
            <a:r>
              <a:rPr lang="en-US" sz="2000" dirty="0" smtClean="0"/>
              <a:t>cycling/bake/re-cycling</a:t>
            </a:r>
          </a:p>
          <a:p>
            <a:pPr lvl="1"/>
            <a:r>
              <a:rPr lang="en-US" sz="2000" dirty="0" smtClean="0"/>
              <a:t>Probe platform, data </a:t>
            </a:r>
            <a:r>
              <a:rPr lang="en-US" sz="2000" dirty="0"/>
              <a:t>c</a:t>
            </a:r>
            <a:r>
              <a:rPr lang="en-US" sz="2000" dirty="0" smtClean="0"/>
              <a:t>ollection and infrastructure </a:t>
            </a:r>
          </a:p>
          <a:p>
            <a:pPr lvl="1"/>
            <a:endParaRPr lang="en-US" sz="40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716965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2438400" y="274639"/>
            <a:ext cx="7315200" cy="563561"/>
          </a:xfrm>
        </p:spPr>
        <p:txBody>
          <a:bodyPr/>
          <a:lstStyle/>
          <a:p>
            <a:r>
              <a:rPr lang="en-US" sz="3600" dirty="0" smtClean="0"/>
              <a:t>Principle </a:t>
            </a:r>
            <a:r>
              <a:rPr lang="en-US" sz="3600" dirty="0"/>
              <a:t>of 3DXP RWB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609600" y="685800"/>
            <a:ext cx="5386918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DM1</a:t>
            </a:r>
            <a:endParaRPr lang="en-US" sz="2800" baseline="-250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1013882" y="1325561"/>
            <a:ext cx="5386918" cy="21796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generation: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mean </a:t>
            </a:r>
            <a:r>
              <a:rPr lang="en-US" sz="1800" dirty="0"/>
              <a:t>to mean shift at 1us </a:t>
            </a:r>
          </a:p>
          <a:p>
            <a:pPr marL="0" indent="0">
              <a:buNone/>
            </a:pPr>
            <a:r>
              <a:rPr lang="en-US" sz="1800" dirty="0" smtClean="0"/>
              <a:t>Window </a:t>
            </a:r>
            <a:r>
              <a:rPr lang="en-US" sz="1800" dirty="0"/>
              <a:t>consumption: </a:t>
            </a:r>
            <a:endParaRPr lang="en-US" sz="1800" dirty="0" smtClean="0"/>
          </a:p>
          <a:p>
            <a:pPr marL="554035" lvl="1" indent="0">
              <a:buNone/>
            </a:pPr>
            <a:r>
              <a:rPr lang="en-US" sz="1800" dirty="0" smtClean="0"/>
              <a:t>0 </a:t>
            </a:r>
            <a:r>
              <a:rPr lang="en-US" sz="1800" dirty="0"/>
              <a:t>to 3.54  of E2 and </a:t>
            </a:r>
            <a:r>
              <a:rPr lang="en-US" sz="1800" dirty="0" smtClean="0"/>
              <a:t>E3</a:t>
            </a:r>
          </a:p>
          <a:p>
            <a:pPr marL="554035" lvl="1" indent="0">
              <a:buNone/>
            </a:pPr>
            <a:r>
              <a:rPr lang="en-US" sz="1800" dirty="0" smtClean="0"/>
              <a:t>E2 </a:t>
            </a:r>
            <a:r>
              <a:rPr lang="en-US" sz="1800" dirty="0"/>
              <a:t>drift from 1us to 10s (retention </a:t>
            </a:r>
            <a:r>
              <a:rPr lang="en-US" sz="1800" dirty="0" smtClean="0"/>
              <a:t>tacking) </a:t>
            </a:r>
          </a:p>
          <a:p>
            <a:pPr marL="554035" lvl="1" indent="0">
              <a:buNone/>
            </a:pPr>
            <a:r>
              <a:rPr lang="en-US" sz="1800" dirty="0" smtClean="0"/>
              <a:t>E3 </a:t>
            </a:r>
            <a:r>
              <a:rPr lang="en-US" sz="1800" dirty="0"/>
              <a:t>shift at 12.5K FW (wear management</a:t>
            </a:r>
            <a:r>
              <a:rPr lang="en-US" sz="1800" dirty="0" smtClean="0"/>
              <a:t>)</a:t>
            </a:r>
            <a:r>
              <a:rPr lang="en-US" sz="1800" dirty="0"/>
              <a:t> </a:t>
            </a:r>
          </a:p>
          <a:p>
            <a:endParaRPr lang="en-US" sz="200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6193371" y="685800"/>
            <a:ext cx="5389034" cy="639763"/>
          </a:xfrm>
        </p:spPr>
        <p:txBody>
          <a:bodyPr/>
          <a:lstStyle/>
          <a:p>
            <a:r>
              <a:rPr lang="en-US" sz="2800" dirty="0" smtClean="0"/>
              <a:t>V</a:t>
            </a:r>
            <a:r>
              <a:rPr lang="en-US" sz="2800" baseline="-25000" dirty="0" smtClean="0"/>
              <a:t>DM3 </a:t>
            </a:r>
            <a:r>
              <a:rPr lang="en-US" sz="2800" dirty="0" smtClean="0"/>
              <a:t>tracking (net expansion)</a:t>
            </a:r>
            <a:endParaRPr lang="en-US" sz="2800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4"/>
          </p:nvPr>
        </p:nvSpPr>
        <p:spPr>
          <a:xfrm>
            <a:off x="6650566" y="1325561"/>
            <a:ext cx="5389034" cy="2027240"/>
          </a:xfrm>
        </p:spPr>
        <p:txBody>
          <a:bodyPr/>
          <a:lstStyle/>
          <a:p>
            <a:pPr marL="0" indent="0">
              <a:buNone/>
            </a:pPr>
            <a:r>
              <a:rPr lang="en-US" sz="1800" dirty="0"/>
              <a:t>Window generation: </a:t>
            </a:r>
          </a:p>
          <a:p>
            <a:pPr marL="554035" lvl="1" indent="0">
              <a:buNone/>
            </a:pPr>
            <a:r>
              <a:rPr lang="en-US" sz="1800" dirty="0"/>
              <a:t>E3 expansion from 1us to 3s</a:t>
            </a:r>
            <a:r>
              <a:rPr lang="en-US" sz="1800" dirty="0" smtClean="0"/>
              <a:t> </a:t>
            </a:r>
            <a:endParaRPr lang="en-US" sz="1800" dirty="0"/>
          </a:p>
          <a:p>
            <a:pPr marL="0" indent="0">
              <a:buNone/>
            </a:pPr>
            <a:r>
              <a:rPr lang="en-US" sz="1800" dirty="0"/>
              <a:t>Window consumption: </a:t>
            </a:r>
          </a:p>
          <a:p>
            <a:pPr marL="554035" lvl="1" indent="0">
              <a:buNone/>
            </a:pPr>
            <a:r>
              <a:rPr lang="en-US" sz="1800" dirty="0"/>
              <a:t>E2 drift from 10sec to </a:t>
            </a:r>
          </a:p>
          <a:p>
            <a:pPr marL="0" indent="0">
              <a:buNone/>
            </a:pPr>
            <a:r>
              <a:rPr lang="en-US" sz="1800" dirty="0"/>
              <a:t>N</a:t>
            </a:r>
            <a:r>
              <a:rPr lang="en-US" sz="1800" dirty="0" smtClean="0"/>
              <a:t>o additional consumption after drift</a:t>
            </a:r>
          </a:p>
          <a:p>
            <a:endParaRPr lang="en-US" sz="1800" dirty="0"/>
          </a:p>
        </p:txBody>
      </p:sp>
      <p:sp>
        <p:nvSpPr>
          <p:cNvPr id="12" name="Title 7"/>
          <p:cNvSpPr txBox="1">
            <a:spLocks/>
          </p:cNvSpPr>
          <p:nvPr/>
        </p:nvSpPr>
        <p:spPr bwMode="auto">
          <a:xfrm>
            <a:off x="2438400" y="3322639"/>
            <a:ext cx="7315200" cy="563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5pPr>
            <a:lvl6pPr marL="55403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6pPr>
            <a:lvl7pPr marL="110807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7pPr>
            <a:lvl8pPr marL="1662105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8pPr>
            <a:lvl9pPr marL="2216140" algn="ctr" rtl="0" eaLnBrk="1" fontAlgn="base" hangingPunct="1">
              <a:spcBef>
                <a:spcPct val="0"/>
              </a:spcBef>
              <a:spcAft>
                <a:spcPct val="0"/>
              </a:spcAft>
              <a:defRPr sz="4847" b="1">
                <a:solidFill>
                  <a:schemeClr val="accent2"/>
                </a:solidFill>
                <a:latin typeface="Neo Sans Intel Medium" pitchFamily="34" charset="0"/>
              </a:defRPr>
            </a:lvl9pPr>
          </a:lstStyle>
          <a:p>
            <a:pPr defTabSz="914400"/>
            <a:r>
              <a:rPr lang="en-US" sz="3600" kern="0" dirty="0" smtClean="0"/>
              <a:t>Developing SSM RWB Strategy</a:t>
            </a:r>
            <a:endParaRPr lang="en-US" sz="3600" kern="0" dirty="0"/>
          </a:p>
        </p:txBody>
      </p:sp>
      <p:sp>
        <p:nvSpPr>
          <p:cNvPr id="13" name="Text Placeholder 8"/>
          <p:cNvSpPr txBox="1">
            <a:spLocks/>
          </p:cNvSpPr>
          <p:nvPr/>
        </p:nvSpPr>
        <p:spPr bwMode="auto">
          <a:xfrm>
            <a:off x="609600" y="3733799"/>
            <a:ext cx="5386918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/>
              <a:t>New ideas </a:t>
            </a:r>
            <a:r>
              <a:rPr lang="en-US" sz="2800" kern="0" dirty="0" smtClean="0"/>
              <a:t>needed for V</a:t>
            </a:r>
            <a:r>
              <a:rPr lang="en-US" sz="2800" kern="0" baseline="-25000" dirty="0" smtClean="0"/>
              <a:t>DM</a:t>
            </a:r>
            <a:endParaRPr lang="en-US" sz="2800" kern="0" baseline="-25000" dirty="0"/>
          </a:p>
        </p:txBody>
      </p:sp>
      <p:sp>
        <p:nvSpPr>
          <p:cNvPr id="14" name="Content Placeholder 4"/>
          <p:cNvSpPr txBox="1">
            <a:spLocks/>
          </p:cNvSpPr>
          <p:nvPr/>
        </p:nvSpPr>
        <p:spPr bwMode="auto">
          <a:xfrm>
            <a:off x="1013882" y="4373560"/>
            <a:ext cx="5386918" cy="2179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 defTabSz="914400">
              <a:buFontTx/>
              <a:buNone/>
            </a:pPr>
            <a:r>
              <a:rPr lang="en-US" sz="1800" kern="0" dirty="0" smtClean="0"/>
              <a:t>Window generation: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mean to mean shift at 1us </a:t>
            </a:r>
          </a:p>
          <a:p>
            <a:pPr marL="0" indent="0" defTabSz="914400">
              <a:buFontTx/>
              <a:buNone/>
            </a:pPr>
            <a:r>
              <a:rPr lang="en-US" sz="1800" kern="0" dirty="0" smtClean="0"/>
              <a:t>Window consumption: 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0 to 3.54  of E2 and E3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 smtClean="0"/>
              <a:t>Retention management</a:t>
            </a:r>
          </a:p>
          <a:p>
            <a:pPr marL="554035" lvl="1" indent="0" defTabSz="914400">
              <a:buFontTx/>
              <a:buNone/>
            </a:pPr>
            <a:r>
              <a:rPr lang="en-US" sz="1800" kern="0" dirty="0"/>
              <a:t>W</a:t>
            </a:r>
            <a:r>
              <a:rPr lang="en-US" sz="1800" kern="0" dirty="0" smtClean="0"/>
              <a:t>ear management on E2 and E3 </a:t>
            </a:r>
          </a:p>
          <a:p>
            <a:pPr defTabSz="914400"/>
            <a:endParaRPr lang="en-US" sz="2000" kern="0" dirty="0"/>
          </a:p>
        </p:txBody>
      </p:sp>
      <p:sp>
        <p:nvSpPr>
          <p:cNvPr id="15" name="Text Placeholder 9"/>
          <p:cNvSpPr txBox="1">
            <a:spLocks/>
          </p:cNvSpPr>
          <p:nvPr/>
        </p:nvSpPr>
        <p:spPr bwMode="auto">
          <a:xfrm>
            <a:off x="6193371" y="3733799"/>
            <a:ext cx="5389034" cy="639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>
            <a:lvl1pPr marL="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55403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424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10807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2181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662105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216140" indent="0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277017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6pPr>
            <a:lvl7pPr marL="332421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7pPr>
            <a:lvl8pPr marL="3878245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8pPr>
            <a:lvl9pPr marL="4432280" indent="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None/>
              <a:defRPr sz="1939" b="1">
                <a:solidFill>
                  <a:schemeClr val="tx1"/>
                </a:solidFill>
                <a:latin typeface="+mn-lt"/>
              </a:defRPr>
            </a:lvl9pPr>
          </a:lstStyle>
          <a:p>
            <a:pPr defTabSz="914400"/>
            <a:r>
              <a:rPr lang="en-US" sz="2800" kern="0" dirty="0" smtClean="0"/>
              <a:t>Key Characterizations for RWB</a:t>
            </a:r>
            <a:endParaRPr lang="en-US" sz="2800" kern="0" dirty="0"/>
          </a:p>
        </p:txBody>
      </p:sp>
      <p:sp>
        <p:nvSpPr>
          <p:cNvPr id="16" name="Content Placeholder 10"/>
          <p:cNvSpPr txBox="1">
            <a:spLocks/>
          </p:cNvSpPr>
          <p:nvPr/>
        </p:nvSpPr>
        <p:spPr bwMode="auto">
          <a:xfrm>
            <a:off x="6650566" y="4373560"/>
            <a:ext cx="5389034" cy="2027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415526" indent="-415526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908" b="1">
                <a:solidFill>
                  <a:schemeClr val="tx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900307" indent="-346272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2424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 marL="138508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•"/>
              <a:defRPr sz="2181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 marL="1939122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–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 marL="2493157" indent="-277017" algn="l" rtl="0" eaLnBrk="1" fontAlgn="base" hangingPunct="1">
              <a:spcBef>
                <a:spcPts val="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  <a:lvl6pPr marL="304719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6pPr>
            <a:lvl7pPr marL="360122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7pPr>
            <a:lvl8pPr marL="4155262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8pPr>
            <a:lvl9pPr marL="4709297" indent="-277017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chemeClr val="accent2"/>
              </a:buClr>
              <a:buChar char="»"/>
              <a:defRPr sz="1939">
                <a:solidFill>
                  <a:schemeClr val="tx1"/>
                </a:solidFill>
                <a:latin typeface="+mn-lt"/>
              </a:defRPr>
            </a:lvl9pPr>
          </a:lstStyle>
          <a:p>
            <a:pPr marL="457200" indent="-457200" defTabSz="914400">
              <a:buFontTx/>
              <a:buNone/>
            </a:pPr>
            <a:r>
              <a:rPr lang="en-US" sz="1800" kern="0" dirty="0"/>
              <a:t>∆V</a:t>
            </a:r>
            <a:r>
              <a:rPr lang="en-US" sz="1800" kern="0" baseline="-25000" dirty="0"/>
              <a:t>T</a:t>
            </a:r>
            <a:r>
              <a:rPr lang="en-US" sz="1800" kern="0" dirty="0"/>
              <a:t> </a:t>
            </a:r>
            <a:r>
              <a:rPr lang="en-US" sz="1800" kern="0" dirty="0" smtClean="0"/>
              <a:t>physics – transport mechanisms, </a:t>
            </a:r>
            <a:r>
              <a:rPr lang="en-US" sz="1800" kern="0" dirty="0"/>
              <a:t>constituents vs. </a:t>
            </a:r>
            <a:r>
              <a:rPr lang="en-US" sz="1800" kern="0" dirty="0" smtClean="0"/>
              <a:t>contaminants, interface vs. bulk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/>
              <a:t>E2, E3 </a:t>
            </a:r>
            <a:r>
              <a:rPr lang="en-US" sz="1800" kern="0" dirty="0" smtClean="0"/>
              <a:t>variability </a:t>
            </a:r>
            <a:r>
              <a:rPr lang="en-US" sz="1800" kern="0" dirty="0"/>
              <a:t>–  repeatability, </a:t>
            </a:r>
            <a:r>
              <a:rPr lang="en-US" sz="1800" kern="0" dirty="0" smtClean="0"/>
              <a:t>PA/PW (slope-1/2/3 characteristics), snapback effects (ED), bit-2-bit </a:t>
            </a:r>
            <a:endParaRPr lang="en-US" sz="1800" kern="0" dirty="0"/>
          </a:p>
          <a:p>
            <a:pPr marL="457200" indent="-457200" defTabSz="914400">
              <a:buFontTx/>
              <a:buNone/>
            </a:pPr>
            <a:r>
              <a:rPr lang="en-US" sz="1800" kern="0" dirty="0" smtClean="0"/>
              <a:t>E2 </a:t>
            </a:r>
            <a:r>
              <a:rPr lang="en-US" sz="1800" kern="0" dirty="0"/>
              <a:t>/ E3 </a:t>
            </a:r>
            <a:r>
              <a:rPr lang="en-US" sz="1800" kern="0" dirty="0" smtClean="0"/>
              <a:t>retention: Drift, RD, WD</a:t>
            </a:r>
          </a:p>
          <a:p>
            <a:pPr marL="0" indent="0" defTabSz="914400">
              <a:buNone/>
            </a:pPr>
            <a:r>
              <a:rPr lang="en-US" sz="1800" kern="0" dirty="0"/>
              <a:t>Bathtub </a:t>
            </a:r>
            <a:r>
              <a:rPr lang="en-US" sz="1800" kern="0" dirty="0" smtClean="0"/>
              <a:t>characteristics – including IPD</a:t>
            </a:r>
            <a:endParaRPr lang="en-US" sz="1800" kern="0" dirty="0"/>
          </a:p>
        </p:txBody>
      </p:sp>
    </p:spTree>
    <p:extLst>
      <p:ext uri="{BB962C8B-B14F-4D97-AF65-F5344CB8AC3E}">
        <p14:creationId xmlns:p14="http://schemas.microsoft.com/office/powerpoint/2010/main" val="3886429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Switching mechanism </a:t>
            </a:r>
            <a:r>
              <a:rPr lang="en-US" sz="3600" dirty="0" smtClean="0"/>
              <a:t>adjacency and Benchmark</a:t>
            </a:r>
            <a:endParaRPr lang="en-US" sz="3600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Best Known Resistive Change Mechanism</a:t>
            </a:r>
          </a:p>
          <a:p>
            <a:pPr lvl="1"/>
            <a:r>
              <a:rPr lang="en-US" sz="2800" dirty="0" smtClean="0"/>
              <a:t>Interfacial </a:t>
            </a:r>
            <a:r>
              <a:rPr lang="en-US" sz="2800" dirty="0"/>
              <a:t>barrier (VCMO, MIEC)</a:t>
            </a:r>
          </a:p>
          <a:p>
            <a:pPr lvl="1"/>
            <a:r>
              <a:rPr lang="en-US" sz="2800" dirty="0" err="1" smtClean="0"/>
              <a:t>Filamentation</a:t>
            </a:r>
            <a:r>
              <a:rPr lang="en-US" sz="2800" dirty="0" smtClean="0"/>
              <a:t> </a:t>
            </a:r>
            <a:r>
              <a:rPr lang="en-US" sz="2800" dirty="0"/>
              <a:t>(Metal Oxide or Solid </a:t>
            </a:r>
            <a:r>
              <a:rPr lang="en-US" sz="2800" dirty="0" smtClean="0"/>
              <a:t>Electrolyte) </a:t>
            </a:r>
            <a:endParaRPr lang="en-US" sz="2800" dirty="0"/>
          </a:p>
          <a:p>
            <a:pPr lvl="1"/>
            <a:r>
              <a:rPr lang="en-US" sz="2800" dirty="0" smtClean="0"/>
              <a:t>Ferroelectricity </a:t>
            </a:r>
            <a:r>
              <a:rPr lang="en-US" sz="2800" dirty="0"/>
              <a:t>(</a:t>
            </a:r>
            <a:r>
              <a:rPr lang="en-US" sz="2800" dirty="0" err="1"/>
              <a:t>FeRAM</a:t>
            </a:r>
            <a:r>
              <a:rPr lang="en-US" sz="2800" dirty="0"/>
              <a:t>, </a:t>
            </a:r>
            <a:r>
              <a:rPr lang="el-GR" sz="2800" dirty="0">
                <a:latin typeface="Cambria Math" panose="02040503050406030204" pitchFamily="18" charset="0"/>
                <a:ea typeface="Cambria Math" panose="02040503050406030204" pitchFamily="18" charset="0"/>
              </a:rPr>
              <a:t>ϵ</a:t>
            </a:r>
            <a:r>
              <a:rPr lang="en-US" sz="2800" baseline="-25000" dirty="0"/>
              <a:t>eff</a:t>
            </a:r>
            <a:r>
              <a:rPr lang="en-US" sz="2800" dirty="0"/>
              <a:t> change </a:t>
            </a:r>
            <a:r>
              <a:rPr lang="en-US" sz="2800" dirty="0">
                <a:sym typeface="Wingdings" panose="05000000000000000000" pitchFamily="2" charset="2"/>
              </a:rPr>
              <a:t> E</a:t>
            </a:r>
            <a:r>
              <a:rPr lang="en-US" sz="2800" baseline="-25000" dirty="0">
                <a:sym typeface="Wingdings" panose="05000000000000000000" pitchFamily="2" charset="2"/>
              </a:rPr>
              <a:t>G</a:t>
            </a:r>
            <a:r>
              <a:rPr lang="en-US" sz="2800" dirty="0">
                <a:sym typeface="Wingdings" panose="05000000000000000000" pitchFamily="2" charset="2"/>
              </a:rPr>
              <a:t> change)</a:t>
            </a:r>
            <a:endParaRPr lang="en-US" sz="2800" dirty="0"/>
          </a:p>
          <a:p>
            <a:pPr lvl="1"/>
            <a:r>
              <a:rPr lang="en-US" sz="2800" dirty="0" smtClean="0"/>
              <a:t>Phase Change</a:t>
            </a:r>
          </a:p>
          <a:p>
            <a:pPr lvl="1"/>
            <a:r>
              <a:rPr lang="en-US" sz="2800" dirty="0"/>
              <a:t>Mechanical Switches (NRAM</a:t>
            </a:r>
            <a:r>
              <a:rPr lang="en-US" sz="2800" dirty="0" smtClean="0"/>
              <a:t>)</a:t>
            </a:r>
            <a:endParaRPr lang="en-US" sz="2800" dirty="0"/>
          </a:p>
          <a:p>
            <a:r>
              <a:rPr lang="en-US" sz="2800" dirty="0" smtClean="0"/>
              <a:t>Literature searches on </a:t>
            </a:r>
          </a:p>
          <a:p>
            <a:pPr lvl="1"/>
            <a:r>
              <a:rPr lang="en-US" sz="2800" dirty="0" smtClean="0"/>
              <a:t>“E</a:t>
            </a:r>
            <a:r>
              <a:rPr lang="en-US" sz="2800" baseline="-25000" dirty="0" smtClean="0"/>
              <a:t>A</a:t>
            </a:r>
            <a:r>
              <a:rPr lang="en-US" sz="2800" dirty="0" smtClean="0"/>
              <a:t>” of retention and electrical conductivity of states (S/R)</a:t>
            </a:r>
          </a:p>
          <a:p>
            <a:pPr lvl="1"/>
            <a:r>
              <a:rPr lang="en-US" sz="2800" dirty="0" smtClean="0"/>
              <a:t>“Forces” </a:t>
            </a:r>
            <a:r>
              <a:rPr lang="en-US" sz="2800" dirty="0"/>
              <a:t>to change states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40663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8600"/>
            <a:ext cx="10363200" cy="533400"/>
          </a:xfrm>
        </p:spPr>
        <p:txBody>
          <a:bodyPr/>
          <a:lstStyle/>
          <a:p>
            <a:r>
              <a:rPr lang="en-US" dirty="0" smtClean="0"/>
              <a:t>Risk Assessment of </a:t>
            </a:r>
            <a:r>
              <a:rPr lang="en-US" dirty="0"/>
              <a:t>Underline </a:t>
            </a:r>
            <a:r>
              <a:rPr lang="en-US" dirty="0" smtClean="0"/>
              <a:t>Physics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7221202"/>
              </p:ext>
            </p:extLst>
          </p:nvPr>
        </p:nvGraphicFramePr>
        <p:xfrm>
          <a:off x="457200" y="838200"/>
          <a:ext cx="11353800" cy="5530771"/>
        </p:xfrm>
        <a:graphic>
          <a:graphicData uri="http://schemas.openxmlformats.org/drawingml/2006/table">
            <a:tbl>
              <a:tblPr/>
              <a:tblGrid>
                <a:gridCol w="5512353"/>
                <a:gridCol w="5841447"/>
              </a:tblGrid>
              <a:tr h="7224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sng" strike="noStrike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Mass transport causing </a:t>
                      </a:r>
                      <a:r>
                        <a:rPr lang="en-US" sz="1600" b="1" i="0" u="sng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segregation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1. Field vs. Current (countered by thermal gradient) </a:t>
                      </a:r>
                      <a:b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2. Incumbent constituents vs.  Foreign contaminants </a:t>
                      </a:r>
                      <a:b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3. Bulk </a:t>
                      </a:r>
                      <a:r>
                        <a:rPr lang="en-US" sz="1600" b="1" i="0" u="none" strike="noStrike" dirty="0" err="1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Eg</a:t>
                      </a:r>
                      <a:r>
                        <a:rPr lang="en-US" sz="1600" b="1" i="0" u="none" strike="noStrike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</a:rPr>
                        <a:t> changes vs. interfacial barrier modulation </a:t>
                      </a:r>
                      <a:endParaRPr 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  <a:tr h="541867"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Hypothesis and Prediction of the attributes below</a:t>
                      </a:r>
                      <a:b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 bulk model vs. 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 Interface model</a:t>
                      </a:r>
                    </a:p>
                  </a:txBody>
                  <a:tcPr marL="9144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Constructs band diagram; test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it against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gauss law and continuity equation at equilibrium and quasi-static bias conditions.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Validation 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tests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Experiment/Observation: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Subthreshold I-V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forward and reverse I-V of set and reset bits at -40C to 85C 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0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 0 window mechanism subject to Stimuli and Ambient 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Set/Reset/window PA/PW response surface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seeking for "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squareness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" of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-I-t subject to read polarity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Set and Reset symmetry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Variability, including systematic and Random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repeatability, slope-1/2/3 characteristics, bit-2-bit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Retention (such as E2 drift and E3 expansion in 3DXP)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Drift characteristics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Wear Tracking (such as E3 GB in 3DXP)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E2, E3 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-evolution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 and E3 Read Disturbs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similar to SXP RD characteristics 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Vt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vs. read count @ fast/slow read)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E2 and E3 Write Disturbs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5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P-V-T corners understanding of each of above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parametric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subject to process, voltage and ambient corner cases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Scalability tests:</a:t>
                      </a:r>
                      <a:r>
                        <a:rPr lang="en-US" sz="16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g</a:t>
                      </a:r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eometry 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scaling impact to all above</a:t>
                      </a:r>
                    </a:p>
                  </a:txBody>
                  <a:tcPr marL="9144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Model based projection to 14nm assessment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Switching mechanism adjacency </a:t>
                      </a: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Interfacial barrier (VCMO, MIEC)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Ferroelectricity (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FeRAM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Filamentation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(Metal Oxide or Solid Electrolyte based) 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Mechanical Switches (NRAM)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8062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Phase Change</a:t>
                      </a:r>
                    </a:p>
                  </a:txBody>
                  <a:tcPr marL="186851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228" marR="6228" marT="6228" marB="0" anchor="ctr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6096000" y="4876800"/>
            <a:ext cx="55626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Make a </a:t>
            </a: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guess</a:t>
            </a:r>
            <a:endParaRPr lang="en-US" sz="1800" b="1" dirty="0"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estimate/compute </a:t>
            </a:r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the </a:t>
            </a: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anticipations</a:t>
            </a:r>
            <a:endParaRPr lang="en-US" sz="1800" b="1" dirty="0"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Compare to </a:t>
            </a: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experiments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Wingdings" panose="05000000000000000000" pitchFamily="2" charset="2"/>
              </a:rPr>
              <a:t> If disagrees, theory is wrong</a:t>
            </a:r>
            <a:endParaRPr lang="en-US" sz="1800" b="1" dirty="0"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  <a:p>
            <a:pPr marL="457200" indent="-457200"/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I</a:t>
            </a: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f </a:t>
            </a:r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the theory is not proven wrong, </a:t>
            </a:r>
            <a:b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</a:b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estimate </a:t>
            </a:r>
            <a:r>
              <a:rPr lang="en-US" sz="1800" b="1" dirty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the </a:t>
            </a:r>
            <a:r>
              <a:rPr lang="en-US" sz="1800" b="1" dirty="0" smtClean="0"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</a:rPr>
              <a:t>scalability for risk assessment</a:t>
            </a:r>
            <a:endParaRPr lang="en-US" sz="1800" b="1" dirty="0">
              <a:effectLst/>
              <a:latin typeface="Calibri" panose="020F0502020204030204" pitchFamily="34" charset="0"/>
              <a:ea typeface="PMingLiU" panose="02020500000000000000" pitchFamily="18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4605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Backup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0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Additional items beyond Exiting </a:t>
            </a:r>
            <a:r>
              <a:rPr lang="en-US" sz="2800" dirty="0" smtClean="0"/>
              <a:t>Research </a:t>
            </a:r>
            <a:br>
              <a:rPr lang="en-US" sz="2800" dirty="0" smtClean="0"/>
            </a:br>
            <a:r>
              <a:rPr lang="en-US" sz="2800" dirty="0" smtClean="0"/>
              <a:t>– Pathfinding Scope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/>
              <a:t>Pathfinding Frame work for Exiting Pathing deliverables.</a:t>
            </a:r>
          </a:p>
          <a:p>
            <a:pPr lvl="1"/>
            <a:r>
              <a:rPr lang="en-US" sz="1800" dirty="0"/>
              <a:t>Exiting Pathfinding criteria</a:t>
            </a:r>
          </a:p>
          <a:p>
            <a:pPr lvl="1"/>
            <a:r>
              <a:rPr lang="en-US" sz="1800" dirty="0"/>
              <a:t>Technology Node to intercept.</a:t>
            </a:r>
          </a:p>
          <a:p>
            <a:r>
              <a:rPr lang="en-US" sz="1800" dirty="0"/>
              <a:t>Array Architecture	</a:t>
            </a:r>
          </a:p>
          <a:p>
            <a:pPr lvl="1"/>
            <a:r>
              <a:rPr lang="en-US" sz="1800" dirty="0"/>
              <a:t>Trimming Strategy from tile to die</a:t>
            </a:r>
          </a:p>
          <a:p>
            <a:pPr lvl="1"/>
            <a:r>
              <a:rPr lang="en-US" sz="1800" dirty="0"/>
              <a:t>CMOS design Rule and Scaling Path and being consistent with </a:t>
            </a:r>
          </a:p>
          <a:p>
            <a:pPr lvl="1"/>
            <a:r>
              <a:rPr lang="en-US" sz="1800" dirty="0"/>
              <a:t>Strategy to support density chop </a:t>
            </a:r>
            <a:r>
              <a:rPr lang="en-US" sz="1800" dirty="0" err="1"/>
              <a:t>sku</a:t>
            </a:r>
            <a:endParaRPr lang="en-US" sz="1800" dirty="0"/>
          </a:p>
          <a:p>
            <a:pPr lvl="1"/>
            <a:r>
              <a:rPr lang="en-US" sz="1800" dirty="0"/>
              <a:t>Self-consistent Retention strategy including E1/E4 violation management</a:t>
            </a:r>
          </a:p>
          <a:p>
            <a:pPr lvl="1"/>
            <a:r>
              <a:rPr lang="en-US" sz="1800" dirty="0"/>
              <a:t>Window Budget Strategy for technology development, including true window methodology</a:t>
            </a:r>
          </a:p>
          <a:p>
            <a:r>
              <a:rPr lang="en-US" sz="1800" dirty="0"/>
              <a:t>Array Construction</a:t>
            </a:r>
          </a:p>
          <a:p>
            <a:pPr lvl="1"/>
            <a:r>
              <a:rPr lang="en-US" sz="1800" dirty="0"/>
              <a:t>3D stacking: what is multi-deck architectures, rinse and repeat at lowest processing/die cost is needed.</a:t>
            </a:r>
          </a:p>
          <a:p>
            <a:pPr lvl="1"/>
            <a:r>
              <a:rPr lang="en-US" sz="1800" dirty="0"/>
              <a:t>physical symmetry/asymmetry consistent with electrical polarity</a:t>
            </a:r>
          </a:p>
          <a:p>
            <a:r>
              <a:rPr lang="en-US" sz="1800" dirty="0"/>
              <a:t>Component level	</a:t>
            </a:r>
          </a:p>
          <a:p>
            <a:pPr lvl="1"/>
            <a:r>
              <a:rPr lang="en-US" sz="1800" dirty="0"/>
              <a:t>Read/Write algorithm and options vs. product data sheet.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505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FE7DFCF2-4DE3-453B-9AF4-088A004F8FF2}" vid="{B74B212F-A0BB-4234-8094-F2519B0A661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SSM Q4 Focus and tracking…</Agenda>
    <Date xmlns="90b7a245-a7c3-4504-88b2-cf85318e6b78"/>
    <Presenter xmlns="90b7a245-a7c3-4504-88b2-cf85318e6b78">DerChang Kau</Presenter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A9757D6-16EA-49DF-BF94-FEF25FAF8351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90b7a245-a7c3-4504-88b2-cf85318e6b78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3DXP_V2</Template>
  <TotalTime>1410</TotalTime>
  <Words>756</Words>
  <Application>Microsoft Office PowerPoint</Application>
  <PresentationFormat>Widescreen</PresentationFormat>
  <Paragraphs>136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Neo Sans Intel</vt:lpstr>
      <vt:lpstr>Neo Sans Intel Medium</vt:lpstr>
      <vt:lpstr>PMingLiU</vt:lpstr>
      <vt:lpstr>Arial</vt:lpstr>
      <vt:lpstr>Calibri</vt:lpstr>
      <vt:lpstr>Cambria Math</vt:lpstr>
      <vt:lpstr>Times New Roman</vt:lpstr>
      <vt:lpstr>Wingdings</vt:lpstr>
      <vt:lpstr>blank</vt:lpstr>
      <vt:lpstr>SSM Q4 Focus</vt:lpstr>
      <vt:lpstr>Decision processes and weekly tracking to pre-enable S37 bipolar operation</vt:lpstr>
      <vt:lpstr>Possibility of Decision</vt:lpstr>
      <vt:lpstr>Critical path for SSM Strategy development Plan18 of SOW Approval Need date: WW47</vt:lpstr>
      <vt:lpstr>Principle of 3DXP RWB</vt:lpstr>
      <vt:lpstr>Switching mechanism adjacency and Benchmark</vt:lpstr>
      <vt:lpstr>Risk Assessment of Underline Physics </vt:lpstr>
      <vt:lpstr>Backup</vt:lpstr>
      <vt:lpstr>Additional items beyond Exiting Research  – Pathfinding Scope</vt:lpstr>
      <vt:lpstr>IMBO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lastModifiedBy>Kau, Derchang</cp:lastModifiedBy>
  <cp:revision>45</cp:revision>
  <dcterms:created xsi:type="dcterms:W3CDTF">2017-10-27T21:02:06Z</dcterms:created>
  <dcterms:modified xsi:type="dcterms:W3CDTF">2017-11-08T14:19:12Z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</Properties>
</file>