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58" r:id="rId5"/>
    <p:sldId id="259" r:id="rId6"/>
    <p:sldId id="261" r:id="rId7"/>
    <p:sldId id="260" r:id="rId8"/>
    <p:sldId id="262" r:id="rId9"/>
    <p:sldId id="267" r:id="rId10"/>
    <p:sldId id="266" r:id="rId11"/>
    <p:sldId id="263" r:id="rId12"/>
    <p:sldId id="268" r:id="rId13"/>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D2"/>
    <a:srgbClr val="0054B0"/>
    <a:srgbClr val="006FEA"/>
    <a:srgbClr val="0071EE"/>
    <a:srgbClr val="0150ED"/>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7" autoAdjust="0"/>
    <p:restoredTop sz="94660"/>
  </p:normalViewPr>
  <p:slideViewPr>
    <p:cSldViewPr>
      <p:cViewPr varScale="1">
        <p:scale>
          <a:sx n="54" d="100"/>
          <a:sy n="54" d="100"/>
        </p:scale>
        <p:origin x="82" y="691"/>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7BC7CC-E080-4E05-82DA-64F341A7B708}" type="datetimeFigureOut">
              <a:rPr lang="en-US" smtClean="0"/>
              <a:t>6/19/2018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899140-3C88-49F9-8F08-209BFF668CCE}" type="slidenum">
              <a:rPr lang="en-US" smtClean="0"/>
              <a:t>‹#›</a:t>
            </a:fld>
            <a:endParaRPr lang="en-US"/>
          </a:p>
        </p:txBody>
      </p:sp>
    </p:spTree>
    <p:extLst>
      <p:ext uri="{BB962C8B-B14F-4D97-AF65-F5344CB8AC3E}">
        <p14:creationId xmlns:p14="http://schemas.microsoft.com/office/powerpoint/2010/main" val="780873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899140-3C88-49F9-8F08-209BFF668CCE}" type="slidenum">
              <a:rPr lang="en-US" smtClean="0"/>
              <a:t>5</a:t>
            </a:fld>
            <a:endParaRPr lang="en-US"/>
          </a:p>
        </p:txBody>
      </p:sp>
    </p:spTree>
    <p:extLst>
      <p:ext uri="{BB962C8B-B14F-4D97-AF65-F5344CB8AC3E}">
        <p14:creationId xmlns:p14="http://schemas.microsoft.com/office/powerpoint/2010/main" val="1555476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899140-3C88-49F9-8F08-209BFF668CCE}" type="slidenum">
              <a:rPr lang="en-US" smtClean="0"/>
              <a:t>6</a:t>
            </a:fld>
            <a:endParaRPr lang="en-US"/>
          </a:p>
        </p:txBody>
      </p:sp>
    </p:spTree>
    <p:extLst>
      <p:ext uri="{BB962C8B-B14F-4D97-AF65-F5344CB8AC3E}">
        <p14:creationId xmlns:p14="http://schemas.microsoft.com/office/powerpoint/2010/main" val="133962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899140-3C88-49F9-8F08-209BFF668CCE}" type="slidenum">
              <a:rPr lang="en-US" smtClean="0"/>
              <a:t>7</a:t>
            </a:fld>
            <a:endParaRPr lang="en-US"/>
          </a:p>
        </p:txBody>
      </p:sp>
    </p:spTree>
    <p:extLst>
      <p:ext uri="{BB962C8B-B14F-4D97-AF65-F5344CB8AC3E}">
        <p14:creationId xmlns:p14="http://schemas.microsoft.com/office/powerpoint/2010/main" val="4259526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899140-3C88-49F9-8F08-209BFF668CCE}" type="slidenum">
              <a:rPr lang="en-US" smtClean="0"/>
              <a:t>8</a:t>
            </a:fld>
            <a:endParaRPr lang="en-US"/>
          </a:p>
        </p:txBody>
      </p:sp>
    </p:spTree>
    <p:extLst>
      <p:ext uri="{BB962C8B-B14F-4D97-AF65-F5344CB8AC3E}">
        <p14:creationId xmlns:p14="http://schemas.microsoft.com/office/powerpoint/2010/main" val="749198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899140-3C88-49F9-8F08-209BFF668CCE}" type="slidenum">
              <a:rPr lang="en-US" smtClean="0"/>
              <a:t>9</a:t>
            </a:fld>
            <a:endParaRPr lang="en-US"/>
          </a:p>
        </p:txBody>
      </p:sp>
    </p:spTree>
    <p:extLst>
      <p:ext uri="{BB962C8B-B14F-4D97-AF65-F5344CB8AC3E}">
        <p14:creationId xmlns:p14="http://schemas.microsoft.com/office/powerpoint/2010/main" val="2459413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smtClean="0"/>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smtClean="0"/>
              <a:t>Click to edit Master title style</a:t>
            </a:r>
            <a:endParaRPr lang="en-US"/>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smtClean="0"/>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smtClean="0"/>
              <a:t>Click icon to add picture</a:t>
            </a:r>
            <a:endParaRPr lang="en-US"/>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smtClean="0">
                <a:latin typeface="Calibri" pitchFamily="34" charset="0"/>
                <a:cs typeface="Calibri" pitchFamily="34" charset="0"/>
              </a:rPr>
              <a:t>Phases:</a:t>
            </a:r>
            <a:r>
              <a:rPr lang="en-US" sz="1454"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1-Assumption 2-Symptom 3-Speculation</a:t>
            </a:r>
            <a:r>
              <a:rPr lang="en-US" sz="1212"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smtClean="0"/>
              <a:t>(Enter Heading for Topic or Problem Statement)</a:t>
            </a:r>
            <a:endParaRPr lang="en-US" dirty="0"/>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smtClean="0">
                <a:latin typeface="Calibri" pitchFamily="34" charset="0"/>
                <a:cs typeface="Calibri" pitchFamily="34" charset="0"/>
              </a:rPr>
              <a:t>Risk:</a:t>
            </a:r>
            <a:r>
              <a:rPr lang="en-US" sz="1454" b="0" u="none" baseline="0" dirty="0" smtClean="0">
                <a:latin typeface="Calibri" pitchFamily="34" charset="0"/>
                <a:cs typeface="Calibri" pitchFamily="34" charset="0"/>
              </a:rPr>
              <a:t>       </a:t>
            </a:r>
            <a:r>
              <a:rPr lang="en-US" sz="1454" b="0" u="none" baseline="0" dirty="0" smtClean="0">
                <a:solidFill>
                  <a:srgbClr val="FF0000"/>
                </a:solidFill>
                <a:latin typeface="Calibri" pitchFamily="34" charset="0"/>
                <a:cs typeface="Calibri" pitchFamily="34" charset="0"/>
              </a:rPr>
              <a:t>           </a:t>
            </a:r>
            <a:r>
              <a:rPr lang="en-US" sz="1454" b="0" u="none" baseline="0"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1-Showstopper 1.5-High Risk/No Data 2-High Risk</a:t>
            </a:r>
            <a:r>
              <a:rPr lang="en-US" sz="1212" i="1" baseline="0" dirty="0" smtClean="0">
                <a:solidFill>
                  <a:schemeClr val="bg1">
                    <a:lumMod val="65000"/>
                  </a:schemeClr>
                </a:solidFill>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2.5-No Data 3-Med Risk 4-Low</a:t>
            </a:r>
            <a:r>
              <a:rPr lang="en-US" sz="1212" i="1" baseline="0" dirty="0" smtClean="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smtClean="0">
                <a:solidFill>
                  <a:srgbClr val="FF0000"/>
                </a:solidFill>
                <a:latin typeface="Neo Sans Intel Medium" pitchFamily="34" charset="0"/>
              </a:rPr>
              <a:t>Intel-Micron Confidential</a:t>
            </a:r>
          </a:p>
          <a:p>
            <a:pPr algn="r">
              <a:tabLst/>
            </a:pPr>
            <a:r>
              <a:rPr lang="en-US" sz="1454" dirty="0" err="1" smtClean="0">
                <a:solidFill>
                  <a:schemeClr val="accent2"/>
                </a:solidFill>
                <a:latin typeface="Neo Sans Intel Medium" pitchFamily="34" charset="0"/>
              </a:rPr>
              <a:t>SxP</a:t>
            </a:r>
            <a:r>
              <a:rPr lang="en-US" sz="1454"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smtClean="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8" name="TextBox 7"/>
          <p:cNvSpPr txBox="1"/>
          <p:nvPr/>
        </p:nvSpPr>
        <p:spPr>
          <a:xfrm>
            <a:off x="9906000" y="6534554"/>
            <a:ext cx="2184401" cy="316112"/>
          </a:xfrm>
          <a:prstGeom prst="rect">
            <a:avLst/>
          </a:prstGeom>
          <a:noFill/>
        </p:spPr>
        <p:txBody>
          <a:bodyPr wrap="square" rtlCol="0">
            <a:spAutoFit/>
          </a:bodyPr>
          <a:lstStyle/>
          <a:p>
            <a:pPr algn="r"/>
            <a:r>
              <a:rPr lang="en-US" sz="1454" baseline="0" dirty="0" smtClean="0">
                <a:latin typeface="Calibri" pitchFamily="34" charset="0"/>
                <a:cs typeface="Calibri" pitchFamily="34" charset="0"/>
              </a:rPr>
              <a:t>NSG Advanced Pathfinding</a:t>
            </a:r>
            <a:endParaRPr lang="en-US" sz="1454" dirty="0">
              <a:latin typeface="Calibri" pitchFamily="34" charset="0"/>
              <a:cs typeface="Calibri" pitchFamily="34" charset="0"/>
            </a:endParaRPr>
          </a:p>
        </p:txBody>
      </p:sp>
      <p:sp>
        <p:nvSpPr>
          <p:cNvPr id="10" name="Rectangle 4"/>
          <p:cNvSpPr>
            <a:spLocks noChangeArrowheads="1"/>
          </p:cNvSpPr>
          <p:nvPr/>
        </p:nvSpPr>
        <p:spPr bwMode="auto">
          <a:xfrm>
            <a:off x="783462" y="6471760"/>
            <a:ext cx="2356902"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smtClean="0">
                <a:solidFill>
                  <a:srgbClr val="C00000"/>
                </a:solidFill>
                <a:latin typeface="Calibri" pitchFamily="34" charset="0"/>
                <a:cs typeface="Calibri" pitchFamily="34" charset="0"/>
              </a:rPr>
              <a:t>Intel Confidential</a:t>
            </a:r>
            <a:endParaRPr lang="en-US" sz="1697" b="1" dirty="0">
              <a:solidFill>
                <a:srgbClr val="C00000"/>
              </a:solidFill>
              <a:latin typeface="Calibri" pitchFamily="34" charset="0"/>
              <a:cs typeface="Calibri" pitchFamily="34" charset="0"/>
            </a:endParaRPr>
          </a:p>
        </p:txBody>
      </p:sp>
      <p:pic>
        <p:nvPicPr>
          <p:cNvPr id="12" name="Picture 6"/>
          <p:cNvPicPr>
            <a:picLocks noChangeAspect="1" noChangeArrowheads="1"/>
          </p:cNvPicPr>
          <p:nvPr/>
        </p:nvPicPr>
        <p:blipFill>
          <a:blip r:embed="rId15" cstate="screen"/>
          <a:srcRect/>
          <a:stretch>
            <a:fillRect/>
          </a:stretch>
        </p:blipFill>
        <p:spPr bwMode="auto">
          <a:xfrm>
            <a:off x="92364" y="6477003"/>
            <a:ext cx="691098" cy="330655"/>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3392" y="152400"/>
            <a:ext cx="10654208" cy="838200"/>
          </a:xfrm>
        </p:spPr>
        <p:txBody>
          <a:bodyPr/>
          <a:lstStyle/>
          <a:p>
            <a:pPr algn="l"/>
            <a:r>
              <a:rPr lang="en-US" sz="2800" cap="small" dirty="0" smtClean="0"/>
              <a:t>Mission </a:t>
            </a:r>
            <a:r>
              <a:rPr lang="en-US" sz="2800" cap="small" dirty="0"/>
              <a:t>&amp; </a:t>
            </a:r>
            <a:r>
              <a:rPr lang="en-US" sz="2800" cap="small" dirty="0" smtClean="0"/>
              <a:t>Objective,  SSM Advanced Pathfinding</a:t>
            </a:r>
            <a:endParaRPr lang="en-US" sz="2800" cap="small" dirty="0"/>
          </a:p>
        </p:txBody>
      </p:sp>
      <p:sp>
        <p:nvSpPr>
          <p:cNvPr id="5" name="Content Placeholder 4"/>
          <p:cNvSpPr>
            <a:spLocks noGrp="1"/>
          </p:cNvSpPr>
          <p:nvPr>
            <p:ph idx="1"/>
          </p:nvPr>
        </p:nvSpPr>
        <p:spPr>
          <a:xfrm>
            <a:off x="623392" y="1397571"/>
            <a:ext cx="11233248" cy="4876800"/>
          </a:xfrm>
        </p:spPr>
        <p:txBody>
          <a:bodyPr/>
          <a:lstStyle/>
          <a:p>
            <a:pPr marL="0" indent="0">
              <a:buNone/>
            </a:pPr>
            <a:r>
              <a:rPr lang="en-US" sz="2181" u="sng" dirty="0"/>
              <a:t>Mission</a:t>
            </a:r>
            <a:endParaRPr lang="en-US" sz="2181" dirty="0"/>
          </a:p>
          <a:p>
            <a:pPr marL="1108070" lvl="1" indent="-554035">
              <a:buNone/>
            </a:pPr>
            <a:r>
              <a:rPr lang="en-US" sz="2181" dirty="0"/>
              <a:t>Scalability and Roadmap Development of SSM Technology </a:t>
            </a:r>
          </a:p>
          <a:p>
            <a:pPr marL="0" indent="0">
              <a:buNone/>
            </a:pPr>
            <a:r>
              <a:rPr lang="en-US" sz="2181" u="sng" dirty="0" smtClean="0"/>
              <a:t>Objectives</a:t>
            </a:r>
            <a:endParaRPr lang="en-US" sz="2181" dirty="0"/>
          </a:p>
          <a:p>
            <a:pPr marL="1108070" lvl="1" indent="-554035">
              <a:buNone/>
            </a:pPr>
            <a:r>
              <a:rPr lang="en-US" sz="2181" dirty="0"/>
              <a:t>Seek for fundamental understandings of non-volatility of bipolar operation of SSM by demonstrating reliable Read Window Budget.</a:t>
            </a:r>
          </a:p>
          <a:p>
            <a:pPr marL="1108070" lvl="1" indent="-554035">
              <a:buNone/>
            </a:pPr>
            <a:r>
              <a:rPr lang="en-US" sz="2181" dirty="0"/>
              <a:t>Validate bipolar decoder and power supply scheme with a multi-deck product by benchmarking density, energy and latency against the incumbent.</a:t>
            </a:r>
          </a:p>
          <a:p>
            <a:pPr marL="1108070" lvl="1" indent="-554035">
              <a:buNone/>
            </a:pPr>
            <a:r>
              <a:rPr lang="en-US" sz="2181" dirty="0"/>
              <a:t>Develop world leading memory product roadmap based on SSM physics,  low cost process enablers and high efficiency decoding scheme. </a:t>
            </a:r>
          </a:p>
        </p:txBody>
      </p:sp>
    </p:spTree>
    <p:extLst>
      <p:ext uri="{BB962C8B-B14F-4D97-AF65-F5344CB8AC3E}">
        <p14:creationId xmlns:p14="http://schemas.microsoft.com/office/powerpoint/2010/main" val="724374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9195515" y="745067"/>
            <a:ext cx="1449316" cy="4833158"/>
          </a:xfrm>
          <a:prstGeom prst="rect">
            <a:avLst/>
          </a:prstGeom>
        </p:spPr>
      </p:pic>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smtClean="0"/>
              <a:t>IM JDP Strategy</a:t>
            </a:r>
            <a:endParaRPr lang="en-US" sz="2800" cap="small" dirty="0"/>
          </a:p>
        </p:txBody>
      </p:sp>
      <p:sp>
        <p:nvSpPr>
          <p:cNvPr id="3" name="Content Placeholder 2"/>
          <p:cNvSpPr>
            <a:spLocks noGrp="1"/>
          </p:cNvSpPr>
          <p:nvPr>
            <p:ph idx="1"/>
          </p:nvPr>
        </p:nvSpPr>
        <p:spPr>
          <a:xfrm>
            <a:off x="695400" y="882824"/>
            <a:ext cx="7034667" cy="5086176"/>
          </a:xfrm>
        </p:spPr>
        <p:txBody>
          <a:bodyPr/>
          <a:lstStyle/>
          <a:p>
            <a:pPr marL="0" indent="0">
              <a:buNone/>
            </a:pPr>
            <a:r>
              <a:rPr lang="en-US" sz="1800" dirty="0"/>
              <a:t>The strategy for ‘fast fail or succeed’ is built on ‘stepping-up’</a:t>
            </a:r>
          </a:p>
          <a:p>
            <a:pPr marL="526454" indent="-457200">
              <a:buFont typeface="+mj-lt"/>
              <a:buAutoNum type="arabicPeriod"/>
            </a:pPr>
            <a:r>
              <a:rPr lang="en-US" sz="1800" dirty="0"/>
              <a:t>SR71 – SSM basics, including scaling, symmetry with solid </a:t>
            </a:r>
            <a:r>
              <a:rPr lang="en-US" sz="1800" dirty="0" err="1"/>
              <a:t>empiricals</a:t>
            </a:r>
            <a:r>
              <a:rPr lang="en-US" sz="1800" dirty="0"/>
              <a:t> to support switching mechanism</a:t>
            </a:r>
          </a:p>
          <a:p>
            <a:pPr marL="526454" indent="-457200">
              <a:buFont typeface="+mj-lt"/>
              <a:buAutoNum type="arabicPeriod"/>
            </a:pPr>
            <a:r>
              <a:rPr lang="en-US" sz="1800" dirty="0"/>
              <a:t>S24S – Array feature development with high volume statistical validation with Probe, WLR, Burn and ULR metric.</a:t>
            </a:r>
          </a:p>
          <a:p>
            <a:pPr marL="526454" indent="-457200">
              <a:buFont typeface="+mj-lt"/>
              <a:buAutoNum type="arabicPeriod"/>
            </a:pPr>
            <a:r>
              <a:rPr lang="en-US" sz="1800" dirty="0"/>
              <a:t>Build alpha product – Design and process development in order to pick an array node, assess and develop required CMOS and Design Rules and BEOL, such that all work coherently for die size and performance matching or better than SXP counterpart.</a:t>
            </a:r>
          </a:p>
          <a:p>
            <a:pPr marL="526454" indent="-457200">
              <a:buFont typeface="+mj-lt"/>
              <a:buAutoNum type="arabicPeriod"/>
            </a:pPr>
            <a:r>
              <a:rPr lang="en-US" sz="1800" dirty="0"/>
              <a:t>Develop Scaling roadmap – Follow the general scaling expectation for cost and energy reduction</a:t>
            </a:r>
          </a:p>
          <a:p>
            <a:pPr lvl="1">
              <a:buFont typeface="Arial" panose="020B0604020202020204" pitchFamily="34" charset="0"/>
              <a:buChar char="•"/>
            </a:pPr>
            <a:r>
              <a:rPr lang="en-US" sz="1800" b="1" dirty="0"/>
              <a:t>Density: doubling every generation</a:t>
            </a:r>
          </a:p>
          <a:p>
            <a:pPr lvl="1">
              <a:buFont typeface="Arial" panose="020B0604020202020204" pitchFamily="34" charset="0"/>
              <a:buChar char="•"/>
            </a:pPr>
            <a:r>
              <a:rPr lang="en-US" sz="1800" b="1" dirty="0"/>
              <a:t>Latency: equal or reduce</a:t>
            </a:r>
          </a:p>
          <a:p>
            <a:pPr lvl="1">
              <a:buFont typeface="Arial" panose="020B0604020202020204" pitchFamily="34" charset="0"/>
              <a:buChar char="•"/>
            </a:pPr>
            <a:r>
              <a:rPr lang="en-US" sz="1800" b="1" dirty="0"/>
              <a:t>Bandwidth/GB: Equal or improve</a:t>
            </a:r>
          </a:p>
        </p:txBody>
      </p:sp>
    </p:spTree>
    <p:extLst>
      <p:ext uri="{BB962C8B-B14F-4D97-AF65-F5344CB8AC3E}">
        <p14:creationId xmlns:p14="http://schemas.microsoft.com/office/powerpoint/2010/main" val="11823395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r="4598"/>
          <a:stretch/>
        </p:blipFill>
        <p:spPr>
          <a:xfrm>
            <a:off x="7933043" y="3154743"/>
            <a:ext cx="3653928" cy="3124527"/>
          </a:xfrm>
          <a:prstGeom prst="rect">
            <a:avLst/>
          </a:prstGeom>
        </p:spPr>
      </p:pic>
      <p:pic>
        <p:nvPicPr>
          <p:cNvPr id="5" name="Picture 4"/>
          <p:cNvPicPr>
            <a:picLocks noChangeAspect="1"/>
          </p:cNvPicPr>
          <p:nvPr/>
        </p:nvPicPr>
        <p:blipFill>
          <a:blip r:embed="rId3"/>
          <a:stretch>
            <a:fillRect/>
          </a:stretch>
        </p:blipFill>
        <p:spPr>
          <a:xfrm>
            <a:off x="9922243" y="745067"/>
            <a:ext cx="722588" cy="2409676"/>
          </a:xfrm>
          <a:prstGeom prst="rect">
            <a:avLst/>
          </a:prstGeom>
        </p:spPr>
      </p:pic>
      <p:sp>
        <p:nvSpPr>
          <p:cNvPr id="7" name="Rectangle 6"/>
          <p:cNvSpPr/>
          <p:nvPr/>
        </p:nvSpPr>
        <p:spPr>
          <a:xfrm>
            <a:off x="8631775" y="1719072"/>
            <a:ext cx="1256241" cy="461665"/>
          </a:xfrm>
          <a:prstGeom prst="rect">
            <a:avLst/>
          </a:prstGeom>
        </p:spPr>
        <p:txBody>
          <a:bodyPr wrap="none">
            <a:spAutoFit/>
          </a:bodyPr>
          <a:lstStyle/>
          <a:p>
            <a:r>
              <a:rPr lang="en-US" sz="2400" dirty="0" smtClean="0">
                <a:latin typeface="Calibri" panose="020F0502020204030204" pitchFamily="34" charset="0"/>
              </a:rPr>
              <a:t>3D-stack</a:t>
            </a:r>
            <a:endParaRPr lang="en-US" dirty="0">
              <a:latin typeface="Calibri" panose="020F0502020204030204" pitchFamily="34" charset="0"/>
            </a:endParaRPr>
          </a:p>
        </p:txBody>
      </p:sp>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smtClean="0"/>
              <a:t>Intel </a:t>
            </a:r>
            <a:r>
              <a:rPr lang="en-US" sz="2800" cap="small" dirty="0"/>
              <a:t>3D </a:t>
            </a:r>
            <a:r>
              <a:rPr lang="en-US" sz="2800" cap="small" dirty="0" err="1"/>
              <a:t>XPoint</a:t>
            </a:r>
            <a:r>
              <a:rPr lang="en-US" sz="2800" dirty="0"/>
              <a:t>™ </a:t>
            </a:r>
            <a:r>
              <a:rPr lang="en-US" sz="2800" cap="small" dirty="0" smtClean="0"/>
              <a:t>Strategy</a:t>
            </a:r>
            <a:endParaRPr lang="en-US" sz="2800" cap="small" dirty="0"/>
          </a:p>
        </p:txBody>
      </p:sp>
      <p:sp>
        <p:nvSpPr>
          <p:cNvPr id="3" name="Content Placeholder 2"/>
          <p:cNvSpPr>
            <a:spLocks noGrp="1"/>
          </p:cNvSpPr>
          <p:nvPr>
            <p:ph idx="1"/>
          </p:nvPr>
        </p:nvSpPr>
        <p:spPr>
          <a:xfrm>
            <a:off x="695400" y="882824"/>
            <a:ext cx="7034667" cy="5086176"/>
          </a:xfrm>
        </p:spPr>
        <p:txBody>
          <a:bodyPr/>
          <a:lstStyle/>
          <a:p>
            <a:pPr marL="0" indent="0">
              <a:buNone/>
            </a:pPr>
            <a:r>
              <a:rPr lang="en-US" sz="1800" dirty="0"/>
              <a:t>The strategy for ‘fast fail or succeed’ is built on ‘stepping-up’</a:t>
            </a:r>
          </a:p>
          <a:p>
            <a:pPr marL="526454" indent="-457200">
              <a:buFont typeface="+mj-lt"/>
              <a:buAutoNum type="arabicPeriod"/>
            </a:pPr>
            <a:r>
              <a:rPr lang="en-US" sz="1800" dirty="0"/>
              <a:t>SR71 – SSM basics, including scaling, symmetry with solid </a:t>
            </a:r>
            <a:r>
              <a:rPr lang="en-US" sz="1800" dirty="0" err="1"/>
              <a:t>empiricals</a:t>
            </a:r>
            <a:r>
              <a:rPr lang="en-US" sz="1800" dirty="0"/>
              <a:t> to support switching mechanism</a:t>
            </a:r>
          </a:p>
          <a:p>
            <a:pPr marL="526454" indent="-457200">
              <a:buFont typeface="+mj-lt"/>
              <a:buAutoNum type="arabicPeriod"/>
            </a:pPr>
            <a:r>
              <a:rPr lang="en-US" sz="1800" dirty="0"/>
              <a:t>S24S – Array feature development with high volume statistical validation with Probe, WLR, Burn and ULR metric.</a:t>
            </a:r>
          </a:p>
          <a:p>
            <a:pPr marL="526454" indent="-457200">
              <a:buFont typeface="+mj-lt"/>
              <a:buAutoNum type="arabicPeriod"/>
            </a:pPr>
            <a:r>
              <a:rPr lang="en-US" sz="1800" dirty="0"/>
              <a:t>Build alpha product – </a:t>
            </a:r>
            <a:r>
              <a:rPr lang="en-US" sz="1800" dirty="0" smtClean="0"/>
              <a:t>Design </a:t>
            </a:r>
            <a:r>
              <a:rPr lang="en-US" sz="1800" dirty="0"/>
              <a:t>and process development in order to pick an array node, assess and develop required CMOS and Design Rules and BEOL, such that all work coherently for die size and performance matching or better than SXP counterpart</a:t>
            </a:r>
            <a:r>
              <a:rPr lang="en-US" sz="1800" dirty="0" smtClean="0"/>
              <a:t>.</a:t>
            </a:r>
          </a:p>
          <a:p>
            <a:pPr marL="526454" indent="-457200">
              <a:buFont typeface="+mj-lt"/>
              <a:buAutoNum type="arabicPeriod"/>
            </a:pPr>
            <a:r>
              <a:rPr lang="en-US" sz="1800" dirty="0" smtClean="0"/>
              <a:t>Develop Scaling roadmap </a:t>
            </a:r>
            <a:r>
              <a:rPr lang="en-US" sz="1800" dirty="0"/>
              <a:t>– </a:t>
            </a:r>
            <a:r>
              <a:rPr lang="en-US" sz="1800" dirty="0" smtClean="0"/>
              <a:t>Follow the general scaling expectation for cost and energy reduction</a:t>
            </a:r>
          </a:p>
          <a:p>
            <a:pPr lvl="1">
              <a:buFont typeface="Arial" panose="020B0604020202020204" pitchFamily="34" charset="0"/>
              <a:buChar char="•"/>
            </a:pPr>
            <a:r>
              <a:rPr lang="en-US" sz="1800" b="1" dirty="0"/>
              <a:t>Density: doubling every generation</a:t>
            </a:r>
          </a:p>
          <a:p>
            <a:pPr lvl="1">
              <a:buFont typeface="Arial" panose="020B0604020202020204" pitchFamily="34" charset="0"/>
              <a:buChar char="•"/>
            </a:pPr>
            <a:r>
              <a:rPr lang="en-US" sz="1800" b="1" dirty="0"/>
              <a:t>Latency: equal or reduce</a:t>
            </a:r>
          </a:p>
          <a:p>
            <a:pPr lvl="1">
              <a:buFont typeface="Arial" panose="020B0604020202020204" pitchFamily="34" charset="0"/>
              <a:buChar char="•"/>
            </a:pPr>
            <a:r>
              <a:rPr lang="en-US" sz="1800" b="1" dirty="0"/>
              <a:t>Bandwidth/GB: Equal or </a:t>
            </a:r>
            <a:r>
              <a:rPr lang="en-US" sz="1800" b="1" dirty="0" smtClean="0"/>
              <a:t>improve</a:t>
            </a:r>
          </a:p>
          <a:p>
            <a:pPr lvl="1">
              <a:buFont typeface="Arial" panose="020B0604020202020204" pitchFamily="34" charset="0"/>
              <a:buChar char="•"/>
            </a:pPr>
            <a:r>
              <a:rPr lang="en-US" sz="1800" b="1" dirty="0" smtClean="0"/>
              <a:t>Array Architecture: Stack (SXP-like) vs. Tier (3D NAND like)</a:t>
            </a:r>
            <a:endParaRPr lang="en-US" sz="1800" dirty="0" smtClean="0"/>
          </a:p>
          <a:p>
            <a:pPr marL="526454" indent="-457200">
              <a:buFont typeface="+mj-lt"/>
              <a:buAutoNum type="arabicPeriod"/>
            </a:pPr>
            <a:endParaRPr lang="en-US" sz="1800" dirty="0"/>
          </a:p>
        </p:txBody>
      </p:sp>
      <p:sp>
        <p:nvSpPr>
          <p:cNvPr id="6" name="Rectangle 5"/>
          <p:cNvSpPr/>
          <p:nvPr/>
        </p:nvSpPr>
        <p:spPr>
          <a:xfrm>
            <a:off x="8297003" y="5738167"/>
            <a:ext cx="1058303" cy="461665"/>
          </a:xfrm>
          <a:prstGeom prst="rect">
            <a:avLst/>
          </a:prstGeom>
        </p:spPr>
        <p:txBody>
          <a:bodyPr wrap="none">
            <a:spAutoFit/>
          </a:bodyPr>
          <a:lstStyle/>
          <a:p>
            <a:r>
              <a:rPr lang="en-US" sz="2400" dirty="0" smtClean="0">
                <a:latin typeface="Calibri" panose="020F0502020204030204" pitchFamily="34" charset="0"/>
              </a:rPr>
              <a:t>3D-tier</a:t>
            </a:r>
            <a:endParaRPr lang="en-US" dirty="0">
              <a:latin typeface="Calibri" panose="020F0502020204030204" pitchFamily="34" charset="0"/>
            </a:endParaRPr>
          </a:p>
        </p:txBody>
      </p:sp>
    </p:spTree>
    <p:extLst>
      <p:ext uri="{BB962C8B-B14F-4D97-AF65-F5344CB8AC3E}">
        <p14:creationId xmlns:p14="http://schemas.microsoft.com/office/powerpoint/2010/main" val="3226954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nvPr>
        </p:nvGraphicFramePr>
        <p:xfrm>
          <a:off x="1882775" y="1835680"/>
          <a:ext cx="8426450" cy="2794000"/>
        </p:xfrm>
        <a:graphic>
          <a:graphicData uri="http://schemas.openxmlformats.org/presentationml/2006/ole">
            <mc:AlternateContent xmlns:mc="http://schemas.openxmlformats.org/markup-compatibility/2006">
              <mc:Choice xmlns:v="urn:schemas-microsoft-com:vml" Requires="v">
                <p:oleObj spid="_x0000_s1042" name="Worksheet" r:id="rId3" imgW="8426367" imgH="2794000" progId="Excel.Sheet.12">
                  <p:embed/>
                </p:oleObj>
              </mc:Choice>
              <mc:Fallback>
                <p:oleObj name="Worksheet" r:id="rId3" imgW="8426367" imgH="2794000" progId="Excel.Sheet.12">
                  <p:embed/>
                  <p:pic>
                    <p:nvPicPr>
                      <p:cNvPr id="0" name=""/>
                      <p:cNvPicPr/>
                      <p:nvPr/>
                    </p:nvPicPr>
                    <p:blipFill>
                      <a:blip r:embed="rId4"/>
                      <a:stretch>
                        <a:fillRect/>
                      </a:stretch>
                    </p:blipFill>
                    <p:spPr>
                      <a:xfrm>
                        <a:off x="1882775" y="1835680"/>
                        <a:ext cx="8426450" cy="2794000"/>
                      </a:xfrm>
                      <a:prstGeom prst="rect">
                        <a:avLst/>
                      </a:prstGeom>
                    </p:spPr>
                  </p:pic>
                </p:oleObj>
              </mc:Fallback>
            </mc:AlternateContent>
          </a:graphicData>
        </a:graphic>
      </p:graphicFrame>
      <p:sp>
        <p:nvSpPr>
          <p:cNvPr id="4" name="Title 3"/>
          <p:cNvSpPr>
            <a:spLocks noGrp="1"/>
          </p:cNvSpPr>
          <p:nvPr>
            <p:ph type="title"/>
          </p:nvPr>
        </p:nvSpPr>
        <p:spPr>
          <a:xfrm>
            <a:off x="623392" y="152400"/>
            <a:ext cx="10654208" cy="838200"/>
          </a:xfrm>
        </p:spPr>
        <p:txBody>
          <a:bodyPr/>
          <a:lstStyle/>
          <a:p>
            <a:pPr marL="576263" indent="-576263" algn="l"/>
            <a:r>
              <a:rPr lang="en-US" sz="2800" cap="small" dirty="0" smtClean="0"/>
              <a:t>IM JDP Milestones</a:t>
            </a:r>
            <a:endParaRPr lang="en-US" sz="2800" cap="small" dirty="0"/>
          </a:p>
        </p:txBody>
      </p:sp>
      <p:sp>
        <p:nvSpPr>
          <p:cNvPr id="15" name="TextBox 14"/>
          <p:cNvSpPr txBox="1"/>
          <p:nvPr/>
        </p:nvSpPr>
        <p:spPr>
          <a:xfrm>
            <a:off x="6943308" y="2415973"/>
            <a:ext cx="4673842" cy="338554"/>
          </a:xfrm>
          <a:prstGeom prst="rect">
            <a:avLst/>
          </a:prstGeom>
          <a:noFill/>
        </p:spPr>
        <p:txBody>
          <a:bodyPr wrap="square" rtlCol="0">
            <a:spAutoFit/>
          </a:bodyPr>
          <a:lstStyle/>
          <a:p>
            <a:endParaRPr lang="en-US" sz="1600" b="1" dirty="0">
              <a:latin typeface="Calibri" panose="020F0502020204030204" pitchFamily="34" charset="0"/>
            </a:endParaRPr>
          </a:p>
        </p:txBody>
      </p:sp>
      <p:sp>
        <p:nvSpPr>
          <p:cNvPr id="13" name="TextBox 12"/>
          <p:cNvSpPr txBox="1"/>
          <p:nvPr/>
        </p:nvSpPr>
        <p:spPr>
          <a:xfrm>
            <a:off x="2440152" y="1911858"/>
            <a:ext cx="4503156" cy="427938"/>
          </a:xfrm>
          <a:prstGeom prst="rect">
            <a:avLst/>
          </a:prstGeom>
          <a:noFill/>
        </p:spPr>
        <p:txBody>
          <a:bodyPr wrap="none" rtlCol="0">
            <a:spAutoFit/>
          </a:bodyPr>
          <a:lstStyle/>
          <a:p>
            <a:r>
              <a:rPr lang="en-US" b="1" dirty="0">
                <a:solidFill>
                  <a:schemeClr val="accent2"/>
                </a:solidFill>
              </a:rPr>
              <a:t>Deliverables for “step up” or not</a:t>
            </a:r>
          </a:p>
        </p:txBody>
      </p:sp>
      <p:sp>
        <p:nvSpPr>
          <p:cNvPr id="3" name="Rectangle 2"/>
          <p:cNvSpPr/>
          <p:nvPr/>
        </p:nvSpPr>
        <p:spPr>
          <a:xfrm>
            <a:off x="4213225" y="4782035"/>
            <a:ext cx="6096000" cy="1169551"/>
          </a:xfrm>
          <a:prstGeom prst="rect">
            <a:avLst/>
          </a:prstGeom>
        </p:spPr>
        <p:txBody>
          <a:bodyPr>
            <a:spAutoFit/>
          </a:bodyPr>
          <a:lstStyle/>
          <a:p>
            <a:r>
              <a:rPr lang="en-US" sz="1400" b="1" dirty="0">
                <a:latin typeface="Calibri" panose="020F0502020204030204" pitchFamily="34" charset="0"/>
              </a:rPr>
              <a:t>*Lead Product Path-Finding</a:t>
            </a:r>
            <a:r>
              <a:rPr lang="en-US" sz="1400" dirty="0">
                <a:latin typeface="Calibri" panose="020F0502020204030204" pitchFamily="34" charset="0"/>
              </a:rPr>
              <a:t> are the development in design and process in order to pick an array node.  The key activities are assessing and developing required CMOS and Design Rules and BEOL.  The success criteria are die size, cost and performance (energy, power, latency and intrinsic reliability) matching or better than SXP counterpart.</a:t>
            </a:r>
          </a:p>
        </p:txBody>
      </p:sp>
    </p:spTree>
    <p:extLst>
      <p:ext uri="{BB962C8B-B14F-4D97-AF65-F5344CB8AC3E}">
        <p14:creationId xmlns:p14="http://schemas.microsoft.com/office/powerpoint/2010/main" val="947272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363200" cy="838200"/>
          </a:xfrm>
        </p:spPr>
        <p:txBody>
          <a:bodyPr/>
          <a:lstStyle/>
          <a:p>
            <a:pPr algn="l"/>
            <a:r>
              <a:rPr lang="en-US" sz="2800" dirty="0" smtClean="0"/>
              <a:t>SSM Q2 </a:t>
            </a:r>
            <a:r>
              <a:rPr lang="en-US" sz="2800" dirty="0" err="1" smtClean="0"/>
              <a:t>iMBO</a:t>
            </a:r>
            <a:r>
              <a:rPr lang="en-US" sz="2800" dirty="0" smtClean="0"/>
              <a:t> @WW22</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69596378"/>
              </p:ext>
            </p:extLst>
          </p:nvPr>
        </p:nvGraphicFramePr>
        <p:xfrm>
          <a:off x="762001" y="1295400"/>
          <a:ext cx="10431969" cy="4116617"/>
        </p:xfrm>
        <a:graphic>
          <a:graphicData uri="http://schemas.openxmlformats.org/drawingml/2006/table">
            <a:tbl>
              <a:tblPr firstRow="1" firstCol="1" bandRow="1">
                <a:tableStyleId>{5C22544A-7EE6-4342-B048-85BDC9FD1C3A}</a:tableStyleId>
              </a:tblPr>
              <a:tblGrid>
                <a:gridCol w="2209799"/>
                <a:gridCol w="4114800"/>
                <a:gridCol w="1677924"/>
                <a:gridCol w="1677924"/>
                <a:gridCol w="751522"/>
              </a:tblGrid>
              <a:tr h="787232">
                <a:tc>
                  <a:txBody>
                    <a:bodyPr/>
                    <a:lstStyle/>
                    <a:p>
                      <a:pPr marL="0" marR="0" algn="ctr">
                        <a:spcBef>
                          <a:spcPts val="0"/>
                        </a:spcBef>
                        <a:spcAft>
                          <a:spcPts val="0"/>
                        </a:spcAft>
                      </a:pPr>
                      <a:r>
                        <a:rPr lang="en-US" sz="1600" b="1" baseline="0" dirty="0">
                          <a:effectLst/>
                          <a:latin typeface="Calibri" panose="020F0502020204030204" pitchFamily="34" charset="0"/>
                        </a:rPr>
                        <a:t>objective</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As measured by </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smtClean="0">
                          <a:effectLst/>
                          <a:latin typeface="Calibri" panose="020F0502020204030204" pitchFamily="34" charset="0"/>
                        </a:rPr>
                        <a:t>Status/Score</a:t>
                      </a:r>
                    </a:p>
                    <a:p>
                      <a:pPr marL="0" marR="0" algn="ctr">
                        <a:spcBef>
                          <a:spcPts val="0"/>
                        </a:spcBef>
                        <a:spcAft>
                          <a:spcPts val="0"/>
                        </a:spcAft>
                      </a:pPr>
                      <a:r>
                        <a:rPr lang="en-US" sz="1600" b="1" baseline="0" dirty="0" smtClean="0">
                          <a:effectLst/>
                          <a:latin typeface="Calibri" panose="020F0502020204030204" pitchFamily="34" charset="0"/>
                          <a:ea typeface="Calibri" panose="020F0502020204030204" pitchFamily="34" charset="0"/>
                        </a:rPr>
                        <a:t>WW22</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Tracking</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ECD</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r>
              <a:tr h="577303">
                <a:tc rowSpan="2">
                  <a:txBody>
                    <a:bodyPr/>
                    <a:lstStyle/>
                    <a:p>
                      <a:pPr marL="0" marR="0">
                        <a:spcBef>
                          <a:spcPts val="0"/>
                        </a:spcBef>
                        <a:spcAft>
                          <a:spcPts val="0"/>
                        </a:spcAft>
                      </a:pPr>
                      <a:r>
                        <a:rPr lang="en-US" sz="1600" b="1" baseline="0" dirty="0">
                          <a:effectLst/>
                          <a:latin typeface="Calibri" panose="020F0502020204030204" pitchFamily="34" charset="0"/>
                        </a:rPr>
                        <a:t>Secure structural capability gaining confidence on memory switching</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spcBef>
                          <a:spcPts val="0"/>
                        </a:spcBef>
                        <a:spcAft>
                          <a:spcPts val="0"/>
                        </a:spcAft>
                      </a:pPr>
                      <a:r>
                        <a:rPr lang="en-US" sz="1600" baseline="0" dirty="0">
                          <a:effectLst/>
                          <a:latin typeface="Calibri" panose="020F0502020204030204" pitchFamily="34" charset="0"/>
                        </a:rPr>
                        <a:t>SD.K1 2D structure yield matched to S26A</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mn-ea"/>
                        </a:rPr>
                        <a:t>0.75</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rPr>
                        <a:t>1@</a:t>
                      </a:r>
                      <a:r>
                        <a:rPr lang="en-US" sz="1600" baseline="0" dirty="0">
                          <a:effectLst/>
                          <a:latin typeface="Calibri" panose="020F0502020204030204" pitchFamily="34" charset="0"/>
                        </a:rPr>
                        <a:t> </a:t>
                      </a:r>
                      <a:r>
                        <a:rPr lang="en-US" sz="1600" baseline="0" dirty="0" smtClean="0">
                          <a:effectLst/>
                          <a:latin typeface="Calibri" panose="020F0502020204030204" pitchFamily="34" charset="0"/>
                        </a:rPr>
                        <a:t>WW26</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(has to be 2D K2)</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(what &amp; how?)</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a:effectLst/>
                          <a:latin typeface="Calibri" panose="020F0502020204030204" pitchFamily="34" charset="0"/>
                        </a:rPr>
                        <a:t>WW26</a:t>
                      </a:r>
                      <a:endParaRPr lang="en-US" sz="1600" baseline="0">
                        <a:effectLst/>
                        <a:latin typeface="Calibri" panose="020F0502020204030204" pitchFamily="34" charset="0"/>
                        <a:ea typeface="Calibri" panose="020F0502020204030204" pitchFamily="34" charset="0"/>
                      </a:endParaRPr>
                    </a:p>
                  </a:txBody>
                  <a:tcPr marL="68580" marR="68580" marT="0" marB="0" anchor="ctr"/>
                </a:tc>
              </a:tr>
              <a:tr h="577303">
                <a:tc vMerge="1">
                  <a:txBody>
                    <a:bodyPr/>
                    <a:lstStyle/>
                    <a:p>
                      <a:endParaRPr lang="en-US"/>
                    </a:p>
                  </a:txBody>
                  <a:tcPr/>
                </a:tc>
                <a:tc>
                  <a:txBody>
                    <a:bodyPr/>
                    <a:lstStyle/>
                    <a:p>
                      <a:pPr marL="0" marR="0">
                        <a:spcBef>
                          <a:spcPts val="0"/>
                        </a:spcBef>
                        <a:spcAft>
                          <a:spcPts val="0"/>
                        </a:spcAft>
                      </a:pPr>
                      <a:r>
                        <a:rPr lang="en-US" sz="1600" baseline="0" dirty="0">
                          <a:effectLst/>
                          <a:latin typeface="Calibri" panose="020F0502020204030204" pitchFamily="34" charset="0"/>
                        </a:rPr>
                        <a:t>SD.K2 1D structure yield &gt; 70% </a:t>
                      </a:r>
                      <a:r>
                        <a:rPr lang="en-US" sz="1600" baseline="0" dirty="0" smtClean="0">
                          <a:effectLst/>
                          <a:latin typeface="Calibri" panose="020F0502020204030204" pitchFamily="34" charset="0"/>
                        </a:rPr>
                        <a:t>PG4</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mn-ea"/>
                        </a:rPr>
                        <a:t>1</a:t>
                      </a:r>
                    </a:p>
                    <a:p>
                      <a:pPr marL="0" marR="0" algn="ctr">
                        <a:spcBef>
                          <a:spcPts val="0"/>
                        </a:spcBef>
                        <a:spcAft>
                          <a:spcPts val="0"/>
                        </a:spcAft>
                      </a:pPr>
                      <a:r>
                        <a:rPr lang="en-US" sz="1600" baseline="0" dirty="0" smtClean="0">
                          <a:effectLst/>
                          <a:latin typeface="Calibri" panose="020F0502020204030204" pitchFamily="34" charset="0"/>
                          <a:ea typeface="+mn-ea"/>
                        </a:rPr>
                        <a:t>(With 1D A14)</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rPr>
                        <a:t> </a:t>
                      </a:r>
                      <a:r>
                        <a:rPr lang="en-US" sz="1600" baseline="0" dirty="0" smtClean="0">
                          <a:effectLst/>
                          <a:latin typeface="Calibri" panose="020F0502020204030204" pitchFamily="34" charset="0"/>
                        </a:rPr>
                        <a:t>1.25@WW26</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when match S26A</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a:effectLst/>
                          <a:latin typeface="Calibri" panose="020F0502020204030204" pitchFamily="34" charset="0"/>
                        </a:rPr>
                        <a:t>WW26</a:t>
                      </a:r>
                      <a:endParaRPr lang="en-US" sz="1600" baseline="0">
                        <a:effectLst/>
                        <a:latin typeface="Calibri" panose="020F0502020204030204" pitchFamily="34" charset="0"/>
                        <a:ea typeface="Calibri" panose="020F0502020204030204" pitchFamily="34" charset="0"/>
                      </a:endParaRPr>
                    </a:p>
                  </a:txBody>
                  <a:tcPr marL="68580" marR="68580" marT="0" marB="0" anchor="ctr"/>
                </a:tc>
              </a:tr>
              <a:tr h="865955">
                <a:tc rowSpan="2">
                  <a:txBody>
                    <a:bodyPr/>
                    <a:lstStyle/>
                    <a:p>
                      <a:pPr marL="0" marR="0">
                        <a:spcBef>
                          <a:spcPts val="0"/>
                        </a:spcBef>
                        <a:spcAft>
                          <a:spcPts val="0"/>
                        </a:spcAft>
                      </a:pPr>
                      <a:r>
                        <a:rPr lang="en-US" sz="1600" b="1" baseline="0" dirty="0">
                          <a:effectLst/>
                          <a:latin typeface="Calibri" panose="020F0502020204030204" pitchFamily="34" charset="0"/>
                        </a:rPr>
                        <a:t>Fundamental understandings of memory switching</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spcBef>
                          <a:spcPts val="0"/>
                        </a:spcBef>
                        <a:spcAft>
                          <a:spcPts val="0"/>
                        </a:spcAft>
                      </a:pPr>
                      <a:r>
                        <a:rPr lang="en-US" sz="1600" baseline="0" dirty="0">
                          <a:effectLst/>
                          <a:latin typeface="Calibri" panose="020F0502020204030204" pitchFamily="34" charset="0"/>
                        </a:rPr>
                        <a:t>SR71 demonstrate reliable RWB</a:t>
                      </a:r>
                      <a:br>
                        <a:rPr lang="en-US" sz="1600" baseline="0" dirty="0">
                          <a:effectLst/>
                          <a:latin typeface="Calibri" panose="020F0502020204030204" pitchFamily="34" charset="0"/>
                        </a:rPr>
                      </a:br>
                      <a:r>
                        <a:rPr lang="en-US" sz="1600" baseline="0" dirty="0">
                          <a:effectLst/>
                          <a:latin typeface="Calibri" panose="020F0502020204030204" pitchFamily="34" charset="0"/>
                        </a:rPr>
                        <a:t>(piecewise calibration to product usage &amp; roadmap to within 100mV determined)</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rPr>
                        <a:t> </a:t>
                      </a:r>
                      <a:r>
                        <a:rPr lang="en-US" sz="1600" baseline="0" dirty="0" smtClean="0">
                          <a:effectLst/>
                          <a:latin typeface="Calibri" panose="020F0502020204030204" pitchFamily="34" charset="0"/>
                        </a:rPr>
                        <a:t>1</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(60mV with</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1D A14)</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rPr>
                        <a:t>1:1DK2@WW26</a:t>
                      </a:r>
                    </a:p>
                    <a:p>
                      <a:pPr marL="0" marR="0" algn="ctr">
                        <a:spcBef>
                          <a:spcPts val="0"/>
                        </a:spcBef>
                        <a:spcAft>
                          <a:spcPts val="0"/>
                        </a:spcAft>
                      </a:pPr>
                      <a:r>
                        <a:rPr lang="en-US" sz="1600" baseline="0" dirty="0" smtClean="0">
                          <a:effectLst/>
                          <a:latin typeface="Calibri" panose="020F0502020204030204" pitchFamily="34" charset="0"/>
                        </a:rPr>
                        <a:t>1.25-2DK2@WW26</a:t>
                      </a: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a:effectLst/>
                          <a:latin typeface="Calibri" panose="020F0502020204030204" pitchFamily="34" charset="0"/>
                        </a:rPr>
                        <a:t>WW26</a:t>
                      </a:r>
                      <a:endParaRPr lang="en-US" sz="1600" baseline="0">
                        <a:effectLst/>
                        <a:latin typeface="Calibri" panose="020F0502020204030204" pitchFamily="34" charset="0"/>
                        <a:ea typeface="Calibri" panose="020F0502020204030204" pitchFamily="34" charset="0"/>
                      </a:endParaRPr>
                    </a:p>
                  </a:txBody>
                  <a:tcPr marL="68580" marR="68580" marT="0" marB="0" anchor="ctr"/>
                </a:tc>
              </a:tr>
              <a:tr h="1154607">
                <a:tc vMerge="1">
                  <a:txBody>
                    <a:bodyPr/>
                    <a:lstStyle/>
                    <a:p>
                      <a:endParaRPr lang="en-US"/>
                    </a:p>
                  </a:txBody>
                  <a:tcPr/>
                </a:tc>
                <a:tc>
                  <a:txBody>
                    <a:bodyPr/>
                    <a:lstStyle/>
                    <a:p>
                      <a:pPr marL="0" marR="0">
                        <a:spcBef>
                          <a:spcPts val="0"/>
                        </a:spcBef>
                        <a:spcAft>
                          <a:spcPts val="0"/>
                        </a:spcAft>
                      </a:pPr>
                      <a:r>
                        <a:rPr lang="en-US" sz="1600" baseline="0" dirty="0">
                          <a:effectLst/>
                          <a:latin typeface="Calibri" panose="020F0502020204030204" pitchFamily="34" charset="0"/>
                        </a:rPr>
                        <a:t>Empirical cell models developed and predictive </a:t>
                      </a:r>
                      <a:br>
                        <a:rPr lang="en-US" sz="1600" baseline="0" dirty="0">
                          <a:effectLst/>
                          <a:latin typeface="Calibri" panose="020F0502020204030204" pitchFamily="34" charset="0"/>
                        </a:rPr>
                      </a:br>
                      <a:r>
                        <a:rPr lang="en-US" sz="1600" baseline="0" dirty="0">
                          <a:effectLst/>
                          <a:latin typeface="Calibri" panose="020F0502020204030204" pitchFamily="34" charset="0"/>
                        </a:rPr>
                        <a:t>(read, write, disturb, imprint &amp; retention </a:t>
                      </a:r>
                      <a:r>
                        <a:rPr lang="en-US" sz="1600" baseline="0" dirty="0" smtClean="0">
                          <a:effectLst/>
                          <a:latin typeface="Calibri" panose="020F0502020204030204" pitchFamily="34" charset="0"/>
                        </a:rPr>
                        <a:t>up to </a:t>
                      </a:r>
                      <a:r>
                        <a:rPr lang="en-US" sz="1600" baseline="0" dirty="0">
                          <a:effectLst/>
                          <a:latin typeface="Calibri" panose="020F0502020204030204" pitchFamily="34" charset="0"/>
                        </a:rPr>
                        <a:t>2M cycles)</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rPr>
                        <a:t>0.5</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rPr>
                        <a:t>0.75@WW23</a:t>
                      </a:r>
                    </a:p>
                    <a:p>
                      <a:pPr marL="0" marR="0" algn="ctr">
                        <a:spcBef>
                          <a:spcPts val="0"/>
                        </a:spcBef>
                        <a:spcAft>
                          <a:spcPts val="0"/>
                        </a:spcAft>
                      </a:pPr>
                      <a:r>
                        <a:rPr lang="en-US" sz="1600" baseline="0" dirty="0" smtClean="0">
                          <a:effectLst/>
                          <a:latin typeface="Calibri" panose="020F0502020204030204" pitchFamily="34" charset="0"/>
                        </a:rPr>
                        <a:t>1 @ WW26~29</a:t>
                      </a: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rPr>
                        <a:t>WW26</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r>
            </a:tbl>
          </a:graphicData>
        </a:graphic>
      </p:graphicFrame>
    </p:spTree>
    <p:extLst>
      <p:ext uri="{BB962C8B-B14F-4D97-AF65-F5344CB8AC3E}">
        <p14:creationId xmlns:p14="http://schemas.microsoft.com/office/powerpoint/2010/main" val="21994341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363200" cy="838200"/>
          </a:xfrm>
        </p:spPr>
        <p:txBody>
          <a:bodyPr/>
          <a:lstStyle/>
          <a:p>
            <a:pPr algn="l"/>
            <a:r>
              <a:rPr lang="en-US" sz="2800" dirty="0" smtClean="0"/>
              <a:t>SSM Q2 </a:t>
            </a:r>
            <a:r>
              <a:rPr lang="en-US" sz="2800" dirty="0" err="1" smtClean="0"/>
              <a:t>iMBO</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88851959"/>
              </p:ext>
            </p:extLst>
          </p:nvPr>
        </p:nvGraphicFramePr>
        <p:xfrm>
          <a:off x="687204" y="1295400"/>
          <a:ext cx="11047596" cy="4116617"/>
        </p:xfrm>
        <a:graphic>
          <a:graphicData uri="http://schemas.openxmlformats.org/drawingml/2006/table">
            <a:tbl>
              <a:tblPr firstRow="1" firstCol="1" bandRow="1">
                <a:tableStyleId>{5C22544A-7EE6-4342-B048-85BDC9FD1C3A}</a:tableStyleId>
              </a:tblPr>
              <a:tblGrid>
                <a:gridCol w="1903613"/>
                <a:gridCol w="4116186"/>
                <a:gridCol w="1353185"/>
                <a:gridCol w="1353185"/>
                <a:gridCol w="1445434"/>
                <a:gridCol w="875993"/>
              </a:tblGrid>
              <a:tr h="787232">
                <a:tc>
                  <a:txBody>
                    <a:bodyPr/>
                    <a:lstStyle/>
                    <a:p>
                      <a:pPr marL="0" marR="0" algn="ctr">
                        <a:spcBef>
                          <a:spcPts val="0"/>
                        </a:spcBef>
                        <a:spcAft>
                          <a:spcPts val="0"/>
                        </a:spcAft>
                      </a:pPr>
                      <a:r>
                        <a:rPr lang="en-US" sz="1600" b="1" baseline="0" dirty="0">
                          <a:effectLst/>
                          <a:latin typeface="Calibri" panose="020F0502020204030204" pitchFamily="34" charset="0"/>
                        </a:rPr>
                        <a:t>objective</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As measured by </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smtClean="0">
                          <a:effectLst/>
                          <a:latin typeface="Calibri" panose="020F0502020204030204" pitchFamily="34" charset="0"/>
                        </a:rPr>
                        <a:t>Status/Score</a:t>
                      </a:r>
                    </a:p>
                    <a:p>
                      <a:pPr marL="0" marR="0" algn="ctr">
                        <a:spcBef>
                          <a:spcPts val="0"/>
                        </a:spcBef>
                        <a:spcAft>
                          <a:spcPts val="0"/>
                        </a:spcAft>
                      </a:pPr>
                      <a:r>
                        <a:rPr lang="en-US" sz="1600" b="1" baseline="0" dirty="0" smtClean="0">
                          <a:effectLst/>
                          <a:latin typeface="Calibri" panose="020F0502020204030204" pitchFamily="34" charset="0"/>
                          <a:ea typeface="Calibri" panose="020F0502020204030204" pitchFamily="34" charset="0"/>
                        </a:rPr>
                        <a:t>WW22</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smtClean="0">
                          <a:effectLst/>
                          <a:latin typeface="Calibri" panose="020F0502020204030204" pitchFamily="34" charset="0"/>
                        </a:rPr>
                        <a:t>Status/Score</a:t>
                      </a:r>
                    </a:p>
                    <a:p>
                      <a:pPr marL="0" marR="0" algn="ctr">
                        <a:spcBef>
                          <a:spcPts val="0"/>
                        </a:spcBef>
                        <a:spcAft>
                          <a:spcPts val="0"/>
                        </a:spcAft>
                      </a:pPr>
                      <a:r>
                        <a:rPr lang="en-US" sz="1600" b="1" baseline="0" dirty="0" smtClean="0">
                          <a:effectLst/>
                          <a:latin typeface="Calibri" panose="020F0502020204030204" pitchFamily="34" charset="0"/>
                          <a:ea typeface="Calibri" panose="020F0502020204030204" pitchFamily="34" charset="0"/>
                        </a:rPr>
                        <a:t>WW25</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Tracking</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ECD</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r>
              <a:tr h="577303">
                <a:tc rowSpan="2">
                  <a:txBody>
                    <a:bodyPr/>
                    <a:lstStyle/>
                    <a:p>
                      <a:pPr marL="0" marR="0">
                        <a:spcBef>
                          <a:spcPts val="0"/>
                        </a:spcBef>
                        <a:spcAft>
                          <a:spcPts val="0"/>
                        </a:spcAft>
                      </a:pPr>
                      <a:r>
                        <a:rPr lang="en-US" sz="1600" b="1" baseline="0" dirty="0">
                          <a:effectLst/>
                          <a:latin typeface="Calibri" panose="020F0502020204030204" pitchFamily="34" charset="0"/>
                        </a:rPr>
                        <a:t>Secure structural capability gaining confidence on memory switching</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spcBef>
                          <a:spcPts val="0"/>
                        </a:spcBef>
                        <a:spcAft>
                          <a:spcPts val="0"/>
                        </a:spcAft>
                      </a:pPr>
                      <a:r>
                        <a:rPr lang="en-US" sz="1600" baseline="0" dirty="0">
                          <a:effectLst/>
                          <a:latin typeface="Calibri" panose="020F0502020204030204" pitchFamily="34" charset="0"/>
                        </a:rPr>
                        <a:t>SD.K1 2D structure yield matched to S26A</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mn-ea"/>
                        </a:rPr>
                        <a:t>0.75</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mn-ea"/>
                        </a:rPr>
                        <a:t>0.75</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rPr>
                        <a:t>0.75</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Limited  info turn</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a:effectLst/>
                          <a:latin typeface="Calibri" panose="020F0502020204030204" pitchFamily="34" charset="0"/>
                        </a:rPr>
                        <a:t>WW26</a:t>
                      </a:r>
                      <a:endParaRPr lang="en-US" sz="1600" baseline="0">
                        <a:effectLst/>
                        <a:latin typeface="Calibri" panose="020F0502020204030204" pitchFamily="34" charset="0"/>
                        <a:ea typeface="Calibri" panose="020F0502020204030204" pitchFamily="34" charset="0"/>
                      </a:endParaRPr>
                    </a:p>
                  </a:txBody>
                  <a:tcPr marL="68580" marR="68580" marT="0" marB="0" anchor="ctr"/>
                </a:tc>
              </a:tr>
              <a:tr h="577303">
                <a:tc vMerge="1">
                  <a:txBody>
                    <a:bodyPr/>
                    <a:lstStyle/>
                    <a:p>
                      <a:endParaRPr lang="en-US"/>
                    </a:p>
                  </a:txBody>
                  <a:tcPr/>
                </a:tc>
                <a:tc>
                  <a:txBody>
                    <a:bodyPr/>
                    <a:lstStyle/>
                    <a:p>
                      <a:pPr marL="0" marR="0">
                        <a:spcBef>
                          <a:spcPts val="0"/>
                        </a:spcBef>
                        <a:spcAft>
                          <a:spcPts val="0"/>
                        </a:spcAft>
                      </a:pPr>
                      <a:r>
                        <a:rPr lang="en-US" sz="1600" baseline="0" dirty="0">
                          <a:effectLst/>
                          <a:latin typeface="Calibri" panose="020F0502020204030204" pitchFamily="34" charset="0"/>
                        </a:rPr>
                        <a:t>SD.K2 1D structure yield &gt; 70% </a:t>
                      </a:r>
                      <a:r>
                        <a:rPr lang="en-US" sz="1600" baseline="0" dirty="0" smtClean="0">
                          <a:effectLst/>
                          <a:latin typeface="Calibri" panose="020F0502020204030204" pitchFamily="34" charset="0"/>
                        </a:rPr>
                        <a:t>PG4</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mn-ea"/>
                        </a:rPr>
                        <a:t>1</a:t>
                      </a:r>
                    </a:p>
                    <a:p>
                      <a:pPr marL="0" marR="0" algn="ctr">
                        <a:spcBef>
                          <a:spcPts val="0"/>
                        </a:spcBef>
                        <a:spcAft>
                          <a:spcPts val="0"/>
                        </a:spcAft>
                      </a:pPr>
                      <a:r>
                        <a:rPr lang="en-US" sz="1600" baseline="0" dirty="0" smtClean="0">
                          <a:effectLst/>
                          <a:latin typeface="Calibri" panose="020F0502020204030204" pitchFamily="34" charset="0"/>
                          <a:ea typeface="+mn-ea"/>
                        </a:rPr>
                        <a:t>(With 1D A14)</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mn-ea"/>
                        </a:rPr>
                        <a:t>1</a:t>
                      </a:r>
                    </a:p>
                    <a:p>
                      <a:pPr marL="0" marR="0" algn="ctr">
                        <a:spcBef>
                          <a:spcPts val="0"/>
                        </a:spcBef>
                        <a:spcAft>
                          <a:spcPts val="0"/>
                        </a:spcAft>
                      </a:pPr>
                      <a:r>
                        <a:rPr lang="en-US" sz="1600" baseline="0" dirty="0" smtClean="0">
                          <a:effectLst/>
                          <a:latin typeface="Calibri" panose="020F0502020204030204" pitchFamily="34" charset="0"/>
                          <a:ea typeface="+mn-ea"/>
                        </a:rPr>
                        <a:t>(With 1D </a:t>
                      </a:r>
                      <a:r>
                        <a:rPr lang="en-US" sz="1600" baseline="0" dirty="0" smtClean="0">
                          <a:effectLst/>
                          <a:latin typeface="Calibri" panose="020F0502020204030204" pitchFamily="34" charset="0"/>
                          <a:ea typeface="+mn-ea"/>
                        </a:rPr>
                        <a:t>K2)</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rPr>
                        <a:t> </a:t>
                      </a:r>
                      <a:r>
                        <a:rPr lang="en-US" sz="1600" baseline="0" dirty="0" smtClean="0">
                          <a:effectLst/>
                          <a:latin typeface="Calibri" panose="020F0502020204030204" pitchFamily="34" charset="0"/>
                        </a:rPr>
                        <a:t>1</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a:effectLst/>
                          <a:latin typeface="Calibri" panose="020F0502020204030204" pitchFamily="34" charset="0"/>
                        </a:rPr>
                        <a:t>WW26</a:t>
                      </a:r>
                      <a:endParaRPr lang="en-US" sz="1600" baseline="0">
                        <a:effectLst/>
                        <a:latin typeface="Calibri" panose="020F0502020204030204" pitchFamily="34" charset="0"/>
                        <a:ea typeface="Calibri" panose="020F0502020204030204" pitchFamily="34" charset="0"/>
                      </a:endParaRPr>
                    </a:p>
                  </a:txBody>
                  <a:tcPr marL="68580" marR="68580" marT="0" marB="0" anchor="ctr"/>
                </a:tc>
              </a:tr>
              <a:tr h="865955">
                <a:tc rowSpan="2">
                  <a:txBody>
                    <a:bodyPr/>
                    <a:lstStyle/>
                    <a:p>
                      <a:pPr marL="0" marR="0">
                        <a:spcBef>
                          <a:spcPts val="0"/>
                        </a:spcBef>
                        <a:spcAft>
                          <a:spcPts val="0"/>
                        </a:spcAft>
                      </a:pPr>
                      <a:r>
                        <a:rPr lang="en-US" sz="1600" b="1" baseline="0" dirty="0">
                          <a:effectLst/>
                          <a:latin typeface="Calibri" panose="020F0502020204030204" pitchFamily="34" charset="0"/>
                        </a:rPr>
                        <a:t>Fundamental understandings of memory switching</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spcBef>
                          <a:spcPts val="0"/>
                        </a:spcBef>
                        <a:spcAft>
                          <a:spcPts val="0"/>
                        </a:spcAft>
                      </a:pPr>
                      <a:r>
                        <a:rPr lang="en-US" sz="1600" baseline="0" dirty="0">
                          <a:effectLst/>
                          <a:latin typeface="Calibri" panose="020F0502020204030204" pitchFamily="34" charset="0"/>
                        </a:rPr>
                        <a:t>SR71 demonstrate reliable RWB</a:t>
                      </a:r>
                      <a:br>
                        <a:rPr lang="en-US" sz="1600" baseline="0" dirty="0">
                          <a:effectLst/>
                          <a:latin typeface="Calibri" panose="020F0502020204030204" pitchFamily="34" charset="0"/>
                        </a:rPr>
                      </a:br>
                      <a:r>
                        <a:rPr lang="en-US" sz="1600" baseline="0" dirty="0">
                          <a:effectLst/>
                          <a:latin typeface="Calibri" panose="020F0502020204030204" pitchFamily="34" charset="0"/>
                        </a:rPr>
                        <a:t>(piecewise calibration to product usage &amp; roadmap to within 100mV determined)</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rPr>
                        <a:t> </a:t>
                      </a:r>
                      <a:r>
                        <a:rPr lang="en-US" sz="1600" baseline="0" dirty="0" smtClean="0">
                          <a:effectLst/>
                          <a:latin typeface="Calibri" panose="020F0502020204030204" pitchFamily="34" charset="0"/>
                        </a:rPr>
                        <a:t>1</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(60mV with</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1D A14)</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rPr>
                        <a:t> </a:t>
                      </a:r>
                      <a:r>
                        <a:rPr lang="en-US" sz="1600" baseline="0" dirty="0" smtClean="0">
                          <a:effectLst/>
                          <a:latin typeface="Calibri" panose="020F0502020204030204" pitchFamily="34" charset="0"/>
                        </a:rPr>
                        <a:t>1</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(60mV with</a:t>
                      </a:r>
                    </a:p>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rPr>
                        <a:t>1D K2)</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rPr>
                        <a:t>1</a:t>
                      </a: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rPr>
                        <a:t>WW26</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r>
              <a:tr h="1154607">
                <a:tc vMerge="1">
                  <a:txBody>
                    <a:bodyPr/>
                    <a:lstStyle/>
                    <a:p>
                      <a:endParaRPr lang="en-US"/>
                    </a:p>
                  </a:txBody>
                  <a:tcPr/>
                </a:tc>
                <a:tc>
                  <a:txBody>
                    <a:bodyPr/>
                    <a:lstStyle/>
                    <a:p>
                      <a:pPr marL="0" marR="0">
                        <a:spcBef>
                          <a:spcPts val="0"/>
                        </a:spcBef>
                        <a:spcAft>
                          <a:spcPts val="0"/>
                        </a:spcAft>
                      </a:pPr>
                      <a:r>
                        <a:rPr lang="en-US" sz="1600" baseline="0" dirty="0">
                          <a:effectLst/>
                          <a:latin typeface="Calibri" panose="020F0502020204030204" pitchFamily="34" charset="0"/>
                        </a:rPr>
                        <a:t>Empirical cell models developed and predictive </a:t>
                      </a:r>
                      <a:br>
                        <a:rPr lang="en-US" sz="1600" baseline="0" dirty="0">
                          <a:effectLst/>
                          <a:latin typeface="Calibri" panose="020F0502020204030204" pitchFamily="34" charset="0"/>
                        </a:rPr>
                      </a:br>
                      <a:r>
                        <a:rPr lang="en-US" sz="1600" baseline="0" dirty="0">
                          <a:effectLst/>
                          <a:latin typeface="Calibri" panose="020F0502020204030204" pitchFamily="34" charset="0"/>
                        </a:rPr>
                        <a:t>(read, write, disturb, imprint &amp; retention </a:t>
                      </a:r>
                      <a:r>
                        <a:rPr lang="en-US" sz="1600" baseline="0" dirty="0" smtClean="0">
                          <a:effectLst/>
                          <a:latin typeface="Calibri" panose="020F0502020204030204" pitchFamily="34" charset="0"/>
                        </a:rPr>
                        <a:t>up to </a:t>
                      </a:r>
                      <a:r>
                        <a:rPr lang="en-US" sz="1600" baseline="0" dirty="0">
                          <a:effectLst/>
                          <a:latin typeface="Calibri" panose="020F0502020204030204" pitchFamily="34" charset="0"/>
                        </a:rPr>
                        <a:t>2M cycles)</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rPr>
                        <a:t>0.5</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rPr>
                        <a:t>0.75</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rPr>
                        <a:t>1 </a:t>
                      </a:r>
                      <a:r>
                        <a:rPr lang="en-US" sz="1600" baseline="0" dirty="0" smtClean="0">
                          <a:effectLst/>
                          <a:latin typeface="Calibri" panose="020F0502020204030204" pitchFamily="34" charset="0"/>
                        </a:rPr>
                        <a:t>@ </a:t>
                      </a:r>
                      <a:r>
                        <a:rPr lang="en-US" sz="1600" baseline="0" dirty="0" smtClean="0">
                          <a:effectLst/>
                          <a:latin typeface="Calibri" panose="020F0502020204030204" pitchFamily="34" charset="0"/>
                        </a:rPr>
                        <a:t>WW29</a:t>
                      </a: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rPr>
                        <a:t>WW26</a:t>
                      </a:r>
                      <a:endParaRPr lang="en-US" sz="1600" baseline="0" dirty="0">
                        <a:effectLst/>
                        <a:latin typeface="Calibri" panose="020F0502020204030204" pitchFamily="34" charset="0"/>
                        <a:ea typeface="Calibri" panose="020F0502020204030204" pitchFamily="34" charset="0"/>
                      </a:endParaRPr>
                    </a:p>
                  </a:txBody>
                  <a:tcPr marL="68580" marR="68580" marT="0" marB="0" anchor="ctr"/>
                </a:tc>
              </a:tr>
            </a:tbl>
          </a:graphicData>
        </a:graphic>
      </p:graphicFrame>
    </p:spTree>
    <p:extLst>
      <p:ext uri="{BB962C8B-B14F-4D97-AF65-F5344CB8AC3E}">
        <p14:creationId xmlns:p14="http://schemas.microsoft.com/office/powerpoint/2010/main" val="2765466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363200" cy="838200"/>
          </a:xfrm>
        </p:spPr>
        <p:txBody>
          <a:bodyPr/>
          <a:lstStyle/>
          <a:p>
            <a:pPr algn="l"/>
            <a:r>
              <a:rPr lang="en-US" sz="2800" dirty="0" smtClean="0"/>
              <a:t>30s</a:t>
            </a:r>
            <a:r>
              <a:rPr lang="en-US" sz="2800" dirty="0" smtClean="0"/>
              <a:t> </a:t>
            </a:r>
            <a:r>
              <a:rPr lang="en-US" sz="2800" dirty="0" smtClean="0"/>
              <a:t>Q2 </a:t>
            </a:r>
            <a:r>
              <a:rPr lang="en-US" sz="2800" dirty="0" err="1" smtClean="0"/>
              <a:t>iMBO</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54018346"/>
              </p:ext>
            </p:extLst>
          </p:nvPr>
        </p:nvGraphicFramePr>
        <p:xfrm>
          <a:off x="762001" y="1295401"/>
          <a:ext cx="11201400" cy="4764706"/>
        </p:xfrm>
        <a:graphic>
          <a:graphicData uri="http://schemas.openxmlformats.org/drawingml/2006/table">
            <a:tbl>
              <a:tblPr firstRow="1" firstCol="1" bandRow="1">
                <a:tableStyleId>{5C22544A-7EE6-4342-B048-85BDC9FD1C3A}</a:tableStyleId>
              </a:tblPr>
              <a:tblGrid>
                <a:gridCol w="2372787"/>
                <a:gridCol w="4418295"/>
                <a:gridCol w="1801683"/>
                <a:gridCol w="1801683"/>
                <a:gridCol w="806952"/>
              </a:tblGrid>
              <a:tr h="558466">
                <a:tc>
                  <a:txBody>
                    <a:bodyPr/>
                    <a:lstStyle/>
                    <a:p>
                      <a:pPr marL="0" marR="0" algn="ctr">
                        <a:spcBef>
                          <a:spcPts val="0"/>
                        </a:spcBef>
                        <a:spcAft>
                          <a:spcPts val="0"/>
                        </a:spcAft>
                      </a:pPr>
                      <a:r>
                        <a:rPr lang="en-US" sz="1600" b="1" baseline="0" dirty="0">
                          <a:effectLst/>
                          <a:latin typeface="Calibri" panose="020F0502020204030204" pitchFamily="34" charset="0"/>
                        </a:rPr>
                        <a:t>objective</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As measured by </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smtClean="0">
                          <a:effectLst/>
                          <a:latin typeface="Calibri" panose="020F0502020204030204" pitchFamily="34" charset="0"/>
                        </a:rPr>
                        <a:t>Status/Score</a:t>
                      </a:r>
                    </a:p>
                    <a:p>
                      <a:pPr marL="0" marR="0" algn="ctr">
                        <a:spcBef>
                          <a:spcPts val="0"/>
                        </a:spcBef>
                        <a:spcAft>
                          <a:spcPts val="0"/>
                        </a:spcAft>
                      </a:pPr>
                      <a:r>
                        <a:rPr lang="en-US" sz="1600" b="1" baseline="0" dirty="0" smtClean="0">
                          <a:effectLst/>
                          <a:latin typeface="Calibri" panose="020F0502020204030204" pitchFamily="34" charset="0"/>
                          <a:ea typeface="Calibri" panose="020F0502020204030204" pitchFamily="34" charset="0"/>
                        </a:rPr>
                        <a:t>WW23</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Tracking</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ECD</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r>
              <a:tr h="464243">
                <a:tc>
                  <a:txBody>
                    <a:bodyPr/>
                    <a:lstStyle/>
                    <a:p>
                      <a:pPr algn="l" fontAlgn="ctr"/>
                      <a:r>
                        <a:rPr lang="en-US" sz="1600" u="none" strike="noStrike" dirty="0" smtClean="0">
                          <a:effectLst/>
                        </a:rPr>
                        <a:t>S36X line "up"</a:t>
                      </a:r>
                      <a:endParaRPr lang="en-US" sz="1600" b="0" i="0" u="none" strike="noStrike" dirty="0">
                        <a:solidFill>
                          <a:srgbClr val="000000"/>
                        </a:solidFill>
                        <a:effectLst/>
                        <a:latin typeface="Calibri" panose="020F0502020204030204" pitchFamily="34" charset="0"/>
                      </a:endParaRPr>
                    </a:p>
                  </a:txBody>
                  <a:tcPr marL="68580" marR="68580" marT="0" marB="0" anchor="ctr">
                    <a:solidFill>
                      <a:schemeClr val="accent2"/>
                    </a:solidFill>
                  </a:tcPr>
                </a:tc>
                <a:tc>
                  <a:txBody>
                    <a:bodyPr/>
                    <a:lstStyle/>
                    <a:p>
                      <a:pPr marL="0" marR="0">
                        <a:spcBef>
                          <a:spcPts val="0"/>
                        </a:spcBef>
                        <a:spcAft>
                          <a:spcPts val="0"/>
                        </a:spcAft>
                      </a:pPr>
                      <a:r>
                        <a:rPr lang="en-US" sz="1600" baseline="0" dirty="0" smtClean="0">
                          <a:effectLst/>
                          <a:latin typeface="Calibri" panose="020F0502020204030204" pitchFamily="34" charset="0"/>
                          <a:cs typeface="Calibri" panose="020F0502020204030204" pitchFamily="34" charset="0"/>
                        </a:rPr>
                        <a:t>lead electrical lot moving with no line holds pre-probe</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0.5</a:t>
                      </a:r>
                    </a:p>
                    <a:p>
                      <a:pPr algn="ctr"/>
                      <a:r>
                        <a:rPr lang="en-US" sz="1600" dirty="0" smtClean="0">
                          <a:latin typeface="Calibri" panose="020F0502020204030204" pitchFamily="34" charset="0"/>
                          <a:cs typeface="Calibri" panose="020F0502020204030204" pitchFamily="34" charset="0"/>
                        </a:rPr>
                        <a:t>@1</a:t>
                      </a:r>
                      <a:r>
                        <a:rPr lang="en-US" sz="1600" baseline="30000" dirty="0" smtClean="0">
                          <a:latin typeface="Calibri" panose="020F0502020204030204" pitchFamily="34" charset="0"/>
                          <a:cs typeface="Calibri" panose="020F0502020204030204" pitchFamily="34" charset="0"/>
                        </a:rPr>
                        <a:t>st</a:t>
                      </a:r>
                      <a:r>
                        <a:rPr lang="en-US" sz="1600" dirty="0" smtClean="0">
                          <a:latin typeface="Calibri" panose="020F0502020204030204" pitchFamily="34" charset="0"/>
                          <a:cs typeface="Calibri" panose="020F0502020204030204" pitchFamily="34" charset="0"/>
                        </a:rPr>
                        <a:t> cut</a:t>
                      </a:r>
                      <a:r>
                        <a:rPr lang="en-US" sz="1600" baseline="0" dirty="0" smtClean="0">
                          <a:latin typeface="Calibri" panose="020F0502020204030204" pitchFamily="34" charset="0"/>
                          <a:cs typeface="Calibri" panose="020F0502020204030204" pitchFamily="34" charset="0"/>
                        </a:rPr>
                        <a:t> LP L1D  </a:t>
                      </a: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0.5 or 0</a:t>
                      </a:r>
                    </a:p>
                    <a:p>
                      <a:pPr algn="ctr"/>
                      <a:r>
                        <a:rPr lang="en-US" sz="1600" dirty="0" smtClean="0">
                          <a:latin typeface="Calibri" panose="020F0502020204030204" pitchFamily="34" charset="0"/>
                          <a:cs typeface="Calibri" panose="020F0502020204030204" pitchFamily="34" charset="0"/>
                        </a:rPr>
                        <a:t>WW34 or longer</a:t>
                      </a:r>
                    </a:p>
                  </a:txBody>
                  <a:tcPr marL="68580" marR="68580" marT="0" marB="0" anchor="ctr"/>
                </a:tc>
                <a:tc>
                  <a:txBody>
                    <a:bodyPr/>
                    <a:lstStyle/>
                    <a:p>
                      <a:pPr marL="0" marR="0" algn="ctr">
                        <a:spcBef>
                          <a:spcPts val="0"/>
                        </a:spcBef>
                        <a:spcAft>
                          <a:spcPts val="0"/>
                        </a:spcAft>
                      </a:pPr>
                      <a:r>
                        <a:rPr lang="en-US" sz="1600" baseline="0">
                          <a:effectLst/>
                          <a:latin typeface="Calibri" panose="020F0502020204030204" pitchFamily="34" charset="0"/>
                          <a:cs typeface="Calibri" panose="020F0502020204030204" pitchFamily="34" charset="0"/>
                        </a:rPr>
                        <a:t>WW26</a:t>
                      </a:r>
                      <a:endParaRPr lang="en-US" sz="1600" baseline="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09541">
                <a:tc>
                  <a:txBody>
                    <a:bodyPr/>
                    <a:lstStyle/>
                    <a:p>
                      <a:r>
                        <a:rPr lang="en-US" sz="1600" dirty="0" smtClean="0"/>
                        <a:t>30s performance enablement</a:t>
                      </a:r>
                      <a:endParaRPr lang="en-US" sz="1600" dirty="0"/>
                    </a:p>
                  </a:txBody>
                  <a:tcPr marL="68580" marR="68580" marT="0" marB="0" anchor="ctr">
                    <a:solidFill>
                      <a:schemeClr val="accent2"/>
                    </a:solidFill>
                  </a:tcPr>
                </a:tc>
                <a:tc>
                  <a:txBody>
                    <a:bodyPr/>
                    <a:lstStyle/>
                    <a:p>
                      <a:pPr marL="0" marR="0">
                        <a:spcBef>
                          <a:spcPts val="0"/>
                        </a:spcBef>
                        <a:spcAft>
                          <a:spcPts val="0"/>
                        </a:spcAft>
                      </a:pPr>
                      <a:r>
                        <a:rPr lang="en-US" sz="1600" baseline="0" dirty="0" smtClean="0">
                          <a:effectLst/>
                          <a:latin typeface="Calibri" panose="020F0502020204030204" pitchFamily="34" charset="0"/>
                          <a:cs typeface="Calibri" panose="020F0502020204030204" pitchFamily="34" charset="0"/>
                        </a:rPr>
                        <a:t>system performance path determined (4800 vs alternate path)</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algn="ct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a:effectLst/>
                          <a:latin typeface="Calibri" panose="020F0502020204030204" pitchFamily="34" charset="0"/>
                          <a:cs typeface="Calibri" panose="020F0502020204030204" pitchFamily="34" charset="0"/>
                        </a:rPr>
                        <a:t>WW26</a:t>
                      </a:r>
                      <a:endParaRPr lang="en-US" sz="1600" baseline="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09541">
                <a:tc>
                  <a:txBody>
                    <a:bodyPr/>
                    <a:lstStyle/>
                    <a:p>
                      <a:r>
                        <a:rPr lang="en-US" sz="1600" dirty="0" smtClean="0"/>
                        <a:t>CMOS development on track</a:t>
                      </a:r>
                      <a:endParaRPr lang="en-US" sz="1600" dirty="0"/>
                    </a:p>
                  </a:txBody>
                  <a:tcPr marL="68580" marR="68580" marT="0" marB="0" anchor="ctr">
                    <a:solidFill>
                      <a:schemeClr val="accent2"/>
                    </a:solidFill>
                  </a:tcPr>
                </a:tc>
                <a:tc>
                  <a:txBody>
                    <a:bodyPr/>
                    <a:lstStyle/>
                    <a:p>
                      <a:pPr marL="0" marR="0">
                        <a:spcBef>
                          <a:spcPts val="0"/>
                        </a:spcBef>
                        <a:spcAft>
                          <a:spcPts val="0"/>
                        </a:spcAft>
                      </a:pP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algn="ct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345962">
                <a:tc rowSpan="6">
                  <a:txBody>
                    <a:bodyPr/>
                    <a:lstStyle/>
                    <a:p>
                      <a:pPr marL="0" marR="0">
                        <a:spcBef>
                          <a:spcPts val="0"/>
                        </a:spcBef>
                        <a:spcAft>
                          <a:spcPts val="0"/>
                        </a:spcAft>
                      </a:pPr>
                      <a:r>
                        <a:rPr lang="en-US" sz="1600" b="1" baseline="0" dirty="0" smtClean="0">
                          <a:effectLst/>
                          <a:latin typeface="Calibri" panose="020F0502020204030204" pitchFamily="34" charset="0"/>
                        </a:rPr>
                        <a:t>30s process arch. Build roadmap clarity to meet MTS @ 30nm PM height</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spcBef>
                          <a:spcPts val="0"/>
                        </a:spcBef>
                        <a:spcAft>
                          <a:spcPts val="0"/>
                        </a:spcAft>
                      </a:pPr>
                      <a:r>
                        <a:rPr lang="en-US" sz="1600" baseline="0" dirty="0" smtClean="0">
                          <a:effectLst/>
                          <a:latin typeface="Calibri" panose="020F0502020204030204" pitchFamily="34" charset="0"/>
                          <a:cs typeface="Calibri" panose="020F0502020204030204" pitchFamily="34" charset="0"/>
                        </a:rPr>
                        <a:t>S26A demo of alt via flow 1D0 (via Cs 65=64, current delivery +5uA)</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algn="ct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cs typeface="Calibri" panose="020F0502020204030204" pitchFamily="34" charset="0"/>
                        </a:rPr>
                        <a:t>WW26</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345962">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alt HM candidates screened, L1D capable 1st/2nd cut - w/ path to MTS W </a:t>
                      </a:r>
                      <a:r>
                        <a:rPr lang="en-US" sz="1600" baseline="0" dirty="0" err="1" smtClean="0">
                          <a:effectLst/>
                          <a:latin typeface="Calibri" panose="020F0502020204030204" pitchFamily="34" charset="0"/>
                          <a:ea typeface="Calibri" panose="020F0502020204030204" pitchFamily="34" charset="0"/>
                          <a:cs typeface="Calibri" panose="020F0502020204030204" pitchFamily="34" charset="0"/>
                        </a:rPr>
                        <a:t>thk</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endParaRPr lang="en-US" sz="1600">
                        <a:latin typeface="Calibri" panose="020F0502020204030204" pitchFamily="34" charset="0"/>
                        <a:cs typeface="Calibri" panose="020F0502020204030204" pitchFamily="34" charset="0"/>
                      </a:endParaRPr>
                    </a:p>
                  </a:txBody>
                  <a:tcPr marL="68580" marR="68580" marT="0" marB="0" anchor="ctr"/>
                </a:tc>
                <a:tc>
                  <a:txBody>
                    <a:bodyPr/>
                    <a:lstStyle/>
                    <a:p>
                      <a:pPr algn="ct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WW26</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304800">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alt PM experimental strategy in execution, </a:t>
                      </a: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1.0: PM-AB</a:t>
                      </a:r>
                      <a:r>
                        <a:rPr lang="en-US" sz="1600" baseline="0" dirty="0" smtClean="0">
                          <a:latin typeface="Calibri" panose="020F0502020204030204" pitchFamily="34" charset="0"/>
                          <a:cs typeface="Calibri" panose="020F0502020204030204" pitchFamily="34" charset="0"/>
                        </a:rPr>
                        <a:t> defined</a:t>
                      </a:r>
                      <a:endParaRPr lang="en-US" sz="1600" dirty="0" smtClean="0">
                        <a:latin typeface="Calibri" panose="020F0502020204030204" pitchFamily="34" charset="0"/>
                        <a:cs typeface="Calibri" panose="020F0502020204030204" pitchFamily="34" charset="0"/>
                      </a:endParaRP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1.0</a:t>
                      </a:r>
                      <a:endParaRPr lang="en-US" sz="1600" dirty="0">
                        <a:latin typeface="Calibri" panose="020F0502020204030204" pitchFamily="34" charset="0"/>
                        <a:cs typeface="Calibri" panose="020F0502020204030204" pitchFamily="34" charset="0"/>
                      </a:endParaRPr>
                    </a:p>
                  </a:txBody>
                  <a:tcPr marL="68580" marR="68580" marT="0" marB="0" anchor="ctr"/>
                </a:tc>
                <a:tc rowSpan="4">
                  <a:txBody>
                    <a:bodyPr/>
                    <a:lstStyle/>
                    <a:p>
                      <a:pPr marL="0" marR="0" algn="ctr">
                        <a:spcBef>
                          <a:spcPts val="0"/>
                        </a:spcBef>
                        <a:spcAft>
                          <a:spcPts val="0"/>
                        </a:spcAft>
                      </a:pPr>
                      <a:r>
                        <a:rPr lang="en-US" sz="1600" baseline="0" dirty="0">
                          <a:effectLst/>
                          <a:latin typeface="Calibri" panose="020F0502020204030204" pitchFamily="34" charset="0"/>
                          <a:cs typeface="Calibri" panose="020F0502020204030204" pitchFamily="34" charset="0"/>
                        </a:rPr>
                        <a:t>WW26</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51133">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alt PM L1D capability demonstrated; </a:t>
                      </a: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0.5: Sb-</a:t>
                      </a:r>
                      <a:r>
                        <a:rPr lang="en-US" sz="1600" dirty="0" err="1" smtClean="0">
                          <a:latin typeface="Calibri" panose="020F0502020204030204" pitchFamily="34" charset="0"/>
                          <a:cs typeface="Calibri" panose="020F0502020204030204" pitchFamily="34" charset="0"/>
                        </a:rPr>
                        <a:t>Te</a:t>
                      </a:r>
                      <a:r>
                        <a:rPr lang="en-US" sz="1600" baseline="0" dirty="0" smtClean="0">
                          <a:latin typeface="Calibri" panose="020F0502020204030204" pitchFamily="34" charset="0"/>
                          <a:cs typeface="Calibri" panose="020F0502020204030204" pitchFamily="34" charset="0"/>
                        </a:rPr>
                        <a:t> segregation</a:t>
                      </a:r>
                      <a:endParaRPr lang="en-US" sz="1600" dirty="0" smtClean="0">
                        <a:latin typeface="Calibri" panose="020F0502020204030204" pitchFamily="34" charset="0"/>
                        <a:cs typeface="Calibri" panose="020F0502020204030204" pitchFamily="34" charset="0"/>
                      </a:endParaRP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0.5 to 0</a:t>
                      </a:r>
                      <a:endParaRPr lang="en-US" sz="1600" dirty="0">
                        <a:latin typeface="Calibri" panose="020F0502020204030204" pitchFamily="34" charset="0"/>
                        <a:cs typeface="Calibri" panose="020F0502020204030204" pitchFamily="34" charset="0"/>
                      </a:endParaRPr>
                    </a:p>
                  </a:txBody>
                  <a:tcPr marL="68580" marR="68580" marT="0" marB="0" anchor="ctr"/>
                </a:tc>
                <a:tc vMerge="1">
                  <a:txBody>
                    <a:bodyPr/>
                    <a:lstStyle/>
                    <a:p>
                      <a:endParaRPr lang="en-US"/>
                    </a:p>
                  </a:txBody>
                  <a:tcPr/>
                </a:tc>
              </a:tr>
              <a:tr h="51133">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alt SD initial evaluation complete using 10s/20s full stack silicon</a:t>
                      </a: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0:</a:t>
                      </a:r>
                      <a:r>
                        <a:rPr lang="en-US" sz="1600" baseline="0" dirty="0" smtClean="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rPr>
                        <a:t>Structure yield w/ V16</a:t>
                      </a:r>
                      <a:r>
                        <a:rPr lang="en-US" sz="1600" baseline="0" dirty="0" smtClean="0">
                          <a:latin typeface="Calibri" panose="020F0502020204030204" pitchFamily="34" charset="0"/>
                          <a:cs typeface="Calibri" panose="020F0502020204030204" pitchFamily="34" charset="0"/>
                        </a:rPr>
                        <a:t> integration</a:t>
                      </a: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0</a:t>
                      </a:r>
                      <a:endParaRPr lang="en-US" sz="1600" dirty="0">
                        <a:latin typeface="Calibri" panose="020F0502020204030204" pitchFamily="34" charset="0"/>
                        <a:cs typeface="Calibri" panose="020F0502020204030204" pitchFamily="34" charset="0"/>
                      </a:endParaRPr>
                    </a:p>
                  </a:txBody>
                  <a:tcPr marL="68580" marR="68580" marT="0" marB="0" anchor="ctr"/>
                </a:tc>
                <a:tc vMerge="1">
                  <a:txBody>
                    <a:bodyPr/>
                    <a:lstStyle/>
                    <a:p>
                      <a:endParaRPr lang="en-US"/>
                    </a:p>
                  </a:txBody>
                  <a:tcPr/>
                </a:tc>
              </a:tr>
              <a:tr h="304800">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alt SD initial evaluation complete using 10s/20s SD only</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0.5:</a:t>
                      </a:r>
                      <a:r>
                        <a:rPr lang="en-US" sz="1600" baseline="0" dirty="0" smtClean="0">
                          <a:latin typeface="Calibri" panose="020F0502020204030204" pitchFamily="34" charset="0"/>
                          <a:cs typeface="Calibri" panose="020F0502020204030204" pitchFamily="34" charset="0"/>
                        </a:rPr>
                        <a:t> memory effects analysis pending </a:t>
                      </a:r>
                      <a:endParaRPr lang="en-US" sz="1600" dirty="0">
                        <a:latin typeface="Calibri" panose="020F0502020204030204" pitchFamily="34" charset="0"/>
                        <a:cs typeface="Calibri" panose="020F0502020204030204" pitchFamily="34" charset="0"/>
                      </a:endParaRPr>
                    </a:p>
                  </a:txBody>
                  <a:tcPr marL="68580" marR="68580" marT="0" marB="0" anchor="ctr"/>
                </a:tc>
                <a:tc>
                  <a:txBody>
                    <a:bodyPr/>
                    <a:lstStyle/>
                    <a:p>
                      <a:pPr algn="ctr"/>
                      <a:r>
                        <a:rPr lang="en-US" sz="1600" dirty="0" smtClean="0">
                          <a:latin typeface="Calibri" panose="020F0502020204030204" pitchFamily="34" charset="0"/>
                          <a:cs typeface="Calibri" panose="020F0502020204030204" pitchFamily="34" charset="0"/>
                        </a:rPr>
                        <a:t>1</a:t>
                      </a:r>
                      <a:endParaRPr lang="en-US" sz="1600" dirty="0">
                        <a:latin typeface="Calibri" panose="020F0502020204030204" pitchFamily="34" charset="0"/>
                        <a:cs typeface="Calibri" panose="020F0502020204030204" pitchFamily="34" charset="0"/>
                      </a:endParaRPr>
                    </a:p>
                  </a:txBody>
                  <a:tcPr marL="68580" marR="68580" marT="0" marB="0" anchor="ctr"/>
                </a:tc>
                <a:tc vMerge="1">
                  <a:txBody>
                    <a:bodyPr/>
                    <a:lstStyle/>
                    <a:p>
                      <a:endParaRPr lang="en-US"/>
                    </a:p>
                  </a:txBody>
                  <a:tcPr/>
                </a:tc>
              </a:tr>
            </a:tbl>
          </a:graphicData>
        </a:graphic>
      </p:graphicFrame>
    </p:spTree>
    <p:extLst>
      <p:ext uri="{BB962C8B-B14F-4D97-AF65-F5344CB8AC3E}">
        <p14:creationId xmlns:p14="http://schemas.microsoft.com/office/powerpoint/2010/main" val="3597456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363200" cy="838200"/>
          </a:xfrm>
        </p:spPr>
        <p:txBody>
          <a:bodyPr/>
          <a:lstStyle/>
          <a:p>
            <a:pPr algn="l"/>
            <a:r>
              <a:rPr lang="en-US" sz="2800" dirty="0" smtClean="0"/>
              <a:t>SSM Q3 </a:t>
            </a:r>
            <a:r>
              <a:rPr lang="en-US" sz="2800" dirty="0" err="1" smtClean="0"/>
              <a:t>iMBO</a:t>
            </a:r>
            <a:r>
              <a:rPr lang="en-US" sz="2800" dirty="0" smtClean="0"/>
              <a:t> WIP</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02999915"/>
              </p:ext>
            </p:extLst>
          </p:nvPr>
        </p:nvGraphicFramePr>
        <p:xfrm>
          <a:off x="575215" y="1371600"/>
          <a:ext cx="10431969" cy="3718560"/>
        </p:xfrm>
        <a:graphic>
          <a:graphicData uri="http://schemas.openxmlformats.org/drawingml/2006/table">
            <a:tbl>
              <a:tblPr firstRow="1" firstCol="1" bandRow="1">
                <a:tableStyleId>{5C22544A-7EE6-4342-B048-85BDC9FD1C3A}</a:tableStyleId>
              </a:tblPr>
              <a:tblGrid>
                <a:gridCol w="2209799"/>
                <a:gridCol w="4267200"/>
                <a:gridCol w="1525524"/>
                <a:gridCol w="1677924"/>
                <a:gridCol w="751522"/>
              </a:tblGrid>
              <a:tr h="96413">
                <a:tc>
                  <a:txBody>
                    <a:bodyPr/>
                    <a:lstStyle/>
                    <a:p>
                      <a:pPr marL="0" marR="0" algn="ctr">
                        <a:spcBef>
                          <a:spcPts val="0"/>
                        </a:spcBef>
                        <a:spcAft>
                          <a:spcPts val="0"/>
                        </a:spcAft>
                      </a:pPr>
                      <a:r>
                        <a:rPr lang="en-US" sz="1600" b="1" baseline="0" dirty="0">
                          <a:effectLst/>
                          <a:latin typeface="Calibri" panose="020F0502020204030204" pitchFamily="34" charset="0"/>
                        </a:rPr>
                        <a:t>objective</a:t>
                      </a:r>
                      <a:endParaRPr lang="en-US" sz="1600" b="1" baseline="0" dirty="0">
                        <a:effectLst/>
                        <a:latin typeface="Calibri" panose="020F0502020204030204" pitchFamily="34" charset="0"/>
                        <a:ea typeface="Calibri" panose="020F0502020204030204" pitchFamily="34" charset="0"/>
                      </a:endParaRPr>
                    </a:p>
                  </a:txBody>
                  <a:tcPr marL="68580" marR="68580" marT="27432" marB="27432"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As measured by </a:t>
                      </a:r>
                      <a:endParaRPr lang="en-US" sz="1600" b="1" baseline="0" dirty="0">
                        <a:effectLst/>
                        <a:latin typeface="Calibri" panose="020F0502020204030204" pitchFamily="34" charset="0"/>
                        <a:ea typeface="Calibri" panose="020F0502020204030204" pitchFamily="34" charset="0"/>
                      </a:endParaRPr>
                    </a:p>
                  </a:txBody>
                  <a:tcPr marL="68580" marR="68580" marT="27432" marB="27432"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Status/Score</a:t>
                      </a:r>
                      <a:endParaRPr lang="en-US" sz="1600" b="1" baseline="0" dirty="0">
                        <a:effectLst/>
                        <a:latin typeface="Calibri" panose="020F0502020204030204" pitchFamily="34" charset="0"/>
                        <a:ea typeface="Calibri" panose="020F0502020204030204" pitchFamily="34" charset="0"/>
                      </a:endParaRPr>
                    </a:p>
                  </a:txBody>
                  <a:tcPr marL="68580" marR="68580" marT="27432" marB="27432"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Tracking</a:t>
                      </a:r>
                      <a:endParaRPr lang="en-US" sz="1600" b="1" baseline="0" dirty="0">
                        <a:effectLst/>
                        <a:latin typeface="Calibri" panose="020F0502020204030204" pitchFamily="34" charset="0"/>
                        <a:ea typeface="Calibri" panose="020F0502020204030204" pitchFamily="34" charset="0"/>
                      </a:endParaRPr>
                    </a:p>
                  </a:txBody>
                  <a:tcPr marL="68580" marR="68580" marT="27432" marB="27432"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ECD</a:t>
                      </a:r>
                      <a:endParaRPr lang="en-US" sz="1600" b="1" baseline="0" dirty="0">
                        <a:effectLst/>
                        <a:latin typeface="Calibri" panose="020F0502020204030204" pitchFamily="34" charset="0"/>
                        <a:ea typeface="Calibri" panose="020F0502020204030204" pitchFamily="34" charset="0"/>
                      </a:endParaRPr>
                    </a:p>
                  </a:txBody>
                  <a:tcPr marL="68580" marR="68580" marT="27432" marB="27432" anchor="ctr">
                    <a:solidFill>
                      <a:schemeClr val="accent2"/>
                    </a:solidFill>
                  </a:tcPr>
                </a:tc>
              </a:tr>
              <a:tr h="0">
                <a:tc rowSpan="3">
                  <a:txBody>
                    <a:bodyPr/>
                    <a:lstStyle/>
                    <a:p>
                      <a:pPr marL="0" marR="0">
                        <a:spcBef>
                          <a:spcPts val="0"/>
                        </a:spcBef>
                        <a:spcAft>
                          <a:spcPts val="0"/>
                        </a:spcAft>
                      </a:pPr>
                      <a:r>
                        <a:rPr lang="en-US" sz="1600" b="1" baseline="0" dirty="0" smtClean="0">
                          <a:effectLst/>
                          <a:latin typeface="Calibri" panose="020F0502020204030204" pitchFamily="34" charset="0"/>
                        </a:rPr>
                        <a:t>S24S Startup Confidence</a:t>
                      </a:r>
                      <a:endParaRPr lang="en-US" sz="1600" b="1" baseline="0" dirty="0">
                        <a:effectLst/>
                        <a:latin typeface="Calibri" panose="020F0502020204030204" pitchFamily="34" charset="0"/>
                        <a:ea typeface="Calibri" panose="020F0502020204030204" pitchFamily="34" charset="0"/>
                      </a:endParaRPr>
                    </a:p>
                  </a:txBody>
                  <a:tcPr marL="68580" marR="68580" marT="27432" marB="27432" anchor="ctr">
                    <a:solidFill>
                      <a:schemeClr val="accent2"/>
                    </a:solidFill>
                  </a:tcPr>
                </a:tc>
                <a:tc>
                  <a:txBody>
                    <a:bodyPr/>
                    <a:lstStyle/>
                    <a:p>
                      <a:pPr marL="0" marR="0">
                        <a:spcBef>
                          <a:spcPts val="0"/>
                        </a:spcBef>
                        <a:spcAft>
                          <a:spcPts val="0"/>
                        </a:spcAft>
                      </a:pPr>
                      <a:r>
                        <a:rPr lang="en-US" sz="1600" baseline="0" dirty="0" smtClean="0">
                          <a:effectLst/>
                          <a:latin typeface="Calibri" panose="020F0502020204030204" pitchFamily="34" charset="0"/>
                          <a:ea typeface="+mn-ea"/>
                        </a:rPr>
                        <a:t>2D structure </a:t>
                      </a:r>
                      <a:r>
                        <a:rPr lang="en-US" sz="1600" baseline="0" dirty="0" smtClean="0">
                          <a:effectLst/>
                          <a:latin typeface="Calibri" panose="020F0502020204030204" pitchFamily="34" charset="0"/>
                          <a:ea typeface="+mn-ea"/>
                        </a:rPr>
                        <a:t>yield </a:t>
                      </a:r>
                      <a:r>
                        <a:rPr lang="en-US" sz="1600" baseline="0" dirty="0" smtClean="0">
                          <a:effectLst/>
                          <a:latin typeface="Calibri" panose="020F0502020204030204" pitchFamily="34" charset="0"/>
                          <a:ea typeface="+mn-ea"/>
                        </a:rPr>
                        <a:t>85%</a:t>
                      </a: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r>
                        <a:rPr lang="en-US" sz="1600" baseline="0">
                          <a:effectLst/>
                          <a:latin typeface="Calibri" panose="020F0502020204030204" pitchFamily="34" charset="0"/>
                        </a:rPr>
                        <a:t> </a:t>
                      </a:r>
                      <a:endParaRPr lang="en-US" sz="1600" baseline="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r>
              <a:tr h="271272">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mn-ea"/>
                        </a:rPr>
                        <a:t>1</a:t>
                      </a:r>
                      <a:r>
                        <a:rPr lang="en-US" sz="1600" baseline="30000" dirty="0" smtClean="0">
                          <a:effectLst/>
                          <a:latin typeface="Calibri" panose="020F0502020204030204" pitchFamily="34" charset="0"/>
                          <a:ea typeface="+mn-ea"/>
                        </a:rPr>
                        <a:t>st</a:t>
                      </a:r>
                      <a:r>
                        <a:rPr lang="en-US" sz="1600" baseline="0" dirty="0" smtClean="0">
                          <a:effectLst/>
                          <a:latin typeface="Calibri" panose="020F0502020204030204" pitchFamily="34" charset="0"/>
                          <a:ea typeface="+mn-ea"/>
                        </a:rPr>
                        <a:t>/2</a:t>
                      </a:r>
                      <a:r>
                        <a:rPr lang="en-US" sz="1600" baseline="30000" dirty="0" smtClean="0">
                          <a:effectLst/>
                          <a:latin typeface="Calibri" panose="020F0502020204030204" pitchFamily="34" charset="0"/>
                          <a:ea typeface="+mn-ea"/>
                        </a:rPr>
                        <a:t>nd</a:t>
                      </a:r>
                      <a:r>
                        <a:rPr lang="en-US" sz="1600" baseline="0" dirty="0" smtClean="0">
                          <a:effectLst/>
                          <a:latin typeface="Calibri" panose="020F0502020204030204" pitchFamily="34" charset="0"/>
                          <a:ea typeface="+mn-ea"/>
                        </a:rPr>
                        <a:t> cut profile demonstrated MTS spec,  </a:t>
                      </a:r>
                      <a:br>
                        <a:rPr lang="en-US" sz="1600" baseline="0" dirty="0" smtClean="0">
                          <a:effectLst/>
                          <a:latin typeface="Calibri" panose="020F0502020204030204" pitchFamily="34" charset="0"/>
                          <a:ea typeface="+mn-ea"/>
                        </a:rPr>
                      </a:br>
                      <a:r>
                        <a:rPr lang="en-US" sz="1600" baseline="0" dirty="0" smtClean="0">
                          <a:effectLst/>
                          <a:latin typeface="Calibri" panose="020F0502020204030204" pitchFamily="34" charset="0"/>
                          <a:ea typeface="+mn-ea"/>
                        </a:rPr>
                        <a:t>with electrical response impacts mitigated</a:t>
                      </a: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r>
              <a:tr h="271272">
                <a:tc vMerge="1">
                  <a:txBody>
                    <a:bodyPr/>
                    <a:lstStyle/>
                    <a:p>
                      <a:endParaRPr lang="en-US"/>
                    </a:p>
                  </a:txBody>
                  <a:tcPr/>
                </a:tc>
                <a:tc>
                  <a:txBody>
                    <a:bodyPr/>
                    <a:lstStyle/>
                    <a:p>
                      <a:pPr marL="0" marR="0" lvl="0" indent="0" algn="l" defTabSz="1108070" rtl="0" eaLnBrk="1" fontAlgn="auto" latinLnBrk="0" hangingPunct="1">
                        <a:lnSpc>
                          <a:spcPct val="100000"/>
                        </a:lnSpc>
                        <a:spcBef>
                          <a:spcPts val="0"/>
                        </a:spcBef>
                        <a:spcAft>
                          <a:spcPts val="0"/>
                        </a:spcAft>
                        <a:buClrTx/>
                        <a:buSzTx/>
                        <a:buFontTx/>
                        <a:buNone/>
                        <a:tabLst/>
                        <a:defRPr/>
                      </a:pPr>
                      <a:r>
                        <a:rPr lang="en-US" sz="1600" baseline="0" dirty="0" smtClean="0">
                          <a:effectLst/>
                          <a:latin typeface="Calibri" panose="020F0502020204030204" pitchFamily="34" charset="0"/>
                          <a:ea typeface="Calibri" panose="020F0502020204030204" pitchFamily="34" charset="0"/>
                        </a:rPr>
                        <a:t>Deck symmetry POR established </a:t>
                      </a:r>
                      <a:br>
                        <a:rPr lang="en-US" sz="1600" baseline="0" dirty="0" smtClean="0">
                          <a:effectLst/>
                          <a:latin typeface="Calibri" panose="020F0502020204030204" pitchFamily="34" charset="0"/>
                          <a:ea typeface="Calibri" panose="020F0502020204030204" pitchFamily="34" charset="0"/>
                        </a:rPr>
                      </a:br>
                      <a:r>
                        <a:rPr lang="en-US" sz="1600" baseline="0" dirty="0" smtClean="0">
                          <a:effectLst/>
                          <a:latin typeface="Calibri" panose="020F0502020204030204" pitchFamily="34" charset="0"/>
                          <a:ea typeface="Calibri" panose="020F0502020204030204" pitchFamily="34" charset="0"/>
                        </a:rPr>
                        <a:t>with </a:t>
                      </a:r>
                      <a:r>
                        <a:rPr lang="en-US" sz="1600" baseline="0" dirty="0" err="1" smtClean="0">
                          <a:effectLst/>
                          <a:latin typeface="Calibri" panose="020F0502020204030204" pitchFamily="34" charset="0"/>
                          <a:ea typeface="Calibri" panose="020F0502020204030204" pitchFamily="34" charset="0"/>
                        </a:rPr>
                        <a:t>Vt</a:t>
                      </a:r>
                      <a:r>
                        <a:rPr lang="en-US" sz="1600" baseline="0" dirty="0" smtClean="0">
                          <a:effectLst/>
                          <a:latin typeface="Calibri" panose="020F0502020204030204" pitchFamily="34" charset="0"/>
                          <a:ea typeface="Calibri" panose="020F0502020204030204" pitchFamily="34" charset="0"/>
                        </a:rPr>
                        <a:t> offset &lt; 50mV</a:t>
                      </a: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r>
              <a:tr h="0">
                <a:tc rowSpan="3">
                  <a:txBody>
                    <a:bodyPr/>
                    <a:lstStyle/>
                    <a:p>
                      <a:pPr marL="0" marR="0">
                        <a:spcBef>
                          <a:spcPts val="0"/>
                        </a:spcBef>
                        <a:spcAft>
                          <a:spcPts val="0"/>
                        </a:spcAft>
                      </a:pPr>
                      <a:r>
                        <a:rPr lang="en-US" sz="1600" b="1" baseline="0" dirty="0">
                          <a:effectLst/>
                          <a:latin typeface="Calibri" panose="020F0502020204030204" pitchFamily="34" charset="0"/>
                        </a:rPr>
                        <a:t>Fundamental understandings of memory switching</a:t>
                      </a:r>
                      <a:endParaRPr lang="en-US" sz="1600" b="1" baseline="0" dirty="0">
                        <a:effectLst/>
                        <a:latin typeface="Calibri" panose="020F0502020204030204" pitchFamily="34" charset="0"/>
                        <a:ea typeface="Calibri" panose="020F0502020204030204" pitchFamily="34" charset="0"/>
                      </a:endParaRPr>
                    </a:p>
                  </a:txBody>
                  <a:tcPr marL="68580" marR="68580" marT="27432" marB="27432" anchor="ctr">
                    <a:solidFill>
                      <a:schemeClr val="accent2"/>
                    </a:solidFill>
                  </a:tcPr>
                </a:tc>
                <a:tc>
                  <a:txBody>
                    <a:bodyPr/>
                    <a:lstStyle/>
                    <a:p>
                      <a:pPr marL="0" marR="0">
                        <a:spcBef>
                          <a:spcPts val="0"/>
                        </a:spcBef>
                        <a:spcAft>
                          <a:spcPts val="0"/>
                        </a:spcAft>
                      </a:pPr>
                      <a:r>
                        <a:rPr lang="en-US" sz="1600" baseline="0" dirty="0">
                          <a:effectLst/>
                          <a:latin typeface="Calibri" panose="020F0502020204030204" pitchFamily="34" charset="0"/>
                        </a:rPr>
                        <a:t>SR71 demonstrate </a:t>
                      </a:r>
                      <a:r>
                        <a:rPr lang="en-US" sz="1600" baseline="0" dirty="0" smtClean="0">
                          <a:effectLst/>
                          <a:latin typeface="Calibri" panose="020F0502020204030204" pitchFamily="34" charset="0"/>
                        </a:rPr>
                        <a:t>integrated RWB for PG4 </a:t>
                      </a:r>
                      <a:r>
                        <a:rPr lang="en-US" sz="1600" baseline="0" dirty="0" smtClean="0">
                          <a:effectLst/>
                          <a:latin typeface="Calibri" panose="020F0502020204030204" pitchFamily="34" charset="0"/>
                        </a:rPr>
                        <a:t>Spec</a:t>
                      </a:r>
                      <a:endParaRPr lang="en-US" sz="1600" baseline="0" dirty="0" smtClean="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r>
                        <a:rPr lang="en-US" sz="1600" baseline="0">
                          <a:effectLst/>
                          <a:latin typeface="Calibri" panose="020F0502020204030204" pitchFamily="34" charset="0"/>
                        </a:rPr>
                        <a:t> </a:t>
                      </a:r>
                      <a:endParaRPr lang="en-US" sz="1600" baseline="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r>
              <a:tr h="0">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rPr>
                        <a:t>Memory Switching </a:t>
                      </a:r>
                      <a:r>
                        <a:rPr lang="en-US" sz="1600" baseline="0" dirty="0">
                          <a:effectLst/>
                          <a:latin typeface="Calibri" panose="020F0502020204030204" pitchFamily="34" charset="0"/>
                        </a:rPr>
                        <a:t>models </a:t>
                      </a:r>
                      <a:r>
                        <a:rPr lang="en-US" sz="1600" baseline="0" dirty="0" smtClean="0">
                          <a:effectLst/>
                          <a:latin typeface="Calibri" panose="020F0502020204030204" pitchFamily="34" charset="0"/>
                        </a:rPr>
                        <a:t>quantified/ segmented  </a:t>
                      </a:r>
                      <a:endParaRPr lang="en-US" sz="1600" baseline="0" dirty="0" smtClean="0">
                        <a:effectLst/>
                        <a:latin typeface="Calibri" panose="020F0502020204030204" pitchFamily="34" charset="0"/>
                      </a:endParaRPr>
                    </a:p>
                  </a:txBody>
                  <a:tcPr marL="68580" marR="68580" marT="27432" marB="27432" anchor="ctr"/>
                </a:tc>
                <a:tc>
                  <a:txBody>
                    <a:bodyPr/>
                    <a:lstStyle/>
                    <a:p>
                      <a:pPr marL="0" marR="0" algn="ctr">
                        <a:spcBef>
                          <a:spcPts val="0"/>
                        </a:spcBef>
                        <a:spcAft>
                          <a:spcPts val="0"/>
                        </a:spcAft>
                      </a:pP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r>
                        <a:rPr lang="en-US" sz="1600" baseline="0" dirty="0">
                          <a:effectLst/>
                          <a:latin typeface="Calibri" panose="020F0502020204030204" pitchFamily="34" charset="0"/>
                        </a:rPr>
                        <a:t> </a:t>
                      </a: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r>
              <a:tr h="0">
                <a:tc vMerge="1">
                  <a:txBody>
                    <a:bodyPr/>
                    <a:lstStyle/>
                    <a:p>
                      <a:endParaRPr lang="en-US"/>
                    </a:p>
                  </a:txBody>
                  <a:tcPr/>
                </a:tc>
                <a:tc>
                  <a:txBody>
                    <a:bodyPr/>
                    <a:lstStyle/>
                    <a:p>
                      <a:pPr marL="0" marR="0" lvl="0" indent="0" algn="l" defTabSz="1108070" rtl="0" eaLnBrk="1" fontAlgn="auto" latinLnBrk="0" hangingPunct="1">
                        <a:lnSpc>
                          <a:spcPct val="100000"/>
                        </a:lnSpc>
                        <a:spcBef>
                          <a:spcPts val="0"/>
                        </a:spcBef>
                        <a:spcAft>
                          <a:spcPts val="0"/>
                        </a:spcAft>
                        <a:buClrTx/>
                        <a:buSzTx/>
                        <a:buFontTx/>
                        <a:buNone/>
                        <a:tabLst/>
                        <a:defRPr/>
                      </a:pPr>
                      <a:r>
                        <a:rPr lang="en-US" sz="1600" baseline="0" dirty="0" smtClean="0">
                          <a:effectLst/>
                          <a:latin typeface="Calibri" panose="020F0502020204030204" pitchFamily="34" charset="0"/>
                        </a:rPr>
                        <a:t>Pareto for Roadmap to </a:t>
                      </a:r>
                      <a:r>
                        <a:rPr lang="en-US" sz="1600" baseline="0" dirty="0" err="1" smtClean="0">
                          <a:effectLst/>
                          <a:latin typeface="Calibri" panose="020F0502020204030204" pitchFamily="34" charset="0"/>
                        </a:rPr>
                        <a:t>Qual</a:t>
                      </a:r>
                      <a:r>
                        <a:rPr lang="en-US" sz="1600" baseline="0" dirty="0" smtClean="0">
                          <a:effectLst/>
                          <a:latin typeface="Calibri" panose="020F0502020204030204" pitchFamily="34" charset="0"/>
                        </a:rPr>
                        <a:t> defined</a:t>
                      </a:r>
                      <a:endParaRPr lang="en-US" sz="1600" baseline="0" dirty="0" smtClean="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r>
              <a:tr h="257556">
                <a:tc rowSpan="3">
                  <a:txBody>
                    <a:bodyPr/>
                    <a:lstStyle/>
                    <a:p>
                      <a:pPr marL="0" marR="0">
                        <a:spcBef>
                          <a:spcPts val="0"/>
                        </a:spcBef>
                        <a:spcAft>
                          <a:spcPts val="0"/>
                        </a:spcAft>
                      </a:pPr>
                      <a:r>
                        <a:rPr lang="en-US" sz="1600" b="1" baseline="0" dirty="0" smtClean="0">
                          <a:effectLst/>
                          <a:latin typeface="Calibri" panose="020F0502020204030204" pitchFamily="34" charset="0"/>
                          <a:ea typeface="Calibri" panose="020F0502020204030204" pitchFamily="34" charset="0"/>
                        </a:rPr>
                        <a:t>S24S DBR</a:t>
                      </a:r>
                      <a:endParaRPr lang="en-US" sz="1600" b="1" baseline="0" dirty="0">
                        <a:effectLst/>
                        <a:latin typeface="Calibri" panose="020F0502020204030204" pitchFamily="34" charset="0"/>
                        <a:ea typeface="Calibri" panose="020F0502020204030204" pitchFamily="34" charset="0"/>
                      </a:endParaRPr>
                    </a:p>
                  </a:txBody>
                  <a:tcPr marL="68580" marR="68580" marT="27432" marB="27432" anchor="ctr">
                    <a:solidFill>
                      <a:schemeClr val="accent2"/>
                    </a:solidFill>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rPr>
                        <a:t>DBR, CMOS compatible with S36X Spider layout</a:t>
                      </a:r>
                      <a:endParaRPr lang="en-US" sz="1600" baseline="0" dirty="0" smtClean="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r>
              <a:tr h="170688">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rPr>
                        <a:t>Test Spec documented with Key </a:t>
                      </a:r>
                      <a:r>
                        <a:rPr lang="en-US" sz="1600" baseline="0" dirty="0" err="1" smtClean="0">
                          <a:effectLst/>
                          <a:latin typeface="Calibri" panose="020F0502020204030204" pitchFamily="34" charset="0"/>
                          <a:ea typeface="Calibri" panose="020F0502020204030204" pitchFamily="34" charset="0"/>
                        </a:rPr>
                        <a:t>Algo</a:t>
                      </a:r>
                      <a:r>
                        <a:rPr lang="en-US" sz="1600" baseline="0" dirty="0" smtClean="0">
                          <a:effectLst/>
                          <a:latin typeface="Calibri" panose="020F0502020204030204" pitchFamily="34" charset="0"/>
                          <a:ea typeface="Calibri" panose="020F0502020204030204" pitchFamily="34" charset="0"/>
                        </a:rPr>
                        <a:t> SIM verified</a:t>
                      </a:r>
                      <a:endParaRPr lang="en-US" sz="1600" baseline="0" dirty="0" smtClean="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r>
              <a:tr h="515112">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rPr>
                        <a:t>Probe/WLR/WLQ strategy and coverage, including</a:t>
                      </a:r>
                    </a:p>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rPr>
                        <a:t>Block and die functionality defined</a:t>
                      </a: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endParaRPr>
                    </a:p>
                  </a:txBody>
                  <a:tcPr marL="68580" marR="68580" marT="27432" marB="27432" anchor="ctr"/>
                </a:tc>
              </a:tr>
            </a:tbl>
          </a:graphicData>
        </a:graphic>
      </p:graphicFrame>
    </p:spTree>
    <p:extLst>
      <p:ext uri="{BB962C8B-B14F-4D97-AF65-F5344CB8AC3E}">
        <p14:creationId xmlns:p14="http://schemas.microsoft.com/office/powerpoint/2010/main" val="2181638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363200" cy="838200"/>
          </a:xfrm>
        </p:spPr>
        <p:txBody>
          <a:bodyPr/>
          <a:lstStyle/>
          <a:p>
            <a:pPr algn="l"/>
            <a:r>
              <a:rPr lang="en-US" sz="2800" dirty="0" smtClean="0"/>
              <a:t>SSM </a:t>
            </a:r>
            <a:r>
              <a:rPr lang="en-US" sz="2800" dirty="0" smtClean="0"/>
              <a:t>Q3 </a:t>
            </a:r>
            <a:r>
              <a:rPr lang="en-US" sz="2800" dirty="0" err="1" smtClean="0"/>
              <a:t>iMBO</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64710749"/>
              </p:ext>
            </p:extLst>
          </p:nvPr>
        </p:nvGraphicFramePr>
        <p:xfrm>
          <a:off x="762001" y="838200"/>
          <a:ext cx="11201400" cy="6033182"/>
        </p:xfrm>
        <a:graphic>
          <a:graphicData uri="http://schemas.openxmlformats.org/drawingml/2006/table">
            <a:tbl>
              <a:tblPr firstRow="1" firstCol="1" bandRow="1">
                <a:tableStyleId>{5C22544A-7EE6-4342-B048-85BDC9FD1C3A}</a:tableStyleId>
              </a:tblPr>
              <a:tblGrid>
                <a:gridCol w="2372787"/>
                <a:gridCol w="4418295"/>
                <a:gridCol w="1801683"/>
                <a:gridCol w="1801683"/>
                <a:gridCol w="806952"/>
              </a:tblGrid>
              <a:tr h="558466">
                <a:tc>
                  <a:txBody>
                    <a:bodyPr/>
                    <a:lstStyle/>
                    <a:p>
                      <a:pPr marL="0" marR="0" algn="ctr">
                        <a:spcBef>
                          <a:spcPts val="0"/>
                        </a:spcBef>
                        <a:spcAft>
                          <a:spcPts val="0"/>
                        </a:spcAft>
                      </a:pPr>
                      <a:r>
                        <a:rPr lang="en-US" sz="1600" b="1" baseline="0" dirty="0">
                          <a:effectLst/>
                          <a:latin typeface="Calibri" panose="020F0502020204030204" pitchFamily="34" charset="0"/>
                        </a:rPr>
                        <a:t>objective</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As measured by </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smtClean="0">
                          <a:effectLst/>
                          <a:latin typeface="Calibri" panose="020F0502020204030204" pitchFamily="34" charset="0"/>
                        </a:rPr>
                        <a:t>Status/Score</a:t>
                      </a:r>
                      <a:endParaRPr lang="en-US" sz="1600" b="1" baseline="0" dirty="0" smtClean="0">
                        <a:effectLst/>
                        <a:latin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Tracking</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lgn="ctr">
                        <a:spcBef>
                          <a:spcPts val="0"/>
                        </a:spcBef>
                        <a:spcAft>
                          <a:spcPts val="0"/>
                        </a:spcAft>
                      </a:pPr>
                      <a:r>
                        <a:rPr lang="en-US" sz="1600" b="1" baseline="0" dirty="0">
                          <a:effectLst/>
                          <a:latin typeface="Calibri" panose="020F0502020204030204" pitchFamily="34" charset="0"/>
                        </a:rPr>
                        <a:t>ECD</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r>
              <a:tr h="232122">
                <a:tc rowSpan="2">
                  <a:txBody>
                    <a:bodyPr/>
                    <a:lstStyle/>
                    <a:p>
                      <a:pPr algn="l" fontAlgn="ctr"/>
                      <a:r>
                        <a:rPr lang="en-US" sz="1600" u="none" strike="noStrike" dirty="0" smtClean="0">
                          <a:effectLst/>
                        </a:rPr>
                        <a:t>S36X </a:t>
                      </a:r>
                      <a:r>
                        <a:rPr lang="en-US" sz="1600" u="none" strike="noStrike" dirty="0" smtClean="0">
                          <a:effectLst/>
                        </a:rPr>
                        <a:t>line "up"</a:t>
                      </a:r>
                      <a:endParaRPr lang="en-US" sz="1600" b="0" i="0" u="none" strike="noStrike" dirty="0">
                        <a:solidFill>
                          <a:srgbClr val="000000"/>
                        </a:solidFill>
                        <a:effectLst/>
                        <a:latin typeface="Calibri" panose="020F0502020204030204" pitchFamily="34" charset="0"/>
                      </a:endParaRPr>
                    </a:p>
                  </a:txBody>
                  <a:tcPr marL="68580" marR="68580" marT="0" marB="0" anchor="ctr">
                    <a:solidFill>
                      <a:schemeClr val="accent2"/>
                    </a:solidFill>
                  </a:tcPr>
                </a:tc>
                <a:tc>
                  <a:txBody>
                    <a:bodyPr/>
                    <a:lstStyle/>
                    <a:p>
                      <a:pPr marL="0" marR="0">
                        <a:spcBef>
                          <a:spcPts val="0"/>
                        </a:spcBef>
                        <a:spcAft>
                          <a:spcPts val="0"/>
                        </a:spcAft>
                      </a:pPr>
                      <a:r>
                        <a:rPr lang="en-US" sz="1600" baseline="0" dirty="0" smtClean="0">
                          <a:effectLst/>
                          <a:latin typeface="Calibri" panose="020F0502020204030204" pitchFamily="34" charset="0"/>
                          <a:cs typeface="Calibri" panose="020F0502020204030204" pitchFamily="34" charset="0"/>
                        </a:rPr>
                        <a:t>lead electrical lot to probe, cell visibility &gt; 1.5 sigma</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endParaRPr lang="en-US" dirty="0"/>
                    </a:p>
                  </a:txBody>
                  <a:tcPr marL="68580" marR="68580" marT="0" marB="0" anchor="ctr"/>
                </a:tc>
                <a:tc>
                  <a:txBody>
                    <a:bodyPr/>
                    <a:lstStyle/>
                    <a:p>
                      <a:endParaRPr lang="en-US" dirty="0"/>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WW36</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232122">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CR2 PG4 structure yield @ 80%</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endParaRPr lang="en-US" dirty="0"/>
                    </a:p>
                  </a:txBody>
                  <a:tcPr marL="68580" marR="68580" marT="0" marB="0" anchor="ctr"/>
                </a:tc>
                <a:tc>
                  <a:txBody>
                    <a:bodyPr/>
                    <a:lstStyle/>
                    <a:p>
                      <a:endParaRPr lang="en-US" dirty="0"/>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WW39</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162560">
                <a:tc rowSpan="4">
                  <a:txBody>
                    <a:bodyPr/>
                    <a:lstStyle/>
                    <a:p>
                      <a:r>
                        <a:rPr lang="en-US" sz="1600" dirty="0" smtClean="0"/>
                        <a:t>30s performance enablement</a:t>
                      </a:r>
                      <a:endParaRPr lang="en-US" sz="1600" dirty="0"/>
                    </a:p>
                  </a:txBody>
                  <a:tcPr marL="68580" marR="68580" marT="0" marB="0" anchor="ctr">
                    <a:solidFill>
                      <a:schemeClr val="accent2"/>
                    </a:solidFill>
                  </a:tcPr>
                </a:tc>
                <a:tc>
                  <a:txBody>
                    <a:bodyPr/>
                    <a:lstStyle/>
                    <a:p>
                      <a:pPr marL="0" marR="0">
                        <a:spcBef>
                          <a:spcPts val="0"/>
                        </a:spcBef>
                        <a:spcAft>
                          <a:spcPts val="0"/>
                        </a:spcAft>
                      </a:pPr>
                      <a:r>
                        <a:rPr lang="en-US" sz="1600" baseline="0" dirty="0" smtClean="0">
                          <a:effectLst/>
                          <a:latin typeface="Calibri" panose="020F0502020204030204" pitchFamily="34" charset="0"/>
                          <a:cs typeface="Calibri" panose="020F0502020204030204" pitchFamily="34" charset="0"/>
                        </a:rPr>
                        <a:t>S37 performance goal established and </a:t>
                      </a:r>
                    </a:p>
                    <a:p>
                      <a:pPr marL="0" marR="0">
                        <a:spcBef>
                          <a:spcPts val="0"/>
                        </a:spcBef>
                        <a:spcAft>
                          <a:spcPts val="0"/>
                        </a:spcAft>
                      </a:pPr>
                      <a:r>
                        <a:rPr lang="en-US" sz="1600" baseline="0" dirty="0" smtClean="0">
                          <a:effectLst/>
                          <a:latin typeface="Calibri" panose="020F0502020204030204" pitchFamily="34" charset="0"/>
                          <a:cs typeface="Calibri" panose="020F0502020204030204" pitchFamily="34" charset="0"/>
                        </a:rPr>
                        <a:t>90% path to goal committed.</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endParaRPr lang="en-US" dirty="0"/>
                    </a:p>
                  </a:txBody>
                  <a:tcPr marL="68580" marR="68580" marT="0" marB="0" anchor="ctr"/>
                </a:tc>
                <a:tc>
                  <a:txBody>
                    <a:bodyPr/>
                    <a:lstStyle/>
                    <a:p>
                      <a:endParaRPr lang="en-US" dirty="0"/>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WW33</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325120">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Path to meet PG1 write completion time </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endParaRPr lang="en-US" dirty="0"/>
                    </a:p>
                  </a:txBody>
                  <a:tcPr marL="68580" marR="68580" marT="0" marB="0" anchor="ctr"/>
                </a:tc>
                <a:tc>
                  <a:txBody>
                    <a:bodyPr/>
                    <a:lstStyle/>
                    <a:p>
                      <a:endParaRPr lang="en-US" dirty="0"/>
                    </a:p>
                  </a:txBody>
                  <a:tcPr marL="68580" marR="68580" marT="0" marB="0"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83090">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100mV RWB recovery in memory effect</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endParaRPr lang="en-US" dirty="0"/>
                    </a:p>
                  </a:txBody>
                  <a:tcPr marL="68580" marR="68580" marT="0" marB="0" anchor="ctr"/>
                </a:tc>
                <a:tc>
                  <a:txBody>
                    <a:bodyPr/>
                    <a:lstStyle/>
                    <a:p>
                      <a:endParaRPr lang="en-US" dirty="0"/>
                    </a:p>
                  </a:txBody>
                  <a:tcPr marL="68580" marR="68580" marT="0" marB="0"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249269">
                <a:tc vMerge="1">
                  <a:txBody>
                    <a:bodyPr/>
                    <a:lstStyle/>
                    <a:p>
                      <a:endParaRPr lang="en-US"/>
                    </a:p>
                  </a:txBody>
                  <a:tcPr/>
                </a:tc>
                <a:tc>
                  <a:txBody>
                    <a:bodyPr/>
                    <a:lstStyle/>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Energy Reduction strategy established, including</a:t>
                      </a:r>
                    </a:p>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    10uA Reset current reduction</a:t>
                      </a:r>
                    </a:p>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    set back elimination  </a:t>
                      </a:r>
                    </a:p>
                    <a:p>
                      <a:pPr marL="0" marR="0">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    300mV lower V</a:t>
                      </a:r>
                      <a:r>
                        <a:rPr lang="en-US" sz="1600" baseline="-25000" dirty="0" smtClean="0">
                          <a:effectLst/>
                          <a:latin typeface="Calibri" panose="020F0502020204030204" pitchFamily="34" charset="0"/>
                          <a:ea typeface="Calibri" panose="020F0502020204030204" pitchFamily="34" charset="0"/>
                          <a:cs typeface="Calibri" panose="020F0502020204030204" pitchFamily="34" charset="0"/>
                        </a:rPr>
                        <a:t>DM</a:t>
                      </a:r>
                      <a:br>
                        <a:rPr lang="en-US" sz="1600" baseline="-25000" dirty="0" smtClean="0">
                          <a:effectLst/>
                          <a:latin typeface="Calibri" panose="020F0502020204030204" pitchFamily="34" charset="0"/>
                          <a:ea typeface="Calibri" panose="020F0502020204030204" pitchFamily="34" charset="0"/>
                          <a:cs typeface="Calibri" panose="020F0502020204030204" pitchFamily="34" charset="0"/>
                        </a:rPr>
                      </a:b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    10X C-cell invocation</a:t>
                      </a:r>
                      <a:endParaRPr lang="en-US" sz="1600" baseline="-250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endParaRPr lang="en-US" dirty="0"/>
                    </a:p>
                  </a:txBody>
                  <a:tcPr marL="68580" marR="68580" marT="0" marB="0" anchor="ctr"/>
                </a:tc>
                <a:tc>
                  <a:txBody>
                    <a:bodyPr/>
                    <a:lstStyle/>
                    <a:p>
                      <a:endParaRPr lang="en-US" dirty="0"/>
                    </a:p>
                  </a:txBody>
                  <a:tcPr marL="68580" marR="68580" marT="0" marB="0"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409541">
                <a:tc>
                  <a:txBody>
                    <a:bodyPr/>
                    <a:lstStyle/>
                    <a:p>
                      <a:r>
                        <a:rPr lang="en-US" sz="1600" dirty="0" smtClean="0"/>
                        <a:t>CMOS development on track</a:t>
                      </a:r>
                      <a:endParaRPr lang="en-US" sz="1600" dirty="0"/>
                    </a:p>
                  </a:txBody>
                  <a:tcPr marL="68580" marR="68580" marT="0" marB="0" anchor="ctr">
                    <a:solidFill>
                      <a:schemeClr val="accent2"/>
                    </a:solidFill>
                  </a:tcPr>
                </a:tc>
                <a:tc>
                  <a:txBody>
                    <a:bodyPr/>
                    <a:lstStyle/>
                    <a:p>
                      <a:pPr marL="0" marR="0">
                        <a:spcBef>
                          <a:spcPts val="0"/>
                        </a:spcBef>
                        <a:spcAft>
                          <a:spcPts val="0"/>
                        </a:spcAft>
                      </a:pP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endParaRPr lang="en-US" dirty="0"/>
                    </a:p>
                  </a:txBody>
                  <a:tcPr marL="68580" marR="68580" marT="0" marB="0" anchor="ctr"/>
                </a:tc>
                <a:tc>
                  <a:txBody>
                    <a:bodyPr/>
                    <a:lstStyle/>
                    <a:p>
                      <a:endParaRPr lang="en-US" dirty="0"/>
                    </a:p>
                  </a:txBody>
                  <a:tcPr marL="68580" marR="68580" marT="0" marB="0" anchor="ctr"/>
                </a:tc>
                <a:tc>
                  <a:txBody>
                    <a:bodyPr/>
                    <a:lstStyle/>
                    <a:p>
                      <a:pPr marL="0" marR="0" algn="ctr">
                        <a:spcBef>
                          <a:spcPts val="0"/>
                        </a:spcBef>
                        <a:spcAft>
                          <a:spcPts val="0"/>
                        </a:spcAft>
                      </a:pP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345962">
                <a:tc rowSpan="3">
                  <a:txBody>
                    <a:bodyPr/>
                    <a:lstStyle/>
                    <a:p>
                      <a:pPr marL="0" marR="0">
                        <a:spcBef>
                          <a:spcPts val="0"/>
                        </a:spcBef>
                        <a:spcAft>
                          <a:spcPts val="0"/>
                        </a:spcAft>
                      </a:pPr>
                      <a:r>
                        <a:rPr lang="en-US" sz="1600" b="1" baseline="0" dirty="0" smtClean="0">
                          <a:effectLst/>
                          <a:latin typeface="Calibri" panose="020F0502020204030204" pitchFamily="34" charset="0"/>
                        </a:rPr>
                        <a:t>30s process arch. Build roadmap clarity to meet MTS @ 30nm PM height</a:t>
                      </a:r>
                      <a:endParaRPr lang="en-US" sz="1600" b="1" baseline="0" dirty="0">
                        <a:effectLst/>
                        <a:latin typeface="Calibri" panose="020F0502020204030204" pitchFamily="34" charset="0"/>
                        <a:ea typeface="Calibri" panose="020F0502020204030204" pitchFamily="34" charset="0"/>
                      </a:endParaRPr>
                    </a:p>
                  </a:txBody>
                  <a:tcPr marL="68580" marR="68580" marT="0" marB="0" anchor="ctr">
                    <a:solidFill>
                      <a:schemeClr val="accent2"/>
                    </a:solidFill>
                  </a:tcPr>
                </a:tc>
                <a:tc>
                  <a:txBody>
                    <a:bodyPr/>
                    <a:lstStyle/>
                    <a:p>
                      <a:pPr marL="0" marR="0">
                        <a:spcBef>
                          <a:spcPts val="0"/>
                        </a:spcBef>
                        <a:spcAft>
                          <a:spcPts val="0"/>
                        </a:spcAft>
                      </a:pPr>
                      <a:r>
                        <a:rPr lang="en-US" sz="1600" dirty="0">
                          <a:effectLst/>
                          <a:latin typeface="Calibri" panose="020F0502020204030204" pitchFamily="34" charset="0"/>
                          <a:ea typeface="Times New Roman" panose="02020603050405020304" pitchFamily="18" charset="0"/>
                          <a:cs typeface="Arial" panose="020B0604020202020204" pitchFamily="34" charset="0"/>
                        </a:rPr>
                        <a:t>alt HM candidate chosen, L1D capable 1st/2nd cut at MTS W </a:t>
                      </a:r>
                      <a:r>
                        <a:rPr lang="en-US" sz="1600" dirty="0" err="1">
                          <a:effectLst/>
                          <a:latin typeface="Calibri" panose="020F0502020204030204" pitchFamily="34" charset="0"/>
                          <a:ea typeface="Times New Roman" panose="02020603050405020304" pitchFamily="18" charset="0"/>
                          <a:cs typeface="Arial" panose="020B0604020202020204" pitchFamily="34" charset="0"/>
                        </a:rPr>
                        <a:t>thk</a:t>
                      </a:r>
                      <a:r>
                        <a:rPr lang="en-US" sz="1600" dirty="0">
                          <a:effectLst/>
                          <a:latin typeface="Calibri" panose="020F0502020204030204" pitchFamily="34" charset="0"/>
                          <a:ea typeface="Times New Roman" panose="02020603050405020304" pitchFamily="18" charset="0"/>
                          <a:cs typeface="Arial" panose="020B0604020202020204" pitchFamily="34" charset="0"/>
                        </a:rPr>
                        <a:t> (no </a:t>
                      </a:r>
                      <a:r>
                        <a:rPr lang="en-US" sz="1600" dirty="0" err="1">
                          <a:effectLst/>
                          <a:latin typeface="Calibri" panose="020F0502020204030204" pitchFamily="34" charset="0"/>
                          <a:ea typeface="Times New Roman" panose="02020603050405020304" pitchFamily="18" charset="0"/>
                          <a:cs typeface="Arial" panose="020B0604020202020204" pitchFamily="34" charset="0"/>
                        </a:rPr>
                        <a:t>underetch</a:t>
                      </a:r>
                      <a:r>
                        <a:rPr lang="en-US" sz="1600" dirty="0">
                          <a:effectLst/>
                          <a:latin typeface="Calibri" panose="020F0502020204030204" pitchFamily="34" charset="0"/>
                          <a:ea typeface="Times New Roman" panose="02020603050405020304" pitchFamily="18" charset="0"/>
                          <a:cs typeface="Arial" panose="020B0604020202020204" pitchFamily="34" charset="0"/>
                        </a:rPr>
                        <a:t> @ target HM remaining)</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endParaRPr lang="en-US"/>
                    </a:p>
                  </a:txBody>
                  <a:tcPr marL="68580" marR="68580" marT="0" marB="0" anchor="ctr"/>
                </a:tc>
                <a:tc>
                  <a:txBody>
                    <a:bodyPr/>
                    <a:lstStyle/>
                    <a:p>
                      <a:endParaRPr lang="en-US"/>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cs typeface="Calibri" panose="020F0502020204030204" pitchFamily="34" charset="0"/>
                        </a:rPr>
                        <a:t>WW39</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345962">
                <a:tc vMerge="1">
                  <a:txBody>
                    <a:bodyPr/>
                    <a:lstStyle/>
                    <a:p>
                      <a:endParaRPr lang="en-US"/>
                    </a:p>
                  </a:txBody>
                  <a:tcPr/>
                </a:tc>
                <a:tc>
                  <a:txBody>
                    <a:bodyPr/>
                    <a:lstStyle/>
                    <a:p>
                      <a:pPr marL="0" marR="0">
                        <a:spcBef>
                          <a:spcPts val="0"/>
                        </a:spcBef>
                        <a:spcAft>
                          <a:spcPts val="0"/>
                        </a:spcAft>
                      </a:pPr>
                      <a:r>
                        <a:rPr lang="en-US" sz="16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PM and SD candidates chosen, S26A data demonstrating  value w/ downside risks judged capable of mitigation, 14nm L1D no showstoppers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endParaRPr lang="en-US"/>
                    </a:p>
                  </a:txBody>
                  <a:tcPr marL="68580" marR="68580" marT="0" marB="0" anchor="ctr"/>
                </a:tc>
                <a:tc>
                  <a:txBody>
                    <a:bodyPr/>
                    <a:lstStyle/>
                    <a:p>
                      <a:endParaRPr lang="en-US"/>
                    </a:p>
                  </a:txBody>
                  <a:tcPr marL="68580" marR="68580" marT="0" marB="0" anchor="ctr"/>
                </a:tc>
                <a:tc>
                  <a:txBody>
                    <a:bodyPr/>
                    <a:lstStyle/>
                    <a:p>
                      <a:pPr marL="0" marR="0" algn="ctr">
                        <a:spcBef>
                          <a:spcPts val="0"/>
                        </a:spcBef>
                        <a:spcAft>
                          <a:spcPts val="0"/>
                        </a:spcAft>
                      </a:pPr>
                      <a:r>
                        <a:rPr lang="en-US" sz="1600" baseline="0" dirty="0" smtClean="0">
                          <a:effectLst/>
                          <a:latin typeface="Calibri" panose="020F0502020204030204" pitchFamily="34" charset="0"/>
                          <a:ea typeface="Calibri" panose="020F0502020204030204" pitchFamily="34" charset="0"/>
                          <a:cs typeface="Calibri" panose="020F0502020204030204" pitchFamily="34" charset="0"/>
                        </a:rPr>
                        <a:t>WW39</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304800">
                <a:tc vMerge="1">
                  <a:txBody>
                    <a:bodyPr/>
                    <a:lstStyle/>
                    <a:p>
                      <a:endParaRPr lang="en-US"/>
                    </a:p>
                  </a:txBody>
                  <a:tcPr/>
                </a:tc>
                <a:tc>
                  <a:txBody>
                    <a:bodyPr/>
                    <a:lstStyle/>
                    <a:p>
                      <a:pPr marL="0" marR="0">
                        <a:spcBef>
                          <a:spcPts val="0"/>
                        </a:spcBef>
                        <a:spcAft>
                          <a:spcPts val="0"/>
                        </a:spcAft>
                      </a:pPr>
                      <a:r>
                        <a:rPr lang="en-US" sz="1600" dirty="0">
                          <a:effectLst/>
                          <a:latin typeface="Calibri" panose="020F0502020204030204" pitchFamily="34" charset="0"/>
                          <a:ea typeface="Times New Roman" panose="02020603050405020304" pitchFamily="18" charset="0"/>
                          <a:cs typeface="Arial" panose="020B0604020202020204" pitchFamily="34" charset="0"/>
                        </a:rPr>
                        <a:t>alt PL flow demonstrating </a:t>
                      </a:r>
                      <a:r>
                        <a:rPr lang="en-US" sz="1600" dirty="0" err="1">
                          <a:effectLst/>
                          <a:latin typeface="Calibri" panose="020F0502020204030204" pitchFamily="34" charset="0"/>
                          <a:ea typeface="Times New Roman" panose="02020603050405020304" pitchFamily="18" charset="0"/>
                          <a:cs typeface="Arial" panose="020B0604020202020204" pitchFamily="34" charset="0"/>
                        </a:rPr>
                        <a:t>chal</a:t>
                      </a:r>
                      <a:r>
                        <a:rPr lang="en-US" sz="1600" dirty="0">
                          <a:effectLst/>
                          <a:latin typeface="Calibri" panose="020F0502020204030204" pitchFamily="34" charset="0"/>
                          <a:ea typeface="Times New Roman" panose="02020603050405020304" pitchFamily="18" charset="0"/>
                          <a:cs typeface="Arial" panose="020B0604020202020204" pitchFamily="34" charset="0"/>
                        </a:rPr>
                        <a:t> health within 2X(?) of 10s at target CDs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endParaRPr lang="en-US"/>
                    </a:p>
                  </a:txBody>
                  <a:tcPr marL="68580" marR="68580" marT="0" marB="0" anchor="ctr"/>
                </a:tc>
                <a:tc>
                  <a:txBody>
                    <a:bodyPr/>
                    <a:lstStyle/>
                    <a:p>
                      <a:endParaRPr lang="en-US"/>
                    </a:p>
                  </a:txBody>
                  <a:tcPr marL="68580" marR="68580" marT="0" marB="0" anchor="ctr"/>
                </a:tc>
                <a:tc>
                  <a:txBody>
                    <a:bodyPr/>
                    <a:lstStyle/>
                    <a:p>
                      <a:pPr marL="0" marR="0" algn="ctr">
                        <a:spcBef>
                          <a:spcPts val="0"/>
                        </a:spcBef>
                        <a:spcAft>
                          <a:spcPts val="0"/>
                        </a:spcAft>
                      </a:pPr>
                      <a:r>
                        <a:rPr lang="en-US" sz="1600" baseline="0" dirty="0">
                          <a:effectLst/>
                          <a:latin typeface="Calibri" panose="020F0502020204030204" pitchFamily="34" charset="0"/>
                          <a:cs typeface="Calibri" panose="020F0502020204030204" pitchFamily="34" charset="0"/>
                        </a:rPr>
                        <a:t>WW26</a:t>
                      </a:r>
                      <a:endParaRPr lang="en-US" sz="1600" baseline="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bl>
          </a:graphicData>
        </a:graphic>
      </p:graphicFrame>
    </p:spTree>
    <p:extLst>
      <p:ext uri="{BB962C8B-B14F-4D97-AF65-F5344CB8AC3E}">
        <p14:creationId xmlns:p14="http://schemas.microsoft.com/office/powerpoint/2010/main" val="972896886"/>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emory Switching Characterization.pptx" id="{6D49997A-1422-4ABC-B8BF-43725C2A995E}" vid="{75308760-E40B-45C4-A36F-0E2114E05D9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genda xmlns="90b7a245-a7c3-4504-88b2-cf85318e6b78">SD for Rev 7</Agenda>
    <Date xmlns="90b7a245-a7c3-4504-88b2-cf85318e6b78">2016-03-15T00:00:00-07:00</Date>
    <Presenter xmlns="90b7a245-a7c3-4504-88b2-cf85318e6b78">DerChang Kau</Presenter>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9757D6-16EA-49DF-BF94-FEF25FAF8351}">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90b7a245-a7c3-4504-88b2-cf85318e6b78"/>
    <ds:schemaRef ds:uri="http://www.w3.org/XML/1998/namespace"/>
    <ds:schemaRef ds:uri="http://purl.org/dc/dcmitype/"/>
  </ds:schemaRefs>
</ds:datastoreItem>
</file>

<file path=customXml/itemProps2.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3DXP_V3</Template>
  <TotalTime>1763</TotalTime>
  <Words>989</Words>
  <Application>Microsoft Office PowerPoint</Application>
  <PresentationFormat>Widescreen</PresentationFormat>
  <Paragraphs>199</Paragraphs>
  <Slides>9</Slides>
  <Notes>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6" baseType="lpstr">
      <vt:lpstr>Arial</vt:lpstr>
      <vt:lpstr>Calibri</vt:lpstr>
      <vt:lpstr>Neo Sans Intel</vt:lpstr>
      <vt:lpstr>Neo Sans Intel Medium</vt:lpstr>
      <vt:lpstr>Times New Roman</vt:lpstr>
      <vt:lpstr>blank</vt:lpstr>
      <vt:lpstr>Worksheet</vt:lpstr>
      <vt:lpstr>Mission &amp; Objective,  SSM Advanced Pathfinding</vt:lpstr>
      <vt:lpstr>IM JDP Strategy</vt:lpstr>
      <vt:lpstr>Intel 3D XPoint™ Strategy</vt:lpstr>
      <vt:lpstr>IM JDP Milestones</vt:lpstr>
      <vt:lpstr>SSM Q2 iMBO @WW22</vt:lpstr>
      <vt:lpstr>SSM Q2 iMBO</vt:lpstr>
      <vt:lpstr>30s Q2 iMBO</vt:lpstr>
      <vt:lpstr>SSM Q3 iMBO WIP</vt:lpstr>
      <vt:lpstr>SSM Q3 iMBO</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SSM Objectives and Milestone</dc:title>
  <dc:creator>Kau, Derchang</dc:creator>
  <cp:keywords>CTPClassification=CTP_NT</cp:keywords>
  <cp:lastModifiedBy>Kau, Derchang</cp:lastModifiedBy>
  <cp:revision>41</cp:revision>
  <dcterms:created xsi:type="dcterms:W3CDTF">2018-05-30T04:09:20Z</dcterms:created>
  <dcterms:modified xsi:type="dcterms:W3CDTF">2018-06-20T03:05:33Z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y fmtid="{D5CDD505-2E9C-101B-9397-08002B2CF9AE}" pid="3" name="TitusGUID">
    <vt:lpwstr>cb8a3879-0454-421d-82b8-d0efae523537</vt:lpwstr>
  </property>
  <property fmtid="{D5CDD505-2E9C-101B-9397-08002B2CF9AE}" pid="4" name="CTP_TimeStamp">
    <vt:lpwstr>2018-06-20 03:05:33Z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