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2"/>
  </p:notesMasterIdLst>
  <p:sldIdLst>
    <p:sldId id="349" r:id="rId2"/>
    <p:sldId id="372" r:id="rId3"/>
    <p:sldId id="368" r:id="rId4"/>
    <p:sldId id="363" r:id="rId5"/>
    <p:sldId id="373" r:id="rId6"/>
    <p:sldId id="350" r:id="rId7"/>
    <p:sldId id="353" r:id="rId8"/>
    <p:sldId id="370" r:id="rId9"/>
    <p:sldId id="374" r:id="rId10"/>
    <p:sldId id="355" r:id="rId11"/>
    <p:sldId id="354" r:id="rId12"/>
    <p:sldId id="377" r:id="rId13"/>
    <p:sldId id="375" r:id="rId14"/>
    <p:sldId id="378" r:id="rId15"/>
    <p:sldId id="379" r:id="rId16"/>
    <p:sldId id="376" r:id="rId17"/>
    <p:sldId id="380" r:id="rId18"/>
    <p:sldId id="369" r:id="rId19"/>
    <p:sldId id="351" r:id="rId20"/>
    <p:sldId id="3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5979" autoAdjust="0"/>
  </p:normalViewPr>
  <p:slideViewPr>
    <p:cSldViewPr snapToGrid="0">
      <p:cViewPr varScale="1">
        <p:scale>
          <a:sx n="84" d="100"/>
          <a:sy n="84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142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656B4-4765-4EF1-BE80-59598C2C71B4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42A4-00AB-46AA-904A-C2DB914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2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8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3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7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8260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8248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3042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5798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842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95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8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6184" indent="0" algn="ctr">
              <a:buNone/>
              <a:defRPr/>
            </a:lvl3pPr>
            <a:lvl4pPr marL="1659279" indent="0" algn="ctr">
              <a:buNone/>
              <a:defRPr/>
            </a:lvl4pPr>
            <a:lvl5pPr marL="2212370" indent="0" algn="ctr">
              <a:buNone/>
              <a:defRPr/>
            </a:lvl5pPr>
            <a:lvl6pPr marL="2765463" indent="0" algn="ctr">
              <a:buNone/>
              <a:defRPr/>
            </a:lvl6pPr>
            <a:lvl7pPr marL="3318557" indent="0" algn="ctr">
              <a:buNone/>
              <a:defRPr/>
            </a:lvl7pPr>
            <a:lvl8pPr marL="3871650" indent="0" algn="ctr">
              <a:buNone/>
              <a:defRPr/>
            </a:lvl8pPr>
            <a:lvl9pPr marL="4424741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2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88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1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101171050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5918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23291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1752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73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574405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809602" y="6452850"/>
            <a:ext cx="2770909" cy="37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defTabSz="1107982" eaLnBrk="0" hangingPunct="0">
              <a:defRPr/>
            </a:pPr>
            <a:r>
              <a:rPr lang="en-US" sz="1696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RESTRICTED SECRET</a:t>
            </a:r>
          </a:p>
        </p:txBody>
      </p:sp>
    </p:spTree>
    <p:extLst>
      <p:ext uri="{BB962C8B-B14F-4D97-AF65-F5344CB8AC3E}">
        <p14:creationId xmlns:p14="http://schemas.microsoft.com/office/powerpoint/2010/main" val="212317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7" r:id="rId14"/>
    <p:sldLayoutId id="2147483718" r:id="rId15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Selector Memory (SSM)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9506" y="954750"/>
            <a:ext cx="8534400" cy="5334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Al Fazio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October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 dirty="0" smtClean="0"/>
              <a:t>Basic Concept Intro</a:t>
            </a:r>
          </a:p>
          <a:p>
            <a:r>
              <a:rPr lang="en-US" sz="3600" dirty="0" smtClean="0"/>
              <a:t>Assuming it works, what do we gain?</a:t>
            </a:r>
          </a:p>
          <a:p>
            <a:r>
              <a:rPr lang="en-US" sz="3600" dirty="0"/>
              <a:t>K</a:t>
            </a:r>
            <a:r>
              <a:rPr lang="en-US" sz="3600" dirty="0" smtClean="0"/>
              <a:t>ey things we know</a:t>
            </a:r>
          </a:p>
          <a:p>
            <a:r>
              <a:rPr lang="en-US" sz="3600" dirty="0"/>
              <a:t>K</a:t>
            </a:r>
            <a:r>
              <a:rPr lang="en-US" sz="3600" dirty="0" smtClean="0"/>
              <a:t>ey things we DON’T know</a:t>
            </a:r>
          </a:p>
          <a:p>
            <a:r>
              <a:rPr lang="en-US" sz="3600" dirty="0" smtClean="0"/>
              <a:t>Next Steps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81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" y="192303"/>
            <a:ext cx="11976848" cy="838200"/>
          </a:xfrm>
        </p:spPr>
        <p:txBody>
          <a:bodyPr/>
          <a:lstStyle/>
          <a:p>
            <a:r>
              <a:rPr lang="en-US" sz="3600" dirty="0" smtClean="0"/>
              <a:t>Recently attained Array Testing (vs previous single cell) confirming distributions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1" y="1342663"/>
            <a:ext cx="7324165" cy="467682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SD-polarity effect deeply investigated on S15 </a:t>
            </a:r>
            <a:r>
              <a:rPr lang="en-US" dirty="0" smtClean="0"/>
              <a:t>silicon single cells </a:t>
            </a:r>
            <a:endParaRPr lang="en-US" dirty="0"/>
          </a:p>
          <a:p>
            <a:r>
              <a:rPr lang="en-US" dirty="0"/>
              <a:t>Main vehicle for the assessment is the SR71B test chip on S26A test pattern</a:t>
            </a:r>
          </a:p>
          <a:p>
            <a:pPr lvl="1"/>
            <a:r>
              <a:rPr lang="en-US" dirty="0"/>
              <a:t>2x256kb test chip arrays (active cells are spread inside a 2x4Mb physical arrays) with dual polarity program capability and single polarity read</a:t>
            </a:r>
          </a:p>
          <a:p>
            <a:pPr lvl="1"/>
            <a:r>
              <a:rPr lang="en-US" dirty="0"/>
              <a:t>Experiments are usually run on 32x32 cells sub-arrays (1kb statistics, 3 sigma visibility) </a:t>
            </a:r>
          </a:p>
          <a:p>
            <a:r>
              <a:rPr lang="en-US" dirty="0" smtClean="0"/>
              <a:t>SSM </a:t>
            </a:r>
            <a:r>
              <a:rPr lang="en-US" dirty="0"/>
              <a:t>flow is based on S26A </a:t>
            </a:r>
            <a:r>
              <a:rPr lang="en-US" dirty="0" err="1"/>
              <a:t>SxP</a:t>
            </a:r>
            <a:r>
              <a:rPr lang="en-US" dirty="0"/>
              <a:t> process </a:t>
            </a:r>
            <a:r>
              <a:rPr lang="en-US" dirty="0">
                <a:sym typeface="Wingdings" panose="05000000000000000000" pitchFamily="2" charset="2"/>
              </a:rPr>
              <a:t> 24 SSM lots out and tested up to now</a:t>
            </a:r>
          </a:p>
          <a:p>
            <a:r>
              <a:rPr lang="en-US" dirty="0">
                <a:sym typeface="Wingdings" panose="05000000000000000000" pitchFamily="2" charset="2"/>
              </a:rPr>
              <a:t>New revision of SR71B with full bipolar capabilities (programming and reading) on A1 mask set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86481" y="2693703"/>
            <a:ext cx="4858229" cy="24868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869220" y="3161286"/>
            <a:ext cx="1277253" cy="131951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99366" y="3480092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256kb active array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(physical array is 4Mb)</a:t>
            </a:r>
          </a:p>
        </p:txBody>
      </p:sp>
    </p:spTree>
    <p:extLst>
      <p:ext uri="{BB962C8B-B14F-4D97-AF65-F5344CB8AC3E}">
        <p14:creationId xmlns:p14="http://schemas.microsoft.com/office/powerpoint/2010/main" val="8975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Endurance &amp; Distributions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33" y="2310717"/>
            <a:ext cx="5237837" cy="326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032" y="2310717"/>
            <a:ext cx="5237837" cy="32640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290945"/>
            <a:ext cx="10960443" cy="846774"/>
          </a:xfrm>
        </p:spPr>
        <p:txBody>
          <a:bodyPr>
            <a:normAutofit fontScale="92500"/>
          </a:bodyPr>
          <a:lstStyle/>
          <a:p>
            <a:r>
              <a:rPr lang="en-US" dirty="0"/>
              <a:t>Good endurance preliminary results up to </a:t>
            </a:r>
            <a:r>
              <a:rPr lang="en-US" dirty="0" smtClean="0"/>
              <a:t>9Mcycles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33382" y="2533134"/>
            <a:ext cx="4523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5112" y="2533134"/>
            <a:ext cx="4523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1C</a:t>
            </a:r>
          </a:p>
        </p:txBody>
      </p:sp>
    </p:spTree>
    <p:extLst>
      <p:ext uri="{BB962C8B-B14F-4D97-AF65-F5344CB8AC3E}">
        <p14:creationId xmlns:p14="http://schemas.microsoft.com/office/powerpoint/2010/main" val="5601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563563"/>
          </a:xfrm>
        </p:spPr>
        <p:txBody>
          <a:bodyPr/>
          <a:lstStyle/>
          <a:p>
            <a:r>
              <a:rPr lang="en-US" sz="3600" dirty="0"/>
              <a:t>SSM Research </a:t>
            </a:r>
            <a:r>
              <a:rPr lang="en-US" sz="3600" dirty="0" smtClean="0"/>
              <a:t>Key Issue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639764"/>
            <a:ext cx="11483788" cy="5410200"/>
          </a:xfrm>
        </p:spPr>
        <p:txBody>
          <a:bodyPr/>
          <a:lstStyle/>
          <a:p>
            <a:r>
              <a:rPr lang="en-US" sz="2000" dirty="0" smtClean="0"/>
              <a:t>+ (good news) </a:t>
            </a:r>
          </a:p>
          <a:p>
            <a:pPr lvl="1"/>
            <a:r>
              <a:rPr lang="en-US" sz="2000" dirty="0" smtClean="0"/>
              <a:t>Write Disturb (Thermal heating of adjacent cell), issue on SXP, demonstrated not present on SSM</a:t>
            </a:r>
          </a:p>
          <a:p>
            <a:r>
              <a:rPr lang="en-US" sz="2000" dirty="0" smtClean="0"/>
              <a:t>- (bad news) </a:t>
            </a:r>
          </a:p>
          <a:p>
            <a:pPr lvl="1"/>
            <a:r>
              <a:rPr lang="en-US" sz="2000" dirty="0" smtClean="0"/>
              <a:t>Read Disturb of high </a:t>
            </a:r>
            <a:r>
              <a:rPr lang="en-US" sz="2000" dirty="0" err="1" smtClean="0"/>
              <a:t>Vt</a:t>
            </a:r>
            <a:r>
              <a:rPr lang="en-US" sz="2000" dirty="0" smtClean="0"/>
              <a:t> state – new mechanism for SSM, not present in SXP – has to be comprehended in </a:t>
            </a:r>
            <a:r>
              <a:rPr lang="en-US" sz="2000" dirty="0" err="1" smtClean="0"/>
              <a:t>Vt</a:t>
            </a:r>
            <a:r>
              <a:rPr lang="en-US" sz="2000" dirty="0" smtClean="0"/>
              <a:t> window budgeting </a:t>
            </a:r>
          </a:p>
          <a:p>
            <a:pPr lvl="1"/>
            <a:r>
              <a:rPr lang="en-US" sz="2000" dirty="0" smtClean="0"/>
              <a:t>Drift is as anticipated, but also means we can’t exploit physics on SXP, where RESET state has two amorphous states (SD + PM), that drift faster and opens window </a:t>
            </a:r>
            <a:r>
              <a:rPr lang="en-US" sz="2000" dirty="0" smtClean="0">
                <a:sym typeface="Wingdings" panose="05000000000000000000" pitchFamily="2" charset="2"/>
              </a:rPr>
              <a:t> SSM is a smaller window.  </a:t>
            </a:r>
            <a:endParaRPr lang="en-US" sz="2000" dirty="0" smtClean="0"/>
          </a:p>
          <a:p>
            <a:pPr lvl="2"/>
            <a:r>
              <a:rPr lang="en-US" sz="2000" dirty="0" smtClean="0"/>
              <a:t>Drift tracker concept we use on SXP System ASICs not directly usable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720444-AF80-431D-BC1B-95D601195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5"/>
          <a:stretch/>
        </p:blipFill>
        <p:spPr>
          <a:xfrm>
            <a:off x="1586753" y="4216474"/>
            <a:ext cx="3018574" cy="2302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95ADE79-2DC6-4502-8892-931180A8D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953" y="4231341"/>
            <a:ext cx="2819400" cy="2134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6A55F2-1248-4193-B342-0988B7B68A90}"/>
              </a:ext>
            </a:extLst>
          </p:cNvPr>
          <p:cNvSpPr txBox="1"/>
          <p:nvPr/>
        </p:nvSpPr>
        <p:spPr>
          <a:xfrm>
            <a:off x="2068195" y="4002741"/>
            <a:ext cx="172835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512K cycles Write Disturb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41353C-5AE1-4C74-83B7-6972AE8D8A2D}"/>
              </a:ext>
            </a:extLst>
          </p:cNvPr>
          <p:cNvSpPr txBox="1"/>
          <p:nvPr/>
        </p:nvSpPr>
        <p:spPr>
          <a:xfrm>
            <a:off x="5168153" y="4002741"/>
            <a:ext cx="1362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Reset Read Disturb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C987EAE-5762-4BDE-BB10-57980C57F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953" y="4231341"/>
            <a:ext cx="2961800" cy="2209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516C0FF-188B-4027-9596-3D654BFCD4B5}"/>
              </a:ext>
            </a:extLst>
          </p:cNvPr>
          <p:cNvSpPr txBox="1"/>
          <p:nvPr/>
        </p:nvSpPr>
        <p:spPr>
          <a:xfrm>
            <a:off x="8376366" y="4002741"/>
            <a:ext cx="10599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Set/Reset Drift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206BE5FB-7680-4C10-941B-67F0F7FD2CE1}"/>
              </a:ext>
            </a:extLst>
          </p:cNvPr>
          <p:cNvCxnSpPr/>
          <p:nvPr/>
        </p:nvCxnSpPr>
        <p:spPr>
          <a:xfrm>
            <a:off x="8411300" y="5199639"/>
            <a:ext cx="182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FDACD3C0-33E5-440C-AD77-562CD8EF7186}"/>
              </a:ext>
            </a:extLst>
          </p:cNvPr>
          <p:cNvCxnSpPr/>
          <p:nvPr/>
        </p:nvCxnSpPr>
        <p:spPr>
          <a:xfrm>
            <a:off x="9065504" y="5195921"/>
            <a:ext cx="182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Selector Memory (SSM)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Basic Concept Intro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Assuming it works, what do we gain?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ey things we know</a:t>
            </a:r>
          </a:p>
          <a:p>
            <a:r>
              <a:rPr lang="en-US" sz="3600" dirty="0"/>
              <a:t>K</a:t>
            </a:r>
            <a:r>
              <a:rPr lang="en-US" sz="3600" dirty="0" smtClean="0"/>
              <a:t>ey things we DON’T know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Next Steps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96"/>
            <a:ext cx="10363200" cy="743884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on’t Know Basic Physics…yet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950279"/>
            <a:ext cx="11734800" cy="5065059"/>
          </a:xfrm>
        </p:spPr>
        <p:txBody>
          <a:bodyPr/>
          <a:lstStyle/>
          <a:p>
            <a:r>
              <a:rPr lang="en-US" sz="2400" dirty="0" smtClean="0"/>
              <a:t>Switching mechanism not know </a:t>
            </a:r>
            <a:r>
              <a:rPr lang="en-US" sz="2400" dirty="0" smtClean="0">
                <a:sym typeface="Wingdings" panose="05000000000000000000" pitchFamily="2" charset="2"/>
              </a:rPr>
              <a:t> lack the physics to guide our risk assessments / understanding</a:t>
            </a:r>
            <a:endParaRPr lang="en-US" sz="2400" dirty="0" smtClean="0"/>
          </a:p>
          <a:p>
            <a:pPr lvl="1"/>
            <a:r>
              <a:rPr lang="en-US" sz="2400" dirty="0" smtClean="0"/>
              <a:t>Several speculations, but only speculations, e.g. ferroelectric-like atomic movement, contaminant movement causing interface barrier modulation, is it similar to </a:t>
            </a:r>
            <a:r>
              <a:rPr lang="en-US" sz="2400" dirty="0" err="1" smtClean="0"/>
              <a:t>ReRAMs</a:t>
            </a:r>
            <a:r>
              <a:rPr lang="en-US" sz="2400" dirty="0" smtClean="0"/>
              <a:t> (which we do not favor)???</a:t>
            </a:r>
          </a:p>
          <a:p>
            <a:pPr lvl="1"/>
            <a:r>
              <a:rPr lang="en-US" sz="2400" dirty="0" smtClean="0"/>
              <a:t>SD difficult to atomically probe (TEM energy changes distribution); electrical fingerprinting has been limited thus far</a:t>
            </a:r>
          </a:p>
          <a:p>
            <a:r>
              <a:rPr lang="en-US" sz="2400" dirty="0" smtClean="0"/>
              <a:t>Scalability not known, nor can we speculate without a basic physical model or empirical data</a:t>
            </a:r>
          </a:p>
          <a:p>
            <a:r>
              <a:rPr lang="en-US" sz="2400" dirty="0" smtClean="0"/>
              <a:t>Can 1’s</a:t>
            </a:r>
            <a:r>
              <a:rPr lang="en-US" sz="2400" dirty="0" smtClean="0">
                <a:sym typeface="Wingdings" panose="05000000000000000000" pitchFamily="2" charset="2"/>
              </a:rPr>
              <a:t>0’s </a:t>
            </a:r>
            <a:r>
              <a:rPr lang="en-US" sz="2400" dirty="0" err="1" smtClean="0">
                <a:sym typeface="Wingdings" panose="05000000000000000000" pitchFamily="2" charset="2"/>
              </a:rPr>
              <a:t>Vt</a:t>
            </a:r>
            <a:r>
              <a:rPr lang="en-US" sz="2400" dirty="0" smtClean="0">
                <a:sym typeface="Wingdings" panose="05000000000000000000" pitchFamily="2" charset="2"/>
              </a:rPr>
              <a:t> window be made large enough to be </a:t>
            </a:r>
            <a:r>
              <a:rPr lang="en-US" sz="2400" dirty="0" err="1" smtClean="0">
                <a:sym typeface="Wingdings" panose="05000000000000000000" pitchFamily="2" charset="2"/>
              </a:rPr>
              <a:t>manufacturable</a:t>
            </a:r>
            <a:r>
              <a:rPr lang="en-US" sz="2400" dirty="0" smtClean="0">
                <a:sym typeface="Wingdings" panose="05000000000000000000" pitchFamily="2" charset="2"/>
              </a:rPr>
              <a:t>?  </a:t>
            </a:r>
            <a:endParaRPr lang="en-US" sz="2400" dirty="0" smtClean="0"/>
          </a:p>
          <a:p>
            <a:r>
              <a:rPr lang="en-US" sz="2400" dirty="0" smtClean="0"/>
              <a:t>Multi-deck results not yet attained: Are the effects solely due to geometry effects?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3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Don’t Know Circuit Topology to Fit CMOS under Array…yet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0329" y="1819835"/>
            <a:ext cx="6802731" cy="4267200"/>
          </a:xfrm>
        </p:spPr>
        <p:txBody>
          <a:bodyPr/>
          <a:lstStyle/>
          <a:p>
            <a:r>
              <a:rPr lang="en-US" sz="2800" dirty="0" smtClean="0"/>
              <a:t>SXP has all CMOS under array for each sub-tile (decoders, sense circuits, </a:t>
            </a:r>
            <a:r>
              <a:rPr lang="en-US" sz="2800" dirty="0" err="1" smtClean="0"/>
              <a:t>etc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Not fitting CMOS </a:t>
            </a:r>
            <a:r>
              <a:rPr lang="en-US" sz="2800" dirty="0" smtClean="0">
                <a:sym typeface="Wingdings" panose="05000000000000000000" pitchFamily="2" charset="2"/>
              </a:rPr>
              <a:t> </a:t>
            </a:r>
            <a:r>
              <a:rPr lang="en-US" sz="2800" dirty="0" smtClean="0"/>
              <a:t>blows up die size??</a:t>
            </a:r>
          </a:p>
          <a:p>
            <a:r>
              <a:rPr lang="en-US" sz="2800" dirty="0" smtClean="0"/>
              <a:t>Bi-polar operation adds transistors to critical pitch circuits under the array</a:t>
            </a:r>
          </a:p>
          <a:p>
            <a:r>
              <a:rPr lang="en-US" sz="2800" dirty="0" smtClean="0"/>
              <a:t>Design / CMOS analysis has not yet started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060" y="2030419"/>
            <a:ext cx="4855050" cy="465723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11790" y="1545446"/>
            <a:ext cx="484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SXP </a:t>
            </a:r>
            <a:r>
              <a:rPr lang="en-US" dirty="0"/>
              <a:t>c</a:t>
            </a:r>
            <a:r>
              <a:rPr lang="en-US" dirty="0" smtClean="0"/>
              <a:t>ross section: array + circuits under tile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Selector Memory (SSM)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Basic Concept Intro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Assuming it works, what do we gain?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ey things we know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ey things we DON’T know</a:t>
            </a:r>
          </a:p>
          <a:p>
            <a:r>
              <a:rPr lang="en-US" sz="3600" dirty="0" smtClean="0"/>
              <a:t>Next Steps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42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95619" y="1219220"/>
            <a:ext cx="10363200" cy="4885765"/>
          </a:xfrm>
        </p:spPr>
        <p:txBody>
          <a:bodyPr/>
          <a:lstStyle/>
          <a:p>
            <a:r>
              <a:rPr lang="en-US" sz="2800" dirty="0" smtClean="0"/>
              <a:t>Intel-Micron JDP looking to step-up SSM activities (from low level research)</a:t>
            </a:r>
          </a:p>
          <a:p>
            <a:r>
              <a:rPr lang="en-US" sz="2800" dirty="0" smtClean="0"/>
              <a:t>Attempt to “fail fast”…or succeed fast</a:t>
            </a:r>
          </a:p>
          <a:p>
            <a:r>
              <a:rPr lang="en-US" sz="2800" dirty="0" smtClean="0"/>
              <a:t>“POR is POR until we change the POR” </a:t>
            </a:r>
          </a:p>
          <a:p>
            <a:pPr lvl="1"/>
            <a:r>
              <a:rPr lang="en-US" sz="2800" dirty="0" smtClean="0"/>
              <a:t>POR roadmap for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generation = SXP POR</a:t>
            </a:r>
          </a:p>
          <a:p>
            <a:pPr lvl="2"/>
            <a:r>
              <a:rPr lang="en-US" sz="2400" dirty="0" smtClean="0"/>
              <a:t>Scaled to 14nm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7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30" y="2551651"/>
            <a:ext cx="10363200" cy="8382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Circuit </a:t>
            </a:r>
            <a:r>
              <a:rPr lang="en-US" sz="2800" dirty="0"/>
              <a:t>t</a:t>
            </a:r>
            <a:r>
              <a:rPr lang="en-US" sz="2800" dirty="0" smtClean="0"/>
              <a:t>opology comparisons – Physical geometry insensitive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1940781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667000"/>
            <a:ext cx="1828800" cy="2977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99060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WL2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79120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WL1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657600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BL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28600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WL2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57278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WL1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038600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BL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638800" y="990600"/>
          <a:ext cx="5537200" cy="1695450"/>
        </p:xfrm>
        <a:graphic>
          <a:graphicData uri="http://schemas.openxmlformats.org/drawingml/2006/table">
            <a:tbl>
              <a:tblPr/>
              <a:tblGrid>
                <a:gridCol w="1168400"/>
                <a:gridCol w="1092200"/>
                <a:gridCol w="1092200"/>
                <a:gridCol w="1092200"/>
                <a:gridCol w="1092200"/>
              </a:tblGrid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Lower </a:t>
                      </a:r>
                      <a:b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Upper </a:t>
                      </a:r>
                      <a:b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Lower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Upper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WL2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WL1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5638800" y="2895600"/>
          <a:ext cx="5537200" cy="1676400"/>
        </p:xfrm>
        <a:graphic>
          <a:graphicData uri="http://schemas.openxmlformats.org/drawingml/2006/table">
            <a:tbl>
              <a:tblPr/>
              <a:tblGrid>
                <a:gridCol w="1168400"/>
                <a:gridCol w="1092200"/>
                <a:gridCol w="1092200"/>
                <a:gridCol w="1092200"/>
                <a:gridCol w="1092200"/>
              </a:tblGrid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Lower </a:t>
                      </a:r>
                      <a:b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Upper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Lower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Upper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WL2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+Vcc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WL1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5638800" y="4724400"/>
          <a:ext cx="5537200" cy="1670050"/>
        </p:xfrm>
        <a:graphic>
          <a:graphicData uri="http://schemas.openxmlformats.org/drawingml/2006/table">
            <a:tbl>
              <a:tblPr/>
              <a:tblGrid>
                <a:gridCol w="1168400"/>
                <a:gridCol w="1092200"/>
                <a:gridCol w="1092200"/>
                <a:gridCol w="1092200"/>
                <a:gridCol w="1092200"/>
              </a:tblGrid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3DXP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Lower </a:t>
                      </a:r>
                      <a:b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Upper </a:t>
                      </a:r>
                      <a:b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Lower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Upper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Deck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WL2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+Vcc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WL1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−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48200" y="350520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SSM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343400"/>
            <a:ext cx="972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3DXP</a:t>
            </a:r>
          </a:p>
        </p:txBody>
      </p:sp>
    </p:spTree>
    <p:extLst>
      <p:ext uri="{BB962C8B-B14F-4D97-AF65-F5344CB8AC3E}">
        <p14:creationId xmlns:p14="http://schemas.microsoft.com/office/powerpoint/2010/main" val="6284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Selector Memory (SSM)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 dirty="0" smtClean="0"/>
              <a:t>Basic Concept Intro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Assuming it works, what do we gain?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ey things we know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ey things we DON’T know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Next Steps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3475628" y="2103633"/>
            <a:ext cx="4090483" cy="3129130"/>
            <a:chOff x="343790" y="794254"/>
            <a:chExt cx="4531057" cy="3474159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3790" y="794254"/>
              <a:ext cx="4531057" cy="347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590" y="1175255"/>
              <a:ext cx="1809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529579" y="1203056"/>
              <a:ext cx="850895" cy="30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(120nm)</a:t>
              </a:r>
              <a:r>
                <a:rPr lang="en-US" sz="12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59178" y="1556255"/>
              <a:ext cx="763888" cy="3075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(45nm)</a:t>
              </a:r>
              <a:r>
                <a:rPr lang="en-US" sz="12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01390" y="794254"/>
              <a:ext cx="762000" cy="990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5790" y="794254"/>
              <a:ext cx="2438400" cy="197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3790" y="1906213"/>
              <a:ext cx="18698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88648" y="1323460"/>
              <a:ext cx="1153638" cy="375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  [A/nm</a:t>
              </a:r>
              <a:r>
                <a:rPr lang="en-US" sz="1600" b="1" baseline="3000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en-US" sz="16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96390" y="3735013"/>
              <a:ext cx="609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64694" y="3756872"/>
              <a:ext cx="1010847" cy="375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 [Volts]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" name="Group 259"/>
          <p:cNvGrpSpPr/>
          <p:nvPr/>
        </p:nvGrpSpPr>
        <p:grpSpPr>
          <a:xfrm>
            <a:off x="8037979" y="2189904"/>
            <a:ext cx="3405565" cy="2709012"/>
            <a:chOff x="2365436" y="2353104"/>
            <a:chExt cx="3405565" cy="2709012"/>
          </a:xfrm>
        </p:grpSpPr>
        <p:pic>
          <p:nvPicPr>
            <p:cNvPr id="261" name="Picture 26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0" t="3348" r="15116" b="15538"/>
            <a:stretch/>
          </p:blipFill>
          <p:spPr bwMode="auto">
            <a:xfrm>
              <a:off x="2811610" y="2424621"/>
              <a:ext cx="2959391" cy="2355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2" name="TextBox 13"/>
            <p:cNvSpPr txBox="1"/>
            <p:nvPr/>
          </p:nvSpPr>
          <p:spPr>
            <a:xfrm>
              <a:off x="4782199" y="3317682"/>
              <a:ext cx="84459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Full-STACK</a:t>
              </a:r>
            </a:p>
          </p:txBody>
        </p:sp>
        <p:sp>
          <p:nvSpPr>
            <p:cNvPr id="263" name="TextBox 46"/>
            <p:cNvSpPr txBox="1"/>
            <p:nvPr/>
          </p:nvSpPr>
          <p:spPr>
            <a:xfrm>
              <a:off x="2999874" y="3672895"/>
              <a:ext cx="106118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rgbClr val="FF9900"/>
                  </a:solidFill>
                </a:rPr>
                <a:t>Electrode only</a:t>
              </a:r>
            </a:p>
          </p:txBody>
        </p:sp>
        <p:cxnSp>
          <p:nvCxnSpPr>
            <p:cNvPr id="265" name="Straight Connector 264"/>
            <p:cNvCxnSpPr/>
            <p:nvPr/>
          </p:nvCxnSpPr>
          <p:spPr>
            <a:xfrm>
              <a:off x="3366856" y="2683972"/>
              <a:ext cx="182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/>
            <p:cNvSpPr/>
            <p:nvPr/>
          </p:nvSpPr>
          <p:spPr>
            <a:xfrm>
              <a:off x="3914274" y="4815895"/>
              <a:ext cx="72789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 [Volts]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 rot="16200000">
              <a:off x="2009345" y="2735703"/>
              <a:ext cx="9584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 [MA/cm</a:t>
              </a:r>
              <a:r>
                <a:rPr lang="en-US" sz="1600" b="1" baseline="3000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en-US" sz="16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2628868" y="2843071"/>
              <a:ext cx="1827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2640302" y="3364637"/>
              <a:ext cx="1827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2630956" y="3875638"/>
              <a:ext cx="1827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2628868" y="2353104"/>
              <a:ext cx="1827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64</a:t>
              </a:r>
            </a:p>
          </p:txBody>
        </p:sp>
      </p:grpSp>
      <p:grpSp>
        <p:nvGrpSpPr>
          <p:cNvPr id="4" name="Group 229"/>
          <p:cNvGrpSpPr/>
          <p:nvPr/>
        </p:nvGrpSpPr>
        <p:grpSpPr>
          <a:xfrm>
            <a:off x="707725" y="1523348"/>
            <a:ext cx="1364121" cy="2198002"/>
            <a:chOff x="388479" y="1025250"/>
            <a:chExt cx="1731956" cy="27122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79" y="1025250"/>
              <a:ext cx="1731956" cy="271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535523" y="2528190"/>
              <a:ext cx="1255018" cy="721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Bottom</a:t>
              </a:r>
            </a:p>
            <a:p>
              <a:r>
                <a:rPr lang="en-US" sz="1600" b="1" dirty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Electrode</a:t>
              </a:r>
              <a:endParaRPr lang="en-US" sz="12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6989" y="1512765"/>
              <a:ext cx="1129241" cy="645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Top </a:t>
              </a:r>
            </a:p>
            <a:p>
              <a:r>
                <a:rPr lang="en-US" sz="1400" b="1" dirty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Electrode</a:t>
              </a:r>
              <a:endParaRPr lang="en-US" sz="1100" b="1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6" name="Group 88"/>
          <p:cNvGrpSpPr/>
          <p:nvPr/>
        </p:nvGrpSpPr>
        <p:grpSpPr>
          <a:xfrm>
            <a:off x="4599883" y="781609"/>
            <a:ext cx="1846537" cy="1468893"/>
            <a:chOff x="2967585" y="104774"/>
            <a:chExt cx="1846537" cy="1468893"/>
          </a:xfrm>
        </p:grpSpPr>
        <p:sp>
          <p:nvSpPr>
            <p:cNvPr id="68" name="Parallelogram 67"/>
            <p:cNvSpPr/>
            <p:nvPr/>
          </p:nvSpPr>
          <p:spPr>
            <a:xfrm rot="5400000">
              <a:off x="3229215" y="283300"/>
              <a:ext cx="1391933" cy="1130133"/>
            </a:xfrm>
            <a:prstGeom prst="parallelogram">
              <a:avLst>
                <a:gd name="adj" fmla="val 6554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alf Frame 73"/>
            <p:cNvSpPr/>
            <p:nvPr/>
          </p:nvSpPr>
          <p:spPr>
            <a:xfrm flipH="1">
              <a:off x="3018369" y="609601"/>
              <a:ext cx="326170" cy="228600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rgbClr val="C0C0C0">
                <a:alpha val="25882"/>
              </a:srgbClr>
            </a:solidFill>
            <a:ln>
              <a:solidFill>
                <a:schemeClr val="accent2">
                  <a:alpha val="25882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365667" y="609600"/>
              <a:ext cx="1130133" cy="762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Half Frame 71"/>
            <p:cNvSpPr/>
            <p:nvPr/>
          </p:nvSpPr>
          <p:spPr>
            <a:xfrm>
              <a:off x="4487952" y="1348740"/>
              <a:ext cx="326170" cy="224927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chemeClr val="accent1">
                <a:alpha val="26000"/>
              </a:schemeClr>
            </a:solidFill>
            <a:ln>
              <a:solidFill>
                <a:schemeClr val="accent2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4510726" y="1329688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36480" y="1329688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255790" y="1201411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457700" y="1242059"/>
              <a:ext cx="80010" cy="8763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391025" y="1375410"/>
              <a:ext cx="70521" cy="168923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210107" y="1245226"/>
              <a:ext cx="68542" cy="192406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 flipH="1">
              <a:off x="4278646" y="1247129"/>
              <a:ext cx="45719" cy="256555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072282" y="1077900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026599" y="1121715"/>
              <a:ext cx="68542" cy="192406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 flipH="1">
              <a:off x="4095138" y="1123618"/>
              <a:ext cx="45719" cy="256555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902321" y="956616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856638" y="1000431"/>
              <a:ext cx="68542" cy="192406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 flipH="1">
              <a:off x="3925177" y="1002334"/>
              <a:ext cx="45719" cy="256555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745489" y="857886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699806" y="901701"/>
              <a:ext cx="68542" cy="192406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 flipH="1">
              <a:off x="3768345" y="903604"/>
              <a:ext cx="45719" cy="256555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577682" y="746760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531999" y="790575"/>
              <a:ext cx="68542" cy="192406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 flipH="1">
              <a:off x="3600538" y="792478"/>
              <a:ext cx="45719" cy="256555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418786" y="638173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373103" y="681988"/>
              <a:ext cx="68542" cy="192406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3441642" y="683891"/>
              <a:ext cx="45719" cy="256555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319298" y="830576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2967585" y="615313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222186" y="609601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222186" y="56388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flipH="1">
              <a:off x="3253462" y="655320"/>
              <a:ext cx="65835" cy="198115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319297" y="531491"/>
              <a:ext cx="122347" cy="8763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295180" y="609600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 flipV="1">
              <a:off x="3022117" y="632458"/>
              <a:ext cx="200069" cy="6477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 flipH="1" flipV="1">
              <a:off x="3245045" y="104774"/>
              <a:ext cx="115070" cy="459107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Freeform 110"/>
          <p:cNvSpPr/>
          <p:nvPr/>
        </p:nvSpPr>
        <p:spPr>
          <a:xfrm>
            <a:off x="5161548" y="1803764"/>
            <a:ext cx="858253" cy="1046747"/>
          </a:xfrm>
          <a:custGeom>
            <a:avLst/>
            <a:gdLst>
              <a:gd name="connsiteX0" fmla="*/ 858253 w 858253"/>
              <a:gd name="connsiteY0" fmla="*/ 1046747 h 1046747"/>
              <a:gd name="connsiteX1" fmla="*/ 204537 w 858253"/>
              <a:gd name="connsiteY1" fmla="*/ 617621 h 1046747"/>
              <a:gd name="connsiteX2" fmla="*/ 0 w 858253"/>
              <a:gd name="connsiteY2" fmla="*/ 0 h 104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253" h="1046747">
                <a:moveTo>
                  <a:pt x="858253" y="1046747"/>
                </a:moveTo>
                <a:cubicBezTo>
                  <a:pt x="602916" y="919413"/>
                  <a:pt x="347579" y="792079"/>
                  <a:pt x="204537" y="617621"/>
                </a:cubicBezTo>
                <a:cubicBezTo>
                  <a:pt x="61495" y="443163"/>
                  <a:pt x="30747" y="221581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5381999" y="763794"/>
            <a:ext cx="149201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 Threshold</a:t>
            </a:r>
          </a:p>
        </p:txBody>
      </p:sp>
      <p:sp>
        <p:nvSpPr>
          <p:cNvPr id="131" name="Oval 130"/>
          <p:cNvSpPr/>
          <p:nvPr/>
        </p:nvSpPr>
        <p:spPr>
          <a:xfrm>
            <a:off x="5968865" y="2173423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5771748" y="2057915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601787" y="1945237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429115" y="1836994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5279053" y="1731875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113636" y="1621716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7"/>
          <p:cNvGrpSpPr/>
          <p:nvPr/>
        </p:nvGrpSpPr>
        <p:grpSpPr>
          <a:xfrm>
            <a:off x="8747722" y="4987024"/>
            <a:ext cx="2478763" cy="1717069"/>
            <a:chOff x="2039971" y="3838574"/>
            <a:chExt cx="1832715" cy="1467819"/>
          </a:xfrm>
        </p:grpSpPr>
        <p:sp>
          <p:nvSpPr>
            <p:cNvPr id="139" name="Parallelogram 138"/>
            <p:cNvSpPr/>
            <p:nvPr/>
          </p:nvSpPr>
          <p:spPr>
            <a:xfrm rot="5400000">
              <a:off x="2564311" y="4043573"/>
              <a:ext cx="795405" cy="1130136"/>
            </a:xfrm>
            <a:prstGeom prst="parallelogram">
              <a:avLst>
                <a:gd name="adj" fmla="val 6564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393136" y="3838574"/>
              <a:ext cx="153849" cy="441961"/>
            </a:xfrm>
            <a:custGeom>
              <a:avLst/>
              <a:gdLst>
                <a:gd name="connsiteX0" fmla="*/ 4104 w 211922"/>
                <a:gd name="connsiteY0" fmla="*/ 471099 h 478027"/>
                <a:gd name="connsiteX1" fmla="*/ 4104 w 211922"/>
                <a:gd name="connsiteY1" fmla="*/ 270208 h 478027"/>
                <a:gd name="connsiteX2" fmla="*/ 4104 w 211922"/>
                <a:gd name="connsiteY2" fmla="*/ 45 h 478027"/>
                <a:gd name="connsiteX3" fmla="*/ 59522 w 211922"/>
                <a:gd name="connsiteY3" fmla="*/ 290990 h 478027"/>
                <a:gd name="connsiteX4" fmla="*/ 211922 w 211922"/>
                <a:gd name="connsiteY4" fmla="*/ 478027 h 47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22" h="478027">
                  <a:moveTo>
                    <a:pt x="4104" y="471099"/>
                  </a:moveTo>
                  <a:lnTo>
                    <a:pt x="4104" y="270208"/>
                  </a:lnTo>
                  <a:cubicBezTo>
                    <a:pt x="4104" y="191699"/>
                    <a:pt x="-5132" y="-3419"/>
                    <a:pt x="4104" y="45"/>
                  </a:cubicBezTo>
                  <a:cubicBezTo>
                    <a:pt x="13340" y="3509"/>
                    <a:pt x="24886" y="211326"/>
                    <a:pt x="59522" y="290990"/>
                  </a:cubicBezTo>
                  <a:cubicBezTo>
                    <a:pt x="94158" y="370654"/>
                    <a:pt x="211922" y="478027"/>
                    <a:pt x="211922" y="478027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1" name="Freeform 140"/>
            <p:cNvSpPr/>
            <p:nvPr/>
          </p:nvSpPr>
          <p:spPr>
            <a:xfrm flipH="1" flipV="1">
              <a:off x="3392768" y="4937693"/>
              <a:ext cx="136217" cy="340044"/>
            </a:xfrm>
            <a:custGeom>
              <a:avLst/>
              <a:gdLst>
                <a:gd name="connsiteX0" fmla="*/ 4104 w 211922"/>
                <a:gd name="connsiteY0" fmla="*/ 471099 h 478027"/>
                <a:gd name="connsiteX1" fmla="*/ 4104 w 211922"/>
                <a:gd name="connsiteY1" fmla="*/ 270208 h 478027"/>
                <a:gd name="connsiteX2" fmla="*/ 4104 w 211922"/>
                <a:gd name="connsiteY2" fmla="*/ 45 h 478027"/>
                <a:gd name="connsiteX3" fmla="*/ 59522 w 211922"/>
                <a:gd name="connsiteY3" fmla="*/ 290990 h 478027"/>
                <a:gd name="connsiteX4" fmla="*/ 211922 w 211922"/>
                <a:gd name="connsiteY4" fmla="*/ 478027 h 47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22" h="478027">
                  <a:moveTo>
                    <a:pt x="4104" y="471099"/>
                  </a:moveTo>
                  <a:lnTo>
                    <a:pt x="4104" y="270208"/>
                  </a:lnTo>
                  <a:cubicBezTo>
                    <a:pt x="4104" y="191699"/>
                    <a:pt x="-5132" y="-3419"/>
                    <a:pt x="4104" y="45"/>
                  </a:cubicBezTo>
                  <a:cubicBezTo>
                    <a:pt x="13340" y="3509"/>
                    <a:pt x="24886" y="211326"/>
                    <a:pt x="59522" y="290990"/>
                  </a:cubicBezTo>
                  <a:cubicBezTo>
                    <a:pt x="94158" y="370654"/>
                    <a:pt x="211922" y="478027"/>
                    <a:pt x="211922" y="478027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2" name="Half Frame 141"/>
            <p:cNvSpPr/>
            <p:nvPr/>
          </p:nvSpPr>
          <p:spPr>
            <a:xfrm flipH="1">
              <a:off x="2066966" y="4309618"/>
              <a:ext cx="326170" cy="228600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rgbClr val="C0C0C0">
                <a:alpha val="25882"/>
              </a:srgbClr>
            </a:solidFill>
            <a:ln>
              <a:solidFill>
                <a:schemeClr val="accent2">
                  <a:alpha val="25882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</a:p>
          </p:txBody>
        </p:sp>
        <p:sp>
          <p:nvSpPr>
            <p:cNvPr id="143" name="Half Frame 142"/>
            <p:cNvSpPr/>
            <p:nvPr/>
          </p:nvSpPr>
          <p:spPr>
            <a:xfrm>
              <a:off x="3523269" y="5081466"/>
              <a:ext cx="326170" cy="224927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chemeClr val="accent1">
                <a:alpha val="26000"/>
              </a:schemeClr>
            </a:solidFill>
            <a:ln>
              <a:solidFill>
                <a:schemeClr val="accent2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</a:p>
          </p:txBody>
        </p:sp>
        <p:sp>
          <p:nvSpPr>
            <p:cNvPr id="144" name="Oval 143"/>
            <p:cNvSpPr/>
            <p:nvPr/>
          </p:nvSpPr>
          <p:spPr>
            <a:xfrm>
              <a:off x="3534928" y="5069277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431115" y="5069277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450454" y="4981648"/>
              <a:ext cx="111458" cy="8763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2570752" y="4591937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2039971" y="4328984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2294572" y="4323272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0" name="Oval 149"/>
            <p:cNvSpPr/>
            <p:nvPr/>
          </p:nvSpPr>
          <p:spPr>
            <a:xfrm>
              <a:off x="2294572" y="427755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1" name="Freeform 150"/>
            <p:cNvSpPr/>
            <p:nvPr/>
          </p:nvSpPr>
          <p:spPr>
            <a:xfrm flipV="1">
              <a:off x="2094503" y="4346129"/>
              <a:ext cx="200069" cy="6477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2" name="Freeform 151"/>
            <p:cNvSpPr/>
            <p:nvPr/>
          </p:nvSpPr>
          <p:spPr>
            <a:xfrm flipH="1" flipV="1">
              <a:off x="2317429" y="3979544"/>
              <a:ext cx="152630" cy="298006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207588" y="4884355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4" name="Oval 153"/>
            <p:cNvSpPr/>
            <p:nvPr/>
          </p:nvSpPr>
          <p:spPr>
            <a:xfrm>
              <a:off x="2970337" y="4778950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5" name="Oval 154"/>
            <p:cNvSpPr/>
            <p:nvPr/>
          </p:nvSpPr>
          <p:spPr>
            <a:xfrm>
              <a:off x="2769870" y="4684635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6" name="Oval 155"/>
            <p:cNvSpPr/>
            <p:nvPr/>
          </p:nvSpPr>
          <p:spPr>
            <a:xfrm>
              <a:off x="2546985" y="421093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792728" y="43327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041788" y="445490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230447" y="45382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0" name="Oval 159"/>
            <p:cNvSpPr/>
            <p:nvPr/>
          </p:nvSpPr>
          <p:spPr>
            <a:xfrm>
              <a:off x="2409641" y="4526148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433985" y="46411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2" name="Oval 161"/>
            <p:cNvSpPr/>
            <p:nvPr/>
          </p:nvSpPr>
          <p:spPr>
            <a:xfrm flipV="1">
              <a:off x="3628848" y="5072069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3" name="Oval 162"/>
            <p:cNvSpPr/>
            <p:nvPr/>
          </p:nvSpPr>
          <p:spPr>
            <a:xfrm flipV="1">
              <a:off x="3628848" y="502635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4" name="Oval 163"/>
            <p:cNvSpPr/>
            <p:nvPr/>
          </p:nvSpPr>
          <p:spPr>
            <a:xfrm flipV="1">
              <a:off x="3826967" y="502730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5" name="Freeform 164"/>
            <p:cNvSpPr/>
            <p:nvPr/>
          </p:nvSpPr>
          <p:spPr>
            <a:xfrm flipH="1">
              <a:off x="3654519" y="4949262"/>
              <a:ext cx="200069" cy="6477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6" name="Freeform 165"/>
            <p:cNvSpPr/>
            <p:nvPr/>
          </p:nvSpPr>
          <p:spPr>
            <a:xfrm flipV="1">
              <a:off x="3435830" y="5129158"/>
              <a:ext cx="200069" cy="6477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2327301" y="4393822"/>
              <a:ext cx="65835" cy="198115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8" name="Freeform 167"/>
            <p:cNvSpPr/>
            <p:nvPr/>
          </p:nvSpPr>
          <p:spPr>
            <a:xfrm flipV="1">
              <a:off x="3481400" y="4673166"/>
              <a:ext cx="153954" cy="354142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cxnSp>
          <p:nvCxnSpPr>
            <p:cNvPr id="169" name="Straight Arrow Connector 168"/>
            <p:cNvCxnSpPr/>
            <p:nvPr/>
          </p:nvCxnSpPr>
          <p:spPr>
            <a:xfrm>
              <a:off x="2720340" y="4232399"/>
              <a:ext cx="610143" cy="272854"/>
            </a:xfrm>
            <a:prstGeom prst="straightConnector1">
              <a:avLst/>
            </a:prstGeom>
            <a:ln w="3175">
              <a:solidFill>
                <a:srgbClr val="FF0000"/>
              </a:solidFill>
              <a:prstDash val="dash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>
              <a:off x="2533252" y="4672438"/>
              <a:ext cx="697195" cy="309209"/>
            </a:xfrm>
            <a:prstGeom prst="straightConnector1">
              <a:avLst/>
            </a:prstGeom>
            <a:ln w="3175">
              <a:solidFill>
                <a:schemeClr val="accent2"/>
              </a:solidFill>
              <a:prstDash val="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1" name="Freeform 1030"/>
          <p:cNvSpPr/>
          <p:nvPr/>
        </p:nvSpPr>
        <p:spPr>
          <a:xfrm>
            <a:off x="10114928" y="3918428"/>
            <a:ext cx="1175351" cy="1463542"/>
          </a:xfrm>
          <a:custGeom>
            <a:avLst/>
            <a:gdLst>
              <a:gd name="connsiteX0" fmla="*/ 659567 w 1250253"/>
              <a:gd name="connsiteY0" fmla="*/ 131957 h 1196259"/>
              <a:gd name="connsiteX1" fmla="*/ 1229193 w 1250253"/>
              <a:gd name="connsiteY1" fmla="*/ 94482 h 1196259"/>
              <a:gd name="connsiteX2" fmla="*/ 0 w 1250253"/>
              <a:gd name="connsiteY2" fmla="*/ 1196259 h 119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253" h="1196259">
                <a:moveTo>
                  <a:pt x="659567" y="131957"/>
                </a:moveTo>
                <a:cubicBezTo>
                  <a:pt x="999344" y="24527"/>
                  <a:pt x="1339121" y="-82902"/>
                  <a:pt x="1229193" y="94482"/>
                </a:cubicBezTo>
                <a:cubicBezTo>
                  <a:pt x="1119265" y="271866"/>
                  <a:pt x="559632" y="734062"/>
                  <a:pt x="0" y="1196259"/>
                </a:cubicBez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8064912" y="5879099"/>
            <a:ext cx="186640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Threshold,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(positive feedback)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Snapback Regime</a:t>
            </a:r>
          </a:p>
        </p:txBody>
      </p:sp>
      <p:cxnSp>
        <p:nvCxnSpPr>
          <p:cNvPr id="231" name="Straight Connector 230"/>
          <p:cNvCxnSpPr/>
          <p:nvPr/>
        </p:nvCxnSpPr>
        <p:spPr>
          <a:xfrm>
            <a:off x="9092072" y="1357606"/>
            <a:ext cx="1265779" cy="366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85"/>
          <p:cNvGrpSpPr/>
          <p:nvPr/>
        </p:nvGrpSpPr>
        <p:grpSpPr>
          <a:xfrm>
            <a:off x="8517906" y="561421"/>
            <a:ext cx="2574494" cy="1700101"/>
            <a:chOff x="6234653" y="1804123"/>
            <a:chExt cx="1838737" cy="916862"/>
          </a:xfrm>
        </p:grpSpPr>
        <p:cxnSp>
          <p:nvCxnSpPr>
            <p:cNvPr id="187" name="Straight Connector 186"/>
            <p:cNvCxnSpPr/>
            <p:nvPr/>
          </p:nvCxnSpPr>
          <p:spPr>
            <a:xfrm flipV="1">
              <a:off x="7702959" y="2445736"/>
              <a:ext cx="4125" cy="275249"/>
            </a:xfrm>
            <a:prstGeom prst="line">
              <a:avLst/>
            </a:prstGeom>
            <a:ln w="31750">
              <a:solidFill>
                <a:schemeClr val="accent2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 flipV="1">
              <a:off x="7688542" y="2429809"/>
              <a:ext cx="384848" cy="153524"/>
            </a:xfrm>
            <a:prstGeom prst="line">
              <a:avLst/>
            </a:prstGeom>
            <a:ln w="31750">
              <a:solidFill>
                <a:schemeClr val="accent2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Parallelogram 188"/>
            <p:cNvSpPr/>
            <p:nvPr/>
          </p:nvSpPr>
          <p:spPr>
            <a:xfrm rot="5400000">
              <a:off x="7034273" y="1682561"/>
              <a:ext cx="162627" cy="1132471"/>
            </a:xfrm>
            <a:prstGeom prst="parallelogram">
              <a:avLst>
                <a:gd name="adj" fmla="val 135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6545542" y="1804123"/>
              <a:ext cx="112433" cy="381872"/>
            </a:xfrm>
            <a:custGeom>
              <a:avLst/>
              <a:gdLst>
                <a:gd name="connsiteX0" fmla="*/ 4104 w 211922"/>
                <a:gd name="connsiteY0" fmla="*/ 471099 h 478027"/>
                <a:gd name="connsiteX1" fmla="*/ 4104 w 211922"/>
                <a:gd name="connsiteY1" fmla="*/ 270208 h 478027"/>
                <a:gd name="connsiteX2" fmla="*/ 4104 w 211922"/>
                <a:gd name="connsiteY2" fmla="*/ 45 h 478027"/>
                <a:gd name="connsiteX3" fmla="*/ 59522 w 211922"/>
                <a:gd name="connsiteY3" fmla="*/ 290990 h 478027"/>
                <a:gd name="connsiteX4" fmla="*/ 211922 w 211922"/>
                <a:gd name="connsiteY4" fmla="*/ 478027 h 47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22" h="478027">
                  <a:moveTo>
                    <a:pt x="4104" y="471099"/>
                  </a:moveTo>
                  <a:lnTo>
                    <a:pt x="4104" y="270208"/>
                  </a:lnTo>
                  <a:cubicBezTo>
                    <a:pt x="4104" y="191699"/>
                    <a:pt x="-5132" y="-3419"/>
                    <a:pt x="4104" y="45"/>
                  </a:cubicBezTo>
                  <a:cubicBezTo>
                    <a:pt x="13340" y="3509"/>
                    <a:pt x="24886" y="211326"/>
                    <a:pt x="59522" y="290990"/>
                  </a:cubicBezTo>
                  <a:cubicBezTo>
                    <a:pt x="94158" y="370654"/>
                    <a:pt x="211922" y="478027"/>
                    <a:pt x="211922" y="478027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1" name="Freeform 190"/>
            <p:cNvSpPr/>
            <p:nvPr/>
          </p:nvSpPr>
          <p:spPr>
            <a:xfrm flipH="1" flipV="1">
              <a:off x="7543970" y="2313585"/>
              <a:ext cx="142666" cy="344288"/>
            </a:xfrm>
            <a:custGeom>
              <a:avLst/>
              <a:gdLst>
                <a:gd name="connsiteX0" fmla="*/ 4104 w 211922"/>
                <a:gd name="connsiteY0" fmla="*/ 471099 h 478027"/>
                <a:gd name="connsiteX1" fmla="*/ 4104 w 211922"/>
                <a:gd name="connsiteY1" fmla="*/ 270208 h 478027"/>
                <a:gd name="connsiteX2" fmla="*/ 4104 w 211922"/>
                <a:gd name="connsiteY2" fmla="*/ 45 h 478027"/>
                <a:gd name="connsiteX3" fmla="*/ 59522 w 211922"/>
                <a:gd name="connsiteY3" fmla="*/ 290990 h 478027"/>
                <a:gd name="connsiteX4" fmla="*/ 211922 w 211922"/>
                <a:gd name="connsiteY4" fmla="*/ 478027 h 47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22" h="478027">
                  <a:moveTo>
                    <a:pt x="4104" y="471099"/>
                  </a:moveTo>
                  <a:lnTo>
                    <a:pt x="4104" y="270208"/>
                  </a:lnTo>
                  <a:cubicBezTo>
                    <a:pt x="4104" y="191699"/>
                    <a:pt x="-5132" y="-3419"/>
                    <a:pt x="4104" y="45"/>
                  </a:cubicBezTo>
                  <a:cubicBezTo>
                    <a:pt x="13340" y="3509"/>
                    <a:pt x="24886" y="211326"/>
                    <a:pt x="59522" y="290990"/>
                  </a:cubicBezTo>
                  <a:cubicBezTo>
                    <a:pt x="94158" y="370654"/>
                    <a:pt x="211922" y="478027"/>
                    <a:pt x="211922" y="478027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7691805" y="2434741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3" name="Oval 192"/>
            <p:cNvSpPr/>
            <p:nvPr/>
          </p:nvSpPr>
          <p:spPr>
            <a:xfrm>
              <a:off x="7572462" y="2429292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4" name="Freeform 193"/>
            <p:cNvSpPr/>
            <p:nvPr/>
          </p:nvSpPr>
          <p:spPr>
            <a:xfrm flipV="1">
              <a:off x="7607331" y="2495702"/>
              <a:ext cx="111458" cy="8763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chemeClr val="accent6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770699" y="2330110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34653" y="2053096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453494" y="2145990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456847" y="20951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9" name="Oval 198"/>
            <p:cNvSpPr/>
            <p:nvPr/>
          </p:nvSpPr>
          <p:spPr>
            <a:xfrm>
              <a:off x="7362375" y="2347112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00" name="Oval 199"/>
            <p:cNvSpPr/>
            <p:nvPr/>
          </p:nvSpPr>
          <p:spPr>
            <a:xfrm>
              <a:off x="7145602" y="2339516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01" name="Oval 200"/>
            <p:cNvSpPr/>
            <p:nvPr/>
          </p:nvSpPr>
          <p:spPr>
            <a:xfrm>
              <a:off x="6950355" y="2337922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02" name="Oval 201"/>
            <p:cNvSpPr/>
            <p:nvPr/>
          </p:nvSpPr>
          <p:spPr>
            <a:xfrm>
              <a:off x="6718853" y="211362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03" name="Oval 202"/>
            <p:cNvSpPr/>
            <p:nvPr/>
          </p:nvSpPr>
          <p:spPr>
            <a:xfrm>
              <a:off x="6945135" y="211362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04" name="Oval 203"/>
            <p:cNvSpPr/>
            <p:nvPr/>
          </p:nvSpPr>
          <p:spPr>
            <a:xfrm>
              <a:off x="7219508" y="211362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/>
            </a:p>
          </p:txBody>
        </p:sp>
        <p:sp>
          <p:nvSpPr>
            <p:cNvPr id="205" name="Oval 204"/>
            <p:cNvSpPr/>
            <p:nvPr/>
          </p:nvSpPr>
          <p:spPr>
            <a:xfrm>
              <a:off x="7408094" y="212313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6584906" y="2319914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7582772" y="212925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08" name="Oval 207"/>
            <p:cNvSpPr/>
            <p:nvPr/>
          </p:nvSpPr>
          <p:spPr>
            <a:xfrm flipV="1">
              <a:off x="7785725" y="240324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09" name="Oval 208"/>
            <p:cNvSpPr/>
            <p:nvPr/>
          </p:nvSpPr>
          <p:spPr>
            <a:xfrm flipV="1">
              <a:off x="7945513" y="24780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10" name="Freeform 209"/>
            <p:cNvSpPr/>
            <p:nvPr/>
          </p:nvSpPr>
          <p:spPr>
            <a:xfrm flipH="1">
              <a:off x="6479705" y="2207895"/>
              <a:ext cx="69645" cy="139217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11" name="Freeform 210"/>
            <p:cNvSpPr/>
            <p:nvPr/>
          </p:nvSpPr>
          <p:spPr>
            <a:xfrm flipV="1">
              <a:off x="7663060" y="2150876"/>
              <a:ext cx="139285" cy="212537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>
              <a:off x="6741712" y="2088100"/>
              <a:ext cx="734111" cy="10715"/>
            </a:xfrm>
            <a:prstGeom prst="straightConnector1">
              <a:avLst/>
            </a:prstGeom>
            <a:ln w="3175">
              <a:solidFill>
                <a:srgbClr val="FF0000"/>
              </a:solidFill>
              <a:prstDash val="dash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>
              <a:off x="6675691" y="2403243"/>
              <a:ext cx="699576" cy="11430"/>
            </a:xfrm>
            <a:prstGeom prst="straightConnector1">
              <a:avLst/>
            </a:prstGeom>
            <a:ln w="3175">
              <a:solidFill>
                <a:schemeClr val="accent2"/>
              </a:solidFill>
              <a:prstDash val="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Freeform 220"/>
            <p:cNvSpPr/>
            <p:nvPr/>
          </p:nvSpPr>
          <p:spPr>
            <a:xfrm flipH="1">
              <a:off x="6529176" y="2065715"/>
              <a:ext cx="156481" cy="87631"/>
            </a:xfrm>
            <a:custGeom>
              <a:avLst/>
              <a:gdLst>
                <a:gd name="connsiteX0" fmla="*/ 80010 w 80010"/>
                <a:gd name="connsiteY0" fmla="*/ 70486 h 70486"/>
                <a:gd name="connsiteX1" fmla="*/ 32385 w 80010"/>
                <a:gd name="connsiteY1" fmla="*/ 1 h 70486"/>
                <a:gd name="connsiteX2" fmla="*/ 0 w 80010"/>
                <a:gd name="connsiteY2" fmla="*/ 68581 h 7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010" h="70486">
                  <a:moveTo>
                    <a:pt x="80010" y="70486"/>
                  </a:moveTo>
                  <a:cubicBezTo>
                    <a:pt x="62865" y="35402"/>
                    <a:pt x="45720" y="318"/>
                    <a:pt x="32385" y="1"/>
                  </a:cubicBezTo>
                  <a:cubicBezTo>
                    <a:pt x="19050" y="-317"/>
                    <a:pt x="5715" y="56516"/>
                    <a:pt x="0" y="68581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cxnSp>
          <p:nvCxnSpPr>
            <p:cNvPr id="222" name="Straight Connector 221"/>
            <p:cNvCxnSpPr/>
            <p:nvPr/>
          </p:nvCxnSpPr>
          <p:spPr>
            <a:xfrm flipH="1" flipV="1">
              <a:off x="6257513" y="2039180"/>
              <a:ext cx="279732" cy="106356"/>
            </a:xfrm>
            <a:prstGeom prst="line">
              <a:avLst/>
            </a:prstGeom>
            <a:ln w="31750">
              <a:solidFill>
                <a:schemeClr val="accent2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 flipV="1">
              <a:off x="6524505" y="2150880"/>
              <a:ext cx="1085" cy="269290"/>
            </a:xfrm>
            <a:prstGeom prst="line">
              <a:avLst/>
            </a:prstGeom>
            <a:ln w="31750">
              <a:solidFill>
                <a:schemeClr val="accent2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Rectangle 223"/>
            <p:cNvSpPr/>
            <p:nvPr/>
          </p:nvSpPr>
          <p:spPr>
            <a:xfrm>
              <a:off x="7754315" y="2528413"/>
              <a:ext cx="143111" cy="1327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6272476" y="2186854"/>
              <a:ext cx="152270" cy="1327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>
              <a:off x="7831444" y="2367400"/>
              <a:ext cx="192416" cy="74422"/>
            </a:xfrm>
            <a:prstGeom prst="straightConnector1">
              <a:avLst/>
            </a:prstGeom>
            <a:ln w="3175">
              <a:solidFill>
                <a:srgbClr val="FF0000"/>
              </a:solidFill>
              <a:prstDash val="dash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>
              <a:off x="6234653" y="2136480"/>
              <a:ext cx="196511" cy="71415"/>
            </a:xfrm>
            <a:prstGeom prst="straightConnector1">
              <a:avLst/>
            </a:prstGeom>
            <a:ln w="3175">
              <a:solidFill>
                <a:schemeClr val="accent2"/>
              </a:solidFill>
              <a:prstDash val="dash"/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TextBox 233"/>
          <p:cNvSpPr txBox="1"/>
          <p:nvPr/>
        </p:nvSpPr>
        <p:spPr>
          <a:xfrm>
            <a:off x="9930365" y="639356"/>
            <a:ext cx="9149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On-state</a:t>
            </a:r>
          </a:p>
        </p:txBody>
      </p:sp>
      <p:cxnSp>
        <p:nvCxnSpPr>
          <p:cNvPr id="1040" name="Straight Connector 1039"/>
          <p:cNvCxnSpPr/>
          <p:nvPr/>
        </p:nvCxnSpPr>
        <p:spPr>
          <a:xfrm flipH="1" flipV="1">
            <a:off x="10457016" y="1269973"/>
            <a:ext cx="163581" cy="111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10542245" y="1235185"/>
            <a:ext cx="1905" cy="10110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V="1">
            <a:off x="8953196" y="1419378"/>
            <a:ext cx="1905" cy="10110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H="1" flipV="1">
            <a:off x="8960088" y="1494987"/>
            <a:ext cx="80228" cy="18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Arc 1037"/>
          <p:cNvSpPr/>
          <p:nvPr/>
        </p:nvSpPr>
        <p:spPr>
          <a:xfrm>
            <a:off x="10177111" y="1275663"/>
            <a:ext cx="367038" cy="17840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Arc 236"/>
          <p:cNvSpPr/>
          <p:nvPr/>
        </p:nvSpPr>
        <p:spPr>
          <a:xfrm flipH="1" flipV="1">
            <a:off x="8961111" y="1318401"/>
            <a:ext cx="367038" cy="17840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1"/>
          <p:cNvSpPr/>
          <p:nvPr/>
        </p:nvSpPr>
        <p:spPr>
          <a:xfrm flipV="1">
            <a:off x="9538796" y="1158950"/>
            <a:ext cx="129130" cy="208839"/>
          </a:xfrm>
          <a:custGeom>
            <a:avLst/>
            <a:gdLst>
              <a:gd name="connsiteX0" fmla="*/ 70485 w 70521"/>
              <a:gd name="connsiteY0" fmla="*/ 0 h 158115"/>
              <a:gd name="connsiteX1" fmla="*/ 59055 w 70521"/>
              <a:gd name="connsiteY1" fmla="*/ 108585 h 158115"/>
              <a:gd name="connsiteX2" fmla="*/ 0 w 70521"/>
              <a:gd name="connsiteY2" fmla="*/ 158115 h 1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21" h="158115">
                <a:moveTo>
                  <a:pt x="70485" y="0"/>
                </a:moveTo>
                <a:cubicBezTo>
                  <a:pt x="70644" y="41116"/>
                  <a:pt x="70803" y="82233"/>
                  <a:pt x="59055" y="108585"/>
                </a:cubicBezTo>
                <a:cubicBezTo>
                  <a:pt x="47307" y="134938"/>
                  <a:pt x="23653" y="146526"/>
                  <a:pt x="0" y="158115"/>
                </a:cubicBezTo>
              </a:path>
            </a:pathLst>
          </a:custGeom>
          <a:noFill/>
          <a:ln w="3175">
            <a:solidFill>
              <a:srgbClr val="FF0000"/>
            </a:solidFill>
            <a:headEnd type="stealth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33" name="Freeform 232"/>
          <p:cNvSpPr/>
          <p:nvPr/>
        </p:nvSpPr>
        <p:spPr>
          <a:xfrm flipH="1">
            <a:off x="9667926" y="1375910"/>
            <a:ext cx="119676" cy="239525"/>
          </a:xfrm>
          <a:custGeom>
            <a:avLst/>
            <a:gdLst>
              <a:gd name="connsiteX0" fmla="*/ 70485 w 70521"/>
              <a:gd name="connsiteY0" fmla="*/ 0 h 158115"/>
              <a:gd name="connsiteX1" fmla="*/ 59055 w 70521"/>
              <a:gd name="connsiteY1" fmla="*/ 108585 h 158115"/>
              <a:gd name="connsiteX2" fmla="*/ 0 w 70521"/>
              <a:gd name="connsiteY2" fmla="*/ 158115 h 1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21" h="158115">
                <a:moveTo>
                  <a:pt x="70485" y="0"/>
                </a:moveTo>
                <a:cubicBezTo>
                  <a:pt x="70644" y="41116"/>
                  <a:pt x="70803" y="82233"/>
                  <a:pt x="59055" y="108585"/>
                </a:cubicBezTo>
                <a:cubicBezTo>
                  <a:pt x="47307" y="134938"/>
                  <a:pt x="23653" y="146526"/>
                  <a:pt x="0" y="158115"/>
                </a:cubicBezTo>
              </a:path>
            </a:pathLst>
          </a:custGeom>
          <a:noFill/>
          <a:ln w="3175">
            <a:solidFill>
              <a:schemeClr val="accent2"/>
            </a:solidFill>
            <a:headEnd type="stealth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12" name="Group 237"/>
          <p:cNvGrpSpPr/>
          <p:nvPr/>
        </p:nvGrpSpPr>
        <p:grpSpPr>
          <a:xfrm>
            <a:off x="561286" y="3721350"/>
            <a:ext cx="1490559" cy="2728111"/>
            <a:chOff x="5410200" y="2453488"/>
            <a:chExt cx="1490559" cy="2728111"/>
          </a:xfrm>
        </p:grpSpPr>
        <p:pic>
          <p:nvPicPr>
            <p:cNvPr id="240" name="Picture 239" descr="SemiC_vs_Diel2_tec.png"/>
            <p:cNvPicPr>
              <a:picLocks noChangeAspect="1"/>
            </p:cNvPicPr>
            <p:nvPr/>
          </p:nvPicPr>
          <p:blipFill rotWithShape="1">
            <a:blip r:embed="rId6" cstate="print"/>
            <a:srcRect l="50000" t="1211" r="9185"/>
            <a:stretch/>
          </p:blipFill>
          <p:spPr>
            <a:xfrm>
              <a:off x="5410200" y="2486526"/>
              <a:ext cx="1490559" cy="2695073"/>
            </a:xfrm>
            <a:prstGeom prst="rect">
              <a:avLst/>
            </a:prstGeom>
          </p:spPr>
        </p:pic>
        <p:sp>
          <p:nvSpPr>
            <p:cNvPr id="241" name="Oval 240"/>
            <p:cNvSpPr/>
            <p:nvPr/>
          </p:nvSpPr>
          <p:spPr bwMode="auto">
            <a:xfrm>
              <a:off x="6451182" y="4046531"/>
              <a:ext cx="91300" cy="98702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242" name="Straight Connector 241"/>
            <p:cNvCxnSpPr/>
            <p:nvPr/>
          </p:nvCxnSpPr>
          <p:spPr bwMode="auto">
            <a:xfrm>
              <a:off x="6504124" y="4145233"/>
              <a:ext cx="0" cy="58561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43" name="Straight Arrow Connector 242"/>
            <p:cNvCxnSpPr/>
            <p:nvPr/>
          </p:nvCxnSpPr>
          <p:spPr bwMode="auto">
            <a:xfrm flipH="1">
              <a:off x="6314232" y="4737442"/>
              <a:ext cx="182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44" name="Straight Arrow Connector 243"/>
            <p:cNvCxnSpPr/>
            <p:nvPr/>
          </p:nvCxnSpPr>
          <p:spPr bwMode="auto">
            <a:xfrm>
              <a:off x="6003650" y="3368879"/>
              <a:ext cx="0" cy="131218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45" name="TextBox 244"/>
            <p:cNvSpPr txBox="1"/>
            <p:nvPr/>
          </p:nvSpPr>
          <p:spPr>
            <a:xfrm>
              <a:off x="5978671" y="3700914"/>
              <a:ext cx="365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2">
                      <a:lumMod val="50000"/>
                    </a:schemeClr>
                  </a:solidFill>
                </a:rPr>
                <a:t>1.7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5686981" y="4025634"/>
              <a:ext cx="21652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b="1" dirty="0">
                  <a:solidFill>
                    <a:schemeClr val="accent1">
                      <a:lumMod val="75000"/>
                    </a:schemeClr>
                  </a:solidFill>
                </a:rPr>
                <a:t>BE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6645975" y="4052210"/>
              <a:ext cx="17553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b="1" dirty="0">
                  <a:solidFill>
                    <a:schemeClr val="accent1">
                      <a:lumMod val="75000"/>
                    </a:schemeClr>
                  </a:solidFill>
                </a:rPr>
                <a:t>TE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5967685" y="3053706"/>
              <a:ext cx="365200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</a:rPr>
                <a:t>3.0eV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6541719" y="3056494"/>
              <a:ext cx="330963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</a:rPr>
                <a:t>4.4eV</a:t>
              </a:r>
            </a:p>
          </p:txBody>
        </p:sp>
        <p:sp>
          <p:nvSpPr>
            <p:cNvPr id="251" name="Freeform 250"/>
            <p:cNvSpPr/>
            <p:nvPr/>
          </p:nvSpPr>
          <p:spPr bwMode="auto">
            <a:xfrm>
              <a:off x="5896346" y="3056784"/>
              <a:ext cx="554775" cy="1627205"/>
            </a:xfrm>
            <a:custGeom>
              <a:avLst/>
              <a:gdLst>
                <a:gd name="connsiteX0" fmla="*/ 2117 w 926042"/>
                <a:gd name="connsiteY0" fmla="*/ 178858 h 2512483"/>
                <a:gd name="connsiteX1" fmla="*/ 14817 w 926042"/>
                <a:gd name="connsiteY1" fmla="*/ 420158 h 2512483"/>
                <a:gd name="connsiteX2" fmla="*/ 14817 w 926042"/>
                <a:gd name="connsiteY2" fmla="*/ 610658 h 2512483"/>
                <a:gd name="connsiteX3" fmla="*/ 14817 w 926042"/>
                <a:gd name="connsiteY3" fmla="*/ 750358 h 2512483"/>
                <a:gd name="connsiteX4" fmla="*/ 21167 w 926042"/>
                <a:gd name="connsiteY4" fmla="*/ 851958 h 2512483"/>
                <a:gd name="connsiteX5" fmla="*/ 8467 w 926042"/>
                <a:gd name="connsiteY5" fmla="*/ 966258 h 2512483"/>
                <a:gd name="connsiteX6" fmla="*/ 8467 w 926042"/>
                <a:gd name="connsiteY6" fmla="*/ 1131358 h 2512483"/>
                <a:gd name="connsiteX7" fmla="*/ 14817 w 926042"/>
                <a:gd name="connsiteY7" fmla="*/ 1404408 h 2512483"/>
                <a:gd name="connsiteX8" fmla="*/ 8467 w 926042"/>
                <a:gd name="connsiteY8" fmla="*/ 1785408 h 2512483"/>
                <a:gd name="connsiteX9" fmla="*/ 8467 w 926042"/>
                <a:gd name="connsiteY9" fmla="*/ 1918758 h 2512483"/>
                <a:gd name="connsiteX10" fmla="*/ 14817 w 926042"/>
                <a:gd name="connsiteY10" fmla="*/ 2033058 h 2512483"/>
                <a:gd name="connsiteX11" fmla="*/ 27517 w 926042"/>
                <a:gd name="connsiteY11" fmla="*/ 2153708 h 2512483"/>
                <a:gd name="connsiteX12" fmla="*/ 27517 w 926042"/>
                <a:gd name="connsiteY12" fmla="*/ 2280708 h 2512483"/>
                <a:gd name="connsiteX13" fmla="*/ 40217 w 926042"/>
                <a:gd name="connsiteY13" fmla="*/ 2382308 h 2512483"/>
                <a:gd name="connsiteX14" fmla="*/ 91017 w 926042"/>
                <a:gd name="connsiteY14" fmla="*/ 2490258 h 2512483"/>
                <a:gd name="connsiteX15" fmla="*/ 148167 w 926042"/>
                <a:gd name="connsiteY15" fmla="*/ 2509308 h 2512483"/>
                <a:gd name="connsiteX16" fmla="*/ 300567 w 926042"/>
                <a:gd name="connsiteY16" fmla="*/ 2509308 h 2512483"/>
                <a:gd name="connsiteX17" fmla="*/ 503767 w 926042"/>
                <a:gd name="connsiteY17" fmla="*/ 2496608 h 2512483"/>
                <a:gd name="connsiteX18" fmla="*/ 738717 w 926042"/>
                <a:gd name="connsiteY18" fmla="*/ 2509308 h 2512483"/>
                <a:gd name="connsiteX19" fmla="*/ 814917 w 926042"/>
                <a:gd name="connsiteY19" fmla="*/ 2496608 h 2512483"/>
                <a:gd name="connsiteX20" fmla="*/ 846667 w 926042"/>
                <a:gd name="connsiteY20" fmla="*/ 2477558 h 2512483"/>
                <a:gd name="connsiteX21" fmla="*/ 865717 w 926042"/>
                <a:gd name="connsiteY21" fmla="*/ 2445808 h 2512483"/>
                <a:gd name="connsiteX22" fmla="*/ 884767 w 926042"/>
                <a:gd name="connsiteY22" fmla="*/ 2382308 h 2512483"/>
                <a:gd name="connsiteX23" fmla="*/ 891117 w 926042"/>
                <a:gd name="connsiteY23" fmla="*/ 2318808 h 2512483"/>
                <a:gd name="connsiteX24" fmla="*/ 910167 w 926042"/>
                <a:gd name="connsiteY24" fmla="*/ 2185458 h 2512483"/>
                <a:gd name="connsiteX25" fmla="*/ 910167 w 926042"/>
                <a:gd name="connsiteY25" fmla="*/ 2058458 h 2512483"/>
                <a:gd name="connsiteX26" fmla="*/ 922867 w 926042"/>
                <a:gd name="connsiteY26" fmla="*/ 1747308 h 2512483"/>
                <a:gd name="connsiteX27" fmla="*/ 916517 w 926042"/>
                <a:gd name="connsiteY27" fmla="*/ 1480608 h 2512483"/>
                <a:gd name="connsiteX28" fmla="*/ 922867 w 926042"/>
                <a:gd name="connsiteY28" fmla="*/ 1093258 h 2512483"/>
                <a:gd name="connsiteX29" fmla="*/ 922867 w 926042"/>
                <a:gd name="connsiteY29" fmla="*/ 744008 h 2512483"/>
                <a:gd name="connsiteX30" fmla="*/ 922867 w 926042"/>
                <a:gd name="connsiteY30" fmla="*/ 528108 h 2512483"/>
                <a:gd name="connsiteX31" fmla="*/ 922867 w 926042"/>
                <a:gd name="connsiteY31" fmla="*/ 388408 h 2512483"/>
                <a:gd name="connsiteX32" fmla="*/ 922867 w 926042"/>
                <a:gd name="connsiteY32" fmla="*/ 39158 h 2512483"/>
                <a:gd name="connsiteX33" fmla="*/ 903817 w 926042"/>
                <a:gd name="connsiteY33" fmla="*/ 153458 h 2512483"/>
                <a:gd name="connsiteX34" fmla="*/ 878417 w 926042"/>
                <a:gd name="connsiteY34" fmla="*/ 369358 h 2512483"/>
                <a:gd name="connsiteX35" fmla="*/ 840317 w 926042"/>
                <a:gd name="connsiteY35" fmla="*/ 439208 h 2512483"/>
                <a:gd name="connsiteX36" fmla="*/ 770467 w 926042"/>
                <a:gd name="connsiteY36" fmla="*/ 470958 h 2512483"/>
                <a:gd name="connsiteX37" fmla="*/ 605367 w 926042"/>
                <a:gd name="connsiteY37" fmla="*/ 464608 h 2512483"/>
                <a:gd name="connsiteX38" fmla="*/ 433917 w 926042"/>
                <a:gd name="connsiteY38" fmla="*/ 470958 h 2512483"/>
                <a:gd name="connsiteX39" fmla="*/ 364067 w 926042"/>
                <a:gd name="connsiteY39" fmla="*/ 470958 h 2512483"/>
                <a:gd name="connsiteX40" fmla="*/ 294217 w 926042"/>
                <a:gd name="connsiteY40" fmla="*/ 470958 h 2512483"/>
                <a:gd name="connsiteX41" fmla="*/ 256117 w 926042"/>
                <a:gd name="connsiteY41" fmla="*/ 470958 h 2512483"/>
                <a:gd name="connsiteX42" fmla="*/ 211667 w 926042"/>
                <a:gd name="connsiteY42" fmla="*/ 470958 h 2512483"/>
                <a:gd name="connsiteX43" fmla="*/ 160867 w 926042"/>
                <a:gd name="connsiteY43" fmla="*/ 464608 h 2512483"/>
                <a:gd name="connsiteX44" fmla="*/ 84667 w 926042"/>
                <a:gd name="connsiteY44" fmla="*/ 458258 h 2512483"/>
                <a:gd name="connsiteX45" fmla="*/ 59267 w 926042"/>
                <a:gd name="connsiteY45" fmla="*/ 401108 h 2512483"/>
                <a:gd name="connsiteX46" fmla="*/ 46567 w 926042"/>
                <a:gd name="connsiteY46" fmla="*/ 382058 h 2512483"/>
                <a:gd name="connsiteX47" fmla="*/ 40217 w 926042"/>
                <a:gd name="connsiteY47" fmla="*/ 343958 h 2512483"/>
                <a:gd name="connsiteX48" fmla="*/ 27517 w 926042"/>
                <a:gd name="connsiteY48" fmla="*/ 305858 h 2512483"/>
                <a:gd name="connsiteX49" fmla="*/ 27517 w 926042"/>
                <a:gd name="connsiteY49" fmla="*/ 223308 h 2512483"/>
                <a:gd name="connsiteX50" fmla="*/ 2117 w 926042"/>
                <a:gd name="connsiteY50" fmla="*/ 178858 h 251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26042" h="2512483">
                  <a:moveTo>
                    <a:pt x="2117" y="178858"/>
                  </a:moveTo>
                  <a:cubicBezTo>
                    <a:pt x="0" y="211666"/>
                    <a:pt x="12700" y="348191"/>
                    <a:pt x="14817" y="420158"/>
                  </a:cubicBezTo>
                  <a:cubicBezTo>
                    <a:pt x="16934" y="492125"/>
                    <a:pt x="14817" y="610658"/>
                    <a:pt x="14817" y="610658"/>
                  </a:cubicBezTo>
                  <a:cubicBezTo>
                    <a:pt x="14817" y="665691"/>
                    <a:pt x="13759" y="710141"/>
                    <a:pt x="14817" y="750358"/>
                  </a:cubicBezTo>
                  <a:cubicBezTo>
                    <a:pt x="15875" y="790575"/>
                    <a:pt x="22225" y="815975"/>
                    <a:pt x="21167" y="851958"/>
                  </a:cubicBezTo>
                  <a:cubicBezTo>
                    <a:pt x="20109" y="887941"/>
                    <a:pt x="10584" y="919691"/>
                    <a:pt x="8467" y="966258"/>
                  </a:cubicBezTo>
                  <a:cubicBezTo>
                    <a:pt x="6350" y="1012825"/>
                    <a:pt x="7409" y="1058333"/>
                    <a:pt x="8467" y="1131358"/>
                  </a:cubicBezTo>
                  <a:cubicBezTo>
                    <a:pt x="9525" y="1204383"/>
                    <a:pt x="14817" y="1295400"/>
                    <a:pt x="14817" y="1404408"/>
                  </a:cubicBezTo>
                  <a:cubicBezTo>
                    <a:pt x="14817" y="1513416"/>
                    <a:pt x="9525" y="1699683"/>
                    <a:pt x="8467" y="1785408"/>
                  </a:cubicBezTo>
                  <a:cubicBezTo>
                    <a:pt x="7409" y="1871133"/>
                    <a:pt x="7409" y="1877483"/>
                    <a:pt x="8467" y="1918758"/>
                  </a:cubicBezTo>
                  <a:cubicBezTo>
                    <a:pt x="9525" y="1960033"/>
                    <a:pt x="11642" y="1993900"/>
                    <a:pt x="14817" y="2033058"/>
                  </a:cubicBezTo>
                  <a:cubicBezTo>
                    <a:pt x="17992" y="2072216"/>
                    <a:pt x="25400" y="2112433"/>
                    <a:pt x="27517" y="2153708"/>
                  </a:cubicBezTo>
                  <a:cubicBezTo>
                    <a:pt x="29634" y="2194983"/>
                    <a:pt x="25400" y="2242608"/>
                    <a:pt x="27517" y="2280708"/>
                  </a:cubicBezTo>
                  <a:cubicBezTo>
                    <a:pt x="29634" y="2318808"/>
                    <a:pt x="29634" y="2347383"/>
                    <a:pt x="40217" y="2382308"/>
                  </a:cubicBezTo>
                  <a:cubicBezTo>
                    <a:pt x="50800" y="2417233"/>
                    <a:pt x="73025" y="2469091"/>
                    <a:pt x="91017" y="2490258"/>
                  </a:cubicBezTo>
                  <a:cubicBezTo>
                    <a:pt x="109009" y="2511425"/>
                    <a:pt x="113242" y="2506133"/>
                    <a:pt x="148167" y="2509308"/>
                  </a:cubicBezTo>
                  <a:cubicBezTo>
                    <a:pt x="183092" y="2512483"/>
                    <a:pt x="241300" y="2511425"/>
                    <a:pt x="300567" y="2509308"/>
                  </a:cubicBezTo>
                  <a:cubicBezTo>
                    <a:pt x="359834" y="2507191"/>
                    <a:pt x="430742" y="2496608"/>
                    <a:pt x="503767" y="2496608"/>
                  </a:cubicBezTo>
                  <a:cubicBezTo>
                    <a:pt x="576792" y="2496608"/>
                    <a:pt x="686859" y="2509308"/>
                    <a:pt x="738717" y="2509308"/>
                  </a:cubicBezTo>
                  <a:cubicBezTo>
                    <a:pt x="790575" y="2509308"/>
                    <a:pt x="796925" y="2501900"/>
                    <a:pt x="814917" y="2496608"/>
                  </a:cubicBezTo>
                  <a:cubicBezTo>
                    <a:pt x="832909" y="2491316"/>
                    <a:pt x="838200" y="2486025"/>
                    <a:pt x="846667" y="2477558"/>
                  </a:cubicBezTo>
                  <a:cubicBezTo>
                    <a:pt x="855134" y="2469091"/>
                    <a:pt x="859367" y="2461683"/>
                    <a:pt x="865717" y="2445808"/>
                  </a:cubicBezTo>
                  <a:cubicBezTo>
                    <a:pt x="872067" y="2429933"/>
                    <a:pt x="880534" y="2403475"/>
                    <a:pt x="884767" y="2382308"/>
                  </a:cubicBezTo>
                  <a:cubicBezTo>
                    <a:pt x="889000" y="2361141"/>
                    <a:pt x="886884" y="2351616"/>
                    <a:pt x="891117" y="2318808"/>
                  </a:cubicBezTo>
                  <a:cubicBezTo>
                    <a:pt x="895350" y="2286000"/>
                    <a:pt x="906992" y="2228850"/>
                    <a:pt x="910167" y="2185458"/>
                  </a:cubicBezTo>
                  <a:cubicBezTo>
                    <a:pt x="913342" y="2142066"/>
                    <a:pt x="908050" y="2131483"/>
                    <a:pt x="910167" y="2058458"/>
                  </a:cubicBezTo>
                  <a:cubicBezTo>
                    <a:pt x="912284" y="1985433"/>
                    <a:pt x="921809" y="1843616"/>
                    <a:pt x="922867" y="1747308"/>
                  </a:cubicBezTo>
                  <a:cubicBezTo>
                    <a:pt x="923925" y="1651000"/>
                    <a:pt x="916517" y="1589616"/>
                    <a:pt x="916517" y="1480608"/>
                  </a:cubicBezTo>
                  <a:cubicBezTo>
                    <a:pt x="916517" y="1371600"/>
                    <a:pt x="921809" y="1216025"/>
                    <a:pt x="922867" y="1093258"/>
                  </a:cubicBezTo>
                  <a:cubicBezTo>
                    <a:pt x="923925" y="970491"/>
                    <a:pt x="922867" y="744008"/>
                    <a:pt x="922867" y="744008"/>
                  </a:cubicBezTo>
                  <a:lnTo>
                    <a:pt x="922867" y="528108"/>
                  </a:lnTo>
                  <a:lnTo>
                    <a:pt x="922867" y="388408"/>
                  </a:lnTo>
                  <a:cubicBezTo>
                    <a:pt x="922867" y="306916"/>
                    <a:pt x="926042" y="78316"/>
                    <a:pt x="922867" y="39158"/>
                  </a:cubicBezTo>
                  <a:cubicBezTo>
                    <a:pt x="919692" y="0"/>
                    <a:pt x="911225" y="98425"/>
                    <a:pt x="903817" y="153458"/>
                  </a:cubicBezTo>
                  <a:cubicBezTo>
                    <a:pt x="896409" y="208491"/>
                    <a:pt x="889000" y="321733"/>
                    <a:pt x="878417" y="369358"/>
                  </a:cubicBezTo>
                  <a:cubicBezTo>
                    <a:pt x="867834" y="416983"/>
                    <a:pt x="858309" y="422275"/>
                    <a:pt x="840317" y="439208"/>
                  </a:cubicBezTo>
                  <a:cubicBezTo>
                    <a:pt x="822325" y="456141"/>
                    <a:pt x="809625" y="466725"/>
                    <a:pt x="770467" y="470958"/>
                  </a:cubicBezTo>
                  <a:cubicBezTo>
                    <a:pt x="731309" y="475191"/>
                    <a:pt x="661459" y="464608"/>
                    <a:pt x="605367" y="464608"/>
                  </a:cubicBezTo>
                  <a:cubicBezTo>
                    <a:pt x="549275" y="464608"/>
                    <a:pt x="474134" y="469900"/>
                    <a:pt x="433917" y="470958"/>
                  </a:cubicBezTo>
                  <a:cubicBezTo>
                    <a:pt x="393700" y="472016"/>
                    <a:pt x="364067" y="470958"/>
                    <a:pt x="364067" y="470958"/>
                  </a:cubicBezTo>
                  <a:lnTo>
                    <a:pt x="294217" y="470958"/>
                  </a:lnTo>
                  <a:lnTo>
                    <a:pt x="256117" y="470958"/>
                  </a:lnTo>
                  <a:cubicBezTo>
                    <a:pt x="242359" y="470958"/>
                    <a:pt x="227542" y="472016"/>
                    <a:pt x="211667" y="470958"/>
                  </a:cubicBezTo>
                  <a:cubicBezTo>
                    <a:pt x="195792" y="469900"/>
                    <a:pt x="182034" y="466725"/>
                    <a:pt x="160867" y="464608"/>
                  </a:cubicBezTo>
                  <a:cubicBezTo>
                    <a:pt x="139700" y="462491"/>
                    <a:pt x="101600" y="468841"/>
                    <a:pt x="84667" y="458258"/>
                  </a:cubicBezTo>
                  <a:cubicBezTo>
                    <a:pt x="67734" y="447675"/>
                    <a:pt x="65617" y="413808"/>
                    <a:pt x="59267" y="401108"/>
                  </a:cubicBezTo>
                  <a:cubicBezTo>
                    <a:pt x="52917" y="388408"/>
                    <a:pt x="49742" y="391583"/>
                    <a:pt x="46567" y="382058"/>
                  </a:cubicBezTo>
                  <a:cubicBezTo>
                    <a:pt x="43392" y="372533"/>
                    <a:pt x="43392" y="356658"/>
                    <a:pt x="40217" y="343958"/>
                  </a:cubicBezTo>
                  <a:cubicBezTo>
                    <a:pt x="37042" y="331258"/>
                    <a:pt x="29634" y="325966"/>
                    <a:pt x="27517" y="305858"/>
                  </a:cubicBezTo>
                  <a:cubicBezTo>
                    <a:pt x="25400" y="285750"/>
                    <a:pt x="28575" y="244475"/>
                    <a:pt x="27517" y="223308"/>
                  </a:cubicBezTo>
                  <a:cubicBezTo>
                    <a:pt x="26459" y="202141"/>
                    <a:pt x="4234" y="146050"/>
                    <a:pt x="2117" y="178858"/>
                  </a:cubicBezTo>
                  <a:close/>
                </a:path>
              </a:pathLst>
            </a:custGeom>
            <a:solidFill>
              <a:srgbClr val="F59E01">
                <a:alpha val="23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Times New Roman" pitchFamily="18" charset="0"/>
                <a:cs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Times New Roman" pitchFamily="18" charset="0"/>
                <a:cs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Times New Roman" pitchFamily="18" charset="0"/>
                <a:cs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  </a:t>
              </a:r>
              <a:r>
                <a:rPr lang="en-US" sz="1100" dirty="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en-US" sz="11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173733" y="2486526"/>
              <a:ext cx="727026" cy="413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" name="Straight Arrow Connector 254"/>
            <p:cNvCxnSpPr/>
            <p:nvPr/>
          </p:nvCxnSpPr>
          <p:spPr bwMode="auto">
            <a:xfrm>
              <a:off x="6506383" y="2453488"/>
              <a:ext cx="0" cy="153722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56" name="Straight Arrow Connector 255"/>
            <p:cNvCxnSpPr/>
            <p:nvPr/>
          </p:nvCxnSpPr>
          <p:spPr bwMode="auto">
            <a:xfrm>
              <a:off x="6325888" y="2453488"/>
              <a:ext cx="0" cy="91539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57" name="TextBox 256"/>
            <p:cNvSpPr txBox="1"/>
            <p:nvPr/>
          </p:nvSpPr>
          <p:spPr>
            <a:xfrm>
              <a:off x="5720721" y="2745930"/>
              <a:ext cx="593511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1000" dirty="0">
                  <a:solidFill>
                    <a:schemeClr val="accent6"/>
                  </a:solidFill>
                  <a:latin typeface="Cambria Math"/>
                  <a:ea typeface="Cambria Math"/>
                </a:rPr>
                <a:t>φ</a:t>
              </a:r>
              <a:r>
                <a:rPr lang="en-US" sz="1000" baseline="-25000" dirty="0">
                  <a:solidFill>
                    <a:schemeClr val="accent6"/>
                  </a:solidFill>
                </a:rPr>
                <a:t>B</a:t>
              </a:r>
              <a:r>
                <a:rPr lang="en-US" sz="1000" dirty="0">
                  <a:solidFill>
                    <a:schemeClr val="accent6"/>
                  </a:solidFill>
                </a:rPr>
                <a:t>=.85eV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6598172" y="3829518"/>
              <a:ext cx="21358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E</a:t>
              </a:r>
              <a:r>
                <a:rPr lang="en-US" sz="1000" baseline="-25000" dirty="0">
                  <a:solidFill>
                    <a:schemeClr val="accent6">
                      <a:lumMod val="50000"/>
                    </a:schemeClr>
                  </a:solidFill>
                </a:rPr>
                <a:t>F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6029691" y="3759113"/>
              <a:ext cx="330963" cy="153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</a:rPr>
                <a:t>1.7eV</a:t>
              </a:r>
            </a:p>
          </p:txBody>
        </p:sp>
      </p:grpSp>
      <p:sp>
        <p:nvSpPr>
          <p:cNvPr id="274" name="Half Frame 273"/>
          <p:cNvSpPr/>
          <p:nvPr/>
        </p:nvSpPr>
        <p:spPr>
          <a:xfrm>
            <a:off x="6257919" y="6088169"/>
            <a:ext cx="326170" cy="355774"/>
          </a:xfrm>
          <a:prstGeom prst="halfFrame">
            <a:avLst>
              <a:gd name="adj1" fmla="val 7519"/>
              <a:gd name="adj2" fmla="val 7903"/>
            </a:avLst>
          </a:prstGeom>
          <a:solidFill>
            <a:schemeClr val="accent1">
              <a:alpha val="26000"/>
            </a:schemeClr>
          </a:solidFill>
          <a:ln>
            <a:solidFill>
              <a:schemeClr val="accent2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</a:p>
        </p:txBody>
      </p:sp>
      <p:sp>
        <p:nvSpPr>
          <p:cNvPr id="275" name="Half Frame 274"/>
          <p:cNvSpPr/>
          <p:nvPr/>
        </p:nvSpPr>
        <p:spPr>
          <a:xfrm flipH="1">
            <a:off x="4495800" y="5578365"/>
            <a:ext cx="326170" cy="337841"/>
          </a:xfrm>
          <a:prstGeom prst="halfFrame">
            <a:avLst>
              <a:gd name="adj1" fmla="val 7519"/>
              <a:gd name="adj2" fmla="val 7903"/>
            </a:avLst>
          </a:prstGeom>
          <a:solidFill>
            <a:srgbClr val="C0C0C0">
              <a:alpha val="25882"/>
            </a:srgbClr>
          </a:solidFill>
          <a:ln>
            <a:solidFill>
              <a:schemeClr val="accent2">
                <a:alpha val="2588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</a:p>
        </p:txBody>
      </p:sp>
      <p:pic>
        <p:nvPicPr>
          <p:cNvPr id="27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t="23135" r="23452" b="14811"/>
          <a:stretch/>
        </p:blipFill>
        <p:spPr bwMode="auto">
          <a:xfrm>
            <a:off x="4982633" y="5737437"/>
            <a:ext cx="1054100" cy="61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7" name="Freeform 276"/>
          <p:cNvSpPr/>
          <p:nvPr/>
        </p:nvSpPr>
        <p:spPr>
          <a:xfrm>
            <a:off x="5699125" y="3994514"/>
            <a:ext cx="1277994" cy="1692275"/>
          </a:xfrm>
          <a:custGeom>
            <a:avLst/>
            <a:gdLst>
              <a:gd name="connsiteX0" fmla="*/ 0 w 1277994"/>
              <a:gd name="connsiteY0" fmla="*/ 0 h 1692275"/>
              <a:gd name="connsiteX1" fmla="*/ 1257300 w 1277994"/>
              <a:gd name="connsiteY1" fmla="*/ 854075 h 1692275"/>
              <a:gd name="connsiteX2" fmla="*/ 663575 w 1277994"/>
              <a:gd name="connsiteY2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7994" h="1692275">
                <a:moveTo>
                  <a:pt x="0" y="0"/>
                </a:moveTo>
                <a:cubicBezTo>
                  <a:pt x="573352" y="286014"/>
                  <a:pt x="1146704" y="572029"/>
                  <a:pt x="1257300" y="854075"/>
                </a:cubicBezTo>
                <a:cubicBezTo>
                  <a:pt x="1367896" y="1136121"/>
                  <a:pt x="1015735" y="1414198"/>
                  <a:pt x="663575" y="1692275"/>
                </a:cubicBezTo>
              </a:path>
            </a:pathLst>
          </a:custGeom>
          <a:noFill/>
          <a:ln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/>
          <p:cNvSpPr txBox="1"/>
          <p:nvPr/>
        </p:nvSpPr>
        <p:spPr>
          <a:xfrm>
            <a:off x="3819525" y="5942027"/>
            <a:ext cx="139070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SubThreshold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 conduction</a:t>
            </a:r>
          </a:p>
        </p:txBody>
      </p:sp>
      <p:cxnSp>
        <p:nvCxnSpPr>
          <p:cNvPr id="279" name="Straight Connector 278"/>
          <p:cNvCxnSpPr>
            <a:endCxn id="274" idx="1"/>
          </p:cNvCxnSpPr>
          <p:nvPr/>
        </p:nvCxnSpPr>
        <p:spPr>
          <a:xfrm>
            <a:off x="4830436" y="5893301"/>
            <a:ext cx="1440372" cy="536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4830436" y="4953501"/>
            <a:ext cx="1440372" cy="536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H="1">
            <a:off x="4830437" y="4953501"/>
            <a:ext cx="203" cy="941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6257717" y="5499197"/>
            <a:ext cx="203" cy="941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itle 1"/>
          <p:cNvSpPr txBox="1">
            <a:spLocks/>
          </p:cNvSpPr>
          <p:nvPr/>
        </p:nvSpPr>
        <p:spPr>
          <a:xfrm>
            <a:off x="1917828" y="16112"/>
            <a:ext cx="10098767" cy="441088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chemeClr val="accent2"/>
                </a:solidFill>
              </a:rPr>
              <a:t>3D </a:t>
            </a:r>
            <a:r>
              <a:rPr lang="en-US" sz="2800" b="1" kern="0" dirty="0" err="1">
                <a:solidFill>
                  <a:schemeClr val="accent2"/>
                </a:solidFill>
              </a:rPr>
              <a:t>XPoint</a:t>
            </a:r>
            <a:r>
              <a:rPr lang="en-US" sz="2800" b="1" kern="0" baseline="30000" dirty="0" err="1">
                <a:solidFill>
                  <a:schemeClr val="accent2"/>
                </a:solidFill>
              </a:rPr>
              <a:t>TM</a:t>
            </a:r>
            <a:r>
              <a:rPr lang="en-US" sz="2800" b="1" kern="0" dirty="0">
                <a:solidFill>
                  <a:schemeClr val="accent2"/>
                </a:solidFill>
              </a:rPr>
              <a:t> </a:t>
            </a:r>
            <a:r>
              <a:rPr lang="en-US" sz="2800" b="1" kern="0" dirty="0" smtClean="0">
                <a:solidFill>
                  <a:schemeClr val="accent2"/>
                </a:solidFill>
              </a:rPr>
              <a:t>Selector </a:t>
            </a:r>
            <a:r>
              <a:rPr lang="en-US" sz="2800" b="1" kern="0" dirty="0">
                <a:solidFill>
                  <a:schemeClr val="accent2"/>
                </a:solidFill>
              </a:rPr>
              <a:t>Element </a:t>
            </a:r>
            <a:r>
              <a:rPr lang="en-US" sz="28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800" b="1" kern="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Ovonics</a:t>
            </a:r>
            <a:r>
              <a:rPr lang="en-US" sz="28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Threshold Switch </a:t>
            </a:r>
          </a:p>
        </p:txBody>
      </p:sp>
      <p:pic>
        <p:nvPicPr>
          <p:cNvPr id="214" name="Picture 7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601" y="264602"/>
            <a:ext cx="14032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" name="TextBox 214"/>
          <p:cNvSpPr txBox="1"/>
          <p:nvPr/>
        </p:nvSpPr>
        <p:spPr>
          <a:xfrm>
            <a:off x="1680800" y="2308014"/>
            <a:ext cx="1066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Selector</a:t>
            </a:r>
          </a:p>
        </p:txBody>
      </p:sp>
      <p:sp>
        <p:nvSpPr>
          <p:cNvPr id="216" name="Freeform 215"/>
          <p:cNvSpPr/>
          <p:nvPr/>
        </p:nvSpPr>
        <p:spPr>
          <a:xfrm rot="1211713">
            <a:off x="9472357" y="1858899"/>
            <a:ext cx="716370" cy="710794"/>
          </a:xfrm>
          <a:custGeom>
            <a:avLst/>
            <a:gdLst>
              <a:gd name="connsiteX0" fmla="*/ 858253 w 858253"/>
              <a:gd name="connsiteY0" fmla="*/ 1046747 h 1046747"/>
              <a:gd name="connsiteX1" fmla="*/ 204537 w 858253"/>
              <a:gd name="connsiteY1" fmla="*/ 617621 h 1046747"/>
              <a:gd name="connsiteX2" fmla="*/ 0 w 858253"/>
              <a:gd name="connsiteY2" fmla="*/ 0 h 104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253" h="1046747">
                <a:moveTo>
                  <a:pt x="858253" y="1046747"/>
                </a:moveTo>
                <a:cubicBezTo>
                  <a:pt x="602916" y="919413"/>
                  <a:pt x="347579" y="792079"/>
                  <a:pt x="204537" y="617621"/>
                </a:cubicBezTo>
                <a:cubicBezTo>
                  <a:pt x="61495" y="443163"/>
                  <a:pt x="30747" y="221581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3657600" y="40957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Amorphous Semiconductor</a:t>
            </a:r>
          </a:p>
        </p:txBody>
      </p:sp>
    </p:spTree>
    <p:extLst>
      <p:ext uri="{BB962C8B-B14F-4D97-AF65-F5344CB8AC3E}">
        <p14:creationId xmlns:p14="http://schemas.microsoft.com/office/powerpoint/2010/main" val="42200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28816"/>
          </a:xfrm>
        </p:spPr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XPoint</a:t>
            </a:r>
            <a:r>
              <a:rPr lang="en-US" dirty="0" smtClean="0"/>
              <a:t>™: Memory + Selector Device </a:t>
            </a:r>
            <a:endParaRPr lang="en-US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2892"/>
              </p:ext>
            </p:extLst>
          </p:nvPr>
        </p:nvGraphicFramePr>
        <p:xfrm>
          <a:off x="4686548" y="887760"/>
          <a:ext cx="2676412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412"/>
              </a:tblGrid>
              <a:tr h="2397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WL: Tungsten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bg1"/>
                          </a:solidFill>
                        </a:rPr>
                        <a:t>Wordline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BL: Tungsten </a:t>
                      </a:r>
                      <a:r>
                        <a:rPr lang="en-US" sz="1000" dirty="0" err="1" smtClean="0">
                          <a:solidFill>
                            <a:schemeClr val="bg1"/>
                          </a:solidFill>
                        </a:rPr>
                        <a:t>Bitline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98300"/>
              </p:ext>
            </p:extLst>
          </p:nvPr>
        </p:nvGraphicFramePr>
        <p:xfrm>
          <a:off x="4686547" y="1409160"/>
          <a:ext cx="2676413" cy="52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413"/>
              </a:tblGrid>
              <a:tr h="2848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PM: Phase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Change Memory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SD: Ovonic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</a:rPr>
                        <a:t> Threshold Device Select Device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118" name="Group 257"/>
          <p:cNvGrpSpPr>
            <a:grpSpLocks/>
          </p:cNvGrpSpPr>
          <p:nvPr/>
        </p:nvGrpSpPr>
        <p:grpSpPr bwMode="auto">
          <a:xfrm>
            <a:off x="449753" y="1246426"/>
            <a:ext cx="4068167" cy="2859783"/>
            <a:chOff x="211" y="1982"/>
            <a:chExt cx="2308" cy="1619"/>
          </a:xfrm>
        </p:grpSpPr>
        <p:grpSp>
          <p:nvGrpSpPr>
            <p:cNvPr id="119" name="Group 219"/>
            <p:cNvGrpSpPr>
              <a:grpSpLocks/>
            </p:cNvGrpSpPr>
            <p:nvPr/>
          </p:nvGrpSpPr>
          <p:grpSpPr bwMode="auto">
            <a:xfrm>
              <a:off x="211" y="2257"/>
              <a:ext cx="1728" cy="1344"/>
              <a:chOff x="768" y="2592"/>
              <a:chExt cx="1728" cy="1344"/>
            </a:xfrm>
          </p:grpSpPr>
          <p:grpSp>
            <p:nvGrpSpPr>
              <p:cNvPr id="126" name="Group 220"/>
              <p:cNvGrpSpPr>
                <a:grpSpLocks/>
              </p:cNvGrpSpPr>
              <p:nvPr/>
            </p:nvGrpSpPr>
            <p:grpSpPr bwMode="auto">
              <a:xfrm>
                <a:off x="768" y="2592"/>
                <a:ext cx="1728" cy="1344"/>
                <a:chOff x="770" y="2496"/>
                <a:chExt cx="1728" cy="1344"/>
              </a:xfrm>
            </p:grpSpPr>
            <p:sp>
              <p:nvSpPr>
                <p:cNvPr id="132" name="Line 221"/>
                <p:cNvSpPr>
                  <a:spLocks noChangeShapeType="1"/>
                </p:cNvSpPr>
                <p:nvPr/>
              </p:nvSpPr>
              <p:spPr bwMode="auto">
                <a:xfrm>
                  <a:off x="770" y="2854"/>
                  <a:ext cx="1728" cy="0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67" b="1"/>
                </a:p>
              </p:txBody>
            </p:sp>
            <p:sp>
              <p:nvSpPr>
                <p:cNvPr id="133" name="Line 222"/>
                <p:cNvSpPr>
                  <a:spLocks noChangeShapeType="1"/>
                </p:cNvSpPr>
                <p:nvPr/>
              </p:nvSpPr>
              <p:spPr bwMode="auto">
                <a:xfrm>
                  <a:off x="770" y="3194"/>
                  <a:ext cx="1728" cy="0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67" b="1"/>
                </a:p>
              </p:txBody>
            </p:sp>
            <p:sp>
              <p:nvSpPr>
                <p:cNvPr id="134" name="Line 223"/>
                <p:cNvSpPr>
                  <a:spLocks noChangeShapeType="1"/>
                </p:cNvSpPr>
                <p:nvPr/>
              </p:nvSpPr>
              <p:spPr bwMode="auto">
                <a:xfrm>
                  <a:off x="770" y="3534"/>
                  <a:ext cx="1728" cy="0"/>
                </a:xfrm>
                <a:prstGeom prst="line">
                  <a:avLst/>
                </a:prstGeom>
                <a:noFill/>
                <a:ln w="508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67" b="1"/>
                </a:p>
              </p:txBody>
            </p:sp>
            <p:sp>
              <p:nvSpPr>
                <p:cNvPr id="135" name="Line 224"/>
                <p:cNvSpPr>
                  <a:spLocks noChangeShapeType="1"/>
                </p:cNvSpPr>
                <p:nvPr/>
              </p:nvSpPr>
              <p:spPr bwMode="auto">
                <a:xfrm>
                  <a:off x="1632" y="2496"/>
                  <a:ext cx="0" cy="1344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67" b="1"/>
                </a:p>
              </p:txBody>
            </p:sp>
            <p:sp>
              <p:nvSpPr>
                <p:cNvPr id="136" name="Oval 225"/>
                <p:cNvSpPr>
                  <a:spLocks noChangeArrowheads="1"/>
                </p:cNvSpPr>
                <p:nvPr/>
              </p:nvSpPr>
              <p:spPr bwMode="auto">
                <a:xfrm>
                  <a:off x="1560" y="278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95000"/>
                    </a:lnSpc>
                    <a:spcBef>
                      <a:spcPct val="35000"/>
                    </a:spcBef>
                    <a:buClr>
                      <a:schemeClr val="tx2"/>
                    </a:buClr>
                    <a:buFont typeface="Times" pitchFamily="18" charset="0"/>
                    <a:buNone/>
                  </a:pPr>
                  <a:endParaRPr lang="en-US" altLang="en-US" sz="1667" b="1"/>
                </a:p>
              </p:txBody>
            </p:sp>
            <p:sp>
              <p:nvSpPr>
                <p:cNvPr id="137" name="Oval 226"/>
                <p:cNvSpPr>
                  <a:spLocks noChangeArrowheads="1"/>
                </p:cNvSpPr>
                <p:nvPr/>
              </p:nvSpPr>
              <p:spPr bwMode="auto">
                <a:xfrm>
                  <a:off x="1560" y="312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95000"/>
                    </a:lnSpc>
                    <a:spcBef>
                      <a:spcPct val="35000"/>
                    </a:spcBef>
                    <a:buClr>
                      <a:schemeClr val="tx2"/>
                    </a:buClr>
                    <a:buFont typeface="Times" pitchFamily="18" charset="0"/>
                    <a:buNone/>
                  </a:pPr>
                  <a:endParaRPr lang="en-US" altLang="en-US" sz="1667" b="1"/>
                </a:p>
              </p:txBody>
            </p:sp>
            <p:sp>
              <p:nvSpPr>
                <p:cNvPr id="138" name="Oval 227"/>
                <p:cNvSpPr>
                  <a:spLocks noChangeArrowheads="1"/>
                </p:cNvSpPr>
                <p:nvPr/>
              </p:nvSpPr>
              <p:spPr bwMode="auto">
                <a:xfrm>
                  <a:off x="1560" y="345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95000"/>
                    </a:lnSpc>
                    <a:spcBef>
                      <a:spcPct val="35000"/>
                    </a:spcBef>
                    <a:buClr>
                      <a:schemeClr val="tx2"/>
                    </a:buClr>
                    <a:buFont typeface="Times" pitchFamily="18" charset="0"/>
                    <a:buNone/>
                  </a:pPr>
                  <a:endParaRPr lang="en-US" altLang="en-US" sz="1667" b="1"/>
                </a:p>
              </p:txBody>
            </p:sp>
            <p:grpSp>
              <p:nvGrpSpPr>
                <p:cNvPr id="139" name="Group 228"/>
                <p:cNvGrpSpPr>
                  <a:grpSpLocks/>
                </p:cNvGrpSpPr>
                <p:nvPr/>
              </p:nvGrpSpPr>
              <p:grpSpPr bwMode="auto">
                <a:xfrm>
                  <a:off x="1008" y="2496"/>
                  <a:ext cx="144" cy="1344"/>
                  <a:chOff x="1584" y="2544"/>
                  <a:chExt cx="144" cy="1344"/>
                </a:xfrm>
              </p:grpSpPr>
              <p:sp>
                <p:nvSpPr>
                  <p:cNvPr id="14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656" y="2544"/>
                    <a:ext cx="0" cy="1344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3667" b="1"/>
                  </a:p>
                </p:txBody>
              </p:sp>
              <p:sp>
                <p:nvSpPr>
                  <p:cNvPr id="146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32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667" b="1"/>
                  </a:p>
                </p:txBody>
              </p:sp>
              <p:sp>
                <p:nvSpPr>
                  <p:cNvPr id="147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168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667" b="1"/>
                  </a:p>
                </p:txBody>
              </p:sp>
              <p:sp>
                <p:nvSpPr>
                  <p:cNvPr id="148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504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667" b="1"/>
                  </a:p>
                </p:txBody>
              </p:sp>
            </p:grpSp>
            <p:grpSp>
              <p:nvGrpSpPr>
                <p:cNvPr id="140" name="Group 233"/>
                <p:cNvGrpSpPr>
                  <a:grpSpLocks/>
                </p:cNvGrpSpPr>
                <p:nvPr/>
              </p:nvGrpSpPr>
              <p:grpSpPr bwMode="auto">
                <a:xfrm>
                  <a:off x="2112" y="2496"/>
                  <a:ext cx="144" cy="1344"/>
                  <a:chOff x="1584" y="2544"/>
                  <a:chExt cx="144" cy="1344"/>
                </a:xfrm>
              </p:grpSpPr>
              <p:sp>
                <p:nvSpPr>
                  <p:cNvPr id="141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1656" y="2544"/>
                    <a:ext cx="0" cy="1344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3667" b="1"/>
                  </a:p>
                </p:txBody>
              </p:sp>
              <p:sp>
                <p:nvSpPr>
                  <p:cNvPr id="14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32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667" b="1"/>
                  </a:p>
                </p:txBody>
              </p:sp>
              <p:sp>
                <p:nvSpPr>
                  <p:cNvPr id="143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168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667" b="1"/>
                  </a:p>
                </p:txBody>
              </p:sp>
              <p:sp>
                <p:nvSpPr>
                  <p:cNvPr id="144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504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lnSpc>
                        <a:spcPct val="95000"/>
                      </a:lnSpc>
                      <a:spcBef>
                        <a:spcPct val="35000"/>
                      </a:spcBef>
                      <a:buClr>
                        <a:schemeClr val="tx2"/>
                      </a:buClr>
                      <a:buFont typeface="Times" pitchFamily="18" charset="0"/>
                      <a:buNone/>
                    </a:pPr>
                    <a:endParaRPr lang="en-US" altLang="en-US" sz="1667" b="1"/>
                  </a:p>
                </p:txBody>
              </p:sp>
            </p:grpSp>
          </p:grpSp>
          <p:sp>
            <p:nvSpPr>
              <p:cNvPr id="127" name="AutoShape 238"/>
              <p:cNvSpPr>
                <a:spLocks noChangeArrowheads="1"/>
              </p:cNvSpPr>
              <p:nvPr/>
            </p:nvSpPr>
            <p:spPr bwMode="auto">
              <a:xfrm rot="5400000">
                <a:off x="1680" y="3072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4400 h 21600"/>
                  <a:gd name="T20" fmla="*/ 18563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667" b="1"/>
              </a:p>
            </p:txBody>
          </p:sp>
          <p:sp>
            <p:nvSpPr>
              <p:cNvPr id="128" name="AutoShape 239"/>
              <p:cNvSpPr>
                <a:spLocks noChangeArrowheads="1"/>
              </p:cNvSpPr>
              <p:nvPr/>
            </p:nvSpPr>
            <p:spPr bwMode="auto">
              <a:xfrm rot="7742130">
                <a:off x="1368" y="266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667" b="1"/>
              </a:p>
            </p:txBody>
          </p:sp>
          <p:sp>
            <p:nvSpPr>
              <p:cNvPr id="129" name="AutoShape 240"/>
              <p:cNvSpPr>
                <a:spLocks noChangeArrowheads="1"/>
              </p:cNvSpPr>
              <p:nvPr/>
            </p:nvSpPr>
            <p:spPr bwMode="auto">
              <a:xfrm rot="13857870" flipH="1">
                <a:off x="1656" y="266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667" b="1"/>
              </a:p>
            </p:txBody>
          </p:sp>
          <p:sp>
            <p:nvSpPr>
              <p:cNvPr id="130" name="AutoShape 241"/>
              <p:cNvSpPr>
                <a:spLocks noChangeArrowheads="1"/>
              </p:cNvSpPr>
              <p:nvPr/>
            </p:nvSpPr>
            <p:spPr bwMode="auto">
              <a:xfrm rot="7742130">
                <a:off x="1368" y="338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667" b="1"/>
              </a:p>
            </p:txBody>
          </p:sp>
          <p:sp>
            <p:nvSpPr>
              <p:cNvPr id="131" name="AutoShape 242"/>
              <p:cNvSpPr>
                <a:spLocks noChangeArrowheads="1"/>
              </p:cNvSpPr>
              <p:nvPr/>
            </p:nvSpPr>
            <p:spPr bwMode="auto">
              <a:xfrm rot="13857870" flipH="1">
                <a:off x="1656" y="338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99" y="8100"/>
                    </a:moveTo>
                    <a:cubicBezTo>
                      <a:pt x="15177" y="6054"/>
                      <a:pt x="13086" y="4763"/>
                      <a:pt x="10800" y="4763"/>
                    </a:cubicBezTo>
                    <a:cubicBezTo>
                      <a:pt x="7465" y="4763"/>
                      <a:pt x="4763" y="7465"/>
                      <a:pt x="4763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4890" y="0"/>
                      <a:pt x="18630" y="2311"/>
                      <a:pt x="20459" y="5970"/>
                    </a:cubicBezTo>
                    <a:lnTo>
                      <a:pt x="22874" y="4762"/>
                    </a:lnTo>
                    <a:lnTo>
                      <a:pt x="20603" y="11580"/>
                    </a:lnTo>
                    <a:lnTo>
                      <a:pt x="13784" y="9307"/>
                    </a:lnTo>
                    <a:lnTo>
                      <a:pt x="16199" y="81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667" b="1"/>
              </a:p>
            </p:txBody>
          </p:sp>
        </p:grpSp>
        <p:sp>
          <p:nvSpPr>
            <p:cNvPr id="120" name="Text Box 250"/>
            <p:cNvSpPr txBox="1">
              <a:spLocks noChangeArrowheads="1"/>
            </p:cNvSpPr>
            <p:nvPr/>
          </p:nvSpPr>
          <p:spPr bwMode="auto">
            <a:xfrm>
              <a:off x="956" y="1982"/>
              <a:ext cx="37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667" b="1">
                  <a:solidFill>
                    <a:srgbClr val="FF0000"/>
                  </a:solidFill>
                </a:rPr>
                <a:t>V</a:t>
              </a:r>
              <a:r>
                <a:rPr lang="en-US" altLang="en-US" sz="1667" b="1" baseline="-25000">
                  <a:solidFill>
                    <a:srgbClr val="FF0000"/>
                  </a:solidFill>
                </a:rPr>
                <a:t>prog</a:t>
              </a:r>
            </a:p>
          </p:txBody>
        </p:sp>
        <p:sp>
          <p:nvSpPr>
            <p:cNvPr id="121" name="Text Box 251"/>
            <p:cNvSpPr txBox="1">
              <a:spLocks noChangeArrowheads="1"/>
            </p:cNvSpPr>
            <p:nvPr/>
          </p:nvSpPr>
          <p:spPr bwMode="auto">
            <a:xfrm>
              <a:off x="1976" y="2812"/>
              <a:ext cx="29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667" b="1">
                  <a:solidFill>
                    <a:srgbClr val="FF0000"/>
                  </a:solidFill>
                </a:rPr>
                <a:t>0 V</a:t>
              </a:r>
              <a:endParaRPr lang="en-US" altLang="en-US" sz="1667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122" name="Text Box 252"/>
            <p:cNvSpPr txBox="1">
              <a:spLocks noChangeArrowheads="1"/>
            </p:cNvSpPr>
            <p:nvPr/>
          </p:nvSpPr>
          <p:spPr bwMode="auto">
            <a:xfrm>
              <a:off x="1998" y="2479"/>
              <a:ext cx="52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667" b="1"/>
                <a:t>V</a:t>
              </a:r>
              <a:r>
                <a:rPr lang="en-US" altLang="en-US" sz="1667" b="1" baseline="-25000"/>
                <a:t>prog</a:t>
              </a:r>
              <a:r>
                <a:rPr lang="en-US" altLang="en-US" sz="1667" b="1"/>
                <a:t>/2</a:t>
              </a:r>
            </a:p>
          </p:txBody>
        </p:sp>
        <p:sp>
          <p:nvSpPr>
            <p:cNvPr id="123" name="Text Box 253"/>
            <p:cNvSpPr txBox="1">
              <a:spLocks noChangeArrowheads="1"/>
            </p:cNvSpPr>
            <p:nvPr/>
          </p:nvSpPr>
          <p:spPr bwMode="auto">
            <a:xfrm>
              <a:off x="1998" y="3143"/>
              <a:ext cx="52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667" b="1"/>
                <a:t>V</a:t>
              </a:r>
              <a:r>
                <a:rPr lang="en-US" altLang="en-US" sz="1667" b="1" baseline="-25000"/>
                <a:t>prog</a:t>
              </a:r>
              <a:r>
                <a:rPr lang="en-US" altLang="en-US" sz="1667" b="1"/>
                <a:t>/2</a:t>
              </a:r>
            </a:p>
          </p:txBody>
        </p:sp>
        <p:sp>
          <p:nvSpPr>
            <p:cNvPr id="124" name="Text Box 254"/>
            <p:cNvSpPr txBox="1">
              <a:spLocks noChangeArrowheads="1"/>
            </p:cNvSpPr>
            <p:nvPr/>
          </p:nvSpPr>
          <p:spPr bwMode="auto">
            <a:xfrm>
              <a:off x="275" y="1994"/>
              <a:ext cx="52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667" b="1" dirty="0" err="1"/>
                <a:t>V</a:t>
              </a:r>
              <a:r>
                <a:rPr lang="en-US" altLang="en-US" sz="1667" b="1" baseline="-25000" dirty="0" err="1"/>
                <a:t>prog</a:t>
              </a:r>
              <a:r>
                <a:rPr lang="en-US" altLang="en-US" sz="1667" b="1" dirty="0"/>
                <a:t>/2</a:t>
              </a:r>
            </a:p>
          </p:txBody>
        </p:sp>
        <p:sp>
          <p:nvSpPr>
            <p:cNvPr id="125" name="Text Box 255"/>
            <p:cNvSpPr txBox="1">
              <a:spLocks noChangeArrowheads="1"/>
            </p:cNvSpPr>
            <p:nvPr/>
          </p:nvSpPr>
          <p:spPr bwMode="auto">
            <a:xfrm>
              <a:off x="1423" y="1994"/>
              <a:ext cx="52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3038" indent="-173038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chemeClr val="tx2"/>
                </a:buClr>
                <a:buFont typeface="Times" pitchFamily="18" charset="0"/>
                <a:buNone/>
              </a:pPr>
              <a:r>
                <a:rPr lang="en-US" altLang="en-US" sz="1667" b="1"/>
                <a:t>V</a:t>
              </a:r>
              <a:r>
                <a:rPr lang="en-US" altLang="en-US" sz="1667" b="1" baseline="-25000"/>
                <a:t>prog</a:t>
              </a:r>
              <a:r>
                <a:rPr lang="en-US" altLang="en-US" sz="1667" b="1"/>
                <a:t>/2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315567" y="896520"/>
            <a:ext cx="4490892" cy="1893332"/>
            <a:chOff x="75502" y="2554601"/>
            <a:chExt cx="4490892" cy="1893332"/>
          </a:xfrm>
        </p:grpSpPr>
        <p:grpSp>
          <p:nvGrpSpPr>
            <p:cNvPr id="3" name="Group 77"/>
            <p:cNvGrpSpPr/>
            <p:nvPr/>
          </p:nvGrpSpPr>
          <p:grpSpPr>
            <a:xfrm>
              <a:off x="359447" y="2554601"/>
              <a:ext cx="3575463" cy="1466850"/>
              <a:chOff x="1529908" y="2057400"/>
              <a:chExt cx="4867275" cy="2438400"/>
            </a:xfrm>
          </p:grpSpPr>
          <p:cxnSp>
            <p:nvCxnSpPr>
              <p:cNvPr id="4" name="Straight Arrow Connector 39"/>
              <p:cNvCxnSpPr>
                <a:cxnSpLocks noChangeShapeType="1"/>
              </p:cNvCxnSpPr>
              <p:nvPr/>
            </p:nvCxnSpPr>
            <p:spPr bwMode="auto">
              <a:xfrm>
                <a:off x="1815658" y="29718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" name="Straight Arrow Connector 40"/>
              <p:cNvCxnSpPr>
                <a:cxnSpLocks noChangeShapeType="1"/>
              </p:cNvCxnSpPr>
              <p:nvPr/>
            </p:nvCxnSpPr>
            <p:spPr bwMode="auto">
              <a:xfrm flipH="1">
                <a:off x="5320858" y="37338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" name="Straight Arrow Connector 41"/>
              <p:cNvCxnSpPr>
                <a:cxnSpLocks noChangeShapeType="1"/>
              </p:cNvCxnSpPr>
              <p:nvPr/>
            </p:nvCxnSpPr>
            <p:spPr bwMode="auto">
              <a:xfrm flipH="1">
                <a:off x="5320858" y="2209800"/>
                <a:ext cx="6096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Straight Arrow Connector 42"/>
              <p:cNvCxnSpPr>
                <a:cxnSpLocks noChangeShapeType="1"/>
              </p:cNvCxnSpPr>
              <p:nvPr/>
            </p:nvCxnSpPr>
            <p:spPr bwMode="auto">
              <a:xfrm flipV="1">
                <a:off x="1815658" y="2971800"/>
                <a:ext cx="0" cy="1219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Straight Arrow Connector 43"/>
              <p:cNvCxnSpPr>
                <a:cxnSpLocks noChangeShapeType="1"/>
              </p:cNvCxnSpPr>
              <p:nvPr/>
            </p:nvCxnSpPr>
            <p:spPr bwMode="auto">
              <a:xfrm flipV="1">
                <a:off x="5778058" y="3733800"/>
                <a:ext cx="0" cy="457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5930458" y="2209800"/>
                <a:ext cx="0" cy="1981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" name="Rectangle 9"/>
              <p:cNvSpPr/>
              <p:nvPr/>
            </p:nvSpPr>
            <p:spPr bwMode="auto">
              <a:xfrm>
                <a:off x="2272858" y="3886200"/>
                <a:ext cx="3048000" cy="3048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b="1" kern="0" dirty="0">
                    <a:solidFill>
                      <a:srgbClr val="FFFFFF"/>
                    </a:solidFill>
                    <a:latin typeface="Arial" charset="0"/>
                  </a:rPr>
                  <a:t>Isolation</a:t>
                </a:r>
              </a:p>
            </p:txBody>
          </p:sp>
          <p:cxnSp>
            <p:nvCxnSpPr>
              <p:cNvPr id="11" name="Straight Arrow Connector 53"/>
              <p:cNvCxnSpPr>
                <a:cxnSpLocks noChangeShapeType="1"/>
              </p:cNvCxnSpPr>
              <p:nvPr/>
            </p:nvCxnSpPr>
            <p:spPr bwMode="auto">
              <a:xfrm flipH="1">
                <a:off x="1529908" y="4191000"/>
                <a:ext cx="485775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2" name="Group 5"/>
              <p:cNvGrpSpPr>
                <a:grpSpLocks/>
              </p:cNvGrpSpPr>
              <p:nvPr/>
            </p:nvGrpSpPr>
            <p:grpSpPr bwMode="auto">
              <a:xfrm>
                <a:off x="2272858" y="2362200"/>
                <a:ext cx="3048000" cy="1219200"/>
                <a:chOff x="5410200" y="5105400"/>
                <a:chExt cx="3048000" cy="1219200"/>
              </a:xfrm>
            </p:grpSpPr>
            <p:grpSp>
              <p:nvGrpSpPr>
                <p:cNvPr id="23" name="Group 1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4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4" name="Group 35"/>
                <p:cNvGrpSpPr>
                  <a:grpSpLocks/>
                </p:cNvGrpSpPr>
                <p:nvPr/>
              </p:nvGrpSpPr>
              <p:grpSpPr bwMode="auto">
                <a:xfrm>
                  <a:off x="54102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3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5" name="Group 38"/>
                <p:cNvGrpSpPr>
                  <a:grpSpLocks/>
                </p:cNvGrpSpPr>
                <p:nvPr/>
              </p:nvGrpSpPr>
              <p:grpSpPr bwMode="auto">
                <a:xfrm>
                  <a:off x="66294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3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6" name="Group 41"/>
                <p:cNvGrpSpPr>
                  <a:grpSpLocks/>
                </p:cNvGrpSpPr>
                <p:nvPr/>
              </p:nvGrpSpPr>
              <p:grpSpPr bwMode="auto">
                <a:xfrm>
                  <a:off x="66294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3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7" name="Group 44"/>
                <p:cNvGrpSpPr>
                  <a:grpSpLocks/>
                </p:cNvGrpSpPr>
                <p:nvPr/>
              </p:nvGrpSpPr>
              <p:grpSpPr bwMode="auto">
                <a:xfrm>
                  <a:off x="7848600" y="5105400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3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3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  <p:grpSp>
              <p:nvGrpSpPr>
                <p:cNvPr id="28" name="Group 47"/>
                <p:cNvGrpSpPr>
                  <a:grpSpLocks/>
                </p:cNvGrpSpPr>
                <p:nvPr/>
              </p:nvGrpSpPr>
              <p:grpSpPr bwMode="auto">
                <a:xfrm>
                  <a:off x="7848600" y="6003925"/>
                  <a:ext cx="609600" cy="320675"/>
                  <a:chOff x="5410200" y="5105400"/>
                  <a:chExt cx="609600" cy="320675"/>
                </a:xfrm>
              </p:grpSpPr>
              <p:sp>
                <p:nvSpPr>
                  <p:cNvPr id="2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105400"/>
                    <a:ext cx="609600" cy="168275"/>
                  </a:xfrm>
                  <a:prstGeom prst="rect">
                    <a:avLst/>
                  </a:prstGeom>
                  <a:solidFill>
                    <a:srgbClr val="FC01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 algn="ctr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PM</a:t>
                    </a:r>
                  </a:p>
                </p:txBody>
              </p:sp>
              <p:sp>
                <p:nvSpPr>
                  <p:cNvPr id="3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5257800"/>
                    <a:ext cx="609600" cy="16827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b="1">
                        <a:solidFill>
                          <a:srgbClr val="FFFFFF"/>
                        </a:solidFill>
                        <a:latin typeface="Arial" charset="0"/>
                      </a:rPr>
                      <a:t>SD</a:t>
                    </a:r>
                  </a:p>
                </p:txBody>
              </p:sp>
            </p:grpSp>
          </p:grpSp>
          <p:sp>
            <p:nvSpPr>
              <p:cNvPr id="13" name="Rectangle 51"/>
              <p:cNvSpPr>
                <a:spLocks noChangeArrowheads="1"/>
              </p:cNvSpPr>
              <p:nvPr/>
            </p:nvSpPr>
            <p:spPr bwMode="auto">
              <a:xfrm>
                <a:off x="1537846" y="41910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FFFFFF"/>
                    </a:solidFill>
                    <a:latin typeface="Arial" charset="0"/>
                  </a:rPr>
                  <a:t>1 BL Sockets</a:t>
                </a:r>
              </a:p>
            </p:txBody>
          </p:sp>
          <p:sp>
            <p:nvSpPr>
              <p:cNvPr id="14" name="Rectangle 51"/>
              <p:cNvSpPr>
                <a:spLocks noChangeArrowheads="1"/>
              </p:cNvSpPr>
              <p:nvPr/>
            </p:nvSpPr>
            <p:spPr bwMode="auto">
              <a:xfrm>
                <a:off x="4644583" y="41910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2 WL Sockets</a:t>
                </a: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2272858" y="2057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3492058" y="2057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4711258" y="2057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2272858" y="3581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3492058" y="3581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20" name="Rectangle 34"/>
              <p:cNvSpPr>
                <a:spLocks noChangeArrowheads="1"/>
              </p:cNvSpPr>
              <p:nvPr/>
            </p:nvSpPr>
            <p:spPr bwMode="auto">
              <a:xfrm>
                <a:off x="4711258" y="35814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272858" y="26670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b="1" kern="0" dirty="0">
                    <a:solidFill>
                      <a:srgbClr val="FFFFFF"/>
                    </a:solidFill>
                    <a:latin typeface="Arial" charset="0"/>
                  </a:rPr>
                  <a:t>BL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272858" y="29718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b="1" kern="0" dirty="0">
                    <a:solidFill>
                      <a:srgbClr val="FFFFFF"/>
                    </a:solidFill>
                    <a:latin typeface="Arial" charset="0"/>
                  </a:rPr>
                  <a:t>BL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98879" y="4078601"/>
              <a:ext cx="4267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Generation (20nm): </a:t>
              </a:r>
              <a:r>
                <a:rPr lang="en-US" dirty="0"/>
                <a:t>2 Decks 128Gbit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5502" y="2829635"/>
              <a:ext cx="493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566734" y="2882394"/>
              <a:ext cx="493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-</a:t>
              </a:r>
              <a:r>
                <a:rPr lang="en-US" b="1" dirty="0" smtClean="0">
                  <a:solidFill>
                    <a:srgbClr val="FF0000"/>
                  </a:solidFill>
                </a:rPr>
                <a:t>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260471" y="3219038"/>
            <a:ext cx="4627113" cy="2532448"/>
            <a:chOff x="4480350" y="1945001"/>
            <a:chExt cx="4627113" cy="2532448"/>
          </a:xfrm>
        </p:grpSpPr>
        <p:grpSp>
          <p:nvGrpSpPr>
            <p:cNvPr id="43" name="Group 146"/>
            <p:cNvGrpSpPr/>
            <p:nvPr/>
          </p:nvGrpSpPr>
          <p:grpSpPr>
            <a:xfrm>
              <a:off x="4844062" y="1945001"/>
              <a:ext cx="3819525" cy="2133600"/>
              <a:chOff x="4667250" y="2971800"/>
              <a:chExt cx="4867275" cy="4267200"/>
            </a:xfrm>
          </p:grpSpPr>
          <p:cxnSp>
            <p:nvCxnSpPr>
              <p:cNvPr id="44" name="Straight Arrow Connector 40"/>
              <p:cNvCxnSpPr>
                <a:cxnSpLocks noChangeShapeType="1"/>
              </p:cNvCxnSpPr>
              <p:nvPr/>
            </p:nvCxnSpPr>
            <p:spPr bwMode="auto">
              <a:xfrm flipH="1">
                <a:off x="8458200" y="64770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Arrow Connector 41"/>
              <p:cNvCxnSpPr>
                <a:cxnSpLocks noChangeShapeType="1"/>
              </p:cNvCxnSpPr>
              <p:nvPr/>
            </p:nvCxnSpPr>
            <p:spPr bwMode="auto">
              <a:xfrm flipH="1">
                <a:off x="8458200" y="4800600"/>
                <a:ext cx="6096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Arrow Connector 46"/>
              <p:cNvCxnSpPr>
                <a:cxnSpLocks noChangeShapeType="1"/>
              </p:cNvCxnSpPr>
              <p:nvPr/>
            </p:nvCxnSpPr>
            <p:spPr bwMode="auto">
              <a:xfrm flipV="1">
                <a:off x="8915400" y="3124200"/>
                <a:ext cx="0" cy="38100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9067800" y="4800600"/>
                <a:ext cx="0" cy="21336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Rectangle 47"/>
              <p:cNvSpPr/>
              <p:nvPr/>
            </p:nvSpPr>
            <p:spPr bwMode="auto">
              <a:xfrm>
                <a:off x="5410200" y="6629400"/>
                <a:ext cx="3048000" cy="304800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b="1" kern="0" dirty="0">
                    <a:solidFill>
                      <a:srgbClr val="FFFFFF"/>
                    </a:solidFill>
                    <a:latin typeface="Arial" charset="0"/>
                  </a:rPr>
                  <a:t>Isolation</a:t>
                </a:r>
              </a:p>
            </p:txBody>
          </p:sp>
          <p:cxnSp>
            <p:nvCxnSpPr>
              <p:cNvPr id="49" name="Straight Arrow Connector 53"/>
              <p:cNvCxnSpPr>
                <a:cxnSpLocks noChangeShapeType="1"/>
              </p:cNvCxnSpPr>
              <p:nvPr/>
            </p:nvCxnSpPr>
            <p:spPr bwMode="auto">
              <a:xfrm flipH="1">
                <a:off x="4667250" y="6934200"/>
                <a:ext cx="485775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Arrow Connector 69"/>
              <p:cNvCxnSpPr>
                <a:cxnSpLocks noChangeShapeType="1"/>
              </p:cNvCxnSpPr>
              <p:nvPr/>
            </p:nvCxnSpPr>
            <p:spPr bwMode="auto">
              <a:xfrm flipH="1">
                <a:off x="8431213" y="3124200"/>
                <a:ext cx="484187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Arrow Connector 57"/>
              <p:cNvCxnSpPr>
                <a:cxnSpLocks noChangeShapeType="1"/>
              </p:cNvCxnSpPr>
              <p:nvPr/>
            </p:nvCxnSpPr>
            <p:spPr bwMode="auto">
              <a:xfrm>
                <a:off x="4800600" y="3886200"/>
                <a:ext cx="6096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Arrow Connector 72"/>
              <p:cNvCxnSpPr>
                <a:cxnSpLocks noChangeShapeType="1"/>
              </p:cNvCxnSpPr>
              <p:nvPr/>
            </p:nvCxnSpPr>
            <p:spPr bwMode="auto">
              <a:xfrm>
                <a:off x="4953000" y="5715000"/>
                <a:ext cx="457200" cy="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Straight Arrow Connector 73"/>
              <p:cNvCxnSpPr>
                <a:cxnSpLocks noChangeShapeType="1"/>
              </p:cNvCxnSpPr>
              <p:nvPr/>
            </p:nvCxnSpPr>
            <p:spPr bwMode="auto">
              <a:xfrm flipV="1">
                <a:off x="4953000" y="5715000"/>
                <a:ext cx="0" cy="12192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Arrow Connector 74"/>
              <p:cNvCxnSpPr>
                <a:cxnSpLocks noChangeShapeType="1"/>
              </p:cNvCxnSpPr>
              <p:nvPr/>
            </p:nvCxnSpPr>
            <p:spPr bwMode="auto">
              <a:xfrm flipV="1">
                <a:off x="4800600" y="3886200"/>
                <a:ext cx="0" cy="3048000"/>
              </a:xfrm>
              <a:prstGeom prst="straightConnector1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675188" y="69342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2 BL Sockets</a:t>
                </a: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7781925" y="6934200"/>
                <a:ext cx="1752600" cy="304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2 WL Sockets</a:t>
                </a:r>
              </a:p>
            </p:txBody>
          </p:sp>
          <p:grpSp>
            <p:nvGrpSpPr>
              <p:cNvPr id="57" name="Group 1"/>
              <p:cNvGrpSpPr>
                <a:grpSpLocks/>
              </p:cNvGrpSpPr>
              <p:nvPr/>
            </p:nvGrpSpPr>
            <p:grpSpPr bwMode="auto">
              <a:xfrm>
                <a:off x="5410200" y="3276600"/>
                <a:ext cx="3048000" cy="3048000"/>
                <a:chOff x="5410200" y="3276600"/>
                <a:chExt cx="3048000" cy="3048000"/>
              </a:xfrm>
            </p:grpSpPr>
            <p:grpSp>
              <p:nvGrpSpPr>
                <p:cNvPr id="74" name="Group 52"/>
                <p:cNvGrpSpPr>
                  <a:grpSpLocks/>
                </p:cNvGrpSpPr>
                <p:nvPr/>
              </p:nvGrpSpPr>
              <p:grpSpPr bwMode="auto">
                <a:xfrm>
                  <a:off x="5410200" y="5105400"/>
                  <a:ext cx="3048000" cy="1219200"/>
                  <a:chOff x="5410200" y="5105400"/>
                  <a:chExt cx="3048000" cy="1219200"/>
                </a:xfrm>
              </p:grpSpPr>
              <p:grpSp>
                <p:nvGrpSpPr>
                  <p:cNvPr id="94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54102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1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11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5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54102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66294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7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7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66294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8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78486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9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78486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10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101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</p:grpSp>
            <p:grpSp>
              <p:nvGrpSpPr>
                <p:cNvPr id="75" name="Group 53"/>
                <p:cNvGrpSpPr>
                  <a:grpSpLocks/>
                </p:cNvGrpSpPr>
                <p:nvPr/>
              </p:nvGrpSpPr>
              <p:grpSpPr bwMode="auto">
                <a:xfrm>
                  <a:off x="5410200" y="3276600"/>
                  <a:ext cx="3048000" cy="1219200"/>
                  <a:chOff x="5410200" y="5105400"/>
                  <a:chExt cx="3048000" cy="1219200"/>
                </a:xfrm>
              </p:grpSpPr>
              <p:grpSp>
                <p:nvGrpSpPr>
                  <p:cNvPr id="7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54102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9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9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77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54102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9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91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7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66294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7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6294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7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80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7848600" y="5105400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5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  <p:grpSp>
                <p:nvGrpSpPr>
                  <p:cNvPr id="8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7848600" y="6003925"/>
                    <a:ext cx="609600" cy="320675"/>
                    <a:chOff x="5410200" y="5105400"/>
                    <a:chExt cx="609600" cy="320675"/>
                  </a:xfrm>
                </p:grpSpPr>
                <p:sp>
                  <p:nvSpPr>
                    <p:cNvPr id="8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105400"/>
                      <a:ext cx="609600" cy="168275"/>
                    </a:xfrm>
                    <a:prstGeom prst="rect">
                      <a:avLst/>
                    </a:prstGeom>
                    <a:solidFill>
                      <a:srgbClr val="FC01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0800" algn="ctr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PM</a:t>
                      </a:r>
                    </a:p>
                  </p:txBody>
                </p:sp>
                <p:sp>
                  <p:nvSpPr>
                    <p:cNvPr id="8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0200" y="5257800"/>
                      <a:ext cx="609600" cy="16827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 eaLnBrk="0" fontAlgn="base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latin typeface="Arial" charset="0"/>
                        </a:rPr>
                        <a:t>SD</a:t>
                      </a:r>
                    </a:p>
                  </p:txBody>
                </p:sp>
              </p:grpSp>
            </p:grpSp>
          </p:grp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5410200" y="4800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59" name="Rectangle 16"/>
              <p:cNvSpPr>
                <a:spLocks noChangeArrowheads="1"/>
              </p:cNvSpPr>
              <p:nvPr/>
            </p:nvSpPr>
            <p:spPr bwMode="auto">
              <a:xfrm>
                <a:off x="6629400" y="4800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7848600" y="4800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5410200" y="57150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b="1" kern="0" dirty="0">
                    <a:solidFill>
                      <a:srgbClr val="FFFFFF"/>
                    </a:solidFill>
                    <a:latin typeface="Arial" charset="0"/>
                  </a:rPr>
                  <a:t>BL</a:t>
                </a: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5410200" y="6324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63" name="Rectangle 32"/>
              <p:cNvSpPr>
                <a:spLocks noChangeArrowheads="1"/>
              </p:cNvSpPr>
              <p:nvPr/>
            </p:nvSpPr>
            <p:spPr bwMode="auto">
              <a:xfrm>
                <a:off x="6629400" y="6324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64" name="Rectangle 34"/>
              <p:cNvSpPr>
                <a:spLocks noChangeArrowheads="1"/>
              </p:cNvSpPr>
              <p:nvPr/>
            </p:nvSpPr>
            <p:spPr bwMode="auto">
              <a:xfrm>
                <a:off x="7848600" y="63246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5410200" y="54102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b="1" kern="0" dirty="0">
                    <a:solidFill>
                      <a:srgbClr val="FFFFFF"/>
                    </a:solidFill>
                    <a:latin typeface="Arial" charset="0"/>
                  </a:rPr>
                  <a:t>BL</a:t>
                </a:r>
              </a:p>
            </p:txBody>
          </p:sp>
          <p:sp>
            <p:nvSpPr>
              <p:cNvPr id="66" name="Rectangle 51"/>
              <p:cNvSpPr>
                <a:spLocks noChangeArrowheads="1"/>
              </p:cNvSpPr>
              <p:nvPr/>
            </p:nvSpPr>
            <p:spPr bwMode="auto">
              <a:xfrm>
                <a:off x="5410200" y="2971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67" name="Rectangle 52"/>
              <p:cNvSpPr>
                <a:spLocks noChangeArrowheads="1"/>
              </p:cNvSpPr>
              <p:nvPr/>
            </p:nvSpPr>
            <p:spPr bwMode="auto">
              <a:xfrm>
                <a:off x="6629400" y="2971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68" name="Rectangle 54"/>
              <p:cNvSpPr>
                <a:spLocks noChangeArrowheads="1"/>
              </p:cNvSpPr>
              <p:nvPr/>
            </p:nvSpPr>
            <p:spPr bwMode="auto">
              <a:xfrm>
                <a:off x="7848600" y="2971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5410200" y="38862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b="1" kern="0" dirty="0">
                    <a:solidFill>
                      <a:srgbClr val="FFFFFF"/>
                    </a:solidFill>
                    <a:latin typeface="Arial" charset="0"/>
                  </a:rPr>
                  <a:t>BL</a:t>
                </a:r>
              </a:p>
            </p:txBody>
          </p:sp>
          <p:sp>
            <p:nvSpPr>
              <p:cNvPr id="70" name="Rectangle 61"/>
              <p:cNvSpPr>
                <a:spLocks noChangeArrowheads="1"/>
              </p:cNvSpPr>
              <p:nvPr/>
            </p:nvSpPr>
            <p:spPr bwMode="auto">
              <a:xfrm>
                <a:off x="5410200" y="4495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71" name="Rectangle 63"/>
              <p:cNvSpPr>
                <a:spLocks noChangeArrowheads="1"/>
              </p:cNvSpPr>
              <p:nvPr/>
            </p:nvSpPr>
            <p:spPr bwMode="auto">
              <a:xfrm>
                <a:off x="6629400" y="4495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72" name="Rectangle 65"/>
              <p:cNvSpPr>
                <a:spLocks noChangeArrowheads="1"/>
              </p:cNvSpPr>
              <p:nvPr/>
            </p:nvSpPr>
            <p:spPr bwMode="auto">
              <a:xfrm>
                <a:off x="7848600" y="4495800"/>
                <a:ext cx="609600" cy="3048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Arial" charset="0"/>
                  </a:rPr>
                  <a:t>WL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5410200" y="3581400"/>
                <a:ext cx="3048000" cy="304800"/>
              </a:xfrm>
              <a:prstGeom prst="rect">
                <a:avLst/>
              </a:prstGeom>
              <a:solidFill>
                <a:srgbClr val="002087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b="1" kern="0" dirty="0">
                    <a:solidFill>
                      <a:srgbClr val="FFFFFF"/>
                    </a:solidFill>
                    <a:latin typeface="Arial" charset="0"/>
                  </a:rPr>
                  <a:t>BL</a:t>
                </a: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4777431" y="4108117"/>
              <a:ext cx="4330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Generation (20nm): </a:t>
              </a:r>
              <a:r>
                <a:rPr lang="en-US" dirty="0"/>
                <a:t>4-Decks 256Gbit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480350" y="2817816"/>
              <a:ext cx="493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297329" y="2791570"/>
              <a:ext cx="493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-</a:t>
              </a:r>
              <a:r>
                <a:rPr lang="en-US" b="1" dirty="0" smtClean="0">
                  <a:solidFill>
                    <a:srgbClr val="FF0000"/>
                  </a:solidFill>
                </a:rPr>
                <a:t>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7500554" y="6222292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(14nm</a:t>
            </a:r>
            <a:r>
              <a:rPr lang="en-US" dirty="0"/>
              <a:t>): </a:t>
            </a:r>
            <a:r>
              <a:rPr lang="en-US" dirty="0" smtClean="0"/>
              <a:t>4 </a:t>
            </a:r>
            <a:r>
              <a:rPr lang="en-US" dirty="0"/>
              <a:t>Decks </a:t>
            </a:r>
            <a:r>
              <a:rPr lang="en-US" dirty="0" smtClean="0"/>
              <a:t>512Gbit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260864" y="4364295"/>
            <a:ext cx="4433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Selector Device ensures high performance in terms of leakage and single cell selection</a:t>
            </a:r>
          </a:p>
          <a:p>
            <a:endParaRPr lang="en-US" dirty="0" smtClean="0"/>
          </a:p>
          <a:p>
            <a:r>
              <a:rPr lang="en-US" dirty="0" smtClean="0"/>
              <a:t>Memory element permits to store information using two stable states</a:t>
            </a:r>
            <a:endParaRPr lang="en-US" dirty="0"/>
          </a:p>
        </p:txBody>
      </p:sp>
      <p:sp>
        <p:nvSpPr>
          <p:cNvPr id="156" name="Down Arrow 155"/>
          <p:cNvSpPr/>
          <p:nvPr/>
        </p:nvSpPr>
        <p:spPr>
          <a:xfrm>
            <a:off x="9242041" y="2775863"/>
            <a:ext cx="246657" cy="32573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Down Arrow 156"/>
          <p:cNvSpPr/>
          <p:nvPr/>
        </p:nvSpPr>
        <p:spPr>
          <a:xfrm>
            <a:off x="9365370" y="5748779"/>
            <a:ext cx="246657" cy="32573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744745" y="2660514"/>
            <a:ext cx="26746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Each deck is a repeat (process) of lower deck, but operated in reverse polarity</a:t>
            </a:r>
          </a:p>
          <a:p>
            <a:endParaRPr lang="en-US" dirty="0"/>
          </a:p>
          <a:p>
            <a:r>
              <a:rPr lang="en-US" dirty="0" smtClean="0"/>
              <a:t>Each deck is always operated in the same </a:t>
            </a:r>
            <a:r>
              <a:rPr lang="en-US" b="1" u="sng" dirty="0" err="1" smtClean="0">
                <a:solidFill>
                  <a:srgbClr val="FF0000"/>
                </a:solidFill>
              </a:rPr>
              <a:t>uni</a:t>
            </a:r>
            <a:r>
              <a:rPr lang="en-US" b="1" u="sng" dirty="0" smtClean="0">
                <a:solidFill>
                  <a:srgbClr val="FF0000"/>
                </a:solidFill>
              </a:rPr>
              <a:t>-polar </a:t>
            </a:r>
            <a:r>
              <a:rPr lang="en-US" dirty="0" smtClean="0"/>
              <a:t>bias for read/write (not bi-polar per deck)</a:t>
            </a:r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208986" y="765260"/>
            <a:ext cx="4212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Cross point requires very good selector</a:t>
            </a:r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67112" y="765260"/>
            <a:ext cx="4521666" cy="54623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35" y="152401"/>
            <a:ext cx="11954312" cy="502812"/>
          </a:xfrm>
        </p:spPr>
        <p:txBody>
          <a:bodyPr/>
          <a:lstStyle/>
          <a:p>
            <a:r>
              <a:rPr lang="it-IT" sz="4000" dirty="0" smtClean="0"/>
              <a:t>Ovonic Threshold Switch (SD) </a:t>
            </a:r>
            <a:r>
              <a:rPr lang="it-IT" sz="4000" dirty="0"/>
              <a:t>P</a:t>
            </a:r>
            <a:r>
              <a:rPr lang="it-IT" sz="4000" dirty="0" smtClean="0"/>
              <a:t>olarity </a:t>
            </a:r>
            <a:r>
              <a:rPr lang="it-IT" sz="4000" dirty="0"/>
              <a:t>E</a:t>
            </a:r>
            <a:r>
              <a:rPr lang="it-IT" sz="4000" dirty="0" smtClean="0"/>
              <a:t>ffect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207" y="616804"/>
            <a:ext cx="10360293" cy="408391"/>
          </a:xfrm>
        </p:spPr>
        <p:txBody>
          <a:bodyPr/>
          <a:lstStyle/>
          <a:p>
            <a:r>
              <a:rPr lang="en-US" sz="1697" dirty="0"/>
              <a:t>A VT window has been observed by applying programming pulses to the SD device with opposite </a:t>
            </a:r>
            <a:r>
              <a:rPr lang="en-US" sz="1697" dirty="0" smtClean="0"/>
              <a:t>polarity</a:t>
            </a:r>
            <a:endParaRPr lang="en-US" sz="1697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360411" y="1949418"/>
            <a:ext cx="342804" cy="0"/>
          </a:xfrm>
          <a:prstGeom prst="line">
            <a:avLst/>
          </a:prstGeom>
          <a:ln w="2857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80298" y="1960845"/>
            <a:ext cx="2753858" cy="0"/>
          </a:xfrm>
          <a:prstGeom prst="line">
            <a:avLst/>
          </a:prstGeom>
          <a:ln w="2857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14642" y="1309518"/>
            <a:ext cx="342804" cy="0"/>
          </a:xfrm>
          <a:prstGeom prst="line">
            <a:avLst/>
          </a:prstGeom>
          <a:ln w="2857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14641" y="1320945"/>
            <a:ext cx="0" cy="628473"/>
          </a:xfrm>
          <a:prstGeom prst="line">
            <a:avLst/>
          </a:prstGeom>
          <a:ln w="2857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72681" y="1324754"/>
            <a:ext cx="0" cy="628473"/>
          </a:xfrm>
          <a:prstGeom prst="line">
            <a:avLst/>
          </a:prstGeom>
          <a:ln w="2857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527692" y="1960846"/>
            <a:ext cx="0" cy="350422"/>
          </a:xfrm>
          <a:prstGeom prst="line">
            <a:avLst/>
          </a:prstGeom>
          <a:ln w="28575" cap="rnd" cmpd="sng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455712" y="2317627"/>
            <a:ext cx="143960" cy="143960"/>
          </a:xfrm>
          <a:prstGeom prst="ellips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01094" y="1007978"/>
            <a:ext cx="177978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200" b="1" dirty="0">
                <a:latin typeface="Calibri"/>
                <a:cs typeface="Calibri"/>
              </a:rPr>
              <a:t>Positive programming pulse</a:t>
            </a:r>
            <a:endParaRPr lang="en-US" sz="1200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7217" y="2311267"/>
            <a:ext cx="288508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200" b="1" dirty="0">
                <a:latin typeface="Calibri"/>
                <a:cs typeface="Calibri"/>
              </a:rPr>
              <a:t>Negative VT detection </a:t>
            </a:r>
            <a:r>
              <a:rPr lang="it-IT" sz="1200" b="1" dirty="0">
                <a:latin typeface="Calibri"/>
                <a:cs typeface="Calibri"/>
                <a:sym typeface="Wingdings" pitchFamily="2" charset="2"/>
              </a:rPr>
              <a:t> VT=5.6V   </a:t>
            </a:r>
            <a:r>
              <a:rPr lang="it-IT" sz="1200" b="1" dirty="0" err="1">
                <a:latin typeface="Calibri"/>
                <a:cs typeface="Calibri"/>
                <a:sym typeface="Wingdings" pitchFamily="2" charset="2"/>
              </a:rPr>
              <a:t>VTHigh</a:t>
            </a:r>
            <a:endParaRPr lang="en-US" sz="1200" b="1" dirty="0">
              <a:latin typeface="Calibri"/>
              <a:cs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58818" y="3039517"/>
            <a:ext cx="342804" cy="0"/>
          </a:xfrm>
          <a:prstGeom prst="line">
            <a:avLst/>
          </a:prstGeom>
          <a:ln w="2857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78705" y="3050944"/>
            <a:ext cx="2753858" cy="0"/>
          </a:xfrm>
          <a:prstGeom prst="line">
            <a:avLst/>
          </a:prstGeom>
          <a:ln w="2857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13048" y="3685443"/>
            <a:ext cx="342804" cy="0"/>
          </a:xfrm>
          <a:prstGeom prst="line">
            <a:avLst/>
          </a:prstGeom>
          <a:ln w="2857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97812" y="3046338"/>
            <a:ext cx="0" cy="628473"/>
          </a:xfrm>
          <a:prstGeom prst="line">
            <a:avLst/>
          </a:prstGeom>
          <a:ln w="2857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5852" y="3050148"/>
            <a:ext cx="0" cy="628473"/>
          </a:xfrm>
          <a:prstGeom prst="line">
            <a:avLst/>
          </a:prstGeom>
          <a:ln w="28575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526099" y="3050945"/>
            <a:ext cx="0" cy="350422"/>
          </a:xfrm>
          <a:prstGeom prst="line">
            <a:avLst/>
          </a:prstGeom>
          <a:ln w="28575" cap="rnd" cmpd="sng"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454119" y="3407726"/>
            <a:ext cx="143960" cy="143960"/>
          </a:xfrm>
          <a:prstGeom prst="ellips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22354" y="2689610"/>
            <a:ext cx="18407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200" b="1" dirty="0">
                <a:latin typeface="Calibri"/>
                <a:cs typeface="Calibri"/>
              </a:rPr>
              <a:t>Negative programming pulse</a:t>
            </a:r>
            <a:endParaRPr lang="en-US" sz="1200" b="1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25622" y="3401366"/>
            <a:ext cx="28559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200" b="1" dirty="0">
                <a:latin typeface="Calibri"/>
                <a:cs typeface="Calibri"/>
              </a:rPr>
              <a:t>Negative VT detection </a:t>
            </a:r>
            <a:r>
              <a:rPr lang="it-IT" sz="1200" b="1" dirty="0">
                <a:latin typeface="Calibri"/>
                <a:cs typeface="Calibri"/>
                <a:sym typeface="Wingdings" pitchFamily="2" charset="2"/>
              </a:rPr>
              <a:t> VT=4.7V   </a:t>
            </a:r>
            <a:r>
              <a:rPr lang="it-IT" sz="1200" b="1" dirty="0" err="1">
                <a:latin typeface="Calibri"/>
                <a:cs typeface="Calibri"/>
                <a:sym typeface="Wingdings" pitchFamily="2" charset="2"/>
              </a:rPr>
              <a:t>VTLow</a:t>
            </a:r>
            <a:endParaRPr lang="en-US" sz="1200" b="1" dirty="0">
              <a:latin typeface="Calibri"/>
              <a:cs typeface="Calibri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5475941" y="3226156"/>
            <a:ext cx="625153" cy="325532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5475941" y="1782330"/>
            <a:ext cx="625153" cy="325532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21" y="901404"/>
            <a:ext cx="4938607" cy="384280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42588" y="1527378"/>
            <a:ext cx="103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egoe UI" panose="020B0502040204020203" pitchFamily="34" charset="0"/>
                <a:cs typeface="Segoe UI" panose="020B0502040204020203" pitchFamily="34" charset="0"/>
              </a:rPr>
              <a:t>VT_High</a:t>
            </a:r>
            <a:endParaRPr lang="en-US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97076" y="2909961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egoe UI" panose="020B0502040204020203" pitchFamily="34" charset="0"/>
                <a:cs typeface="Segoe UI" panose="020B0502040204020203" pitchFamily="34" charset="0"/>
              </a:rPr>
              <a:t>VT_Low</a:t>
            </a:r>
            <a:endParaRPr lang="en-US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6127" y="1013634"/>
            <a:ext cx="360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S15B SD-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lot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8792062, 18nm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SD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  <a:cs typeface="Segoe UI" panose="020B0502040204020203" pitchFamily="34" charset="0"/>
              </a:rPr>
              <a:t>d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ver 4</a:t>
            </a:r>
            <a:endParaRPr lang="en-US" sz="1400" dirty="0" err="1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75076" y="4713891"/>
            <a:ext cx="2300527" cy="1833737"/>
            <a:chOff x="6034225" y="1012193"/>
            <a:chExt cx="1898468" cy="1513257"/>
          </a:xfrm>
        </p:grpSpPr>
        <p:sp>
          <p:nvSpPr>
            <p:cNvPr id="29" name="TextBox 28"/>
            <p:cNvSpPr txBox="1"/>
            <p:nvPr/>
          </p:nvSpPr>
          <p:spPr>
            <a:xfrm>
              <a:off x="7450911" y="1511136"/>
              <a:ext cx="481782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SxP</a:t>
              </a:r>
              <a:endParaRPr lang="en-US" b="1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93324" y="2161078"/>
              <a:ext cx="528926" cy="36437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99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 WL</a:t>
              </a:r>
              <a:endParaRPr lang="en-US" sz="1099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93324" y="2034298"/>
              <a:ext cx="528926" cy="130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9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Carbon</a:t>
              </a:r>
              <a:endParaRPr lang="en-US" sz="9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94912" y="1899797"/>
              <a:ext cx="527337" cy="13450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SD</a:t>
              </a:r>
              <a:endParaRPr lang="en-US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94912" y="1763750"/>
              <a:ext cx="527338" cy="1383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9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Carbon</a:t>
              </a:r>
              <a:endParaRPr lang="en-US" sz="9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94912" y="1352020"/>
              <a:ext cx="527338" cy="40891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PM</a:t>
              </a:r>
              <a:endParaRPr lang="en-US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94911" y="1216626"/>
              <a:ext cx="527338" cy="1383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9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Carbon</a:t>
              </a:r>
              <a:endParaRPr lang="en-US" sz="9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77000" y="1012193"/>
              <a:ext cx="1143000" cy="20938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 BL</a:t>
              </a:r>
              <a:endParaRPr lang="en-US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94911" y="1762919"/>
              <a:ext cx="527338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794911" y="1356006"/>
              <a:ext cx="527338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034225" y="1452722"/>
              <a:ext cx="659044" cy="214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91" b="1" dirty="0"/>
                <a:t>W lamina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6634108" y="1376794"/>
              <a:ext cx="140742" cy="1923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634108" y="1569131"/>
              <a:ext cx="147296" cy="1869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971" y="4775075"/>
            <a:ext cx="1546804" cy="171361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8294552" y="5019600"/>
            <a:ext cx="1841496" cy="1144709"/>
            <a:chOff x="6477000" y="3621383"/>
            <a:chExt cx="1519660" cy="944650"/>
          </a:xfrm>
        </p:grpSpPr>
        <p:sp>
          <p:nvSpPr>
            <p:cNvPr id="50" name="Rectangle 49"/>
            <p:cNvSpPr/>
            <p:nvPr/>
          </p:nvSpPr>
          <p:spPr>
            <a:xfrm>
              <a:off x="6793324" y="4326136"/>
              <a:ext cx="528925" cy="2398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099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 WL</a:t>
              </a:r>
              <a:endParaRPr lang="en-US" sz="1099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93324" y="4193889"/>
              <a:ext cx="528925" cy="132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9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Carbon</a:t>
              </a:r>
              <a:endParaRPr lang="en-US" sz="9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793324" y="4034873"/>
              <a:ext cx="528925" cy="1608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SD</a:t>
              </a:r>
              <a:endParaRPr lang="en-US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93324" y="3865049"/>
              <a:ext cx="528925" cy="1698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9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Carbon</a:t>
              </a:r>
              <a:endParaRPr lang="en-US" sz="9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77000" y="3621383"/>
              <a:ext cx="1143000" cy="243666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4" tIns="45707" rIns="91414" bIns="457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200" b="1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 BL</a:t>
              </a:r>
              <a:endParaRPr lang="en-US" sz="12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47413" y="3941316"/>
              <a:ext cx="549247" cy="304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Segoe UI" panose="020B0502040204020203" pitchFamily="34" charset="0"/>
                  <a:cs typeface="Segoe UI" panose="020B0502040204020203" pitchFamily="34" charset="0"/>
                </a:rPr>
                <a:t>SSM</a:t>
              </a:r>
              <a:endParaRPr lang="en-US" b="1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6" name="Picture 4" descr="image00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3" r="63659" b="35380"/>
          <a:stretch/>
        </p:blipFill>
        <p:spPr bwMode="auto">
          <a:xfrm>
            <a:off x="10136048" y="4860162"/>
            <a:ext cx="1733033" cy="14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96353" y="4775075"/>
            <a:ext cx="2900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Leads to possibility of a self-select-memory (SSM) of a single chalcogenide layer that has low field leakage, cell selection and stores information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075076" y="4588891"/>
            <a:ext cx="4139456" cy="19587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196043" y="4588891"/>
            <a:ext cx="3757971" cy="19587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16200000">
            <a:off x="7569935" y="5227795"/>
            <a:ext cx="244079" cy="566042"/>
          </a:xfrm>
          <a:prstGeom prst="downArrow">
            <a:avLst>
              <a:gd name="adj1" fmla="val 50000"/>
              <a:gd name="adj2" fmla="val 6020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Selector Memory (SSM)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Basic Concept Intro</a:t>
            </a:r>
          </a:p>
          <a:p>
            <a:r>
              <a:rPr lang="en-US" sz="3600" dirty="0" smtClean="0"/>
              <a:t>Assuming it works, what do we gain?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ey things we know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ey things we DON’T know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Next Steps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4943" y="198091"/>
            <a:ext cx="9144000" cy="838200"/>
          </a:xfrm>
        </p:spPr>
        <p:txBody>
          <a:bodyPr/>
          <a:lstStyle/>
          <a:p>
            <a:r>
              <a:rPr lang="en-US" sz="3200" dirty="0" smtClean="0"/>
              <a:t>Potential Process Simplification (20nm Comparison)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20"/>
          <a:stretch/>
        </p:blipFill>
        <p:spPr>
          <a:xfrm>
            <a:off x="2895600" y="1600200"/>
            <a:ext cx="1691268" cy="2977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464820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SSM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0175" b="4369"/>
          <a:stretch/>
        </p:blipFill>
        <p:spPr>
          <a:xfrm>
            <a:off x="1066800" y="1524000"/>
            <a:ext cx="1743307" cy="4226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715000"/>
            <a:ext cx="73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</a:t>
            </a:r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XP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4186" y="1157602"/>
            <a:ext cx="7236904" cy="218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39" dirty="0" smtClean="0"/>
              <a:t>SSM </a:t>
            </a:r>
            <a:r>
              <a:rPr lang="en-US" sz="1939" i="1" dirty="0" smtClean="0"/>
              <a:t>Potentially</a:t>
            </a:r>
            <a:r>
              <a:rPr lang="en-US" sz="1939" dirty="0" smtClean="0"/>
              <a:t> overcomes </a:t>
            </a:r>
            <a:r>
              <a:rPr lang="en-US" sz="1939" dirty="0"/>
              <a:t>several </a:t>
            </a:r>
            <a:r>
              <a:rPr lang="en-US" sz="1939" dirty="0" smtClean="0"/>
              <a:t>SXP issues</a:t>
            </a:r>
            <a:endParaRPr lang="en-US" sz="1939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39" dirty="0"/>
              <a:t>No cross-contamination between PM and </a:t>
            </a:r>
            <a:r>
              <a:rPr lang="en-US" sz="1939" dirty="0" smtClean="0"/>
              <a:t>SD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39" dirty="0" smtClean="0"/>
              <a:t>Today: Etch done in 2 steps (First &amp; Last Partial Etches: FP, LP) with liners deposited in between </a:t>
            </a:r>
            <a:endParaRPr lang="en-US" sz="1939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39" dirty="0"/>
              <a:t>L</a:t>
            </a:r>
            <a:r>
              <a:rPr lang="en-US" sz="1939" dirty="0" smtClean="0"/>
              <a:t>ower </a:t>
            </a:r>
            <a:r>
              <a:rPr lang="en-US" sz="1939" dirty="0"/>
              <a:t>cell aspect-ratio simplifies the cell sealing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39" dirty="0"/>
              <a:t>L</a:t>
            </a:r>
            <a:r>
              <a:rPr lang="en-US" sz="1939" dirty="0" smtClean="0"/>
              <a:t>ower </a:t>
            </a:r>
            <a:r>
              <a:rPr lang="en-US" sz="1939" dirty="0"/>
              <a:t>programming current </a:t>
            </a:r>
            <a:r>
              <a:rPr lang="en-US" sz="1939" dirty="0" smtClean="0">
                <a:sym typeface="Wingdings" panose="05000000000000000000" pitchFamily="2" charset="2"/>
              </a:rPr>
              <a:t> </a:t>
            </a:r>
            <a:r>
              <a:rPr lang="en-US" sz="1939" dirty="0" smtClean="0"/>
              <a:t>relaxes metal (WL/BL) requirements and associated </a:t>
            </a:r>
            <a:r>
              <a:rPr lang="en-US" sz="1939" dirty="0"/>
              <a:t>array capacitance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3463" y="5998588"/>
            <a:ext cx="614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Aspect Ratios, including </a:t>
            </a:r>
            <a:r>
              <a:rPr lang="en-US" dirty="0" err="1" smtClean="0"/>
              <a:t>hardmask</a:t>
            </a:r>
            <a:r>
              <a:rPr lang="en-US" dirty="0" smtClean="0"/>
              <a:t> resist are estimates – useful for comparative purposes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47888"/>
              </p:ext>
            </p:extLst>
          </p:nvPr>
        </p:nvGraphicFramePr>
        <p:xfrm>
          <a:off x="4586868" y="3666866"/>
          <a:ext cx="7086600" cy="2243328"/>
        </p:xfrm>
        <a:graphic>
          <a:graphicData uri="http://schemas.openxmlformats.org/drawingml/2006/table">
            <a:tbl>
              <a:tblPr/>
              <a:tblGrid>
                <a:gridCol w="2362200"/>
                <a:gridCol w="1371600"/>
                <a:gridCol w="1143000"/>
                <a:gridCol w="990600"/>
                <a:gridCol w="1219200"/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1st Cut</a:t>
                      </a:r>
                    </a:p>
                  </a:txBody>
                  <a:tcPr marL="18288" marR="18288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2nd Cut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SXP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SXP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Stack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height [nm]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Stack Height,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inc.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HM [nm]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Height/ Space for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FP [nm]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212.5/25.5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261/21.7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Height/ Space for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LP [nm]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246/19.6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142.6/19.6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182/18.4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191.7/18.4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Space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Aspect Ratio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 FP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Space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Aspect Ratio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 LP</a:t>
                      </a:r>
                    </a:p>
                  </a:txBody>
                  <a:tcPr marL="36576" marR="36576" marT="18288" marB="18288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18288" marR="18288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18288" marR="18288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5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69" y="86418"/>
            <a:ext cx="11811699" cy="838200"/>
          </a:xfrm>
        </p:spPr>
        <p:txBody>
          <a:bodyPr>
            <a:normAutofit fontScale="90000"/>
          </a:bodyPr>
          <a:lstStyle/>
          <a:p>
            <a:r>
              <a:rPr lang="en-US" sz="3878" dirty="0" smtClean="0"/>
              <a:t>Process simplification </a:t>
            </a:r>
            <a:r>
              <a:rPr lang="en-US" sz="3878" dirty="0" smtClean="0">
                <a:sym typeface="Wingdings" panose="05000000000000000000" pitchFamily="2" charset="2"/>
              </a:rPr>
              <a:t> Lower Cost &amp; Further Opportunities</a:t>
            </a:r>
            <a:endParaRPr lang="en-US" sz="3878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77" y="781012"/>
            <a:ext cx="7300573" cy="48520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Definite: Removes all the PM related process cost (deposition, etch, liner,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Possibility #1: Further Lower Cost Opportunities become potentially viable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Lower mask count process: N+1 critical masks (vs. 2N) for N decks (use 2 step SXP-like etch/liner for 2 SSM decks)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Possibility #2: Potential for “3D-NAND-like” Cross-point array architecture, for lower cost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Thinner/simpler stack might be possible for lateral cell (vs planar / subtractive in SXP)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ALD required for SD switch (does not exist)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Power/Performance unknown w/ larger array RC </a:t>
            </a:r>
          </a:p>
          <a:p>
            <a:pPr lvl="2">
              <a:spcBef>
                <a:spcPts val="0"/>
              </a:spcBef>
            </a:pPr>
            <a:r>
              <a:rPr lang="en-US" sz="1915" dirty="0" smtClean="0"/>
              <a:t>3D NAND-like architecture for RRAM was not as good as our present SXP approach when we explored in past</a:t>
            </a:r>
          </a:p>
          <a:p>
            <a:pPr lvl="2">
              <a:spcBef>
                <a:spcPts val="0"/>
              </a:spcBef>
            </a:pPr>
            <a:r>
              <a:rPr lang="en-US" sz="1915" dirty="0" smtClean="0"/>
              <a:t>Never as low cost as 3D NAND (NAND = MLC/TLC/QLC)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50" y="1086375"/>
            <a:ext cx="1884362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550" y="2583154"/>
            <a:ext cx="1419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37"/>
          <p:cNvCxnSpPr>
            <a:cxnSpLocks noChangeShapeType="1"/>
          </p:cNvCxnSpPr>
          <p:nvPr/>
        </p:nvCxnSpPr>
        <p:spPr bwMode="auto">
          <a:xfrm>
            <a:off x="9303012" y="3521457"/>
            <a:ext cx="490538" cy="22701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42"/>
          <p:cNvCxnSpPr>
            <a:cxnSpLocks noChangeShapeType="1"/>
          </p:cNvCxnSpPr>
          <p:nvPr/>
        </p:nvCxnSpPr>
        <p:spPr bwMode="auto">
          <a:xfrm flipV="1">
            <a:off x="9303012" y="2633954"/>
            <a:ext cx="490538" cy="3429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9647339" y="4035105"/>
            <a:ext cx="24411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 floating gate Transistor of 3D NAND with SSM; </a:t>
            </a:r>
          </a:p>
          <a:p>
            <a:endParaRPr lang="en-US" dirty="0"/>
          </a:p>
          <a:p>
            <a:r>
              <a:rPr lang="en-US" dirty="0" smtClean="0"/>
              <a:t>Replace channel with metal.</a:t>
            </a:r>
          </a:p>
          <a:p>
            <a:endParaRPr lang="en-US" dirty="0"/>
          </a:p>
          <a:p>
            <a:r>
              <a:rPr lang="en-US" dirty="0" smtClean="0"/>
              <a:t>We think can work with FG NAND flow, but may require RG??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5277" y="198091"/>
            <a:ext cx="9144000" cy="657586"/>
          </a:xfrm>
        </p:spPr>
        <p:txBody>
          <a:bodyPr/>
          <a:lstStyle/>
          <a:p>
            <a:r>
              <a:rPr lang="en-US" sz="3200" dirty="0" smtClean="0"/>
              <a:t>Performance Gain (20nm Comparison)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20"/>
          <a:stretch/>
        </p:blipFill>
        <p:spPr>
          <a:xfrm>
            <a:off x="2895600" y="1600200"/>
            <a:ext cx="1691268" cy="2977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464820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SSM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0175" b="4369"/>
          <a:stretch/>
        </p:blipFill>
        <p:spPr>
          <a:xfrm>
            <a:off x="1066800" y="1524000"/>
            <a:ext cx="1743307" cy="4226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715000"/>
            <a:ext cx="73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</a:t>
            </a:r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XP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9229" y="3617148"/>
            <a:ext cx="636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for improving one of the key limiters of 3DXP: low write bandwidth (vs read and vs. DRAM)</a:t>
            </a:r>
          </a:p>
          <a:p>
            <a:endParaRPr lang="en-US" dirty="0"/>
          </a:p>
          <a:p>
            <a:r>
              <a:rPr lang="en-US" dirty="0" smtClean="0"/>
              <a:t>Write latency will improve (more balanced, with typical compute workload of 2:1 </a:t>
            </a:r>
            <a:r>
              <a:rPr lang="en-US" dirty="0" err="1" smtClean="0"/>
              <a:t>read:write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Write bandwidth is only slightly improved (&lt;10%) normalized for power, but potential headroom (~3X) for improvement, if increased power can be supported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92343"/>
              </p:ext>
            </p:extLst>
          </p:nvPr>
        </p:nvGraphicFramePr>
        <p:xfrm>
          <a:off x="5159229" y="1406595"/>
          <a:ext cx="5873750" cy="1682496"/>
        </p:xfrm>
        <a:graphic>
          <a:graphicData uri="http://schemas.openxmlformats.org/drawingml/2006/table">
            <a:tbl>
              <a:tblPr/>
              <a:tblGrid>
                <a:gridCol w="2144709"/>
                <a:gridCol w="709605"/>
                <a:gridCol w="754859"/>
                <a:gridCol w="754859"/>
                <a:gridCol w="754859"/>
                <a:gridCol w="754859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Read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Write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76" marR="36576" marT="18288" marB="18288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SXP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SXP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SSM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Latency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182880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36576" marR="36576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Energy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/b</a:t>
                      </a:r>
                    </a:p>
                  </a:txBody>
                  <a:tcPr marL="182880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36576" marR="36576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Latency limited BW</a:t>
                      </a:r>
                    </a:p>
                  </a:txBody>
                  <a:tcPr marL="182880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MB/s</a:t>
                      </a:r>
                    </a:p>
                  </a:txBody>
                  <a:tcPr marL="182880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4876</a:t>
                      </a:r>
                    </a:p>
                  </a:txBody>
                  <a:tcPr marL="36576" marR="36576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4876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2926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Power limited BW</a:t>
                      </a:r>
                    </a:p>
                  </a:txBody>
                  <a:tcPr marL="182880" marR="36576" marT="18288" marB="18288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MB/s</a:t>
                      </a:r>
                    </a:p>
                  </a:txBody>
                  <a:tcPr marL="182880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</a:t>
                      </a:r>
                    </a:p>
                  </a:txBody>
                  <a:tcPr marL="36576" marR="36576" marT="18288" marB="18288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36576" marR="36576" marT="18288" marB="182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Selector Memory (SSM)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Basic Concept Intro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Assuming it works, what do we gain?</a:t>
            </a:r>
          </a:p>
          <a:p>
            <a:r>
              <a:rPr lang="en-US" sz="3600" dirty="0"/>
              <a:t>K</a:t>
            </a:r>
            <a:r>
              <a:rPr lang="en-US" sz="3600" dirty="0" smtClean="0"/>
              <a:t>ey things we know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ey things we DON’T know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Next Steps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nalog Elements Learning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Al's wide Intel template</Template>
  <TotalTime>18553</TotalTime>
  <Words>1553</Words>
  <Application>Microsoft Office PowerPoint</Application>
  <PresentationFormat>Widescreen</PresentationFormat>
  <Paragraphs>435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PGothic</vt:lpstr>
      <vt:lpstr>Arial</vt:lpstr>
      <vt:lpstr>Calibri</vt:lpstr>
      <vt:lpstr>Cambria Math</vt:lpstr>
      <vt:lpstr>Neo Sans Intel</vt:lpstr>
      <vt:lpstr>Neo Sans Intel Medium</vt:lpstr>
      <vt:lpstr>Segoe UI</vt:lpstr>
      <vt:lpstr>Symbol</vt:lpstr>
      <vt:lpstr>Tahoma</vt:lpstr>
      <vt:lpstr>Times</vt:lpstr>
      <vt:lpstr>Times New Roman</vt:lpstr>
      <vt:lpstr>Wingdings</vt:lpstr>
      <vt:lpstr>blank</vt:lpstr>
      <vt:lpstr>Self Selector Memory (SSM)</vt:lpstr>
      <vt:lpstr>Self Selector Memory (SSM)</vt:lpstr>
      <vt:lpstr>3D XPoint™: Memory + Selector Device </vt:lpstr>
      <vt:lpstr>Ovonic Threshold Switch (SD) Polarity Effect</vt:lpstr>
      <vt:lpstr>Self Selector Memory (SSM)</vt:lpstr>
      <vt:lpstr>Potential Process Simplification (20nm Comparison) </vt:lpstr>
      <vt:lpstr>Process simplification  Lower Cost &amp; Further Opportunities</vt:lpstr>
      <vt:lpstr>Performance Gain (20nm Comparison)</vt:lpstr>
      <vt:lpstr>Self Selector Memory (SSM)</vt:lpstr>
      <vt:lpstr>Recently attained Array Testing (vs previous single cell) confirming distributions</vt:lpstr>
      <vt:lpstr>Endurance &amp; Distributions </vt:lpstr>
      <vt:lpstr>SSM Research Key Issue Summary</vt:lpstr>
      <vt:lpstr>Self Selector Memory (SSM)</vt:lpstr>
      <vt:lpstr>Don’t Know Basic Physics…yet</vt:lpstr>
      <vt:lpstr>Don’t Know Circuit Topology to Fit CMOS under Array…yet</vt:lpstr>
      <vt:lpstr>Self Selector Memory (SSM)</vt:lpstr>
      <vt:lpstr>Next Steps</vt:lpstr>
      <vt:lpstr>Backup</vt:lpstr>
      <vt:lpstr>Circuit topology comparisons – Physical geometry insensitive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Readiness</dc:title>
  <dc:creator>Dixon, David</dc:creator>
  <cp:keywords>CTPClassification=CTP_IRS:VisualMarkings=Yes</cp:keywords>
  <cp:lastModifiedBy>Fazio, Al</cp:lastModifiedBy>
  <cp:revision>398</cp:revision>
  <dcterms:created xsi:type="dcterms:W3CDTF">2016-10-12T23:16:39Z</dcterms:created>
  <dcterms:modified xsi:type="dcterms:W3CDTF">2017-10-31T19:03:10Z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772ab3df-f17e-4f64-9b64-b67a30f7dc71</vt:lpwstr>
  </property>
  <property fmtid="{D5CDD505-2E9C-101B-9397-08002B2CF9AE}" pid="3" name="CTP_BU">
    <vt:lpwstr>NVM SOLUTIONS GROUP</vt:lpwstr>
  </property>
  <property fmtid="{D5CDD505-2E9C-101B-9397-08002B2CF9AE}" pid="4" name="CTP_TimeStamp">
    <vt:lpwstr>2017-10-31 19:03:10Z</vt:lpwstr>
  </property>
  <property fmtid="{D5CDD505-2E9C-101B-9397-08002B2CF9AE}" pid="5" name="CTP_FOOTER">
    <vt:lpwstr>CTP_IRS</vt:lpwstr>
  </property>
  <property fmtid="{D5CDD505-2E9C-101B-9397-08002B2CF9AE}" pid="6" name="CTPClassification">
    <vt:lpwstr>CTP_IRS</vt:lpwstr>
  </property>
  <property fmtid="{D5CDD505-2E9C-101B-9397-08002B2CF9AE}" pid="7" name="VisualMarkings">
    <vt:lpwstr>Yes</vt:lpwstr>
  </property>
</Properties>
</file>