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71" r:id="rId5"/>
    <p:sldId id="272" r:id="rId6"/>
    <p:sldId id="266" r:id="rId7"/>
    <p:sldId id="276" r:id="rId8"/>
    <p:sldId id="275" r:id="rId9"/>
    <p:sldId id="268" r:id="rId10"/>
    <p:sldId id="267" r:id="rId11"/>
    <p:sldId id="257" r:id="rId12"/>
    <p:sldId id="265" r:id="rId13"/>
    <p:sldId id="262" r:id="rId14"/>
    <p:sldId id="263" r:id="rId15"/>
    <p:sldId id="274" r:id="rId16"/>
    <p:sldId id="258" r:id="rId17"/>
    <p:sldId id="259" r:id="rId1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B0"/>
    <a:srgbClr val="0064D2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73" d="100"/>
          <a:sy n="73" d="100"/>
        </p:scale>
        <p:origin x="64" y="2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67990-623D-4B4D-9E84-0212FC482A0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C1B20-3774-467E-8364-B1CD9EEA9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68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6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14943" y="198091"/>
            <a:ext cx="9144000" cy="838200"/>
          </a:xfrm>
        </p:spPr>
        <p:txBody>
          <a:bodyPr/>
          <a:lstStyle/>
          <a:p>
            <a:r>
              <a:rPr lang="en-US" sz="3200" dirty="0" smtClean="0"/>
              <a:t>Potential Process Simplification (20nm Comparison) 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00600" y="1600200"/>
            <a:ext cx="63910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anose="020F0502020204030204" pitchFamily="34" charset="0"/>
              </a:rPr>
              <a:t>SSM </a:t>
            </a:r>
            <a:r>
              <a:rPr lang="en-US" sz="1800" i="1" dirty="0" smtClean="0">
                <a:latin typeface="Calibri" panose="020F0502020204030204" pitchFamily="34" charset="0"/>
              </a:rPr>
              <a:t>Potentially</a:t>
            </a:r>
            <a:r>
              <a:rPr lang="en-US" sz="1800" dirty="0" smtClean="0">
                <a:latin typeface="Calibri" panose="020F0502020204030204" pitchFamily="34" charset="0"/>
              </a:rPr>
              <a:t> overcomes </a:t>
            </a:r>
            <a:r>
              <a:rPr lang="en-US" sz="1800" dirty="0">
                <a:latin typeface="Calibri" panose="020F0502020204030204" pitchFamily="34" charset="0"/>
              </a:rPr>
              <a:t>several </a:t>
            </a:r>
            <a:r>
              <a:rPr lang="en-US" sz="1800" dirty="0" smtClean="0">
                <a:latin typeface="Calibri" panose="020F0502020204030204" pitchFamily="34" charset="0"/>
              </a:rPr>
              <a:t>SXP issues</a:t>
            </a:r>
            <a:endParaRPr lang="en-US" sz="1800" dirty="0">
              <a:latin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</a:rPr>
              <a:t>No cross-contamination between PM and </a:t>
            </a:r>
            <a:r>
              <a:rPr lang="en-US" sz="1800" dirty="0" smtClean="0">
                <a:latin typeface="Calibri" panose="020F0502020204030204" pitchFamily="34" charset="0"/>
              </a:rPr>
              <a:t>SD</a:t>
            </a:r>
            <a:endParaRPr lang="en-US" sz="1800" dirty="0">
              <a:latin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</a:rPr>
              <a:t>L</a:t>
            </a:r>
            <a:r>
              <a:rPr lang="en-US" sz="1800" dirty="0" smtClean="0">
                <a:latin typeface="Calibri" panose="020F0502020204030204" pitchFamily="34" charset="0"/>
              </a:rPr>
              <a:t>ower </a:t>
            </a:r>
            <a:r>
              <a:rPr lang="en-US" sz="1800" dirty="0">
                <a:latin typeface="Calibri" panose="020F0502020204030204" pitchFamily="34" charset="0"/>
              </a:rPr>
              <a:t>cell aspect-ratio simplifies the cell sealing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</a:rPr>
              <a:t>L</a:t>
            </a:r>
            <a:r>
              <a:rPr lang="en-US" sz="1800" dirty="0" smtClean="0">
                <a:latin typeface="Calibri" panose="020F0502020204030204" pitchFamily="34" charset="0"/>
              </a:rPr>
              <a:t>ower </a:t>
            </a:r>
            <a:r>
              <a:rPr lang="en-US" sz="1800" dirty="0">
                <a:latin typeface="Calibri" panose="020F0502020204030204" pitchFamily="34" charset="0"/>
              </a:rPr>
              <a:t>programming current </a:t>
            </a:r>
            <a:r>
              <a:rPr lang="en-US" sz="1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US" sz="1800" dirty="0" smtClean="0">
                <a:latin typeface="Calibri" panose="020F0502020204030204" pitchFamily="34" charset="0"/>
              </a:rPr>
              <a:t>relaxes metal (WL/BL) requirements and associated </a:t>
            </a:r>
            <a:r>
              <a:rPr lang="en-US" sz="1800" dirty="0">
                <a:latin typeface="Calibri" panose="020F0502020204030204" pitchFamily="34" charset="0"/>
              </a:rPr>
              <a:t>array capacitance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932778"/>
              </p:ext>
            </p:extLst>
          </p:nvPr>
        </p:nvGraphicFramePr>
        <p:xfrm>
          <a:off x="4876800" y="3352800"/>
          <a:ext cx="6248400" cy="1999488"/>
        </p:xfrm>
        <a:graphic>
          <a:graphicData uri="http://schemas.openxmlformats.org/drawingml/2006/table">
            <a:tbl>
              <a:tblPr/>
              <a:tblGrid>
                <a:gridCol w="2082800"/>
                <a:gridCol w="1209368"/>
                <a:gridCol w="1007806"/>
                <a:gridCol w="873432"/>
                <a:gridCol w="1074994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1st Cut</a:t>
                      </a: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2nd Cut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Height,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inc.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HM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FP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212.5/25.5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261/21.7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LP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246/19.6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142.6/19.6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FP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LP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4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Retention/Disturb: </a:t>
            </a:r>
            <a:r>
              <a:rPr lang="en-US" sz="3600" dirty="0"/>
              <a:t>Drift, RD, WD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 characterization</a:t>
            </a:r>
          </a:p>
          <a:p>
            <a:pPr lvl="1"/>
            <a:r>
              <a:rPr lang="en-US" sz="1800" dirty="0" smtClean="0"/>
              <a:t>Set </a:t>
            </a:r>
            <a:r>
              <a:rPr lang="en-US" sz="1800" dirty="0"/>
              <a:t>and Reset states </a:t>
            </a:r>
            <a:endParaRPr lang="en-US" sz="1800" dirty="0" smtClean="0"/>
          </a:p>
          <a:p>
            <a:pPr lvl="1"/>
            <a:r>
              <a:rPr lang="en-US" sz="1800" dirty="0" smtClean="0"/>
              <a:t>UD and BD</a:t>
            </a:r>
          </a:p>
          <a:p>
            <a:pPr lvl="1"/>
            <a:r>
              <a:rPr lang="en-US" sz="1800" dirty="0" smtClean="0"/>
              <a:t>1u </a:t>
            </a:r>
            <a:r>
              <a:rPr lang="en-US" sz="1800" dirty="0"/>
              <a:t>up to </a:t>
            </a:r>
            <a:r>
              <a:rPr lang="en-US" sz="1800" dirty="0" smtClean="0"/>
              <a:t>48Hrs</a:t>
            </a:r>
          </a:p>
          <a:p>
            <a:pPr lvl="1"/>
            <a:r>
              <a:rPr lang="en-US" sz="1800" dirty="0" smtClean="0"/>
              <a:t>E</a:t>
            </a:r>
            <a:r>
              <a:rPr lang="en-US" sz="1800" baseline="-25000" dirty="0" smtClean="0"/>
              <a:t>A</a:t>
            </a:r>
            <a:endParaRPr lang="en-US" sz="1800" baseline="-25000" dirty="0"/>
          </a:p>
          <a:p>
            <a:pPr lvl="0"/>
            <a:r>
              <a:rPr lang="en-US" sz="1800" dirty="0" smtClean="0"/>
              <a:t>Read Disturb and more</a:t>
            </a:r>
          </a:p>
          <a:p>
            <a:pPr lvl="1"/>
            <a:r>
              <a:rPr lang="en-US" sz="1800" dirty="0" smtClean="0"/>
              <a:t>Set State: Analog to Set on Set (or Reset on Reset?)</a:t>
            </a:r>
          </a:p>
          <a:p>
            <a:pPr lvl="2"/>
            <a:r>
              <a:rPr lang="en-US" sz="1800" dirty="0" smtClean="0"/>
              <a:t>PW </a:t>
            </a:r>
            <a:r>
              <a:rPr lang="en-US" sz="1800" dirty="0"/>
              <a:t>vs. number of pulses </a:t>
            </a:r>
            <a:endParaRPr lang="en-US" sz="1800" dirty="0" smtClean="0"/>
          </a:p>
          <a:p>
            <a:pPr lvl="1"/>
            <a:r>
              <a:rPr lang="en-US" sz="1800" dirty="0"/>
              <a:t>Reset State: RD retention  </a:t>
            </a:r>
            <a:endParaRPr lang="en-US" sz="1800" dirty="0" smtClean="0"/>
          </a:p>
          <a:p>
            <a:pPr lvl="0"/>
            <a:r>
              <a:rPr lang="en-US" sz="1800" dirty="0"/>
              <a:t>Write Disturb</a:t>
            </a:r>
          </a:p>
          <a:p>
            <a:pPr lvl="1"/>
            <a:r>
              <a:rPr lang="en-US" sz="1800" dirty="0"/>
              <a:t>Set and Reset state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</a:p>
          <a:p>
            <a:pPr lvl="0"/>
            <a:r>
              <a:rPr lang="en-US" sz="1800" dirty="0"/>
              <a:t>Rainbow characteristics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  <a:r>
              <a:rPr lang="en-US" sz="1800" dirty="0"/>
              <a:t> of Set and Reset state retention 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</a:t>
            </a:r>
          </a:p>
          <a:p>
            <a:pPr lvl="1"/>
            <a:r>
              <a:rPr lang="en-US" sz="1800" dirty="0" smtClean="0"/>
              <a:t>Reset </a:t>
            </a:r>
            <a:r>
              <a:rPr lang="en-US" sz="1800" dirty="0" err="1" smtClean="0"/>
              <a:t>UnBias</a:t>
            </a:r>
            <a:r>
              <a:rPr lang="en-US" sz="1800" dirty="0" smtClean="0"/>
              <a:t> Drift is ~½ of Set’s</a:t>
            </a:r>
          </a:p>
          <a:p>
            <a:pPr lvl="1"/>
            <a:r>
              <a:rPr lang="en-US" sz="1800" dirty="0" smtClean="0"/>
              <a:t>Bias </a:t>
            </a:r>
            <a:r>
              <a:rPr lang="en-US" sz="1800" dirty="0"/>
              <a:t>Drift </a:t>
            </a:r>
            <a:r>
              <a:rPr lang="en-US" sz="1800" dirty="0" smtClean="0"/>
              <a:t>of E2 is similar to SXP</a:t>
            </a:r>
            <a:endParaRPr lang="en-US" sz="1800" dirty="0"/>
          </a:p>
          <a:p>
            <a:pPr lvl="1"/>
            <a:r>
              <a:rPr lang="en-US" sz="1800" dirty="0"/>
              <a:t>SXP drift Tracker cannot be deployed</a:t>
            </a:r>
          </a:p>
          <a:p>
            <a:pPr lvl="0"/>
            <a:r>
              <a:rPr lang="en-US" sz="1800" dirty="0" smtClean="0"/>
              <a:t>Read Disturb</a:t>
            </a:r>
            <a:endParaRPr lang="en-US" sz="1800" dirty="0"/>
          </a:p>
          <a:p>
            <a:pPr lvl="1"/>
            <a:r>
              <a:rPr lang="en-US" sz="1800" dirty="0" smtClean="0"/>
              <a:t>Reset Retention: ~0.3V Reset Margin is needed to protect from 20K reads.</a:t>
            </a:r>
            <a:r>
              <a:rPr lang="en-US" sz="1800" dirty="0" smtClean="0">
                <a:sym typeface="Wingdings" panose="05000000000000000000" pitchFamily="2" charset="2"/>
              </a:rPr>
              <a:t>  </a:t>
            </a:r>
          </a:p>
          <a:p>
            <a:pPr lvl="2"/>
            <a:r>
              <a:rPr lang="en-US" sz="1800" dirty="0" smtClean="0">
                <a:sym typeface="Wingdings" panose="05000000000000000000" pitchFamily="2" charset="2"/>
              </a:rPr>
              <a:t>Mechanism to be segmented </a:t>
            </a:r>
          </a:p>
          <a:p>
            <a:pPr lvl="1"/>
            <a:r>
              <a:rPr lang="en-US" sz="1800" dirty="0"/>
              <a:t>T</a:t>
            </a:r>
            <a:r>
              <a:rPr lang="en-US" sz="1800" dirty="0" smtClean="0"/>
              <a:t>olerant to Set state: </a:t>
            </a:r>
          </a:p>
          <a:p>
            <a:pPr lvl="2"/>
            <a:r>
              <a:rPr lang="en-US" sz="1800" dirty="0" smtClean="0"/>
              <a:t>~100mV@10M reads (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clamp</a:t>
            </a:r>
            <a:r>
              <a:rPr lang="en-US" sz="1800" dirty="0" smtClean="0"/>
              <a:t>=30uA); </a:t>
            </a:r>
          </a:p>
          <a:p>
            <a:pPr lvl="2"/>
            <a:r>
              <a:rPr lang="en-US" sz="1800" dirty="0" smtClean="0"/>
              <a:t>Higher spike and/or read current, higher shift </a:t>
            </a:r>
            <a:endParaRPr lang="en-US" sz="1800" dirty="0"/>
          </a:p>
          <a:p>
            <a:pPr lvl="0"/>
            <a:r>
              <a:rPr lang="en-US" sz="1800" dirty="0" smtClean="0"/>
              <a:t>No Write Disturb issues</a:t>
            </a:r>
          </a:p>
          <a:p>
            <a:pPr lvl="0"/>
            <a:r>
              <a:rPr lang="en-US" sz="1800" dirty="0" smtClean="0"/>
              <a:t>WIP: E</a:t>
            </a:r>
            <a:r>
              <a:rPr lang="en-US" sz="1800" baseline="-25000" dirty="0" smtClean="0"/>
              <a:t>A</a:t>
            </a:r>
            <a:r>
              <a:rPr lang="en-US" sz="1800" dirty="0" smtClean="0"/>
              <a:t> of drift and Retention</a:t>
            </a:r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359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7"/>
          <p:cNvPicPr>
            <a:picLocks noGrp="1" noChangeAspect="1"/>
          </p:cNvPicPr>
          <p:nvPr/>
        </p:nvPicPr>
        <p:blipFill rotWithShape="1">
          <a:blip r:embed="rId2"/>
          <a:srcRect r="6160"/>
          <a:stretch/>
        </p:blipFill>
        <p:spPr bwMode="auto">
          <a:xfrm>
            <a:off x="4852360" y="2971800"/>
            <a:ext cx="6367052" cy="351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Content Placeholder 7"/>
          <p:cNvPicPr>
            <a:picLocks noGrp="1" noChangeAspect="1"/>
          </p:cNvPicPr>
          <p:nvPr/>
        </p:nvPicPr>
        <p:blipFill rotWithShape="1">
          <a:blip r:embed="rId3"/>
          <a:srcRect r="12706"/>
          <a:stretch/>
        </p:blipFill>
        <p:spPr bwMode="auto">
          <a:xfrm>
            <a:off x="381000" y="838199"/>
            <a:ext cx="5486400" cy="325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sz="3200" dirty="0" smtClean="0"/>
              <a:t>Endurance: </a:t>
            </a:r>
            <a:r>
              <a:rPr lang="en-US" sz="3200" dirty="0"/>
              <a:t>Bathtub </a:t>
            </a:r>
            <a:r>
              <a:rPr lang="en-US" sz="3200" dirty="0" smtClean="0"/>
              <a:t>characteristics</a:t>
            </a:r>
            <a:endParaRPr lang="en-US" sz="3200" dirty="0"/>
          </a:p>
        </p:txBody>
      </p:sp>
      <p:sp>
        <p:nvSpPr>
          <p:cNvPr id="8" name="TextBox 10"/>
          <p:cNvSpPr txBox="1"/>
          <p:nvPr/>
        </p:nvSpPr>
        <p:spPr>
          <a:xfrm>
            <a:off x="6096000" y="914400"/>
            <a:ext cx="487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Interlaced cycling (+60/-60 </a:t>
            </a:r>
            <a:r>
              <a:rPr lang="en-US" sz="2000" dirty="0" err="1">
                <a:latin typeface="Calibri" panose="020F0502020204030204" pitchFamily="34" charset="0"/>
                <a:cs typeface="Segoe UI" panose="020B0502040204020203" pitchFamily="34" charset="0"/>
              </a:rPr>
              <a:t>uA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):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Median 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Interlaced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cycling is not time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cumulative but spike (# of cycle) driven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Bathtub shape is similar of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unipolar cycling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1600200" y="1752600"/>
            <a:ext cx="111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~100mV/</a:t>
            </a:r>
            <a:r>
              <a:rPr lang="en-US" sz="1400" dirty="0" err="1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dec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71600" y="1524000"/>
            <a:ext cx="1905000" cy="5334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/>
          <p:nvPr/>
        </p:nvSpPr>
        <p:spPr>
          <a:xfrm>
            <a:off x="7848600" y="4953000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IPD</a:t>
            </a:r>
          </a:p>
        </p:txBody>
      </p:sp>
      <p:sp>
        <p:nvSpPr>
          <p:cNvPr id="18" name="TextBox 13"/>
          <p:cNvSpPr txBox="1"/>
          <p:nvPr/>
        </p:nvSpPr>
        <p:spPr>
          <a:xfrm>
            <a:off x="7162800" y="6248400"/>
            <a:ext cx="1368965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Calibri" panose="020F0502020204030204" pitchFamily="34" charset="0"/>
                <a:cs typeface="Segoe UI" panose="020B0502040204020203" pitchFamily="34" charset="0"/>
              </a:rPr>
              <a:t>      Pulses #         </a:t>
            </a:r>
            <a:endParaRPr lang="en-US" sz="16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696200" y="4648200"/>
            <a:ext cx="316610" cy="8382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295400" y="2590800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Interlaced cycling (+60/-60 </a:t>
            </a:r>
            <a:r>
              <a:rPr lang="en-US" sz="1400" dirty="0" err="1">
                <a:latin typeface="Calibri" panose="020F0502020204030204" pitchFamily="34" charset="0"/>
              </a:rPr>
              <a:t>uA</a:t>
            </a:r>
            <a:r>
              <a:rPr lang="en-US" sz="1400" dirty="0">
                <a:latin typeface="Calibri" panose="020F0502020204030204" pitchFamily="34" charset="0"/>
              </a:rPr>
              <a:t>): Median Vth evolution</a:t>
            </a:r>
          </a:p>
        </p:txBody>
      </p:sp>
      <p:sp>
        <p:nvSpPr>
          <p:cNvPr id="23" name="TextBox 12"/>
          <p:cNvSpPr txBox="1"/>
          <p:nvPr/>
        </p:nvSpPr>
        <p:spPr>
          <a:xfrm>
            <a:off x="8458200" y="4724400"/>
            <a:ext cx="580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20ms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2"/>
          <p:cNvSpPr txBox="1"/>
          <p:nvPr/>
        </p:nvSpPr>
        <p:spPr>
          <a:xfrm>
            <a:off x="8534400" y="5105400"/>
            <a:ext cx="346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12"/>
          <p:cNvSpPr txBox="1"/>
          <p:nvPr/>
        </p:nvSpPr>
        <p:spPr>
          <a:xfrm>
            <a:off x="8229600" y="5410200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871865" y="3210556"/>
            <a:ext cx="338232" cy="1029197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12"/>
          <p:cNvSpPr txBox="1"/>
          <p:nvPr/>
        </p:nvSpPr>
        <p:spPr>
          <a:xfrm>
            <a:off x="7162800" y="3048000"/>
            <a:ext cx="815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RESET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12"/>
          <p:cNvSpPr txBox="1"/>
          <p:nvPr/>
        </p:nvSpPr>
        <p:spPr>
          <a:xfrm>
            <a:off x="6019800" y="4953000"/>
            <a:ext cx="55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477000" y="4571999"/>
            <a:ext cx="228600" cy="457201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10"/>
          <p:cNvSpPr txBox="1"/>
          <p:nvPr/>
        </p:nvSpPr>
        <p:spPr>
          <a:xfrm>
            <a:off x="990600" y="4863351"/>
            <a:ext cx="3962400" cy="1994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evolution with unipolar cycling, 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+60uA 140ns square pulses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Median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Vth goes down increasing IPD but sigma goes up</a:t>
            </a:r>
          </a:p>
          <a:p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2017-2018 Focus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11049000" cy="4876800"/>
          </a:xfrm>
        </p:spPr>
        <p:txBody>
          <a:bodyPr/>
          <a:lstStyle/>
          <a:p>
            <a:r>
              <a:rPr lang="en-US" sz="2400" dirty="0"/>
              <a:t>Is SSM Array working?</a:t>
            </a:r>
          </a:p>
          <a:p>
            <a:pPr lvl="1"/>
            <a:r>
              <a:rPr lang="en-US" sz="2400" dirty="0"/>
              <a:t>Q1/18 – TO SR71 Stepping for Dual Deck </a:t>
            </a:r>
            <a:r>
              <a:rPr lang="en-US" sz="2400" dirty="0" smtClean="0"/>
              <a:t>Testable</a:t>
            </a:r>
            <a:endParaRPr lang="en-US" sz="2400" dirty="0"/>
          </a:p>
          <a:p>
            <a:pPr lvl="1"/>
            <a:r>
              <a:rPr lang="en-US" sz="2400" dirty="0"/>
              <a:t>2H’/18 – </a:t>
            </a:r>
            <a:r>
              <a:rPr lang="en-US" sz="2400" dirty="0" err="1"/>
              <a:t>Tapeout</a:t>
            </a:r>
            <a:r>
              <a:rPr lang="en-US" sz="2400" dirty="0"/>
              <a:t> S26-SSM</a:t>
            </a:r>
          </a:p>
          <a:p>
            <a:r>
              <a:rPr lang="en-US" sz="2400" dirty="0" smtClean="0"/>
              <a:t>Processes: RWB understanding and Improvement </a:t>
            </a:r>
          </a:p>
          <a:p>
            <a:pPr lvl="1"/>
            <a:r>
              <a:rPr lang="en-US" sz="2400" dirty="0" smtClean="0"/>
              <a:t>Composition Exploration (for </a:t>
            </a:r>
            <a:r>
              <a:rPr lang="en-US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&amp; sigma)</a:t>
            </a:r>
          </a:p>
          <a:p>
            <a:pPr lvl="1"/>
            <a:r>
              <a:rPr lang="en-US" sz="2400" dirty="0" smtClean="0"/>
              <a:t>Profile Engineering</a:t>
            </a:r>
          </a:p>
          <a:p>
            <a:pPr lvl="1"/>
            <a:r>
              <a:rPr lang="en-US" sz="2400" dirty="0" smtClean="0"/>
              <a:t>SXP POR Porting</a:t>
            </a:r>
          </a:p>
          <a:p>
            <a:r>
              <a:rPr lang="en-US" sz="2400" dirty="0" err="1" smtClean="0"/>
              <a:t>Algo</a:t>
            </a:r>
            <a:r>
              <a:rPr lang="en-US" sz="2400" dirty="0" smtClean="0"/>
              <a:t> and Additional S26 Stepping: improve multi-deck cell Yield interaction with Tests </a:t>
            </a:r>
          </a:p>
          <a:p>
            <a:pPr lvl="1"/>
            <a:r>
              <a:rPr lang="en-US" sz="2400" dirty="0" smtClean="0"/>
              <a:t>Pulse Shapes (Spike mitigation learnings comes from S26 Array)</a:t>
            </a:r>
          </a:p>
          <a:p>
            <a:pPr lvl="1"/>
            <a:r>
              <a:rPr lang="en-US" sz="2400" dirty="0" smtClean="0"/>
              <a:t>Dual-deck (Quad-Deck is in idea stage)</a:t>
            </a:r>
          </a:p>
          <a:p>
            <a:r>
              <a:rPr lang="en-US" sz="2400" dirty="0" smtClean="0"/>
              <a:t>New Vehicle: SSM Product </a:t>
            </a:r>
            <a:r>
              <a:rPr lang="en-US" sz="2400" dirty="0"/>
              <a:t>F</a:t>
            </a:r>
            <a:r>
              <a:rPr lang="en-US" sz="2400" dirty="0" smtClean="0"/>
              <a:t>easibility </a:t>
            </a:r>
            <a:r>
              <a:rPr lang="en-US" sz="2400" dirty="0"/>
              <a:t>A</a:t>
            </a:r>
            <a:r>
              <a:rPr lang="en-US" sz="2400" dirty="0" smtClean="0"/>
              <a:t>ssessment </a:t>
            </a:r>
          </a:p>
          <a:p>
            <a:pPr lvl="1"/>
            <a:r>
              <a:rPr lang="en-US" sz="2400" dirty="0" smtClean="0"/>
              <a:t>20nm 256Gb/200mm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design 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5926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Critical path for SSM Strategy development Plan18 of SOW Approval</a:t>
            </a:r>
            <a:br>
              <a:rPr lang="en-US" sz="2800" dirty="0" smtClean="0"/>
            </a:br>
            <a:r>
              <a:rPr lang="en-US" sz="2800" dirty="0" smtClean="0"/>
              <a:t>Need date: WW47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257800"/>
          </a:xfrm>
        </p:spPr>
        <p:txBody>
          <a:bodyPr/>
          <a:lstStyle/>
          <a:p>
            <a:r>
              <a:rPr lang="en-US" sz="2000" dirty="0"/>
              <a:t>SSM Physics</a:t>
            </a:r>
          </a:p>
          <a:p>
            <a:pPr lvl="1"/>
            <a:r>
              <a:rPr lang="en-US" sz="2000" dirty="0"/>
              <a:t>Models of memory windows at first principle and the ranking.</a:t>
            </a:r>
          </a:p>
          <a:p>
            <a:pPr lvl="1"/>
            <a:r>
              <a:rPr lang="en-US" sz="2000" dirty="0"/>
              <a:t>Each model must examine the following attributes against the best known memory research with a self-consistent rigor .</a:t>
            </a:r>
          </a:p>
          <a:p>
            <a:pPr lvl="1"/>
            <a:r>
              <a:rPr lang="en-US" sz="2000" dirty="0"/>
              <a:t>Drift fundamentals such as constituents vs. contaminants actions in window evolutions</a:t>
            </a:r>
          </a:p>
          <a:p>
            <a:pPr lvl="1"/>
            <a:r>
              <a:rPr lang="en-US" sz="2000" dirty="0"/>
              <a:t>Read/Write disturb mechanisms</a:t>
            </a:r>
          </a:p>
          <a:p>
            <a:pPr lvl="1"/>
            <a:r>
              <a:rPr lang="en-US" sz="2000" dirty="0"/>
              <a:t>Corner case understanding</a:t>
            </a:r>
          </a:p>
          <a:p>
            <a:pPr lvl="1"/>
            <a:r>
              <a:rPr lang="en-US" sz="2000" dirty="0"/>
              <a:t>Window subject to pulsing (polarity, amplitude, transient and duty)</a:t>
            </a:r>
          </a:p>
          <a:p>
            <a:pPr lvl="1"/>
            <a:r>
              <a:rPr lang="en-US" sz="2000" dirty="0"/>
              <a:t>Solidify window budget principles to establish pathfinding strategy</a:t>
            </a:r>
          </a:p>
          <a:p>
            <a:pPr lvl="1"/>
            <a:r>
              <a:rPr lang="en-US" sz="2000" dirty="0"/>
              <a:t>Scalability in window budget, disturbs, energy, physical dimensions and speed</a:t>
            </a:r>
          </a:p>
          <a:p>
            <a:pPr lvl="1"/>
            <a:r>
              <a:rPr lang="en-US" sz="2000" dirty="0"/>
              <a:t>Algorithm learning in device physics and circuit interactions </a:t>
            </a:r>
          </a:p>
          <a:p>
            <a:r>
              <a:rPr lang="en-US" sz="2000" dirty="0"/>
              <a:t>Complete data collection in benchmarking/referencing to 3DXP, including</a:t>
            </a:r>
          </a:p>
          <a:p>
            <a:pPr lvl="1"/>
            <a:r>
              <a:rPr lang="en-US" sz="2000" dirty="0"/>
              <a:t>S26 Array probe</a:t>
            </a:r>
          </a:p>
          <a:p>
            <a:pPr lvl="1"/>
            <a:r>
              <a:rPr lang="en-US" sz="2000" dirty="0"/>
              <a:t>S26 Array WLR</a:t>
            </a:r>
          </a:p>
          <a:p>
            <a:pPr lvl="1"/>
            <a:r>
              <a:rPr lang="en-US" sz="2000" dirty="0"/>
              <a:t>Bath-Tub curves of </a:t>
            </a:r>
            <a:r>
              <a:rPr lang="en-US" sz="2000" dirty="0" smtClean="0"/>
              <a:t>cycling/bake/re-cycling</a:t>
            </a:r>
          </a:p>
          <a:p>
            <a:pPr lvl="1"/>
            <a:r>
              <a:rPr lang="en-US" sz="2000" dirty="0" smtClean="0"/>
              <a:t>Probe platform, data </a:t>
            </a:r>
            <a:r>
              <a:rPr lang="en-US" sz="2000" dirty="0"/>
              <a:t>c</a:t>
            </a:r>
            <a:r>
              <a:rPr lang="en-US" sz="2000" dirty="0" smtClean="0"/>
              <a:t>ollection and infrastructure </a:t>
            </a:r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639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38200"/>
          </a:xfrm>
        </p:spPr>
        <p:txBody>
          <a:bodyPr/>
          <a:lstStyle/>
          <a:p>
            <a:r>
              <a:rPr lang="en-US" sz="3200" dirty="0" smtClean="0"/>
              <a:t>Preliminary Analysis on Bipolar Array architecture </a:t>
            </a:r>
            <a:br>
              <a:rPr lang="en-US" sz="3200" dirty="0" smtClean="0"/>
            </a:br>
            <a:r>
              <a:rPr lang="en-US" sz="3200" dirty="0" smtClean="0"/>
              <a:t>(20nm Comparison)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447800"/>
            <a:ext cx="63672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/>
            <a:r>
              <a:rPr lang="en-US" sz="1800" dirty="0" smtClean="0">
                <a:latin typeface="Calibri" panose="020F0502020204030204" pitchFamily="34" charset="0"/>
              </a:rPr>
              <a:t>Potential for improving one of the key limiters of 3DXP: </a:t>
            </a:r>
            <a:r>
              <a:rPr lang="en-US" sz="1800" dirty="0">
                <a:latin typeface="Calibri" panose="020F0502020204030204" pitchFamily="34" charset="0"/>
              </a:rPr>
              <a:t/>
            </a:r>
            <a:br>
              <a:rPr lang="en-US" sz="1800" dirty="0">
                <a:latin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</a:rPr>
              <a:t>High Write Latency (</a:t>
            </a:r>
            <a:r>
              <a:rPr lang="en-US" sz="1800" dirty="0" smtClean="0">
                <a:latin typeface="Calibri" panose="020F0502020204030204" pitchFamily="34" charset="0"/>
              </a:rPr>
              <a:t>vs </a:t>
            </a:r>
            <a:r>
              <a:rPr lang="en-US" sz="1800" dirty="0" smtClean="0">
                <a:latin typeface="Calibri" panose="020F0502020204030204" pitchFamily="34" charset="0"/>
              </a:rPr>
              <a:t>read)</a:t>
            </a:r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</a:endParaRPr>
          </a:p>
          <a:p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</a:endParaRPr>
          </a:p>
          <a:p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</a:endParaRPr>
          </a:p>
          <a:p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</a:endParaRPr>
          </a:p>
          <a:p>
            <a:endParaRPr lang="en-US" sz="1800" dirty="0" smtClean="0">
              <a:latin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</a:endParaRPr>
          </a:p>
          <a:p>
            <a:pPr marL="461963" indent="-461963"/>
            <a:r>
              <a:rPr lang="en-US" sz="1800" dirty="0" smtClean="0">
                <a:latin typeface="Calibri" panose="020F0502020204030204" pitchFamily="34" charset="0"/>
              </a:rPr>
              <a:t>Write latency may need to also consider spike mitigation and pulse termination, up to 50ns</a:t>
            </a:r>
            <a:r>
              <a:rPr lang="en-US" sz="1800" dirty="0">
                <a:latin typeface="Calibri" panose="020F0502020204030204" pitchFamily="34" charset="0"/>
              </a:rPr>
              <a:t> </a:t>
            </a:r>
            <a:r>
              <a:rPr lang="en-US" sz="1800" dirty="0" smtClean="0">
                <a:latin typeface="Calibri" panose="020F0502020204030204" pitchFamily="34" charset="0"/>
              </a:rPr>
              <a:t>adder.</a:t>
            </a:r>
            <a:br>
              <a:rPr lang="en-US" sz="1800" dirty="0" smtClean="0">
                <a:latin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</a:rPr>
              <a:t>(Worst case latency limited BW: 3GB/s)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337069"/>
              </p:ext>
            </p:extLst>
          </p:nvPr>
        </p:nvGraphicFramePr>
        <p:xfrm>
          <a:off x="5181600" y="2362200"/>
          <a:ext cx="6096002" cy="2249424"/>
        </p:xfrm>
        <a:graphic>
          <a:graphicData uri="http://schemas.openxmlformats.org/drawingml/2006/table">
            <a:tbl>
              <a:tblPr/>
              <a:tblGrid>
                <a:gridCol w="2176006"/>
                <a:gridCol w="719960"/>
                <a:gridCol w="765874"/>
                <a:gridCol w="765874"/>
                <a:gridCol w="765874"/>
                <a:gridCol w="902414"/>
              </a:tblGrid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  <a:r>
                        <a:rPr lang="en-US" sz="1400" b="1" i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1" i="0" u="none" strike="noStrike" baseline="30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 (200)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HVTs Gate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oxide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100Å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100/200Å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N.Write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F.Write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105~125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/b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Power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8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762000"/>
          </a:xfrm>
        </p:spPr>
        <p:txBody>
          <a:bodyPr/>
          <a:lstStyle/>
          <a:p>
            <a:r>
              <a:rPr lang="en-US" sz="4000" dirty="0" smtClean="0"/>
              <a:t>SSM POR RWB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err="1"/>
              <a:t>RWB</a:t>
            </a:r>
            <a:r>
              <a:rPr lang="en-US" sz="1800" dirty="0"/>
              <a:t> Strategy: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/>
              <a:t>V</a:t>
            </a:r>
            <a:r>
              <a:rPr lang="en-US" sz="1800" baseline="-25000" dirty="0"/>
              <a:t>T</a:t>
            </a:r>
            <a:r>
              <a:rPr lang="en-US" sz="1800" dirty="0"/>
              <a:t>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1800" dirty="0"/>
              <a:t> 3.54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1800" dirty="0"/>
              <a:t>(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SET</a:t>
            </a:r>
            <a:r>
              <a:rPr lang="en-US" sz="1800" dirty="0"/>
              <a:t>+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 σ</a:t>
            </a:r>
            <a:r>
              <a:rPr lang="en-US" sz="1800" baseline="-25000" dirty="0"/>
              <a:t>RESET</a:t>
            </a:r>
            <a:r>
              <a:rPr lang="en-US" sz="1800" dirty="0"/>
              <a:t>)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E2 Drift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Cross Tile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E3 Shift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Reset RD GB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10896600" cy="4876800"/>
          </a:xfrm>
        </p:spPr>
        <p:txBody>
          <a:bodyPr/>
          <a:lstStyle/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=900mV, 1usec mean to mean shift</a:t>
            </a:r>
            <a:endParaRPr lang="en-US" sz="1800" dirty="0"/>
          </a:p>
          <a:p>
            <a:r>
              <a:rPr lang="en-US" sz="1800" dirty="0" smtClean="0"/>
              <a:t>Sigma: dominant by “intrinsic</a:t>
            </a:r>
            <a:r>
              <a:rPr lang="en-US" sz="1800" dirty="0" smtClean="0"/>
              <a:t>” (repeatability)</a:t>
            </a:r>
            <a:endParaRPr lang="en-US" sz="1800" dirty="0" smtClean="0"/>
          </a:p>
          <a:p>
            <a:pPr lvl="1"/>
            <a:r>
              <a:rPr lang="en-US" sz="1800" dirty="0" smtClean="0"/>
              <a:t>SET=115mV</a:t>
            </a:r>
            <a:endParaRPr lang="en-US" sz="1800" dirty="0" smtClean="0"/>
          </a:p>
          <a:p>
            <a:pPr lvl="1"/>
            <a:r>
              <a:rPr lang="en-US" sz="1800" dirty="0" smtClean="0"/>
              <a:t>Reset=125mV</a:t>
            </a:r>
          </a:p>
          <a:p>
            <a:r>
              <a:rPr lang="en-US" sz="1800" dirty="0" smtClean="0"/>
              <a:t> Drift: </a:t>
            </a:r>
            <a:r>
              <a:rPr lang="en-US" sz="1800" dirty="0" smtClean="0"/>
              <a:t>550mV (Similar </a:t>
            </a:r>
            <a:r>
              <a:rPr lang="en-US" sz="1800" dirty="0" smtClean="0"/>
              <a:t>to SXP)</a:t>
            </a:r>
          </a:p>
          <a:p>
            <a:pPr lvl="1"/>
            <a:r>
              <a:rPr lang="en-US" sz="1800" dirty="0" smtClean="0"/>
              <a:t>Single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– 1us~48Hr@ </a:t>
            </a:r>
            <a:r>
              <a:rPr lang="en-US" sz="1800" dirty="0" smtClean="0"/>
              <a:t>85C</a:t>
            </a:r>
            <a:endParaRPr lang="en-US" sz="1800" dirty="0" smtClean="0"/>
          </a:p>
          <a:p>
            <a:r>
              <a:rPr lang="en-US" sz="1800" dirty="0" smtClean="0"/>
              <a:t>20K E3 shift:</a:t>
            </a:r>
            <a:r>
              <a:rPr lang="en-US" sz="1800" dirty="0"/>
              <a:t> </a:t>
            </a:r>
            <a:r>
              <a:rPr lang="en-US" sz="1800" dirty="0" smtClean="0"/>
              <a:t>150mV (similar to SXP)</a:t>
            </a:r>
          </a:p>
          <a:p>
            <a:r>
              <a:rPr lang="en-US" sz="1800" dirty="0" smtClean="0"/>
              <a:t>Cross Tile: 50mV (Follow SXP BKM)</a:t>
            </a:r>
          </a:p>
          <a:p>
            <a:r>
              <a:rPr lang="en-US" sz="1800" dirty="0" smtClean="0"/>
              <a:t>Reset Read Disturb: (SSM uniquely required)</a:t>
            </a:r>
          </a:p>
          <a:p>
            <a:pPr lvl="1"/>
            <a:r>
              <a:rPr lang="en-US" sz="1800" dirty="0" smtClean="0"/>
              <a:t>300mV</a:t>
            </a:r>
          </a:p>
          <a:p>
            <a:r>
              <a:rPr lang="en-US" sz="1800" dirty="0" smtClean="0"/>
              <a:t>RWB: -1V; Recovery </a:t>
            </a:r>
            <a:r>
              <a:rPr lang="en-US" sz="1800" dirty="0" smtClean="0"/>
              <a:t>ideas:</a:t>
            </a:r>
            <a:endParaRPr lang="en-US" sz="1800" dirty="0" smtClean="0"/>
          </a:p>
          <a:p>
            <a:pPr marL="554035" lvl="1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715000" y="1752600"/>
            <a:ext cx="3810000" cy="3786872"/>
            <a:chOff x="5715000" y="1166128"/>
            <a:chExt cx="3810000" cy="3786872"/>
          </a:xfrm>
        </p:grpSpPr>
        <p:grpSp>
          <p:nvGrpSpPr>
            <p:cNvPr id="33" name="Group 32"/>
            <p:cNvGrpSpPr/>
            <p:nvPr/>
          </p:nvGrpSpPr>
          <p:grpSpPr>
            <a:xfrm>
              <a:off x="5715000" y="1166128"/>
              <a:ext cx="3810000" cy="3786872"/>
              <a:chOff x="5715000" y="1089928"/>
              <a:chExt cx="3810000" cy="3786872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648" t="9011" r="67788" b="48903"/>
              <a:stretch/>
            </p:blipFill>
            <p:spPr>
              <a:xfrm>
                <a:off x="5746089" y="1447800"/>
                <a:ext cx="3778911" cy="3278540"/>
              </a:xfrm>
              <a:prstGeom prst="rect">
                <a:avLst/>
              </a:prstGeom>
            </p:spPr>
          </p:pic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91" t="90497" r="68145" b="7098"/>
              <a:stretch/>
            </p:blipFill>
            <p:spPr>
              <a:xfrm>
                <a:off x="5715000" y="4689433"/>
                <a:ext cx="3778911" cy="187367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6400800" y="2057400"/>
                <a:ext cx="1011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Rev/</a:t>
                </a:r>
                <a:r>
                  <a:rPr lang="en-US" sz="1800" b="1" dirty="0" err="1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ReV</a:t>
                </a:r>
                <a:endParaRPr lang="en-US" sz="1800" b="1" dirty="0">
                  <a:solidFill>
                    <a:srgbClr val="00B05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8001000" y="3657600"/>
                <a:ext cx="9419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dirty="0" smtClean="0">
                    <a:solidFill>
                      <a:srgbClr val="7030A0"/>
                    </a:solidFill>
                    <a:latin typeface="Calibri" panose="020F0502020204030204" pitchFamily="34" charset="0"/>
                  </a:rPr>
                  <a:t>For/Rev</a:t>
                </a:r>
                <a:endParaRPr lang="en-US" sz="1800" b="1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774724" y="1089928"/>
                <a:ext cx="20644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b="1" dirty="0" smtClean="0"/>
                  <a:t>Write/Read Polarity</a:t>
                </a:r>
                <a:endParaRPr lang="en-US" sz="1600" b="1" dirty="0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6805940" y="2420983"/>
                <a:ext cx="413466" cy="592183"/>
              </a:xfrm>
              <a:custGeom>
                <a:avLst/>
                <a:gdLst>
                  <a:gd name="connsiteX0" fmla="*/ 30289 w 413466"/>
                  <a:gd name="connsiteY0" fmla="*/ 0 h 592183"/>
                  <a:gd name="connsiteX1" fmla="*/ 38997 w 413466"/>
                  <a:gd name="connsiteY1" fmla="*/ 409303 h 592183"/>
                  <a:gd name="connsiteX2" fmla="*/ 413466 w 413466"/>
                  <a:gd name="connsiteY2" fmla="*/ 592183 h 592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13466" h="592183">
                    <a:moveTo>
                      <a:pt x="30289" y="0"/>
                    </a:moveTo>
                    <a:cubicBezTo>
                      <a:pt x="2711" y="155303"/>
                      <a:pt x="-24866" y="310606"/>
                      <a:pt x="38997" y="409303"/>
                    </a:cubicBezTo>
                    <a:cubicBezTo>
                      <a:pt x="102860" y="508000"/>
                      <a:pt x="356860" y="561703"/>
                      <a:pt x="413466" y="592183"/>
                    </a:cubicBezTo>
                  </a:path>
                </a:pathLst>
              </a:custGeom>
              <a:noFill/>
              <a:ln w="38100">
                <a:solidFill>
                  <a:srgbClr val="00B050"/>
                </a:solidFill>
                <a:tailEnd type="arrow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8408020" y="3133493"/>
                <a:ext cx="354980" cy="524107"/>
              </a:xfrm>
              <a:custGeom>
                <a:avLst/>
                <a:gdLst>
                  <a:gd name="connsiteX0" fmla="*/ 223024 w 244484"/>
                  <a:gd name="connsiteY0" fmla="*/ 680224 h 680224"/>
                  <a:gd name="connsiteX1" fmla="*/ 223024 w 244484"/>
                  <a:gd name="connsiteY1" fmla="*/ 234175 h 680224"/>
                  <a:gd name="connsiteX2" fmla="*/ 0 w 244484"/>
                  <a:gd name="connsiteY2" fmla="*/ 0 h 68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84" h="680224">
                    <a:moveTo>
                      <a:pt x="223024" y="680224"/>
                    </a:moveTo>
                    <a:cubicBezTo>
                      <a:pt x="241609" y="513885"/>
                      <a:pt x="260195" y="347546"/>
                      <a:pt x="223024" y="234175"/>
                    </a:cubicBezTo>
                    <a:cubicBezTo>
                      <a:pt x="185853" y="120804"/>
                      <a:pt x="92926" y="60402"/>
                      <a:pt x="0" y="0"/>
                    </a:cubicBezTo>
                  </a:path>
                </a:pathLst>
              </a:custGeom>
              <a:noFill/>
              <a:ln w="34925">
                <a:solidFill>
                  <a:srgbClr val="7030A0"/>
                </a:solidFill>
                <a:tailEnd type="arrow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>
                <a:off x="7315200" y="3124200"/>
                <a:ext cx="990600" cy="0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prstDash val="dash"/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7347260" y="3124200"/>
                <a:ext cx="8515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b="1" u="sng" dirty="0" smtClean="0">
                    <a:latin typeface="Calibri" panose="020F0502020204030204" pitchFamily="34" charset="0"/>
                  </a:rPr>
                  <a:t>900mV</a:t>
                </a:r>
                <a:endParaRPr lang="en-US" sz="1800" b="1" u="sng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7620000" y="1676400"/>
              <a:ext cx="62388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accent6">
                      <a:lumMod val="50000"/>
                    </a:schemeClr>
                  </a:solidFill>
                  <a:latin typeface="Calibri" panose="020F0502020204030204" pitchFamily="34" charset="0"/>
                </a:rPr>
                <a:t>Fro/Fo</a:t>
              </a:r>
              <a:r>
                <a:rPr lang="en-US" sz="1100" dirty="0" smtClean="0">
                  <a:solidFill>
                    <a:srgbClr val="0054B0"/>
                  </a:solidFill>
                  <a:latin typeface="Calibri" panose="020F0502020204030204" pitchFamily="34" charset="0"/>
                </a:rPr>
                <a:t>r</a:t>
              </a:r>
              <a:endParaRPr lang="en-US" sz="1100" dirty="0">
                <a:solidFill>
                  <a:srgbClr val="0054B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153400" y="1676400"/>
              <a:ext cx="63831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Rev/For</a:t>
              </a:r>
              <a:endParaRPr lang="en-US" sz="11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902085"/>
              </p:ext>
            </p:extLst>
          </p:nvPr>
        </p:nvGraphicFramePr>
        <p:xfrm>
          <a:off x="1295400" y="5105400"/>
          <a:ext cx="4343400" cy="124358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70200"/>
                <a:gridCol w="1473200"/>
              </a:tblGrid>
              <a:tr h="196124">
                <a:tc>
                  <a:txBody>
                    <a:bodyPr/>
                    <a:lstStyle/>
                    <a:p>
                      <a:r>
                        <a:rPr lang="en-US" sz="1800" b="0" baseline="0" dirty="0" smtClean="0">
                          <a:latin typeface="Calibri" panose="020F0502020204030204" pitchFamily="34" charset="0"/>
                        </a:rPr>
                        <a:t>Vertical Profile engineering</a:t>
                      </a:r>
                      <a:endParaRPr lang="en-US" sz="1800" b="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baseline="0" dirty="0" smtClean="0">
                          <a:latin typeface="Calibri" panose="020F0502020204030204" pitchFamily="34" charset="0"/>
                        </a:rPr>
                        <a:t>300~600mV</a:t>
                      </a:r>
                      <a:endParaRPr lang="en-US" sz="1800" b="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6124">
                <a:tc>
                  <a:txBody>
                    <a:bodyPr/>
                    <a:lstStyle/>
                    <a:p>
                      <a:r>
                        <a:rPr lang="en-US" sz="1800" b="0" baseline="0" dirty="0" smtClean="0">
                          <a:latin typeface="Calibri" panose="020F0502020204030204" pitchFamily="34" charset="0"/>
                        </a:rPr>
                        <a:t>Composition optimization</a:t>
                      </a:r>
                      <a:endParaRPr lang="en-US" sz="1800" b="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200~300mV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6124"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Electrode selection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100mV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612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Algorithm development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100~300mV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 marT="18288" marB="1828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8991600" y="1729472"/>
            <a:ext cx="2743200" cy="4214128"/>
            <a:chOff x="9448800" y="1196072"/>
            <a:chExt cx="2743200" cy="421412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54824" t="10937" r="37776" b="65789"/>
            <a:stretch/>
          </p:blipFill>
          <p:spPr>
            <a:xfrm>
              <a:off x="9448800" y="1272272"/>
              <a:ext cx="2743200" cy="413792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9601200" y="2415272"/>
              <a:ext cx="2362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22nm</a:t>
              </a:r>
              <a:r>
                <a:rPr lang="en-US" sz="18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en-US" sz="18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doped V12</a:t>
              </a:r>
              <a:endParaRPr lang="en-US" sz="1800" dirty="0" smtClean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601200" y="20342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5Å Al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2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O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 lamina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25000" y="27200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5Å Al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2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O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 lamina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448800" y="17294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SXP POR TE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525000" y="30248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SXP POR BE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448800" y="1196072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45nm BL W (not shown)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448800" y="37106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37nm WL 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99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533400"/>
          </a:xfrm>
        </p:spPr>
        <p:txBody>
          <a:bodyPr/>
          <a:lstStyle/>
          <a:p>
            <a:r>
              <a:rPr lang="en-US" sz="2800" dirty="0" smtClean="0"/>
              <a:t>The Known Knowns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10439400" cy="2819400"/>
          </a:xfrm>
        </p:spPr>
        <p:txBody>
          <a:bodyPr/>
          <a:lstStyle/>
          <a:p>
            <a:r>
              <a:rPr lang="en-US" sz="1800" dirty="0"/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</a:t>
            </a:r>
            <a:r>
              <a:rPr lang="en-US" sz="1800" dirty="0" smtClean="0"/>
              <a:t>physics: an interfacial </a:t>
            </a:r>
            <a:r>
              <a:rPr lang="en-US" sz="1800" dirty="0"/>
              <a:t>modulation </a:t>
            </a:r>
            <a:r>
              <a:rPr lang="en-US" sz="1800" dirty="0" smtClean="0"/>
              <a:t>effect with </a:t>
            </a:r>
            <a:r>
              <a:rPr lang="en-US" sz="1800" dirty="0"/>
              <a:t>bipolar </a:t>
            </a:r>
            <a:r>
              <a:rPr lang="en-US" sz="1800" dirty="0" smtClean="0"/>
              <a:t>operations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Bipolar Read </a:t>
            </a:r>
            <a:r>
              <a:rPr lang="en-US" sz="1800" dirty="0" smtClean="0">
                <a:sym typeface="Wingdings" panose="05000000000000000000" pitchFamily="2" charset="2"/>
              </a:rPr>
              <a:t>signature refutes </a:t>
            </a:r>
            <a:r>
              <a:rPr lang="en-US" sz="1800" dirty="0" err="1" smtClean="0">
                <a:sym typeface="Wingdings" panose="05000000000000000000" pitchFamily="2" charset="2"/>
              </a:rPr>
              <a:t>filamentation</a:t>
            </a:r>
            <a:r>
              <a:rPr lang="en-US" sz="1800" dirty="0">
                <a:sym typeface="Wingdings" panose="05000000000000000000" pitchFamily="2" charset="2"/>
              </a:rPr>
              <a:t> or bulk </a:t>
            </a:r>
            <a:r>
              <a:rPr lang="en-US" sz="1800" dirty="0" smtClean="0">
                <a:sym typeface="Wingdings" panose="05000000000000000000" pitchFamily="2" charset="2"/>
              </a:rPr>
              <a:t>transport; plus,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Bipolar </a:t>
            </a:r>
            <a:r>
              <a:rPr lang="en-US" sz="1800" dirty="0" smtClean="0">
                <a:sym typeface="Wingdings" panose="05000000000000000000" pitchFamily="2" charset="2"/>
              </a:rPr>
              <a:t>Write supports </a:t>
            </a:r>
            <a:r>
              <a:rPr lang="en-US" sz="1800" dirty="0">
                <a:sym typeface="Wingdings" panose="05000000000000000000" pitchFamily="2" charset="2"/>
              </a:rPr>
              <a:t>mass </a:t>
            </a:r>
            <a:r>
              <a:rPr lang="en-US" sz="1800" dirty="0" smtClean="0">
                <a:sym typeface="Wingdings" panose="05000000000000000000" pitchFamily="2" charset="2"/>
              </a:rPr>
              <a:t>transport </a:t>
            </a:r>
            <a:r>
              <a:rPr lang="en-US" sz="1800" dirty="0">
                <a:sym typeface="Wingdings" panose="05000000000000000000" pitchFamily="2" charset="2"/>
              </a:rPr>
              <a:t>between </a:t>
            </a:r>
            <a:r>
              <a:rPr lang="en-US" sz="1800" dirty="0" smtClean="0">
                <a:sym typeface="Wingdings" panose="05000000000000000000" pitchFamily="2" charset="2"/>
              </a:rPr>
              <a:t>interfaces</a:t>
            </a:r>
            <a:endParaRPr lang="en-US" sz="1800" dirty="0" smtClean="0"/>
          </a:p>
          <a:p>
            <a:r>
              <a:rPr lang="en-US" sz="1800" dirty="0" smtClean="0"/>
              <a:t>E2/E3 </a:t>
            </a:r>
            <a:r>
              <a:rPr lang="en-US" sz="1800" dirty="0"/>
              <a:t>Variability: Intrinsically,  V</a:t>
            </a:r>
            <a:r>
              <a:rPr lang="en-US" sz="1800" baseline="-25000" dirty="0"/>
              <a:t>T</a:t>
            </a:r>
            <a:r>
              <a:rPr lang="en-US" sz="1800" dirty="0"/>
              <a:t> repeatability of SSM is expected equal to or worse than SXP due to atomistic fluctuations at interface (accumulation/depletion) in addition to ovonic threshold bounce</a:t>
            </a:r>
            <a:r>
              <a:rPr lang="en-US" sz="1800" dirty="0" smtClean="0"/>
              <a:t>.</a:t>
            </a:r>
          </a:p>
          <a:p>
            <a:pPr marL="801688" lvl="1" indent="-339725"/>
            <a:r>
              <a:rPr lang="en-US" sz="1800" dirty="0" smtClean="0">
                <a:ea typeface="Cambria Math" panose="02040503050406030204" pitchFamily="18" charset="0"/>
              </a:rPr>
              <a:t>Intrinsic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Set</a:t>
            </a:r>
            <a:r>
              <a:rPr lang="en-US" sz="1800" dirty="0"/>
              <a:t> is </a:t>
            </a:r>
            <a:r>
              <a:rPr lang="en-US" sz="1800" dirty="0" smtClean="0"/>
              <a:t>105mV (vs. 80mV of SXP’s); Intrinsic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 </a:t>
            </a:r>
            <a:r>
              <a:rPr lang="en-US" sz="1800" dirty="0"/>
              <a:t>is </a:t>
            </a:r>
            <a:r>
              <a:rPr lang="en-US" sz="1800" dirty="0" smtClean="0"/>
              <a:t>125mV (vs</a:t>
            </a:r>
            <a:r>
              <a:rPr lang="en-US" sz="1800" dirty="0"/>
              <a:t>. </a:t>
            </a:r>
            <a:r>
              <a:rPr lang="en-US" sz="1800" dirty="0" smtClean="0"/>
              <a:t>70mV </a:t>
            </a:r>
            <a:r>
              <a:rPr lang="en-US" sz="1800" dirty="0"/>
              <a:t>of </a:t>
            </a:r>
            <a:r>
              <a:rPr lang="en-US" sz="1800" dirty="0" smtClean="0"/>
              <a:t>SXP’s) </a:t>
            </a:r>
            <a:endParaRPr lang="en-US" sz="1800" dirty="0"/>
          </a:p>
          <a:p>
            <a:r>
              <a:rPr lang="en-US" sz="1800" dirty="0" smtClean="0"/>
              <a:t>Drift: Set drift is similar to SXP; however, reset drift is ½ of Set’s (no window expansion post drift)</a:t>
            </a:r>
          </a:p>
          <a:p>
            <a:pPr marL="801688" lvl="1" indent="-339725"/>
            <a:r>
              <a:rPr lang="en-US" sz="1800" dirty="0" smtClean="0"/>
              <a:t>Dual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strategy of SXP is not applicable.   Single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is </a:t>
            </a:r>
            <a:r>
              <a:rPr lang="en-US" sz="1800" dirty="0" smtClean="0"/>
              <a:t>POR + invent </a:t>
            </a:r>
            <a:r>
              <a:rPr lang="en-US" sz="1800" dirty="0"/>
              <a:t>new ideas on </a:t>
            </a:r>
            <a:r>
              <a:rPr lang="en-US" sz="1800" dirty="0" smtClean="0"/>
              <a:t>tracker/refresh</a:t>
            </a: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838200" y="4572000"/>
            <a:ext cx="10515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1800" kern="0" dirty="0" smtClean="0"/>
              <a:t>Reset Read Disturb:  ~0.3V Margin is needed to protect from 20K reads.</a:t>
            </a:r>
            <a:r>
              <a:rPr lang="en-US" sz="1800" kern="0" dirty="0" smtClean="0">
                <a:sym typeface="Wingdings" panose="05000000000000000000" pitchFamily="2" charset="2"/>
              </a:rPr>
              <a:t>  Mechanism to be segmented </a:t>
            </a:r>
          </a:p>
          <a:p>
            <a:pPr marL="415526" lvl="1" indent="-415526" defTabSz="914400">
              <a:spcBef>
                <a:spcPct val="50000"/>
              </a:spcBef>
              <a:buFontTx/>
              <a:buChar char="•"/>
            </a:pPr>
            <a:r>
              <a:rPr lang="en-US" sz="1800" b="1" dirty="0">
                <a:sym typeface="Wingdings" panose="05000000000000000000" pitchFamily="2" charset="2"/>
              </a:rPr>
              <a:t>V</a:t>
            </a:r>
            <a:r>
              <a:rPr lang="en-US" sz="1800" b="1" baseline="-25000" dirty="0">
                <a:sym typeface="Wingdings" panose="05000000000000000000" pitchFamily="2" charset="2"/>
              </a:rPr>
              <a:t>T</a:t>
            </a:r>
            <a:r>
              <a:rPr lang="en-US" sz="1800" b="1" dirty="0">
                <a:sym typeface="Wingdings" panose="05000000000000000000" pitchFamily="2" charset="2"/>
              </a:rPr>
              <a:t> vs. PA/PW results not </a:t>
            </a:r>
            <a:r>
              <a:rPr lang="en-US" sz="1800" b="1" dirty="0" smtClean="0">
                <a:sym typeface="Wingdings" panose="05000000000000000000" pitchFamily="2" charset="2"/>
              </a:rPr>
              <a:t>matching </a:t>
            </a:r>
            <a:r>
              <a:rPr lang="en-US" sz="1800" b="1" dirty="0">
                <a:sym typeface="Wingdings" panose="05000000000000000000" pitchFamily="2" charset="2"/>
              </a:rPr>
              <a:t>expectation (window expansion/saturation) need to be understood</a:t>
            </a:r>
          </a:p>
          <a:p>
            <a:pPr defTabSz="914400"/>
            <a:endParaRPr lang="en-US" sz="1800" kern="0" dirty="0" smtClean="0">
              <a:sym typeface="Wingdings" panose="05000000000000000000" pitchFamily="2" charset="2"/>
            </a:endParaRPr>
          </a:p>
          <a:p>
            <a:pPr defTabSz="914400"/>
            <a:endParaRPr lang="en-US" sz="1800" kern="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3962400"/>
            <a:ext cx="1036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800" kern="0" dirty="0" smtClean="0"/>
              <a:t>The Known Unknowns</a:t>
            </a:r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215078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3621"/>
            <a:ext cx="10363200" cy="838200"/>
          </a:xfrm>
        </p:spPr>
        <p:txBody>
          <a:bodyPr/>
          <a:lstStyle/>
          <a:p>
            <a:r>
              <a:rPr lang="en-US" sz="3200" dirty="0"/>
              <a:t>2018 </a:t>
            </a:r>
            <a:r>
              <a:rPr lang="en-US" sz="3200" dirty="0" smtClean="0"/>
              <a:t>Strategy in development – </a:t>
            </a:r>
            <a:r>
              <a:rPr lang="en-US" sz="3200" dirty="0"/>
              <a:t>Race to </a:t>
            </a:r>
            <a:r>
              <a:rPr lang="en-US" sz="3200" dirty="0" smtClean="0"/>
              <a:t>Succeed </a:t>
            </a:r>
            <a:r>
              <a:rPr lang="en-US" sz="3200" dirty="0"/>
              <a:t>or Fail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11049000" cy="4876800"/>
          </a:xfrm>
        </p:spPr>
        <p:txBody>
          <a:bodyPr/>
          <a:lstStyle/>
          <a:p>
            <a:r>
              <a:rPr lang="en-US" sz="2400" dirty="0" smtClean="0"/>
              <a:t>Build a product worthy test vehicle for SSM</a:t>
            </a:r>
          </a:p>
          <a:p>
            <a:pPr lvl="1"/>
            <a:r>
              <a:rPr lang="en-US" sz="2400" dirty="0" smtClean="0"/>
              <a:t>Test complete array in high volume</a:t>
            </a:r>
          </a:p>
          <a:p>
            <a:pPr lvl="1"/>
            <a:r>
              <a:rPr lang="en-US" sz="2400" dirty="0" smtClean="0"/>
              <a:t>Validate product worthiness by building prototypes </a:t>
            </a:r>
          </a:p>
          <a:p>
            <a:pPr lvl="1"/>
            <a:r>
              <a:rPr lang="en-US" sz="2400" dirty="0" smtClean="0"/>
              <a:t>Potentially productize if everything looks good</a:t>
            </a:r>
          </a:p>
          <a:p>
            <a:r>
              <a:rPr lang="en-US" sz="2400" dirty="0" smtClean="0"/>
              <a:t>Base it on S26 (as opposed to S37) for faster development </a:t>
            </a:r>
          </a:p>
          <a:p>
            <a:pPr lvl="1"/>
            <a:r>
              <a:rPr lang="en-US" sz="2400" dirty="0" smtClean="0"/>
              <a:t>Start from S26A database</a:t>
            </a:r>
          </a:p>
          <a:p>
            <a:pPr lvl="1"/>
            <a:r>
              <a:rPr lang="en-US" sz="2400" dirty="0" smtClean="0"/>
              <a:t>Keep same die floorplan and PAD placement</a:t>
            </a:r>
          </a:p>
          <a:p>
            <a:pPr lvl="1"/>
            <a:r>
              <a:rPr lang="en-US" sz="2400" dirty="0" smtClean="0"/>
              <a:t>Change </a:t>
            </a:r>
            <a:r>
              <a:rPr lang="en-US" sz="2400" dirty="0" smtClean="0"/>
              <a:t>decoders and </a:t>
            </a:r>
            <a:r>
              <a:rPr lang="en-US" sz="2400" dirty="0" err="1" smtClean="0"/>
              <a:t>algos</a:t>
            </a:r>
            <a:r>
              <a:rPr lang="en-US" sz="2400" dirty="0"/>
              <a:t>;</a:t>
            </a:r>
            <a:r>
              <a:rPr lang="en-US" sz="2400" dirty="0" smtClean="0"/>
              <a:t> validate and </a:t>
            </a:r>
            <a:r>
              <a:rPr lang="en-US" sz="2400" dirty="0" smtClean="0"/>
              <a:t>DBR</a:t>
            </a:r>
          </a:p>
          <a:p>
            <a:pPr lvl="1"/>
            <a:r>
              <a:rPr lang="en-US" sz="2400" dirty="0"/>
              <a:t>Thick oxide CMOS under evaluation (TBD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Keep specs same as S26 or S25 with shorter (half or less) Write completion time</a:t>
            </a:r>
          </a:p>
          <a:p>
            <a:r>
              <a:rPr lang="en-US" sz="2400" dirty="0" smtClean="0"/>
              <a:t>Estimated DBR: </a:t>
            </a:r>
            <a:r>
              <a:rPr lang="en-US" sz="2400" dirty="0" smtClean="0"/>
              <a:t>2H 2018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0017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2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04800"/>
          </a:xfrm>
        </p:spPr>
        <p:txBody>
          <a:bodyPr/>
          <a:lstStyle/>
          <a:p>
            <a:r>
              <a:rPr lang="en-US" sz="2800" dirty="0" smtClean="0"/>
              <a:t>Understanding Window Components for RWB Synthesis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11734800" cy="5867400"/>
          </a:xfrm>
        </p:spPr>
        <p:txBody>
          <a:bodyPr/>
          <a:lstStyle/>
          <a:p>
            <a:r>
              <a:rPr lang="en-US" sz="2000" dirty="0"/>
              <a:t>∆V</a:t>
            </a:r>
            <a:r>
              <a:rPr lang="en-US" sz="2000" baseline="-25000" dirty="0"/>
              <a:t>T</a:t>
            </a:r>
            <a:r>
              <a:rPr lang="en-US" sz="2000" dirty="0"/>
              <a:t> </a:t>
            </a:r>
            <a:r>
              <a:rPr lang="en-US" sz="2000" dirty="0" smtClean="0"/>
              <a:t>‘surviving’ physics: an interfacial </a:t>
            </a:r>
            <a:r>
              <a:rPr lang="en-US" sz="2000" dirty="0"/>
              <a:t>modulation </a:t>
            </a:r>
            <a:r>
              <a:rPr lang="en-US" sz="2000" dirty="0" smtClean="0"/>
              <a:t>effect with </a:t>
            </a:r>
            <a:r>
              <a:rPr lang="en-US" sz="2000" dirty="0"/>
              <a:t>bipolar </a:t>
            </a:r>
            <a:r>
              <a:rPr lang="en-US" sz="2000" dirty="0" smtClean="0"/>
              <a:t>operations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Bipolar Read exhibiting parallel </a:t>
            </a:r>
            <a:r>
              <a:rPr lang="en-US" sz="1800" dirty="0" err="1">
                <a:sym typeface="Wingdings" panose="05000000000000000000" pitchFamily="2" charset="2"/>
              </a:rPr>
              <a:t>subV</a:t>
            </a:r>
            <a:r>
              <a:rPr lang="en-US" sz="1800" baseline="-25000" dirty="0" err="1">
                <a:sym typeface="Wingdings" panose="05000000000000000000" pitchFamily="2" charset="2"/>
              </a:rPr>
              <a:t>th</a:t>
            </a:r>
            <a:r>
              <a:rPr lang="en-US" sz="1800" dirty="0">
                <a:sym typeface="Wingdings" panose="05000000000000000000" pitchFamily="2" charset="2"/>
              </a:rPr>
              <a:t> I-V shift suggests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1800" dirty="0" smtClean="0">
                <a:sym typeface="Wingdings" panose="05000000000000000000" pitchFamily="2" charset="2"/>
              </a:rPr>
              <a:t>V</a:t>
            </a:r>
            <a:r>
              <a:rPr lang="en-US" sz="1800" baseline="-25000" dirty="0" smtClean="0">
                <a:sym typeface="Wingdings" panose="05000000000000000000" pitchFamily="2" charset="2"/>
              </a:rPr>
              <a:t>T</a:t>
            </a:r>
            <a:r>
              <a:rPr lang="en-US" sz="1800" dirty="0" smtClean="0">
                <a:sym typeface="Wingdings" panose="05000000000000000000" pitchFamily="2" charset="2"/>
              </a:rPr>
              <a:t> due to carrier </a:t>
            </a:r>
            <a:r>
              <a:rPr lang="en-US" sz="1800" dirty="0">
                <a:sym typeface="Wingdings" panose="05000000000000000000" pitchFamily="2" charset="2"/>
              </a:rPr>
              <a:t>injection but </a:t>
            </a:r>
            <a:r>
              <a:rPr lang="en-US" sz="1800" dirty="0" smtClean="0">
                <a:sym typeface="Wingdings" panose="05000000000000000000" pitchFamily="2" charset="2"/>
              </a:rPr>
              <a:t>not bulk transport nor </a:t>
            </a:r>
            <a:r>
              <a:rPr lang="en-US" sz="1800" dirty="0" err="1" smtClean="0">
                <a:sym typeface="Wingdings" panose="05000000000000000000" pitchFamily="2" charset="2"/>
              </a:rPr>
              <a:t>filamentation</a:t>
            </a:r>
            <a:r>
              <a:rPr lang="en-US" sz="1800" dirty="0" smtClean="0">
                <a:sym typeface="Wingdings" panose="05000000000000000000" pitchFamily="2" charset="2"/>
              </a:rPr>
              <a:t>; plus,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Bipolar Write supports </a:t>
            </a:r>
            <a:r>
              <a:rPr lang="en-US" sz="1800" dirty="0">
                <a:sym typeface="Wingdings" panose="05000000000000000000" pitchFamily="2" charset="2"/>
              </a:rPr>
              <a:t>mass transport model between </a:t>
            </a:r>
            <a:r>
              <a:rPr lang="en-US" sz="1800" dirty="0" smtClean="0">
                <a:sym typeface="Wingdings" panose="05000000000000000000" pitchFamily="2" charset="2"/>
              </a:rPr>
              <a:t>interfaces</a:t>
            </a:r>
            <a:endParaRPr lang="en-US" sz="1800" dirty="0" smtClean="0"/>
          </a:p>
          <a:p>
            <a:pPr marL="801688" lvl="1" indent="-339725"/>
            <a:r>
              <a:rPr lang="en-US" sz="1800" dirty="0" smtClean="0"/>
              <a:t>Modulated by composition skew, Etch/Vertical profile, Electrode types and Algorithm</a:t>
            </a:r>
            <a:endParaRPr lang="en-US" sz="1800" dirty="0"/>
          </a:p>
          <a:p>
            <a:pPr marL="801688" lvl="1" indent="-339725"/>
            <a:r>
              <a:rPr lang="en-US" sz="1800" dirty="0" smtClean="0"/>
              <a:t>Insensitive to CD, SD thickness, 2nd </a:t>
            </a:r>
            <a:r>
              <a:rPr lang="en-US" sz="1800" dirty="0"/>
              <a:t>cut clean, Seal </a:t>
            </a:r>
            <a:r>
              <a:rPr lang="en-US" sz="1800" dirty="0" smtClean="0"/>
              <a:t>types, </a:t>
            </a:r>
            <a:r>
              <a:rPr lang="en-US" sz="1800" dirty="0"/>
              <a:t>P</a:t>
            </a:r>
            <a:r>
              <a:rPr lang="en-US" sz="1800" dirty="0" smtClean="0"/>
              <a:t>re-</a:t>
            </a:r>
            <a:r>
              <a:rPr lang="en-US" sz="1800" dirty="0"/>
              <a:t>/Post-2nd </a:t>
            </a:r>
            <a:r>
              <a:rPr lang="en-US" sz="1800" dirty="0" smtClean="0"/>
              <a:t>cut anneal and </a:t>
            </a:r>
            <a:r>
              <a:rPr lang="en-US" sz="1800" dirty="0"/>
              <a:t>passivation </a:t>
            </a:r>
            <a:r>
              <a:rPr lang="en-US" sz="1800" dirty="0" smtClean="0"/>
              <a:t>anneal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V</a:t>
            </a:r>
            <a:r>
              <a:rPr lang="en-US" sz="1800" baseline="-25000" dirty="0" smtClean="0">
                <a:sym typeface="Wingdings" panose="05000000000000000000" pitchFamily="2" charset="2"/>
              </a:rPr>
              <a:t>T</a:t>
            </a:r>
            <a:r>
              <a:rPr lang="en-US" sz="1800" dirty="0" smtClean="0">
                <a:sym typeface="Wingdings" panose="05000000000000000000" pitchFamily="2" charset="2"/>
              </a:rPr>
              <a:t> vs. PA/PW results not matching expectation (window expansion/saturation) need to be understood</a:t>
            </a:r>
            <a:endParaRPr lang="en-US" sz="1800" dirty="0">
              <a:sym typeface="Wingdings" panose="05000000000000000000" pitchFamily="2" charset="2"/>
            </a:endParaRPr>
          </a:p>
          <a:p>
            <a:r>
              <a:rPr lang="en-US" sz="2000" dirty="0"/>
              <a:t>E2/E3 Variability: Intrinsically,  V</a:t>
            </a:r>
            <a:r>
              <a:rPr lang="en-US" sz="2000" baseline="-25000" dirty="0"/>
              <a:t>T</a:t>
            </a:r>
            <a:r>
              <a:rPr lang="en-US" sz="2000" dirty="0"/>
              <a:t> repeatability of SSM is expected equal to or worse than SXP due to atomistic fluctuations at interface (accumulation/depletion) in addition to ovonic threshold bounce</a:t>
            </a:r>
            <a:r>
              <a:rPr lang="en-US" sz="2000" dirty="0" smtClean="0"/>
              <a:t>.</a:t>
            </a:r>
          </a:p>
          <a:p>
            <a:pPr marL="801688" lvl="1" indent="-339725"/>
            <a:r>
              <a:rPr lang="en-US" sz="1800" dirty="0" smtClean="0">
                <a:ea typeface="Cambria Math" panose="02040503050406030204" pitchFamily="18" charset="0"/>
              </a:rPr>
              <a:t>Best exhibited V</a:t>
            </a:r>
            <a:r>
              <a:rPr lang="en-US" sz="1800" baseline="-25000" dirty="0" smtClean="0">
                <a:ea typeface="Cambria Math" panose="02040503050406030204" pitchFamily="18" charset="0"/>
              </a:rPr>
              <a:t>T</a:t>
            </a:r>
            <a:r>
              <a:rPr lang="en-US" sz="1800" dirty="0" smtClean="0">
                <a:ea typeface="Cambria Math" panose="02040503050406030204" pitchFamily="18" charset="0"/>
              </a:rPr>
              <a:t> Sigma: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Set</a:t>
            </a:r>
            <a:r>
              <a:rPr lang="en-US" sz="1800" dirty="0"/>
              <a:t> is </a:t>
            </a:r>
            <a:r>
              <a:rPr lang="en-US" sz="1800" dirty="0" smtClean="0"/>
              <a:t>115mV (105mV bounce) and </a:t>
            </a:r>
            <a:r>
              <a:rPr lang="el-GR" sz="1800" dirty="0"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Reset</a:t>
            </a:r>
            <a:r>
              <a:rPr lang="en-US" sz="1800" dirty="0"/>
              <a:t> </a:t>
            </a:r>
            <a:r>
              <a:rPr lang="en-US" sz="1800" dirty="0" smtClean="0"/>
              <a:t>is 125mV (125mV bounce)</a:t>
            </a:r>
            <a:endParaRPr lang="en-US" sz="1800" dirty="0"/>
          </a:p>
          <a:p>
            <a:r>
              <a:rPr lang="en-US" sz="2000" dirty="0" smtClean="0"/>
              <a:t>Drift: Set drift is similar to SXP; however, reset drift is ½ of Set’s (no window expansion post drift)</a:t>
            </a:r>
          </a:p>
          <a:p>
            <a:pPr marL="801688" lvl="1" indent="-339725"/>
            <a:r>
              <a:rPr lang="en-US" sz="1800" dirty="0" smtClean="0"/>
              <a:t>Dual VDM strategy of SXP is not applicable.   Single VDM is POR; new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tracker ideas needed</a:t>
            </a:r>
            <a:endParaRPr lang="en-US" sz="2000" dirty="0"/>
          </a:p>
          <a:p>
            <a:pPr lvl="0"/>
            <a:r>
              <a:rPr lang="en-US" sz="1800" dirty="0" smtClean="0"/>
              <a:t>Read Disturb:  Immunity to Set while Reset disturb requires additional RWB margin</a:t>
            </a:r>
            <a:endParaRPr lang="en-US" sz="1800" dirty="0"/>
          </a:p>
          <a:p>
            <a:pPr marL="801688" lvl="1" indent="-339725"/>
            <a:r>
              <a:rPr lang="en-US" sz="1600" dirty="0" smtClean="0"/>
              <a:t>Reset: </a:t>
            </a:r>
            <a:r>
              <a:rPr lang="en-US" sz="1600" dirty="0"/>
              <a:t>~</a:t>
            </a:r>
            <a:r>
              <a:rPr lang="en-US" sz="1600" dirty="0" smtClean="0"/>
              <a:t>0.3V </a:t>
            </a:r>
            <a:r>
              <a:rPr lang="en-US" sz="1600" dirty="0"/>
              <a:t>Margin is needed to protect from 20K reads.</a:t>
            </a:r>
            <a:r>
              <a:rPr lang="en-US" sz="1600" dirty="0">
                <a:sym typeface="Wingdings" panose="05000000000000000000" pitchFamily="2" charset="2"/>
              </a:rPr>
              <a:t>  </a:t>
            </a:r>
            <a:r>
              <a:rPr lang="en-US" sz="1600" dirty="0" smtClean="0">
                <a:sym typeface="Wingdings" panose="05000000000000000000" pitchFamily="2" charset="2"/>
              </a:rPr>
              <a:t>Mechanism </a:t>
            </a:r>
            <a:r>
              <a:rPr lang="en-US" sz="1600" dirty="0">
                <a:sym typeface="Wingdings" panose="05000000000000000000" pitchFamily="2" charset="2"/>
              </a:rPr>
              <a:t>to be segmented </a:t>
            </a:r>
          </a:p>
          <a:p>
            <a:pPr lvl="0"/>
            <a:r>
              <a:rPr lang="en-US" sz="1800" dirty="0" smtClean="0"/>
              <a:t>No </a:t>
            </a:r>
            <a:r>
              <a:rPr lang="en-US" sz="1800" dirty="0"/>
              <a:t>Write Disturb </a:t>
            </a:r>
            <a:r>
              <a:rPr lang="en-US" sz="1800" dirty="0" smtClean="0"/>
              <a:t>issues</a:t>
            </a:r>
          </a:p>
          <a:p>
            <a:r>
              <a:rPr lang="en-US" sz="1800" dirty="0" smtClean="0">
                <a:cs typeface="Segoe UI" panose="020B0502040204020203" pitchFamily="34" charset="0"/>
              </a:rPr>
              <a:t>Endurance: Bathtub </a:t>
            </a:r>
            <a:r>
              <a:rPr lang="en-US" sz="1800" dirty="0">
                <a:cs typeface="Segoe UI" panose="020B0502040204020203" pitchFamily="34" charset="0"/>
              </a:rPr>
              <a:t>shape </a:t>
            </a:r>
            <a:r>
              <a:rPr lang="en-US" sz="1800" dirty="0" smtClean="0">
                <a:cs typeface="Segoe UI" panose="020B0502040204020203" pitchFamily="34" charset="0"/>
              </a:rPr>
              <a:t>of E2 and E3 is </a:t>
            </a:r>
            <a:r>
              <a:rPr lang="en-US" sz="1800" dirty="0">
                <a:cs typeface="Segoe UI" panose="020B0502040204020203" pitchFamily="34" charset="0"/>
              </a:rPr>
              <a:t>similar of </a:t>
            </a:r>
            <a:r>
              <a:rPr lang="en-US" sz="1800" dirty="0" smtClean="0">
                <a:cs typeface="Segoe UI" panose="020B0502040204020203" pitchFamily="34" charset="0"/>
              </a:rPr>
              <a:t>SXP with lower V</a:t>
            </a:r>
            <a:r>
              <a:rPr lang="en-US" sz="1800" baseline="-25000" dirty="0" smtClean="0">
                <a:cs typeface="Segoe UI" panose="020B0502040204020203" pitchFamily="34" charset="0"/>
              </a:rPr>
              <a:t>T</a:t>
            </a:r>
            <a:r>
              <a:rPr lang="en-US" sz="1800" dirty="0" smtClean="0">
                <a:cs typeface="Segoe UI" panose="020B0502040204020203" pitchFamily="34" charset="0"/>
              </a:rPr>
              <a:t> turnaround (detailed quantification is WIP)</a:t>
            </a:r>
            <a:endParaRPr lang="en-US" sz="1800" dirty="0" smtClean="0"/>
          </a:p>
          <a:p>
            <a:pPr lvl="0"/>
            <a:r>
              <a:rPr lang="en-US" sz="1800" dirty="0" smtClean="0"/>
              <a:t>Retention: WIP</a:t>
            </a:r>
            <a:endParaRPr lang="en-US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38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Generation: ∆</a:t>
            </a:r>
            <a:r>
              <a:rPr lang="en-US" sz="3200" dirty="0"/>
              <a:t>V</a:t>
            </a:r>
            <a:r>
              <a:rPr lang="en-US" sz="3200" baseline="-25000" dirty="0"/>
              <a:t>T</a:t>
            </a:r>
            <a:r>
              <a:rPr lang="en-US" sz="3200" dirty="0"/>
              <a:t> </a:t>
            </a:r>
            <a:r>
              <a:rPr lang="en-US" sz="3200" dirty="0" smtClean="0"/>
              <a:t>physics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3949931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Transport mechanisms: </a:t>
            </a:r>
          </a:p>
          <a:p>
            <a:pPr marL="1089025" lvl="1" indent="-536575">
              <a:buNone/>
            </a:pPr>
            <a:r>
              <a:rPr lang="en-US" sz="1600" dirty="0" smtClean="0"/>
              <a:t>Filament (Parallel) or Bulk (Serial)</a:t>
            </a:r>
          </a:p>
          <a:p>
            <a:pPr marL="1371600" lvl="2" indent="-265113">
              <a:buNone/>
            </a:pPr>
            <a:r>
              <a:rPr lang="en-US" sz="1600" dirty="0" smtClean="0"/>
              <a:t>If bulk, local movement (Å) or mass transport (nm)</a:t>
            </a:r>
          </a:p>
          <a:p>
            <a:pPr marL="1089025" lvl="1" indent="-536575">
              <a:buNone/>
            </a:pPr>
            <a:r>
              <a:rPr lang="en-US" sz="1600" dirty="0" smtClean="0"/>
              <a:t>Constituents or Contaminants </a:t>
            </a:r>
          </a:p>
          <a:p>
            <a:pPr marL="0" indent="0">
              <a:buNone/>
            </a:pPr>
            <a:r>
              <a:rPr lang="en-US" sz="1600" dirty="0" smtClean="0"/>
              <a:t>Key exhibits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 smtClean="0"/>
              <a:t>for./rev. program </a:t>
            </a:r>
            <a:r>
              <a:rPr lang="en-US" sz="1600" dirty="0"/>
              <a:t>X </a:t>
            </a:r>
            <a:r>
              <a:rPr lang="en-US" sz="1600" dirty="0" smtClean="0"/>
              <a:t>for./rev. read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 marL="1371600" lvl="2" indent="-265113">
              <a:buNone/>
            </a:pPr>
            <a:r>
              <a:rPr lang="en-US" sz="1600" dirty="0"/>
              <a:t>Subthreshold </a:t>
            </a:r>
            <a:r>
              <a:rPr lang="en-US" sz="1600" dirty="0" smtClean="0"/>
              <a:t>I-V</a:t>
            </a:r>
            <a:r>
              <a:rPr lang="en-US" sz="1600" dirty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371600" lvl="2" indent="-265113">
              <a:buNone/>
            </a:pPr>
            <a:r>
              <a:rPr lang="en-US" sz="1600" dirty="0" smtClean="0"/>
              <a:t>SR71 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/</a:t>
            </a: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distribution</a:t>
            </a:r>
          </a:p>
          <a:p>
            <a:pPr marL="1089025" lvl="1" indent="-536575">
              <a:buNone/>
            </a:pPr>
            <a:r>
              <a:rPr lang="en-US" sz="1600" dirty="0" smtClean="0"/>
              <a:t>Temp </a:t>
            </a:r>
            <a:r>
              <a:rPr lang="en-US" sz="1600" dirty="0"/>
              <a:t>Co, E</a:t>
            </a:r>
            <a:r>
              <a:rPr lang="en-US" sz="1600" baseline="-25000" dirty="0"/>
              <a:t>A</a:t>
            </a:r>
            <a:r>
              <a:rPr lang="en-US" sz="1600" dirty="0"/>
              <a:t> of </a:t>
            </a:r>
            <a:r>
              <a:rPr lang="en-US" sz="1600" dirty="0" err="1" smtClean="0"/>
              <a:t>subV</a:t>
            </a:r>
            <a:r>
              <a:rPr lang="en-US" sz="1600" baseline="-25000" dirty="0" err="1" smtClean="0"/>
              <a:t>th</a:t>
            </a:r>
            <a:r>
              <a:rPr lang="en-US" sz="1600" dirty="0" smtClean="0"/>
              <a:t> conduction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WIP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/>
              <a:t>TTT to establish migration models (with temp or time</a:t>
            </a:r>
            <a:r>
              <a:rPr lang="en-US" sz="1600" dirty="0" smtClean="0"/>
              <a:t>)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/>
            </a:r>
            <a:b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limited data, 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089025" lvl="1" indent="-536575">
              <a:buNone/>
            </a:pPr>
            <a:r>
              <a:rPr lang="en-US" sz="1600" dirty="0" smtClean="0"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subject to composition vs. Integration (clean, seal, bake)</a:t>
            </a:r>
          </a:p>
          <a:p>
            <a:pPr marL="1089025" lvl="1" indent="-536575">
              <a:buNone/>
            </a:pPr>
            <a:r>
              <a:rPr lang="en-US" sz="1600" dirty="0" err="1"/>
              <a:t>Vt</a:t>
            </a:r>
            <a:r>
              <a:rPr lang="en-US" sz="1600" dirty="0"/>
              <a:t>-I on 2XCMOS (in 4 quadrants)</a:t>
            </a:r>
          </a:p>
          <a:p>
            <a:pPr marL="1089025" lvl="1" indent="-536575">
              <a:buNone/>
            </a:pPr>
            <a:endParaRPr lang="en-US" sz="1600" dirty="0"/>
          </a:p>
          <a:p>
            <a:pPr lvl="1"/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19200"/>
            <a:ext cx="7391400" cy="4876800"/>
          </a:xfrm>
        </p:spPr>
        <p:txBody>
          <a:bodyPr/>
          <a:lstStyle/>
          <a:p>
            <a:pPr marL="457200" indent="-457200">
              <a:buNone/>
            </a:pPr>
            <a:r>
              <a:rPr lang="en-US" sz="1600" dirty="0" smtClean="0"/>
              <a:t>The evidences of forward vs. reverse I-V and </a:t>
            </a:r>
            <a:r>
              <a:rPr lang="en-US" sz="1600" dirty="0" err="1" smtClean="0"/>
              <a:t>Vt</a:t>
            </a:r>
            <a:r>
              <a:rPr lang="en-US" sz="1600" dirty="0" smtClean="0"/>
              <a:t> indicate an interfacial modulation effects with bipolar operations  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N</a:t>
            </a:r>
            <a:r>
              <a:rPr lang="en-US" sz="1600" dirty="0" smtClean="0">
                <a:sym typeface="Wingdings" panose="05000000000000000000" pitchFamily="2" charset="2"/>
              </a:rPr>
              <a:t>ot a parallel resistor network as exhibited with bipolar read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</a:t>
            </a:r>
            <a:r>
              <a:rPr lang="en-US" sz="1600" dirty="0">
                <a:sym typeface="Wingdings" panose="05000000000000000000" pitchFamily="2" charset="2"/>
              </a:rPr>
              <a:t>filament </a:t>
            </a:r>
            <a:r>
              <a:rPr lang="en-US" sz="1600" dirty="0" smtClean="0">
                <a:sym typeface="Wingdings" panose="05000000000000000000" pitchFamily="2" charset="2"/>
              </a:rPr>
              <a:t>model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Parallel 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I-V shift suggests carrier injection but bulk transport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local structure (electronic configuration) changes (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WIP)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Supporting mass transport model between interfaces</a:t>
            </a:r>
          </a:p>
          <a:p>
            <a:pPr marL="457200" indent="-457200">
              <a:buNone/>
            </a:pP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1600" dirty="0" smtClean="0">
                <a:sym typeface="Wingdings" panose="05000000000000000000" pitchFamily="2" charset="2"/>
              </a:rPr>
              <a:t>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 is 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Insensitive </a:t>
            </a:r>
            <a:r>
              <a:rPr lang="en-US" sz="1600" dirty="0">
                <a:sym typeface="Wingdings" panose="05000000000000000000" pitchFamily="2" charset="2"/>
              </a:rPr>
              <a:t>to </a:t>
            </a:r>
            <a:r>
              <a:rPr lang="en-US" sz="1600" dirty="0" smtClean="0">
                <a:sym typeface="Wingdings" panose="05000000000000000000" pitchFamily="2" charset="2"/>
              </a:rPr>
              <a:t>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clean, Seal type, and Pre-/Post-2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>
                <a:sym typeface="Wingdings" panose="05000000000000000000" pitchFamily="2" charset="2"/>
              </a:rPr>
              <a:t>cut &amp;</a:t>
            </a:r>
            <a:r>
              <a:rPr lang="en-US" sz="1600" dirty="0" smtClean="0">
                <a:sym typeface="Wingdings" panose="05000000000000000000" pitchFamily="2" charset="2"/>
              </a:rPr>
              <a:t> passivation anneal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M</a:t>
            </a:r>
            <a:r>
              <a:rPr lang="en-US" sz="1600" dirty="0" smtClean="0">
                <a:sym typeface="Wingdings" panose="05000000000000000000" pitchFamily="2" charset="2"/>
              </a:rPr>
              <a:t>odulated by SD composition skew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composition vs. 1</a:t>
            </a:r>
            <a:r>
              <a:rPr lang="en-US" sz="1600" baseline="30000" dirty="0" smtClean="0">
                <a:sym typeface="Wingdings" panose="05000000000000000000" pitchFamily="2" charset="2"/>
              </a:rPr>
              <a:t>st</a:t>
            </a:r>
            <a:r>
              <a:rPr lang="en-US" sz="1600" dirty="0" smtClean="0">
                <a:sym typeface="Wingdings" panose="05000000000000000000" pitchFamily="2" charset="2"/>
              </a:rPr>
              <a:t>/2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profile segmentation needed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A function of Electrode process (HUC vs. HBC BE or C vs. </a:t>
            </a:r>
            <a:r>
              <a:rPr lang="en-US" sz="1600" dirty="0" err="1" smtClean="0">
                <a:sym typeface="Wingdings" panose="05000000000000000000" pitchFamily="2" charset="2"/>
              </a:rPr>
              <a:t>CNx</a:t>
            </a:r>
            <a:r>
              <a:rPr lang="en-US" sz="1600" dirty="0" smtClean="0">
                <a:sym typeface="Wingdings" panose="05000000000000000000" pitchFamily="2" charset="2"/>
              </a:rPr>
              <a:t> TE)</a:t>
            </a:r>
          </a:p>
          <a:p>
            <a:pPr marL="457200" indent="-45720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Inconsistency yet to be understood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Window expansion or saturation is expected as PW/PA increases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Negative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-PW and positive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-PA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Follow up with 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“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window” vs. PA/PW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Threshold “Point” (V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@I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)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Spike Effects </a:t>
            </a:r>
            <a:endParaRPr lang="en-US" sz="16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457200"/>
          </a:xfrm>
        </p:spPr>
        <p:txBody>
          <a:bodyPr/>
          <a:lstStyle/>
          <a:p>
            <a:r>
              <a:rPr lang="en-US" sz="3200" dirty="0"/>
              <a:t>Consumption: E2, E3 Variability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5105400" cy="57912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Variability including </a:t>
            </a:r>
          </a:p>
          <a:p>
            <a:pPr marL="461963" lvl="1" indent="-234950">
              <a:buNone/>
            </a:pPr>
            <a:r>
              <a:rPr lang="en-US" sz="1800" dirty="0"/>
              <a:t>Same bit: Repeatability </a:t>
            </a:r>
            <a:r>
              <a:rPr lang="en-US" sz="1800" dirty="0" smtClean="0"/>
              <a:t>(analog to Bounce of SXP)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 smtClean="0"/>
              <a:t>Bit-2-Bit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circuit/device interaction such as PA/PW (slope-1/2/3 characteristics), </a:t>
            </a:r>
          </a:p>
          <a:p>
            <a:pPr marL="687388" lvl="2" indent="-225425">
              <a:buNone/>
            </a:pPr>
            <a:r>
              <a:rPr lang="en-US" sz="1800" dirty="0"/>
              <a:t>Cross Tile (ED) such as snapback </a:t>
            </a:r>
            <a:r>
              <a:rPr lang="en-US" sz="1800" dirty="0" smtClean="0"/>
              <a:t>effects</a:t>
            </a:r>
          </a:p>
          <a:p>
            <a:pPr marL="687388" lvl="2" indent="-225425">
              <a:buNone/>
            </a:pPr>
            <a:r>
              <a:rPr lang="en-US" sz="1800" dirty="0" smtClean="0"/>
              <a:t>Deck-2-Deck offset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Device physical differences</a:t>
            </a:r>
          </a:p>
          <a:p>
            <a:pPr marL="461963" lvl="1" indent="-234950">
              <a:buNone/>
            </a:pPr>
            <a:r>
              <a:rPr lang="en-US" sz="1800" dirty="0"/>
              <a:t>Ambient: temperature</a:t>
            </a:r>
          </a:p>
          <a:p>
            <a:pPr marL="0" indent="0">
              <a:buNone/>
            </a:pPr>
            <a:r>
              <a:rPr lang="en-US" sz="1800" dirty="0"/>
              <a:t>Key exhibits</a:t>
            </a:r>
          </a:p>
          <a:p>
            <a:pPr marL="461963" lvl="1" indent="-234950">
              <a:buNone/>
            </a:pPr>
            <a:r>
              <a:rPr lang="en-US" sz="1800" dirty="0"/>
              <a:t>Intrinsic sigma such as bounce</a:t>
            </a:r>
          </a:p>
          <a:p>
            <a:pPr marL="461963" lvl="1" indent="-234950">
              <a:buNone/>
            </a:pPr>
            <a:r>
              <a:rPr lang="en-US" sz="1800" dirty="0"/>
              <a:t>S2R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R2S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“ED” or cross tile</a:t>
            </a:r>
          </a:p>
          <a:p>
            <a:pPr marL="461963" lvl="1" indent="-234950">
              <a:buNone/>
            </a:pPr>
            <a:r>
              <a:rPr lang="en-US" sz="1800" dirty="0"/>
              <a:t>Geometric impact: lateral, vertical and profile</a:t>
            </a:r>
          </a:p>
          <a:p>
            <a:pPr marL="461963" lvl="1" indent="-234950">
              <a:buNone/>
            </a:pPr>
            <a:r>
              <a:rPr lang="en-US" sz="1800" dirty="0"/>
              <a:t>Composition learnings</a:t>
            </a:r>
          </a:p>
          <a:p>
            <a:pPr marL="461963" lvl="1" indent="-234950">
              <a:buNone/>
            </a:pPr>
            <a:r>
              <a:rPr lang="en-US" sz="1800" dirty="0"/>
              <a:t>Cross vs. extrinsic </a:t>
            </a:r>
            <a:r>
              <a:rPr lang="en-US" sz="1800" dirty="0" smtClean="0"/>
              <a:t>contamination learnings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/>
              <a:t>Temperature effects, thermal co and E</a:t>
            </a:r>
            <a:r>
              <a:rPr lang="en-US" sz="1800" baseline="-25000" dirty="0"/>
              <a:t>A</a:t>
            </a:r>
            <a:r>
              <a:rPr lang="en-US" sz="1800" dirty="0"/>
              <a:t> of </a:t>
            </a:r>
            <a:r>
              <a:rPr lang="en-US" sz="1800" dirty="0" err="1"/>
              <a:t>Vt</a:t>
            </a:r>
            <a:r>
              <a:rPr lang="en-US" sz="1800" dirty="0"/>
              <a:t> </a:t>
            </a:r>
          </a:p>
          <a:p>
            <a:pPr marL="0" lvl="0" indent="0">
              <a:buNone/>
            </a:pPr>
            <a:r>
              <a:rPr lang="en-US" sz="1800" dirty="0"/>
              <a:t>“corner” definitions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685800"/>
            <a:ext cx="6781800" cy="5638800"/>
          </a:xfrm>
        </p:spPr>
        <p:txBody>
          <a:bodyPr/>
          <a:lstStyle/>
          <a:p>
            <a:pPr marL="233363" indent="-233363">
              <a:buNone/>
            </a:pPr>
            <a:r>
              <a:rPr lang="en-US" sz="1800" dirty="0" smtClean="0"/>
              <a:t>Intrinsically,  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repeatability of SSM is expected equal to or higher than SXP due to interface atomic fluctuations in addition to </a:t>
            </a:r>
            <a:r>
              <a:rPr lang="en-US" sz="1800" dirty="0"/>
              <a:t>ovonic threshold </a:t>
            </a:r>
            <a:r>
              <a:rPr lang="en-US" sz="1800" dirty="0" smtClean="0"/>
              <a:t>bounce</a:t>
            </a:r>
          </a:p>
          <a:p>
            <a:pPr marL="690563" lvl="1" indent="-233363">
              <a:buNone/>
            </a:pPr>
            <a:r>
              <a:rPr lang="en-US" sz="1800" dirty="0" smtClean="0">
                <a:ea typeface="Cambria Math" panose="02040503050406030204" pitchFamily="18" charset="0"/>
              </a:rPr>
              <a:t>V</a:t>
            </a:r>
            <a:r>
              <a:rPr lang="en-US" sz="1800" baseline="-25000" dirty="0" smtClean="0">
                <a:ea typeface="Cambria Math" panose="02040503050406030204" pitchFamily="18" charset="0"/>
              </a:rPr>
              <a:t>T</a:t>
            </a:r>
            <a:r>
              <a:rPr lang="en-US" sz="1800" dirty="0" smtClean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Set</a:t>
            </a:r>
            <a:r>
              <a:rPr lang="en-US" sz="1800" dirty="0" smtClean="0"/>
              <a:t> is ~25mV and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 is ~45mV higher than SXP’s (80mV)</a:t>
            </a:r>
          </a:p>
          <a:p>
            <a:pPr marL="690563" lvl="1" indent="-233363">
              <a:buNone/>
            </a:pPr>
            <a:r>
              <a:rPr lang="en-US" sz="1800" dirty="0" smtClean="0"/>
              <a:t>Higher PA lower </a:t>
            </a:r>
            <a:r>
              <a:rPr lang="en-US" sz="1800" dirty="0">
                <a:ea typeface="Cambria Math" panose="02040503050406030204" pitchFamily="18" charset="0"/>
              </a:rPr>
              <a:t>V</a:t>
            </a:r>
            <a:r>
              <a:rPr lang="en-US" sz="1800" baseline="-25000" dirty="0">
                <a:ea typeface="Cambria Math" panose="02040503050406030204" pitchFamily="18" charset="0"/>
              </a:rPr>
              <a:t>T</a:t>
            </a:r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dirty="0" smtClean="0">
                <a:ea typeface="Cambria Math" panose="02040503050406030204" pitchFamily="18" charset="0"/>
              </a:rPr>
              <a:t>; </a:t>
            </a:r>
            <a:r>
              <a:rPr lang="en-US" sz="1800" dirty="0">
                <a:ea typeface="Cambria Math" panose="02040503050406030204" pitchFamily="18" charset="0"/>
              </a:rPr>
              <a:t>i</a:t>
            </a:r>
            <a:r>
              <a:rPr lang="en-US" sz="1800" dirty="0" smtClean="0"/>
              <a:t>nsensitive to PW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pPr marL="233363" indent="-233363">
              <a:buNone/>
            </a:pPr>
            <a:r>
              <a:rPr lang="en-US" sz="1800" dirty="0" smtClean="0"/>
              <a:t>ED dependence: systematic – near ED lower </a:t>
            </a:r>
            <a:r>
              <a:rPr lang="en-US" sz="1800" dirty="0" err="1" smtClean="0"/>
              <a:t>Vt</a:t>
            </a:r>
            <a:r>
              <a:rPr lang="en-US" sz="1800" dirty="0" smtClean="0"/>
              <a:t> </a:t>
            </a:r>
          </a:p>
          <a:p>
            <a:pPr marL="690563" lvl="1" indent="-233363">
              <a:buNone/>
            </a:pPr>
            <a:r>
              <a:rPr lang="en-US" sz="1800" dirty="0" smtClean="0"/>
              <a:t>Follow-up:  Spike Mitigation, BL/WL RC skew and Electrode (local R) experiment</a:t>
            </a:r>
          </a:p>
          <a:p>
            <a:pPr marL="233363" indent="-233363">
              <a:buNone/>
            </a:pPr>
            <a:r>
              <a:rPr lang="en-US" sz="1800" dirty="0" smtClean="0"/>
              <a:t>Physical Geometry</a:t>
            </a:r>
          </a:p>
          <a:p>
            <a:pPr marL="690563" lvl="1" indent="-233363">
              <a:buNone/>
            </a:pPr>
            <a:r>
              <a:rPr lang="en-US" sz="1800" dirty="0" smtClean="0"/>
              <a:t>Strong correlation on vertical profile – lower window with straight profile but insensitive to thickness and CD</a:t>
            </a:r>
          </a:p>
          <a:p>
            <a:pPr marL="233363" indent="-233363">
              <a:buNone/>
            </a:pPr>
            <a:r>
              <a:rPr lang="en-US" sz="1800" dirty="0" smtClean="0"/>
              <a:t>Integration </a:t>
            </a:r>
            <a:r>
              <a:rPr lang="en-US" sz="1800" dirty="0" smtClean="0">
                <a:sym typeface="Wingdings" panose="05000000000000000000" pitchFamily="2" charset="2"/>
              </a:rPr>
              <a:t> Lower sensitivity to foreign containment if any  </a:t>
            </a:r>
            <a:endParaRPr lang="en-US" sz="1800" dirty="0" smtClean="0"/>
          </a:p>
          <a:p>
            <a:pPr marL="690563" lvl="1" indent="-233363">
              <a:buNone/>
            </a:pPr>
            <a:r>
              <a:rPr lang="en-US" sz="1800" dirty="0" smtClean="0"/>
              <a:t>52, 69 or 80 anneal is insensitive to </a:t>
            </a:r>
            <a:r>
              <a:rPr lang="en-US" sz="1800" dirty="0" smtClean="0"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/>
              <a:t> </a:t>
            </a:r>
            <a:r>
              <a:rPr lang="en-US" sz="1800" dirty="0" smtClean="0"/>
              <a:t>(2XCMOS data, SR71 WIP)</a:t>
            </a:r>
          </a:p>
          <a:p>
            <a:pPr marL="690563" lvl="1" indent="-233363">
              <a:buNone/>
            </a:pPr>
            <a:r>
              <a:rPr lang="en-US" sz="1800" dirty="0" smtClean="0"/>
              <a:t>BL clean, Seal thickness, temp or treat shows low impact to </a:t>
            </a:r>
            <a:r>
              <a:rPr lang="en-US" sz="1800" dirty="0">
                <a:ea typeface="Cambria Math" panose="02040503050406030204" pitchFamily="18" charset="0"/>
              </a:rPr>
              <a:t>∆</a:t>
            </a:r>
            <a:r>
              <a:rPr lang="en-US" sz="1800" dirty="0" err="1" smtClean="0"/>
              <a:t>V</a:t>
            </a:r>
            <a:r>
              <a:rPr lang="en-US" sz="1800" baseline="-25000" dirty="0" err="1" smtClean="0"/>
              <a:t>t</a:t>
            </a:r>
            <a:endParaRPr lang="en-US" sz="1800" dirty="0" smtClean="0"/>
          </a:p>
          <a:p>
            <a:pPr marL="233363" indent="-233363">
              <a:buNone/>
            </a:pPr>
            <a:r>
              <a:rPr lang="en-US" sz="1800" dirty="0" smtClean="0"/>
              <a:t>SD Composition</a:t>
            </a:r>
          </a:p>
          <a:p>
            <a:pPr marL="690563" lvl="1" indent="-233363">
              <a:buNone/>
            </a:pPr>
            <a:r>
              <a:rPr lang="en-US" sz="1800" dirty="0" smtClean="0"/>
              <a:t>“Mobile dopants” modulates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endParaRPr lang="en-US" sz="1800" dirty="0"/>
          </a:p>
          <a:p>
            <a:pPr marL="690563" lvl="1" indent="-233363">
              <a:buNone/>
            </a:pPr>
            <a:r>
              <a:rPr lang="en-US" sz="1800" dirty="0" smtClean="0"/>
              <a:t>Convoluted </a:t>
            </a:r>
            <a:r>
              <a:rPr lang="en-US" sz="1800" dirty="0"/>
              <a:t>with </a:t>
            </a:r>
            <a:r>
              <a:rPr lang="en-US" sz="1800" dirty="0" smtClean="0"/>
              <a:t>vertical profile, to be segmented</a:t>
            </a:r>
          </a:p>
          <a:p>
            <a:pPr marL="0" indent="0">
              <a:buNone/>
            </a:pPr>
            <a:r>
              <a:rPr lang="en-US" sz="1800" dirty="0" smtClean="0"/>
              <a:t>Corner definition is yet to be developed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8001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RWB</Agenda>
    <Date xmlns="90b7a245-a7c3-4504-88b2-cf85318e6b78">2017-11-21T00:00:00-08:00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9937</TotalTime>
  <Words>1615</Words>
  <Application>Microsoft Office PowerPoint</Application>
  <PresentationFormat>Widescreen</PresentationFormat>
  <Paragraphs>319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Neo Sans Intel</vt:lpstr>
      <vt:lpstr>Neo Sans Intel Medium</vt:lpstr>
      <vt:lpstr>Arial</vt:lpstr>
      <vt:lpstr>Calibri</vt:lpstr>
      <vt:lpstr>Cambria Math</vt:lpstr>
      <vt:lpstr>Segoe UI</vt:lpstr>
      <vt:lpstr>Wingdings</vt:lpstr>
      <vt:lpstr>blank</vt:lpstr>
      <vt:lpstr>Potential Process Simplification (20nm Comparison) </vt:lpstr>
      <vt:lpstr>Preliminary Analysis on Bipolar Array architecture  (20nm Comparison)</vt:lpstr>
      <vt:lpstr>SSM POR RWB RWB Strategy: ∆VT = 3.54∙(σSET+ σRESET) + E2 Drift + Cross Tile + E3 Shift + Reset RD GB</vt:lpstr>
      <vt:lpstr>The Known Knowns</vt:lpstr>
      <vt:lpstr>2018 Strategy in development – Race to Succeed or Fail</vt:lpstr>
      <vt:lpstr>Backup</vt:lpstr>
      <vt:lpstr>Understanding Window Components for RWB Synthesis</vt:lpstr>
      <vt:lpstr>Generation: ∆VT physics</vt:lpstr>
      <vt:lpstr>Consumption: E2, E3 Variability</vt:lpstr>
      <vt:lpstr>Retention/Disturb: Drift, RD, WD</vt:lpstr>
      <vt:lpstr>Endurance: Bathtub characteristics</vt:lpstr>
      <vt:lpstr>2017-2018 Focus Topics</vt:lpstr>
      <vt:lpstr>Supporting Materials</vt:lpstr>
      <vt:lpstr>Critical path for SSM Strategy development Plan18 of SOW Approval Need date: WW47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Q4/17 report</dc:title>
  <dc:creator>Kau, Derchang</dc:creator>
  <cp:lastModifiedBy>Kau, Derchang</cp:lastModifiedBy>
  <cp:revision>153</cp:revision>
  <dcterms:created xsi:type="dcterms:W3CDTF">2017-11-21T22:01:52Z</dcterms:created>
  <dcterms:modified xsi:type="dcterms:W3CDTF">2017-11-30T02:30:47Z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