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64" r:id="rId5"/>
    <p:sldId id="261" r:id="rId6"/>
    <p:sldId id="262" r:id="rId7"/>
    <p:sldId id="258" r:id="rId8"/>
    <p:sldId id="260" r:id="rId9"/>
    <p:sldId id="269" r:id="rId10"/>
    <p:sldId id="267" r:id="rId11"/>
    <p:sldId id="265" r:id="rId12"/>
    <p:sldId id="268" r:id="rId13"/>
    <p:sldId id="266" r:id="rId14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1" autoAdjust="0"/>
    <p:restoredTop sz="94660"/>
  </p:normalViewPr>
  <p:slideViewPr>
    <p:cSldViewPr>
      <p:cViewPr varScale="1">
        <p:scale>
          <a:sx n="72" d="100"/>
          <a:sy n="72" d="100"/>
        </p:scale>
        <p:origin x="84" y="312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8D011-6A8A-4983-A08C-5EFA4CF01363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B602CA-477F-42FA-B322-78EA8560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94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442A4-00AB-46AA-904A-C2DB914853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663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442A4-00AB-46AA-904A-C2DB914853E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28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SSM gains if </a:t>
            </a:r>
            <a:r>
              <a:rPr lang="en-US" dirty="0" smtClean="0"/>
              <a:t>RWB </a:t>
            </a:r>
            <a:r>
              <a:rPr lang="en-US" dirty="0" smtClean="0"/>
              <a:t>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DerChang, Fabio &amp; Sandeep, WW45, 2017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76400" y="2133600"/>
            <a:ext cx="9601200" cy="42672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Process Simplification</a:t>
            </a:r>
          </a:p>
          <a:p>
            <a:pPr marL="0" indent="0">
              <a:buNone/>
            </a:pPr>
            <a:r>
              <a:rPr lang="en-US" sz="2800" dirty="0" smtClean="0"/>
              <a:t>Performance Improvement</a:t>
            </a:r>
          </a:p>
          <a:p>
            <a:pPr marL="0" indent="0">
              <a:buNone/>
            </a:pPr>
            <a:r>
              <a:rPr lang="en-US" sz="2800" dirty="0" smtClean="0"/>
              <a:t>CMOS requirement</a:t>
            </a:r>
          </a:p>
          <a:p>
            <a:pPr marL="0" indent="0">
              <a:buNone/>
            </a:pPr>
            <a:r>
              <a:rPr lang="en-US" sz="2800" dirty="0" smtClean="0"/>
              <a:t>The big picture: Metric for EoQ4 assessment</a:t>
            </a:r>
          </a:p>
          <a:p>
            <a:pPr marL="554035" lvl="1" indent="0">
              <a:buNone/>
            </a:pPr>
            <a:r>
              <a:rPr lang="en-US" sz="2800" dirty="0" smtClean="0"/>
              <a:t>RWB Principles and Strategy</a:t>
            </a:r>
          </a:p>
          <a:p>
            <a:pPr marL="554035" lvl="1" indent="0">
              <a:buNone/>
            </a:pPr>
            <a:r>
              <a:rPr lang="en-US" sz="2800" dirty="0" smtClean="0"/>
              <a:t>Bipolar </a:t>
            </a:r>
            <a:r>
              <a:rPr lang="en-US" sz="2800" dirty="0"/>
              <a:t>Array </a:t>
            </a:r>
            <a:r>
              <a:rPr lang="en-US" sz="2800" dirty="0" smtClean="0"/>
              <a:t>Architecture</a:t>
            </a:r>
          </a:p>
          <a:p>
            <a:pPr marL="554035" lvl="1" indent="0">
              <a:buNone/>
            </a:pPr>
            <a:r>
              <a:rPr lang="en-US" sz="2800" dirty="0" smtClean="0"/>
              <a:t>RRAM Research Benchmarking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2317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97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14943" y="198091"/>
            <a:ext cx="9144000" cy="838200"/>
          </a:xfrm>
        </p:spPr>
        <p:txBody>
          <a:bodyPr/>
          <a:lstStyle/>
          <a:p>
            <a:r>
              <a:rPr lang="en-US" sz="3200" dirty="0" smtClean="0"/>
              <a:t>Potential Process Simplification (20nm Comparison) </a:t>
            </a:r>
            <a:endParaRPr lang="en-US" sz="3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7520"/>
          <a:stretch/>
        </p:blipFill>
        <p:spPr>
          <a:xfrm>
            <a:off x="2895600" y="1600200"/>
            <a:ext cx="1691268" cy="297778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00400" y="4648200"/>
            <a:ext cx="838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SSM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r="10175" b="4369"/>
          <a:stretch/>
        </p:blipFill>
        <p:spPr>
          <a:xfrm>
            <a:off x="1066800" y="1524000"/>
            <a:ext cx="1743307" cy="422651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0" y="5715000"/>
            <a:ext cx="7391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S</a:t>
            </a:r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XP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734186" y="1157602"/>
            <a:ext cx="72369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/>
              <a:t>SSM </a:t>
            </a:r>
            <a:r>
              <a:rPr lang="en-US" sz="1800" i="1" dirty="0" smtClean="0"/>
              <a:t>Potentially</a:t>
            </a:r>
            <a:r>
              <a:rPr lang="en-US" sz="1800" dirty="0" smtClean="0"/>
              <a:t> overcomes </a:t>
            </a:r>
            <a:r>
              <a:rPr lang="en-US" sz="1800" dirty="0"/>
              <a:t>several </a:t>
            </a:r>
            <a:r>
              <a:rPr lang="en-US" sz="1800" dirty="0" smtClean="0"/>
              <a:t>SXP issues</a:t>
            </a:r>
            <a:endParaRPr lang="en-US" sz="18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/>
              <a:t>No cross-contamination between PM and </a:t>
            </a:r>
            <a:r>
              <a:rPr lang="en-US" sz="1800" dirty="0" smtClean="0"/>
              <a:t>SD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Today: Etch done in 2 steps (First &amp; Last Partial Etches: FP, LP) with liners deposited in between </a:t>
            </a:r>
            <a:endParaRPr lang="en-US" sz="18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/>
              <a:t>L</a:t>
            </a:r>
            <a:r>
              <a:rPr lang="en-US" sz="1800" dirty="0" smtClean="0"/>
              <a:t>ower </a:t>
            </a:r>
            <a:r>
              <a:rPr lang="en-US" sz="1800" dirty="0"/>
              <a:t>cell aspect-ratio simplifies the cell sealing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00" dirty="0"/>
              <a:t>L</a:t>
            </a:r>
            <a:r>
              <a:rPr lang="en-US" sz="1800" dirty="0" smtClean="0"/>
              <a:t>ower </a:t>
            </a:r>
            <a:r>
              <a:rPr lang="en-US" sz="1800" dirty="0"/>
              <a:t>programming current </a:t>
            </a:r>
            <a:r>
              <a:rPr lang="en-US" sz="1800" dirty="0" smtClean="0">
                <a:sym typeface="Wingdings" panose="05000000000000000000" pitchFamily="2" charset="2"/>
              </a:rPr>
              <a:t> </a:t>
            </a:r>
            <a:r>
              <a:rPr lang="en-US" sz="1800" dirty="0" smtClean="0"/>
              <a:t>relaxes metal (WL/BL) requirements and associated </a:t>
            </a:r>
            <a:r>
              <a:rPr lang="en-US" sz="1800" dirty="0"/>
              <a:t>array capacitance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83463" y="5638800"/>
            <a:ext cx="6140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Aspect Ratios, including </a:t>
            </a:r>
            <a:r>
              <a:rPr lang="en-US" sz="1800" dirty="0" err="1" smtClean="0"/>
              <a:t>hardmask</a:t>
            </a:r>
            <a:r>
              <a:rPr lang="en-US" sz="1800" dirty="0" smtClean="0"/>
              <a:t> resist are estimates – useful for comparative purposes</a:t>
            </a:r>
            <a:endParaRPr lang="en-US" sz="18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316580"/>
              </p:ext>
            </p:extLst>
          </p:nvPr>
        </p:nvGraphicFramePr>
        <p:xfrm>
          <a:off x="4648200" y="3243072"/>
          <a:ext cx="7086600" cy="2243328"/>
        </p:xfrm>
        <a:graphic>
          <a:graphicData uri="http://schemas.openxmlformats.org/drawingml/2006/table">
            <a:tbl>
              <a:tblPr/>
              <a:tblGrid>
                <a:gridCol w="2362200"/>
                <a:gridCol w="1371600"/>
                <a:gridCol w="1143000"/>
                <a:gridCol w="990600"/>
                <a:gridCol w="1219200"/>
              </a:tblGrid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1st Cut</a:t>
                      </a:r>
                    </a:p>
                  </a:txBody>
                  <a:tcPr marL="18288" marR="18288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2nd Cut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Stack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height [nm]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Stack Height, </a:t>
                      </a:r>
                      <a:r>
                        <a:rPr lang="en-US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inc.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HM [nm]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142.6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297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191.7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Height/ Space for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FP [nm]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212.5/25.5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261/21.7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Height/ Space for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LP [nm]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246/19.6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142.6/19.6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182/18.4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191.7/18.4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Space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Aspect Ratio 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for FP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Space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Aspect Ratio 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for LP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735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838200"/>
          </a:xfrm>
        </p:spPr>
        <p:txBody>
          <a:bodyPr/>
          <a:lstStyle/>
          <a:p>
            <a:r>
              <a:rPr lang="en-US" sz="3200" dirty="0" smtClean="0"/>
              <a:t>Preliminary Analysis on </a:t>
            </a:r>
            <a:r>
              <a:rPr lang="en-US" sz="3200" dirty="0" smtClean="0"/>
              <a:t>Performance </a:t>
            </a:r>
            <a:r>
              <a:rPr lang="en-US" sz="3200" dirty="0" smtClean="0"/>
              <a:t>Gain (20nm Comparison)</a:t>
            </a:r>
            <a:endParaRPr lang="en-US" sz="3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7520"/>
          <a:stretch/>
        </p:blipFill>
        <p:spPr>
          <a:xfrm>
            <a:off x="2895600" y="1600200"/>
            <a:ext cx="1691268" cy="297778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00400" y="4648200"/>
            <a:ext cx="838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SSM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r="10175" b="4369"/>
          <a:stretch/>
        </p:blipFill>
        <p:spPr>
          <a:xfrm>
            <a:off x="1066800" y="1524000"/>
            <a:ext cx="1743307" cy="422651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0" y="5715000"/>
            <a:ext cx="7391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S</a:t>
            </a:r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XP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59229" y="3505200"/>
            <a:ext cx="63672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Potential for improving one of the key limiters of 3DXP: low write bandwidth (vs read and vs. DRAM)</a:t>
            </a:r>
          </a:p>
          <a:p>
            <a:endParaRPr lang="en-US" sz="1800" dirty="0"/>
          </a:p>
          <a:p>
            <a:r>
              <a:rPr lang="en-US" sz="1800" dirty="0" smtClean="0"/>
              <a:t>Write latency will improve (more </a:t>
            </a:r>
            <a:r>
              <a:rPr lang="en-US" sz="1800" dirty="0" smtClean="0"/>
              <a:t>balanced)</a:t>
            </a:r>
            <a:endParaRPr lang="en-US" sz="1800" dirty="0" smtClean="0"/>
          </a:p>
          <a:p>
            <a:endParaRPr lang="en-US" sz="1800" dirty="0"/>
          </a:p>
          <a:p>
            <a:r>
              <a:rPr lang="en-US" sz="1800" dirty="0" smtClean="0"/>
              <a:t>Write bandwidth is only slightly improved (&lt;10%) normalized for power, but potential headroom (~3X) for improvement, if increased power can be supported</a:t>
            </a:r>
            <a:endParaRPr lang="en-US" sz="18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938548"/>
              </p:ext>
            </p:extLst>
          </p:nvPr>
        </p:nvGraphicFramePr>
        <p:xfrm>
          <a:off x="5159229" y="1594104"/>
          <a:ext cx="5873750" cy="1682496"/>
        </p:xfrm>
        <a:graphic>
          <a:graphicData uri="http://schemas.openxmlformats.org/drawingml/2006/table">
            <a:tbl>
              <a:tblPr/>
              <a:tblGrid>
                <a:gridCol w="2144709"/>
                <a:gridCol w="709605"/>
                <a:gridCol w="754859"/>
                <a:gridCol w="754859"/>
                <a:gridCol w="754859"/>
                <a:gridCol w="754859"/>
              </a:tblGrid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Write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Latency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ns</a:t>
                      </a: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Energy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/b</a:t>
                      </a: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Latency limited BW</a:t>
                      </a: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MB/s</a:t>
                      </a: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4876</a:t>
                      </a: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4876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2926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Power limited BW</a:t>
                      </a: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MB/s</a:t>
                      </a: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1601</a:t>
                      </a: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1601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866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338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dirty="0" smtClean="0"/>
              <a:t>Circuit </a:t>
            </a:r>
            <a:r>
              <a:rPr lang="en-US" sz="2800" dirty="0"/>
              <a:t>t</a:t>
            </a:r>
            <a:r>
              <a:rPr lang="en-US" sz="2800" dirty="0" smtClean="0"/>
              <a:t>opology comparisons – Physical geometry </a:t>
            </a:r>
            <a:r>
              <a:rPr lang="en-US" sz="2800" dirty="0" smtClean="0"/>
              <a:t>insensitive RWB</a:t>
            </a:r>
            <a:endParaRPr lang="en-US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447800"/>
            <a:ext cx="1940781" cy="4419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2667000"/>
            <a:ext cx="1828800" cy="29777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76400" y="990600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WL2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5791200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WL1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5000" y="3657600"/>
            <a:ext cx="5389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BL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2286000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WL2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5200" y="5572780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WL1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33800" y="4038600"/>
            <a:ext cx="5389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BL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52805"/>
              </p:ext>
            </p:extLst>
          </p:nvPr>
        </p:nvGraphicFramePr>
        <p:xfrm>
          <a:off x="5638800" y="990600"/>
          <a:ext cx="5537200" cy="1695450"/>
        </p:xfrm>
        <a:graphic>
          <a:graphicData uri="http://schemas.openxmlformats.org/drawingml/2006/table">
            <a:tbl>
              <a:tblPr/>
              <a:tblGrid>
                <a:gridCol w="1168400"/>
                <a:gridCol w="1092200"/>
                <a:gridCol w="1092200"/>
                <a:gridCol w="1092200"/>
                <a:gridCol w="1092200"/>
              </a:tblGrid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3DXP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2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BL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598946"/>
              </p:ext>
            </p:extLst>
          </p:nvPr>
        </p:nvGraphicFramePr>
        <p:xfrm>
          <a:off x="5638800" y="2895600"/>
          <a:ext cx="5537200" cy="1676400"/>
        </p:xfrm>
        <a:graphic>
          <a:graphicData uri="http://schemas.openxmlformats.org/drawingml/2006/table">
            <a:tbl>
              <a:tblPr/>
              <a:tblGrid>
                <a:gridCol w="1168400"/>
                <a:gridCol w="1092200"/>
                <a:gridCol w="1092200"/>
                <a:gridCol w="1092200"/>
                <a:gridCol w="1092200"/>
              </a:tblGrid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SET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3DXP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+Vcc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BL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466936"/>
              </p:ext>
            </p:extLst>
          </p:nvPr>
        </p:nvGraphicFramePr>
        <p:xfrm>
          <a:off x="5638800" y="4724400"/>
          <a:ext cx="5537200" cy="1670050"/>
        </p:xfrm>
        <a:graphic>
          <a:graphicData uri="http://schemas.openxmlformats.org/drawingml/2006/table">
            <a:tbl>
              <a:tblPr/>
              <a:tblGrid>
                <a:gridCol w="1168400"/>
                <a:gridCol w="1092200"/>
                <a:gridCol w="1092200"/>
                <a:gridCol w="1092200"/>
                <a:gridCol w="1092200"/>
              </a:tblGrid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RESET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4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3DXP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+Vcc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BL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4648200" y="3505200"/>
            <a:ext cx="838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SSM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1000" y="4343400"/>
            <a:ext cx="9724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3DXP</a:t>
            </a:r>
          </a:p>
        </p:txBody>
      </p:sp>
    </p:spTree>
    <p:extLst>
      <p:ext uri="{BB962C8B-B14F-4D97-AF65-F5344CB8AC3E}">
        <p14:creationId xmlns:p14="http://schemas.microsoft.com/office/powerpoint/2010/main" val="139718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dirty="0"/>
              <a:t>Circuit </a:t>
            </a:r>
            <a:r>
              <a:rPr lang="en-US" sz="2800" dirty="0" smtClean="0"/>
              <a:t>topology comparisons </a:t>
            </a:r>
            <a:r>
              <a:rPr lang="en-US" sz="2800" dirty="0"/>
              <a:t>– </a:t>
            </a:r>
            <a:r>
              <a:rPr lang="en-US" sz="2800" dirty="0" smtClean="0"/>
              <a:t>Profile </a:t>
            </a:r>
            <a:r>
              <a:rPr lang="en-US" sz="2800" dirty="0" smtClean="0"/>
              <a:t>dependent RWB</a:t>
            </a:r>
            <a:endParaRPr lang="en-US" sz="2800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363752"/>
              </p:ext>
            </p:extLst>
          </p:nvPr>
        </p:nvGraphicFramePr>
        <p:xfrm>
          <a:off x="5638800" y="990600"/>
          <a:ext cx="5537200" cy="1695450"/>
        </p:xfrm>
        <a:graphic>
          <a:graphicData uri="http://schemas.openxmlformats.org/drawingml/2006/table">
            <a:tbl>
              <a:tblPr/>
              <a:tblGrid>
                <a:gridCol w="1168400"/>
                <a:gridCol w="1092200"/>
                <a:gridCol w="1092200"/>
                <a:gridCol w="1092200"/>
                <a:gridCol w="1092200"/>
              </a:tblGrid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3DXP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2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BL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947591"/>
              </p:ext>
            </p:extLst>
          </p:nvPr>
        </p:nvGraphicFramePr>
        <p:xfrm>
          <a:off x="5638800" y="2895600"/>
          <a:ext cx="5537200" cy="1676400"/>
        </p:xfrm>
        <a:graphic>
          <a:graphicData uri="http://schemas.openxmlformats.org/drawingml/2006/table">
            <a:tbl>
              <a:tblPr/>
              <a:tblGrid>
                <a:gridCol w="1168400"/>
                <a:gridCol w="1092200"/>
                <a:gridCol w="1092200"/>
                <a:gridCol w="1092200"/>
                <a:gridCol w="1092200"/>
              </a:tblGrid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SET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3DXP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+Vcc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BL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812763"/>
              </p:ext>
            </p:extLst>
          </p:nvPr>
        </p:nvGraphicFramePr>
        <p:xfrm>
          <a:off x="5638800" y="4724400"/>
          <a:ext cx="5537200" cy="1670050"/>
        </p:xfrm>
        <a:graphic>
          <a:graphicData uri="http://schemas.openxmlformats.org/drawingml/2006/table">
            <a:tbl>
              <a:tblPr/>
              <a:tblGrid>
                <a:gridCol w="1168400"/>
                <a:gridCol w="1092200"/>
                <a:gridCol w="1092200"/>
                <a:gridCol w="1092200"/>
                <a:gridCol w="1092200"/>
              </a:tblGrid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RESET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4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3DXP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+Vcc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BL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447800"/>
            <a:ext cx="1940781" cy="44196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2667000"/>
            <a:ext cx="1828800" cy="2977783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676400" y="990600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WL2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76400" y="5791200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WL1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05000" y="3657600"/>
            <a:ext cx="5389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BL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05200" y="2286000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WL2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05200" y="5572780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WL1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33800" y="4038600"/>
            <a:ext cx="5389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BL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48200" y="3505200"/>
            <a:ext cx="838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SSM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81000" y="4343400"/>
            <a:ext cx="9724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3DXP</a:t>
            </a:r>
          </a:p>
        </p:txBody>
      </p:sp>
    </p:spTree>
    <p:extLst>
      <p:ext uri="{BB962C8B-B14F-4D97-AF65-F5344CB8AC3E}">
        <p14:creationId xmlns:p14="http://schemas.microsoft.com/office/powerpoint/2010/main" val="369731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The </a:t>
            </a:r>
            <a:r>
              <a:rPr lang="en-US" sz="5400" dirty="0" smtClean="0"/>
              <a:t>Big </a:t>
            </a:r>
            <a:r>
              <a:rPr lang="en-US" sz="5400" dirty="0"/>
              <a:t>P</a:t>
            </a:r>
            <a:r>
              <a:rPr lang="en-US" sz="5400" dirty="0" smtClean="0"/>
              <a:t>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Metric for SSM assessment and The Expected </a:t>
            </a:r>
            <a:r>
              <a:rPr lang="en-US" dirty="0"/>
              <a:t>Outcome in </a:t>
            </a:r>
            <a:r>
              <a:rPr lang="en-US" dirty="0" smtClean="0"/>
              <a:t>EoQ4 Proposal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584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38400" y="274639"/>
            <a:ext cx="7315200" cy="563561"/>
          </a:xfrm>
        </p:spPr>
        <p:txBody>
          <a:bodyPr/>
          <a:lstStyle/>
          <a:p>
            <a:r>
              <a:rPr lang="en-US" sz="3600" dirty="0" smtClean="0"/>
              <a:t>Principle </a:t>
            </a:r>
            <a:r>
              <a:rPr lang="en-US" sz="3600" dirty="0"/>
              <a:t>of 3DXP RWB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609600" y="685800"/>
            <a:ext cx="5386918" cy="639763"/>
          </a:xfrm>
        </p:spPr>
        <p:txBody>
          <a:bodyPr/>
          <a:lstStyle/>
          <a:p>
            <a:r>
              <a:rPr lang="en-US" sz="2800" dirty="0" smtClean="0"/>
              <a:t>V</a:t>
            </a:r>
            <a:r>
              <a:rPr lang="en-US" sz="2800" baseline="-25000" dirty="0" smtClean="0"/>
              <a:t>DM1</a:t>
            </a:r>
            <a:endParaRPr lang="en-US" sz="2800" baseline="-25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013882" y="1325561"/>
            <a:ext cx="5386918" cy="217964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Window </a:t>
            </a:r>
            <a:r>
              <a:rPr lang="en-US" sz="1800" dirty="0"/>
              <a:t>generation: </a:t>
            </a:r>
            <a:endParaRPr lang="en-US" sz="1800" dirty="0" smtClean="0"/>
          </a:p>
          <a:p>
            <a:pPr marL="554035" lvl="1" indent="0">
              <a:buNone/>
            </a:pPr>
            <a:r>
              <a:rPr lang="en-US" sz="1800" dirty="0" smtClean="0"/>
              <a:t>mean </a:t>
            </a:r>
            <a:r>
              <a:rPr lang="en-US" sz="1800" dirty="0"/>
              <a:t>to mean shift at 1us </a:t>
            </a:r>
          </a:p>
          <a:p>
            <a:pPr marL="0" indent="0">
              <a:buNone/>
            </a:pPr>
            <a:r>
              <a:rPr lang="en-US" sz="1800" dirty="0" smtClean="0"/>
              <a:t>Window </a:t>
            </a:r>
            <a:r>
              <a:rPr lang="en-US" sz="1800" dirty="0"/>
              <a:t>consumption: </a:t>
            </a:r>
            <a:endParaRPr lang="en-US" sz="1800" dirty="0" smtClean="0"/>
          </a:p>
          <a:p>
            <a:pPr marL="554035" lvl="1" indent="0">
              <a:buNone/>
            </a:pPr>
            <a:r>
              <a:rPr lang="en-US" sz="1800" dirty="0" smtClean="0"/>
              <a:t>0 </a:t>
            </a:r>
            <a:r>
              <a:rPr lang="en-US" sz="1800" dirty="0"/>
              <a:t>to 3.54  of E2 and </a:t>
            </a:r>
            <a:r>
              <a:rPr lang="en-US" sz="1800" dirty="0" smtClean="0"/>
              <a:t>E3</a:t>
            </a:r>
          </a:p>
          <a:p>
            <a:pPr marL="554035" lvl="1" indent="0">
              <a:buNone/>
            </a:pPr>
            <a:r>
              <a:rPr lang="en-US" sz="1800" dirty="0" smtClean="0"/>
              <a:t>E2 </a:t>
            </a:r>
            <a:r>
              <a:rPr lang="en-US" sz="1800" dirty="0"/>
              <a:t>drift from 1us to 10s (retention </a:t>
            </a:r>
            <a:r>
              <a:rPr lang="en-US" sz="1800" dirty="0" smtClean="0"/>
              <a:t>tacking) </a:t>
            </a:r>
          </a:p>
          <a:p>
            <a:pPr marL="554035" lvl="1" indent="0">
              <a:buNone/>
            </a:pPr>
            <a:r>
              <a:rPr lang="en-US" sz="1800" dirty="0" smtClean="0"/>
              <a:t>E3 </a:t>
            </a:r>
            <a:r>
              <a:rPr lang="en-US" sz="1800" dirty="0"/>
              <a:t>shift at 12.5K FW (wear management</a:t>
            </a:r>
            <a:r>
              <a:rPr lang="en-US" sz="1800" dirty="0" smtClean="0"/>
              <a:t>)</a:t>
            </a:r>
            <a:r>
              <a:rPr lang="en-US" sz="1800" dirty="0"/>
              <a:t> </a:t>
            </a:r>
          </a:p>
          <a:p>
            <a:endParaRPr lang="en-US" sz="20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5562600" y="685800"/>
            <a:ext cx="5389034" cy="639763"/>
          </a:xfrm>
        </p:spPr>
        <p:txBody>
          <a:bodyPr/>
          <a:lstStyle/>
          <a:p>
            <a:r>
              <a:rPr lang="en-US" sz="2800" dirty="0" smtClean="0"/>
              <a:t>V</a:t>
            </a:r>
            <a:r>
              <a:rPr lang="en-US" sz="2800" baseline="-25000" dirty="0" smtClean="0"/>
              <a:t>DM3 </a:t>
            </a:r>
            <a:r>
              <a:rPr lang="en-US" sz="2800" dirty="0" smtClean="0"/>
              <a:t>tracking (net expansion)</a:t>
            </a:r>
            <a:endParaRPr lang="en-US" sz="280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6019795" y="1325561"/>
            <a:ext cx="5389034" cy="202724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Window generation: </a:t>
            </a:r>
          </a:p>
          <a:p>
            <a:pPr marL="554035" lvl="1" indent="0">
              <a:buNone/>
            </a:pPr>
            <a:r>
              <a:rPr lang="en-US" sz="1800" dirty="0"/>
              <a:t>E3 expansion from 1us to 3s</a:t>
            </a:r>
            <a:r>
              <a:rPr lang="en-US" sz="1800" dirty="0" smtClean="0"/>
              <a:t> 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Window consumption: </a:t>
            </a:r>
          </a:p>
          <a:p>
            <a:pPr marL="554035" lvl="1" indent="0">
              <a:buNone/>
            </a:pPr>
            <a:r>
              <a:rPr lang="en-US" sz="1800" dirty="0"/>
              <a:t>E2 drift from 10sec to </a:t>
            </a:r>
          </a:p>
          <a:p>
            <a:pPr marL="0" indent="0">
              <a:buNone/>
            </a:pPr>
            <a:r>
              <a:rPr lang="en-US" sz="1800" dirty="0"/>
              <a:t>N</a:t>
            </a:r>
            <a:r>
              <a:rPr lang="en-US" sz="1800" dirty="0" smtClean="0"/>
              <a:t>o additional consumption after drift</a:t>
            </a:r>
          </a:p>
          <a:p>
            <a:endParaRPr lang="en-US" sz="1800" dirty="0"/>
          </a:p>
        </p:txBody>
      </p:sp>
      <p:sp>
        <p:nvSpPr>
          <p:cNvPr id="12" name="Title 7"/>
          <p:cNvSpPr txBox="1">
            <a:spLocks/>
          </p:cNvSpPr>
          <p:nvPr/>
        </p:nvSpPr>
        <p:spPr bwMode="auto">
          <a:xfrm>
            <a:off x="2438400" y="3322639"/>
            <a:ext cx="7315200" cy="563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defTabSz="914400"/>
            <a:r>
              <a:rPr lang="en-US" sz="3600" kern="0" dirty="0" smtClean="0"/>
              <a:t>Developing SSM RWB Strategy</a:t>
            </a:r>
            <a:endParaRPr lang="en-US" sz="3600" kern="0" dirty="0"/>
          </a:p>
        </p:txBody>
      </p:sp>
      <p:sp>
        <p:nvSpPr>
          <p:cNvPr id="13" name="Text Placeholder 8"/>
          <p:cNvSpPr txBox="1">
            <a:spLocks/>
          </p:cNvSpPr>
          <p:nvPr/>
        </p:nvSpPr>
        <p:spPr bwMode="auto">
          <a:xfrm>
            <a:off x="609600" y="3733799"/>
            <a:ext cx="5386918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290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554035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2424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108070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2181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662105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216140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2770175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6pPr>
            <a:lvl7pPr marL="3324210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7pPr>
            <a:lvl8pPr marL="3878245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8pPr>
            <a:lvl9pPr marL="4432280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9pPr>
          </a:lstStyle>
          <a:p>
            <a:pPr defTabSz="914400"/>
            <a:r>
              <a:rPr lang="en-US" sz="2800" kern="0" dirty="0"/>
              <a:t>New ideas </a:t>
            </a:r>
            <a:r>
              <a:rPr lang="en-US" sz="2800" kern="0" dirty="0" smtClean="0"/>
              <a:t>needed for V</a:t>
            </a:r>
            <a:r>
              <a:rPr lang="en-US" sz="2800" kern="0" baseline="-25000" dirty="0" smtClean="0"/>
              <a:t>DM</a:t>
            </a:r>
            <a:endParaRPr lang="en-US" sz="2800" kern="0" baseline="-25000" dirty="0"/>
          </a:p>
        </p:txBody>
      </p:sp>
      <p:sp>
        <p:nvSpPr>
          <p:cNvPr id="14" name="Content Placeholder 4"/>
          <p:cNvSpPr txBox="1">
            <a:spLocks/>
          </p:cNvSpPr>
          <p:nvPr/>
        </p:nvSpPr>
        <p:spPr bwMode="auto">
          <a:xfrm>
            <a:off x="1013882" y="4373560"/>
            <a:ext cx="5386918" cy="2179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415526" indent="-415526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90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900307" indent="-346272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2424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38508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•"/>
              <a:defRPr sz="218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939122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1939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49315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304719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6pPr>
            <a:lvl7pPr marL="360122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7pPr>
            <a:lvl8pPr marL="415526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8pPr>
            <a:lvl9pPr marL="470929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914400">
              <a:buFontTx/>
              <a:buNone/>
            </a:pPr>
            <a:r>
              <a:rPr lang="en-US" sz="1800" kern="0" dirty="0" smtClean="0"/>
              <a:t>Window generation: </a:t>
            </a:r>
          </a:p>
          <a:p>
            <a:pPr marL="554035" lvl="1" indent="0" defTabSz="914400">
              <a:buFontTx/>
              <a:buNone/>
            </a:pPr>
            <a:r>
              <a:rPr lang="en-US" sz="1800" kern="0" dirty="0" smtClean="0"/>
              <a:t>mean to mean shift at 1us </a:t>
            </a:r>
          </a:p>
          <a:p>
            <a:pPr marL="0" indent="0" defTabSz="914400">
              <a:buFontTx/>
              <a:buNone/>
            </a:pPr>
            <a:r>
              <a:rPr lang="en-US" sz="1800" kern="0" dirty="0" smtClean="0"/>
              <a:t>Window consumption: </a:t>
            </a:r>
          </a:p>
          <a:p>
            <a:pPr marL="554035" lvl="1" indent="0" defTabSz="914400">
              <a:buFontTx/>
              <a:buNone/>
            </a:pPr>
            <a:r>
              <a:rPr lang="en-US" sz="1800" kern="0" dirty="0" smtClean="0"/>
              <a:t>0 to 3.54  of E2 and E3</a:t>
            </a:r>
          </a:p>
          <a:p>
            <a:pPr marL="554035" lvl="1" indent="0" defTabSz="914400">
              <a:buFontTx/>
              <a:buNone/>
            </a:pPr>
            <a:r>
              <a:rPr lang="en-US" sz="1800" kern="0" dirty="0" smtClean="0"/>
              <a:t>Retention management</a:t>
            </a:r>
          </a:p>
          <a:p>
            <a:pPr marL="554035" lvl="1" indent="0" defTabSz="914400">
              <a:buFontTx/>
              <a:buNone/>
            </a:pPr>
            <a:r>
              <a:rPr lang="en-US" sz="1800" kern="0" dirty="0"/>
              <a:t>W</a:t>
            </a:r>
            <a:r>
              <a:rPr lang="en-US" sz="1800" kern="0" dirty="0" smtClean="0"/>
              <a:t>ear management on E2 and E3 </a:t>
            </a:r>
          </a:p>
          <a:p>
            <a:pPr defTabSz="914400"/>
            <a:endParaRPr lang="en-US" sz="2000" kern="0" dirty="0"/>
          </a:p>
        </p:txBody>
      </p:sp>
      <p:sp>
        <p:nvSpPr>
          <p:cNvPr id="15" name="Text Placeholder 9"/>
          <p:cNvSpPr txBox="1">
            <a:spLocks/>
          </p:cNvSpPr>
          <p:nvPr/>
        </p:nvSpPr>
        <p:spPr bwMode="auto">
          <a:xfrm>
            <a:off x="5562600" y="3733799"/>
            <a:ext cx="5389034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290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554035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2424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108070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2181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662105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216140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2770175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6pPr>
            <a:lvl7pPr marL="3324210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7pPr>
            <a:lvl8pPr marL="3878245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8pPr>
            <a:lvl9pPr marL="4432280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9pPr>
          </a:lstStyle>
          <a:p>
            <a:pPr defTabSz="914400"/>
            <a:r>
              <a:rPr lang="en-US" sz="2800" kern="0" dirty="0" smtClean="0"/>
              <a:t>Key Characterizations for RWB</a:t>
            </a:r>
            <a:endParaRPr lang="en-US" sz="2800" kern="0" dirty="0"/>
          </a:p>
        </p:txBody>
      </p:sp>
      <p:sp>
        <p:nvSpPr>
          <p:cNvPr id="16" name="Content Placeholder 10"/>
          <p:cNvSpPr txBox="1">
            <a:spLocks/>
          </p:cNvSpPr>
          <p:nvPr/>
        </p:nvSpPr>
        <p:spPr bwMode="auto">
          <a:xfrm>
            <a:off x="6019795" y="4373560"/>
            <a:ext cx="5389034" cy="202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415526" indent="-415526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90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900307" indent="-346272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2424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38508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•"/>
              <a:defRPr sz="218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939122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1939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49315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304719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6pPr>
            <a:lvl7pPr marL="360122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7pPr>
            <a:lvl8pPr marL="415526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8pPr>
            <a:lvl9pPr marL="470929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 defTabSz="914400">
              <a:buFontTx/>
              <a:buNone/>
            </a:pPr>
            <a:r>
              <a:rPr lang="en-US" sz="1800" kern="0" dirty="0"/>
              <a:t>∆V</a:t>
            </a:r>
            <a:r>
              <a:rPr lang="en-US" sz="1800" kern="0" baseline="-25000" dirty="0"/>
              <a:t>T</a:t>
            </a:r>
            <a:r>
              <a:rPr lang="en-US" sz="1800" kern="0" dirty="0"/>
              <a:t> </a:t>
            </a:r>
            <a:r>
              <a:rPr lang="en-US" sz="1800" kern="0" dirty="0" smtClean="0"/>
              <a:t>physics – transport mechanisms, </a:t>
            </a:r>
            <a:r>
              <a:rPr lang="en-US" sz="1800" kern="0" dirty="0"/>
              <a:t>constituents vs. </a:t>
            </a:r>
            <a:r>
              <a:rPr lang="en-US" sz="1800" kern="0" dirty="0" smtClean="0"/>
              <a:t>contaminants, interface vs. bulk</a:t>
            </a:r>
            <a:endParaRPr lang="en-US" sz="1800" kern="0" dirty="0"/>
          </a:p>
          <a:p>
            <a:pPr marL="457200" indent="-457200" defTabSz="914400">
              <a:buFontTx/>
              <a:buNone/>
            </a:pPr>
            <a:r>
              <a:rPr lang="en-US" sz="1800" kern="0" dirty="0"/>
              <a:t>E2, E3 </a:t>
            </a:r>
            <a:r>
              <a:rPr lang="en-US" sz="1800" kern="0" dirty="0" smtClean="0"/>
              <a:t>variability </a:t>
            </a:r>
            <a:r>
              <a:rPr lang="en-US" sz="1800" kern="0" dirty="0"/>
              <a:t>–  repeatability, </a:t>
            </a:r>
            <a:r>
              <a:rPr lang="en-US" sz="1800" kern="0" dirty="0" smtClean="0"/>
              <a:t>PA/PW (slope-1/2/3 characteristics), snapback effects (ED), bit-2-bit </a:t>
            </a:r>
            <a:endParaRPr lang="en-US" sz="1800" kern="0" dirty="0"/>
          </a:p>
          <a:p>
            <a:pPr marL="457200" indent="-457200" defTabSz="914400">
              <a:buFontTx/>
              <a:buNone/>
            </a:pPr>
            <a:r>
              <a:rPr lang="en-US" sz="1800" kern="0" dirty="0" smtClean="0"/>
              <a:t>E2 </a:t>
            </a:r>
            <a:r>
              <a:rPr lang="en-US" sz="1800" kern="0" dirty="0"/>
              <a:t>/ E3 </a:t>
            </a:r>
            <a:r>
              <a:rPr lang="en-US" sz="1800" kern="0" dirty="0" smtClean="0"/>
              <a:t>retention: Drift, RD, WD</a:t>
            </a:r>
          </a:p>
          <a:p>
            <a:pPr marL="0" indent="0" defTabSz="914400">
              <a:buNone/>
            </a:pPr>
            <a:r>
              <a:rPr lang="en-US" sz="1800" kern="0" dirty="0"/>
              <a:t>Bathtub </a:t>
            </a:r>
            <a:r>
              <a:rPr lang="en-US" sz="1800" kern="0" dirty="0" smtClean="0"/>
              <a:t>characteristics – including IPD</a:t>
            </a:r>
            <a:endParaRPr lang="en-US" sz="1800" kern="0" dirty="0"/>
          </a:p>
        </p:txBody>
      </p:sp>
    </p:spTree>
    <p:extLst>
      <p:ext uri="{BB962C8B-B14F-4D97-AF65-F5344CB8AC3E}">
        <p14:creationId xmlns:p14="http://schemas.microsoft.com/office/powerpoint/2010/main" val="3088883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Array Architecture Benchmark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4800600"/>
            <a:ext cx="10363200" cy="1295400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dirty="0" smtClean="0"/>
              <a:t>Metric based on Die size, Energy and Latency Projection</a:t>
            </a:r>
            <a:endParaRPr lang="en-US" sz="3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-4998" t="-5487" r="-4856" b="-6069"/>
          <a:stretch/>
        </p:blipFill>
        <p:spPr>
          <a:xfrm>
            <a:off x="4749553" y="1464816"/>
            <a:ext cx="2796466" cy="275207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-3114" t="-4460" r="-2006" b="-6947"/>
          <a:stretch/>
        </p:blipFill>
        <p:spPr>
          <a:xfrm>
            <a:off x="1491449" y="1491449"/>
            <a:ext cx="3062795" cy="27165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1" name="Picture 1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1" y="1447800"/>
            <a:ext cx="2895599" cy="276857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2" name="TextBox 111"/>
          <p:cNvSpPr txBox="1"/>
          <p:nvPr/>
        </p:nvSpPr>
        <p:spPr>
          <a:xfrm>
            <a:off x="2743200" y="1066800"/>
            <a:ext cx="10246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anose="020F0502020204030204" pitchFamily="34" charset="0"/>
              </a:rPr>
              <a:t>S26-SXP</a:t>
            </a:r>
            <a:endParaRPr lang="en-US" sz="2000" dirty="0">
              <a:latin typeface="Calibri" panose="020F0502020204030204" pitchFamily="34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5791200" y="1066800"/>
            <a:ext cx="8418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anose="020F0502020204030204" pitchFamily="34" charset="0"/>
              </a:rPr>
              <a:t>SR71B</a:t>
            </a:r>
            <a:endParaRPr lang="en-US" sz="2000" dirty="0">
              <a:latin typeface="Calibri" panose="020F0502020204030204" pitchFamily="34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8229600" y="914400"/>
            <a:ext cx="18934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anose="020F0502020204030204" pitchFamily="34" charset="0"/>
              </a:rPr>
              <a:t>S26 based - SSM</a:t>
            </a:r>
            <a:endParaRPr lang="en-US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078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Switching mechanism </a:t>
            </a:r>
            <a:r>
              <a:rPr lang="en-US" sz="3600" dirty="0" smtClean="0"/>
              <a:t>adjacency and Benchmark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Best Known Resistive Change Mechanism</a:t>
            </a:r>
          </a:p>
          <a:p>
            <a:pPr lvl="1"/>
            <a:r>
              <a:rPr lang="en-US" sz="2800" dirty="0" smtClean="0"/>
              <a:t>Interfacial </a:t>
            </a:r>
            <a:r>
              <a:rPr lang="en-US" sz="2800" dirty="0"/>
              <a:t>barrier (VCMO, MIEC)</a:t>
            </a:r>
          </a:p>
          <a:p>
            <a:pPr lvl="1"/>
            <a:r>
              <a:rPr lang="en-US" sz="2800" dirty="0" err="1" smtClean="0"/>
              <a:t>Filamentation</a:t>
            </a:r>
            <a:r>
              <a:rPr lang="en-US" sz="2800" dirty="0" smtClean="0"/>
              <a:t> </a:t>
            </a:r>
            <a:r>
              <a:rPr lang="en-US" sz="2800" dirty="0"/>
              <a:t>(Metal Oxide or Solid </a:t>
            </a:r>
            <a:r>
              <a:rPr lang="en-US" sz="2800" dirty="0" smtClean="0"/>
              <a:t>Electrolyte) </a:t>
            </a:r>
            <a:endParaRPr lang="en-US" sz="2800" dirty="0"/>
          </a:p>
          <a:p>
            <a:pPr lvl="1"/>
            <a:r>
              <a:rPr lang="en-US" sz="2800" dirty="0" smtClean="0"/>
              <a:t>Ferroelectricity </a:t>
            </a:r>
            <a:r>
              <a:rPr lang="en-US" sz="2800" dirty="0"/>
              <a:t>(</a:t>
            </a:r>
            <a:r>
              <a:rPr lang="en-US" sz="2800" dirty="0" err="1"/>
              <a:t>FeRAM</a:t>
            </a:r>
            <a:r>
              <a:rPr lang="en-US" sz="2800" dirty="0"/>
              <a:t>, </a:t>
            </a:r>
            <a:r>
              <a:rPr lang="el-GR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ϵ</a:t>
            </a:r>
            <a:r>
              <a:rPr lang="en-US" sz="2800" baseline="-25000" dirty="0"/>
              <a:t>eff</a:t>
            </a:r>
            <a:r>
              <a:rPr lang="en-US" sz="2800" dirty="0"/>
              <a:t> change </a:t>
            </a:r>
            <a:r>
              <a:rPr lang="en-US" sz="2800" dirty="0">
                <a:sym typeface="Wingdings" panose="05000000000000000000" pitchFamily="2" charset="2"/>
              </a:rPr>
              <a:t> E</a:t>
            </a:r>
            <a:r>
              <a:rPr lang="en-US" sz="2800" baseline="-25000" dirty="0">
                <a:sym typeface="Wingdings" panose="05000000000000000000" pitchFamily="2" charset="2"/>
              </a:rPr>
              <a:t>G</a:t>
            </a:r>
            <a:r>
              <a:rPr lang="en-US" sz="2800" dirty="0">
                <a:sym typeface="Wingdings" panose="05000000000000000000" pitchFamily="2" charset="2"/>
              </a:rPr>
              <a:t> change)</a:t>
            </a:r>
            <a:endParaRPr lang="en-US" sz="2800" dirty="0"/>
          </a:p>
          <a:p>
            <a:pPr lvl="1"/>
            <a:r>
              <a:rPr lang="en-US" sz="2800" dirty="0" smtClean="0"/>
              <a:t>Phase Change</a:t>
            </a:r>
          </a:p>
          <a:p>
            <a:pPr lvl="1"/>
            <a:r>
              <a:rPr lang="en-US" sz="2800" dirty="0"/>
              <a:t>Mechanical Switches (NRAM</a:t>
            </a:r>
            <a:r>
              <a:rPr lang="en-US" sz="2800" dirty="0" smtClean="0"/>
              <a:t>)</a:t>
            </a:r>
            <a:endParaRPr lang="en-US" sz="2800" dirty="0"/>
          </a:p>
          <a:p>
            <a:r>
              <a:rPr lang="en-US" sz="2800" dirty="0" smtClean="0"/>
              <a:t>Literature searches on </a:t>
            </a:r>
          </a:p>
          <a:p>
            <a:pPr lvl="1"/>
            <a:r>
              <a:rPr lang="en-US" sz="2800" dirty="0" smtClean="0"/>
              <a:t>“E</a:t>
            </a:r>
            <a:r>
              <a:rPr lang="en-US" sz="2800" baseline="-25000" dirty="0" smtClean="0"/>
              <a:t>A</a:t>
            </a:r>
            <a:r>
              <a:rPr lang="en-US" sz="2800" dirty="0" smtClean="0"/>
              <a:t>” of retention and electrical conductivity of states (S/R)</a:t>
            </a:r>
          </a:p>
          <a:p>
            <a:pPr lvl="1"/>
            <a:r>
              <a:rPr lang="en-US" sz="2800" dirty="0" smtClean="0"/>
              <a:t>“Forces” </a:t>
            </a:r>
            <a:r>
              <a:rPr lang="en-US" sz="2800" dirty="0"/>
              <a:t>to change states </a:t>
            </a:r>
          </a:p>
        </p:txBody>
      </p:sp>
    </p:spTree>
    <p:extLst>
      <p:ext uri="{BB962C8B-B14F-4D97-AF65-F5344CB8AC3E}">
        <p14:creationId xmlns:p14="http://schemas.microsoft.com/office/powerpoint/2010/main" val="275369539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0b7a245-a7c3-4504-88b2-cf85318e6b78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731</TotalTime>
  <Words>694</Words>
  <Application>Microsoft Office PowerPoint</Application>
  <PresentationFormat>Widescreen</PresentationFormat>
  <Paragraphs>312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Neo Sans Intel</vt:lpstr>
      <vt:lpstr>Neo Sans Intel Medium</vt:lpstr>
      <vt:lpstr>Arial</vt:lpstr>
      <vt:lpstr>Calibri</vt:lpstr>
      <vt:lpstr>Cambria Math</vt:lpstr>
      <vt:lpstr>Wingdings</vt:lpstr>
      <vt:lpstr>blank</vt:lpstr>
      <vt:lpstr>What SSM gains if RWB works</vt:lpstr>
      <vt:lpstr>Potential Process Simplification (20nm Comparison) </vt:lpstr>
      <vt:lpstr>Preliminary Analysis on Performance Gain (20nm Comparison)</vt:lpstr>
      <vt:lpstr>Circuit topology comparisons – Physical geometry insensitive RWB</vt:lpstr>
      <vt:lpstr>Circuit topology comparisons – Profile dependent RWB</vt:lpstr>
      <vt:lpstr>The Big Picture</vt:lpstr>
      <vt:lpstr>Principle of 3DXP RWB</vt:lpstr>
      <vt:lpstr>Three Array Architecture Benchmark</vt:lpstr>
      <vt:lpstr>Switching mechanism adjacency and Benchmark</vt:lpstr>
      <vt:lpstr>PowerPoint Presentation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48</cp:revision>
  <dcterms:created xsi:type="dcterms:W3CDTF">2017-10-26T21:37:42Z</dcterms:created>
  <dcterms:modified xsi:type="dcterms:W3CDTF">2017-11-08T22:41:52Z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