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9" r:id="rId5"/>
    <p:sldId id="260" r:id="rId6"/>
    <p:sldId id="258" r:id="rId7"/>
    <p:sldId id="261" r:id="rId8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D2"/>
    <a:srgbClr val="0054B0"/>
    <a:srgbClr val="006FEA"/>
    <a:srgbClr val="0071EE"/>
    <a:srgbClr val="0150ED"/>
    <a:srgbClr val="0E5EFE"/>
    <a:srgbClr val="1E69FE"/>
    <a:srgbClr val="004FEE"/>
    <a:srgbClr val="005ADE"/>
    <a:srgbClr val="0D6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9" autoAdjust="0"/>
    <p:restoredTop sz="94660"/>
  </p:normalViewPr>
  <p:slideViewPr>
    <p:cSldViewPr>
      <p:cViewPr varScale="1">
        <p:scale>
          <a:sx n="71" d="100"/>
          <a:sy n="71" d="100"/>
        </p:scale>
        <p:origin x="72" y="328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36576" cy="36576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 smtClean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 smtClean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 smtClean="0"/>
              <a:t>(Enter Heading for Topic or Problem Statement)</a:t>
            </a:r>
            <a:endParaRPr lang="en-US" dirty="0"/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 smtClean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 smtClean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 smtClean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 smtClean="0"/>
              <a:t>Level</a:t>
            </a:r>
            <a:endParaRPr lang="en-US" dirty="0"/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539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 smtClean="0">
                <a:solidFill>
                  <a:srgbClr val="FF0000"/>
                </a:solidFill>
                <a:latin typeface="Neo Sans Intel Medium" pitchFamily="34" charset="0"/>
              </a:rPr>
              <a:t>Intel-Micron Confidential</a:t>
            </a:r>
          </a:p>
          <a:p>
            <a:pPr algn="r">
              <a:tabLst/>
            </a:pPr>
            <a:r>
              <a:rPr lang="en-US" sz="1454" dirty="0" err="1" smtClean="0">
                <a:solidFill>
                  <a:schemeClr val="accent2"/>
                </a:solidFill>
                <a:latin typeface="Neo Sans Intel Medium" pitchFamily="34" charset="0"/>
              </a:rPr>
              <a:t>SxP</a:t>
            </a:r>
            <a:r>
              <a:rPr lang="en-US" sz="1454" dirty="0" smtClean="0">
                <a:solidFill>
                  <a:schemeClr val="accent2"/>
                </a:solidFill>
                <a:latin typeface="Neo Sans Intel Medium" pitchFamily="34" charset="0"/>
              </a:rPr>
              <a:t> JDP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gi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453091" y="6534554"/>
            <a:ext cx="637309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54" baseline="0" dirty="0" smtClean="0">
                <a:latin typeface="Calibri" pitchFamily="34" charset="0"/>
                <a:cs typeface="Calibri" pitchFamily="34" charset="0"/>
              </a:rPr>
              <a:t>3DXP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1727200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 smtClean="0">
                <a:solidFill>
                  <a:srgbClr val="0054B0"/>
                </a:solidFill>
                <a:latin typeface="Calibri" pitchFamily="34" charset="0"/>
                <a:cs typeface="Calibri" pitchFamily="34" charset="0"/>
              </a:rPr>
              <a:t>Confidential</a:t>
            </a:r>
            <a:endParaRPr lang="en-US" sz="1697" b="1" dirty="0">
              <a:solidFill>
                <a:srgbClr val="0054B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1" name="Picture 10" descr="logo_micron.gif"/>
          <p:cNvPicPr>
            <a:picLocks noChangeAspect="1"/>
          </p:cNvPicPr>
          <p:nvPr/>
        </p:nvPicPr>
        <p:blipFill>
          <a:blip r:embed="rId15" cstate="screen"/>
          <a:srcRect l="6194" b="19231"/>
          <a:stretch>
            <a:fillRect/>
          </a:stretch>
        </p:blipFill>
        <p:spPr>
          <a:xfrm>
            <a:off x="798945" y="6534555"/>
            <a:ext cx="863600" cy="187095"/>
          </a:xfrm>
          <a:prstGeom prst="rect">
            <a:avLst/>
          </a:prstGeom>
        </p:spPr>
      </p:pic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16" cstate="screen"/>
          <a:srcRect/>
          <a:stretch>
            <a:fillRect/>
          </a:stretch>
        </p:blipFill>
        <p:spPr bwMode="auto">
          <a:xfrm>
            <a:off x="92364" y="6477003"/>
            <a:ext cx="691098" cy="330655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e.scu.edu/~tschwarz/coen180/LN/DRAM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S26-SSM Read scheme – Polarity vs. Orientation </a:t>
            </a:r>
            <a:br>
              <a:rPr lang="en-US" sz="3200" dirty="0" smtClean="0"/>
            </a:br>
            <a:r>
              <a:rPr lang="en-US" sz="2400" dirty="0" err="1" smtClean="0"/>
              <a:t>Cathode@TE</a:t>
            </a:r>
            <a:r>
              <a:rPr lang="en-US" sz="2400" dirty="0" smtClean="0"/>
              <a:t> </a:t>
            </a:r>
            <a:r>
              <a:rPr lang="en-US" sz="2400" dirty="0"/>
              <a:t>vs. Reconfigurable read for S26</a:t>
            </a:r>
          </a:p>
        </p:txBody>
      </p:sp>
      <p:grpSp>
        <p:nvGrpSpPr>
          <p:cNvPr id="66" name="Group 65"/>
          <p:cNvGrpSpPr/>
          <p:nvPr/>
        </p:nvGrpSpPr>
        <p:grpSpPr>
          <a:xfrm>
            <a:off x="2438400" y="1333100"/>
            <a:ext cx="7086600" cy="5220100"/>
            <a:chOff x="2438400" y="1333100"/>
            <a:chExt cx="7086600" cy="5220100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862717" y="1333100"/>
              <a:ext cx="3124200" cy="5220100"/>
            </a:xfrm>
            <a:prstGeom prst="rect">
              <a:avLst/>
            </a:prstGeom>
          </p:spPr>
        </p:pic>
        <p:sp>
          <p:nvSpPr>
            <p:cNvPr id="4" name="Isosceles Triangle 3"/>
            <p:cNvSpPr/>
            <p:nvPr/>
          </p:nvSpPr>
          <p:spPr>
            <a:xfrm rot="16200000">
              <a:off x="2819400" y="4076300"/>
              <a:ext cx="609600" cy="609600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" name="Straight Connector 5"/>
            <p:cNvCxnSpPr/>
            <p:nvPr/>
          </p:nvCxnSpPr>
          <p:spPr>
            <a:xfrm>
              <a:off x="3429000" y="4228700"/>
              <a:ext cx="381000" cy="0"/>
            </a:xfrm>
            <a:prstGeom prst="line">
              <a:avLst/>
            </a:prstGeom>
            <a:ln w="28575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3429000" y="4533500"/>
              <a:ext cx="381000" cy="0"/>
            </a:xfrm>
            <a:prstGeom prst="line">
              <a:avLst/>
            </a:prstGeom>
            <a:ln w="28575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3847213" y="4439679"/>
              <a:ext cx="419987" cy="24622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600" dirty="0" smtClean="0">
                  <a:latin typeface="Calibri" panose="020F0502020204030204" pitchFamily="34" charset="0"/>
                  <a:ea typeface="Cambria Math" panose="02040503050406030204" pitchFamily="18" charset="0"/>
                </a:rPr>
                <a:t>−</a:t>
              </a:r>
              <a:r>
                <a:rPr lang="en-US" sz="1600" dirty="0" smtClean="0">
                  <a:latin typeface="Calibri" panose="020F0502020204030204" pitchFamily="34" charset="0"/>
                </a:rPr>
                <a:t>V</a:t>
              </a:r>
              <a:r>
                <a:rPr lang="en-US" sz="1600" baseline="-25000" dirty="0" smtClean="0">
                  <a:latin typeface="Calibri" panose="020F0502020204030204" pitchFamily="34" charset="0"/>
                </a:rPr>
                <a:t>DM</a:t>
              </a:r>
              <a:endParaRPr lang="en-US" baseline="-25000" dirty="0">
                <a:latin typeface="Calibri" panose="020F0502020204030204" pitchFamily="34" charset="0"/>
              </a:endParaRPr>
            </a:p>
          </p:txBody>
        </p:sp>
        <p:sp>
          <p:nvSpPr>
            <p:cNvPr id="10" name="Flowchart: Manual Operation 9"/>
            <p:cNvSpPr/>
            <p:nvPr/>
          </p:nvSpPr>
          <p:spPr>
            <a:xfrm rot="5400000">
              <a:off x="3467100" y="2819000"/>
              <a:ext cx="457200" cy="381000"/>
            </a:xfrm>
            <a:prstGeom prst="flowChartManualOperati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4572000" y="4076300"/>
              <a:ext cx="659904" cy="772"/>
            </a:xfrm>
            <a:prstGeom prst="line">
              <a:avLst/>
            </a:prstGeom>
            <a:ln w="28575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3886200" y="2857100"/>
              <a:ext cx="685800" cy="0"/>
            </a:xfrm>
            <a:prstGeom prst="line">
              <a:avLst/>
            </a:prstGeom>
            <a:ln w="28575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4572000" y="2171300"/>
              <a:ext cx="0" cy="685800"/>
            </a:xfrm>
            <a:prstGeom prst="line">
              <a:avLst/>
            </a:prstGeom>
            <a:ln w="28575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4583832" y="2168860"/>
              <a:ext cx="659885" cy="2440"/>
            </a:xfrm>
            <a:prstGeom prst="line">
              <a:avLst/>
            </a:prstGeom>
            <a:ln w="28575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3683732" y="2348880"/>
              <a:ext cx="0" cy="457200"/>
            </a:xfrm>
            <a:prstGeom prst="line">
              <a:avLst/>
            </a:prstGeom>
            <a:ln w="28575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/>
            <p:cNvSpPr txBox="1"/>
            <p:nvPr/>
          </p:nvSpPr>
          <p:spPr>
            <a:xfrm>
              <a:off x="3276600" y="2095100"/>
              <a:ext cx="826765" cy="24622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600" dirty="0" smtClean="0">
                  <a:latin typeface="Calibri" panose="020F0502020204030204" pitchFamily="34" charset="0"/>
                  <a:ea typeface="Cambria Math" panose="02040503050406030204" pitchFamily="18" charset="0"/>
                </a:rPr>
                <a:t>Odd/Even</a:t>
              </a:r>
              <a:endParaRPr lang="en-US" baseline="-25000" dirty="0">
                <a:latin typeface="Calibri" panose="020F0502020204030204" pitchFamily="34" charset="0"/>
              </a:endParaRPr>
            </a:p>
          </p:txBody>
        </p:sp>
        <p:sp>
          <p:nvSpPr>
            <p:cNvPr id="20" name="Isosceles Triangle 19"/>
            <p:cNvSpPr/>
            <p:nvPr/>
          </p:nvSpPr>
          <p:spPr>
            <a:xfrm rot="5400000" flipH="1">
              <a:off x="8501467" y="3638750"/>
              <a:ext cx="647300" cy="609600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2" name="Straight Connector 21"/>
            <p:cNvCxnSpPr/>
            <p:nvPr/>
          </p:nvCxnSpPr>
          <p:spPr>
            <a:xfrm>
              <a:off x="7834517" y="3847700"/>
              <a:ext cx="685800" cy="0"/>
            </a:xfrm>
            <a:prstGeom prst="line">
              <a:avLst/>
            </a:prstGeom>
            <a:ln w="28575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8291717" y="4076300"/>
              <a:ext cx="228600" cy="0"/>
            </a:xfrm>
            <a:prstGeom prst="line">
              <a:avLst/>
            </a:prstGeom>
            <a:ln w="28575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flipV="1">
              <a:off x="8291717" y="4076300"/>
              <a:ext cx="0" cy="533400"/>
            </a:xfrm>
            <a:prstGeom prst="line">
              <a:avLst/>
            </a:prstGeom>
            <a:ln w="28575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8291717" y="4609700"/>
              <a:ext cx="228600" cy="0"/>
            </a:xfrm>
            <a:prstGeom prst="line">
              <a:avLst/>
            </a:prstGeom>
            <a:ln w="28575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8748917" y="4457300"/>
              <a:ext cx="228600" cy="0"/>
            </a:xfrm>
            <a:prstGeom prst="line">
              <a:avLst/>
            </a:prstGeom>
            <a:ln w="28575">
              <a:solidFill>
                <a:schemeClr val="tx1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flipV="1">
              <a:off x="8520317" y="4473116"/>
              <a:ext cx="203975" cy="136584"/>
            </a:xfrm>
            <a:prstGeom prst="line">
              <a:avLst/>
            </a:prstGeom>
            <a:ln w="28575" cap="rnd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8748917" y="4762100"/>
              <a:ext cx="228600" cy="0"/>
            </a:xfrm>
            <a:prstGeom prst="line">
              <a:avLst/>
            </a:prstGeom>
            <a:ln w="28575">
              <a:solidFill>
                <a:schemeClr val="tx1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TextBox 31"/>
            <p:cNvSpPr txBox="1"/>
            <p:nvPr/>
          </p:nvSpPr>
          <p:spPr>
            <a:xfrm>
              <a:off x="9053717" y="4304900"/>
              <a:ext cx="471283" cy="24622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600" dirty="0" smtClean="0">
                  <a:latin typeface="Cambria Math" panose="02040503050406030204" pitchFamily="18" charset="0"/>
                  <a:ea typeface="Cambria Math" panose="02040503050406030204" pitchFamily="18" charset="0"/>
                </a:rPr>
                <a:t>+</a:t>
              </a:r>
              <a:r>
                <a:rPr lang="en-US" sz="1600" dirty="0" smtClean="0">
                  <a:latin typeface="Calibri" panose="020F0502020204030204" pitchFamily="34" charset="0"/>
                </a:rPr>
                <a:t>V</a:t>
              </a:r>
              <a:r>
                <a:rPr lang="en-US" sz="1600" baseline="-25000" dirty="0" smtClean="0">
                  <a:latin typeface="Calibri" panose="020F0502020204030204" pitchFamily="34" charset="0"/>
                </a:rPr>
                <a:t>DM</a:t>
              </a:r>
              <a:endParaRPr lang="en-US" baseline="-25000" dirty="0">
                <a:latin typeface="Calibri" panose="020F0502020204030204" pitchFamily="34" charset="0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9090930" y="4668279"/>
              <a:ext cx="419987" cy="24622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600" dirty="0" smtClean="0">
                  <a:latin typeface="Calibri" panose="020F0502020204030204" pitchFamily="34" charset="0"/>
                  <a:ea typeface="Cambria Math" panose="02040503050406030204" pitchFamily="18" charset="0"/>
                </a:rPr>
                <a:t>−</a:t>
              </a:r>
              <a:r>
                <a:rPr lang="en-US" sz="1600" dirty="0" smtClean="0">
                  <a:latin typeface="Calibri" panose="020F0502020204030204" pitchFamily="34" charset="0"/>
                </a:rPr>
                <a:t>V</a:t>
              </a:r>
              <a:r>
                <a:rPr lang="en-US" sz="1600" baseline="-25000" dirty="0" smtClean="0">
                  <a:latin typeface="Calibri" panose="020F0502020204030204" pitchFamily="34" charset="0"/>
                </a:rPr>
                <a:t>DM</a:t>
              </a:r>
              <a:endParaRPr lang="en-US" baseline="-25000" dirty="0">
                <a:latin typeface="Calibri" panose="020F0502020204030204" pitchFamily="34" charset="0"/>
              </a:endParaRPr>
            </a:p>
          </p:txBody>
        </p:sp>
        <p:cxnSp>
          <p:nvCxnSpPr>
            <p:cNvPr id="34" name="Straight Connector 33"/>
            <p:cNvCxnSpPr/>
            <p:nvPr/>
          </p:nvCxnSpPr>
          <p:spPr>
            <a:xfrm>
              <a:off x="2438400" y="4381100"/>
              <a:ext cx="381000" cy="0"/>
            </a:xfrm>
            <a:prstGeom prst="line">
              <a:avLst/>
            </a:prstGeom>
            <a:ln w="28575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>
              <a:stCxn id="20" idx="0"/>
            </p:cNvCxnSpPr>
            <p:nvPr/>
          </p:nvCxnSpPr>
          <p:spPr>
            <a:xfrm flipV="1">
              <a:off x="9129917" y="3933056"/>
              <a:ext cx="242447" cy="10494"/>
            </a:xfrm>
            <a:prstGeom prst="line">
              <a:avLst/>
            </a:prstGeom>
            <a:ln w="28575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>
              <a:off x="4572000" y="3161900"/>
              <a:ext cx="0" cy="914400"/>
            </a:xfrm>
            <a:prstGeom prst="line">
              <a:avLst/>
            </a:prstGeom>
            <a:ln w="28575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3886200" y="3161900"/>
              <a:ext cx="685800" cy="0"/>
            </a:xfrm>
            <a:prstGeom prst="line">
              <a:avLst/>
            </a:prstGeom>
            <a:ln w="28575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>
              <a:off x="3810000" y="3619100"/>
              <a:ext cx="0" cy="609600"/>
            </a:xfrm>
            <a:prstGeom prst="line">
              <a:avLst/>
            </a:prstGeom>
            <a:ln w="28575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>
              <a:off x="3124200" y="3009500"/>
              <a:ext cx="0" cy="609600"/>
            </a:xfrm>
            <a:prstGeom prst="line">
              <a:avLst/>
            </a:prstGeom>
            <a:ln w="28575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>
              <a:off x="3124200" y="3009500"/>
              <a:ext cx="381000" cy="0"/>
            </a:xfrm>
            <a:prstGeom prst="line">
              <a:avLst/>
            </a:prstGeom>
            <a:ln w="28575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>
              <a:off x="3124200" y="3619100"/>
              <a:ext cx="685800" cy="0"/>
            </a:xfrm>
            <a:prstGeom prst="line">
              <a:avLst/>
            </a:prstGeom>
            <a:ln w="28575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TextBox 55"/>
            <p:cNvSpPr txBox="1"/>
            <p:nvPr/>
          </p:nvSpPr>
          <p:spPr>
            <a:xfrm>
              <a:off x="3302249" y="4114800"/>
              <a:ext cx="102592" cy="53860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ctr"/>
              <a:r>
                <a:rPr lang="en-US" sz="1600" dirty="0" smtClean="0">
                  <a:latin typeface="Calibri" panose="020F0502020204030204" pitchFamily="34" charset="0"/>
                  <a:ea typeface="Cambria Math" panose="02040503050406030204" pitchFamily="18" charset="0"/>
                </a:rPr>
                <a:t>−</a:t>
              </a:r>
            </a:p>
            <a:p>
              <a:pPr algn="ctr"/>
              <a:endParaRPr lang="en-US" sz="300" dirty="0">
                <a:latin typeface="Calibri" panose="020F0502020204030204" pitchFamily="34" charset="0"/>
                <a:ea typeface="Cambria Math" panose="02040503050406030204" pitchFamily="18" charset="0"/>
              </a:endParaRPr>
            </a:p>
            <a:p>
              <a:pPr algn="ctr"/>
              <a:r>
                <a:rPr lang="en-US" sz="1600" dirty="0" smtClean="0">
                  <a:latin typeface="Calibri" panose="020F0502020204030204" pitchFamily="34" charset="0"/>
                  <a:ea typeface="Cambria Math" panose="02040503050406030204" pitchFamily="18" charset="0"/>
                </a:rPr>
                <a:t>+</a:t>
              </a:r>
              <a:endParaRPr lang="en-US" sz="1600" baseline="-25000" dirty="0">
                <a:latin typeface="Calibri" panose="020F0502020204030204" pitchFamily="34" charset="0"/>
              </a:endParaRP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8534400" y="3698557"/>
              <a:ext cx="153888" cy="53860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ctr"/>
              <a:r>
                <a:rPr lang="en-US" sz="1600" dirty="0" smtClean="0">
                  <a:latin typeface="Calibri" panose="020F0502020204030204" pitchFamily="34" charset="0"/>
                  <a:ea typeface="Cambria Math" panose="02040503050406030204" pitchFamily="18" charset="0"/>
                </a:rPr>
                <a:t>±</a:t>
              </a:r>
            </a:p>
            <a:p>
              <a:pPr algn="ctr"/>
              <a:endParaRPr lang="en-US" sz="300" dirty="0" smtClean="0">
                <a:latin typeface="Calibri" panose="020F0502020204030204" pitchFamily="34" charset="0"/>
                <a:ea typeface="Cambria Math" panose="02040503050406030204" pitchFamily="18" charset="0"/>
              </a:endParaRPr>
            </a:p>
            <a:p>
              <a:pPr algn="ctr"/>
              <a:r>
                <a:rPr lang="en-US" sz="1600" dirty="0" smtClean="0">
                  <a:latin typeface="Calibri" panose="020F0502020204030204" pitchFamily="34" charset="0"/>
                  <a:ea typeface="Cambria Math" panose="02040503050406030204" pitchFamily="18" charset="0"/>
                </a:rPr>
                <a:t>∓</a:t>
              </a:r>
              <a:endParaRPr lang="en-US" sz="1600" baseline="-25000" dirty="0">
                <a:latin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90949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S26-SSM Read scheme – Polarity vs. Orientation </a:t>
            </a:r>
            <a:br>
              <a:rPr lang="en-US" sz="3200" dirty="0" smtClean="0"/>
            </a:br>
            <a:r>
              <a:rPr lang="en-US" sz="2400" dirty="0" err="1" smtClean="0"/>
              <a:t>Cathode@TE</a:t>
            </a:r>
            <a:r>
              <a:rPr lang="en-US" sz="2400" dirty="0" smtClean="0"/>
              <a:t> </a:t>
            </a:r>
            <a:r>
              <a:rPr lang="en-US" sz="2400" dirty="0"/>
              <a:t>vs. Reconfigurable read for S26</a:t>
            </a:r>
          </a:p>
        </p:txBody>
      </p:sp>
      <p:grpSp>
        <p:nvGrpSpPr>
          <p:cNvPr id="66" name="Group 65"/>
          <p:cNvGrpSpPr/>
          <p:nvPr/>
        </p:nvGrpSpPr>
        <p:grpSpPr>
          <a:xfrm>
            <a:off x="2438400" y="1333100"/>
            <a:ext cx="5548517" cy="5220100"/>
            <a:chOff x="2438400" y="1333100"/>
            <a:chExt cx="5548517" cy="5220100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862717" y="1333100"/>
              <a:ext cx="3124200" cy="5220100"/>
            </a:xfrm>
            <a:prstGeom prst="rect">
              <a:avLst/>
            </a:prstGeom>
          </p:spPr>
        </p:pic>
        <p:sp>
          <p:nvSpPr>
            <p:cNvPr id="4" name="Isosceles Triangle 3"/>
            <p:cNvSpPr/>
            <p:nvPr/>
          </p:nvSpPr>
          <p:spPr>
            <a:xfrm rot="16200000">
              <a:off x="2819400" y="4076300"/>
              <a:ext cx="609600" cy="609600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" name="Straight Connector 5"/>
            <p:cNvCxnSpPr/>
            <p:nvPr/>
          </p:nvCxnSpPr>
          <p:spPr>
            <a:xfrm>
              <a:off x="3429000" y="4228700"/>
              <a:ext cx="381000" cy="0"/>
            </a:xfrm>
            <a:prstGeom prst="line">
              <a:avLst/>
            </a:prstGeom>
            <a:ln w="28575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3429000" y="4533500"/>
              <a:ext cx="381000" cy="0"/>
            </a:xfrm>
            <a:prstGeom prst="line">
              <a:avLst/>
            </a:prstGeom>
            <a:ln w="28575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3847213" y="4439679"/>
              <a:ext cx="317395" cy="24622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600" dirty="0" smtClean="0">
                  <a:latin typeface="Calibri" panose="020F0502020204030204" pitchFamily="34" charset="0"/>
                </a:rPr>
                <a:t>V</a:t>
              </a:r>
              <a:r>
                <a:rPr lang="en-US" sz="1600" baseline="-25000" dirty="0" smtClean="0">
                  <a:latin typeface="Calibri" panose="020F0502020204030204" pitchFamily="34" charset="0"/>
                </a:rPr>
                <a:t>DM</a:t>
              </a:r>
              <a:endParaRPr lang="en-US" baseline="-25000" dirty="0">
                <a:latin typeface="Calibri" panose="020F0502020204030204" pitchFamily="34" charset="0"/>
              </a:endParaRPr>
            </a:p>
          </p:txBody>
        </p:sp>
        <p:cxnSp>
          <p:nvCxnSpPr>
            <p:cNvPr id="34" name="Straight Connector 33"/>
            <p:cNvCxnSpPr/>
            <p:nvPr/>
          </p:nvCxnSpPr>
          <p:spPr>
            <a:xfrm>
              <a:off x="2438400" y="4381100"/>
              <a:ext cx="381000" cy="0"/>
            </a:xfrm>
            <a:prstGeom prst="line">
              <a:avLst/>
            </a:prstGeom>
            <a:ln w="28575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TextBox 55"/>
            <p:cNvSpPr txBox="1"/>
            <p:nvPr/>
          </p:nvSpPr>
          <p:spPr>
            <a:xfrm>
              <a:off x="3302249" y="4114800"/>
              <a:ext cx="102592" cy="53860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ctr"/>
              <a:r>
                <a:rPr lang="en-US" sz="1600" dirty="0" smtClean="0">
                  <a:latin typeface="Calibri" panose="020F0502020204030204" pitchFamily="34" charset="0"/>
                  <a:ea typeface="Cambria Math" panose="02040503050406030204" pitchFamily="18" charset="0"/>
                </a:rPr>
                <a:t>+</a:t>
              </a:r>
            </a:p>
            <a:p>
              <a:pPr algn="ctr"/>
              <a:endParaRPr lang="en-US" sz="300" dirty="0">
                <a:latin typeface="Calibri" panose="020F0502020204030204" pitchFamily="34" charset="0"/>
                <a:ea typeface="Cambria Math" panose="02040503050406030204" pitchFamily="18" charset="0"/>
              </a:endParaRPr>
            </a:p>
            <a:p>
              <a:pPr algn="ctr"/>
              <a:r>
                <a:rPr lang="en-US" sz="1600" dirty="0" smtClean="0">
                  <a:latin typeface="Calibri" panose="020F0502020204030204" pitchFamily="34" charset="0"/>
                  <a:ea typeface="Cambria Math" panose="02040503050406030204" pitchFamily="18" charset="0"/>
                </a:rPr>
                <a:t>−</a:t>
              </a:r>
              <a:endParaRPr lang="en-US" sz="1600" baseline="-25000" dirty="0">
                <a:latin typeface="Calibri" panose="020F0502020204030204" pitchFamily="34" charset="0"/>
              </a:endParaRPr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3827748" y="4113076"/>
            <a:ext cx="357470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 smtClean="0">
                <a:latin typeface="Calibri" panose="020F0502020204030204" pitchFamily="34" charset="0"/>
              </a:rPr>
              <a:t>AXN</a:t>
            </a:r>
            <a:endParaRPr lang="en-US" baseline="-250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2076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/>
          <p:cNvPicPr>
            <a:picLocks noChangeAspect="1"/>
          </p:cNvPicPr>
          <p:nvPr/>
        </p:nvPicPr>
        <p:blipFill rotWithShape="1">
          <a:blip r:embed="rId2"/>
          <a:srcRect t="57445"/>
          <a:stretch/>
        </p:blipFill>
        <p:spPr>
          <a:xfrm>
            <a:off x="6248400" y="1371600"/>
            <a:ext cx="3124200" cy="2221406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6685478"/>
              </p:ext>
            </p:extLst>
          </p:nvPr>
        </p:nvGraphicFramePr>
        <p:xfrm>
          <a:off x="4800600" y="4038600"/>
          <a:ext cx="6957442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9143"/>
                <a:gridCol w="2383155"/>
                <a:gridCol w="254514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State Change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Pulse</a:t>
                      </a:r>
                      <a:r>
                        <a:rPr lang="en-US" sz="1800" baseline="0" dirty="0" smtClean="0">
                          <a:latin typeface="Calibri" panose="020F0502020204030204" pitchFamily="34" charset="0"/>
                        </a:rPr>
                        <a:t> Sequence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Selection</a:t>
                      </a:r>
                      <a:r>
                        <a:rPr lang="en-US" sz="1800" baseline="0" dirty="0" smtClean="0">
                          <a:latin typeface="Calibri" panose="020F0502020204030204" pitchFamily="34" charset="0"/>
                        </a:rPr>
                        <a:t> Voltage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SET</a:t>
                      </a:r>
                      <a:r>
                        <a:rPr lang="en-US" sz="1800" baseline="0" dirty="0" smtClean="0"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800" baseline="0" dirty="0" smtClean="0"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</a:t>
                      </a:r>
                      <a:r>
                        <a:rPr lang="en-US" sz="1800" baseline="0" dirty="0" smtClean="0"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RST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err="1" smtClean="0">
                          <a:latin typeface="Calibri" panose="020F0502020204030204" pitchFamily="34" charset="0"/>
                        </a:rPr>
                        <a:t>Neg</a:t>
                      </a:r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800" dirty="0" smtClean="0"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en-US" sz="1800" dirty="0" err="1" smtClean="0"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Pos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NP (5.7V)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aseline="0" dirty="0" smtClean="0">
                          <a:latin typeface="Calibri" panose="020F0502020204030204" pitchFamily="34" charset="0"/>
                        </a:rPr>
                        <a:t>RST </a:t>
                      </a:r>
                      <a:r>
                        <a:rPr lang="en-US" sz="1800" baseline="0" dirty="0" smtClean="0"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</a:t>
                      </a:r>
                      <a:r>
                        <a:rPr lang="en-US" sz="1800" baseline="0" dirty="0" smtClean="0"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RST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err="1" smtClean="0">
                          <a:latin typeface="Calibri" panose="020F0502020204030204" pitchFamily="34" charset="0"/>
                        </a:rPr>
                        <a:t>Pos</a:t>
                      </a:r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800" dirty="0" smtClean="0"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en-US" sz="1800" dirty="0" err="1" smtClean="0"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Pos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PP </a:t>
                      </a:r>
                      <a:r>
                        <a:rPr lang="en-US" sz="1800" baseline="0" dirty="0" smtClean="0">
                          <a:latin typeface="Calibri" panose="020F0502020204030204" pitchFamily="34" charset="0"/>
                        </a:rPr>
                        <a:t>(5.4V)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SET</a:t>
                      </a:r>
                      <a:r>
                        <a:rPr lang="en-US" sz="1800" baseline="0" dirty="0" smtClean="0"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800" baseline="0" dirty="0" smtClean="0"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</a:t>
                      </a:r>
                      <a:r>
                        <a:rPr lang="en-US" sz="1800" baseline="0" dirty="0" smtClean="0">
                          <a:latin typeface="Calibri" panose="020F0502020204030204" pitchFamily="34" charset="0"/>
                        </a:rPr>
                        <a:t> SET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err="1" smtClean="0">
                          <a:latin typeface="Calibri" panose="020F0502020204030204" pitchFamily="34" charset="0"/>
                        </a:rPr>
                        <a:t>Neg</a:t>
                      </a:r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800" dirty="0" smtClean="0"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en-US" sz="1800" dirty="0" err="1" smtClean="0"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Neg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NN (5.0V)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aseline="0" dirty="0" smtClean="0">
                          <a:latin typeface="Calibri" panose="020F0502020204030204" pitchFamily="34" charset="0"/>
                        </a:rPr>
                        <a:t>RST </a:t>
                      </a:r>
                      <a:r>
                        <a:rPr lang="en-US" sz="1800" baseline="0" dirty="0" smtClean="0"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</a:t>
                      </a:r>
                      <a:r>
                        <a:rPr lang="en-US" sz="1800" baseline="0" dirty="0" smtClean="0">
                          <a:latin typeface="Calibri" panose="020F0502020204030204" pitchFamily="34" charset="0"/>
                        </a:rPr>
                        <a:t> SET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err="1" smtClean="0">
                          <a:latin typeface="Calibri" panose="020F0502020204030204" pitchFamily="34" charset="0"/>
                        </a:rPr>
                        <a:t>Pos</a:t>
                      </a:r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800" dirty="0" smtClean="0"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en-US" sz="1800" dirty="0" err="1" smtClean="0"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Neg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PN (6.2V)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16" name="Group 15"/>
          <p:cNvGrpSpPr/>
          <p:nvPr/>
        </p:nvGrpSpPr>
        <p:grpSpPr>
          <a:xfrm>
            <a:off x="732971" y="2057400"/>
            <a:ext cx="3762829" cy="3657600"/>
            <a:chOff x="732971" y="2057400"/>
            <a:chExt cx="3762829" cy="3657600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3236" t="53558" r="40744" b="6306"/>
            <a:stretch/>
          </p:blipFill>
          <p:spPr>
            <a:xfrm>
              <a:off x="990600" y="2057400"/>
              <a:ext cx="3505200" cy="3657600"/>
            </a:xfrm>
            <a:prstGeom prst="rect">
              <a:avLst/>
            </a:prstGeom>
          </p:spPr>
        </p:pic>
        <p:sp>
          <p:nvSpPr>
            <p:cNvPr id="6" name="TextBox 5"/>
            <p:cNvSpPr txBox="1"/>
            <p:nvPr/>
          </p:nvSpPr>
          <p:spPr>
            <a:xfrm>
              <a:off x="990600" y="3124200"/>
              <a:ext cx="72007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 dirty="0" smtClean="0">
                  <a:solidFill>
                    <a:srgbClr val="FF0000"/>
                  </a:solidFill>
                  <a:latin typeface="Calibri" panose="020F0502020204030204" pitchFamily="34" charset="0"/>
                </a:rPr>
                <a:t>N</a:t>
              </a:r>
              <a:r>
                <a:rPr lang="en-US" sz="3200" b="1" dirty="0">
                  <a:solidFill>
                    <a:schemeClr val="accent2"/>
                  </a:solidFill>
                  <a:latin typeface="Calibri" panose="020F0502020204030204" pitchFamily="34" charset="0"/>
                </a:rPr>
                <a:t>N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3657600" y="3124200"/>
              <a:ext cx="667169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 dirty="0" smtClean="0">
                  <a:solidFill>
                    <a:srgbClr val="FF0000"/>
                  </a:solidFill>
                  <a:latin typeface="Calibri" panose="020F0502020204030204" pitchFamily="34" charset="0"/>
                </a:rPr>
                <a:t>P</a:t>
              </a:r>
              <a:r>
                <a:rPr lang="en-US" sz="3200" b="1" dirty="0" smtClean="0">
                  <a:solidFill>
                    <a:schemeClr val="accent2"/>
                  </a:solidFill>
                  <a:latin typeface="Calibri" panose="020F0502020204030204" pitchFamily="34" charset="0"/>
                </a:rPr>
                <a:t>N</a:t>
              </a:r>
              <a:endParaRPr lang="en-US" sz="3200" b="1" dirty="0">
                <a:solidFill>
                  <a:schemeClr val="accent2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752600" y="3124200"/>
              <a:ext cx="620683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 dirty="0" smtClean="0">
                  <a:solidFill>
                    <a:srgbClr val="FF0000"/>
                  </a:solidFill>
                  <a:latin typeface="Calibri" panose="020F0502020204030204" pitchFamily="34" charset="0"/>
                </a:rPr>
                <a:t>P</a:t>
              </a:r>
              <a:r>
                <a:rPr lang="en-US" sz="3200" b="1" dirty="0" smtClean="0">
                  <a:solidFill>
                    <a:schemeClr val="accent2"/>
                  </a:solidFill>
                  <a:latin typeface="Calibri" panose="020F0502020204030204" pitchFamily="34" charset="0"/>
                </a:rPr>
                <a:t>P</a:t>
              </a:r>
              <a:endParaRPr lang="en-US" sz="3200" b="1" dirty="0">
                <a:solidFill>
                  <a:schemeClr val="accent2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2667000" y="3124200"/>
              <a:ext cx="667171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 dirty="0" smtClean="0">
                  <a:solidFill>
                    <a:srgbClr val="FF0000"/>
                  </a:solidFill>
                  <a:latin typeface="Calibri" panose="020F0502020204030204" pitchFamily="34" charset="0"/>
                </a:rPr>
                <a:t>N</a:t>
              </a:r>
              <a:r>
                <a:rPr lang="en-US" sz="3200" b="1" dirty="0" smtClean="0">
                  <a:solidFill>
                    <a:schemeClr val="accent2"/>
                  </a:solidFill>
                  <a:latin typeface="Calibri" panose="020F0502020204030204" pitchFamily="34" charset="0"/>
                </a:rPr>
                <a:t>P</a:t>
              </a:r>
              <a:endParaRPr lang="en-US" sz="3200" b="1" dirty="0">
                <a:solidFill>
                  <a:schemeClr val="accent2"/>
                </a:solidFill>
                <a:latin typeface="Calibri" panose="020F0502020204030204" pitchFamily="34" charset="0"/>
              </a:endParaRPr>
            </a:p>
          </p:txBody>
        </p:sp>
        <p:pic>
          <p:nvPicPr>
            <p:cNvPr id="13" name="Picture 12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182" t="53558" r="87292" b="6306"/>
            <a:stretch/>
          </p:blipFill>
          <p:spPr>
            <a:xfrm>
              <a:off x="732971" y="2057400"/>
              <a:ext cx="333829" cy="3657600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/>
          </p:nvSpPr>
          <p:spPr>
            <a:xfrm>
              <a:off x="1371600" y="4876800"/>
              <a:ext cx="231326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 dirty="0" smtClean="0">
                  <a:latin typeface="Calibri" panose="020F0502020204030204" pitchFamily="34" charset="0"/>
                </a:rPr>
                <a:t>Polarity: </a:t>
              </a:r>
              <a:r>
                <a:rPr lang="en-US" sz="3200" b="1" dirty="0" smtClean="0">
                  <a:solidFill>
                    <a:srgbClr val="FF0000"/>
                  </a:solidFill>
                  <a:latin typeface="Calibri" panose="020F0502020204030204" pitchFamily="34" charset="0"/>
                </a:rPr>
                <a:t>W</a:t>
              </a:r>
              <a:r>
                <a:rPr lang="en-US" sz="3200" b="1" dirty="0" smtClean="0">
                  <a:solidFill>
                    <a:schemeClr val="accent2"/>
                  </a:solidFill>
                  <a:latin typeface="Calibri" panose="020F0502020204030204" pitchFamily="34" charset="0"/>
                </a:rPr>
                <a:t>R</a:t>
              </a:r>
              <a:endParaRPr lang="en-US" sz="3200" dirty="0">
                <a:solidFill>
                  <a:schemeClr val="accent2"/>
                </a:solidFill>
                <a:latin typeface="Calibri" panose="020F0502020204030204" pitchFamily="34" charset="0"/>
              </a:endParaRPr>
            </a:p>
          </p:txBody>
        </p:sp>
      </p:grpSp>
      <p:cxnSp>
        <p:nvCxnSpPr>
          <p:cNvPr id="10" name="Straight Connector 9"/>
          <p:cNvCxnSpPr/>
          <p:nvPr/>
        </p:nvCxnSpPr>
        <p:spPr>
          <a:xfrm flipH="1">
            <a:off x="6477000" y="3429000"/>
            <a:ext cx="685800" cy="152400"/>
          </a:xfrm>
          <a:prstGeom prst="line">
            <a:avLst/>
          </a:prstGeom>
          <a:ln w="3810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6477000" y="3581400"/>
            <a:ext cx="0" cy="152400"/>
          </a:xfrm>
          <a:prstGeom prst="line">
            <a:avLst/>
          </a:prstGeom>
          <a:ln w="3810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Isosceles Triangle 26"/>
          <p:cNvSpPr/>
          <p:nvPr/>
        </p:nvSpPr>
        <p:spPr>
          <a:xfrm flipV="1">
            <a:off x="6400800" y="3733800"/>
            <a:ext cx="152400" cy="152400"/>
          </a:xfrm>
          <a:prstGeom prst="triangl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6858000" y="1295400"/>
            <a:ext cx="1143000" cy="763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Pulse Polarity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8428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37160"/>
            <a:ext cx="10363200" cy="365760"/>
          </a:xfrm>
        </p:spPr>
        <p:txBody>
          <a:bodyPr/>
          <a:lstStyle/>
          <a:p>
            <a:r>
              <a:rPr lang="en-US" sz="3600" dirty="0" smtClean="0"/>
              <a:t>Page Open: Access DRAM </a:t>
            </a:r>
            <a:r>
              <a:rPr lang="en-US" sz="3600" dirty="0" smtClean="0"/>
              <a:t>Array</a:t>
            </a:r>
            <a:endParaRPr lang="en-US" sz="3600" dirty="0"/>
          </a:p>
        </p:txBody>
      </p:sp>
      <p:grpSp>
        <p:nvGrpSpPr>
          <p:cNvPr id="1024" name="Group 1023"/>
          <p:cNvGrpSpPr/>
          <p:nvPr/>
        </p:nvGrpSpPr>
        <p:grpSpPr>
          <a:xfrm>
            <a:off x="1158240" y="1124712"/>
            <a:ext cx="1434860" cy="1645920"/>
            <a:chOff x="1780820" y="1014984"/>
            <a:chExt cx="1434860" cy="1645920"/>
          </a:xfrm>
        </p:grpSpPr>
        <p:cxnSp>
          <p:nvCxnSpPr>
            <p:cNvPr id="4" name="Straight Connector 3"/>
            <p:cNvCxnSpPr/>
            <p:nvPr/>
          </p:nvCxnSpPr>
          <p:spPr>
            <a:xfrm>
              <a:off x="2359968" y="1376772"/>
              <a:ext cx="5280" cy="1284132"/>
            </a:xfrm>
            <a:prstGeom prst="line">
              <a:avLst/>
            </a:prstGeom>
            <a:ln w="1905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 flipH="1">
              <a:off x="2107940" y="1808820"/>
              <a:ext cx="1107740" cy="8384"/>
            </a:xfrm>
            <a:prstGeom prst="line">
              <a:avLst/>
            </a:prstGeom>
            <a:ln w="1905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2648000" y="1808820"/>
              <a:ext cx="0" cy="288032"/>
            </a:xfrm>
            <a:prstGeom prst="line">
              <a:avLst/>
            </a:prstGeom>
            <a:ln w="1905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2864024" y="2204864"/>
              <a:ext cx="0" cy="108012"/>
            </a:xfrm>
            <a:prstGeom prst="line">
              <a:avLst/>
            </a:prstGeom>
            <a:ln w="1905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2575992" y="2096852"/>
              <a:ext cx="144016" cy="0"/>
            </a:xfrm>
            <a:prstGeom prst="line">
              <a:avLst/>
            </a:prstGeom>
            <a:ln w="1905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H="1">
              <a:off x="2575992" y="2132856"/>
              <a:ext cx="144016" cy="0"/>
            </a:xfrm>
            <a:prstGeom prst="line">
              <a:avLst/>
            </a:prstGeom>
            <a:ln w="1905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V="1">
              <a:off x="2720008" y="2132856"/>
              <a:ext cx="0" cy="72008"/>
            </a:xfrm>
            <a:prstGeom prst="line">
              <a:avLst/>
            </a:prstGeom>
            <a:ln w="1905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V="1">
              <a:off x="2575992" y="2132856"/>
              <a:ext cx="0" cy="72008"/>
            </a:xfrm>
            <a:prstGeom prst="line">
              <a:avLst/>
            </a:prstGeom>
            <a:ln w="1905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2720008" y="2204864"/>
              <a:ext cx="144016" cy="0"/>
            </a:xfrm>
            <a:prstGeom prst="line">
              <a:avLst/>
            </a:prstGeom>
            <a:ln w="1905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flipH="1">
              <a:off x="2792016" y="2312876"/>
              <a:ext cx="144016" cy="0"/>
            </a:xfrm>
            <a:prstGeom prst="line">
              <a:avLst/>
            </a:prstGeom>
            <a:ln w="1905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flipH="1">
              <a:off x="2792016" y="2348880"/>
              <a:ext cx="144016" cy="0"/>
            </a:xfrm>
            <a:prstGeom prst="line">
              <a:avLst/>
            </a:prstGeom>
            <a:ln w="1905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2864024" y="2348880"/>
              <a:ext cx="0" cy="108012"/>
            </a:xfrm>
            <a:prstGeom prst="line">
              <a:avLst/>
            </a:prstGeom>
            <a:ln w="1905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flipH="1">
              <a:off x="2359968" y="2204864"/>
              <a:ext cx="216024" cy="0"/>
            </a:xfrm>
            <a:prstGeom prst="line">
              <a:avLst/>
            </a:prstGeom>
            <a:ln w="1905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Isosceles Triangle 37"/>
            <p:cNvSpPr/>
            <p:nvPr/>
          </p:nvSpPr>
          <p:spPr>
            <a:xfrm flipV="1">
              <a:off x="2828020" y="2456892"/>
              <a:ext cx="72008" cy="108012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 flipH="1">
              <a:off x="2626755" y="1793184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/>
            <p:cNvSpPr/>
            <p:nvPr/>
          </p:nvSpPr>
          <p:spPr>
            <a:xfrm flipH="1">
              <a:off x="2346387" y="2181635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1780820" y="1560052"/>
              <a:ext cx="364972" cy="369332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ctr"/>
              <a:r>
                <a:rPr lang="en-US" sz="1200" dirty="0">
                  <a:latin typeface="Calibri" panose="020F0502020204030204" pitchFamily="34" charset="0"/>
                </a:rPr>
                <a:t>(Row)</a:t>
              </a:r>
            </a:p>
            <a:p>
              <a:pPr algn="ctr"/>
              <a:r>
                <a:rPr lang="en-US" sz="1200" dirty="0" smtClean="0">
                  <a:latin typeface="Calibri" panose="020F0502020204030204" pitchFamily="34" charset="0"/>
                </a:rPr>
                <a:t>WL</a:t>
              </a: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2072640" y="1014984"/>
              <a:ext cx="575479" cy="369332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ctr"/>
              <a:r>
                <a:rPr lang="en-US" sz="1200" dirty="0">
                  <a:latin typeface="Calibri" panose="020F0502020204030204" pitchFamily="34" charset="0"/>
                </a:rPr>
                <a:t>(Column)</a:t>
              </a:r>
            </a:p>
            <a:p>
              <a:pPr algn="ctr"/>
              <a:r>
                <a:rPr lang="en-US" sz="1200" dirty="0" smtClean="0">
                  <a:latin typeface="Calibri" panose="020F0502020204030204" pitchFamily="34" charset="0"/>
                </a:rPr>
                <a:t>BL</a:t>
              </a: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2950464" y="2258568"/>
              <a:ext cx="125034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>
                  <a:latin typeface="Calibri" panose="020F0502020204030204" pitchFamily="34" charset="0"/>
                </a:rPr>
                <a:t>C</a:t>
              </a:r>
              <a:r>
                <a:rPr lang="en-US" sz="1200" baseline="-25000" dirty="0" smtClean="0">
                  <a:latin typeface="Calibri" panose="020F0502020204030204" pitchFamily="34" charset="0"/>
                </a:rPr>
                <a:t>c</a:t>
              </a:r>
              <a:endParaRPr lang="en-US" baseline="-25000" dirty="0">
                <a:latin typeface="Calibri" panose="020F0502020204030204" pitchFamily="34" charset="0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2877312" y="2039112"/>
              <a:ext cx="122085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 smtClean="0">
                  <a:latin typeface="Calibri" panose="020F0502020204030204" pitchFamily="34" charset="0"/>
                </a:rPr>
                <a:t>V</a:t>
              </a:r>
              <a:r>
                <a:rPr lang="en-US" sz="1200" baseline="-25000" dirty="0" err="1" smtClean="0">
                  <a:latin typeface="Calibri" panose="020F0502020204030204" pitchFamily="34" charset="0"/>
                </a:rPr>
                <a:t>c</a:t>
              </a:r>
              <a:endParaRPr lang="en-US" baseline="-25000" dirty="0">
                <a:latin typeface="Calibri" panose="020F0502020204030204" pitchFamily="34" charset="0"/>
              </a:endParaRPr>
            </a:p>
          </p:txBody>
        </p:sp>
        <p:sp>
          <p:nvSpPr>
            <p:cNvPr id="46" name="Oval 45"/>
            <p:cNvSpPr/>
            <p:nvPr/>
          </p:nvSpPr>
          <p:spPr>
            <a:xfrm flipH="1">
              <a:off x="2840736" y="2185416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4" name="Straight Connector 53"/>
            <p:cNvCxnSpPr/>
            <p:nvPr/>
          </p:nvCxnSpPr>
          <p:spPr>
            <a:xfrm>
              <a:off x="2205656" y="2204864"/>
              <a:ext cx="0" cy="108012"/>
            </a:xfrm>
            <a:prstGeom prst="line">
              <a:avLst/>
            </a:prstGeom>
            <a:ln w="1905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flipH="1">
              <a:off x="2221232" y="2204864"/>
              <a:ext cx="144016" cy="0"/>
            </a:xfrm>
            <a:prstGeom prst="line">
              <a:avLst/>
            </a:prstGeom>
            <a:ln w="1905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flipH="1">
              <a:off x="2133648" y="2312876"/>
              <a:ext cx="144016" cy="0"/>
            </a:xfrm>
            <a:prstGeom prst="line">
              <a:avLst/>
            </a:prstGeom>
            <a:ln w="1905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flipH="1">
              <a:off x="2133648" y="2348880"/>
              <a:ext cx="144016" cy="0"/>
            </a:xfrm>
            <a:prstGeom prst="line">
              <a:avLst/>
            </a:prstGeom>
            <a:ln w="1905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>
              <a:off x="2205656" y="2348880"/>
              <a:ext cx="0" cy="108012"/>
            </a:xfrm>
            <a:prstGeom prst="line">
              <a:avLst/>
            </a:prstGeom>
            <a:ln w="1905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Isosceles Triangle 59"/>
            <p:cNvSpPr/>
            <p:nvPr/>
          </p:nvSpPr>
          <p:spPr>
            <a:xfrm flipV="1">
              <a:off x="2169652" y="2456892"/>
              <a:ext cx="72008" cy="108012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1999488" y="2258568"/>
              <a:ext cx="136256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 smtClean="0">
                  <a:latin typeface="Calibri" panose="020F0502020204030204" pitchFamily="34" charset="0"/>
                </a:rPr>
                <a:t>C</a:t>
              </a:r>
              <a:r>
                <a:rPr lang="en-US" sz="1200" baseline="-25000" dirty="0" err="1" smtClean="0">
                  <a:latin typeface="Calibri" panose="020F0502020204030204" pitchFamily="34" charset="0"/>
                </a:rPr>
                <a:t>b</a:t>
              </a:r>
              <a:endParaRPr lang="en-US" baseline="-25000" dirty="0">
                <a:latin typeface="Calibri" panose="020F0502020204030204" pitchFamily="34" charset="0"/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2036064" y="2039112"/>
              <a:ext cx="141064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 smtClean="0">
                  <a:latin typeface="Calibri" panose="020F0502020204030204" pitchFamily="34" charset="0"/>
                </a:rPr>
                <a:t>V</a:t>
              </a:r>
              <a:r>
                <a:rPr lang="en-US" sz="1200" baseline="-25000" dirty="0" err="1" smtClean="0">
                  <a:latin typeface="Calibri" panose="020F0502020204030204" pitchFamily="34" charset="0"/>
                </a:rPr>
                <a:t>b</a:t>
              </a:r>
              <a:endParaRPr lang="en-US" baseline="-25000" dirty="0">
                <a:latin typeface="Calibri" panose="020F0502020204030204" pitchFamily="34" charset="0"/>
              </a:endParaRPr>
            </a:p>
          </p:txBody>
        </p:sp>
        <p:sp>
          <p:nvSpPr>
            <p:cNvPr id="63" name="Oval 62"/>
            <p:cNvSpPr/>
            <p:nvPr/>
          </p:nvSpPr>
          <p:spPr>
            <a:xfrm flipH="1">
              <a:off x="2182368" y="2185416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7" name="TextBox 66"/>
          <p:cNvSpPr txBox="1"/>
          <p:nvPr/>
        </p:nvSpPr>
        <p:spPr>
          <a:xfrm>
            <a:off x="4925568" y="2829473"/>
            <a:ext cx="6766560" cy="400109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457200" indent="-457200"/>
            <a:r>
              <a:rPr lang="en-US" sz="2000" b="1" dirty="0" smtClean="0">
                <a:latin typeface="Calibri" panose="020F0502020204030204" pitchFamily="34" charset="0"/>
              </a:rPr>
              <a:t>Array access:  </a:t>
            </a:r>
          </a:p>
          <a:p>
            <a:pPr marL="914400" indent="-457200"/>
            <a:r>
              <a:rPr lang="en-US" sz="2000" b="1" dirty="0" smtClean="0">
                <a:latin typeface="Calibri" panose="020F0502020204030204" pitchFamily="34" charset="0"/>
              </a:rPr>
              <a:t>Pre-charge:</a:t>
            </a:r>
            <a:r>
              <a:rPr lang="en-US" sz="2000" dirty="0" smtClean="0">
                <a:latin typeface="Calibri" panose="020F0502020204030204" pitchFamily="34" charset="0"/>
              </a:rPr>
              <a:t> </a:t>
            </a:r>
            <a:r>
              <a:rPr lang="en-US" sz="2000" dirty="0" smtClean="0">
                <a:latin typeface="Calibri" panose="020F0502020204030204" pitchFamily="34" charset="0"/>
              </a:rPr>
              <a:t>Col</a:t>
            </a:r>
            <a:r>
              <a:rPr lang="en-US" sz="2000" dirty="0" smtClean="0">
                <a:latin typeface="Calibri" panose="020F0502020204030204" pitchFamily="34" charset="0"/>
              </a:rPr>
              <a:t> </a:t>
            </a:r>
            <a:r>
              <a:rPr lang="en-US" sz="2000" dirty="0" smtClean="0">
                <a:latin typeface="Calibri" panose="020F0502020204030204" pitchFamily="34" charset="0"/>
              </a:rPr>
              <a:t>voltage from </a:t>
            </a:r>
            <a:r>
              <a:rPr lang="en-US" sz="2000" dirty="0" err="1" smtClean="0">
                <a:latin typeface="Calibri" panose="020F0502020204030204" pitchFamily="34" charset="0"/>
              </a:rPr>
              <a:t>V</a:t>
            </a:r>
            <a:r>
              <a:rPr lang="en-US" sz="2000" baseline="-25000" dirty="0" err="1" smtClean="0">
                <a:latin typeface="Calibri" panose="020F0502020204030204" pitchFamily="34" charset="0"/>
              </a:rPr>
              <a:t>b</a:t>
            </a:r>
            <a:r>
              <a:rPr lang="en-US" sz="2000" dirty="0" smtClean="0">
                <a:latin typeface="Calibri" panose="020F0502020204030204" pitchFamily="34" charset="0"/>
              </a:rPr>
              <a:t> </a:t>
            </a:r>
            <a:r>
              <a:rPr lang="en-US" sz="2000" dirty="0" smtClean="0">
                <a:latin typeface="Calibri" panose="020F0502020204030204" pitchFamily="34" charset="0"/>
              </a:rPr>
              <a:t>to </a:t>
            </a:r>
            <a:r>
              <a:rPr lang="en-US" sz="2000" dirty="0" err="1" smtClean="0">
                <a:latin typeface="Calibri" panose="020F0502020204030204" pitchFamily="34" charset="0"/>
              </a:rPr>
              <a:t>V</a:t>
            </a:r>
            <a:r>
              <a:rPr lang="en-US" sz="2000" baseline="-25000" dirty="0" err="1" smtClean="0">
                <a:latin typeface="Calibri" panose="020F0502020204030204" pitchFamily="34" charset="0"/>
              </a:rPr>
              <a:t>c</a:t>
            </a:r>
            <a:r>
              <a:rPr lang="en-US" sz="2000" baseline="-25000" dirty="0" smtClean="0">
                <a:latin typeface="Calibri" panose="020F0502020204030204" pitchFamily="34" charset="0"/>
              </a:rPr>
              <a:t> </a:t>
            </a:r>
            <a:r>
              <a:rPr lang="en-US" sz="2000" dirty="0" smtClean="0">
                <a:latin typeface="Calibri" panose="020F0502020204030204" pitchFamily="34" charset="0"/>
              </a:rPr>
              <a:t> </a:t>
            </a:r>
            <a:r>
              <a:rPr lang="en-US" sz="2000" dirty="0" smtClean="0">
                <a:latin typeface="Calibri" panose="020F0502020204030204" pitchFamily="34" charset="0"/>
              </a:rPr>
              <a:t>– </a:t>
            </a:r>
            <a:br>
              <a:rPr lang="en-US" sz="2000" dirty="0" smtClean="0">
                <a:latin typeface="Calibri" panose="020F0502020204030204" pitchFamily="34" charset="0"/>
              </a:rPr>
            </a:br>
            <a:r>
              <a:rPr lang="en-US" sz="2000" dirty="0" smtClean="0">
                <a:latin typeface="Calibri" panose="020F0502020204030204" pitchFamily="34" charset="0"/>
              </a:rPr>
              <a:t>Energy: (</a:t>
            </a:r>
            <a:r>
              <a:rPr lang="en-US" sz="2000" dirty="0" err="1" smtClean="0">
                <a:latin typeface="Calibri" panose="020F0502020204030204" pitchFamily="34" charset="0"/>
              </a:rPr>
              <a:t>V</a:t>
            </a:r>
            <a:r>
              <a:rPr lang="en-US" sz="2000" baseline="-25000" dirty="0" err="1" smtClean="0">
                <a:latin typeface="Calibri" panose="020F0502020204030204" pitchFamily="34" charset="0"/>
              </a:rPr>
              <a:t>c</a:t>
            </a:r>
            <a:r>
              <a:rPr lang="en-US" sz="2000" baseline="-25000" dirty="0" smtClean="0">
                <a:latin typeface="Calibri" panose="020F0502020204030204" pitchFamily="34" charset="0"/>
              </a:rPr>
              <a:t> </a:t>
            </a:r>
            <a:r>
              <a:rPr lang="en-US" sz="20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−</a:t>
            </a:r>
            <a:r>
              <a:rPr lang="en-US" sz="2000" baseline="-25000" dirty="0">
                <a:latin typeface="Calibri" panose="020F0502020204030204" pitchFamily="34" charset="0"/>
              </a:rPr>
              <a:t> </a:t>
            </a:r>
            <a:r>
              <a:rPr lang="en-US" sz="2000" dirty="0" err="1" smtClean="0">
                <a:latin typeface="Calibri" panose="020F0502020204030204" pitchFamily="34" charset="0"/>
              </a:rPr>
              <a:t>V</a:t>
            </a:r>
            <a:r>
              <a:rPr lang="en-US" sz="2000" baseline="-25000" dirty="0" err="1" smtClean="0">
                <a:latin typeface="Calibri" panose="020F0502020204030204" pitchFamily="34" charset="0"/>
              </a:rPr>
              <a:t>b</a:t>
            </a:r>
            <a:r>
              <a:rPr lang="en-US" sz="2000" baseline="-25000" dirty="0">
                <a:latin typeface="Calibri" panose="020F0502020204030204" pitchFamily="34" charset="0"/>
              </a:rPr>
              <a:t> </a:t>
            </a:r>
            <a:r>
              <a:rPr lang="en-US" sz="2000" dirty="0" smtClean="0">
                <a:latin typeface="Calibri" panose="020F0502020204030204" pitchFamily="34" charset="0"/>
              </a:rPr>
              <a:t>)</a:t>
            </a:r>
            <a:r>
              <a:rPr lang="en-US" sz="2000" baseline="30000" dirty="0" smtClean="0">
                <a:latin typeface="Calibri" panose="020F0502020204030204" pitchFamily="34" charset="0"/>
              </a:rPr>
              <a:t>2</a:t>
            </a:r>
            <a:r>
              <a:rPr lang="en-US" sz="2000" baseline="-25000" dirty="0">
                <a:latin typeface="Calibri" panose="020F0502020204030204" pitchFamily="34" charset="0"/>
              </a:rPr>
              <a:t> </a:t>
            </a:r>
            <a:r>
              <a:rPr lang="en-US" sz="20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∙</a:t>
            </a:r>
            <a:r>
              <a:rPr lang="en-US" sz="2000" baseline="-25000" dirty="0">
                <a:latin typeface="Calibri" panose="020F0502020204030204" pitchFamily="34" charset="0"/>
              </a:rPr>
              <a:t> </a:t>
            </a:r>
            <a:r>
              <a:rPr lang="en-US" sz="2000" dirty="0" smtClean="0">
                <a:latin typeface="Calibri" panose="020F0502020204030204" pitchFamily="34" charset="0"/>
              </a:rPr>
              <a:t>C</a:t>
            </a:r>
            <a:r>
              <a:rPr lang="en-US" sz="2000" baseline="-25000" dirty="0" smtClean="0">
                <a:latin typeface="Calibri" panose="020F0502020204030204" pitchFamily="34" charset="0"/>
              </a:rPr>
              <a:t>c </a:t>
            </a:r>
            <a:r>
              <a:rPr lang="en-US" sz="20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US" sz="2000" baseline="-25000" dirty="0">
                <a:latin typeface="Calibri" panose="020F0502020204030204" pitchFamily="34" charset="0"/>
              </a:rPr>
              <a:t> </a:t>
            </a:r>
            <a:r>
              <a:rPr lang="en-US" sz="2000" dirty="0" smtClean="0">
                <a:latin typeface="Calibri" panose="020F0502020204030204" pitchFamily="34" charset="0"/>
              </a:rPr>
              <a:t>2 </a:t>
            </a:r>
            <a:r>
              <a:rPr lang="en-US" sz="20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≡ </a:t>
            </a:r>
            <a:r>
              <a:rPr lang="en-US" sz="20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∆</a:t>
            </a:r>
            <a:r>
              <a:rPr lang="en-US" sz="2000" dirty="0" smtClean="0">
                <a:latin typeface="Calibri" panose="020F0502020204030204" pitchFamily="34" charset="0"/>
              </a:rPr>
              <a:t>V</a:t>
            </a:r>
            <a:r>
              <a:rPr lang="en-US" sz="2000" baseline="30000" dirty="0" smtClean="0">
                <a:latin typeface="Calibri" panose="020F0502020204030204" pitchFamily="34" charset="0"/>
              </a:rPr>
              <a:t>2</a:t>
            </a:r>
            <a:r>
              <a:rPr lang="en-US" sz="2000" baseline="-25000" dirty="0" smtClean="0">
                <a:latin typeface="Calibri" panose="020F0502020204030204" pitchFamily="34" charset="0"/>
              </a:rPr>
              <a:t>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∙</a:t>
            </a:r>
            <a:r>
              <a:rPr lang="en-US" sz="2000" baseline="-25000" dirty="0">
                <a:latin typeface="Calibri" panose="020F0502020204030204" pitchFamily="34" charset="0"/>
              </a:rPr>
              <a:t> </a:t>
            </a:r>
            <a:r>
              <a:rPr lang="en-US" sz="2000" dirty="0">
                <a:latin typeface="Calibri" panose="020F0502020204030204" pitchFamily="34" charset="0"/>
              </a:rPr>
              <a:t>C</a:t>
            </a:r>
            <a:r>
              <a:rPr lang="en-US" sz="2000" baseline="-25000" dirty="0">
                <a:latin typeface="Calibri" panose="020F0502020204030204" pitchFamily="34" charset="0"/>
              </a:rPr>
              <a:t>c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US" sz="2000" baseline="-25000" dirty="0">
                <a:latin typeface="Calibri" panose="020F0502020204030204" pitchFamily="34" charset="0"/>
              </a:rPr>
              <a:t> </a:t>
            </a:r>
            <a:r>
              <a:rPr lang="en-US" sz="2000" dirty="0">
                <a:latin typeface="Calibri" panose="020F0502020204030204" pitchFamily="34" charset="0"/>
              </a:rPr>
              <a:t>2 </a:t>
            </a:r>
            <a:endParaRPr lang="en-US" sz="2000" dirty="0" smtClean="0">
              <a:latin typeface="Calibri" panose="020F0502020204030204" pitchFamily="34" charset="0"/>
            </a:endParaRPr>
          </a:p>
          <a:p>
            <a:pPr marL="914400" indent="-457200"/>
            <a:r>
              <a:rPr lang="en-US" sz="2000" b="1" dirty="0" smtClean="0">
                <a:latin typeface="Calibri" panose="020F0502020204030204" pitchFamily="34" charset="0"/>
              </a:rPr>
              <a:t>Access:</a:t>
            </a:r>
            <a:r>
              <a:rPr lang="en-US" sz="2000" dirty="0" smtClean="0">
                <a:latin typeface="Calibri" panose="020F0502020204030204" pitchFamily="34" charset="0"/>
              </a:rPr>
              <a:t> Turns on Array </a:t>
            </a:r>
            <a:r>
              <a:rPr lang="en-US" sz="2000" dirty="0" err="1" smtClean="0">
                <a:latin typeface="Calibri" panose="020F0502020204030204" pitchFamily="34" charset="0"/>
              </a:rPr>
              <a:t>x’istor</a:t>
            </a:r>
            <a:r>
              <a:rPr lang="en-US" sz="2000" dirty="0" smtClean="0">
                <a:latin typeface="Calibri" panose="020F0502020204030204" pitchFamily="34" charset="0"/>
              </a:rPr>
              <a:t> </a:t>
            </a:r>
            <a:r>
              <a:rPr lang="en-US" sz="2000" dirty="0" smtClean="0">
                <a:latin typeface="Calibri" panose="020F0502020204030204" pitchFamily="34" charset="0"/>
              </a:rPr>
              <a:t>for charge sharing</a:t>
            </a:r>
            <a:r>
              <a:rPr lang="en-US" sz="2000" dirty="0">
                <a:latin typeface="Calibri" panose="020F0502020204030204" pitchFamily="34" charset="0"/>
              </a:rPr>
              <a:t> – </a:t>
            </a:r>
            <a:r>
              <a:rPr lang="en-US" sz="2000" dirty="0" smtClean="0">
                <a:latin typeface="Calibri" panose="020F0502020204030204" pitchFamily="34" charset="0"/>
              </a:rPr>
              <a:t/>
            </a:r>
            <a:br>
              <a:rPr lang="en-US" sz="2000" dirty="0" smtClean="0">
                <a:latin typeface="Calibri" panose="020F0502020204030204" pitchFamily="34" charset="0"/>
              </a:rPr>
            </a:br>
            <a:r>
              <a:rPr lang="en-US" sz="2000" dirty="0" err="1" smtClean="0">
                <a:latin typeface="Calibri" panose="020F0502020204030204" pitchFamily="34" charset="0"/>
              </a:rPr>
              <a:t>V</a:t>
            </a:r>
            <a:r>
              <a:rPr lang="en-US" sz="2000" baseline="-25000" dirty="0" err="1" smtClean="0">
                <a:latin typeface="Calibri" panose="020F0502020204030204" pitchFamily="34" charset="0"/>
              </a:rPr>
              <a:t>sh</a:t>
            </a:r>
            <a:r>
              <a:rPr lang="en-US" sz="2000" baseline="-25000" dirty="0">
                <a:latin typeface="Calibri" panose="020F0502020204030204" pitchFamily="34" charset="0"/>
              </a:rPr>
              <a:t> </a:t>
            </a:r>
            <a:r>
              <a:rPr lang="en-US" sz="20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∙</a:t>
            </a:r>
            <a:r>
              <a:rPr lang="en-US" sz="2000" baseline="-25000" dirty="0">
                <a:latin typeface="Calibri" panose="020F0502020204030204" pitchFamily="34" charset="0"/>
              </a:rPr>
              <a:t> </a:t>
            </a:r>
            <a:r>
              <a:rPr lang="en-US" sz="2000" dirty="0" smtClean="0">
                <a:latin typeface="Calibri" panose="020F0502020204030204" pitchFamily="34" charset="0"/>
              </a:rPr>
              <a:t>(</a:t>
            </a:r>
            <a:r>
              <a:rPr lang="en-US" sz="2000" dirty="0" err="1" smtClean="0">
                <a:latin typeface="Calibri" panose="020F0502020204030204" pitchFamily="34" charset="0"/>
              </a:rPr>
              <a:t>C</a:t>
            </a:r>
            <a:r>
              <a:rPr lang="en-US" sz="2000" baseline="-25000" dirty="0" err="1" smtClean="0">
                <a:latin typeface="Calibri" panose="020F0502020204030204" pitchFamily="34" charset="0"/>
              </a:rPr>
              <a:t>b</a:t>
            </a:r>
            <a:r>
              <a:rPr lang="en-US" sz="2000" baseline="-25000" dirty="0">
                <a:latin typeface="Calibri" panose="020F0502020204030204" pitchFamily="34" charset="0"/>
              </a:rPr>
              <a:t> </a:t>
            </a:r>
            <a:r>
              <a:rPr lang="en-US" sz="20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US" sz="2000" baseline="-25000" dirty="0">
                <a:latin typeface="Calibri" panose="020F0502020204030204" pitchFamily="34" charset="0"/>
              </a:rPr>
              <a:t> </a:t>
            </a:r>
            <a:r>
              <a:rPr lang="en-US" sz="2000" dirty="0" smtClean="0">
                <a:latin typeface="Calibri" panose="020F0502020204030204" pitchFamily="34" charset="0"/>
              </a:rPr>
              <a:t>C</a:t>
            </a:r>
            <a:r>
              <a:rPr lang="en-US" sz="2000" baseline="-25000" dirty="0" smtClean="0">
                <a:latin typeface="Calibri" panose="020F0502020204030204" pitchFamily="34" charset="0"/>
              </a:rPr>
              <a:t>c</a:t>
            </a:r>
            <a:r>
              <a:rPr lang="en-US" sz="2000" dirty="0" smtClean="0">
                <a:latin typeface="Calibri" panose="020F0502020204030204" pitchFamily="34" charset="0"/>
              </a:rPr>
              <a:t>)</a:t>
            </a:r>
            <a:r>
              <a:rPr lang="en-US" sz="2000" baseline="-25000" dirty="0">
                <a:latin typeface="Calibri" panose="020F0502020204030204" pitchFamily="34" charset="0"/>
              </a:rPr>
              <a:t> </a:t>
            </a:r>
            <a:r>
              <a:rPr lang="en-US" sz="20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US" sz="2000" baseline="-25000" dirty="0">
                <a:latin typeface="Calibri" panose="020F0502020204030204" pitchFamily="34" charset="0"/>
              </a:rPr>
              <a:t> </a:t>
            </a:r>
            <a:r>
              <a:rPr lang="en-US" sz="2000" dirty="0" smtClean="0">
                <a:latin typeface="Calibri" panose="020F0502020204030204" pitchFamily="34" charset="0"/>
              </a:rPr>
              <a:t>(</a:t>
            </a:r>
            <a:r>
              <a:rPr lang="en-US" sz="2000" dirty="0" err="1" smtClean="0">
                <a:latin typeface="Calibri" panose="020F0502020204030204" pitchFamily="34" charset="0"/>
              </a:rPr>
              <a:t>V</a:t>
            </a:r>
            <a:r>
              <a:rPr lang="en-US" sz="2000" baseline="-25000" dirty="0" err="1" smtClean="0">
                <a:latin typeface="Calibri" panose="020F0502020204030204" pitchFamily="34" charset="0"/>
              </a:rPr>
              <a:t>b</a:t>
            </a:r>
            <a:r>
              <a:rPr lang="en-US" sz="2000" baseline="-25000" dirty="0">
                <a:latin typeface="Calibri" panose="020F0502020204030204" pitchFamily="34" charset="0"/>
              </a:rPr>
              <a:t> </a:t>
            </a:r>
            <a:r>
              <a:rPr lang="en-US" sz="20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∙</a:t>
            </a:r>
            <a:r>
              <a:rPr lang="en-US" sz="2000" dirty="0" err="1" smtClean="0">
                <a:latin typeface="Calibri" panose="020F0502020204030204" pitchFamily="34" charset="0"/>
              </a:rPr>
              <a:t>C</a:t>
            </a:r>
            <a:r>
              <a:rPr lang="en-US" sz="2000" baseline="-25000" dirty="0" err="1" smtClean="0">
                <a:latin typeface="Calibri" panose="020F0502020204030204" pitchFamily="34" charset="0"/>
              </a:rPr>
              <a:t>b</a:t>
            </a:r>
            <a:r>
              <a:rPr lang="en-US" sz="2000" baseline="-25000" dirty="0">
                <a:latin typeface="Calibri" panose="020F0502020204030204" pitchFamily="34" charset="0"/>
              </a:rPr>
              <a:t>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US" sz="2000" baseline="-25000" dirty="0">
                <a:latin typeface="Calibri" panose="020F0502020204030204" pitchFamily="34" charset="0"/>
              </a:rPr>
              <a:t> </a:t>
            </a:r>
            <a:r>
              <a:rPr lang="en-US" sz="2000" dirty="0" err="1" smtClean="0">
                <a:latin typeface="Calibri" panose="020F0502020204030204" pitchFamily="34" charset="0"/>
              </a:rPr>
              <a:t>V</a:t>
            </a:r>
            <a:r>
              <a:rPr lang="en-US" sz="2000" baseline="-25000" dirty="0" err="1" smtClean="0">
                <a:latin typeface="Calibri" panose="020F0502020204030204" pitchFamily="34" charset="0"/>
              </a:rPr>
              <a:t>c</a:t>
            </a:r>
            <a:r>
              <a:rPr lang="en-US" sz="2000" baseline="-25000" dirty="0" smtClean="0">
                <a:latin typeface="Calibri" panose="020F0502020204030204" pitchFamily="34" charset="0"/>
              </a:rPr>
              <a:t> </a:t>
            </a:r>
            <a:r>
              <a:rPr lang="en-US" sz="20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∙</a:t>
            </a:r>
            <a:r>
              <a:rPr lang="en-US" sz="2000" baseline="-25000" dirty="0">
                <a:latin typeface="Calibri" panose="020F0502020204030204" pitchFamily="34" charset="0"/>
              </a:rPr>
              <a:t> </a:t>
            </a:r>
            <a:r>
              <a:rPr lang="en-US" sz="2000" dirty="0" smtClean="0">
                <a:latin typeface="Calibri" panose="020F0502020204030204" pitchFamily="34" charset="0"/>
              </a:rPr>
              <a:t>C</a:t>
            </a:r>
            <a:r>
              <a:rPr lang="en-US" sz="2000" baseline="-25000" dirty="0" smtClean="0">
                <a:latin typeface="Calibri" panose="020F0502020204030204" pitchFamily="34" charset="0"/>
              </a:rPr>
              <a:t>c</a:t>
            </a:r>
            <a:r>
              <a:rPr lang="en-US" sz="2000" dirty="0">
                <a:latin typeface="Calibri" panose="020F0502020204030204" pitchFamily="34" charset="0"/>
              </a:rPr>
              <a:t>)   </a:t>
            </a:r>
            <a:r>
              <a:rPr lang="en-US" sz="2000" dirty="0" smtClean="0">
                <a:latin typeface="Calibri" panose="020F0502020204030204" pitchFamily="34" charset="0"/>
                <a:sym typeface="Wingdings" panose="05000000000000000000" pitchFamily="2" charset="2"/>
              </a:rPr>
              <a:t></a:t>
            </a:r>
            <a:br>
              <a:rPr lang="en-US" sz="2000" dirty="0" smtClean="0">
                <a:latin typeface="Calibri" panose="020F0502020204030204" pitchFamily="34" charset="0"/>
                <a:sym typeface="Wingdings" panose="05000000000000000000" pitchFamily="2" charset="2"/>
              </a:rPr>
            </a:br>
            <a:r>
              <a:rPr lang="en-US" sz="2000" dirty="0" err="1" smtClean="0">
                <a:latin typeface="Calibri" panose="020F0502020204030204" pitchFamily="34" charset="0"/>
              </a:rPr>
              <a:t>V</a:t>
            </a:r>
            <a:r>
              <a:rPr lang="en-US" sz="2000" baseline="-25000" dirty="0" err="1" smtClean="0">
                <a:latin typeface="Calibri" panose="020F0502020204030204" pitchFamily="34" charset="0"/>
              </a:rPr>
              <a:t>sh</a:t>
            </a:r>
            <a:r>
              <a:rPr lang="en-US" sz="2000" baseline="-25000" dirty="0">
                <a:latin typeface="Calibri" panose="020F0502020204030204" pitchFamily="34" charset="0"/>
              </a:rPr>
              <a:t> </a:t>
            </a:r>
            <a:r>
              <a:rPr lang="en-US" sz="20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US" sz="2000" baseline="-25000" dirty="0">
                <a:latin typeface="Calibri" panose="020F0502020204030204" pitchFamily="34" charset="0"/>
              </a:rPr>
              <a:t> </a:t>
            </a:r>
            <a:r>
              <a:rPr lang="en-US" sz="2000" dirty="0" smtClean="0">
                <a:latin typeface="Calibri" panose="020F0502020204030204" pitchFamily="34" charset="0"/>
              </a:rPr>
              <a:t>(</a:t>
            </a:r>
            <a:r>
              <a:rPr lang="en-US" sz="2000" dirty="0" err="1" smtClean="0">
                <a:latin typeface="Calibri" panose="020F0502020204030204" pitchFamily="34" charset="0"/>
              </a:rPr>
              <a:t>V</a:t>
            </a:r>
            <a:r>
              <a:rPr lang="en-US" sz="2000" baseline="-25000" dirty="0" err="1" smtClean="0">
                <a:latin typeface="Calibri" panose="020F0502020204030204" pitchFamily="34" charset="0"/>
              </a:rPr>
              <a:t>b</a:t>
            </a:r>
            <a:r>
              <a:rPr lang="en-US" sz="2000" baseline="-25000" dirty="0">
                <a:latin typeface="Calibri" panose="020F0502020204030204" pitchFamily="34" charset="0"/>
              </a:rPr>
              <a:t> </a:t>
            </a:r>
            <a:r>
              <a:rPr lang="en-US" sz="20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∙</a:t>
            </a:r>
            <a:r>
              <a:rPr lang="en-US" sz="2000" baseline="-25000" dirty="0">
                <a:latin typeface="Calibri" panose="020F0502020204030204" pitchFamily="34" charset="0"/>
              </a:rPr>
              <a:t> </a:t>
            </a:r>
            <a:r>
              <a:rPr lang="en-US" sz="2000" dirty="0" err="1" smtClean="0">
                <a:latin typeface="Calibri" panose="020F0502020204030204" pitchFamily="34" charset="0"/>
              </a:rPr>
              <a:t>C</a:t>
            </a:r>
            <a:r>
              <a:rPr lang="en-US" sz="2000" baseline="-25000" dirty="0" err="1" smtClean="0">
                <a:latin typeface="Calibri" panose="020F0502020204030204" pitchFamily="34" charset="0"/>
              </a:rPr>
              <a:t>b</a:t>
            </a:r>
            <a:r>
              <a:rPr lang="en-US" sz="2000" baseline="-25000" dirty="0">
                <a:latin typeface="Calibri" panose="020F0502020204030204" pitchFamily="34" charset="0"/>
              </a:rPr>
              <a:t>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US" sz="2000" baseline="-25000" dirty="0">
                <a:latin typeface="Calibri" panose="020F0502020204030204" pitchFamily="34" charset="0"/>
              </a:rPr>
              <a:t> </a:t>
            </a:r>
            <a:r>
              <a:rPr lang="en-US" sz="2000" dirty="0" err="1" smtClean="0">
                <a:latin typeface="Calibri" panose="020F0502020204030204" pitchFamily="34" charset="0"/>
              </a:rPr>
              <a:t>V</a:t>
            </a:r>
            <a:r>
              <a:rPr lang="en-US" sz="2000" baseline="-25000" dirty="0" err="1" smtClean="0">
                <a:latin typeface="Calibri" panose="020F0502020204030204" pitchFamily="34" charset="0"/>
              </a:rPr>
              <a:t>c</a:t>
            </a:r>
            <a:r>
              <a:rPr lang="en-US" sz="2000" baseline="-25000" dirty="0" smtClean="0">
                <a:latin typeface="Calibri" panose="020F0502020204030204" pitchFamily="34" charset="0"/>
              </a:rPr>
              <a:t> </a:t>
            </a:r>
            <a:r>
              <a:rPr lang="en-US" sz="20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∙</a:t>
            </a:r>
            <a:r>
              <a:rPr lang="en-US" sz="2000" dirty="0">
                <a:latin typeface="Calibri" panose="020F0502020204030204" pitchFamily="34" charset="0"/>
              </a:rPr>
              <a:t>C</a:t>
            </a:r>
            <a:r>
              <a:rPr lang="en-US" sz="2000" baseline="-25000" dirty="0">
                <a:latin typeface="Calibri" panose="020F0502020204030204" pitchFamily="34" charset="0"/>
              </a:rPr>
              <a:t>c</a:t>
            </a:r>
            <a:r>
              <a:rPr lang="en-US" sz="2000" dirty="0" smtClean="0">
                <a:latin typeface="Calibri" panose="020F0502020204030204" pitchFamily="34" charset="0"/>
              </a:rPr>
              <a:t>)</a:t>
            </a:r>
            <a:r>
              <a:rPr lang="en-US" sz="2000" baseline="-25000" dirty="0">
                <a:latin typeface="Calibri" panose="020F0502020204030204" pitchFamily="34" charset="0"/>
              </a:rPr>
              <a:t> </a:t>
            </a:r>
            <a:r>
              <a:rPr lang="en-US" sz="20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US" sz="2000" baseline="-25000" dirty="0">
                <a:latin typeface="Calibri" panose="020F0502020204030204" pitchFamily="34" charset="0"/>
              </a:rPr>
              <a:t> </a:t>
            </a:r>
            <a:r>
              <a:rPr lang="en-US" sz="2000" dirty="0" smtClean="0">
                <a:latin typeface="Calibri" panose="020F0502020204030204" pitchFamily="34" charset="0"/>
              </a:rPr>
              <a:t>(</a:t>
            </a:r>
            <a:r>
              <a:rPr lang="en-US" sz="2000" dirty="0" err="1" smtClean="0">
                <a:latin typeface="Calibri" panose="020F0502020204030204" pitchFamily="34" charset="0"/>
              </a:rPr>
              <a:t>C</a:t>
            </a:r>
            <a:r>
              <a:rPr lang="en-US" sz="2000" baseline="-25000" dirty="0" err="1" smtClean="0">
                <a:latin typeface="Calibri" panose="020F0502020204030204" pitchFamily="34" charset="0"/>
              </a:rPr>
              <a:t>b</a:t>
            </a:r>
            <a:r>
              <a:rPr lang="en-US" sz="2000" baseline="-25000" dirty="0">
                <a:latin typeface="Calibri" panose="020F0502020204030204" pitchFamily="34" charset="0"/>
              </a:rPr>
              <a:t>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US" sz="2000" baseline="-25000" dirty="0">
                <a:latin typeface="Calibri" panose="020F0502020204030204" pitchFamily="34" charset="0"/>
              </a:rPr>
              <a:t> </a:t>
            </a:r>
            <a:r>
              <a:rPr lang="en-US" sz="2000" dirty="0" smtClean="0">
                <a:latin typeface="Calibri" panose="020F0502020204030204" pitchFamily="34" charset="0"/>
              </a:rPr>
              <a:t>C</a:t>
            </a:r>
            <a:r>
              <a:rPr lang="en-US" sz="2000" baseline="-25000" dirty="0" smtClean="0">
                <a:latin typeface="Calibri" panose="020F0502020204030204" pitchFamily="34" charset="0"/>
              </a:rPr>
              <a:t>c</a:t>
            </a:r>
            <a:r>
              <a:rPr lang="en-US" sz="2000" dirty="0" smtClean="0">
                <a:latin typeface="Calibri" panose="020F0502020204030204" pitchFamily="34" charset="0"/>
              </a:rPr>
              <a:t>)</a:t>
            </a:r>
          </a:p>
          <a:p>
            <a:pPr marL="914400" indent="-457200"/>
            <a:r>
              <a:rPr lang="en-US" sz="2000" b="1" dirty="0">
                <a:latin typeface="Calibri" panose="020F0502020204030204" pitchFamily="34" charset="0"/>
              </a:rPr>
              <a:t>Signal V</a:t>
            </a:r>
            <a:r>
              <a:rPr lang="en-US" sz="2000" b="1" baseline="-25000" dirty="0">
                <a:latin typeface="Calibri" panose="020F0502020204030204" pitchFamily="34" charset="0"/>
              </a:rPr>
              <a:t>s</a:t>
            </a:r>
            <a:r>
              <a:rPr lang="en-US" sz="2000" b="1" dirty="0">
                <a:latin typeface="Calibri" panose="020F0502020204030204" pitchFamily="34" charset="0"/>
              </a:rPr>
              <a:t> developed</a:t>
            </a:r>
            <a:r>
              <a:rPr lang="en-US" sz="2000" dirty="0">
                <a:latin typeface="Calibri" panose="020F0502020204030204" pitchFamily="34" charset="0"/>
              </a:rPr>
              <a:t> – </a:t>
            </a:r>
            <a:br>
              <a:rPr lang="en-US" sz="2000" dirty="0">
                <a:latin typeface="Calibri" panose="020F0502020204030204" pitchFamily="34" charset="0"/>
              </a:rPr>
            </a:br>
            <a:r>
              <a:rPr lang="en-US" sz="2000" dirty="0">
                <a:latin typeface="Calibri" panose="020F0502020204030204" pitchFamily="34" charset="0"/>
              </a:rPr>
              <a:t>V</a:t>
            </a:r>
            <a:r>
              <a:rPr lang="en-US" sz="2000" baseline="-25000" dirty="0">
                <a:latin typeface="Calibri" panose="020F0502020204030204" pitchFamily="34" charset="0"/>
              </a:rPr>
              <a:t>s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US" sz="2000" baseline="-25000" dirty="0">
                <a:latin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</a:rPr>
              <a:t>V</a:t>
            </a:r>
            <a:r>
              <a:rPr lang="en-US" sz="2000" baseline="-25000" dirty="0" err="1">
                <a:latin typeface="Calibri" panose="020F0502020204030204" pitchFamily="34" charset="0"/>
              </a:rPr>
              <a:t>b</a:t>
            </a:r>
            <a:r>
              <a:rPr lang="en-US" sz="2000" baseline="-25000" dirty="0">
                <a:latin typeface="Calibri" panose="020F0502020204030204" pitchFamily="34" charset="0"/>
              </a:rPr>
              <a:t>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−</a:t>
            </a:r>
            <a:r>
              <a:rPr lang="en-US" sz="2000" baseline="-25000" dirty="0">
                <a:latin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</a:rPr>
              <a:t>V</a:t>
            </a:r>
            <a:r>
              <a:rPr lang="en-US" sz="2000" baseline="-25000" dirty="0" err="1">
                <a:latin typeface="Calibri" panose="020F0502020204030204" pitchFamily="34" charset="0"/>
              </a:rPr>
              <a:t>sh</a:t>
            </a:r>
            <a:r>
              <a:rPr lang="en-US" sz="2000" baseline="-25000" dirty="0">
                <a:latin typeface="Calibri" panose="020F0502020204030204" pitchFamily="34" charset="0"/>
              </a:rPr>
              <a:t>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US" sz="2000" baseline="-25000" dirty="0">
                <a:latin typeface="Calibri" panose="020F0502020204030204" pitchFamily="34" charset="0"/>
              </a:rPr>
              <a:t> </a:t>
            </a:r>
            <a:r>
              <a:rPr lang="en-US" sz="2000" dirty="0">
                <a:latin typeface="Calibri" panose="020F0502020204030204" pitchFamily="34" charset="0"/>
              </a:rPr>
              <a:t>(</a:t>
            </a:r>
            <a:r>
              <a:rPr lang="en-US" sz="2000" dirty="0" err="1">
                <a:latin typeface="Calibri" panose="020F0502020204030204" pitchFamily="34" charset="0"/>
              </a:rPr>
              <a:t>V</a:t>
            </a:r>
            <a:r>
              <a:rPr lang="en-US" sz="2000" baseline="-25000" dirty="0" err="1">
                <a:latin typeface="Calibri" panose="020F0502020204030204" pitchFamily="34" charset="0"/>
              </a:rPr>
              <a:t>b</a:t>
            </a:r>
            <a:r>
              <a:rPr lang="en-US" sz="2000" baseline="-25000" dirty="0">
                <a:latin typeface="Calibri" panose="020F0502020204030204" pitchFamily="34" charset="0"/>
              </a:rPr>
              <a:t>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−</a:t>
            </a:r>
            <a:r>
              <a:rPr lang="en-US" sz="2000" baseline="-25000" dirty="0">
                <a:latin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</a:rPr>
              <a:t>V</a:t>
            </a:r>
            <a:r>
              <a:rPr lang="en-US" sz="2000" baseline="-25000" dirty="0" err="1">
                <a:latin typeface="Calibri" panose="020F0502020204030204" pitchFamily="34" charset="0"/>
              </a:rPr>
              <a:t>c</a:t>
            </a:r>
            <a:r>
              <a:rPr lang="en-US" sz="2000" dirty="0">
                <a:latin typeface="Calibri" panose="020F0502020204030204" pitchFamily="34" charset="0"/>
              </a:rPr>
              <a:t>)</a:t>
            </a:r>
            <a:r>
              <a:rPr lang="en-US" sz="2000" baseline="-25000" dirty="0">
                <a:latin typeface="Calibri" panose="020F0502020204030204" pitchFamily="34" charset="0"/>
              </a:rPr>
              <a:t>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∙</a:t>
            </a:r>
            <a:r>
              <a:rPr lang="en-US" sz="2000" baseline="-25000" dirty="0">
                <a:latin typeface="Calibri" panose="020F0502020204030204" pitchFamily="34" charset="0"/>
              </a:rPr>
              <a:t> </a:t>
            </a:r>
            <a:r>
              <a:rPr lang="en-US" sz="2000" dirty="0">
                <a:latin typeface="Calibri" panose="020F0502020204030204" pitchFamily="34" charset="0"/>
              </a:rPr>
              <a:t>C</a:t>
            </a:r>
            <a:r>
              <a:rPr lang="en-US" sz="2000" baseline="-25000" dirty="0">
                <a:latin typeface="Calibri" panose="020F0502020204030204" pitchFamily="34" charset="0"/>
              </a:rPr>
              <a:t>c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US" sz="2000" baseline="-25000" dirty="0">
                <a:latin typeface="Calibri" panose="020F0502020204030204" pitchFamily="34" charset="0"/>
              </a:rPr>
              <a:t> </a:t>
            </a:r>
            <a:r>
              <a:rPr lang="en-US" sz="2000" dirty="0">
                <a:latin typeface="Calibri" panose="020F0502020204030204" pitchFamily="34" charset="0"/>
              </a:rPr>
              <a:t>(</a:t>
            </a:r>
            <a:r>
              <a:rPr lang="en-US" sz="2000" dirty="0" err="1">
                <a:latin typeface="Calibri" panose="020F0502020204030204" pitchFamily="34" charset="0"/>
              </a:rPr>
              <a:t>C</a:t>
            </a:r>
            <a:r>
              <a:rPr lang="en-US" sz="2000" baseline="-25000" dirty="0" err="1">
                <a:latin typeface="Calibri" panose="020F0502020204030204" pitchFamily="34" charset="0"/>
              </a:rPr>
              <a:t>b</a:t>
            </a:r>
            <a:r>
              <a:rPr lang="en-US" sz="2000" baseline="-25000" dirty="0">
                <a:latin typeface="Calibri" panose="020F0502020204030204" pitchFamily="34" charset="0"/>
              </a:rPr>
              <a:t>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US" sz="2000" baseline="-25000" dirty="0">
                <a:latin typeface="Calibri" panose="020F0502020204030204" pitchFamily="34" charset="0"/>
              </a:rPr>
              <a:t> </a:t>
            </a:r>
            <a:r>
              <a:rPr lang="en-US" sz="2000" dirty="0">
                <a:latin typeface="Calibri" panose="020F0502020204030204" pitchFamily="34" charset="0"/>
              </a:rPr>
              <a:t>C</a:t>
            </a:r>
            <a:r>
              <a:rPr lang="en-US" sz="2000" baseline="-25000" dirty="0">
                <a:latin typeface="Calibri" panose="020F0502020204030204" pitchFamily="34" charset="0"/>
              </a:rPr>
              <a:t>c</a:t>
            </a:r>
            <a:r>
              <a:rPr lang="en-US" sz="2000" dirty="0">
                <a:latin typeface="Calibri" panose="020F0502020204030204" pitchFamily="34" charset="0"/>
              </a:rPr>
              <a:t>)</a:t>
            </a:r>
          </a:p>
          <a:p>
            <a:pPr marL="914400" indent="-457200"/>
            <a:r>
              <a:rPr lang="en-US" sz="2000" b="1" dirty="0" smtClean="0">
                <a:latin typeface="Calibri" panose="020F0502020204030204" pitchFamily="34" charset="0"/>
              </a:rPr>
              <a:t>Restores (Write) state</a:t>
            </a:r>
            <a:r>
              <a:rPr lang="en-US" sz="2000" dirty="0" smtClean="0">
                <a:latin typeface="Calibri" panose="020F0502020204030204" pitchFamily="34" charset="0"/>
              </a:rPr>
              <a:t> </a:t>
            </a:r>
            <a:r>
              <a:rPr lang="en-US" sz="2000" dirty="0">
                <a:latin typeface="Calibri" panose="020F0502020204030204" pitchFamily="34" charset="0"/>
              </a:rPr>
              <a:t>– </a:t>
            </a:r>
            <a:r>
              <a:rPr lang="en-US" sz="2000" dirty="0" smtClean="0">
                <a:latin typeface="Calibri" panose="020F0502020204030204" pitchFamily="34" charset="0"/>
              </a:rPr>
              <a:t/>
            </a:r>
            <a:br>
              <a:rPr lang="en-US" sz="2000" dirty="0" smtClean="0">
                <a:latin typeface="Calibri" panose="020F0502020204030204" pitchFamily="34" charset="0"/>
              </a:rPr>
            </a:br>
            <a:r>
              <a:rPr lang="en-US" sz="2000" dirty="0">
                <a:latin typeface="Calibri" panose="020F0502020204030204" pitchFamily="34" charset="0"/>
              </a:rPr>
              <a:t>Energy: (</a:t>
            </a:r>
            <a:r>
              <a:rPr lang="en-US" sz="2000" dirty="0" err="1" smtClean="0">
                <a:latin typeface="Calibri" panose="020F0502020204030204" pitchFamily="34" charset="0"/>
              </a:rPr>
              <a:t>V</a:t>
            </a:r>
            <a:r>
              <a:rPr lang="en-US" sz="2000" baseline="-25000" dirty="0" err="1" smtClean="0">
                <a:latin typeface="Calibri" panose="020F0502020204030204" pitchFamily="34" charset="0"/>
              </a:rPr>
              <a:t>b</a:t>
            </a:r>
            <a:r>
              <a:rPr lang="en-US" sz="2000" baseline="-25000" dirty="0" smtClean="0">
                <a:latin typeface="Calibri" panose="020F0502020204030204" pitchFamily="34" charset="0"/>
              </a:rPr>
              <a:t> </a:t>
            </a:r>
            <a:r>
              <a:rPr lang="en-US" sz="20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−</a:t>
            </a:r>
            <a:r>
              <a:rPr lang="en-US" sz="2000" baseline="-25000" dirty="0" smtClean="0">
                <a:latin typeface="Calibri" panose="020F0502020204030204" pitchFamily="34" charset="0"/>
              </a:rPr>
              <a:t> </a:t>
            </a:r>
            <a:r>
              <a:rPr lang="en-US" sz="2000" dirty="0" err="1" smtClean="0">
                <a:latin typeface="Calibri" panose="020F0502020204030204" pitchFamily="34" charset="0"/>
              </a:rPr>
              <a:t>V</a:t>
            </a:r>
            <a:r>
              <a:rPr lang="en-US" sz="2000" baseline="-25000" dirty="0" err="1" smtClean="0">
                <a:latin typeface="Calibri" panose="020F0502020204030204" pitchFamily="34" charset="0"/>
              </a:rPr>
              <a:t>sh</a:t>
            </a:r>
            <a:r>
              <a:rPr lang="en-US" sz="2000" baseline="-25000" dirty="0" smtClean="0">
                <a:latin typeface="Calibri" panose="020F0502020204030204" pitchFamily="34" charset="0"/>
              </a:rPr>
              <a:t> </a:t>
            </a:r>
            <a:r>
              <a:rPr lang="en-US" sz="2000" dirty="0">
                <a:latin typeface="Calibri" panose="020F0502020204030204" pitchFamily="34" charset="0"/>
              </a:rPr>
              <a:t>)</a:t>
            </a:r>
            <a:r>
              <a:rPr lang="en-US" sz="2000" baseline="30000" dirty="0">
                <a:latin typeface="Calibri" panose="020F0502020204030204" pitchFamily="34" charset="0"/>
              </a:rPr>
              <a:t>2</a:t>
            </a:r>
            <a:r>
              <a:rPr lang="en-US" sz="2000" baseline="-25000" dirty="0">
                <a:latin typeface="Calibri" panose="020F0502020204030204" pitchFamily="34" charset="0"/>
              </a:rPr>
              <a:t> </a:t>
            </a:r>
            <a:r>
              <a:rPr lang="en-US" sz="20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∙</a:t>
            </a:r>
            <a:r>
              <a:rPr lang="en-US" sz="2000" baseline="-25000" dirty="0">
                <a:latin typeface="Calibri" panose="020F0502020204030204" pitchFamily="34" charset="0"/>
              </a:rPr>
              <a:t> </a:t>
            </a:r>
            <a:r>
              <a:rPr lang="en-US" sz="2000" dirty="0">
                <a:latin typeface="Calibri" panose="020F0502020204030204" pitchFamily="34" charset="0"/>
              </a:rPr>
              <a:t>(</a:t>
            </a:r>
            <a:r>
              <a:rPr lang="en-US" sz="2000" dirty="0" err="1" smtClean="0">
                <a:latin typeface="Calibri" panose="020F0502020204030204" pitchFamily="34" charset="0"/>
              </a:rPr>
              <a:t>C</a:t>
            </a:r>
            <a:r>
              <a:rPr lang="en-US" sz="2000" baseline="-25000" dirty="0" err="1" smtClean="0">
                <a:latin typeface="Calibri" panose="020F0502020204030204" pitchFamily="34" charset="0"/>
              </a:rPr>
              <a:t>b</a:t>
            </a:r>
            <a:r>
              <a:rPr lang="en-US" sz="2000" baseline="-25000" dirty="0">
                <a:latin typeface="Calibri" panose="020F0502020204030204" pitchFamily="34" charset="0"/>
              </a:rPr>
              <a:t>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US" sz="2000" baseline="-25000" dirty="0">
                <a:latin typeface="Calibri" panose="020F0502020204030204" pitchFamily="34" charset="0"/>
              </a:rPr>
              <a:t> </a:t>
            </a:r>
            <a:r>
              <a:rPr lang="en-US" sz="2000" dirty="0" smtClean="0">
                <a:latin typeface="Calibri" panose="020F0502020204030204" pitchFamily="34" charset="0"/>
              </a:rPr>
              <a:t>C</a:t>
            </a:r>
            <a:r>
              <a:rPr lang="en-US" sz="2000" baseline="-25000" dirty="0" smtClean="0">
                <a:latin typeface="Calibri" panose="020F0502020204030204" pitchFamily="34" charset="0"/>
              </a:rPr>
              <a:t>c</a:t>
            </a:r>
            <a:r>
              <a:rPr lang="en-US" sz="2000" dirty="0" smtClean="0">
                <a:latin typeface="Calibri" panose="020F0502020204030204" pitchFamily="34" charset="0"/>
              </a:rPr>
              <a:t>)</a:t>
            </a:r>
            <a:r>
              <a:rPr lang="en-US" sz="2000" baseline="-25000" dirty="0">
                <a:latin typeface="Calibri" panose="020F0502020204030204" pitchFamily="34" charset="0"/>
              </a:rPr>
              <a:t> </a:t>
            </a:r>
            <a:r>
              <a:rPr lang="en-US" sz="20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US" sz="2000" baseline="-25000" dirty="0" smtClean="0">
                <a:latin typeface="Calibri" panose="020F0502020204030204" pitchFamily="34" charset="0"/>
              </a:rPr>
              <a:t> </a:t>
            </a:r>
            <a:r>
              <a:rPr lang="en-US" sz="2000" dirty="0" smtClean="0">
                <a:latin typeface="Calibri" panose="020F0502020204030204" pitchFamily="34" charset="0"/>
              </a:rPr>
              <a:t>2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US" sz="2000" baseline="-25000" dirty="0">
                <a:latin typeface="Calibri" panose="020F0502020204030204" pitchFamily="34" charset="0"/>
              </a:rPr>
              <a:t> </a:t>
            </a:r>
            <a:r>
              <a:rPr lang="en-US" sz="2000" dirty="0" smtClean="0">
                <a:latin typeface="Calibri" panose="020F0502020204030204" pitchFamily="34" charset="0"/>
              </a:rPr>
              <a:t>V</a:t>
            </a:r>
            <a:r>
              <a:rPr lang="en-US" sz="2000" baseline="-25000" dirty="0" smtClean="0">
                <a:latin typeface="Calibri" panose="020F0502020204030204" pitchFamily="34" charset="0"/>
              </a:rPr>
              <a:t>s</a:t>
            </a:r>
            <a:r>
              <a:rPr lang="en-US" sz="2000" baseline="30000" dirty="0" smtClean="0">
                <a:latin typeface="Calibri" panose="020F0502020204030204" pitchFamily="34" charset="0"/>
              </a:rPr>
              <a:t>2</a:t>
            </a:r>
            <a:r>
              <a:rPr lang="en-US" sz="2000" baseline="-25000" dirty="0" smtClean="0">
                <a:latin typeface="Calibri" panose="020F0502020204030204" pitchFamily="34" charset="0"/>
              </a:rPr>
              <a:t>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∙</a:t>
            </a:r>
            <a:r>
              <a:rPr lang="en-US" sz="2000" baseline="-25000" dirty="0">
                <a:latin typeface="Calibri" panose="020F0502020204030204" pitchFamily="34" charset="0"/>
              </a:rPr>
              <a:t> </a:t>
            </a:r>
            <a:r>
              <a:rPr lang="en-US" sz="2000" dirty="0">
                <a:latin typeface="Calibri" panose="020F0502020204030204" pitchFamily="34" charset="0"/>
              </a:rPr>
              <a:t>(</a:t>
            </a:r>
            <a:r>
              <a:rPr lang="en-US" sz="2000" dirty="0" err="1">
                <a:latin typeface="Calibri" panose="020F0502020204030204" pitchFamily="34" charset="0"/>
              </a:rPr>
              <a:t>C</a:t>
            </a:r>
            <a:r>
              <a:rPr lang="en-US" sz="2000" baseline="-25000" dirty="0" err="1">
                <a:latin typeface="Calibri" panose="020F0502020204030204" pitchFamily="34" charset="0"/>
              </a:rPr>
              <a:t>b</a:t>
            </a:r>
            <a:r>
              <a:rPr lang="en-US" sz="2000" baseline="-25000" dirty="0">
                <a:latin typeface="Calibri" panose="020F0502020204030204" pitchFamily="34" charset="0"/>
              </a:rPr>
              <a:t>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US" sz="2000" baseline="-25000" dirty="0">
                <a:latin typeface="Calibri" panose="020F0502020204030204" pitchFamily="34" charset="0"/>
              </a:rPr>
              <a:t> </a:t>
            </a:r>
            <a:r>
              <a:rPr lang="en-US" sz="2000" dirty="0">
                <a:latin typeface="Calibri" panose="020F0502020204030204" pitchFamily="34" charset="0"/>
              </a:rPr>
              <a:t>C</a:t>
            </a:r>
            <a:r>
              <a:rPr lang="en-US" sz="2000" baseline="-25000" dirty="0">
                <a:latin typeface="Calibri" panose="020F0502020204030204" pitchFamily="34" charset="0"/>
              </a:rPr>
              <a:t>c</a:t>
            </a:r>
            <a:r>
              <a:rPr lang="en-US" sz="2000" dirty="0">
                <a:latin typeface="Calibri" panose="020F0502020204030204" pitchFamily="34" charset="0"/>
              </a:rPr>
              <a:t>)</a:t>
            </a:r>
            <a:r>
              <a:rPr lang="en-US" sz="2000" baseline="-25000" dirty="0">
                <a:latin typeface="Calibri" panose="020F0502020204030204" pitchFamily="34" charset="0"/>
              </a:rPr>
              <a:t> </a:t>
            </a:r>
            <a:r>
              <a:rPr lang="en-US" sz="20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US" sz="2000" baseline="-25000" dirty="0" smtClean="0">
                <a:latin typeface="Calibri" panose="020F0502020204030204" pitchFamily="34" charset="0"/>
              </a:rPr>
              <a:t> </a:t>
            </a:r>
            <a:r>
              <a:rPr lang="en-US" sz="2000" dirty="0">
                <a:latin typeface="Calibri" panose="020F0502020204030204" pitchFamily="34" charset="0"/>
              </a:rPr>
              <a:t>2</a:t>
            </a:r>
            <a:endParaRPr lang="en-US" sz="2000" dirty="0">
              <a:latin typeface="Calibri" panose="020F0502020204030204" pitchFamily="34" charset="0"/>
            </a:endParaRPr>
          </a:p>
          <a:p>
            <a:pPr marL="914400" indent="-457200"/>
            <a:r>
              <a:rPr lang="en-US" sz="2000" b="1" dirty="0" smtClean="0">
                <a:latin typeface="Calibri" panose="020F0502020204030204" pitchFamily="34" charset="0"/>
              </a:rPr>
              <a:t>Page </a:t>
            </a:r>
            <a:r>
              <a:rPr lang="en-US" sz="2000" b="1" dirty="0">
                <a:latin typeface="Calibri" panose="020F0502020204030204" pitchFamily="34" charset="0"/>
              </a:rPr>
              <a:t>Access Energy per bit</a:t>
            </a:r>
            <a:r>
              <a:rPr lang="en-US" sz="2000" dirty="0">
                <a:latin typeface="Calibri" panose="020F0502020204030204" pitchFamily="34" charset="0"/>
              </a:rPr>
              <a:t> –</a:t>
            </a:r>
            <a:br>
              <a:rPr lang="en-US" sz="2000" dirty="0">
                <a:latin typeface="Calibri" panose="020F0502020204030204" pitchFamily="34" charset="0"/>
              </a:rPr>
            </a:br>
            <a:r>
              <a:rPr lang="en-US" sz="2000" dirty="0" smtClean="0">
                <a:latin typeface="Calibri" panose="020F0502020204030204" pitchFamily="34" charset="0"/>
              </a:rPr>
              <a:t>[V</a:t>
            </a:r>
            <a:r>
              <a:rPr lang="en-US" sz="2000" baseline="-25000" dirty="0" smtClean="0">
                <a:latin typeface="Calibri" panose="020F0502020204030204" pitchFamily="34" charset="0"/>
              </a:rPr>
              <a:t>s</a:t>
            </a:r>
            <a:r>
              <a:rPr lang="en-US" sz="2000" baseline="30000" dirty="0" smtClean="0">
                <a:latin typeface="Calibri" panose="020F0502020204030204" pitchFamily="34" charset="0"/>
              </a:rPr>
              <a:t>2</a:t>
            </a:r>
            <a:r>
              <a:rPr lang="en-US" sz="2000" baseline="-25000" dirty="0" smtClean="0">
                <a:latin typeface="Calibri" panose="020F0502020204030204" pitchFamily="34" charset="0"/>
              </a:rPr>
              <a:t>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∙</a:t>
            </a:r>
            <a:r>
              <a:rPr lang="en-US" sz="2000" baseline="-25000" dirty="0">
                <a:latin typeface="Calibri" panose="020F0502020204030204" pitchFamily="34" charset="0"/>
              </a:rPr>
              <a:t> </a:t>
            </a:r>
            <a:r>
              <a:rPr lang="en-US" sz="2000" dirty="0">
                <a:latin typeface="Calibri" panose="020F0502020204030204" pitchFamily="34" charset="0"/>
              </a:rPr>
              <a:t>(</a:t>
            </a:r>
            <a:r>
              <a:rPr lang="en-US" sz="2000" dirty="0" err="1">
                <a:latin typeface="Calibri" panose="020F0502020204030204" pitchFamily="34" charset="0"/>
              </a:rPr>
              <a:t>C</a:t>
            </a:r>
            <a:r>
              <a:rPr lang="en-US" sz="2000" baseline="-25000" dirty="0" err="1">
                <a:latin typeface="Calibri" panose="020F0502020204030204" pitchFamily="34" charset="0"/>
              </a:rPr>
              <a:t>b</a:t>
            </a:r>
            <a:r>
              <a:rPr lang="en-US" sz="2000" baseline="-25000" dirty="0">
                <a:latin typeface="Calibri" panose="020F0502020204030204" pitchFamily="34" charset="0"/>
              </a:rPr>
              <a:t>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US" sz="2000" baseline="-25000" dirty="0">
                <a:latin typeface="Calibri" panose="020F0502020204030204" pitchFamily="34" charset="0"/>
              </a:rPr>
              <a:t> </a:t>
            </a:r>
            <a:r>
              <a:rPr lang="en-US" sz="2000" dirty="0">
                <a:latin typeface="Calibri" panose="020F0502020204030204" pitchFamily="34" charset="0"/>
              </a:rPr>
              <a:t>C</a:t>
            </a:r>
            <a:r>
              <a:rPr lang="en-US" sz="2000" baseline="-25000" dirty="0">
                <a:latin typeface="Calibri" panose="020F0502020204030204" pitchFamily="34" charset="0"/>
              </a:rPr>
              <a:t>c</a:t>
            </a:r>
            <a:r>
              <a:rPr lang="en-US" sz="2000" dirty="0">
                <a:latin typeface="Calibri" panose="020F0502020204030204" pitchFamily="34" charset="0"/>
              </a:rPr>
              <a:t>)</a:t>
            </a:r>
            <a:r>
              <a:rPr lang="en-US" sz="2000" baseline="-25000" dirty="0">
                <a:latin typeface="Calibri" panose="020F0502020204030204" pitchFamily="34" charset="0"/>
              </a:rPr>
              <a:t>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US" sz="2000" baseline="-25000" dirty="0">
                <a:latin typeface="Calibri" panose="020F0502020204030204" pitchFamily="34" charset="0"/>
              </a:rPr>
              <a:t> </a:t>
            </a:r>
            <a:r>
              <a:rPr lang="en-US" sz="20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∆</a:t>
            </a:r>
            <a:r>
              <a:rPr lang="en-US" sz="2000" dirty="0" smtClean="0">
                <a:latin typeface="Calibri" panose="020F0502020204030204" pitchFamily="34" charset="0"/>
              </a:rPr>
              <a:t>V</a:t>
            </a:r>
            <a:r>
              <a:rPr lang="en-US" sz="2000" baseline="-25000" dirty="0" smtClean="0">
                <a:latin typeface="Calibri" panose="020F0502020204030204" pitchFamily="34" charset="0"/>
              </a:rPr>
              <a:t>c</a:t>
            </a:r>
            <a:r>
              <a:rPr lang="en-US" sz="2000" baseline="30000" dirty="0" smtClean="0">
                <a:latin typeface="Calibri" panose="020F0502020204030204" pitchFamily="34" charset="0"/>
              </a:rPr>
              <a:t>2</a:t>
            </a:r>
            <a:r>
              <a:rPr lang="en-US" sz="2000" baseline="-25000" dirty="0" smtClean="0">
                <a:latin typeface="Calibri" panose="020F0502020204030204" pitchFamily="34" charset="0"/>
              </a:rPr>
              <a:t>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∙</a:t>
            </a:r>
            <a:r>
              <a:rPr lang="en-US" sz="2000" baseline="-25000" dirty="0">
                <a:latin typeface="Calibri" panose="020F0502020204030204" pitchFamily="34" charset="0"/>
              </a:rPr>
              <a:t> </a:t>
            </a:r>
            <a:r>
              <a:rPr lang="en-US" sz="2000" dirty="0" smtClean="0">
                <a:latin typeface="Calibri" panose="020F0502020204030204" pitchFamily="34" charset="0"/>
              </a:rPr>
              <a:t>C</a:t>
            </a:r>
            <a:r>
              <a:rPr lang="en-US" sz="2000" baseline="-25000" dirty="0" smtClean="0">
                <a:latin typeface="Calibri" panose="020F0502020204030204" pitchFamily="34" charset="0"/>
              </a:rPr>
              <a:t>c</a:t>
            </a:r>
            <a:r>
              <a:rPr lang="en-US" sz="2000" dirty="0" smtClean="0">
                <a:latin typeface="Calibri" panose="020F0502020204030204" pitchFamily="34" charset="0"/>
              </a:rPr>
              <a:t>]</a:t>
            </a:r>
            <a:r>
              <a:rPr lang="en-US" sz="2000" baseline="-25000" dirty="0" smtClean="0">
                <a:latin typeface="Calibri" panose="020F0502020204030204" pitchFamily="34" charset="0"/>
              </a:rPr>
              <a:t>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US" sz="2000" baseline="-25000" dirty="0">
                <a:latin typeface="Calibri" panose="020F0502020204030204" pitchFamily="34" charset="0"/>
              </a:rPr>
              <a:t> </a:t>
            </a:r>
            <a:r>
              <a:rPr lang="en-US" sz="2000" dirty="0" smtClean="0">
                <a:latin typeface="Calibri" panose="020F0502020204030204" pitchFamily="34" charset="0"/>
              </a:rPr>
              <a:t>2</a:t>
            </a:r>
            <a:endParaRPr lang="en-US" sz="2000" dirty="0">
              <a:latin typeface="Calibri" panose="020F0502020204030204" pitchFamily="34" charset="0"/>
            </a:endParaRPr>
          </a:p>
          <a:p>
            <a:pPr marL="914400" indent="-457200"/>
            <a:endParaRPr lang="en-US" sz="2000" dirty="0" smtClean="0">
              <a:latin typeface="Calibri" panose="020F0502020204030204" pitchFamily="34" charset="0"/>
            </a:endParaRPr>
          </a:p>
        </p:txBody>
      </p:sp>
      <p:sp>
        <p:nvSpPr>
          <p:cNvPr id="1027" name="Rectangle 1026"/>
          <p:cNvSpPr/>
          <p:nvPr/>
        </p:nvSpPr>
        <p:spPr>
          <a:xfrm>
            <a:off x="975360" y="2953512"/>
            <a:ext cx="36576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en-US" sz="2000" b="1" dirty="0" smtClean="0">
                <a:latin typeface="Calibri" panose="020F0502020204030204" pitchFamily="34" charset="0"/>
              </a:rPr>
              <a:t>Definitions:  </a:t>
            </a:r>
            <a:endParaRPr lang="en-US" sz="2000" b="1" dirty="0">
              <a:latin typeface="Calibri" panose="020F0502020204030204" pitchFamily="34" charset="0"/>
            </a:endParaRPr>
          </a:p>
          <a:p>
            <a:pPr marL="685800" indent="-457200"/>
            <a:r>
              <a:rPr lang="en-US" sz="2000" dirty="0" err="1" smtClean="0">
                <a:latin typeface="Calibri" panose="020F0502020204030204" pitchFamily="34" charset="0"/>
              </a:rPr>
              <a:t>V</a:t>
            </a:r>
            <a:r>
              <a:rPr lang="en-US" sz="2000" baseline="-25000" dirty="0" err="1" smtClean="0">
                <a:latin typeface="Calibri" panose="020F0502020204030204" pitchFamily="34" charset="0"/>
              </a:rPr>
              <a:t>b</a:t>
            </a:r>
            <a:r>
              <a:rPr lang="en-US" sz="2000" dirty="0" smtClean="0">
                <a:latin typeface="Calibri" panose="020F0502020204030204" pitchFamily="34" charset="0"/>
              </a:rPr>
              <a:t>: bit </a:t>
            </a:r>
            <a:r>
              <a:rPr lang="en-US" sz="2000" dirty="0">
                <a:latin typeface="Calibri" panose="020F0502020204030204" pitchFamily="34" charset="0"/>
              </a:rPr>
              <a:t>voltage; </a:t>
            </a:r>
            <a:br>
              <a:rPr lang="en-US" sz="2000" dirty="0">
                <a:latin typeface="Calibri" panose="020F0502020204030204" pitchFamily="34" charset="0"/>
              </a:rPr>
            </a:br>
            <a:r>
              <a:rPr lang="en-US" sz="2000" dirty="0">
                <a:latin typeface="Calibri" panose="020F0502020204030204" pitchFamily="34" charset="0"/>
              </a:rPr>
              <a:t>either </a:t>
            </a:r>
            <a:r>
              <a:rPr lang="en-US" sz="2000" dirty="0" smtClean="0">
                <a:latin typeface="Calibri" panose="020F0502020204030204" pitchFamily="34" charset="0"/>
              </a:rPr>
              <a:t>V</a:t>
            </a:r>
            <a:r>
              <a:rPr lang="en-US" sz="2000" baseline="-250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US" sz="2000" dirty="0" smtClean="0">
                <a:latin typeface="Calibri" panose="020F0502020204030204" pitchFamily="34" charset="0"/>
              </a:rPr>
              <a:t> </a:t>
            </a:r>
            <a:r>
              <a:rPr lang="en-US" sz="2000" dirty="0">
                <a:latin typeface="Calibri" panose="020F0502020204030204" pitchFamily="34" charset="0"/>
              </a:rPr>
              <a:t>or </a:t>
            </a:r>
            <a:r>
              <a:rPr lang="en-US" sz="2000" dirty="0" smtClean="0">
                <a:latin typeface="Calibri" panose="020F0502020204030204" pitchFamily="34" charset="0"/>
              </a:rPr>
              <a:t>V</a:t>
            </a:r>
            <a:r>
              <a:rPr lang="en-US" sz="2000" baseline="-250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−</a:t>
            </a:r>
            <a:endParaRPr lang="en-US" sz="2000" baseline="-25000" dirty="0">
              <a:latin typeface="Calibri" panose="020F0502020204030204" pitchFamily="34" charset="0"/>
            </a:endParaRPr>
          </a:p>
          <a:p>
            <a:pPr marL="685800" indent="-457200"/>
            <a:r>
              <a:rPr lang="en-US" sz="2000" dirty="0" smtClean="0">
                <a:latin typeface="Calibri" panose="020F0502020204030204" pitchFamily="34" charset="0"/>
              </a:rPr>
              <a:t>V</a:t>
            </a:r>
            <a:r>
              <a:rPr lang="en-US" sz="2000" baseline="-250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US" sz="2000" dirty="0" smtClean="0">
                <a:latin typeface="Calibri" panose="020F0502020204030204" pitchFamily="34" charset="0"/>
              </a:rPr>
              <a:t>: </a:t>
            </a:r>
            <a:r>
              <a:rPr 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US" sz="2000" dirty="0" smtClean="0">
                <a:latin typeface="Calibri" panose="020F0502020204030204" pitchFamily="34" charset="0"/>
              </a:rPr>
              <a:t>Supply </a:t>
            </a:r>
            <a:r>
              <a:rPr lang="en-US" sz="2000" dirty="0">
                <a:latin typeface="Calibri" panose="020F0502020204030204" pitchFamily="34" charset="0"/>
              </a:rPr>
              <a:t>r</a:t>
            </a:r>
            <a:r>
              <a:rPr lang="en-US" sz="2000" dirty="0" smtClean="0">
                <a:latin typeface="Calibri" panose="020F0502020204030204" pitchFamily="34" charset="0"/>
              </a:rPr>
              <a:t>ail, </a:t>
            </a:r>
            <a:br>
              <a:rPr lang="en-US" sz="2000" dirty="0" smtClean="0">
                <a:latin typeface="Calibri" panose="020F0502020204030204" pitchFamily="34" charset="0"/>
              </a:rPr>
            </a:br>
            <a:r>
              <a:rPr lang="en-US" sz="2000" dirty="0" smtClean="0">
                <a:latin typeface="Calibri" panose="020F0502020204030204" pitchFamily="34" charset="0"/>
              </a:rPr>
              <a:t>state-1 </a:t>
            </a:r>
            <a:r>
              <a:rPr lang="en-US" sz="2000" dirty="0" smtClean="0">
                <a:latin typeface="Calibri" panose="020F0502020204030204" pitchFamily="34" charset="0"/>
              </a:rPr>
              <a:t>bit voltage</a:t>
            </a:r>
            <a:endParaRPr lang="en-US" sz="2000" dirty="0" smtClean="0">
              <a:latin typeface="Calibri" panose="020F0502020204030204" pitchFamily="34" charset="0"/>
            </a:endParaRPr>
          </a:p>
          <a:p>
            <a:pPr marL="685800" indent="-457200"/>
            <a:r>
              <a:rPr lang="en-US" sz="2000" dirty="0" smtClean="0">
                <a:latin typeface="Calibri" panose="020F0502020204030204" pitchFamily="34" charset="0"/>
              </a:rPr>
              <a:t>V</a:t>
            </a:r>
            <a:r>
              <a:rPr lang="en-US" sz="2000" baseline="-250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−</a:t>
            </a:r>
            <a:r>
              <a:rPr lang="en-US" sz="2000" dirty="0" smtClean="0">
                <a:latin typeface="Calibri" panose="020F0502020204030204" pitchFamily="34" charset="0"/>
              </a:rPr>
              <a:t>: </a:t>
            </a:r>
            <a:r>
              <a:rPr lang="en-US" sz="20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−</a:t>
            </a:r>
            <a:r>
              <a:rPr lang="en-US" sz="2000" dirty="0" smtClean="0">
                <a:latin typeface="Calibri" panose="020F0502020204030204" pitchFamily="34" charset="0"/>
              </a:rPr>
              <a:t>Supply </a:t>
            </a:r>
            <a:r>
              <a:rPr lang="en-US" sz="2000" dirty="0">
                <a:latin typeface="Calibri" panose="020F0502020204030204" pitchFamily="34" charset="0"/>
              </a:rPr>
              <a:t>rail, </a:t>
            </a:r>
            <a:r>
              <a:rPr lang="en-US" sz="2000" dirty="0" smtClean="0">
                <a:latin typeface="Calibri" panose="020F0502020204030204" pitchFamily="34" charset="0"/>
              </a:rPr>
              <a:t/>
            </a:r>
            <a:br>
              <a:rPr lang="en-US" sz="2000" dirty="0" smtClean="0">
                <a:latin typeface="Calibri" panose="020F0502020204030204" pitchFamily="34" charset="0"/>
              </a:rPr>
            </a:br>
            <a:r>
              <a:rPr lang="en-US" sz="2000" dirty="0" smtClean="0">
                <a:latin typeface="Calibri" panose="020F0502020204030204" pitchFamily="34" charset="0"/>
              </a:rPr>
              <a:t>state-0 </a:t>
            </a:r>
            <a:r>
              <a:rPr lang="en-US" sz="2000" dirty="0">
                <a:latin typeface="Calibri" panose="020F0502020204030204" pitchFamily="34" charset="0"/>
              </a:rPr>
              <a:t>cell voltage</a:t>
            </a:r>
          </a:p>
          <a:p>
            <a:pPr marL="685800" indent="-457200"/>
            <a:r>
              <a:rPr lang="en-US" sz="2000" dirty="0" err="1" smtClean="0">
                <a:latin typeface="Calibri" panose="020F0502020204030204" pitchFamily="34" charset="0"/>
              </a:rPr>
              <a:t>V</a:t>
            </a:r>
            <a:r>
              <a:rPr lang="en-US" sz="2000" baseline="-25000" dirty="0" err="1" smtClean="0">
                <a:latin typeface="Calibri" panose="020F0502020204030204" pitchFamily="34" charset="0"/>
              </a:rPr>
              <a:t>c</a:t>
            </a:r>
            <a:r>
              <a:rPr lang="en-US" sz="2000" dirty="0" smtClean="0">
                <a:latin typeface="Calibri" panose="020F0502020204030204" pitchFamily="34" charset="0"/>
              </a:rPr>
              <a:t>: </a:t>
            </a:r>
            <a:r>
              <a:rPr lang="en-US" sz="2000" dirty="0">
                <a:latin typeface="Calibri" panose="020F0502020204030204" pitchFamily="34" charset="0"/>
              </a:rPr>
              <a:t>Pre-charges </a:t>
            </a:r>
            <a:r>
              <a:rPr lang="en-US" sz="2000" dirty="0" smtClean="0">
                <a:latin typeface="Calibri" panose="020F0502020204030204" pitchFamily="34" charset="0"/>
              </a:rPr>
              <a:t>Col/BL</a:t>
            </a:r>
            <a:r>
              <a:rPr lang="en-US" sz="2000" dirty="0" smtClean="0">
                <a:latin typeface="Calibri" panose="020F0502020204030204" pitchFamily="34" charset="0"/>
              </a:rPr>
              <a:t> </a:t>
            </a:r>
            <a:r>
              <a:rPr lang="en-US" sz="2000" dirty="0" smtClean="0">
                <a:latin typeface="Calibri" panose="020F0502020204030204" pitchFamily="34" charset="0"/>
              </a:rPr>
              <a:t>voltage</a:t>
            </a:r>
          </a:p>
          <a:p>
            <a:pPr marL="685800" indent="-457200"/>
            <a:r>
              <a:rPr lang="en-US" sz="2000" dirty="0" smtClean="0">
                <a:latin typeface="Calibri" panose="020F0502020204030204" pitchFamily="34" charset="0"/>
              </a:rPr>
              <a:t>C</a:t>
            </a:r>
            <a:r>
              <a:rPr lang="en-US" sz="2000" baseline="-25000" dirty="0" smtClean="0">
                <a:latin typeface="Calibri" panose="020F0502020204030204" pitchFamily="34" charset="0"/>
              </a:rPr>
              <a:t>c</a:t>
            </a:r>
            <a:r>
              <a:rPr lang="en-US" sz="2000" dirty="0" smtClean="0">
                <a:latin typeface="Calibri" panose="020F0502020204030204" pitchFamily="34" charset="0"/>
              </a:rPr>
              <a:t>: Col/(BL) </a:t>
            </a:r>
            <a:r>
              <a:rPr lang="en-US" sz="2000" dirty="0" smtClean="0">
                <a:latin typeface="Calibri" panose="020F0502020204030204" pitchFamily="34" charset="0"/>
              </a:rPr>
              <a:t>capacitance</a:t>
            </a:r>
          </a:p>
          <a:p>
            <a:pPr marL="685800" indent="-457200"/>
            <a:r>
              <a:rPr lang="en-US" sz="2000" dirty="0" err="1" smtClean="0">
                <a:latin typeface="Calibri" panose="020F0502020204030204" pitchFamily="34" charset="0"/>
              </a:rPr>
              <a:t>C</a:t>
            </a:r>
            <a:r>
              <a:rPr lang="en-US" sz="2000" baseline="-25000" dirty="0" err="1" smtClean="0">
                <a:latin typeface="Calibri" panose="020F0502020204030204" pitchFamily="34" charset="0"/>
              </a:rPr>
              <a:t>b</a:t>
            </a:r>
            <a:r>
              <a:rPr lang="en-US" sz="2000" dirty="0" smtClean="0">
                <a:latin typeface="Calibri" panose="020F0502020204030204" pitchFamily="34" charset="0"/>
              </a:rPr>
              <a:t>: </a:t>
            </a:r>
            <a:r>
              <a:rPr lang="en-US" sz="2000" dirty="0" smtClean="0">
                <a:latin typeface="Calibri" panose="020F0502020204030204" pitchFamily="34" charset="0"/>
              </a:rPr>
              <a:t>bit </a:t>
            </a:r>
            <a:r>
              <a:rPr lang="en-US" sz="2000" dirty="0" smtClean="0">
                <a:latin typeface="Calibri" panose="020F0502020204030204" pitchFamily="34" charset="0"/>
              </a:rPr>
              <a:t>capacitance</a:t>
            </a:r>
            <a:endParaRPr lang="en-US" sz="2000" dirty="0">
              <a:latin typeface="Calibri" panose="020F0502020204030204" pitchFamily="34" charset="0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3389376" y="1014984"/>
            <a:ext cx="0" cy="76809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>
            <a:off x="3389376" y="1783080"/>
            <a:ext cx="6693408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flipV="1">
            <a:off x="3389376" y="1892808"/>
            <a:ext cx="0" cy="76809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>
            <a:off x="3389376" y="2660904"/>
            <a:ext cx="6693408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3206496" y="1783080"/>
            <a:ext cx="122085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err="1" smtClean="0">
                <a:latin typeface="Calibri" panose="020F0502020204030204" pitchFamily="34" charset="0"/>
              </a:rPr>
              <a:t>V</a:t>
            </a:r>
            <a:r>
              <a:rPr lang="en-US" sz="1200" baseline="-25000" dirty="0" err="1" smtClean="0">
                <a:latin typeface="Calibri" panose="020F0502020204030204" pitchFamily="34" charset="0"/>
              </a:rPr>
              <a:t>c</a:t>
            </a:r>
            <a:endParaRPr lang="en-US" baseline="-25000" dirty="0">
              <a:latin typeface="Calibri" panose="020F0502020204030204" pitchFamily="34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206496" y="905256"/>
            <a:ext cx="141064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err="1" smtClean="0">
                <a:latin typeface="Calibri" panose="020F0502020204030204" pitchFamily="34" charset="0"/>
              </a:rPr>
              <a:t>V</a:t>
            </a:r>
            <a:r>
              <a:rPr lang="en-US" sz="1200" baseline="-25000" dirty="0" err="1" smtClean="0">
                <a:latin typeface="Calibri" panose="020F0502020204030204" pitchFamily="34" charset="0"/>
              </a:rPr>
              <a:t>b</a:t>
            </a:r>
            <a:endParaRPr lang="en-US" baseline="-25000" dirty="0">
              <a:latin typeface="Calibri" panose="020F0502020204030204" pitchFamily="34" charset="0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3316224" y="1197864"/>
            <a:ext cx="1463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3645408" y="1344168"/>
            <a:ext cx="1463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3645408" y="1490472"/>
            <a:ext cx="1463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3316224" y="1636776"/>
            <a:ext cx="1463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>
            <a:off x="3645408" y="1197864"/>
            <a:ext cx="6291072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3645408" y="1636776"/>
            <a:ext cx="6291072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>
            <a:off x="3645408" y="2112264"/>
            <a:ext cx="6291072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3645408" y="2551176"/>
            <a:ext cx="6291072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3060192" y="1122926"/>
            <a:ext cx="163506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smtClean="0">
                <a:latin typeface="Calibri" panose="020F0502020204030204" pitchFamily="34" charset="0"/>
              </a:rPr>
              <a:t>V</a:t>
            </a:r>
            <a:r>
              <a:rPr lang="en-US" sz="1200" baseline="-250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endParaRPr lang="en-US" baseline="-25000" dirty="0">
              <a:latin typeface="Calibri" panose="020F0502020204030204" pitchFamily="34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3060192" y="1563624"/>
            <a:ext cx="163506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smtClean="0">
                <a:latin typeface="Calibri" panose="020F0502020204030204" pitchFamily="34" charset="0"/>
              </a:rPr>
              <a:t>V</a:t>
            </a:r>
            <a:r>
              <a:rPr lang="en-US" sz="1200" baseline="-250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−</a:t>
            </a:r>
            <a:endParaRPr lang="en-US" baseline="-25000" dirty="0">
              <a:latin typeface="Calibri" panose="020F0502020204030204" pitchFamily="34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3068665" y="1342382"/>
            <a:ext cx="141064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err="1" smtClean="0">
                <a:latin typeface="Calibri" panose="020F0502020204030204" pitchFamily="34" charset="0"/>
              </a:rPr>
              <a:t>V</a:t>
            </a:r>
            <a:r>
              <a:rPr lang="en-US" sz="1200" baseline="-25000" dirty="0" err="1" smtClean="0">
                <a:latin typeface="Calibri" panose="020F0502020204030204" pitchFamily="34" charset="0"/>
              </a:rPr>
              <a:t>b</a:t>
            </a:r>
            <a:endParaRPr lang="en-US" baseline="-25000" dirty="0">
              <a:latin typeface="Calibri" panose="020F0502020204030204" pitchFamily="34" charset="0"/>
            </a:endParaRPr>
          </a:p>
        </p:txBody>
      </p:sp>
      <p:sp>
        <p:nvSpPr>
          <p:cNvPr id="19" name="Left Brace 18"/>
          <p:cNvSpPr/>
          <p:nvPr/>
        </p:nvSpPr>
        <p:spPr>
          <a:xfrm>
            <a:off x="2584704" y="1271016"/>
            <a:ext cx="45719" cy="146304"/>
          </a:xfrm>
          <a:prstGeom prst="leftBrace">
            <a:avLst>
              <a:gd name="adj1" fmla="val 32312"/>
              <a:gd name="adj2" fmla="val 51532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6" name="Straight Connector 75"/>
          <p:cNvCxnSpPr/>
          <p:nvPr/>
        </p:nvCxnSpPr>
        <p:spPr>
          <a:xfrm>
            <a:off x="3316224" y="1417320"/>
            <a:ext cx="1463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/>
          <p:cNvSpPr txBox="1"/>
          <p:nvPr/>
        </p:nvSpPr>
        <p:spPr>
          <a:xfrm>
            <a:off x="2621280" y="1453896"/>
            <a:ext cx="174407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err="1" smtClean="0">
                <a:latin typeface="Calibri" panose="020F0502020204030204" pitchFamily="34" charset="0"/>
              </a:rPr>
              <a:t>V</a:t>
            </a:r>
            <a:r>
              <a:rPr lang="en-US" sz="1200" baseline="-25000" dirty="0" err="1" smtClean="0">
                <a:latin typeface="Calibri" panose="020F0502020204030204" pitchFamily="34" charset="0"/>
              </a:rPr>
              <a:t>sh</a:t>
            </a:r>
            <a:endParaRPr lang="en-US" baseline="-25000" dirty="0">
              <a:latin typeface="Calibri" panose="020F0502020204030204" pitchFamily="34" charset="0"/>
            </a:endParaRPr>
          </a:p>
        </p:txBody>
      </p:sp>
      <p:cxnSp>
        <p:nvCxnSpPr>
          <p:cNvPr id="78" name="Straight Connector 77"/>
          <p:cNvCxnSpPr/>
          <p:nvPr/>
        </p:nvCxnSpPr>
        <p:spPr>
          <a:xfrm>
            <a:off x="3645408" y="1417320"/>
            <a:ext cx="6291072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3316224" y="2110478"/>
            <a:ext cx="1463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3316224" y="2549390"/>
            <a:ext cx="1463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/>
          <p:cNvSpPr txBox="1"/>
          <p:nvPr/>
        </p:nvSpPr>
        <p:spPr>
          <a:xfrm>
            <a:off x="3060192" y="2035540"/>
            <a:ext cx="163506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smtClean="0">
                <a:latin typeface="Calibri" panose="020F0502020204030204" pitchFamily="34" charset="0"/>
              </a:rPr>
              <a:t>V</a:t>
            </a:r>
            <a:r>
              <a:rPr lang="en-US" sz="1200" baseline="-250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endParaRPr lang="en-US" baseline="-25000" dirty="0">
              <a:latin typeface="Calibri" panose="020F0502020204030204" pitchFamily="34" charset="0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3060192" y="2476238"/>
            <a:ext cx="163506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smtClean="0">
                <a:latin typeface="Calibri" panose="020F0502020204030204" pitchFamily="34" charset="0"/>
              </a:rPr>
              <a:t>V</a:t>
            </a:r>
            <a:r>
              <a:rPr lang="en-US" sz="1200" baseline="-250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−</a:t>
            </a:r>
            <a:endParaRPr lang="en-US" baseline="-25000" dirty="0">
              <a:latin typeface="Calibri" panose="020F0502020204030204" pitchFamily="34" charset="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3068665" y="2254996"/>
            <a:ext cx="141064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err="1" smtClean="0">
                <a:latin typeface="Calibri" panose="020F0502020204030204" pitchFamily="34" charset="0"/>
              </a:rPr>
              <a:t>V</a:t>
            </a:r>
            <a:r>
              <a:rPr lang="en-US" sz="1200" baseline="-25000" dirty="0" err="1" smtClean="0">
                <a:latin typeface="Calibri" panose="020F0502020204030204" pitchFamily="34" charset="0"/>
              </a:rPr>
              <a:t>b</a:t>
            </a:r>
            <a:endParaRPr lang="en-US" baseline="-25000" dirty="0">
              <a:latin typeface="Calibri" panose="020F0502020204030204" pitchFamily="34" charset="0"/>
            </a:endParaRPr>
          </a:p>
        </p:txBody>
      </p:sp>
      <p:cxnSp>
        <p:nvCxnSpPr>
          <p:cNvPr id="84" name="Straight Connector 83"/>
          <p:cNvCxnSpPr/>
          <p:nvPr/>
        </p:nvCxnSpPr>
        <p:spPr>
          <a:xfrm>
            <a:off x="3316224" y="2329934"/>
            <a:ext cx="1463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8205216" y="539496"/>
            <a:ext cx="398678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>
                <a:hlinkClick r:id="rId2"/>
              </a:rPr>
              <a:t>http://www.cse.scu.edu/~</a:t>
            </a:r>
            <a:r>
              <a:rPr lang="en-US" sz="1100" dirty="0" smtClean="0">
                <a:hlinkClick r:id="rId2"/>
              </a:rPr>
              <a:t>tschwarz/coen180/LN/DRAM.html</a:t>
            </a:r>
            <a:r>
              <a:rPr lang="en-US" sz="1100" dirty="0" smtClean="0"/>
              <a:t> 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112049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FE7DFCF2-4DE3-453B-9AF4-088A004F8FF2}" vid="{B74B212F-A0BB-4234-8094-F2519B0A661B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SD for Rev 7</Agenda>
    <Date xmlns="90b7a245-a7c3-4504-88b2-cf85318e6b78">2016-03-15T00:00:00-07:00</Date>
    <Presenter xmlns="90b7a245-a7c3-4504-88b2-cf85318e6b78">DerChang Kau</Presenter>
  </documentManagement>
</p:properties>
</file>

<file path=customXml/itemProps1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A9757D6-16EA-49DF-BF94-FEF25FAF8351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90b7a245-a7c3-4504-88b2-cf85318e6b78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3DXP_V2</Template>
  <TotalTime>15856</TotalTime>
  <Words>141</Words>
  <Application>Microsoft Office PowerPoint</Application>
  <PresentationFormat>Widescreen</PresentationFormat>
  <Paragraphs>70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Neo Sans Intel</vt:lpstr>
      <vt:lpstr>Neo Sans Intel Medium</vt:lpstr>
      <vt:lpstr>Arial</vt:lpstr>
      <vt:lpstr>Calibri</vt:lpstr>
      <vt:lpstr>Cambria Math</vt:lpstr>
      <vt:lpstr>Wingdings</vt:lpstr>
      <vt:lpstr>blank</vt:lpstr>
      <vt:lpstr>S26-SSM Read scheme – Polarity vs. Orientation  Cathode@TE vs. Reconfigurable read for S26</vt:lpstr>
      <vt:lpstr>S26-SSM Read scheme – Polarity vs. Orientation  Cathode@TE vs. Reconfigurable read for S26</vt:lpstr>
      <vt:lpstr>PowerPoint Presentation</vt:lpstr>
      <vt:lpstr>Page Open: Access DRAM Array</vt:lpstr>
    </vt:vector>
  </TitlesOfParts>
  <Company>Intel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Kau, Derchang</dc:creator>
  <cp:lastModifiedBy>Kau, Derchang</cp:lastModifiedBy>
  <cp:revision>61</cp:revision>
  <dcterms:created xsi:type="dcterms:W3CDTF">2017-11-30T22:49:29Z</dcterms:created>
  <dcterms:modified xsi:type="dcterms:W3CDTF">2017-12-13T23:04:58Z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</Properties>
</file>