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1" r:id="rId5"/>
    <p:sldId id="257" r:id="rId6"/>
    <p:sldId id="258" r:id="rId7"/>
    <p:sldId id="259" r:id="rId8"/>
    <p:sldId id="260" r:id="rId9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6" autoAdjust="0"/>
    <p:restoredTop sz="94660"/>
  </p:normalViewPr>
  <p:slideViewPr>
    <p:cSldViewPr>
      <p:cViewPr varScale="1">
        <p:scale>
          <a:sx n="66" d="100"/>
          <a:sy n="66" d="100"/>
        </p:scale>
        <p:origin x="40" y="180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 smtClean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 smtClean="0"/>
              <a:t>(Enter Heading for Topic or Problem Statement)</a:t>
            </a:r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 smtClean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 smtClean="0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 smtClean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53091" y="6534554"/>
            <a:ext cx="637309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4" baseline="0" dirty="0" smtClean="0">
                <a:latin typeface="Calibri" pitchFamily="34" charset="0"/>
                <a:cs typeface="Calibri" pitchFamily="34" charset="0"/>
              </a:rPr>
              <a:t>3DXP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320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 smtClean="0">
                <a:solidFill>
                  <a:srgbClr val="0054B0"/>
                </a:solidFill>
                <a:latin typeface="Calibri" pitchFamily="34" charset="0"/>
                <a:cs typeface="Calibri" pitchFamily="34" charset="0"/>
              </a:rPr>
              <a:t>Intel Confidential</a:t>
            </a:r>
            <a:endParaRPr lang="en-US" sz="1697" b="1" dirty="0">
              <a:solidFill>
                <a:srgbClr val="0054B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5" cstate="screen"/>
          <a:srcRect/>
          <a:stretch>
            <a:fillRect/>
          </a:stretch>
        </p:blipFill>
        <p:spPr bwMode="auto">
          <a:xfrm>
            <a:off x="92364" y="6477003"/>
            <a:ext cx="691098" cy="330655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5400" y="188640"/>
            <a:ext cx="10115908" cy="838200"/>
          </a:xfrm>
        </p:spPr>
        <p:txBody>
          <a:bodyPr/>
          <a:lstStyle/>
          <a:p>
            <a:pPr algn="l">
              <a:lnSpc>
                <a:spcPct val="110000"/>
              </a:lnSpc>
            </a:pPr>
            <a:r>
              <a:rPr lang="en-US" sz="2800" cap="small" dirty="0" smtClean="0"/>
              <a:t>3.2 Product POR and Decision Process for POR Change</a:t>
            </a:r>
            <a:endParaRPr lang="en-US" sz="2800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400" y="838200"/>
            <a:ext cx="10910428" cy="1682080"/>
          </a:xfrm>
        </p:spPr>
        <p:txBody>
          <a:bodyPr/>
          <a:lstStyle/>
          <a:p>
            <a:pPr marL="457200" indent="-457200">
              <a:buNone/>
            </a:pPr>
            <a:r>
              <a:rPr lang="en-US" sz="2000" dirty="0" smtClean="0"/>
              <a:t>In </a:t>
            </a:r>
            <a:r>
              <a:rPr lang="en-US" sz="2000" dirty="0"/>
              <a:t>order to </a:t>
            </a:r>
            <a:r>
              <a:rPr lang="en-US" sz="2000" dirty="0" smtClean="0"/>
              <a:t>meet die size and energy of SXP counter part, SSM has high </a:t>
            </a:r>
            <a:r>
              <a:rPr lang="en-US" sz="2000" dirty="0"/>
              <a:t>d</a:t>
            </a:r>
            <a:r>
              <a:rPr lang="en-US" sz="2000" dirty="0" smtClean="0"/>
              <a:t>esign collateral </a:t>
            </a:r>
            <a:r>
              <a:rPr lang="en-US" sz="2000" dirty="0"/>
              <a:t>s</a:t>
            </a:r>
            <a:r>
              <a:rPr lang="en-US" sz="2000" dirty="0" smtClean="0"/>
              <a:t>cope &amp; risk </a:t>
            </a:r>
            <a:endParaRPr lang="en-US" sz="2000" dirty="0"/>
          </a:p>
          <a:p>
            <a:pPr marL="1108070" lvl="1" indent="-554035">
              <a:buNone/>
            </a:pPr>
            <a:r>
              <a:rPr lang="en-US" sz="2000" dirty="0" smtClean="0">
                <a:sym typeface="Wingdings" panose="05000000000000000000" pitchFamily="2" charset="2"/>
              </a:rPr>
              <a:t>More </a:t>
            </a:r>
            <a:r>
              <a:rPr lang="en-US" sz="2000" dirty="0">
                <a:sym typeface="Wingdings" panose="05000000000000000000" pitchFamily="2" charset="2"/>
              </a:rPr>
              <a:t>aggressive DR is needed to </a:t>
            </a:r>
            <a:r>
              <a:rPr lang="en-US" sz="2000" dirty="0" smtClean="0">
                <a:sym typeface="Wingdings" panose="05000000000000000000" pitchFamily="2" charset="2"/>
              </a:rPr>
              <a:t>fit more transistors for bipolar decoder</a:t>
            </a:r>
          </a:p>
          <a:p>
            <a:pPr marL="1108070" lvl="1" indent="-554035">
              <a:buNone/>
            </a:pPr>
            <a:r>
              <a:rPr lang="en-US" sz="2000" dirty="0" err="1" smtClean="0">
                <a:sym typeface="Wingdings" panose="05000000000000000000" pitchFamily="2" charset="2"/>
              </a:rPr>
              <a:t>TGnMOST</a:t>
            </a:r>
            <a:r>
              <a:rPr lang="en-US" sz="2000" dirty="0" smtClean="0">
                <a:sym typeface="Wingdings" panose="05000000000000000000" pitchFamily="2" charset="2"/>
              </a:rPr>
              <a:t> development is required in compliant to energy spec</a:t>
            </a:r>
            <a:endParaRPr lang="en-US" sz="2000" dirty="0"/>
          </a:p>
          <a:p>
            <a:pPr marL="457200" indent="-457200">
              <a:buNone/>
            </a:pPr>
            <a:r>
              <a:rPr lang="en-US" sz="2000" dirty="0"/>
              <a:t> </a:t>
            </a:r>
          </a:p>
          <a:p>
            <a:pPr marL="1108070" lvl="1" indent="-554035">
              <a:buNone/>
            </a:pPr>
            <a:endParaRPr lang="en-US" sz="2000" dirty="0"/>
          </a:p>
          <a:p>
            <a:pPr marL="457200" indent="-457200">
              <a:buNone/>
            </a:pPr>
            <a:r>
              <a:rPr lang="en-US" sz="2000" dirty="0"/>
              <a:t> </a:t>
            </a:r>
          </a:p>
          <a:p>
            <a:pPr marL="1108070" lvl="1" indent="-554035">
              <a:buNone/>
            </a:pPr>
            <a:endParaRPr lang="en-US" sz="2000" dirty="0"/>
          </a:p>
          <a:p>
            <a:pPr marL="457200" indent="-457200">
              <a:buNone/>
            </a:pPr>
            <a:r>
              <a:rPr lang="en-US" sz="2000" dirty="0"/>
              <a:t> </a:t>
            </a:r>
          </a:p>
          <a:p>
            <a:pPr marL="1108070" lvl="1" indent="-554035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grpSp>
        <p:nvGrpSpPr>
          <p:cNvPr id="39" name="Group 38"/>
          <p:cNvGrpSpPr/>
          <p:nvPr/>
        </p:nvGrpSpPr>
        <p:grpSpPr>
          <a:xfrm>
            <a:off x="557521" y="2179659"/>
            <a:ext cx="11155156" cy="3874217"/>
            <a:chOff x="786121" y="2322534"/>
            <a:chExt cx="11155156" cy="3874217"/>
          </a:xfrm>
        </p:grpSpPr>
        <p:sp>
          <p:nvSpPr>
            <p:cNvPr id="40" name="Right Arrow 39"/>
            <p:cNvSpPr/>
            <p:nvPr/>
          </p:nvSpPr>
          <p:spPr>
            <a:xfrm>
              <a:off x="7618002" y="5560414"/>
              <a:ext cx="1629632" cy="189973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41" name="Diamond 40"/>
            <p:cNvSpPr/>
            <p:nvPr/>
          </p:nvSpPr>
          <p:spPr>
            <a:xfrm>
              <a:off x="4619313" y="3117866"/>
              <a:ext cx="2844998" cy="661162"/>
            </a:xfrm>
            <a:prstGeom prst="diamond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u="sng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EoQ1 RA for Q3 TO  </a:t>
              </a:r>
            </a:p>
            <a:p>
              <a:pPr algn="ctr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Risk in DR</a:t>
              </a:r>
              <a:endParaRPr lang="en-US" sz="14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7513196" y="3145342"/>
              <a:ext cx="96372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0070C0"/>
                  </a:solidFill>
                  <a:latin typeface="Calibri" panose="020F0502020204030204" pitchFamily="34" charset="0"/>
                </a:rPr>
                <a:t>High Risk</a:t>
              </a:r>
              <a:endParaRPr lang="en-US" sz="1600" b="1" dirty="0">
                <a:solidFill>
                  <a:srgbClr val="0070C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43" name="Rounded Rectangle 42"/>
            <p:cNvSpPr/>
            <p:nvPr/>
          </p:nvSpPr>
          <p:spPr>
            <a:xfrm>
              <a:off x="9313822" y="3639664"/>
              <a:ext cx="2627454" cy="717121"/>
            </a:xfrm>
            <a:prstGeom prst="roundRect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119063"/>
              <a:r>
                <a:rPr lang="en-US" sz="1800" b="1" u="sng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S26S’</a:t>
              </a:r>
              <a:r>
                <a:rPr lang="en-US" sz="1800" b="1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 </a:t>
              </a:r>
            </a:p>
            <a:p>
              <a:pPr marL="119063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No </a:t>
              </a:r>
              <a:r>
                <a:rPr lang="en-US" sz="1400" dirty="0" err="1" smtClean="0">
                  <a:solidFill>
                    <a:schemeClr val="tx1"/>
                  </a:solidFill>
                  <a:latin typeface="Calibri" panose="020F0502020204030204" pitchFamily="34" charset="0"/>
                </a:rPr>
                <a:t>TGnMOST</a:t>
              </a: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, low risk DR change</a:t>
              </a:r>
            </a:p>
            <a:p>
              <a:pPr marL="119063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Lower BW, 256Gb</a:t>
              </a:r>
            </a:p>
          </p:txBody>
        </p:sp>
        <p:sp>
          <p:nvSpPr>
            <p:cNvPr id="44" name="Rounded Rectangle 43"/>
            <p:cNvSpPr/>
            <p:nvPr/>
          </p:nvSpPr>
          <p:spPr>
            <a:xfrm>
              <a:off x="786121" y="2322534"/>
              <a:ext cx="3406012" cy="1149878"/>
            </a:xfrm>
            <a:prstGeom prst="roundRect">
              <a:avLst/>
            </a:prstGeom>
            <a:no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800" b="1" u="sng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S24S Design Start</a:t>
              </a:r>
              <a:endParaRPr lang="en-US" sz="1400" u="sng" dirty="0" smtClean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pPr marL="457200" indent="-225425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100% S26A collateral</a:t>
              </a:r>
            </a:p>
            <a:p>
              <a:pPr marL="457200" indent="-225425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CMOS Bipolar Decoder (no HV Stress)</a:t>
              </a:r>
            </a:p>
            <a:p>
              <a:pPr marL="457200" indent="-225425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50% high switching energy </a:t>
              </a:r>
            </a:p>
            <a:p>
              <a:pPr marL="457200" indent="-225425"/>
              <a:r>
                <a:rPr lang="en-US" sz="1400" b="1" dirty="0" smtClean="0">
                  <a:solidFill>
                    <a:srgbClr val="FF0000"/>
                  </a:solidFill>
                  <a:latin typeface="Calibri" panose="020F0502020204030204" pitchFamily="34" charset="0"/>
                </a:rPr>
                <a:t>S26A3 footprint @ ¼ of density</a:t>
              </a:r>
            </a:p>
          </p:txBody>
        </p:sp>
        <p:sp>
          <p:nvSpPr>
            <p:cNvPr id="45" name="Rounded Rectangle 44"/>
            <p:cNvSpPr/>
            <p:nvPr/>
          </p:nvSpPr>
          <p:spPr>
            <a:xfrm>
              <a:off x="9313822" y="2800212"/>
              <a:ext cx="2627454" cy="717120"/>
            </a:xfrm>
            <a:prstGeom prst="roundRect">
              <a:avLst/>
            </a:prstGeom>
            <a:no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119063"/>
              <a:r>
                <a:rPr lang="en-US" sz="1800" b="1" u="sng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S24S</a:t>
              </a:r>
              <a:r>
                <a:rPr lang="en-US" sz="1800" b="1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 </a:t>
              </a:r>
            </a:p>
            <a:p>
              <a:pPr marL="119063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No </a:t>
              </a:r>
              <a:r>
                <a:rPr lang="en-US" sz="1400" dirty="0" err="1" smtClean="0">
                  <a:solidFill>
                    <a:schemeClr val="tx1"/>
                  </a:solidFill>
                  <a:latin typeface="Calibri" panose="020F0502020204030204" pitchFamily="34" charset="0"/>
                </a:rPr>
                <a:t>TGnMOST</a:t>
              </a: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, No DR change</a:t>
              </a:r>
            </a:p>
            <a:p>
              <a:pPr marL="119063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Lower BW, 64Gb</a:t>
              </a:r>
              <a:endParaRPr lang="en-US" sz="11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46" name="Rounded Rectangle 45"/>
            <p:cNvSpPr/>
            <p:nvPr/>
          </p:nvSpPr>
          <p:spPr>
            <a:xfrm>
              <a:off x="4618186" y="5189451"/>
              <a:ext cx="2922675" cy="1007300"/>
            </a:xfrm>
            <a:prstGeom prst="roundRect">
              <a:avLst/>
            </a:prstGeom>
            <a:no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800" b="1" u="sng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14nm Collateral Development</a:t>
              </a:r>
              <a:endParaRPr lang="en-US" sz="1400" u="sng" dirty="0" smtClean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pPr marL="457200" indent="-225425"/>
              <a:r>
                <a:rPr lang="en-US" sz="1400" dirty="0" err="1" smtClean="0">
                  <a:solidFill>
                    <a:schemeClr val="tx1"/>
                  </a:solidFill>
                  <a:latin typeface="Calibri" panose="020F0502020204030204" pitchFamily="34" charset="0"/>
                </a:rPr>
                <a:t>TGnMOST</a:t>
              </a:r>
              <a:endParaRPr lang="en-US" sz="1400" dirty="0" smtClean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pPr marL="457200" indent="-225425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14nm </a:t>
              </a:r>
              <a:r>
                <a:rPr lang="en-US" sz="1400" dirty="0">
                  <a:solidFill>
                    <a:schemeClr val="tx1"/>
                  </a:solidFill>
                  <a:latin typeface="Calibri" panose="020F0502020204030204" pitchFamily="34" charset="0"/>
                </a:rPr>
                <a:t>SSM Design </a:t>
              </a: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Collateral</a:t>
              </a:r>
              <a:endParaRPr lang="en-US" sz="14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pPr marL="457200" indent="-225425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To fit in S37A density/die size</a:t>
              </a:r>
              <a:endParaRPr lang="en-US" sz="14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  <p:grpSp>
          <p:nvGrpSpPr>
            <p:cNvPr id="47" name="Group 46"/>
            <p:cNvGrpSpPr/>
            <p:nvPr/>
          </p:nvGrpSpPr>
          <p:grpSpPr>
            <a:xfrm>
              <a:off x="1047166" y="5098749"/>
              <a:ext cx="2522422" cy="923330"/>
              <a:chOff x="695400" y="5363904"/>
              <a:chExt cx="2522422" cy="923330"/>
            </a:xfrm>
          </p:grpSpPr>
          <p:sp>
            <p:nvSpPr>
              <p:cNvPr id="70" name="Rounded Rectangle 69"/>
              <p:cNvSpPr/>
              <p:nvPr/>
            </p:nvSpPr>
            <p:spPr>
              <a:xfrm>
                <a:off x="2792768" y="5486400"/>
                <a:ext cx="425053" cy="152400"/>
              </a:xfrm>
              <a:prstGeom prst="roundRect">
                <a:avLst>
                  <a:gd name="adj" fmla="val 30638"/>
                </a:avLst>
              </a:prstGeom>
              <a:noFill/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1" name="Rounded Rectangle 70"/>
              <p:cNvSpPr/>
              <p:nvPr/>
            </p:nvSpPr>
            <p:spPr>
              <a:xfrm>
                <a:off x="2792769" y="5757643"/>
                <a:ext cx="425052" cy="137600"/>
              </a:xfrm>
              <a:prstGeom prst="roundRect">
                <a:avLst>
                  <a:gd name="adj" fmla="val 30638"/>
                </a:avLst>
              </a:prstGeom>
              <a:noFill/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2" name="Rounded Rectangle 71"/>
              <p:cNvSpPr/>
              <p:nvPr/>
            </p:nvSpPr>
            <p:spPr>
              <a:xfrm>
                <a:off x="2792770" y="6019799"/>
                <a:ext cx="425052" cy="142879"/>
              </a:xfrm>
              <a:prstGeom prst="roundRect">
                <a:avLst>
                  <a:gd name="adj" fmla="val 30638"/>
                </a:avLst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3" name="Rectangle 72"/>
              <p:cNvSpPr/>
              <p:nvPr/>
            </p:nvSpPr>
            <p:spPr>
              <a:xfrm>
                <a:off x="695400" y="5363904"/>
                <a:ext cx="2097369" cy="9233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sz="1800" dirty="0" smtClean="0">
                    <a:latin typeface="Calibri" panose="020F0502020204030204" pitchFamily="34" charset="0"/>
                  </a:rPr>
                  <a:t>POR</a:t>
                </a:r>
              </a:p>
              <a:p>
                <a:pPr algn="r"/>
                <a:r>
                  <a:rPr lang="en-US" sz="1800" dirty="0" err="1" smtClean="0">
                    <a:latin typeface="Calibri" panose="020F0502020204030204" pitchFamily="34" charset="0"/>
                  </a:rPr>
                  <a:t>PrePOR</a:t>
                </a:r>
                <a:endParaRPr lang="en-US" sz="1800" dirty="0" smtClean="0">
                  <a:latin typeface="Calibri" panose="020F0502020204030204" pitchFamily="34" charset="0"/>
                </a:endParaRPr>
              </a:p>
              <a:p>
                <a:pPr algn="r"/>
                <a:r>
                  <a:rPr lang="en-US" sz="1800" dirty="0" smtClean="0">
                    <a:latin typeface="Calibri" panose="020F0502020204030204" pitchFamily="34" charset="0"/>
                  </a:rPr>
                  <a:t>Evaluation/Decision</a:t>
                </a:r>
                <a:endParaRPr lang="en-US" sz="1800" dirty="0">
                  <a:latin typeface="Calibri" panose="020F0502020204030204" pitchFamily="34" charset="0"/>
                </a:endParaRPr>
              </a:p>
            </p:txBody>
          </p:sp>
        </p:grpSp>
        <p:sp>
          <p:nvSpPr>
            <p:cNvPr id="48" name="Rounded Rectangle 47"/>
            <p:cNvSpPr/>
            <p:nvPr/>
          </p:nvSpPr>
          <p:spPr>
            <a:xfrm>
              <a:off x="786199" y="3682163"/>
              <a:ext cx="2783389" cy="962288"/>
            </a:xfrm>
            <a:prstGeom prst="round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r>
                <a:rPr lang="en-US" sz="1800" b="1" u="sng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20nm Design Collateral</a:t>
              </a:r>
            </a:p>
            <a:p>
              <a:pPr marL="457200" indent="-225425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Decoder fitted </a:t>
              </a:r>
            </a:p>
            <a:p>
              <a:pPr marL="457200" indent="-225425"/>
              <a:r>
                <a:rPr lang="en-US" sz="1400" dirty="0" err="1" smtClean="0">
                  <a:solidFill>
                    <a:schemeClr val="tx1"/>
                  </a:solidFill>
                  <a:latin typeface="Calibri" panose="020F0502020204030204" pitchFamily="34" charset="0"/>
                </a:rPr>
                <a:t>TGnMOST</a:t>
              </a: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 meet I-V requirement </a:t>
              </a:r>
              <a:endParaRPr lang="en-US" sz="1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grpSp>
          <p:nvGrpSpPr>
            <p:cNvPr id="49" name="Group 48"/>
            <p:cNvGrpSpPr/>
            <p:nvPr/>
          </p:nvGrpSpPr>
          <p:grpSpPr>
            <a:xfrm>
              <a:off x="3657018" y="3329224"/>
              <a:ext cx="946546" cy="942449"/>
              <a:chOff x="3657018" y="3320317"/>
              <a:chExt cx="946546" cy="1082419"/>
            </a:xfrm>
          </p:grpSpPr>
          <p:sp>
            <p:nvSpPr>
              <p:cNvPr id="68" name="Bent Arrow 67"/>
              <p:cNvSpPr/>
              <p:nvPr/>
            </p:nvSpPr>
            <p:spPr>
              <a:xfrm>
                <a:off x="4099508" y="3320317"/>
                <a:ext cx="504056" cy="598126"/>
              </a:xfrm>
              <a:prstGeom prst="bentArrow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9" name="Bent Arrow 68"/>
              <p:cNvSpPr/>
              <p:nvPr/>
            </p:nvSpPr>
            <p:spPr>
              <a:xfrm rot="5400000" flipH="1">
                <a:off x="3548808" y="3727927"/>
                <a:ext cx="783019" cy="566600"/>
              </a:xfrm>
              <a:prstGeom prst="bentArrow">
                <a:avLst>
                  <a:gd name="adj1" fmla="val 21875"/>
                  <a:gd name="adj2" fmla="val 10736"/>
                  <a:gd name="adj3" fmla="val 33926"/>
                  <a:gd name="adj4" fmla="val 40451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50" name="Bent Arrow 49"/>
            <p:cNvSpPr/>
            <p:nvPr/>
          </p:nvSpPr>
          <p:spPr>
            <a:xfrm rot="5400000">
              <a:off x="5003297" y="1939442"/>
              <a:ext cx="422291" cy="1839307"/>
            </a:xfrm>
            <a:prstGeom prst="ben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51" name="Group 50"/>
            <p:cNvGrpSpPr/>
            <p:nvPr/>
          </p:nvGrpSpPr>
          <p:grpSpPr>
            <a:xfrm>
              <a:off x="7582827" y="3007944"/>
              <a:ext cx="1542129" cy="525477"/>
              <a:chOff x="3302837" y="3533421"/>
              <a:chExt cx="1243577" cy="791136"/>
            </a:xfrm>
          </p:grpSpPr>
          <p:sp>
            <p:nvSpPr>
              <p:cNvPr id="66" name="Bent Arrow 65"/>
              <p:cNvSpPr/>
              <p:nvPr/>
            </p:nvSpPr>
            <p:spPr>
              <a:xfrm>
                <a:off x="4042358" y="3533421"/>
                <a:ext cx="504056" cy="598126"/>
              </a:xfrm>
              <a:prstGeom prst="bentArrow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7" name="Bent Arrow 66"/>
              <p:cNvSpPr/>
              <p:nvPr/>
            </p:nvSpPr>
            <p:spPr>
              <a:xfrm rot="5400000" flipH="1">
                <a:off x="3476313" y="3681784"/>
                <a:ext cx="469297" cy="816249"/>
              </a:xfrm>
              <a:prstGeom prst="bentArrow">
                <a:avLst>
                  <a:gd name="adj1" fmla="val 35160"/>
                  <a:gd name="adj2" fmla="val 15106"/>
                  <a:gd name="adj3" fmla="val 33926"/>
                  <a:gd name="adj4" fmla="val 40451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52" name="Diamond 51"/>
            <p:cNvSpPr/>
            <p:nvPr/>
          </p:nvSpPr>
          <p:spPr>
            <a:xfrm>
              <a:off x="4630098" y="4211991"/>
              <a:ext cx="2844998" cy="454774"/>
            </a:xfrm>
            <a:prstGeom prst="diamond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Risk in TGNMOST</a:t>
              </a:r>
              <a:endParaRPr lang="en-US" sz="14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53" name="Down Arrow 52"/>
            <p:cNvSpPr/>
            <p:nvPr/>
          </p:nvSpPr>
          <p:spPr>
            <a:xfrm>
              <a:off x="5946561" y="3840771"/>
              <a:ext cx="207291" cy="343743"/>
            </a:xfrm>
            <a:prstGeom prst="down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ounded Rectangle 53"/>
            <p:cNvSpPr/>
            <p:nvPr/>
          </p:nvSpPr>
          <p:spPr>
            <a:xfrm>
              <a:off x="9313823" y="4478932"/>
              <a:ext cx="2627454" cy="737794"/>
            </a:xfrm>
            <a:prstGeom prst="roundRect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119063"/>
              <a:r>
                <a:rPr lang="en-US" sz="1800" b="1" u="sng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S26S</a:t>
              </a:r>
              <a:r>
                <a:rPr lang="en-US" sz="1800" b="1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 </a:t>
              </a:r>
            </a:p>
            <a:p>
              <a:pPr marL="119063"/>
              <a:r>
                <a:rPr lang="en-US" sz="1400" dirty="0" err="1" smtClean="0">
                  <a:solidFill>
                    <a:schemeClr val="tx1"/>
                  </a:solidFill>
                  <a:latin typeface="Calibri" panose="020F0502020204030204" pitchFamily="34" charset="0"/>
                </a:rPr>
                <a:t>TGnMOST</a:t>
              </a: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, low risk DR change</a:t>
              </a:r>
            </a:p>
            <a:p>
              <a:pPr marL="119063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S26A spec compliant DBR</a:t>
              </a:r>
            </a:p>
          </p:txBody>
        </p:sp>
        <p:sp>
          <p:nvSpPr>
            <p:cNvPr id="55" name="Rounded Rectangle 54"/>
            <p:cNvSpPr/>
            <p:nvPr/>
          </p:nvSpPr>
          <p:spPr>
            <a:xfrm>
              <a:off x="9313822" y="5334541"/>
              <a:ext cx="2627454" cy="717120"/>
            </a:xfrm>
            <a:prstGeom prst="roundRect">
              <a:avLst/>
            </a:prstGeom>
            <a:no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119063"/>
              <a:r>
                <a:rPr lang="en-US" sz="1800" b="1" u="sng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S37S</a:t>
              </a:r>
              <a:r>
                <a:rPr lang="en-US" sz="1800" b="1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 </a:t>
              </a:r>
            </a:p>
            <a:p>
              <a:pPr marL="119063"/>
              <a:r>
                <a:rPr lang="en-US" sz="1400" dirty="0" err="1" smtClean="0">
                  <a:solidFill>
                    <a:schemeClr val="tx1"/>
                  </a:solidFill>
                  <a:latin typeface="Calibri" panose="020F0502020204030204" pitchFamily="34" charset="0"/>
                </a:rPr>
                <a:t>TGnMOST</a:t>
              </a: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, S37S DR</a:t>
              </a:r>
            </a:p>
            <a:p>
              <a:pPr marL="119063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S37A Spec compliant DBR</a:t>
              </a:r>
              <a:endParaRPr lang="en-US" sz="11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  <p:grpSp>
          <p:nvGrpSpPr>
            <p:cNvPr id="56" name="Group 55"/>
            <p:cNvGrpSpPr/>
            <p:nvPr/>
          </p:nvGrpSpPr>
          <p:grpSpPr>
            <a:xfrm>
              <a:off x="7618002" y="3998224"/>
              <a:ext cx="1542129" cy="525477"/>
              <a:chOff x="3302837" y="3533421"/>
              <a:chExt cx="1243577" cy="791136"/>
            </a:xfrm>
          </p:grpSpPr>
          <p:sp>
            <p:nvSpPr>
              <p:cNvPr id="64" name="Bent Arrow 63"/>
              <p:cNvSpPr/>
              <p:nvPr/>
            </p:nvSpPr>
            <p:spPr>
              <a:xfrm>
                <a:off x="4042358" y="3533421"/>
                <a:ext cx="504056" cy="598126"/>
              </a:xfrm>
              <a:prstGeom prst="bentArrow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5" name="Bent Arrow 64"/>
              <p:cNvSpPr/>
              <p:nvPr/>
            </p:nvSpPr>
            <p:spPr>
              <a:xfrm rot="5400000" flipH="1">
                <a:off x="3476313" y="3681784"/>
                <a:ext cx="469297" cy="816249"/>
              </a:xfrm>
              <a:prstGeom prst="bentArrow">
                <a:avLst>
                  <a:gd name="adj1" fmla="val 35160"/>
                  <a:gd name="adj2" fmla="val 15106"/>
                  <a:gd name="adj3" fmla="val 33926"/>
                  <a:gd name="adj4" fmla="val 40451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57" name="TextBox 56"/>
            <p:cNvSpPr txBox="1"/>
            <p:nvPr/>
          </p:nvSpPr>
          <p:spPr>
            <a:xfrm>
              <a:off x="7540861" y="4111609"/>
              <a:ext cx="96372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0070C0"/>
                  </a:solidFill>
                  <a:latin typeface="Calibri" panose="020F0502020204030204" pitchFamily="34" charset="0"/>
                </a:rPr>
                <a:t>High Risk</a:t>
              </a:r>
              <a:endParaRPr lang="en-US" sz="1600" b="1" dirty="0">
                <a:solidFill>
                  <a:srgbClr val="0070C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58" name="Bent Arrow 57"/>
            <p:cNvSpPr/>
            <p:nvPr/>
          </p:nvSpPr>
          <p:spPr>
            <a:xfrm flipV="1">
              <a:off x="6008205" y="4710582"/>
              <a:ext cx="3151926" cy="278075"/>
            </a:xfrm>
            <a:prstGeom prst="bentArrow">
              <a:avLst>
                <a:gd name="adj1" fmla="val 43150"/>
                <a:gd name="adj2" fmla="val 48287"/>
                <a:gd name="adj3" fmla="val 50000"/>
                <a:gd name="adj4" fmla="val 4375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7545858" y="4824972"/>
              <a:ext cx="92486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0070C0"/>
                  </a:solidFill>
                  <a:latin typeface="Calibri" panose="020F0502020204030204" pitchFamily="34" charset="0"/>
                </a:rPr>
                <a:t>Low Risk</a:t>
              </a:r>
              <a:endParaRPr lang="en-US" sz="1600" b="1" dirty="0">
                <a:solidFill>
                  <a:srgbClr val="0070C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6153853" y="3779028"/>
              <a:ext cx="92486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0070C0"/>
                  </a:solidFill>
                  <a:latin typeface="Calibri" panose="020F0502020204030204" pitchFamily="34" charset="0"/>
                </a:rPr>
                <a:t>Low Risk</a:t>
              </a:r>
              <a:endParaRPr lang="en-US" sz="1600" b="1" dirty="0">
                <a:solidFill>
                  <a:srgbClr val="0070C0"/>
                </a:solidFill>
                <a:latin typeface="Calibri" panose="020F0502020204030204" pitchFamily="34" charset="0"/>
              </a:endParaRPr>
            </a:p>
          </p:txBody>
        </p:sp>
        <p:grpSp>
          <p:nvGrpSpPr>
            <p:cNvPr id="61" name="Group 60"/>
            <p:cNvGrpSpPr/>
            <p:nvPr/>
          </p:nvGrpSpPr>
          <p:grpSpPr>
            <a:xfrm flipV="1">
              <a:off x="3649443" y="4147490"/>
              <a:ext cx="944596" cy="1705335"/>
              <a:chOff x="3658968" y="3320317"/>
              <a:chExt cx="944596" cy="2008084"/>
            </a:xfrm>
          </p:grpSpPr>
          <p:sp>
            <p:nvSpPr>
              <p:cNvPr id="62" name="Bent Arrow 61"/>
              <p:cNvSpPr/>
              <p:nvPr/>
            </p:nvSpPr>
            <p:spPr>
              <a:xfrm>
                <a:off x="4099508" y="3320317"/>
                <a:ext cx="504056" cy="598126"/>
              </a:xfrm>
              <a:prstGeom prst="bentArrow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3" name="Bent Arrow 62"/>
              <p:cNvSpPr/>
              <p:nvPr/>
            </p:nvSpPr>
            <p:spPr>
              <a:xfrm rot="5400000" flipH="1">
                <a:off x="3055994" y="4158830"/>
                <a:ext cx="1772545" cy="566597"/>
              </a:xfrm>
              <a:prstGeom prst="bentArrow">
                <a:avLst>
                  <a:gd name="adj1" fmla="val 22672"/>
                  <a:gd name="adj2" fmla="val 11113"/>
                  <a:gd name="adj3" fmla="val 33926"/>
                  <a:gd name="adj4" fmla="val 40451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09844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Design Rule Risks for Option 1 </a:t>
            </a:r>
            <a:r>
              <a:rPr lang="en-US" sz="3600" dirty="0" smtClean="0">
                <a:sym typeface="Wingdings" panose="05000000000000000000" pitchFamily="2" charset="2"/>
              </a:rPr>
              <a:t> S26S’</a:t>
            </a:r>
            <a:endParaRPr lang="en-US" sz="36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66800" y="838200"/>
            <a:ext cx="9982200" cy="5614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2425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err="1" smtClean="0"/>
              <a:t>TGnMOST</a:t>
            </a:r>
            <a:r>
              <a:rPr lang="en-US" sz="3200" dirty="0" smtClean="0"/>
              <a:t> Risks for Option 2 </a:t>
            </a:r>
            <a:r>
              <a:rPr lang="en-US" sz="3200" dirty="0" smtClean="0">
                <a:sym typeface="Wingdings" panose="05000000000000000000" pitchFamily="2" charset="2"/>
              </a:rPr>
              <a:t></a:t>
            </a:r>
            <a:r>
              <a:rPr lang="en-US" sz="3200" dirty="0" smtClean="0"/>
              <a:t> S26S DBR</a:t>
            </a:r>
            <a:endParaRPr lang="en-US" sz="32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66800" y="828676"/>
            <a:ext cx="10058400" cy="565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1894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9259268"/>
              </p:ext>
            </p:extLst>
          </p:nvPr>
        </p:nvGraphicFramePr>
        <p:xfrm>
          <a:off x="2514600" y="1371600"/>
          <a:ext cx="9543221" cy="396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Worksheet" r:id="rId3" imgW="10642580" imgH="4425950" progId="Excel.Sheet.12">
                  <p:embed/>
                </p:oleObj>
              </mc:Choice>
              <mc:Fallback>
                <p:oleObj name="Worksheet" r:id="rId3" imgW="10642580" imgH="442595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14600" y="1371600"/>
                        <a:ext cx="9543221" cy="3968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Mitigation and Containment for Option 1</a:t>
            </a:r>
            <a:endParaRPr lang="en-US" sz="3600" dirty="0"/>
          </a:p>
        </p:txBody>
      </p:sp>
      <p:grpSp>
        <p:nvGrpSpPr>
          <p:cNvPr id="82" name="Group 81"/>
          <p:cNvGrpSpPr/>
          <p:nvPr/>
        </p:nvGrpSpPr>
        <p:grpSpPr>
          <a:xfrm>
            <a:off x="538199" y="1415334"/>
            <a:ext cx="1380676" cy="1827588"/>
            <a:chOff x="534287" y="3153792"/>
            <a:chExt cx="1380676" cy="1827588"/>
          </a:xfrm>
        </p:grpSpPr>
        <p:sp>
          <p:nvSpPr>
            <p:cNvPr id="47" name="Rectangle 46"/>
            <p:cNvSpPr/>
            <p:nvPr/>
          </p:nvSpPr>
          <p:spPr>
            <a:xfrm>
              <a:off x="1000563" y="3747691"/>
              <a:ext cx="914400" cy="457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1000563" y="3965395"/>
              <a:ext cx="914400" cy="45719"/>
            </a:xfrm>
            <a:prstGeom prst="rect">
              <a:avLst/>
            </a:prstGeom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995858" y="4183099"/>
              <a:ext cx="914400" cy="45719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995858" y="4394943"/>
              <a:ext cx="914400" cy="45719"/>
            </a:xfrm>
            <a:prstGeom prst="rect">
              <a:avLst/>
            </a:prstGeom>
            <a:ln>
              <a:solidFill>
                <a:srgbClr val="0064D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 rot="16200000">
              <a:off x="684619" y="4085718"/>
              <a:ext cx="830009" cy="457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 rot="16200000">
              <a:off x="915818" y="4085718"/>
              <a:ext cx="830009" cy="45719"/>
            </a:xfrm>
            <a:prstGeom prst="rect">
              <a:avLst/>
            </a:prstGeom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 rot="16200000">
              <a:off x="1148548" y="4091518"/>
              <a:ext cx="830009" cy="45719"/>
            </a:xfrm>
            <a:prstGeom prst="rec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 rot="16200000">
              <a:off x="1370418" y="4092316"/>
              <a:ext cx="830009" cy="45719"/>
            </a:xfrm>
            <a:prstGeom prst="rec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Isosceles Triangle 54"/>
            <p:cNvSpPr/>
            <p:nvPr/>
          </p:nvSpPr>
          <p:spPr>
            <a:xfrm rot="5400000">
              <a:off x="665281" y="4110756"/>
              <a:ext cx="152401" cy="188852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Isosceles Triangle 55"/>
            <p:cNvSpPr/>
            <p:nvPr/>
          </p:nvSpPr>
          <p:spPr>
            <a:xfrm rot="5400000">
              <a:off x="660577" y="4323376"/>
              <a:ext cx="152401" cy="188852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8" name="Straight Connector 57"/>
            <p:cNvCxnSpPr>
              <a:endCxn id="47" idx="1"/>
            </p:cNvCxnSpPr>
            <p:nvPr/>
          </p:nvCxnSpPr>
          <p:spPr>
            <a:xfrm>
              <a:off x="835909" y="3769775"/>
              <a:ext cx="164654" cy="77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838965" y="4205182"/>
              <a:ext cx="164654" cy="77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>
              <a:off x="834902" y="4417298"/>
              <a:ext cx="164654" cy="77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Isosceles Triangle 61"/>
            <p:cNvSpPr/>
            <p:nvPr/>
          </p:nvSpPr>
          <p:spPr>
            <a:xfrm>
              <a:off x="1491114" y="4686736"/>
              <a:ext cx="152401" cy="188852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Isosceles Triangle 62"/>
            <p:cNvSpPr/>
            <p:nvPr/>
          </p:nvSpPr>
          <p:spPr>
            <a:xfrm>
              <a:off x="1709221" y="4689707"/>
              <a:ext cx="152401" cy="188852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4" name="Straight Connector 63"/>
            <p:cNvCxnSpPr/>
            <p:nvPr/>
          </p:nvCxnSpPr>
          <p:spPr>
            <a:xfrm rot="16200000">
              <a:off x="1016531" y="4599591"/>
              <a:ext cx="164654" cy="77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16200000">
              <a:off x="1482861" y="4611363"/>
              <a:ext cx="164654" cy="77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>
              <a:off x="1699993" y="4613590"/>
              <a:ext cx="164654" cy="77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>
              <a:stCxn id="71" idx="4"/>
            </p:cNvCxnSpPr>
            <p:nvPr/>
          </p:nvCxnSpPr>
          <p:spPr>
            <a:xfrm flipV="1">
              <a:off x="915364" y="3765834"/>
              <a:ext cx="1865" cy="24834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flipV="1">
              <a:off x="1331985" y="4533133"/>
              <a:ext cx="776" cy="789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>
              <a:off x="899810" y="3993455"/>
              <a:ext cx="92233" cy="77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Oval 69"/>
            <p:cNvSpPr/>
            <p:nvPr/>
          </p:nvSpPr>
          <p:spPr>
            <a:xfrm>
              <a:off x="894209" y="3751268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/>
            <p:cNvSpPr/>
            <p:nvPr/>
          </p:nvSpPr>
          <p:spPr>
            <a:xfrm>
              <a:off x="892504" y="3968464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2" name="Straight Connector 71"/>
            <p:cNvCxnSpPr/>
            <p:nvPr/>
          </p:nvCxnSpPr>
          <p:spPr>
            <a:xfrm flipV="1">
              <a:off x="1097949" y="4597114"/>
              <a:ext cx="232874" cy="20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Oval 72"/>
            <p:cNvSpPr/>
            <p:nvPr/>
          </p:nvSpPr>
          <p:spPr>
            <a:xfrm>
              <a:off x="1078118" y="4583927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/>
            <p:cNvSpPr/>
            <p:nvPr/>
          </p:nvSpPr>
          <p:spPr>
            <a:xfrm>
              <a:off x="1307964" y="4574254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/>
            <p:cNvSpPr/>
            <p:nvPr/>
          </p:nvSpPr>
          <p:spPr>
            <a:xfrm>
              <a:off x="1487353" y="4347461"/>
              <a:ext cx="152400" cy="152402"/>
            </a:xfrm>
            <a:prstGeom prst="ellipse">
              <a:avLst/>
            </a:prstGeom>
            <a:noFill/>
            <a:ln w="635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>
            <a:xfrm>
              <a:off x="1481923" y="4127540"/>
              <a:ext cx="152400" cy="152402"/>
            </a:xfrm>
            <a:prstGeom prst="ellipse">
              <a:avLst/>
            </a:prstGeom>
            <a:noFill/>
            <a:ln w="635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/>
            <p:cNvSpPr/>
            <p:nvPr/>
          </p:nvSpPr>
          <p:spPr>
            <a:xfrm>
              <a:off x="1705732" y="4335581"/>
              <a:ext cx="152400" cy="152402"/>
            </a:xfrm>
            <a:prstGeom prst="ellipse">
              <a:avLst/>
            </a:prstGeom>
            <a:noFill/>
            <a:ln w="635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>
            <a:xfrm>
              <a:off x="1705732" y="4133950"/>
              <a:ext cx="152400" cy="152402"/>
            </a:xfrm>
            <a:prstGeom prst="ellipse">
              <a:avLst/>
            </a:prstGeom>
            <a:noFill/>
            <a:ln w="635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534287" y="3680337"/>
              <a:ext cx="301621" cy="184666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>
                  <a:latin typeface="Calibri" panose="020F0502020204030204" pitchFamily="34" charset="0"/>
                </a:rPr>
                <a:t>PICO</a:t>
              </a:r>
              <a:endParaRPr lang="en-US" sz="1200" dirty="0">
                <a:latin typeface="Calibri" panose="020F0502020204030204" pitchFamily="34" charset="0"/>
              </a:endParaRPr>
            </a:p>
          </p:txBody>
        </p:sp>
        <p:sp>
          <p:nvSpPr>
            <p:cNvPr id="80" name="TextBox 79"/>
            <p:cNvSpPr txBox="1"/>
            <p:nvPr/>
          </p:nvSpPr>
          <p:spPr>
            <a:xfrm rot="16200000">
              <a:off x="956464" y="4738237"/>
              <a:ext cx="301621" cy="184666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>
                  <a:latin typeface="Calibri" panose="020F0502020204030204" pitchFamily="34" charset="0"/>
                </a:rPr>
                <a:t>PICO</a:t>
              </a:r>
              <a:endParaRPr lang="en-US" sz="1200" dirty="0">
                <a:latin typeface="Calibri" panose="020F0502020204030204" pitchFamily="34" charset="0"/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1156809" y="3153792"/>
              <a:ext cx="63030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>
                  <a:latin typeface="Calibri" panose="020F0502020204030204" pitchFamily="34" charset="0"/>
                </a:rPr>
                <a:t>S24S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</a:rPr>
                <a:t>6</a:t>
              </a:r>
              <a:r>
                <a:rPr lang="en-US" sz="1600" dirty="0" smtClean="0">
                  <a:latin typeface="Calibri" panose="020F0502020204030204" pitchFamily="34" charset="0"/>
                </a:rPr>
                <a:t>4Gb</a:t>
              </a:r>
              <a:endParaRPr lang="en-US" sz="1600" dirty="0">
                <a:latin typeface="Calibri" panose="020F0502020204030204" pitchFamily="34" charset="0"/>
              </a:endParaRPr>
            </a:p>
          </p:txBody>
        </p:sp>
      </p:grpSp>
      <p:cxnSp>
        <p:nvCxnSpPr>
          <p:cNvPr id="84" name="Straight Arrow Connector 83"/>
          <p:cNvCxnSpPr/>
          <p:nvPr/>
        </p:nvCxnSpPr>
        <p:spPr>
          <a:xfrm flipH="1" flipV="1">
            <a:off x="2020917" y="2805030"/>
            <a:ext cx="475122" cy="242970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/>
          <p:nvPr/>
        </p:nvCxnSpPr>
        <p:spPr>
          <a:xfrm flipH="1">
            <a:off x="2106170" y="3276600"/>
            <a:ext cx="547321" cy="685800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4" name="Group 93"/>
          <p:cNvGrpSpPr/>
          <p:nvPr/>
        </p:nvGrpSpPr>
        <p:grpSpPr>
          <a:xfrm>
            <a:off x="522736" y="3488997"/>
            <a:ext cx="1391434" cy="1777506"/>
            <a:chOff x="513566" y="1371600"/>
            <a:chExt cx="1391434" cy="1777506"/>
          </a:xfrm>
        </p:grpSpPr>
        <p:sp>
          <p:nvSpPr>
            <p:cNvPr id="7" name="Rectangle 6"/>
            <p:cNvSpPr/>
            <p:nvPr/>
          </p:nvSpPr>
          <p:spPr>
            <a:xfrm>
              <a:off x="990600" y="1981200"/>
              <a:ext cx="914400" cy="457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990600" y="2198904"/>
              <a:ext cx="914400" cy="45719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985895" y="2416608"/>
              <a:ext cx="914400" cy="45719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985895" y="2628452"/>
              <a:ext cx="914400" cy="45719"/>
            </a:xfrm>
            <a:prstGeom prst="rect">
              <a:avLst/>
            </a:prstGeom>
            <a:ln>
              <a:solidFill>
                <a:srgbClr val="0064D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 rot="16200000">
              <a:off x="674656" y="2319227"/>
              <a:ext cx="830009" cy="457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 rot="16200000">
              <a:off x="905855" y="2319227"/>
              <a:ext cx="830009" cy="45719"/>
            </a:xfrm>
            <a:prstGeom prst="rec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 rot="16200000">
              <a:off x="1138585" y="2325027"/>
              <a:ext cx="830009" cy="45719"/>
            </a:xfrm>
            <a:prstGeom prst="rec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 rot="16200000">
              <a:off x="1360455" y="2325825"/>
              <a:ext cx="830009" cy="45719"/>
            </a:xfrm>
            <a:prstGeom prst="rec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Isosceles Triangle 14"/>
            <p:cNvSpPr/>
            <p:nvPr/>
          </p:nvSpPr>
          <p:spPr>
            <a:xfrm rot="5400000">
              <a:off x="655318" y="2344265"/>
              <a:ext cx="152401" cy="188852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Isosceles Triangle 15"/>
            <p:cNvSpPr/>
            <p:nvPr/>
          </p:nvSpPr>
          <p:spPr>
            <a:xfrm rot="5400000">
              <a:off x="650614" y="2556885"/>
              <a:ext cx="152401" cy="188852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Isosceles Triangle 16"/>
            <p:cNvSpPr/>
            <p:nvPr/>
          </p:nvSpPr>
          <p:spPr>
            <a:xfrm rot="5400000">
              <a:off x="646699" y="2131646"/>
              <a:ext cx="152401" cy="188852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" name="Straight Connector 17"/>
            <p:cNvCxnSpPr>
              <a:stCxn id="17" idx="0"/>
              <a:endCxn id="8" idx="1"/>
            </p:cNvCxnSpPr>
            <p:nvPr/>
          </p:nvCxnSpPr>
          <p:spPr>
            <a:xfrm flipV="1">
              <a:off x="817326" y="2221764"/>
              <a:ext cx="173274" cy="430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829002" y="2438691"/>
              <a:ext cx="164654" cy="77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824939" y="2650807"/>
              <a:ext cx="164654" cy="77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Isosceles Triangle 20"/>
            <p:cNvSpPr/>
            <p:nvPr/>
          </p:nvSpPr>
          <p:spPr>
            <a:xfrm>
              <a:off x="1245859" y="2915508"/>
              <a:ext cx="152401" cy="188852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Isosceles Triangle 21"/>
            <p:cNvSpPr/>
            <p:nvPr/>
          </p:nvSpPr>
          <p:spPr>
            <a:xfrm>
              <a:off x="1481151" y="2920245"/>
              <a:ext cx="152401" cy="188852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Isosceles Triangle 22"/>
            <p:cNvSpPr/>
            <p:nvPr/>
          </p:nvSpPr>
          <p:spPr>
            <a:xfrm>
              <a:off x="1699258" y="2923216"/>
              <a:ext cx="152401" cy="188852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" name="Straight Connector 23"/>
            <p:cNvCxnSpPr/>
            <p:nvPr/>
          </p:nvCxnSpPr>
          <p:spPr>
            <a:xfrm rot="16200000">
              <a:off x="1237737" y="2831141"/>
              <a:ext cx="164654" cy="77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>
              <a:off x="1472898" y="2844872"/>
              <a:ext cx="164654" cy="77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>
              <a:off x="1690030" y="2847099"/>
              <a:ext cx="164654" cy="77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flipV="1">
              <a:off x="1085292" y="2765575"/>
              <a:ext cx="776" cy="789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817326" y="2004059"/>
              <a:ext cx="168361" cy="77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Oval 34"/>
            <p:cNvSpPr/>
            <p:nvPr/>
          </p:nvSpPr>
          <p:spPr>
            <a:xfrm>
              <a:off x="1477390" y="2580970"/>
              <a:ext cx="152400" cy="152402"/>
            </a:xfrm>
            <a:prstGeom prst="ellipse">
              <a:avLst/>
            </a:prstGeom>
            <a:noFill/>
            <a:ln w="635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1471960" y="2361049"/>
              <a:ext cx="152400" cy="152402"/>
            </a:xfrm>
            <a:prstGeom prst="ellipse">
              <a:avLst/>
            </a:prstGeom>
            <a:noFill/>
            <a:ln w="635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/>
            <p:cNvSpPr/>
            <p:nvPr/>
          </p:nvSpPr>
          <p:spPr>
            <a:xfrm>
              <a:off x="1695769" y="2569090"/>
              <a:ext cx="152400" cy="152402"/>
            </a:xfrm>
            <a:prstGeom prst="ellipse">
              <a:avLst/>
            </a:prstGeom>
            <a:noFill/>
            <a:ln w="635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1695769" y="2367459"/>
              <a:ext cx="152400" cy="152402"/>
            </a:xfrm>
            <a:prstGeom prst="ellipse">
              <a:avLst/>
            </a:prstGeom>
            <a:noFill/>
            <a:ln w="635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1094304" y="1371600"/>
              <a:ext cx="73449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>
                  <a:latin typeface="Calibri" panose="020F0502020204030204" pitchFamily="34" charset="0"/>
                </a:rPr>
                <a:t>S25.2S</a:t>
              </a:r>
            </a:p>
            <a:p>
              <a:pPr algn="ctr"/>
              <a:r>
                <a:rPr lang="en-US" sz="1600" dirty="0" smtClean="0">
                  <a:latin typeface="Calibri" panose="020F0502020204030204" pitchFamily="34" charset="0"/>
                </a:rPr>
                <a:t>144Gb</a:t>
              </a:r>
              <a:endParaRPr lang="en-US" sz="1600" dirty="0">
                <a:latin typeface="Calibri" panose="020F0502020204030204" pitchFamily="34" charset="0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513566" y="1916520"/>
              <a:ext cx="301621" cy="184666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>
                  <a:latin typeface="Calibri" panose="020F0502020204030204" pitchFamily="34" charset="0"/>
                </a:rPr>
                <a:t>PICO</a:t>
              </a:r>
              <a:endParaRPr lang="en-US" sz="1200" dirty="0">
                <a:latin typeface="Calibri" panose="020F0502020204030204" pitchFamily="34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 rot="16200000">
              <a:off x="942086" y="2905963"/>
              <a:ext cx="301621" cy="184666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>
                  <a:latin typeface="Calibri" panose="020F0502020204030204" pitchFamily="34" charset="0"/>
                </a:rPr>
                <a:t>PICO</a:t>
              </a:r>
              <a:endParaRPr lang="en-US" sz="1200" dirty="0">
                <a:latin typeface="Calibri" panose="020F0502020204030204" pitchFamily="34" charset="0"/>
              </a:endParaRPr>
            </a:p>
          </p:txBody>
        </p:sp>
        <p:sp>
          <p:nvSpPr>
            <p:cNvPr id="89" name="Oval 88"/>
            <p:cNvSpPr/>
            <p:nvPr/>
          </p:nvSpPr>
          <p:spPr>
            <a:xfrm>
              <a:off x="1240725" y="2579140"/>
              <a:ext cx="152400" cy="152402"/>
            </a:xfrm>
            <a:prstGeom prst="ellipse">
              <a:avLst/>
            </a:prstGeom>
            <a:noFill/>
            <a:ln w="635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>
            <a:xfrm>
              <a:off x="1241764" y="2361172"/>
              <a:ext cx="152400" cy="152402"/>
            </a:xfrm>
            <a:prstGeom prst="ellipse">
              <a:avLst/>
            </a:prstGeom>
            <a:noFill/>
            <a:ln w="635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>
            <a:xfrm>
              <a:off x="1475450" y="2140633"/>
              <a:ext cx="152400" cy="152402"/>
            </a:xfrm>
            <a:prstGeom prst="ellipse">
              <a:avLst/>
            </a:prstGeom>
            <a:noFill/>
            <a:ln w="635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1699259" y="2147043"/>
              <a:ext cx="152400" cy="152402"/>
            </a:xfrm>
            <a:prstGeom prst="ellipse">
              <a:avLst/>
            </a:prstGeom>
            <a:noFill/>
            <a:ln w="635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/>
            <p:nvPr/>
          </p:nvSpPr>
          <p:spPr>
            <a:xfrm>
              <a:off x="1245254" y="2140756"/>
              <a:ext cx="152400" cy="152402"/>
            </a:xfrm>
            <a:prstGeom prst="ellipse">
              <a:avLst/>
            </a:prstGeom>
            <a:noFill/>
            <a:ln w="635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66831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WIP S25S vs. S24S Design, Test and Backend analysis</a:t>
            </a:r>
            <a:br>
              <a:rPr lang="en-US" sz="2400" dirty="0" smtClean="0"/>
            </a:br>
            <a:r>
              <a:rPr lang="en-US" sz="2400" dirty="0" smtClean="0"/>
              <a:t>WIP  </a:t>
            </a:r>
            <a:r>
              <a:rPr lang="en-US" sz="2400" dirty="0" smtClean="0">
                <a:sym typeface="Wingdings" panose="05000000000000000000" pitchFamily="2" charset="2"/>
              </a:rPr>
              <a:t> ECD to ratify POR plan is WW07.5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1643266"/>
              </p:ext>
            </p:extLst>
          </p:nvPr>
        </p:nvGraphicFramePr>
        <p:xfrm>
          <a:off x="1184275" y="1731963"/>
          <a:ext cx="9823450" cy="339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Worksheet" r:id="rId3" imgW="9823504" imgH="3390900" progId="Excel.Sheet.12">
                  <p:embed/>
                </p:oleObj>
              </mc:Choice>
              <mc:Fallback>
                <p:oleObj name="Worksheet" r:id="rId3" imgW="9823504" imgH="339090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84275" y="1731963"/>
                        <a:ext cx="9823450" cy="3390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40051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FE7DFCF2-4DE3-453B-9AF4-088A004F8FF2}" vid="{B74B212F-A0BB-4234-8094-F2519B0A661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/>
    <Date xmlns="90b7a245-a7c3-4504-88b2-cf85318e6b78">2018-02-01T00:00:00-08:00</Date>
    <Presenter xmlns="90b7a245-a7c3-4504-88b2-cf85318e6b78">DerChang Kau</Presenter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A9757D6-16EA-49DF-BF94-FEF25FAF8351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90b7a245-a7c3-4504-88b2-cf85318e6b78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3DXP_V2</Template>
  <TotalTime>1990</TotalTime>
  <Words>211</Words>
  <Application>Microsoft Office PowerPoint</Application>
  <PresentationFormat>Widescreen</PresentationFormat>
  <Paragraphs>55</Paragraphs>
  <Slides>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Neo Sans Intel</vt:lpstr>
      <vt:lpstr>Neo Sans Intel Medium</vt:lpstr>
      <vt:lpstr>Arial</vt:lpstr>
      <vt:lpstr>Calibri</vt:lpstr>
      <vt:lpstr>Wingdings</vt:lpstr>
      <vt:lpstr>blank</vt:lpstr>
      <vt:lpstr>Worksheet</vt:lpstr>
      <vt:lpstr>Microsoft Excel Worksheet</vt:lpstr>
      <vt:lpstr>3.2 Product POR and Decision Process for POR Change</vt:lpstr>
      <vt:lpstr>Design Rule Risks for Option 1  S26S’</vt:lpstr>
      <vt:lpstr>TGnMOST Risks for Option 2  S26S DBR</vt:lpstr>
      <vt:lpstr>Mitigation and Containment for Option 1</vt:lpstr>
      <vt:lpstr>WIP S25S vs. S24S Design, Test and Backend analysis WIP   ECD to ratify POR plan is WW07.5 </vt:lpstr>
    </vt:vector>
  </TitlesOfParts>
  <Company>Intel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3.2 Product POR and Decision Process for POR Change</dc:title>
  <dc:creator>Kau, Derchang</dc:creator>
  <cp:lastModifiedBy>Kau, Derchang</cp:lastModifiedBy>
  <cp:revision>21</cp:revision>
  <dcterms:created xsi:type="dcterms:W3CDTF">2018-02-01T18:54:50Z</dcterms:created>
  <dcterms:modified xsi:type="dcterms:W3CDTF">2018-02-03T23:48:14Z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</Properties>
</file>