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1" r:id="rId4"/>
  </p:sldMasterIdLst>
  <p:notesMasterIdLst>
    <p:notesMasterId r:id="rId18"/>
  </p:notesMasterIdLst>
  <p:handoutMasterIdLst>
    <p:handoutMasterId r:id="rId19"/>
  </p:handoutMasterIdLst>
  <p:sldIdLst>
    <p:sldId id="256" r:id="rId5"/>
    <p:sldId id="396" r:id="rId6"/>
    <p:sldId id="390" r:id="rId7"/>
    <p:sldId id="391" r:id="rId8"/>
    <p:sldId id="392" r:id="rId9"/>
    <p:sldId id="394" r:id="rId10"/>
    <p:sldId id="393" r:id="rId11"/>
    <p:sldId id="397" r:id="rId12"/>
    <p:sldId id="398" r:id="rId13"/>
    <p:sldId id="360" r:id="rId14"/>
    <p:sldId id="385" r:id="rId15"/>
    <p:sldId id="395" r:id="rId16"/>
    <p:sldId id="399" r:id="rId17"/>
  </p:sldIdLst>
  <p:sldSz cx="9144000" cy="6858000" type="screen4x3"/>
  <p:notesSz cx="6858000" cy="9180513"/>
  <p:defaultTex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76B11"/>
    <a:srgbClr val="0033CC"/>
    <a:srgbClr val="F10DB5"/>
    <a:srgbClr val="3CF22E"/>
    <a:srgbClr val="000099"/>
    <a:srgbClr val="24207A"/>
    <a:srgbClr val="000104"/>
    <a:srgbClr val="0066CC"/>
    <a:srgbClr val="C1CEEC"/>
    <a:srgbClr val="2923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22" y="-9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59" name="Rectangle 3075"/>
          <p:cNvSpPr>
            <a:spLocks noGrp="1" noChangeArrowheads="1"/>
          </p:cNvSpPr>
          <p:nvPr>
            <p:ph type="dt" sz="quarter" idx="1"/>
          </p:nvPr>
        </p:nvSpPr>
        <p:spPr bwMode="auto">
          <a:xfrm>
            <a:off x="3884613" y="0"/>
            <a:ext cx="2987675" cy="452438"/>
          </a:xfrm>
          <a:prstGeom prst="rect">
            <a:avLst/>
          </a:prstGeom>
          <a:noFill/>
          <a:ln w="9525">
            <a:noFill/>
            <a:miter lim="800000"/>
            <a:headEnd/>
            <a:tailEnd/>
          </a:ln>
          <a:effectLst/>
        </p:spPr>
        <p:txBody>
          <a:bodyPr vert="horz" wrap="square" lIns="90077" tIns="45039" rIns="90077" bIns="45039" numCol="1" anchor="t"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ea typeface="+mn-ea"/>
              </a:defRPr>
            </a:lvl1pPr>
          </a:lstStyle>
          <a:p>
            <a:pPr>
              <a:defRPr/>
            </a:pPr>
            <a:endParaRPr lang="en-US"/>
          </a:p>
        </p:txBody>
      </p:sp>
      <p:sp>
        <p:nvSpPr>
          <p:cNvPr id="429061" name="Rectangle 3077"/>
          <p:cNvSpPr>
            <a:spLocks noGrp="1" noChangeArrowheads="1"/>
          </p:cNvSpPr>
          <p:nvPr>
            <p:ph type="sldNum" sz="quarter" idx="3"/>
          </p:nvPr>
        </p:nvSpPr>
        <p:spPr bwMode="auto">
          <a:xfrm>
            <a:off x="3884613" y="8742363"/>
            <a:ext cx="2987675" cy="452437"/>
          </a:xfrm>
          <a:prstGeom prst="rect">
            <a:avLst/>
          </a:prstGeom>
          <a:noFill/>
          <a:ln w="9525">
            <a:noFill/>
            <a:miter lim="800000"/>
            <a:headEnd/>
            <a:tailEnd/>
          </a:ln>
          <a:effectLst/>
        </p:spPr>
        <p:txBody>
          <a:bodyPr vert="horz" wrap="square" lIns="90077" tIns="45039" rIns="90077" bIns="45039" numCol="1" anchor="b"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defRPr>
            </a:lvl1pPr>
          </a:lstStyle>
          <a:p>
            <a:fld id="{2BB3CFA0-C50B-4408-AE35-7387DF8B323A}" type="slidenum">
              <a:rPr lang="en-US"/>
              <a:pPr/>
              <a:t>‹#›</a:t>
            </a:fld>
            <a:endParaRPr lang="en-US"/>
          </a:p>
        </p:txBody>
      </p:sp>
    </p:spTree>
    <p:extLst>
      <p:ext uri="{BB962C8B-B14F-4D97-AF65-F5344CB8AC3E}">
        <p14:creationId xmlns:p14="http://schemas.microsoft.com/office/powerpoint/2010/main" xmlns="" val="3270693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5"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algn="r" defTabSz="915988" eaLnBrk="0" hangingPunct="0">
              <a:defRPr>
                <a:latin typeface="Times New Roman" pitchFamily="18" charset="0"/>
                <a:ea typeface="+mn-ea"/>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algn="r" defTabSz="915988" eaLnBrk="0" hangingPunct="0">
              <a:defRPr>
                <a:latin typeface="Times New Roman" pitchFamily="18" charset="0"/>
              </a:defRPr>
            </a:lvl1pPr>
          </a:lstStyle>
          <a:p>
            <a:fld id="{22FB48F5-EA81-42AD-BA58-99B1C308118C}" type="slidenum">
              <a:rPr lang="en-US"/>
              <a:pPr/>
              <a:t>‹#›</a:t>
            </a:fld>
            <a:endParaRPr lang="en-US"/>
          </a:p>
        </p:txBody>
      </p:sp>
    </p:spTree>
    <p:extLst>
      <p:ext uri="{BB962C8B-B14F-4D97-AF65-F5344CB8AC3E}">
        <p14:creationId xmlns:p14="http://schemas.microsoft.com/office/powerpoint/2010/main" xmlns="" val="97489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p>
            <a:pPr algn="ctr" eaLnBrk="0" hangingPunct="0"/>
            <a:fld id="{CFF3407A-6DC1-4A39-82EB-AEA861823479}"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962F82A-68A1-4208-B231-611A71C672E5}" type="datetime4">
              <a:rPr lang="en-US"/>
              <a:pPr/>
              <a:t>November 20, 2014</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n-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p>
            <a:pPr algn="ctr" eaLnBrk="0" hangingPunct="0"/>
            <a:fld id="{200864FE-FB61-4EE3-96BA-3D027769C9AA}" type="slidenum">
              <a:rPr lang="en-US" sz="800" b="1"/>
              <a:pPr algn="ctr" eaLnBrk="0" hangingPunct="0"/>
              <a:t>‹#›</a:t>
            </a:fld>
            <a:endParaRPr lang="en-US" sz="800" b="1"/>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DDDEE7D-CA42-4C6D-B6B0-ED94911E7151}" type="datetime4">
              <a:rPr lang="en-US"/>
              <a:pPr/>
              <a:t>November 20, 2014</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Non-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p>
            <a:pPr algn="ctr" eaLnBrk="0" hangingPunct="0"/>
            <a:fld id="{793EA9EC-6FB6-4C56-A06D-BED53ED1E580}" type="slidenum">
              <a:rPr lang="en-US" sz="800" b="1"/>
              <a:pPr algn="ctr" eaLnBrk="0" hangingPunct="0"/>
              <a:t>‹#›</a:t>
            </a:fld>
            <a:endParaRPr lang="en-US" sz="800" b="1"/>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256C2460-ADC0-40E9-A362-F24402168850}" type="datetime4">
              <a:rPr lang="en-US"/>
              <a:pPr/>
              <a:t>November 20, 2014</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5"/>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p>
            <a:pPr algn="ctr" eaLnBrk="0" hangingPunct="0"/>
            <a:fld id="{835F2315-883B-4E65-BD63-1126B2AB15F4}" type="slidenum">
              <a:rPr lang="en-US" sz="800" b="1"/>
              <a:pPr algn="ctr" eaLnBrk="0" hangingPunct="0"/>
              <a:t>‹#›</a:t>
            </a:fld>
            <a:endParaRPr lang="en-US" sz="800" b="1"/>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1"/>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A842C71-A808-442A-88EE-1D871782F288}" type="datetime4">
              <a:rPr lang="en-US"/>
              <a:pPr/>
              <a:t>November 20, 2014</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p>
            <a:pPr algn="ctr" eaLnBrk="0" hangingPunct="0"/>
            <a:fld id="{E2DEDE3F-9FDD-4D2A-B8C8-D51806A88C28}" type="slidenum">
              <a:rPr lang="en-US" sz="800" b="1"/>
              <a:pPr algn="ctr" eaLnBrk="0" hangingPunct="0"/>
              <a:t>‹#›</a:t>
            </a:fld>
            <a:endParaRPr lang="en-US" sz="800" b="1"/>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58579EE-FFC6-4E64-AA58-9F3079675195}" type="datetime4">
              <a:rPr lang="en-US"/>
              <a:pPr/>
              <a:t>November 20, 2014</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p>
            <a:pPr algn="ctr" eaLnBrk="0" hangingPunct="0"/>
            <a:fld id="{547512C2-D0B0-449F-8E3F-7DB3B889378F}" type="slidenum">
              <a:rPr lang="en-US" sz="800" b="1"/>
              <a:pPr algn="ctr" eaLnBrk="0" hangingPunct="0"/>
              <a:t>‹#›</a:t>
            </a:fld>
            <a:endParaRPr lang="en-US" sz="800" b="1"/>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26AAB2A7-0496-4B4F-ACC8-0BE976AF1341}" type="datetime4">
              <a:rPr lang="en-US"/>
              <a:pPr/>
              <a:t>November 20, 2014</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p>
            <a:pPr algn="ctr" eaLnBrk="0" hangingPunct="0"/>
            <a:fld id="{9326F9CF-98D5-45DC-901F-EE291EB379B8}" type="slidenum">
              <a:rPr lang="en-US" sz="800" b="1"/>
              <a:pPr algn="ctr" eaLnBrk="0" hangingPunct="0"/>
              <a:t>‹#›</a:t>
            </a:fld>
            <a:endParaRPr lang="en-US" sz="800" b="1"/>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5A1A17D8-B76F-406C-89E9-180FCFCE5267}" type="datetime4">
              <a:rPr lang="en-US"/>
              <a:pPr/>
              <a:t>November 20, 2014</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5"/>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n-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p>
            <a:pPr algn="ctr" eaLnBrk="0" hangingPunct="0"/>
            <a:fld id="{C4FCA91F-20EB-4207-9867-A9A5688D8A31}"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82B420D7-16B3-4EA7-BF46-AAFBBE9CF960}" type="datetime4">
              <a:rPr lang="en-US"/>
              <a:pPr/>
              <a:t>November 20, 2014</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n-Confidential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p>
            <a:pPr algn="ctr" eaLnBrk="0" hangingPunct="0"/>
            <a:fld id="{7AFA0AFC-6E0D-429D-839D-13B7A4E97F31}" type="slidenum">
              <a:rPr lang="en-US" sz="800" b="1"/>
              <a:pPr algn="ctr" eaLnBrk="0" hangingPunct="0"/>
              <a:t>‹#›</a:t>
            </a:fld>
            <a:endParaRPr lang="en-US" sz="800" b="1"/>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1"/>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4041234C-2702-44B9-A1E3-5E5D7F0DEEA6}" type="datetime4">
              <a:rPr lang="en-US"/>
              <a:pPr/>
              <a:t>November 20, 2014</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on-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4"/>
          <p:cNvSpPr>
            <a:spLocks noChangeArrowheads="1"/>
          </p:cNvSpPr>
          <p:nvPr/>
        </p:nvSpPr>
        <p:spPr bwMode="auto">
          <a:xfrm>
            <a:off x="0" y="6465888"/>
            <a:ext cx="2405063"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p>
            <a:pPr algn="ctr" eaLnBrk="0" hangingPunct="0"/>
            <a:fld id="{814EACD0-C785-4801-8B8C-455C6B06EE71}" type="slidenum">
              <a:rPr lang="en-US" sz="800" b="1"/>
              <a:pPr algn="ctr" eaLnBrk="0" hangingPunct="0"/>
              <a:t>‹#›</a:t>
            </a:fld>
            <a:endParaRPr lang="en-US" sz="800" b="1"/>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FF683AA-9A8C-410C-BCC4-4EF86DE78C57}" type="datetime4">
              <a:rPr lang="en-US"/>
              <a:pPr/>
              <a:t>November 20, 2014</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92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7175" y="1219200"/>
            <a:ext cx="8435975" cy="483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ransition>
    <p:fade/>
  </p:transition>
  <p:timing>
    <p:tnLst>
      <p:par>
        <p:cTn id="1" dur="indefinite" restart="never" nodeType="tmRoot"/>
      </p:par>
    </p:tnLst>
  </p:timing>
  <p:hf sldNum="0" hdr="0" ftr="0"/>
  <p:txStyles>
    <p:titleStyle>
      <a:lvl1pPr algn="ctr" rtl="0" eaLnBrk="1" fontAlgn="base" hangingPunct="1">
        <a:spcBef>
          <a:spcPct val="0"/>
        </a:spcBef>
        <a:spcAft>
          <a:spcPct val="0"/>
        </a:spcAft>
        <a:defRPr sz="3600">
          <a:solidFill>
            <a:srgbClr val="002060"/>
          </a:solidFill>
          <a:latin typeface="+mj-lt"/>
          <a:ea typeface="+mj-ea"/>
          <a:cs typeface="+mj-cs"/>
        </a:defRPr>
      </a:lvl1pPr>
      <a:lvl2pPr algn="ctr" rtl="0" eaLnBrk="1" fontAlgn="base" hangingPunct="1">
        <a:spcBef>
          <a:spcPct val="0"/>
        </a:spcBef>
        <a:spcAft>
          <a:spcPct val="0"/>
        </a:spcAft>
        <a:defRPr sz="3600">
          <a:solidFill>
            <a:srgbClr val="002060"/>
          </a:solidFill>
          <a:latin typeface="Tahoma" pitchFamily="34" charset="0"/>
          <a:ea typeface="MS PGothic" pitchFamily="34" charset="-128"/>
        </a:defRPr>
      </a:lvl2pPr>
      <a:lvl3pPr algn="ctr" rtl="0" eaLnBrk="1" fontAlgn="base" hangingPunct="1">
        <a:spcBef>
          <a:spcPct val="0"/>
        </a:spcBef>
        <a:spcAft>
          <a:spcPct val="0"/>
        </a:spcAft>
        <a:defRPr sz="3600">
          <a:solidFill>
            <a:srgbClr val="002060"/>
          </a:solidFill>
          <a:latin typeface="Tahoma" pitchFamily="34" charset="0"/>
          <a:ea typeface="MS PGothic" pitchFamily="34" charset="-128"/>
        </a:defRPr>
      </a:lvl3pPr>
      <a:lvl4pPr algn="ctr" rtl="0" eaLnBrk="1" fontAlgn="base" hangingPunct="1">
        <a:spcBef>
          <a:spcPct val="0"/>
        </a:spcBef>
        <a:spcAft>
          <a:spcPct val="0"/>
        </a:spcAft>
        <a:defRPr sz="3600">
          <a:solidFill>
            <a:srgbClr val="002060"/>
          </a:solidFill>
          <a:latin typeface="Tahoma" pitchFamily="34" charset="0"/>
          <a:ea typeface="MS PGothic" pitchFamily="34" charset="-128"/>
        </a:defRPr>
      </a:lvl4pPr>
      <a:lvl5pPr algn="ctr" rtl="0" eaLnBrk="1" fontAlgn="base" hangingPunct="1">
        <a:spcBef>
          <a:spcPct val="0"/>
        </a:spcBef>
        <a:spcAft>
          <a:spcPct val="0"/>
        </a:spcAft>
        <a:defRPr sz="3600">
          <a:solidFill>
            <a:srgbClr val="002060"/>
          </a:solidFill>
          <a:latin typeface="Tahoma" pitchFamily="34" charset="0"/>
          <a:ea typeface="MS PGothic" pitchFamily="34" charset="-128"/>
        </a:defRPr>
      </a:lvl5pPr>
      <a:lvl6pPr marL="457200" algn="ctr" rtl="0" eaLnBrk="1" fontAlgn="base" hangingPunct="1">
        <a:spcBef>
          <a:spcPct val="0"/>
        </a:spcBef>
        <a:spcAft>
          <a:spcPct val="0"/>
        </a:spcAft>
        <a:defRPr sz="3600">
          <a:solidFill>
            <a:srgbClr val="002060"/>
          </a:solidFill>
          <a:latin typeface="Tahoma" pitchFamily="34" charset="0"/>
        </a:defRPr>
      </a:lvl6pPr>
      <a:lvl7pPr marL="914400" algn="ctr" rtl="0" eaLnBrk="1" fontAlgn="base" hangingPunct="1">
        <a:spcBef>
          <a:spcPct val="0"/>
        </a:spcBef>
        <a:spcAft>
          <a:spcPct val="0"/>
        </a:spcAft>
        <a:defRPr sz="3600">
          <a:solidFill>
            <a:srgbClr val="002060"/>
          </a:solidFill>
          <a:latin typeface="Tahoma" pitchFamily="34" charset="0"/>
        </a:defRPr>
      </a:lvl7pPr>
      <a:lvl8pPr marL="1371600" algn="ctr" rtl="0" eaLnBrk="1" fontAlgn="base" hangingPunct="1">
        <a:spcBef>
          <a:spcPct val="0"/>
        </a:spcBef>
        <a:spcAft>
          <a:spcPct val="0"/>
        </a:spcAft>
        <a:defRPr sz="3600">
          <a:solidFill>
            <a:srgbClr val="002060"/>
          </a:solidFill>
          <a:latin typeface="Tahoma" pitchFamily="34" charset="0"/>
        </a:defRPr>
      </a:lvl8pPr>
      <a:lvl9pPr marL="1828800" algn="ctr" rtl="0" eaLnBrk="1" fontAlgn="base" hangingPunct="1">
        <a:spcBef>
          <a:spcPct val="0"/>
        </a:spcBef>
        <a:spcAft>
          <a:spcPct val="0"/>
        </a:spcAft>
        <a:defRPr sz="3600">
          <a:solidFill>
            <a:srgbClr val="002060"/>
          </a:solidFill>
          <a:latin typeface="Tahoma" pitchFamily="34" charset="0"/>
        </a:defRPr>
      </a:lvl9pPr>
    </p:titleStyle>
    <p:bodyStyle>
      <a:lvl1pPr marL="342900" indent="-342900" algn="l" rtl="0" eaLnBrk="1" fontAlgn="base" hangingPunct="1">
        <a:lnSpc>
          <a:spcPct val="130000"/>
        </a:lnSpc>
        <a:spcBef>
          <a:spcPct val="20000"/>
        </a:spcBef>
        <a:spcAft>
          <a:spcPct val="0"/>
        </a:spcAft>
        <a:buClr>
          <a:srgbClr val="0070C0"/>
        </a:buClr>
        <a:buSzPct val="90000"/>
        <a:buFont typeface="Arial Unicode MS" pitchFamily="34" charset="-128"/>
        <a:buChar char="▶"/>
        <a:defRPr sz="2400">
          <a:solidFill>
            <a:srgbClr val="002060"/>
          </a:solidFill>
          <a:latin typeface="+mn-lt"/>
          <a:ea typeface="+mn-ea"/>
          <a:cs typeface="+mn-cs"/>
        </a:defRPr>
      </a:lvl1pPr>
      <a:lvl2pPr marL="742950" indent="-285750" algn="l" rtl="0" eaLnBrk="1" fontAlgn="base" hangingPunct="1">
        <a:lnSpc>
          <a:spcPct val="130000"/>
        </a:lnSpc>
        <a:spcBef>
          <a:spcPct val="20000"/>
        </a:spcBef>
        <a:spcAft>
          <a:spcPct val="0"/>
        </a:spcAft>
        <a:buClr>
          <a:srgbClr val="92D050"/>
        </a:buClr>
        <a:buSzPct val="90000"/>
        <a:buFont typeface="Wingdings" pitchFamily="2" charset="2"/>
        <a:buChar char="§"/>
        <a:defRPr sz="2200">
          <a:solidFill>
            <a:srgbClr val="002060"/>
          </a:solidFill>
          <a:latin typeface="+mn-lt"/>
          <a:ea typeface="MS PGothic" pitchFamily="34" charset="-128"/>
        </a:defRPr>
      </a:lvl2pPr>
      <a:lvl3pPr marL="1257300" indent="-342900" algn="l" rtl="0" eaLnBrk="1" fontAlgn="base" hangingPunct="1">
        <a:lnSpc>
          <a:spcPct val="130000"/>
        </a:lnSpc>
        <a:spcBef>
          <a:spcPct val="20000"/>
        </a:spcBef>
        <a:spcAft>
          <a:spcPct val="0"/>
        </a:spcAft>
        <a:buClr>
          <a:srgbClr val="6BB1C9"/>
        </a:buClr>
        <a:buSzPct val="90000"/>
        <a:buFont typeface="Arial" pitchFamily="34" charset="0"/>
        <a:buChar char="•"/>
        <a:defRPr sz="2000">
          <a:solidFill>
            <a:srgbClr val="002060"/>
          </a:solidFill>
          <a:latin typeface="+mn-lt"/>
          <a:ea typeface="MS PGothic" pitchFamily="34" charset="-128"/>
        </a:defRPr>
      </a:lvl3pPr>
      <a:lvl4pPr marL="1600200" indent="-228600" algn="l" rtl="0" eaLnBrk="1" fontAlgn="base" hangingPunct="1">
        <a:lnSpc>
          <a:spcPct val="130000"/>
        </a:lnSpc>
        <a:spcBef>
          <a:spcPct val="20000"/>
        </a:spcBef>
        <a:spcAft>
          <a:spcPct val="0"/>
        </a:spcAft>
        <a:buClr>
          <a:srgbClr val="6BB1C9"/>
        </a:buClr>
        <a:buSzPct val="90000"/>
        <a:buFont typeface="Arial" pitchFamily="34" charset="0"/>
        <a:defRPr>
          <a:solidFill>
            <a:srgbClr val="002060"/>
          </a:solidFill>
          <a:latin typeface="+mn-lt"/>
          <a:ea typeface="MS PGothic" pitchFamily="34" charset="-128"/>
        </a:defRPr>
      </a:lvl4pPr>
      <a:lvl5pPr marL="2057400" indent="-228600" algn="l" rtl="0" eaLnBrk="1" fontAlgn="base" hangingPunct="1">
        <a:lnSpc>
          <a:spcPct val="130000"/>
        </a:lnSpc>
        <a:spcBef>
          <a:spcPct val="20000"/>
        </a:spcBef>
        <a:spcAft>
          <a:spcPct val="0"/>
        </a:spcAft>
        <a:buClr>
          <a:srgbClr val="6BB1C9"/>
        </a:buClr>
        <a:buFont typeface="Arial" pitchFamily="34" charset="0"/>
        <a:defRPr>
          <a:solidFill>
            <a:srgbClr val="002060"/>
          </a:solidFill>
          <a:latin typeface="+mn-lt"/>
          <a:ea typeface="MS PGothic" pitchFamily="34" charset="-128"/>
        </a:defRPr>
      </a:lvl5pPr>
      <a:lvl6pPr marL="25146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6pPr>
      <a:lvl7pPr marL="29718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7pPr>
      <a:lvl8pPr marL="34290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8pPr>
      <a:lvl9pPr marL="38862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2551375"/>
            <a:ext cx="9144000" cy="2772772"/>
          </a:xfrm>
        </p:spPr>
        <p:txBody>
          <a:bodyPr/>
          <a:lstStyle/>
          <a:p>
            <a:pPr>
              <a:defRPr/>
            </a:pPr>
            <a:endParaRPr lang="en-US" sz="2400" dirty="0" smtClean="0"/>
          </a:p>
          <a:p>
            <a:pPr>
              <a:defRPr/>
            </a:pPr>
            <a:r>
              <a:rPr lang="en-US" sz="2400" dirty="0" smtClean="0"/>
              <a:t>Christina P., Koushik, Paolo, Stephen</a:t>
            </a:r>
          </a:p>
          <a:p>
            <a:pPr>
              <a:defRPr/>
            </a:pPr>
            <a:endParaRPr lang="en-US" sz="2400" dirty="0" smtClean="0"/>
          </a:p>
          <a:p>
            <a:pPr>
              <a:defRPr/>
            </a:pPr>
            <a:r>
              <a:rPr lang="en-US" sz="2400" dirty="0" smtClean="0"/>
              <a:t>11/19/2014</a:t>
            </a:r>
          </a:p>
        </p:txBody>
      </p:sp>
      <p:sp>
        <p:nvSpPr>
          <p:cNvPr id="14338" name="Title 4"/>
          <p:cNvSpPr>
            <a:spLocks noGrp="1"/>
          </p:cNvSpPr>
          <p:nvPr>
            <p:ph type="ctrTitle"/>
          </p:nvPr>
        </p:nvSpPr>
        <p:spPr>
          <a:xfrm>
            <a:off x="0" y="1165456"/>
            <a:ext cx="9144000" cy="1298575"/>
          </a:xfrm>
        </p:spPr>
        <p:txBody>
          <a:bodyPr/>
          <a:lstStyle/>
          <a:p>
            <a:pPr>
              <a:defRPr/>
            </a:pPr>
            <a:r>
              <a:rPr lang="en-US" dirty="0"/>
              <a:t>Polarity measurements using 2xNMOS single cell devices in </a:t>
            </a:r>
            <a:r>
              <a:rPr lang="en-US" dirty="0" smtClean="0"/>
              <a:t>S15B</a:t>
            </a:r>
            <a:br>
              <a:rPr lang="en-US" dirty="0" smtClean="0"/>
            </a:br>
            <a:r>
              <a:rPr lang="en-US" dirty="0" smtClean="0"/>
              <a:t>Test Development &amp; Plan</a:t>
            </a:r>
            <a:endParaRPr lang="en-US" dirty="0"/>
          </a:p>
        </p:txBody>
      </p:sp>
      <p:sp>
        <p:nvSpPr>
          <p:cNvPr id="14339" name="Date Placeholder 9"/>
          <p:cNvSpPr>
            <a:spLocks noGrp="1"/>
          </p:cNvSpPr>
          <p:nvPr>
            <p:ph type="dt" sz="quarter" idx="10"/>
          </p:nvPr>
        </p:nvSpPr>
        <p:spPr bwMode="auto">
          <a:noFill/>
          <a:ln>
            <a:miter lim="800000"/>
            <a:headEnd/>
            <a:tailEnd/>
          </a:ln>
        </p:spPr>
        <p:txBody>
          <a:bodyPr/>
          <a:lstStyle/>
          <a:p>
            <a:fld id="{76C446A7-AEF9-4C29-ADC7-79D8FE63035B}" type="datetime4">
              <a:rPr lang="en-US"/>
              <a:pPr/>
              <a:t>November 20, 2014</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0" y="6607175"/>
            <a:ext cx="1871663" cy="109538"/>
          </a:xfrm>
          <a:prstGeom prst="rect">
            <a:avLst/>
          </a:prstGeom>
        </p:spPr>
        <p:txBody>
          <a:bodyPr/>
          <a:lstStyle/>
          <a:p>
            <a:fld id="{958579EE-FFC6-4E64-AA58-9F3079675195}" type="datetime4">
              <a:rPr lang="en-US" smtClean="0"/>
              <a:pPr/>
              <a:t>November 20, 2014</a:t>
            </a:fld>
            <a:endParaRPr lang="en-US"/>
          </a:p>
        </p:txBody>
      </p:sp>
    </p:spTree>
    <p:extLst>
      <p:ext uri="{BB962C8B-B14F-4D97-AF65-F5344CB8AC3E}">
        <p14:creationId xmlns:p14="http://schemas.microsoft.com/office/powerpoint/2010/main" xmlns="" val="11316950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rotWithShape="1">
          <a:blip r:embed="rId2" cstate="print"/>
          <a:srcRect l="7052" r="30842"/>
          <a:stretch/>
        </p:blipFill>
        <p:spPr>
          <a:xfrm>
            <a:off x="3847296" y="1348740"/>
            <a:ext cx="3506647" cy="4033260"/>
          </a:xfrm>
          <a:prstGeom prst="rect">
            <a:avLst/>
          </a:prstGeom>
        </p:spPr>
      </p:pic>
      <p:sp>
        <p:nvSpPr>
          <p:cNvPr id="5" name="Title 4"/>
          <p:cNvSpPr>
            <a:spLocks noGrp="1"/>
          </p:cNvSpPr>
          <p:nvPr>
            <p:ph type="title"/>
          </p:nvPr>
        </p:nvSpPr>
        <p:spPr/>
        <p:txBody>
          <a:bodyPr/>
          <a:lstStyle/>
          <a:p>
            <a:r>
              <a:rPr lang="en-US" sz="2800" dirty="0" smtClean="0"/>
              <a:t>Pad Connections for S15B_2xNMOS_Sampling Stress</a:t>
            </a:r>
            <a:endParaRPr lang="en-US" sz="2800" dirty="0"/>
          </a:p>
        </p:txBody>
      </p:sp>
      <p:sp>
        <p:nvSpPr>
          <p:cNvPr id="4" name="Date Placeholder 3"/>
          <p:cNvSpPr>
            <a:spLocks noGrp="1"/>
          </p:cNvSpPr>
          <p:nvPr>
            <p:ph type="dt" sz="half" idx="10"/>
          </p:nvPr>
        </p:nvSpPr>
        <p:spPr/>
        <p:txBody>
          <a:bodyPr/>
          <a:lstStyle/>
          <a:p>
            <a:fld id="{5A1A17D8-B76F-406C-89E9-180FCFCE5267}" type="datetime4">
              <a:rPr lang="en-US" smtClean="0"/>
              <a:pPr/>
              <a:t>November 20, 2014</a:t>
            </a:fld>
            <a:endParaRPr lang="en-US"/>
          </a:p>
        </p:txBody>
      </p:sp>
      <p:pic>
        <p:nvPicPr>
          <p:cNvPr id="124" name="Picture 123"/>
          <p:cNvPicPr>
            <a:picLocks noChangeAspect="1"/>
          </p:cNvPicPr>
          <p:nvPr/>
        </p:nvPicPr>
        <p:blipFill>
          <a:blip r:embed="rId3" cstate="print"/>
          <a:stretch>
            <a:fillRect/>
          </a:stretch>
        </p:blipFill>
        <p:spPr>
          <a:xfrm>
            <a:off x="264762" y="1348740"/>
            <a:ext cx="3598298" cy="4033260"/>
          </a:xfrm>
          <a:prstGeom prst="rect">
            <a:avLst/>
          </a:prstGeom>
        </p:spPr>
      </p:pic>
      <p:graphicFrame>
        <p:nvGraphicFramePr>
          <p:cNvPr id="125" name="Table 124"/>
          <p:cNvGraphicFramePr>
            <a:graphicFrameLocks noGrp="1"/>
          </p:cNvGraphicFramePr>
          <p:nvPr/>
        </p:nvGraphicFramePr>
        <p:xfrm>
          <a:off x="6731001" y="2903379"/>
          <a:ext cx="2222499" cy="3267075"/>
        </p:xfrm>
        <a:graphic>
          <a:graphicData uri="http://schemas.openxmlformats.org/drawingml/2006/table">
            <a:tbl>
              <a:tblPr/>
              <a:tblGrid>
                <a:gridCol w="624191"/>
                <a:gridCol w="974117"/>
                <a:gridCol w="624191"/>
              </a:tblGrid>
              <a:tr h="200025">
                <a:tc>
                  <a:txBody>
                    <a:bodyPr/>
                    <a:lstStyle/>
                    <a:p>
                      <a:pPr algn="ctr" fontAlgn="b"/>
                      <a:r>
                        <a:rPr lang="en-US" sz="1100" b="1" i="0" u="none" strike="noStrike" dirty="0">
                          <a:solidFill>
                            <a:srgbClr val="000000"/>
                          </a:solidFill>
                          <a:effectLst/>
                          <a:latin typeface="Calibri" panose="020F0502020204030204" pitchFamily="34" charset="0"/>
                        </a:rPr>
                        <a:t>Pad</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100" b="1" i="0" u="none" strike="noStrike">
                          <a:solidFill>
                            <a:srgbClr val="000000"/>
                          </a:solidFill>
                          <a:effectLst/>
                          <a:latin typeface="Calibri" panose="020F0502020204030204" pitchFamily="34" charset="0"/>
                        </a:rPr>
                        <a:t>Desc</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100" b="1" i="0" u="none" strike="noStrike">
                          <a:solidFill>
                            <a:srgbClr val="000000"/>
                          </a:solidFill>
                          <a:effectLst/>
                          <a:latin typeface="Calibri" panose="020F0502020204030204" pitchFamily="34" charset="0"/>
                        </a:rPr>
                        <a:t>Device ID</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Cascode</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00025">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BL-Dev1</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PW_BOT_D1</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Top_Gate_dev2</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DBL</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Gate</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DNW</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Source</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Top Gate</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DWL</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PW_top</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Top Cascode</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PSUB</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Gate-2</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190500">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PW_BOT_D2</a:t>
                      </a:r>
                    </a:p>
                  </a:txBody>
                  <a:tcPr marL="0" marR="0" marT="0" marB="0" anchor="b">
                    <a:lnL>
                      <a:noFill/>
                    </a:lnL>
                    <a:lnR>
                      <a:noFill/>
                    </a:lnR>
                    <a:lnT>
                      <a:noFill/>
                    </a:lnT>
                    <a:lnB>
                      <a:noFill/>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r>
              <a:tr h="200025">
                <a:tc>
                  <a:txBody>
                    <a:bodyPr/>
                    <a:lstStyle/>
                    <a:p>
                      <a:pPr algn="ctr" fontAlgn="b"/>
                      <a:r>
                        <a:rPr lang="en-US" sz="1100" b="0" i="0" u="none" strike="noStrike">
                          <a:solidFill>
                            <a:srgbClr val="00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Source-2</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All</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128" name="Picture 127"/>
          <p:cNvPicPr>
            <a:picLocks noChangeAspect="1"/>
          </p:cNvPicPr>
          <p:nvPr/>
        </p:nvPicPr>
        <p:blipFill>
          <a:blip r:embed="rId4" cstate="print"/>
          <a:stretch>
            <a:fillRect/>
          </a:stretch>
        </p:blipFill>
        <p:spPr>
          <a:xfrm>
            <a:off x="531820" y="747720"/>
            <a:ext cx="8080359" cy="601020"/>
          </a:xfrm>
          <a:prstGeom prst="rect">
            <a:avLst/>
          </a:prstGeom>
        </p:spPr>
      </p:pic>
      <p:sp>
        <p:nvSpPr>
          <p:cNvPr id="129" name="TextBox 128"/>
          <p:cNvSpPr txBox="1"/>
          <p:nvPr/>
        </p:nvSpPr>
        <p:spPr>
          <a:xfrm>
            <a:off x="5600619" y="1981200"/>
            <a:ext cx="311304" cy="369332"/>
          </a:xfrm>
          <a:prstGeom prst="rect">
            <a:avLst/>
          </a:prstGeom>
          <a:noFill/>
        </p:spPr>
        <p:txBody>
          <a:bodyPr wrap="none" rtlCol="0">
            <a:spAutoFit/>
          </a:bodyPr>
          <a:lstStyle/>
          <a:p>
            <a:r>
              <a:rPr lang="en-US" sz="1800" dirty="0"/>
              <a:t>4</a:t>
            </a:r>
            <a:endParaRPr lang="en-US" sz="1800" dirty="0" smtClean="0"/>
          </a:p>
        </p:txBody>
      </p:sp>
      <p:sp>
        <p:nvSpPr>
          <p:cNvPr id="130" name="TextBox 129"/>
          <p:cNvSpPr txBox="1"/>
          <p:nvPr/>
        </p:nvSpPr>
        <p:spPr>
          <a:xfrm>
            <a:off x="4369996" y="4114800"/>
            <a:ext cx="311304" cy="369332"/>
          </a:xfrm>
          <a:prstGeom prst="rect">
            <a:avLst/>
          </a:prstGeom>
          <a:noFill/>
        </p:spPr>
        <p:txBody>
          <a:bodyPr wrap="none" rtlCol="0">
            <a:spAutoFit/>
          </a:bodyPr>
          <a:lstStyle/>
          <a:p>
            <a:r>
              <a:rPr lang="en-US" sz="1800" dirty="0" smtClean="0"/>
              <a:t>3</a:t>
            </a:r>
          </a:p>
        </p:txBody>
      </p:sp>
      <p:sp>
        <p:nvSpPr>
          <p:cNvPr id="131" name="TextBox 130"/>
          <p:cNvSpPr txBox="1"/>
          <p:nvPr/>
        </p:nvSpPr>
        <p:spPr>
          <a:xfrm>
            <a:off x="348940" y="2286000"/>
            <a:ext cx="437940" cy="369332"/>
          </a:xfrm>
          <a:prstGeom prst="rect">
            <a:avLst/>
          </a:prstGeom>
          <a:noFill/>
        </p:spPr>
        <p:txBody>
          <a:bodyPr wrap="none" rtlCol="0">
            <a:spAutoFit/>
          </a:bodyPr>
          <a:lstStyle/>
          <a:p>
            <a:r>
              <a:rPr lang="en-US" sz="1800" dirty="0" smtClean="0"/>
              <a:t>11</a:t>
            </a:r>
          </a:p>
        </p:txBody>
      </p:sp>
      <p:sp>
        <p:nvSpPr>
          <p:cNvPr id="132" name="TextBox 131"/>
          <p:cNvSpPr txBox="1"/>
          <p:nvPr/>
        </p:nvSpPr>
        <p:spPr>
          <a:xfrm>
            <a:off x="1767841" y="2035500"/>
            <a:ext cx="175259" cy="369332"/>
          </a:xfrm>
          <a:prstGeom prst="rect">
            <a:avLst/>
          </a:prstGeom>
          <a:noFill/>
        </p:spPr>
        <p:txBody>
          <a:bodyPr wrap="square" rtlCol="0">
            <a:spAutoFit/>
          </a:bodyPr>
          <a:lstStyle/>
          <a:p>
            <a:r>
              <a:rPr lang="en-US" sz="1800" dirty="0" smtClean="0"/>
              <a:t>9</a:t>
            </a:r>
          </a:p>
        </p:txBody>
      </p:sp>
      <p:sp>
        <p:nvSpPr>
          <p:cNvPr id="133" name="TextBox 132"/>
          <p:cNvSpPr txBox="1"/>
          <p:nvPr/>
        </p:nvSpPr>
        <p:spPr>
          <a:xfrm>
            <a:off x="1681581" y="2547104"/>
            <a:ext cx="449148" cy="369332"/>
          </a:xfrm>
          <a:prstGeom prst="rect">
            <a:avLst/>
          </a:prstGeom>
          <a:noFill/>
        </p:spPr>
        <p:txBody>
          <a:bodyPr wrap="square" rtlCol="0">
            <a:spAutoFit/>
          </a:bodyPr>
          <a:lstStyle/>
          <a:p>
            <a:r>
              <a:rPr lang="en-US" sz="1800" dirty="0" smtClean="0"/>
              <a:t>12</a:t>
            </a:r>
          </a:p>
        </p:txBody>
      </p:sp>
      <p:sp>
        <p:nvSpPr>
          <p:cNvPr id="134" name="TextBox 133"/>
          <p:cNvSpPr txBox="1"/>
          <p:nvPr/>
        </p:nvSpPr>
        <p:spPr>
          <a:xfrm>
            <a:off x="2109737" y="4299466"/>
            <a:ext cx="702043" cy="369332"/>
          </a:xfrm>
          <a:prstGeom prst="rect">
            <a:avLst/>
          </a:prstGeom>
          <a:noFill/>
        </p:spPr>
        <p:txBody>
          <a:bodyPr wrap="square" rtlCol="0">
            <a:spAutoFit/>
          </a:bodyPr>
          <a:lstStyle/>
          <a:p>
            <a:r>
              <a:rPr lang="en-US" sz="1800" dirty="0"/>
              <a:t>1</a:t>
            </a:r>
            <a:r>
              <a:rPr lang="en-US" sz="1800" dirty="0" smtClean="0"/>
              <a:t>5</a:t>
            </a:r>
          </a:p>
        </p:txBody>
      </p:sp>
      <p:sp>
        <p:nvSpPr>
          <p:cNvPr id="135" name="TextBox 134"/>
          <p:cNvSpPr txBox="1"/>
          <p:nvPr/>
        </p:nvSpPr>
        <p:spPr>
          <a:xfrm>
            <a:off x="3520442" y="4703607"/>
            <a:ext cx="617219" cy="369332"/>
          </a:xfrm>
          <a:prstGeom prst="rect">
            <a:avLst/>
          </a:prstGeom>
          <a:noFill/>
        </p:spPr>
        <p:txBody>
          <a:bodyPr wrap="square" rtlCol="0">
            <a:spAutoFit/>
          </a:bodyPr>
          <a:lstStyle/>
          <a:p>
            <a:r>
              <a:rPr lang="en-US" sz="1800" dirty="0" smtClean="0"/>
              <a:t>14</a:t>
            </a:r>
          </a:p>
        </p:txBody>
      </p:sp>
      <p:sp>
        <p:nvSpPr>
          <p:cNvPr id="136" name="TextBox 135"/>
          <p:cNvSpPr txBox="1"/>
          <p:nvPr/>
        </p:nvSpPr>
        <p:spPr>
          <a:xfrm flipH="1">
            <a:off x="1260906" y="1570008"/>
            <a:ext cx="317728" cy="369332"/>
          </a:xfrm>
          <a:prstGeom prst="rect">
            <a:avLst/>
          </a:prstGeom>
          <a:noFill/>
        </p:spPr>
        <p:txBody>
          <a:bodyPr wrap="square" rtlCol="0">
            <a:spAutoFit/>
          </a:bodyPr>
          <a:lstStyle/>
          <a:p>
            <a:r>
              <a:rPr lang="en-US" sz="1800" dirty="0" smtClean="0"/>
              <a:t>2</a:t>
            </a:r>
          </a:p>
        </p:txBody>
      </p:sp>
      <p:sp>
        <p:nvSpPr>
          <p:cNvPr id="137" name="TextBox 136"/>
          <p:cNvSpPr txBox="1"/>
          <p:nvPr/>
        </p:nvSpPr>
        <p:spPr>
          <a:xfrm>
            <a:off x="423877" y="4213202"/>
            <a:ext cx="292115" cy="367424"/>
          </a:xfrm>
          <a:prstGeom prst="rect">
            <a:avLst/>
          </a:prstGeom>
          <a:noFill/>
        </p:spPr>
        <p:txBody>
          <a:bodyPr wrap="square" rtlCol="0">
            <a:spAutoFit/>
          </a:bodyPr>
          <a:lstStyle/>
          <a:p>
            <a:r>
              <a:rPr lang="en-US" sz="1800" dirty="0" smtClean="0"/>
              <a:t>3</a:t>
            </a:r>
          </a:p>
        </p:txBody>
      </p:sp>
      <p:sp>
        <p:nvSpPr>
          <p:cNvPr id="138" name="TextBox 137"/>
          <p:cNvSpPr txBox="1"/>
          <p:nvPr/>
        </p:nvSpPr>
        <p:spPr>
          <a:xfrm>
            <a:off x="1744806" y="4599790"/>
            <a:ext cx="295592" cy="369332"/>
          </a:xfrm>
          <a:prstGeom prst="rect">
            <a:avLst/>
          </a:prstGeom>
          <a:noFill/>
        </p:spPr>
        <p:txBody>
          <a:bodyPr wrap="square" rtlCol="0">
            <a:spAutoFit/>
          </a:bodyPr>
          <a:lstStyle/>
          <a:p>
            <a:r>
              <a:rPr lang="en-US" sz="1800" dirty="0" smtClean="0"/>
              <a:t>6</a:t>
            </a:r>
          </a:p>
        </p:txBody>
      </p:sp>
      <p:sp>
        <p:nvSpPr>
          <p:cNvPr id="139" name="TextBox 138"/>
          <p:cNvSpPr txBox="1"/>
          <p:nvPr/>
        </p:nvSpPr>
        <p:spPr>
          <a:xfrm>
            <a:off x="2600568" y="5012668"/>
            <a:ext cx="617219" cy="369332"/>
          </a:xfrm>
          <a:prstGeom prst="rect">
            <a:avLst/>
          </a:prstGeom>
          <a:noFill/>
        </p:spPr>
        <p:txBody>
          <a:bodyPr wrap="square" rtlCol="0">
            <a:spAutoFit/>
          </a:bodyPr>
          <a:lstStyle/>
          <a:p>
            <a:r>
              <a:rPr lang="en-US" sz="1800" dirty="0" smtClean="0"/>
              <a:t>16</a:t>
            </a:r>
          </a:p>
        </p:txBody>
      </p:sp>
      <p:sp>
        <p:nvSpPr>
          <p:cNvPr id="140" name="TextBox 139"/>
          <p:cNvSpPr txBox="1"/>
          <p:nvPr/>
        </p:nvSpPr>
        <p:spPr>
          <a:xfrm>
            <a:off x="894496" y="4888273"/>
            <a:ext cx="617219" cy="369332"/>
          </a:xfrm>
          <a:prstGeom prst="rect">
            <a:avLst/>
          </a:prstGeom>
          <a:noFill/>
        </p:spPr>
        <p:txBody>
          <a:bodyPr wrap="square" rtlCol="0">
            <a:spAutoFit/>
          </a:bodyPr>
          <a:lstStyle/>
          <a:p>
            <a:r>
              <a:rPr lang="en-US" sz="1800" dirty="0" smtClean="0"/>
              <a:t>8</a:t>
            </a:r>
          </a:p>
        </p:txBody>
      </p:sp>
      <p:sp>
        <p:nvSpPr>
          <p:cNvPr id="141" name="TextBox 140"/>
          <p:cNvSpPr txBox="1"/>
          <p:nvPr/>
        </p:nvSpPr>
        <p:spPr>
          <a:xfrm>
            <a:off x="3499309" y="3745468"/>
            <a:ext cx="617219" cy="369332"/>
          </a:xfrm>
          <a:prstGeom prst="rect">
            <a:avLst/>
          </a:prstGeom>
          <a:noFill/>
        </p:spPr>
        <p:txBody>
          <a:bodyPr wrap="square" rtlCol="0">
            <a:spAutoFit/>
          </a:bodyPr>
          <a:lstStyle/>
          <a:p>
            <a:r>
              <a:rPr lang="en-US" sz="1800" dirty="0" smtClean="0"/>
              <a:t>1</a:t>
            </a:r>
          </a:p>
        </p:txBody>
      </p:sp>
      <p:sp>
        <p:nvSpPr>
          <p:cNvPr id="142" name="TextBox 141"/>
          <p:cNvSpPr txBox="1"/>
          <p:nvPr/>
        </p:nvSpPr>
        <p:spPr>
          <a:xfrm>
            <a:off x="1801127" y="3770930"/>
            <a:ext cx="617219" cy="369332"/>
          </a:xfrm>
          <a:prstGeom prst="rect">
            <a:avLst/>
          </a:prstGeom>
          <a:noFill/>
        </p:spPr>
        <p:txBody>
          <a:bodyPr wrap="square" rtlCol="0">
            <a:spAutoFit/>
          </a:bodyPr>
          <a:lstStyle/>
          <a:p>
            <a:r>
              <a:rPr lang="en-US" sz="1800" dirty="0" smtClean="0"/>
              <a:t>1</a:t>
            </a:r>
          </a:p>
        </p:txBody>
      </p:sp>
      <p:sp>
        <p:nvSpPr>
          <p:cNvPr id="143" name="TextBox 142"/>
          <p:cNvSpPr txBox="1"/>
          <p:nvPr/>
        </p:nvSpPr>
        <p:spPr>
          <a:xfrm>
            <a:off x="5672188" y="3678089"/>
            <a:ext cx="617219" cy="369332"/>
          </a:xfrm>
          <a:prstGeom prst="rect">
            <a:avLst/>
          </a:prstGeom>
          <a:noFill/>
        </p:spPr>
        <p:txBody>
          <a:bodyPr wrap="square" rtlCol="0">
            <a:spAutoFit/>
          </a:bodyPr>
          <a:lstStyle/>
          <a:p>
            <a:r>
              <a:rPr lang="en-US" sz="1800" dirty="0" smtClean="0"/>
              <a:t>1</a:t>
            </a:r>
          </a:p>
        </p:txBody>
      </p:sp>
      <p:sp>
        <p:nvSpPr>
          <p:cNvPr id="144" name="TextBox 143"/>
          <p:cNvSpPr txBox="1"/>
          <p:nvPr/>
        </p:nvSpPr>
        <p:spPr>
          <a:xfrm>
            <a:off x="5500163" y="2484383"/>
            <a:ext cx="449148" cy="369332"/>
          </a:xfrm>
          <a:prstGeom prst="rect">
            <a:avLst/>
          </a:prstGeom>
          <a:noFill/>
        </p:spPr>
        <p:txBody>
          <a:bodyPr wrap="square" rtlCol="0">
            <a:spAutoFit/>
          </a:bodyPr>
          <a:lstStyle/>
          <a:p>
            <a:r>
              <a:rPr lang="en-US" sz="1800" dirty="0" smtClean="0"/>
              <a:t>12</a:t>
            </a:r>
          </a:p>
        </p:txBody>
      </p:sp>
      <p:sp>
        <p:nvSpPr>
          <p:cNvPr id="146" name="TextBox 145"/>
          <p:cNvSpPr txBox="1"/>
          <p:nvPr/>
        </p:nvSpPr>
        <p:spPr>
          <a:xfrm>
            <a:off x="1487992" y="2933840"/>
            <a:ext cx="2504916" cy="369332"/>
          </a:xfrm>
          <a:prstGeom prst="rect">
            <a:avLst/>
          </a:prstGeom>
          <a:noFill/>
        </p:spPr>
        <p:txBody>
          <a:bodyPr wrap="none" rtlCol="0">
            <a:spAutoFit/>
          </a:bodyPr>
          <a:lstStyle/>
          <a:p>
            <a:r>
              <a:rPr lang="en-US" sz="1800" dirty="0" smtClean="0"/>
              <a:t>DNW=7 globally SMU2</a:t>
            </a:r>
          </a:p>
        </p:txBody>
      </p:sp>
      <p:sp>
        <p:nvSpPr>
          <p:cNvPr id="147" name="TextBox 146"/>
          <p:cNvSpPr txBox="1"/>
          <p:nvPr/>
        </p:nvSpPr>
        <p:spPr>
          <a:xfrm>
            <a:off x="875254" y="5477209"/>
            <a:ext cx="1524000" cy="461665"/>
          </a:xfrm>
          <a:prstGeom prst="rect">
            <a:avLst/>
          </a:prstGeom>
          <a:noFill/>
        </p:spPr>
        <p:txBody>
          <a:bodyPr wrap="square" rtlCol="0">
            <a:spAutoFit/>
          </a:bodyPr>
          <a:lstStyle/>
          <a:p>
            <a:r>
              <a:rPr lang="en-US" dirty="0" smtClean="0"/>
              <a:t>Des BL=5</a:t>
            </a:r>
          </a:p>
          <a:p>
            <a:r>
              <a:rPr lang="en-US" dirty="0" smtClean="0"/>
              <a:t>Des WL=10</a:t>
            </a:r>
            <a:endParaRPr lang="en-US" dirty="0"/>
          </a:p>
        </p:txBody>
      </p:sp>
      <p:sp>
        <p:nvSpPr>
          <p:cNvPr id="148" name="TextBox 147"/>
          <p:cNvSpPr txBox="1"/>
          <p:nvPr/>
        </p:nvSpPr>
        <p:spPr>
          <a:xfrm flipH="1">
            <a:off x="5199118" y="1507454"/>
            <a:ext cx="317728" cy="369332"/>
          </a:xfrm>
          <a:prstGeom prst="rect">
            <a:avLst/>
          </a:prstGeom>
          <a:noFill/>
        </p:spPr>
        <p:txBody>
          <a:bodyPr wrap="square" rtlCol="0">
            <a:spAutoFit/>
          </a:bodyPr>
          <a:lstStyle/>
          <a:p>
            <a:r>
              <a:rPr lang="en-US" sz="1800" dirty="0" smtClean="0"/>
              <a:t>2</a:t>
            </a:r>
          </a:p>
        </p:txBody>
      </p:sp>
      <p:sp>
        <p:nvSpPr>
          <p:cNvPr id="149" name="TextBox 148"/>
          <p:cNvSpPr txBox="1"/>
          <p:nvPr/>
        </p:nvSpPr>
        <p:spPr>
          <a:xfrm>
            <a:off x="5871787" y="4484132"/>
            <a:ext cx="295592" cy="369332"/>
          </a:xfrm>
          <a:prstGeom prst="rect">
            <a:avLst/>
          </a:prstGeom>
          <a:noFill/>
        </p:spPr>
        <p:txBody>
          <a:bodyPr wrap="square" rtlCol="0">
            <a:spAutoFit/>
          </a:bodyPr>
          <a:lstStyle/>
          <a:p>
            <a:r>
              <a:rPr lang="en-US" sz="1800" dirty="0" smtClean="0"/>
              <a:t>6</a:t>
            </a:r>
          </a:p>
        </p:txBody>
      </p:sp>
      <p:sp>
        <p:nvSpPr>
          <p:cNvPr id="150" name="TextBox 149"/>
          <p:cNvSpPr txBox="1"/>
          <p:nvPr/>
        </p:nvSpPr>
        <p:spPr>
          <a:xfrm>
            <a:off x="4848703" y="4828002"/>
            <a:ext cx="617219" cy="369332"/>
          </a:xfrm>
          <a:prstGeom prst="rect">
            <a:avLst/>
          </a:prstGeom>
          <a:noFill/>
        </p:spPr>
        <p:txBody>
          <a:bodyPr wrap="square" rtlCol="0">
            <a:spAutoFit/>
          </a:bodyPr>
          <a:lstStyle/>
          <a:p>
            <a:r>
              <a:rPr lang="en-US" sz="1800" dirty="0" smtClean="0"/>
              <a:t>8</a:t>
            </a:r>
          </a:p>
        </p:txBody>
      </p:sp>
      <p:sp>
        <p:nvSpPr>
          <p:cNvPr id="151" name="TextBox 150"/>
          <p:cNvSpPr txBox="1"/>
          <p:nvPr/>
        </p:nvSpPr>
        <p:spPr>
          <a:xfrm>
            <a:off x="4193444" y="2262474"/>
            <a:ext cx="437940" cy="369332"/>
          </a:xfrm>
          <a:prstGeom prst="rect">
            <a:avLst/>
          </a:prstGeom>
          <a:noFill/>
        </p:spPr>
        <p:txBody>
          <a:bodyPr wrap="none" rtlCol="0">
            <a:spAutoFit/>
          </a:bodyPr>
          <a:lstStyle/>
          <a:p>
            <a:r>
              <a:rPr lang="en-US" sz="1800" dirty="0" smtClean="0"/>
              <a:t>11</a:t>
            </a:r>
          </a:p>
        </p:txBody>
      </p:sp>
      <p:sp>
        <p:nvSpPr>
          <p:cNvPr id="152" name="TextBox 151"/>
          <p:cNvSpPr txBox="1"/>
          <p:nvPr/>
        </p:nvSpPr>
        <p:spPr>
          <a:xfrm>
            <a:off x="1529282" y="1611868"/>
            <a:ext cx="768159" cy="369332"/>
          </a:xfrm>
          <a:prstGeom prst="rect">
            <a:avLst/>
          </a:prstGeom>
          <a:noFill/>
        </p:spPr>
        <p:txBody>
          <a:bodyPr wrap="none" rtlCol="0">
            <a:spAutoFit/>
          </a:bodyPr>
          <a:lstStyle/>
          <a:p>
            <a:r>
              <a:rPr lang="en-US" sz="1800" dirty="0" smtClean="0"/>
              <a:t>SMU1</a:t>
            </a:r>
          </a:p>
        </p:txBody>
      </p:sp>
      <p:sp>
        <p:nvSpPr>
          <p:cNvPr id="153" name="TextBox 152"/>
          <p:cNvSpPr txBox="1"/>
          <p:nvPr/>
        </p:nvSpPr>
        <p:spPr>
          <a:xfrm>
            <a:off x="2557334" y="2059662"/>
            <a:ext cx="768159" cy="369332"/>
          </a:xfrm>
          <a:prstGeom prst="rect">
            <a:avLst/>
          </a:prstGeom>
          <a:noFill/>
        </p:spPr>
        <p:txBody>
          <a:bodyPr wrap="none" rtlCol="0">
            <a:spAutoFit/>
          </a:bodyPr>
          <a:lstStyle/>
          <a:p>
            <a:r>
              <a:rPr lang="en-US" sz="1800" dirty="0" smtClean="0"/>
              <a:t>SMU2</a:t>
            </a:r>
          </a:p>
        </p:txBody>
      </p:sp>
      <p:sp>
        <p:nvSpPr>
          <p:cNvPr id="154" name="TextBox 153"/>
          <p:cNvSpPr txBox="1"/>
          <p:nvPr/>
        </p:nvSpPr>
        <p:spPr>
          <a:xfrm>
            <a:off x="2651213" y="2555806"/>
            <a:ext cx="768159" cy="369332"/>
          </a:xfrm>
          <a:prstGeom prst="rect">
            <a:avLst/>
          </a:prstGeom>
          <a:noFill/>
        </p:spPr>
        <p:txBody>
          <a:bodyPr wrap="none" rtlCol="0">
            <a:spAutoFit/>
          </a:bodyPr>
          <a:lstStyle/>
          <a:p>
            <a:r>
              <a:rPr lang="en-US" sz="1800" dirty="0" smtClean="0"/>
              <a:t>SMU2</a:t>
            </a:r>
          </a:p>
        </p:txBody>
      </p:sp>
      <p:sp>
        <p:nvSpPr>
          <p:cNvPr id="155" name="TextBox 154"/>
          <p:cNvSpPr txBox="1"/>
          <p:nvPr/>
        </p:nvSpPr>
        <p:spPr>
          <a:xfrm>
            <a:off x="197279" y="2663428"/>
            <a:ext cx="768159" cy="369332"/>
          </a:xfrm>
          <a:prstGeom prst="rect">
            <a:avLst/>
          </a:prstGeom>
          <a:noFill/>
        </p:spPr>
        <p:txBody>
          <a:bodyPr wrap="none" rtlCol="0">
            <a:spAutoFit/>
          </a:bodyPr>
          <a:lstStyle/>
          <a:p>
            <a:r>
              <a:rPr lang="en-US" sz="1800" dirty="0" smtClean="0"/>
              <a:t>SMU4</a:t>
            </a:r>
          </a:p>
        </p:txBody>
      </p:sp>
      <p:sp>
        <p:nvSpPr>
          <p:cNvPr id="156" name="TextBox 155"/>
          <p:cNvSpPr txBox="1"/>
          <p:nvPr/>
        </p:nvSpPr>
        <p:spPr>
          <a:xfrm>
            <a:off x="1789175" y="5541204"/>
            <a:ext cx="768159" cy="369332"/>
          </a:xfrm>
          <a:prstGeom prst="rect">
            <a:avLst/>
          </a:prstGeom>
          <a:noFill/>
        </p:spPr>
        <p:txBody>
          <a:bodyPr wrap="none" rtlCol="0">
            <a:spAutoFit/>
          </a:bodyPr>
          <a:lstStyle/>
          <a:p>
            <a:r>
              <a:rPr lang="en-US" sz="1800" dirty="0" smtClean="0"/>
              <a:t>SMU3</a:t>
            </a:r>
          </a:p>
        </p:txBody>
      </p:sp>
      <p:sp>
        <p:nvSpPr>
          <p:cNvPr id="157" name="TextBox 156"/>
          <p:cNvSpPr txBox="1"/>
          <p:nvPr/>
        </p:nvSpPr>
        <p:spPr>
          <a:xfrm>
            <a:off x="126337" y="4518941"/>
            <a:ext cx="768159" cy="369332"/>
          </a:xfrm>
          <a:prstGeom prst="rect">
            <a:avLst/>
          </a:prstGeom>
          <a:noFill/>
        </p:spPr>
        <p:txBody>
          <a:bodyPr wrap="none" rtlCol="0">
            <a:spAutoFit/>
          </a:bodyPr>
          <a:lstStyle/>
          <a:p>
            <a:r>
              <a:rPr lang="en-US" sz="1800" dirty="0" smtClean="0"/>
              <a:t>SMU4</a:t>
            </a:r>
          </a:p>
        </p:txBody>
      </p:sp>
      <p:sp>
        <p:nvSpPr>
          <p:cNvPr id="159" name="TextBox 158"/>
          <p:cNvSpPr txBox="1"/>
          <p:nvPr/>
        </p:nvSpPr>
        <p:spPr>
          <a:xfrm>
            <a:off x="1419770" y="3479527"/>
            <a:ext cx="1348446" cy="369332"/>
          </a:xfrm>
          <a:prstGeom prst="rect">
            <a:avLst/>
          </a:prstGeom>
          <a:noFill/>
        </p:spPr>
        <p:txBody>
          <a:bodyPr wrap="none" rtlCol="0">
            <a:spAutoFit/>
          </a:bodyPr>
          <a:lstStyle/>
          <a:p>
            <a:r>
              <a:rPr lang="en-US" sz="1800" dirty="0" smtClean="0"/>
              <a:t>Gate </a:t>
            </a:r>
            <a:r>
              <a:rPr lang="en-US" sz="1800" dirty="0" err="1" smtClean="0"/>
              <a:t>pulser</a:t>
            </a:r>
            <a:endParaRPr lang="en-US" sz="1800" dirty="0" smtClean="0"/>
          </a:p>
        </p:txBody>
      </p:sp>
      <p:sp>
        <p:nvSpPr>
          <p:cNvPr id="160" name="TextBox 159"/>
          <p:cNvSpPr txBox="1"/>
          <p:nvPr/>
        </p:nvSpPr>
        <p:spPr>
          <a:xfrm>
            <a:off x="3171744" y="5320762"/>
            <a:ext cx="1540806" cy="1200329"/>
          </a:xfrm>
          <a:prstGeom prst="rect">
            <a:avLst/>
          </a:prstGeom>
          <a:noFill/>
        </p:spPr>
        <p:txBody>
          <a:bodyPr wrap="none" rtlCol="0">
            <a:spAutoFit/>
          </a:bodyPr>
          <a:lstStyle/>
          <a:p>
            <a:r>
              <a:rPr lang="en-US" sz="1800" dirty="0" smtClean="0"/>
              <a:t>SMU1= VBL</a:t>
            </a:r>
          </a:p>
          <a:p>
            <a:r>
              <a:rPr lang="en-US" sz="1800" dirty="0" smtClean="0"/>
              <a:t>SMU2=6.5V</a:t>
            </a:r>
          </a:p>
          <a:p>
            <a:r>
              <a:rPr lang="en-US" sz="1800" dirty="0" smtClean="0"/>
              <a:t>SMU3=VBL/2</a:t>
            </a:r>
          </a:p>
          <a:p>
            <a:r>
              <a:rPr lang="en-US" sz="1800" dirty="0" smtClean="0"/>
              <a:t>SMU4=0V</a:t>
            </a:r>
          </a:p>
        </p:txBody>
      </p:sp>
      <p:sp>
        <p:nvSpPr>
          <p:cNvPr id="161" name="TextBox 160"/>
          <p:cNvSpPr txBox="1"/>
          <p:nvPr/>
        </p:nvSpPr>
        <p:spPr>
          <a:xfrm>
            <a:off x="682291" y="5118280"/>
            <a:ext cx="894797" cy="369332"/>
          </a:xfrm>
          <a:prstGeom prst="rect">
            <a:avLst/>
          </a:prstGeom>
          <a:noFill/>
        </p:spPr>
        <p:txBody>
          <a:bodyPr wrap="none" rtlCol="0">
            <a:spAutoFit/>
          </a:bodyPr>
          <a:lstStyle/>
          <a:p>
            <a:r>
              <a:rPr lang="en-US" sz="1800" dirty="0" smtClean="0"/>
              <a:t>scope2</a:t>
            </a:r>
          </a:p>
        </p:txBody>
      </p:sp>
      <p:sp>
        <p:nvSpPr>
          <p:cNvPr id="162" name="TextBox 161"/>
          <p:cNvSpPr txBox="1"/>
          <p:nvPr/>
        </p:nvSpPr>
        <p:spPr>
          <a:xfrm>
            <a:off x="16993" y="842347"/>
            <a:ext cx="698999" cy="369332"/>
          </a:xfrm>
          <a:prstGeom prst="rect">
            <a:avLst/>
          </a:prstGeom>
          <a:noFill/>
        </p:spPr>
        <p:txBody>
          <a:bodyPr wrap="square" rtlCol="0">
            <a:spAutoFit/>
          </a:bodyPr>
          <a:lstStyle/>
          <a:p>
            <a:r>
              <a:rPr lang="en-US" sz="1800" dirty="0" smtClean="0"/>
              <a:t>FRW</a:t>
            </a:r>
          </a:p>
        </p:txBody>
      </p:sp>
      <p:cxnSp>
        <p:nvCxnSpPr>
          <p:cNvPr id="165" name="Straight Connector 164"/>
          <p:cNvCxnSpPr/>
          <p:nvPr/>
        </p:nvCxnSpPr>
        <p:spPr bwMode="auto">
          <a:xfrm>
            <a:off x="1112808" y="1939340"/>
            <a:ext cx="38560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6" name="TextBox 165"/>
          <p:cNvSpPr txBox="1"/>
          <p:nvPr/>
        </p:nvSpPr>
        <p:spPr>
          <a:xfrm>
            <a:off x="1477054" y="4818611"/>
            <a:ext cx="768159" cy="369332"/>
          </a:xfrm>
          <a:prstGeom prst="rect">
            <a:avLst/>
          </a:prstGeom>
          <a:noFill/>
        </p:spPr>
        <p:txBody>
          <a:bodyPr wrap="none" rtlCol="0">
            <a:spAutoFit/>
          </a:bodyPr>
          <a:lstStyle/>
          <a:p>
            <a:r>
              <a:rPr lang="en-US" sz="1800" dirty="0" smtClean="0"/>
              <a:t>SMU2</a:t>
            </a:r>
          </a:p>
        </p:txBody>
      </p:sp>
      <p:sp>
        <p:nvSpPr>
          <p:cNvPr id="2" name="TextBox 1"/>
          <p:cNvSpPr txBox="1"/>
          <p:nvPr/>
        </p:nvSpPr>
        <p:spPr>
          <a:xfrm>
            <a:off x="137039" y="6052082"/>
            <a:ext cx="3074368" cy="369332"/>
          </a:xfrm>
          <a:prstGeom prst="rect">
            <a:avLst/>
          </a:prstGeom>
          <a:noFill/>
        </p:spPr>
        <p:txBody>
          <a:bodyPr wrap="none" rtlCol="0">
            <a:spAutoFit/>
          </a:bodyPr>
          <a:lstStyle/>
          <a:p>
            <a:r>
              <a:rPr lang="en-US" sz="1800" dirty="0" smtClean="0"/>
              <a:t>Pad 4 is connected to pad11</a:t>
            </a:r>
          </a:p>
        </p:txBody>
      </p:sp>
      <p:sp>
        <p:nvSpPr>
          <p:cNvPr id="44" name="TextBox 43"/>
          <p:cNvSpPr txBox="1"/>
          <p:nvPr/>
        </p:nvSpPr>
        <p:spPr>
          <a:xfrm>
            <a:off x="6386501" y="2032633"/>
            <a:ext cx="768159" cy="369332"/>
          </a:xfrm>
          <a:prstGeom prst="rect">
            <a:avLst/>
          </a:prstGeom>
          <a:noFill/>
        </p:spPr>
        <p:txBody>
          <a:bodyPr wrap="none" rtlCol="0">
            <a:spAutoFit/>
          </a:bodyPr>
          <a:lstStyle/>
          <a:p>
            <a:r>
              <a:rPr lang="en-US" sz="1800" dirty="0" smtClean="0"/>
              <a:t>SMU4</a:t>
            </a:r>
          </a:p>
        </p:txBody>
      </p:sp>
    </p:spTree>
    <p:extLst>
      <p:ext uri="{BB962C8B-B14F-4D97-AF65-F5344CB8AC3E}">
        <p14:creationId xmlns:p14="http://schemas.microsoft.com/office/powerpoint/2010/main" xmlns="" val="93500575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VT_shift</a:t>
            </a:r>
            <a:r>
              <a:rPr lang="en-US" dirty="0"/>
              <a:t> due to applied sub-VT stress</a:t>
            </a:r>
          </a:p>
        </p:txBody>
      </p:sp>
      <p:sp>
        <p:nvSpPr>
          <p:cNvPr id="3" name="Date Placeholder 2"/>
          <p:cNvSpPr>
            <a:spLocks noGrp="1"/>
          </p:cNvSpPr>
          <p:nvPr>
            <p:ph type="dt" sz="half" idx="10"/>
          </p:nvPr>
        </p:nvSpPr>
        <p:spPr/>
        <p:txBody>
          <a:bodyPr/>
          <a:lstStyle/>
          <a:p>
            <a:fld id="{958579EE-FFC6-4E64-AA58-9F3079675195}" type="datetime4">
              <a:rPr lang="en-US" smtClean="0"/>
              <a:pPr/>
              <a:t>November 20, 2014</a:t>
            </a:fld>
            <a:endParaRPr lang="en-US"/>
          </a:p>
        </p:txBody>
      </p:sp>
      <p:pic>
        <p:nvPicPr>
          <p:cNvPr id="6" name="Picture 5"/>
          <p:cNvPicPr>
            <a:picLocks noChangeAspect="1"/>
          </p:cNvPicPr>
          <p:nvPr/>
        </p:nvPicPr>
        <p:blipFill>
          <a:blip r:embed="rId2" cstate="print"/>
          <a:stretch>
            <a:fillRect/>
          </a:stretch>
        </p:blipFill>
        <p:spPr>
          <a:xfrm>
            <a:off x="369773" y="1091906"/>
            <a:ext cx="6139752" cy="2166684"/>
          </a:xfrm>
          <a:prstGeom prst="rect">
            <a:avLst/>
          </a:prstGeom>
        </p:spPr>
      </p:pic>
      <p:pic>
        <p:nvPicPr>
          <p:cNvPr id="7" name="Picture 6"/>
          <p:cNvPicPr>
            <a:picLocks noChangeAspect="1"/>
          </p:cNvPicPr>
          <p:nvPr/>
        </p:nvPicPr>
        <p:blipFill>
          <a:blip r:embed="rId3" cstate="print"/>
          <a:stretch>
            <a:fillRect/>
          </a:stretch>
        </p:blipFill>
        <p:spPr>
          <a:xfrm>
            <a:off x="309811" y="4150756"/>
            <a:ext cx="6139752" cy="2166684"/>
          </a:xfrm>
          <a:prstGeom prst="rect">
            <a:avLst/>
          </a:prstGeom>
        </p:spPr>
      </p:pic>
      <p:sp>
        <p:nvSpPr>
          <p:cNvPr id="8" name="TextBox 7"/>
          <p:cNvSpPr txBox="1"/>
          <p:nvPr/>
        </p:nvSpPr>
        <p:spPr>
          <a:xfrm>
            <a:off x="6476065" y="785761"/>
            <a:ext cx="2760699"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Lowest </a:t>
            </a:r>
            <a:r>
              <a:rPr lang="en-US" sz="1400" dirty="0" err="1" smtClean="0"/>
              <a:t>DeltaVT</a:t>
            </a:r>
            <a:r>
              <a:rPr lang="en-US" sz="1400" dirty="0" smtClean="0"/>
              <a:t> (due to bias induced drift): </a:t>
            </a:r>
            <a:r>
              <a:rPr lang="en-US" sz="1400" dirty="0" err="1" smtClean="0">
                <a:solidFill>
                  <a:srgbClr val="0033CC"/>
                </a:solidFill>
              </a:rPr>
              <a:t>F</a:t>
            </a:r>
            <a:r>
              <a:rPr lang="en-US" sz="1400" dirty="0" err="1" smtClean="0"/>
              <a:t>rF</a:t>
            </a:r>
            <a:r>
              <a:rPr lang="en-US" sz="1400" dirty="0" smtClean="0"/>
              <a:t>.</a:t>
            </a:r>
          </a:p>
          <a:p>
            <a:pPr marL="285750" indent="-285750">
              <a:buFont typeface="Arial" panose="020B0604020202020204" pitchFamily="34" charset="0"/>
              <a:buChar char="•"/>
            </a:pPr>
            <a:r>
              <a:rPr lang="en-US" sz="1400" dirty="0" err="1" smtClean="0">
                <a:solidFill>
                  <a:srgbClr val="0033CC"/>
                </a:solidFill>
              </a:rPr>
              <a:t>F</a:t>
            </a:r>
            <a:r>
              <a:rPr lang="en-US" sz="1400" dirty="0" err="1" smtClean="0"/>
              <a:t>rF</a:t>
            </a:r>
            <a:r>
              <a:rPr lang="en-US" sz="1400" dirty="0" smtClean="0"/>
              <a:t>: </a:t>
            </a:r>
            <a:r>
              <a:rPr lang="en-US" sz="1400" dirty="0"/>
              <a:t>REV stress shows negative </a:t>
            </a:r>
            <a:r>
              <a:rPr lang="en-US" sz="1400" dirty="0" smtClean="0"/>
              <a:t>drift!</a:t>
            </a:r>
          </a:p>
          <a:p>
            <a:pPr marL="285750" indent="-285750">
              <a:buFont typeface="Arial" panose="020B0604020202020204" pitchFamily="34" charset="0"/>
              <a:buChar char="•"/>
            </a:pPr>
            <a:r>
              <a:rPr lang="en-US" sz="1400" dirty="0" err="1" smtClean="0">
                <a:solidFill>
                  <a:srgbClr val="0033CC"/>
                </a:solidFill>
              </a:rPr>
              <a:t>F</a:t>
            </a:r>
            <a:r>
              <a:rPr lang="en-US" sz="1400" dirty="0" err="1" smtClean="0"/>
              <a:t>rR</a:t>
            </a:r>
            <a:r>
              <a:rPr lang="en-US" sz="1400" dirty="0" smtClean="0"/>
              <a:t>: Bias induced (negative!) + Polarity Reversal (FRW to REV).</a:t>
            </a:r>
            <a:endParaRPr lang="en-US" sz="1400" dirty="0"/>
          </a:p>
          <a:p>
            <a:pPr marL="285750" indent="-285750">
              <a:buFont typeface="Arial" panose="020B0604020202020204" pitchFamily="34" charset="0"/>
              <a:buChar char="•"/>
            </a:pPr>
            <a:r>
              <a:rPr lang="en-US" sz="1400" dirty="0" err="1" smtClean="0">
                <a:solidFill>
                  <a:srgbClr val="0033CC"/>
                </a:solidFill>
              </a:rPr>
              <a:t>F</a:t>
            </a:r>
            <a:r>
              <a:rPr lang="en-US" sz="1400" dirty="0" err="1" smtClean="0"/>
              <a:t>fF</a:t>
            </a:r>
            <a:r>
              <a:rPr lang="en-US" sz="1400" dirty="0" smtClean="0"/>
              <a:t>: Bias induced drift (positive)</a:t>
            </a:r>
          </a:p>
          <a:p>
            <a:pPr marL="285750" indent="-285750">
              <a:buFont typeface="Arial" panose="020B0604020202020204" pitchFamily="34" charset="0"/>
              <a:buChar char="•"/>
            </a:pPr>
            <a:r>
              <a:rPr lang="en-US" sz="1400" dirty="0" err="1" smtClean="0">
                <a:solidFill>
                  <a:srgbClr val="0033CC"/>
                </a:solidFill>
              </a:rPr>
              <a:t>F</a:t>
            </a:r>
            <a:r>
              <a:rPr lang="en-US" sz="1400" dirty="0" err="1" smtClean="0"/>
              <a:t>fR</a:t>
            </a:r>
            <a:r>
              <a:rPr lang="en-US" sz="1400" dirty="0" smtClean="0"/>
              <a:t>: </a:t>
            </a:r>
            <a:r>
              <a:rPr lang="en-US" sz="1400" dirty="0"/>
              <a:t>Bias induced </a:t>
            </a:r>
            <a:r>
              <a:rPr lang="en-US" sz="1400" dirty="0" smtClean="0"/>
              <a:t>drift + POL Reversal (FRW to REV).</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p:txBody>
      </p:sp>
      <p:cxnSp>
        <p:nvCxnSpPr>
          <p:cNvPr id="11" name="Straight Arrow Connector 10"/>
          <p:cNvCxnSpPr/>
          <p:nvPr/>
        </p:nvCxnSpPr>
        <p:spPr bwMode="auto">
          <a:xfrm flipH="1">
            <a:off x="4634753" y="1966488"/>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15" name="Straight Arrow Connector 14"/>
          <p:cNvCxnSpPr/>
          <p:nvPr/>
        </p:nvCxnSpPr>
        <p:spPr bwMode="auto">
          <a:xfrm flipH="1" flipV="1">
            <a:off x="5669282" y="2117714"/>
            <a:ext cx="975039" cy="1081431"/>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16" name="TextBox 15"/>
          <p:cNvSpPr txBox="1"/>
          <p:nvPr/>
        </p:nvSpPr>
        <p:spPr>
          <a:xfrm>
            <a:off x="6593576" y="3186617"/>
            <a:ext cx="2634475" cy="738664"/>
          </a:xfrm>
          <a:prstGeom prst="rect">
            <a:avLst/>
          </a:prstGeom>
          <a:noFill/>
        </p:spPr>
        <p:txBody>
          <a:bodyPr wrap="square" rtlCol="0">
            <a:spAutoFit/>
          </a:bodyPr>
          <a:lstStyle/>
          <a:p>
            <a:r>
              <a:rPr lang="en-US" sz="1400" dirty="0" smtClean="0">
                <a:solidFill>
                  <a:srgbClr val="F10DB5"/>
                </a:solidFill>
              </a:rPr>
              <a:t>This delta is due to polarity reversal FRW to REV: for this split is expected ~0.9V</a:t>
            </a:r>
          </a:p>
        </p:txBody>
      </p:sp>
      <p:cxnSp>
        <p:nvCxnSpPr>
          <p:cNvPr id="18" name="Straight Arrow Connector 17"/>
          <p:cNvCxnSpPr/>
          <p:nvPr/>
        </p:nvCxnSpPr>
        <p:spPr bwMode="auto">
          <a:xfrm flipH="1">
            <a:off x="5477114" y="1952107"/>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23" name="Straight Arrow Connector 22"/>
          <p:cNvCxnSpPr/>
          <p:nvPr/>
        </p:nvCxnSpPr>
        <p:spPr bwMode="auto">
          <a:xfrm flipH="1" flipV="1">
            <a:off x="4814484" y="2160835"/>
            <a:ext cx="1715821" cy="1297486"/>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25" name="TextBox 24"/>
          <p:cNvSpPr txBox="1"/>
          <p:nvPr/>
        </p:nvSpPr>
        <p:spPr>
          <a:xfrm>
            <a:off x="6410697" y="3914366"/>
            <a:ext cx="2862540"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Lowest </a:t>
            </a:r>
            <a:r>
              <a:rPr lang="en-US" sz="1400" dirty="0" err="1" smtClean="0"/>
              <a:t>DeltaVT</a:t>
            </a:r>
            <a:r>
              <a:rPr lang="en-US" sz="1400" dirty="0" smtClean="0"/>
              <a:t> (due to bias induced drift): </a:t>
            </a:r>
            <a:r>
              <a:rPr lang="en-US" sz="1400" dirty="0" err="1" smtClean="0">
                <a:solidFill>
                  <a:srgbClr val="0033CC"/>
                </a:solidFill>
              </a:rPr>
              <a:t>R</a:t>
            </a:r>
            <a:r>
              <a:rPr lang="en-US" sz="1400" dirty="0" err="1" smtClean="0"/>
              <a:t>f</a:t>
            </a:r>
            <a:r>
              <a:rPr lang="en-US" sz="1400" dirty="0" err="1"/>
              <a:t>R</a:t>
            </a:r>
            <a:r>
              <a:rPr lang="en-US" sz="1400" dirty="0" smtClean="0"/>
              <a:t>.</a:t>
            </a:r>
          </a:p>
          <a:p>
            <a:pPr marL="285750" indent="-285750">
              <a:buFont typeface="Arial" panose="020B0604020202020204" pitchFamily="34" charset="0"/>
              <a:buChar char="•"/>
            </a:pPr>
            <a:r>
              <a:rPr lang="en-US" sz="1400" dirty="0" err="1" smtClean="0">
                <a:solidFill>
                  <a:srgbClr val="0033CC"/>
                </a:solidFill>
              </a:rPr>
              <a:t>R</a:t>
            </a:r>
            <a:r>
              <a:rPr lang="en-US" sz="1400" dirty="0" err="1" smtClean="0"/>
              <a:t>f</a:t>
            </a:r>
            <a:r>
              <a:rPr lang="en-US" sz="1400" dirty="0" err="1"/>
              <a:t>R</a:t>
            </a:r>
            <a:r>
              <a:rPr lang="en-US" sz="1400" dirty="0" smtClean="0"/>
              <a:t>: FRW </a:t>
            </a:r>
            <a:r>
              <a:rPr lang="en-US" sz="1400" dirty="0"/>
              <a:t>stress shows </a:t>
            </a:r>
            <a:r>
              <a:rPr lang="en-US" sz="1400" dirty="0" smtClean="0"/>
              <a:t>positive drift!</a:t>
            </a:r>
          </a:p>
          <a:p>
            <a:pPr marL="285750" indent="-285750">
              <a:buFont typeface="Arial" panose="020B0604020202020204" pitchFamily="34" charset="0"/>
              <a:buChar char="•"/>
            </a:pPr>
            <a:r>
              <a:rPr lang="en-US" sz="1400" dirty="0" err="1" smtClean="0">
                <a:solidFill>
                  <a:srgbClr val="0033CC"/>
                </a:solidFill>
              </a:rPr>
              <a:t>R</a:t>
            </a:r>
            <a:r>
              <a:rPr lang="en-US" sz="1400" dirty="0" err="1" smtClean="0"/>
              <a:t>rR</a:t>
            </a:r>
            <a:r>
              <a:rPr lang="en-US" sz="1400" dirty="0" smtClean="0"/>
              <a:t>: Reverse Stress shows negative stress.</a:t>
            </a:r>
            <a:endParaRPr lang="en-US" sz="1400" dirty="0"/>
          </a:p>
          <a:p>
            <a:pPr marL="285750" indent="-285750">
              <a:buFont typeface="Arial" panose="020B0604020202020204" pitchFamily="34" charset="0"/>
              <a:buChar char="•"/>
            </a:pPr>
            <a:r>
              <a:rPr lang="en-US" sz="1400" dirty="0" err="1" smtClean="0">
                <a:solidFill>
                  <a:srgbClr val="0033CC"/>
                </a:solidFill>
              </a:rPr>
              <a:t>R</a:t>
            </a:r>
            <a:r>
              <a:rPr lang="en-US" sz="1400" dirty="0" err="1" smtClean="0"/>
              <a:t>fF</a:t>
            </a:r>
            <a:r>
              <a:rPr lang="en-US" sz="1400" dirty="0" smtClean="0"/>
              <a:t>: Bias induced drift </a:t>
            </a:r>
            <a:r>
              <a:rPr lang="en-US" sz="1400" dirty="0"/>
              <a:t>+ POL Reversal </a:t>
            </a:r>
            <a:r>
              <a:rPr lang="en-US" sz="1400" dirty="0" smtClean="0"/>
              <a:t>(REV to FRW).</a:t>
            </a:r>
          </a:p>
          <a:p>
            <a:pPr marL="285750" indent="-285750">
              <a:buFont typeface="Arial" panose="020B0604020202020204" pitchFamily="34" charset="0"/>
              <a:buChar char="•"/>
            </a:pPr>
            <a:r>
              <a:rPr lang="en-US" sz="1400" dirty="0" err="1" smtClean="0">
                <a:solidFill>
                  <a:srgbClr val="0033CC"/>
                </a:solidFill>
              </a:rPr>
              <a:t>R</a:t>
            </a:r>
            <a:r>
              <a:rPr lang="en-US" sz="1400" dirty="0" err="1" smtClean="0"/>
              <a:t>rF</a:t>
            </a:r>
            <a:r>
              <a:rPr lang="en-US" sz="1400" dirty="0" smtClean="0"/>
              <a:t>: </a:t>
            </a:r>
            <a:r>
              <a:rPr lang="en-US" sz="1400" dirty="0"/>
              <a:t>Bias induced </a:t>
            </a:r>
            <a:r>
              <a:rPr lang="en-US" sz="1400" dirty="0" smtClean="0"/>
              <a:t>drift + POL Reversal (REV to FRW).</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p:txBody>
      </p:sp>
      <p:cxnSp>
        <p:nvCxnSpPr>
          <p:cNvPr id="27" name="Straight Arrow Connector 26"/>
          <p:cNvCxnSpPr/>
          <p:nvPr/>
        </p:nvCxnSpPr>
        <p:spPr bwMode="auto">
          <a:xfrm flipH="1">
            <a:off x="4383420" y="5027058"/>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28" name="Straight Arrow Connector 27"/>
          <p:cNvCxnSpPr/>
          <p:nvPr/>
        </p:nvCxnSpPr>
        <p:spPr bwMode="auto">
          <a:xfrm flipH="1">
            <a:off x="5109561" y="5027058"/>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sp>
        <p:nvSpPr>
          <p:cNvPr id="29" name="TextBox 28"/>
          <p:cNvSpPr txBox="1"/>
          <p:nvPr/>
        </p:nvSpPr>
        <p:spPr>
          <a:xfrm>
            <a:off x="6530248" y="6048662"/>
            <a:ext cx="2787814" cy="523220"/>
          </a:xfrm>
          <a:prstGeom prst="rect">
            <a:avLst/>
          </a:prstGeom>
          <a:noFill/>
        </p:spPr>
        <p:txBody>
          <a:bodyPr wrap="square" rtlCol="0">
            <a:spAutoFit/>
          </a:bodyPr>
          <a:lstStyle/>
          <a:p>
            <a:r>
              <a:rPr lang="en-US" sz="1400" dirty="0" smtClean="0">
                <a:solidFill>
                  <a:srgbClr val="F10DB5"/>
                </a:solidFill>
              </a:rPr>
              <a:t>This delta is due to polarity reversal REV to FRW: ~0.7V</a:t>
            </a:r>
          </a:p>
        </p:txBody>
      </p:sp>
      <p:cxnSp>
        <p:nvCxnSpPr>
          <p:cNvPr id="30" name="Straight Arrow Connector 29"/>
          <p:cNvCxnSpPr/>
          <p:nvPr/>
        </p:nvCxnSpPr>
        <p:spPr bwMode="auto">
          <a:xfrm flipH="1" flipV="1">
            <a:off x="5127490" y="5234098"/>
            <a:ext cx="1461559" cy="1093413"/>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cxnSp>
        <p:nvCxnSpPr>
          <p:cNvPr id="32" name="Straight Arrow Connector 31"/>
          <p:cNvCxnSpPr/>
          <p:nvPr/>
        </p:nvCxnSpPr>
        <p:spPr bwMode="auto">
          <a:xfrm flipH="1" flipV="1">
            <a:off x="4451357" y="5274396"/>
            <a:ext cx="2192964" cy="1183330"/>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20" name="TextBox 19"/>
          <p:cNvSpPr txBox="1"/>
          <p:nvPr/>
        </p:nvSpPr>
        <p:spPr>
          <a:xfrm>
            <a:off x="1834651" y="777220"/>
            <a:ext cx="3446072" cy="369332"/>
          </a:xfrm>
          <a:prstGeom prst="rect">
            <a:avLst/>
          </a:prstGeom>
          <a:noFill/>
        </p:spPr>
        <p:txBody>
          <a:bodyPr wrap="none" rtlCol="0">
            <a:spAutoFit/>
          </a:bodyPr>
          <a:lstStyle/>
          <a:p>
            <a:r>
              <a:rPr lang="en-US" sz="1800" dirty="0" smtClean="0">
                <a:solidFill>
                  <a:srgbClr val="0033CC"/>
                </a:solidFill>
              </a:rPr>
              <a:t>Pre-Stress read pulse: FRW POL</a:t>
            </a:r>
            <a:endParaRPr lang="en-US" sz="1800" dirty="0" smtClean="0">
              <a:solidFill>
                <a:srgbClr val="0033CC"/>
              </a:solidFill>
            </a:endParaRPr>
          </a:p>
        </p:txBody>
      </p:sp>
      <p:sp>
        <p:nvSpPr>
          <p:cNvPr id="21" name="TextBox 20"/>
          <p:cNvSpPr txBox="1"/>
          <p:nvPr/>
        </p:nvSpPr>
        <p:spPr>
          <a:xfrm>
            <a:off x="2042871" y="3689903"/>
            <a:ext cx="3385157" cy="369332"/>
          </a:xfrm>
          <a:prstGeom prst="rect">
            <a:avLst/>
          </a:prstGeom>
          <a:noFill/>
        </p:spPr>
        <p:txBody>
          <a:bodyPr wrap="none" rtlCol="0">
            <a:spAutoFit/>
          </a:bodyPr>
          <a:lstStyle/>
          <a:p>
            <a:r>
              <a:rPr lang="en-US" sz="1800" dirty="0" smtClean="0">
                <a:solidFill>
                  <a:srgbClr val="0033CC"/>
                </a:solidFill>
              </a:rPr>
              <a:t>Pre-Stress read pulse: </a:t>
            </a:r>
            <a:r>
              <a:rPr lang="en-US" sz="1800" dirty="0" smtClean="0">
                <a:solidFill>
                  <a:srgbClr val="0033CC"/>
                </a:solidFill>
              </a:rPr>
              <a:t>REV </a:t>
            </a:r>
            <a:r>
              <a:rPr lang="en-US" sz="1800" dirty="0" smtClean="0">
                <a:solidFill>
                  <a:srgbClr val="0033CC"/>
                </a:solidFill>
              </a:rPr>
              <a:t>POL</a:t>
            </a:r>
          </a:p>
        </p:txBody>
      </p:sp>
    </p:spTree>
    <p:extLst>
      <p:ext uri="{BB962C8B-B14F-4D97-AF65-F5344CB8AC3E}">
        <p14:creationId xmlns:p14="http://schemas.microsoft.com/office/powerpoint/2010/main" xmlns="" val="68813412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Stress Applied</a:t>
            </a:r>
            <a:endParaRPr lang="en-US" dirty="0"/>
          </a:p>
        </p:txBody>
      </p:sp>
      <p:sp>
        <p:nvSpPr>
          <p:cNvPr id="3" name="Date Placeholder 2"/>
          <p:cNvSpPr>
            <a:spLocks noGrp="1"/>
          </p:cNvSpPr>
          <p:nvPr>
            <p:ph type="dt" sz="half" idx="10"/>
          </p:nvPr>
        </p:nvSpPr>
        <p:spPr/>
        <p:txBody>
          <a:bodyPr/>
          <a:lstStyle/>
          <a:p>
            <a:fld id="{958579EE-FFC6-4E64-AA58-9F3079675195}" type="datetime4">
              <a:rPr lang="en-US" smtClean="0"/>
              <a:pPr/>
              <a:t>November 20, 2014</a:t>
            </a:fld>
            <a:endParaRPr lang="en-US" dirty="0"/>
          </a:p>
        </p:txBody>
      </p:sp>
      <p:pic>
        <p:nvPicPr>
          <p:cNvPr id="9" name="Picture 8"/>
          <p:cNvPicPr>
            <a:picLocks noChangeAspect="1"/>
          </p:cNvPicPr>
          <p:nvPr/>
        </p:nvPicPr>
        <p:blipFill>
          <a:blip r:embed="rId2" cstate="print"/>
          <a:stretch>
            <a:fillRect/>
          </a:stretch>
        </p:blipFill>
        <p:spPr>
          <a:xfrm>
            <a:off x="629111" y="1538300"/>
            <a:ext cx="3588098" cy="2623500"/>
          </a:xfrm>
          <a:prstGeom prst="rect">
            <a:avLst/>
          </a:prstGeom>
        </p:spPr>
      </p:pic>
      <p:pic>
        <p:nvPicPr>
          <p:cNvPr id="11" name="Picture 10"/>
          <p:cNvPicPr>
            <a:picLocks noChangeAspect="1"/>
          </p:cNvPicPr>
          <p:nvPr/>
        </p:nvPicPr>
        <p:blipFill>
          <a:blip r:embed="rId3" cstate="print"/>
          <a:stretch>
            <a:fillRect/>
          </a:stretch>
        </p:blipFill>
        <p:spPr>
          <a:xfrm>
            <a:off x="4300771" y="1538300"/>
            <a:ext cx="3588098" cy="2623500"/>
          </a:xfrm>
          <a:prstGeom prst="rect">
            <a:avLst/>
          </a:prstGeom>
        </p:spPr>
      </p:pic>
      <p:sp>
        <p:nvSpPr>
          <p:cNvPr id="8" name="TextBox 7"/>
          <p:cNvSpPr txBox="1"/>
          <p:nvPr/>
        </p:nvSpPr>
        <p:spPr>
          <a:xfrm>
            <a:off x="633662" y="1145708"/>
            <a:ext cx="3446072" cy="369332"/>
          </a:xfrm>
          <a:prstGeom prst="rect">
            <a:avLst/>
          </a:prstGeom>
          <a:noFill/>
        </p:spPr>
        <p:txBody>
          <a:bodyPr wrap="none" rtlCol="0">
            <a:spAutoFit/>
          </a:bodyPr>
          <a:lstStyle/>
          <a:p>
            <a:r>
              <a:rPr lang="en-US" sz="1800" dirty="0" smtClean="0">
                <a:solidFill>
                  <a:srgbClr val="0033CC"/>
                </a:solidFill>
              </a:rPr>
              <a:t>Pre-Stress read pulse: FRW POL</a:t>
            </a:r>
            <a:endParaRPr lang="en-US" sz="1800" dirty="0" smtClean="0">
              <a:solidFill>
                <a:srgbClr val="0033CC"/>
              </a:solidFill>
            </a:endParaRPr>
          </a:p>
        </p:txBody>
      </p:sp>
      <p:sp>
        <p:nvSpPr>
          <p:cNvPr id="10" name="TextBox 9"/>
          <p:cNvSpPr txBox="1"/>
          <p:nvPr/>
        </p:nvSpPr>
        <p:spPr>
          <a:xfrm>
            <a:off x="4417595" y="1165066"/>
            <a:ext cx="3385157" cy="369332"/>
          </a:xfrm>
          <a:prstGeom prst="rect">
            <a:avLst/>
          </a:prstGeom>
          <a:noFill/>
        </p:spPr>
        <p:txBody>
          <a:bodyPr wrap="none" rtlCol="0">
            <a:spAutoFit/>
          </a:bodyPr>
          <a:lstStyle/>
          <a:p>
            <a:r>
              <a:rPr lang="en-US" sz="1800" dirty="0" smtClean="0">
                <a:solidFill>
                  <a:srgbClr val="0033CC"/>
                </a:solidFill>
              </a:rPr>
              <a:t>Pre-Stress read pulse: </a:t>
            </a:r>
            <a:r>
              <a:rPr lang="en-US" sz="1800" dirty="0" smtClean="0">
                <a:solidFill>
                  <a:srgbClr val="0033CC"/>
                </a:solidFill>
              </a:rPr>
              <a:t>REV </a:t>
            </a:r>
            <a:r>
              <a:rPr lang="en-US" sz="1800" dirty="0" smtClean="0">
                <a:solidFill>
                  <a:srgbClr val="0033CC"/>
                </a:solidFill>
              </a:rPr>
              <a:t>POL</a:t>
            </a:r>
          </a:p>
        </p:txBody>
      </p:sp>
    </p:spTree>
    <p:extLst>
      <p:ext uri="{BB962C8B-B14F-4D97-AF65-F5344CB8AC3E}">
        <p14:creationId xmlns:p14="http://schemas.microsoft.com/office/powerpoint/2010/main" xmlns="" val="370732374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0"/>
          </p:nvPr>
        </p:nvSpPr>
        <p:spPr/>
        <p:txBody>
          <a:bodyPr/>
          <a:lstStyle/>
          <a:p>
            <a:r>
              <a:rPr lang="en-US" dirty="0" smtClean="0"/>
              <a:t>Drift can be cancelled out when opposite polarity </a:t>
            </a:r>
            <a:r>
              <a:rPr lang="en-US" dirty="0"/>
              <a:t>stress </a:t>
            </a:r>
            <a:r>
              <a:rPr lang="en-US" dirty="0" smtClean="0"/>
              <a:t>is applied.</a:t>
            </a:r>
          </a:p>
          <a:p>
            <a:endParaRPr lang="en-US" dirty="0"/>
          </a:p>
        </p:txBody>
      </p:sp>
      <p:sp>
        <p:nvSpPr>
          <p:cNvPr id="3" name="Date Placeholder 2"/>
          <p:cNvSpPr>
            <a:spLocks noGrp="1"/>
          </p:cNvSpPr>
          <p:nvPr>
            <p:ph type="dt" sz="half" idx="11"/>
          </p:nvPr>
        </p:nvSpPr>
        <p:spPr/>
        <p:txBody>
          <a:bodyPr/>
          <a:lstStyle/>
          <a:p>
            <a:fld id="{958579EE-FFC6-4E64-AA58-9F3079675195}" type="datetime4">
              <a:rPr lang="en-US" smtClean="0"/>
              <a:pPr/>
              <a:t>November 20, 2014</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Experiment</a:t>
            </a:r>
            <a:endParaRPr lang="en-US" dirty="0"/>
          </a:p>
        </p:txBody>
      </p:sp>
      <p:sp>
        <p:nvSpPr>
          <p:cNvPr id="5" name="Text Placeholder 4"/>
          <p:cNvSpPr>
            <a:spLocks noGrp="1"/>
          </p:cNvSpPr>
          <p:nvPr>
            <p:ph type="body" sz="quarter" idx="10"/>
          </p:nvPr>
        </p:nvSpPr>
        <p:spPr/>
        <p:txBody>
          <a:bodyPr/>
          <a:lstStyle/>
          <a:p>
            <a:r>
              <a:rPr lang="en-US" dirty="0" smtClean="0"/>
              <a:t>FRW Precondition : V4STR2</a:t>
            </a:r>
          </a:p>
          <a:p>
            <a:r>
              <a:rPr lang="en-US" dirty="0" smtClean="0"/>
              <a:t>REV Precondition : V4STR3</a:t>
            </a:r>
          </a:p>
          <a:p>
            <a:r>
              <a:rPr lang="en-US" dirty="0" smtClean="0"/>
              <a:t>Stress 3.6V, 4V, 4.4V for 10sec</a:t>
            </a:r>
            <a:endParaRPr lang="en-US" dirty="0"/>
          </a:p>
          <a:p>
            <a:pPr lvl="1"/>
            <a:r>
              <a:rPr lang="en-US" dirty="0"/>
              <a:t>Effect of sub-threshold stress on polarity</a:t>
            </a:r>
          </a:p>
          <a:p>
            <a:pPr lvl="2"/>
            <a:r>
              <a:rPr lang="en-US" dirty="0" smtClean="0"/>
              <a:t>Flow1: </a:t>
            </a:r>
            <a:r>
              <a:rPr lang="en-US" dirty="0"/>
              <a:t>FFR </a:t>
            </a:r>
            <a:r>
              <a:rPr lang="en-US" dirty="0" err="1" smtClean="0">
                <a:solidFill>
                  <a:srgbClr val="0033CC"/>
                </a:solidFill>
              </a:rPr>
              <a:t>F</a:t>
            </a:r>
            <a:r>
              <a:rPr lang="en-US" dirty="0" err="1" smtClean="0"/>
              <a:t>fF</a:t>
            </a:r>
            <a:r>
              <a:rPr lang="en-US" dirty="0" smtClean="0"/>
              <a:t> </a:t>
            </a:r>
            <a:r>
              <a:rPr lang="en-US" dirty="0" err="1" smtClean="0">
                <a:solidFill>
                  <a:srgbClr val="0033CC"/>
                </a:solidFill>
              </a:rPr>
              <a:t>F</a:t>
            </a:r>
            <a:r>
              <a:rPr lang="en-US" dirty="0" err="1" smtClean="0"/>
              <a:t>fF</a:t>
            </a:r>
            <a:r>
              <a:rPr lang="en-US" dirty="0" smtClean="0"/>
              <a:t> </a:t>
            </a:r>
            <a:r>
              <a:rPr lang="en-US" dirty="0" err="1" smtClean="0">
                <a:solidFill>
                  <a:srgbClr val="0033CC"/>
                </a:solidFill>
              </a:rPr>
              <a:t>F</a:t>
            </a:r>
            <a:r>
              <a:rPr lang="en-US" dirty="0" err="1" smtClean="0"/>
              <a:t>rF</a:t>
            </a:r>
            <a:r>
              <a:rPr lang="en-US" dirty="0" smtClean="0"/>
              <a:t> </a:t>
            </a:r>
            <a:r>
              <a:rPr lang="en-US" dirty="0" err="1" smtClean="0">
                <a:solidFill>
                  <a:srgbClr val="0033CC"/>
                </a:solidFill>
              </a:rPr>
              <a:t>F</a:t>
            </a:r>
            <a:r>
              <a:rPr lang="en-US" dirty="0" err="1" smtClean="0"/>
              <a:t>rF</a:t>
            </a:r>
            <a:r>
              <a:rPr lang="en-US" dirty="0" smtClean="0"/>
              <a:t> </a:t>
            </a:r>
            <a:r>
              <a:rPr lang="en-US" dirty="0" err="1">
                <a:solidFill>
                  <a:srgbClr val="0033CC"/>
                </a:solidFill>
              </a:rPr>
              <a:t>F</a:t>
            </a:r>
            <a:r>
              <a:rPr lang="en-US" dirty="0" err="1" smtClean="0"/>
              <a:t>rR</a:t>
            </a:r>
            <a:r>
              <a:rPr lang="en-US" dirty="0" smtClean="0"/>
              <a:t> </a:t>
            </a:r>
            <a:r>
              <a:rPr lang="en-US" dirty="0" err="1">
                <a:solidFill>
                  <a:srgbClr val="0033CC"/>
                </a:solidFill>
              </a:rPr>
              <a:t>F</a:t>
            </a:r>
            <a:r>
              <a:rPr lang="en-US" dirty="0" err="1" smtClean="0"/>
              <a:t>rR</a:t>
            </a:r>
            <a:r>
              <a:rPr lang="en-US" dirty="0" smtClean="0"/>
              <a:t> </a:t>
            </a:r>
            <a:r>
              <a:rPr lang="en-US" dirty="0" err="1">
                <a:solidFill>
                  <a:srgbClr val="0033CC"/>
                </a:solidFill>
              </a:rPr>
              <a:t>F</a:t>
            </a:r>
            <a:r>
              <a:rPr lang="en-US" dirty="0" err="1" smtClean="0"/>
              <a:t>fR</a:t>
            </a:r>
            <a:r>
              <a:rPr lang="en-US" dirty="0" smtClean="0"/>
              <a:t> </a:t>
            </a:r>
            <a:r>
              <a:rPr lang="en-US" dirty="0" err="1">
                <a:solidFill>
                  <a:srgbClr val="0033CC"/>
                </a:solidFill>
              </a:rPr>
              <a:t>F</a:t>
            </a:r>
            <a:r>
              <a:rPr lang="en-US" dirty="0" err="1" smtClean="0"/>
              <a:t>fR</a:t>
            </a:r>
            <a:r>
              <a:rPr lang="en-US" dirty="0"/>
              <a:t>, </a:t>
            </a:r>
            <a:endParaRPr lang="en-US" dirty="0" smtClean="0"/>
          </a:p>
          <a:p>
            <a:pPr lvl="2"/>
            <a:r>
              <a:rPr lang="en-US" dirty="0" smtClean="0"/>
              <a:t>Flow2: </a:t>
            </a:r>
            <a:r>
              <a:rPr lang="en-US" dirty="0"/>
              <a:t>FFR </a:t>
            </a:r>
            <a:r>
              <a:rPr lang="en-US" dirty="0" err="1" smtClean="0">
                <a:solidFill>
                  <a:srgbClr val="0033CC"/>
                </a:solidFill>
              </a:rPr>
              <a:t>R</a:t>
            </a:r>
            <a:r>
              <a:rPr lang="en-US" dirty="0" err="1" smtClean="0"/>
              <a:t>fF</a:t>
            </a:r>
            <a:r>
              <a:rPr lang="en-US" dirty="0" smtClean="0"/>
              <a:t> </a:t>
            </a:r>
            <a:r>
              <a:rPr lang="en-US" dirty="0" err="1">
                <a:solidFill>
                  <a:srgbClr val="0033CC"/>
                </a:solidFill>
              </a:rPr>
              <a:t>R</a:t>
            </a:r>
            <a:r>
              <a:rPr lang="en-US" dirty="0" err="1" smtClean="0"/>
              <a:t>fF</a:t>
            </a:r>
            <a:r>
              <a:rPr lang="en-US" dirty="0" smtClean="0"/>
              <a:t> </a:t>
            </a:r>
            <a:r>
              <a:rPr lang="en-US" dirty="0" err="1">
                <a:solidFill>
                  <a:srgbClr val="0033CC"/>
                </a:solidFill>
              </a:rPr>
              <a:t>R</a:t>
            </a:r>
            <a:r>
              <a:rPr lang="en-US" dirty="0" err="1" smtClean="0"/>
              <a:t>rF</a:t>
            </a:r>
            <a:r>
              <a:rPr lang="en-US" dirty="0" smtClean="0"/>
              <a:t> </a:t>
            </a:r>
            <a:r>
              <a:rPr lang="en-US" dirty="0" err="1">
                <a:solidFill>
                  <a:srgbClr val="0033CC"/>
                </a:solidFill>
              </a:rPr>
              <a:t>R</a:t>
            </a:r>
            <a:r>
              <a:rPr lang="en-US" dirty="0" err="1" smtClean="0"/>
              <a:t>rF</a:t>
            </a:r>
            <a:r>
              <a:rPr lang="en-US" dirty="0" smtClean="0"/>
              <a:t> </a:t>
            </a:r>
            <a:r>
              <a:rPr lang="en-US" dirty="0" err="1">
                <a:solidFill>
                  <a:srgbClr val="0033CC"/>
                </a:solidFill>
              </a:rPr>
              <a:t>R</a:t>
            </a:r>
            <a:r>
              <a:rPr lang="en-US" dirty="0" err="1" smtClean="0"/>
              <a:t>rR</a:t>
            </a:r>
            <a:r>
              <a:rPr lang="en-US" dirty="0" smtClean="0"/>
              <a:t> </a:t>
            </a:r>
            <a:r>
              <a:rPr lang="en-US" dirty="0" err="1">
                <a:solidFill>
                  <a:srgbClr val="0033CC"/>
                </a:solidFill>
              </a:rPr>
              <a:t>R</a:t>
            </a:r>
            <a:r>
              <a:rPr lang="en-US" dirty="0" err="1" smtClean="0"/>
              <a:t>rR</a:t>
            </a:r>
            <a:r>
              <a:rPr lang="en-US" dirty="0" smtClean="0"/>
              <a:t> </a:t>
            </a:r>
            <a:r>
              <a:rPr lang="en-US" dirty="0" err="1">
                <a:solidFill>
                  <a:srgbClr val="0033CC"/>
                </a:solidFill>
              </a:rPr>
              <a:t>R</a:t>
            </a:r>
            <a:r>
              <a:rPr lang="en-US" dirty="0" err="1" smtClean="0"/>
              <a:t>fR</a:t>
            </a:r>
            <a:r>
              <a:rPr lang="en-US" dirty="0" smtClean="0"/>
              <a:t> </a:t>
            </a:r>
            <a:r>
              <a:rPr lang="en-US" dirty="0" err="1">
                <a:solidFill>
                  <a:srgbClr val="0033CC"/>
                </a:solidFill>
              </a:rPr>
              <a:t>R</a:t>
            </a:r>
            <a:r>
              <a:rPr lang="en-US" dirty="0" err="1" smtClean="0"/>
              <a:t>fR</a:t>
            </a:r>
            <a:r>
              <a:rPr lang="en-US" dirty="0"/>
              <a:t>, </a:t>
            </a:r>
          </a:p>
          <a:p>
            <a:pPr marL="971550" lvl="2" indent="0">
              <a:buNone/>
            </a:pPr>
            <a:r>
              <a:rPr lang="en-US" dirty="0"/>
              <a:t>Where f, </a:t>
            </a:r>
            <a:r>
              <a:rPr lang="en-US" dirty="0" smtClean="0"/>
              <a:t>r=stress </a:t>
            </a:r>
            <a:r>
              <a:rPr lang="en-US" dirty="0"/>
              <a:t>in FRW(f), and REV(r) polarity, and</a:t>
            </a:r>
          </a:p>
          <a:p>
            <a:pPr marL="971550" lvl="2" indent="0">
              <a:buNone/>
            </a:pPr>
            <a:r>
              <a:rPr lang="en-US" dirty="0"/>
              <a:t>F,R: 10 VT read pulses with </a:t>
            </a:r>
            <a:r>
              <a:rPr lang="en-US" dirty="0" err="1" smtClean="0"/>
              <a:t>Iclamp</a:t>
            </a:r>
            <a:r>
              <a:rPr lang="en-US" dirty="0" smtClean="0"/>
              <a:t>=120uA</a:t>
            </a:r>
            <a:r>
              <a:rPr lang="en-US" dirty="0"/>
              <a:t>, RR=1V/us in FRW(F), and REV(R) polarity</a:t>
            </a:r>
            <a:r>
              <a:rPr lang="en-US" dirty="0" smtClean="0"/>
              <a:t>.</a:t>
            </a:r>
          </a:p>
          <a:p>
            <a:pPr marL="971550" lvl="2" indent="0">
              <a:buNone/>
            </a:pPr>
            <a:r>
              <a:rPr lang="en-US" dirty="0" smtClean="0">
                <a:solidFill>
                  <a:srgbClr val="0033CC"/>
                </a:solidFill>
              </a:rPr>
              <a:t>F: </a:t>
            </a:r>
            <a:r>
              <a:rPr lang="en-US" dirty="0" smtClean="0"/>
              <a:t>precondition; 10 read pulses with FRW polarity.</a:t>
            </a:r>
            <a:endParaRPr lang="en-US" dirty="0"/>
          </a:p>
        </p:txBody>
      </p:sp>
      <p:sp>
        <p:nvSpPr>
          <p:cNvPr id="3" name="Date Placeholder 2"/>
          <p:cNvSpPr>
            <a:spLocks noGrp="1"/>
          </p:cNvSpPr>
          <p:nvPr>
            <p:ph type="dt" sz="half" idx="11"/>
          </p:nvPr>
        </p:nvSpPr>
        <p:spPr/>
        <p:txBody>
          <a:bodyPr/>
          <a:lstStyle/>
          <a:p>
            <a:fld id="{958579EE-FFC6-4E64-AA58-9F3079675195}" type="datetime4">
              <a:rPr lang="en-US" smtClean="0"/>
              <a:pPr/>
              <a:t>November 20, 2014</a:t>
            </a:fld>
            <a:endParaRPr lang="en-US"/>
          </a:p>
        </p:txBody>
      </p:sp>
    </p:spTree>
    <p:extLst>
      <p:ext uri="{BB962C8B-B14F-4D97-AF65-F5344CB8AC3E}">
        <p14:creationId xmlns:p14="http://schemas.microsoft.com/office/powerpoint/2010/main" xmlns="" val="31249155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Stress Applied</a:t>
            </a:r>
            <a:endParaRPr lang="en-US" dirty="0"/>
          </a:p>
        </p:txBody>
      </p:sp>
      <p:sp>
        <p:nvSpPr>
          <p:cNvPr id="4" name="Date Placeholder 3"/>
          <p:cNvSpPr>
            <a:spLocks noGrp="1"/>
          </p:cNvSpPr>
          <p:nvPr>
            <p:ph type="dt" sz="half" idx="11"/>
          </p:nvPr>
        </p:nvSpPr>
        <p:spPr/>
        <p:txBody>
          <a:bodyPr/>
          <a:lstStyle/>
          <a:p>
            <a:fld id="{EA842C71-A808-442A-88EE-1D871782F288}" type="datetime4">
              <a:rPr lang="en-US" smtClean="0"/>
              <a:pPr/>
              <a:t>November 20, 2014</a:t>
            </a:fld>
            <a:endParaRPr lang="en-US"/>
          </a:p>
        </p:txBody>
      </p:sp>
      <p:pic>
        <p:nvPicPr>
          <p:cNvPr id="9" name="Picture 8"/>
          <p:cNvPicPr>
            <a:picLocks noChangeAspect="1"/>
          </p:cNvPicPr>
          <p:nvPr/>
        </p:nvPicPr>
        <p:blipFill>
          <a:blip r:embed="rId2" cstate="print"/>
          <a:stretch>
            <a:fillRect/>
          </a:stretch>
        </p:blipFill>
        <p:spPr>
          <a:xfrm>
            <a:off x="1363064" y="907591"/>
            <a:ext cx="2555154" cy="1836246"/>
          </a:xfrm>
          <a:prstGeom prst="rect">
            <a:avLst/>
          </a:prstGeom>
        </p:spPr>
      </p:pic>
      <p:pic>
        <p:nvPicPr>
          <p:cNvPr id="10" name="Picture 9"/>
          <p:cNvPicPr>
            <a:picLocks noChangeAspect="1"/>
          </p:cNvPicPr>
          <p:nvPr/>
        </p:nvPicPr>
        <p:blipFill>
          <a:blip r:embed="rId3" cstate="print"/>
          <a:stretch>
            <a:fillRect/>
          </a:stretch>
        </p:blipFill>
        <p:spPr>
          <a:xfrm>
            <a:off x="5143500" y="907590"/>
            <a:ext cx="2541811" cy="1836246"/>
          </a:xfrm>
          <a:prstGeom prst="rect">
            <a:avLst/>
          </a:prstGeom>
        </p:spPr>
      </p:pic>
      <p:sp>
        <p:nvSpPr>
          <p:cNvPr id="11" name="TextBox 10"/>
          <p:cNvSpPr txBox="1"/>
          <p:nvPr/>
        </p:nvSpPr>
        <p:spPr>
          <a:xfrm>
            <a:off x="434617" y="4892673"/>
            <a:ext cx="8274766" cy="1200329"/>
          </a:xfrm>
          <a:prstGeom prst="rect">
            <a:avLst/>
          </a:prstGeom>
          <a:noFill/>
        </p:spPr>
        <p:txBody>
          <a:bodyPr wrap="none" rtlCol="0">
            <a:spAutoFit/>
          </a:bodyPr>
          <a:lstStyle/>
          <a:p>
            <a:r>
              <a:rPr lang="en-US" sz="1800" dirty="0" smtClean="0"/>
              <a:t>As bias increases larger number of bits/per split have leakage ratio &gt;1. </a:t>
            </a:r>
          </a:p>
          <a:p>
            <a:r>
              <a:rPr lang="en-US" sz="1800" dirty="0" smtClean="0"/>
              <a:t>Please note that stress applied will stop if Leakage ratio&gt;=5 or Leakage&gt;60nA.</a:t>
            </a:r>
          </a:p>
          <a:p>
            <a:endParaRPr lang="en-US" sz="1800" dirty="0"/>
          </a:p>
          <a:p>
            <a:r>
              <a:rPr lang="en-US" sz="1800" dirty="0" smtClean="0"/>
              <a:t>We will need to filter out the devices that stress was not applied.</a:t>
            </a:r>
          </a:p>
        </p:txBody>
      </p:sp>
      <p:pic>
        <p:nvPicPr>
          <p:cNvPr id="5" name="Picture 4"/>
          <p:cNvPicPr>
            <a:picLocks noChangeAspect="1"/>
          </p:cNvPicPr>
          <p:nvPr/>
        </p:nvPicPr>
        <p:blipFill>
          <a:blip r:embed="rId4" cstate="print"/>
          <a:stretch>
            <a:fillRect/>
          </a:stretch>
        </p:blipFill>
        <p:spPr>
          <a:xfrm>
            <a:off x="1363063" y="2932590"/>
            <a:ext cx="2553143" cy="1837530"/>
          </a:xfrm>
          <a:prstGeom prst="rect">
            <a:avLst/>
          </a:prstGeom>
        </p:spPr>
      </p:pic>
      <p:pic>
        <p:nvPicPr>
          <p:cNvPr id="6" name="Picture 5"/>
          <p:cNvPicPr>
            <a:picLocks noChangeAspect="1"/>
          </p:cNvPicPr>
          <p:nvPr/>
        </p:nvPicPr>
        <p:blipFill>
          <a:blip r:embed="rId5" cstate="print"/>
          <a:stretch>
            <a:fillRect/>
          </a:stretch>
        </p:blipFill>
        <p:spPr>
          <a:xfrm>
            <a:off x="5146357" y="2932590"/>
            <a:ext cx="2539810" cy="1837530"/>
          </a:xfrm>
          <a:prstGeom prst="rect">
            <a:avLst/>
          </a:prstGeom>
        </p:spPr>
      </p:pic>
      <p:sp>
        <p:nvSpPr>
          <p:cNvPr id="7" name="TextBox 6"/>
          <p:cNvSpPr txBox="1"/>
          <p:nvPr/>
        </p:nvSpPr>
        <p:spPr>
          <a:xfrm>
            <a:off x="2626235" y="613444"/>
            <a:ext cx="3446072" cy="369332"/>
          </a:xfrm>
          <a:prstGeom prst="rect">
            <a:avLst/>
          </a:prstGeom>
          <a:noFill/>
        </p:spPr>
        <p:txBody>
          <a:bodyPr wrap="none" rtlCol="0">
            <a:spAutoFit/>
          </a:bodyPr>
          <a:lstStyle/>
          <a:p>
            <a:r>
              <a:rPr lang="en-US" sz="1800" dirty="0" smtClean="0">
                <a:solidFill>
                  <a:srgbClr val="0033CC"/>
                </a:solidFill>
              </a:rPr>
              <a:t>Pre-Stress read pulse: FRW POL</a:t>
            </a:r>
            <a:endParaRPr lang="en-US" sz="1800" dirty="0" smtClean="0">
              <a:solidFill>
                <a:srgbClr val="0033CC"/>
              </a:solidFill>
            </a:endParaRPr>
          </a:p>
        </p:txBody>
      </p:sp>
      <p:sp>
        <p:nvSpPr>
          <p:cNvPr id="12" name="TextBox 11"/>
          <p:cNvSpPr txBox="1"/>
          <p:nvPr/>
        </p:nvSpPr>
        <p:spPr>
          <a:xfrm>
            <a:off x="2766216" y="2625371"/>
            <a:ext cx="3385157" cy="369332"/>
          </a:xfrm>
          <a:prstGeom prst="rect">
            <a:avLst/>
          </a:prstGeom>
          <a:noFill/>
        </p:spPr>
        <p:txBody>
          <a:bodyPr wrap="none" rtlCol="0">
            <a:spAutoFit/>
          </a:bodyPr>
          <a:lstStyle/>
          <a:p>
            <a:r>
              <a:rPr lang="en-US" sz="1800" dirty="0" smtClean="0">
                <a:solidFill>
                  <a:srgbClr val="0033CC"/>
                </a:solidFill>
              </a:rPr>
              <a:t>Pre-Stress read pulse: </a:t>
            </a:r>
            <a:r>
              <a:rPr lang="en-US" sz="1800" dirty="0" smtClean="0">
                <a:solidFill>
                  <a:srgbClr val="0033CC"/>
                </a:solidFill>
              </a:rPr>
              <a:t>REV </a:t>
            </a:r>
            <a:r>
              <a:rPr lang="en-US" sz="1800" dirty="0" smtClean="0">
                <a:solidFill>
                  <a:srgbClr val="0033CC"/>
                </a:solidFill>
              </a:rPr>
              <a:t>POL</a:t>
            </a:r>
          </a:p>
        </p:txBody>
      </p:sp>
    </p:spTree>
    <p:extLst>
      <p:ext uri="{BB962C8B-B14F-4D97-AF65-F5344CB8AC3E}">
        <p14:creationId xmlns:p14="http://schemas.microsoft.com/office/powerpoint/2010/main" xmlns="" val="32461309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 y="-204720"/>
            <a:ext cx="9144000" cy="892175"/>
          </a:xfrm>
        </p:spPr>
        <p:txBody>
          <a:bodyPr/>
          <a:lstStyle/>
          <a:p>
            <a:r>
              <a:rPr lang="en-US" dirty="0" smtClean="0"/>
              <a:t>Stress Applied Vs Time</a:t>
            </a:r>
            <a:endParaRPr lang="en-US" dirty="0"/>
          </a:p>
        </p:txBody>
      </p:sp>
      <p:sp>
        <p:nvSpPr>
          <p:cNvPr id="4" name="Date Placeholder 3"/>
          <p:cNvSpPr>
            <a:spLocks noGrp="1"/>
          </p:cNvSpPr>
          <p:nvPr>
            <p:ph type="dt" sz="half" idx="11"/>
          </p:nvPr>
        </p:nvSpPr>
        <p:spPr/>
        <p:txBody>
          <a:bodyPr/>
          <a:lstStyle/>
          <a:p>
            <a:fld id="{EA842C71-A808-442A-88EE-1D871782F288}" type="datetime4">
              <a:rPr lang="en-US" smtClean="0"/>
              <a:pPr/>
              <a:t>November 20, 2014</a:t>
            </a:fld>
            <a:endParaRPr lang="en-US"/>
          </a:p>
        </p:txBody>
      </p:sp>
      <p:pic>
        <p:nvPicPr>
          <p:cNvPr id="5" name="Picture 4"/>
          <p:cNvPicPr>
            <a:picLocks noChangeAspect="1"/>
          </p:cNvPicPr>
          <p:nvPr/>
        </p:nvPicPr>
        <p:blipFill>
          <a:blip r:embed="rId2" cstate="print"/>
          <a:stretch>
            <a:fillRect/>
          </a:stretch>
        </p:blipFill>
        <p:spPr>
          <a:xfrm>
            <a:off x="103517" y="892176"/>
            <a:ext cx="2776843" cy="5523276"/>
          </a:xfrm>
          <a:prstGeom prst="rect">
            <a:avLst/>
          </a:prstGeom>
        </p:spPr>
      </p:pic>
      <p:sp>
        <p:nvSpPr>
          <p:cNvPr id="3" name="TextBox 2"/>
          <p:cNvSpPr txBox="1"/>
          <p:nvPr/>
        </p:nvSpPr>
        <p:spPr>
          <a:xfrm>
            <a:off x="6456055" y="2604490"/>
            <a:ext cx="2778982" cy="923330"/>
          </a:xfrm>
          <a:prstGeom prst="rect">
            <a:avLst/>
          </a:prstGeom>
          <a:noFill/>
        </p:spPr>
        <p:txBody>
          <a:bodyPr wrap="square" rtlCol="0">
            <a:spAutoFit/>
          </a:bodyPr>
          <a:lstStyle/>
          <a:p>
            <a:r>
              <a:rPr lang="en-US" sz="1800" dirty="0" smtClean="0"/>
              <a:t>Filter out all VT data where Stress was not applied  for t=10sec. </a:t>
            </a:r>
          </a:p>
        </p:txBody>
      </p:sp>
      <p:pic>
        <p:nvPicPr>
          <p:cNvPr id="6" name="Picture 5"/>
          <p:cNvPicPr>
            <a:picLocks noChangeAspect="1"/>
          </p:cNvPicPr>
          <p:nvPr/>
        </p:nvPicPr>
        <p:blipFill>
          <a:blip r:embed="rId3" cstate="print"/>
          <a:stretch>
            <a:fillRect/>
          </a:stretch>
        </p:blipFill>
        <p:spPr>
          <a:xfrm>
            <a:off x="2880359" y="892174"/>
            <a:ext cx="2800869" cy="5523278"/>
          </a:xfrm>
          <a:prstGeom prst="rect">
            <a:avLst/>
          </a:prstGeom>
        </p:spPr>
      </p:pic>
      <p:sp>
        <p:nvSpPr>
          <p:cNvPr id="8" name="TextBox 7"/>
          <p:cNvSpPr txBox="1"/>
          <p:nvPr/>
        </p:nvSpPr>
        <p:spPr>
          <a:xfrm>
            <a:off x="3253780" y="603981"/>
            <a:ext cx="1072730" cy="369332"/>
          </a:xfrm>
          <a:prstGeom prst="rect">
            <a:avLst/>
          </a:prstGeom>
          <a:noFill/>
        </p:spPr>
        <p:txBody>
          <a:bodyPr wrap="none" rtlCol="0">
            <a:spAutoFit/>
          </a:bodyPr>
          <a:lstStyle/>
          <a:p>
            <a:r>
              <a:rPr lang="en-US" sz="1800" dirty="0" smtClean="0">
                <a:solidFill>
                  <a:srgbClr val="0033CC"/>
                </a:solidFill>
              </a:rPr>
              <a:t>REV </a:t>
            </a:r>
            <a:r>
              <a:rPr lang="en-US" sz="1800" dirty="0" smtClean="0">
                <a:solidFill>
                  <a:srgbClr val="0033CC"/>
                </a:solidFill>
              </a:rPr>
              <a:t>POL</a:t>
            </a:r>
            <a:endParaRPr lang="en-US" sz="1800" dirty="0" smtClean="0">
              <a:solidFill>
                <a:srgbClr val="0033CC"/>
              </a:solidFill>
            </a:endParaRPr>
          </a:p>
        </p:txBody>
      </p:sp>
      <p:sp>
        <p:nvSpPr>
          <p:cNvPr id="9" name="TextBox 8"/>
          <p:cNvSpPr txBox="1"/>
          <p:nvPr/>
        </p:nvSpPr>
        <p:spPr>
          <a:xfrm>
            <a:off x="115041" y="340489"/>
            <a:ext cx="2478027" cy="646331"/>
          </a:xfrm>
          <a:prstGeom prst="rect">
            <a:avLst/>
          </a:prstGeom>
          <a:noFill/>
        </p:spPr>
        <p:txBody>
          <a:bodyPr wrap="square" rtlCol="0">
            <a:spAutoFit/>
          </a:bodyPr>
          <a:lstStyle/>
          <a:p>
            <a:r>
              <a:rPr lang="en-US" sz="1800" dirty="0" smtClean="0">
                <a:solidFill>
                  <a:srgbClr val="0033CC"/>
                </a:solidFill>
              </a:rPr>
              <a:t>Pre-Stress read pulse: FRW POL</a:t>
            </a:r>
            <a:endParaRPr lang="en-US" sz="1800" dirty="0" smtClean="0">
              <a:solidFill>
                <a:srgbClr val="0033CC"/>
              </a:solidFill>
            </a:endParaRPr>
          </a:p>
        </p:txBody>
      </p:sp>
    </p:spTree>
    <p:extLst>
      <p:ext uri="{BB962C8B-B14F-4D97-AF65-F5344CB8AC3E}">
        <p14:creationId xmlns:p14="http://schemas.microsoft.com/office/powerpoint/2010/main" xmlns="" val="25986777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VT_shift</a:t>
            </a:r>
            <a:r>
              <a:rPr lang="en-US" dirty="0"/>
              <a:t> due to applied sub-VT stress</a:t>
            </a:r>
          </a:p>
        </p:txBody>
      </p:sp>
      <p:sp>
        <p:nvSpPr>
          <p:cNvPr id="3" name="Date Placeholder 2"/>
          <p:cNvSpPr>
            <a:spLocks noGrp="1"/>
          </p:cNvSpPr>
          <p:nvPr>
            <p:ph type="dt" sz="half" idx="10"/>
          </p:nvPr>
        </p:nvSpPr>
        <p:spPr/>
        <p:txBody>
          <a:bodyPr/>
          <a:lstStyle/>
          <a:p>
            <a:fld id="{958579EE-FFC6-4E64-AA58-9F3079675195}" type="datetime4">
              <a:rPr lang="en-US" smtClean="0"/>
              <a:pPr/>
              <a:t>November 20, 2014</a:t>
            </a:fld>
            <a:endParaRPr lang="en-US"/>
          </a:p>
        </p:txBody>
      </p:sp>
      <p:pic>
        <p:nvPicPr>
          <p:cNvPr id="4" name="Picture 3"/>
          <p:cNvPicPr>
            <a:picLocks noChangeAspect="1"/>
          </p:cNvPicPr>
          <p:nvPr/>
        </p:nvPicPr>
        <p:blipFill>
          <a:blip r:embed="rId2" cstate="print"/>
          <a:stretch>
            <a:fillRect/>
          </a:stretch>
        </p:blipFill>
        <p:spPr>
          <a:xfrm>
            <a:off x="1754206" y="3282379"/>
            <a:ext cx="5543067" cy="2056217"/>
          </a:xfrm>
          <a:prstGeom prst="rect">
            <a:avLst/>
          </a:prstGeom>
        </p:spPr>
      </p:pic>
      <p:pic>
        <p:nvPicPr>
          <p:cNvPr id="5" name="Picture 4"/>
          <p:cNvPicPr>
            <a:picLocks noChangeAspect="1"/>
          </p:cNvPicPr>
          <p:nvPr/>
        </p:nvPicPr>
        <p:blipFill>
          <a:blip r:embed="rId3" cstate="print"/>
          <a:stretch>
            <a:fillRect/>
          </a:stretch>
        </p:blipFill>
        <p:spPr>
          <a:xfrm>
            <a:off x="1754206" y="980502"/>
            <a:ext cx="5543067" cy="2056217"/>
          </a:xfrm>
          <a:prstGeom prst="rect">
            <a:avLst/>
          </a:prstGeom>
        </p:spPr>
      </p:pic>
      <p:sp>
        <p:nvSpPr>
          <p:cNvPr id="8" name="Oval 7"/>
          <p:cNvSpPr/>
          <p:nvPr/>
        </p:nvSpPr>
        <p:spPr bwMode="auto">
          <a:xfrm>
            <a:off x="2931459" y="1119544"/>
            <a:ext cx="3666565" cy="269986"/>
          </a:xfrm>
          <a:prstGeom prst="ellipse">
            <a:avLst/>
          </a:prstGeom>
          <a:noFill/>
          <a:ln w="28575" cap="flat" cmpd="sng" algn="ctr">
            <a:solidFill>
              <a:srgbClr val="FFC000"/>
            </a:solidFill>
            <a:prstDash val="dash"/>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33CC"/>
              </a:solidFill>
              <a:effectLst/>
              <a:latin typeface="Tahoma" pitchFamily="34" charset="0"/>
            </a:endParaRPr>
          </a:p>
        </p:txBody>
      </p:sp>
      <p:sp>
        <p:nvSpPr>
          <p:cNvPr id="9" name="Oval 8"/>
          <p:cNvSpPr/>
          <p:nvPr/>
        </p:nvSpPr>
        <p:spPr bwMode="auto">
          <a:xfrm>
            <a:off x="2859741" y="3338409"/>
            <a:ext cx="3666565" cy="269986"/>
          </a:xfrm>
          <a:prstGeom prst="ellipse">
            <a:avLst/>
          </a:prstGeom>
          <a:noFill/>
          <a:ln w="28575" cap="flat" cmpd="sng" algn="ctr">
            <a:solidFill>
              <a:srgbClr val="FFC000"/>
            </a:solidFill>
            <a:prstDash val="dash"/>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33CC"/>
              </a:solidFill>
              <a:effectLst/>
              <a:latin typeface="Tahoma" pitchFamily="34" charset="0"/>
            </a:endParaRPr>
          </a:p>
        </p:txBody>
      </p:sp>
      <p:sp>
        <p:nvSpPr>
          <p:cNvPr id="10" name="TextBox 9"/>
          <p:cNvSpPr txBox="1"/>
          <p:nvPr/>
        </p:nvSpPr>
        <p:spPr>
          <a:xfrm>
            <a:off x="355649" y="5451744"/>
            <a:ext cx="8674747" cy="646331"/>
          </a:xfrm>
          <a:prstGeom prst="rect">
            <a:avLst/>
          </a:prstGeom>
          <a:noFill/>
        </p:spPr>
        <p:txBody>
          <a:bodyPr wrap="none" rtlCol="0">
            <a:spAutoFit/>
          </a:bodyPr>
          <a:lstStyle/>
          <a:p>
            <a:r>
              <a:rPr lang="en-US" sz="1800" dirty="0" smtClean="0"/>
              <a:t>Please note, we have filtered out any data where stress was not applied for 10sec. </a:t>
            </a:r>
          </a:p>
          <a:p>
            <a:endParaRPr lang="en-US" sz="1800" dirty="0"/>
          </a:p>
        </p:txBody>
      </p:sp>
      <p:sp>
        <p:nvSpPr>
          <p:cNvPr id="11" name="Rectangle 10"/>
          <p:cNvSpPr/>
          <p:nvPr/>
        </p:nvSpPr>
        <p:spPr>
          <a:xfrm>
            <a:off x="7417429" y="1110867"/>
            <a:ext cx="1380319" cy="1200329"/>
          </a:xfrm>
          <a:prstGeom prst="rect">
            <a:avLst/>
          </a:prstGeom>
        </p:spPr>
        <p:txBody>
          <a:bodyPr wrap="square">
            <a:spAutoFit/>
          </a:bodyPr>
          <a:lstStyle/>
          <a:p>
            <a:r>
              <a:rPr lang="en-US" dirty="0" smtClean="0"/>
              <a:t>VT measured after the stress exceeds detection limit. Devices are not open.</a:t>
            </a:r>
            <a:endParaRPr lang="en-US" dirty="0"/>
          </a:p>
        </p:txBody>
      </p:sp>
      <p:cxnSp>
        <p:nvCxnSpPr>
          <p:cNvPr id="13" name="Straight Arrow Connector 12"/>
          <p:cNvCxnSpPr>
            <a:endCxn id="8" idx="6"/>
          </p:cNvCxnSpPr>
          <p:nvPr/>
        </p:nvCxnSpPr>
        <p:spPr bwMode="auto">
          <a:xfrm flipH="1" flipV="1">
            <a:off x="6598024" y="1254537"/>
            <a:ext cx="770442" cy="14386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H="1">
            <a:off x="6526306" y="1440200"/>
            <a:ext cx="891123" cy="19744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p:cNvSpPr txBox="1"/>
          <p:nvPr/>
        </p:nvSpPr>
        <p:spPr>
          <a:xfrm>
            <a:off x="2639883" y="681684"/>
            <a:ext cx="3446072" cy="369332"/>
          </a:xfrm>
          <a:prstGeom prst="rect">
            <a:avLst/>
          </a:prstGeom>
          <a:noFill/>
        </p:spPr>
        <p:txBody>
          <a:bodyPr wrap="none" rtlCol="0">
            <a:spAutoFit/>
          </a:bodyPr>
          <a:lstStyle/>
          <a:p>
            <a:r>
              <a:rPr lang="en-US" sz="1800" dirty="0" smtClean="0">
                <a:solidFill>
                  <a:srgbClr val="0033CC"/>
                </a:solidFill>
              </a:rPr>
              <a:t>Pre-Stress read pulse: FRW POL</a:t>
            </a:r>
            <a:endParaRPr lang="en-US" sz="1800" dirty="0" smtClean="0">
              <a:solidFill>
                <a:srgbClr val="0033CC"/>
              </a:solidFill>
            </a:endParaRPr>
          </a:p>
        </p:txBody>
      </p:sp>
      <p:sp>
        <p:nvSpPr>
          <p:cNvPr id="16" name="TextBox 15"/>
          <p:cNvSpPr txBox="1"/>
          <p:nvPr/>
        </p:nvSpPr>
        <p:spPr>
          <a:xfrm>
            <a:off x="2766216" y="2939275"/>
            <a:ext cx="3385157" cy="369332"/>
          </a:xfrm>
          <a:prstGeom prst="rect">
            <a:avLst/>
          </a:prstGeom>
          <a:noFill/>
        </p:spPr>
        <p:txBody>
          <a:bodyPr wrap="none" rtlCol="0">
            <a:spAutoFit/>
          </a:bodyPr>
          <a:lstStyle/>
          <a:p>
            <a:r>
              <a:rPr lang="en-US" sz="1800" dirty="0" smtClean="0">
                <a:solidFill>
                  <a:srgbClr val="0033CC"/>
                </a:solidFill>
              </a:rPr>
              <a:t>Pre-Stress read pulse: </a:t>
            </a:r>
            <a:r>
              <a:rPr lang="en-US" sz="1800" dirty="0" smtClean="0">
                <a:solidFill>
                  <a:srgbClr val="0033CC"/>
                </a:solidFill>
              </a:rPr>
              <a:t>REV </a:t>
            </a:r>
            <a:r>
              <a:rPr lang="en-US" sz="1800" dirty="0" smtClean="0">
                <a:solidFill>
                  <a:srgbClr val="0033CC"/>
                </a:solidFill>
              </a:rPr>
              <a:t>POL</a:t>
            </a:r>
          </a:p>
        </p:txBody>
      </p:sp>
    </p:spTree>
    <p:extLst>
      <p:ext uri="{BB962C8B-B14F-4D97-AF65-F5344CB8AC3E}">
        <p14:creationId xmlns:p14="http://schemas.microsoft.com/office/powerpoint/2010/main" xmlns="" val="184895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VT_shift</a:t>
            </a:r>
            <a:r>
              <a:rPr lang="en-US" dirty="0"/>
              <a:t> due to applied sub-VT stress</a:t>
            </a:r>
          </a:p>
        </p:txBody>
      </p:sp>
      <p:sp>
        <p:nvSpPr>
          <p:cNvPr id="3" name="Date Placeholder 2"/>
          <p:cNvSpPr>
            <a:spLocks noGrp="1"/>
          </p:cNvSpPr>
          <p:nvPr>
            <p:ph type="dt" sz="half" idx="10"/>
          </p:nvPr>
        </p:nvSpPr>
        <p:spPr/>
        <p:txBody>
          <a:bodyPr/>
          <a:lstStyle/>
          <a:p>
            <a:fld id="{958579EE-FFC6-4E64-AA58-9F3079675195}" type="datetime4">
              <a:rPr lang="en-US" smtClean="0"/>
              <a:pPr/>
              <a:t>November 20, 2014</a:t>
            </a:fld>
            <a:endParaRPr lang="en-US"/>
          </a:p>
        </p:txBody>
      </p:sp>
      <p:sp>
        <p:nvSpPr>
          <p:cNvPr id="6" name="TextBox 5"/>
          <p:cNvSpPr txBox="1"/>
          <p:nvPr/>
        </p:nvSpPr>
        <p:spPr>
          <a:xfrm>
            <a:off x="374692" y="5738614"/>
            <a:ext cx="8674747" cy="923330"/>
          </a:xfrm>
          <a:prstGeom prst="rect">
            <a:avLst/>
          </a:prstGeom>
          <a:noFill/>
        </p:spPr>
        <p:txBody>
          <a:bodyPr wrap="none" rtlCol="0">
            <a:spAutoFit/>
          </a:bodyPr>
          <a:lstStyle/>
          <a:p>
            <a:r>
              <a:rPr lang="en-US" sz="1800" dirty="0" smtClean="0"/>
              <a:t>Please note, we have filtered out any data where stress was not applied for 10sec. </a:t>
            </a:r>
          </a:p>
          <a:p>
            <a:r>
              <a:rPr lang="en-US" sz="1800" dirty="0" smtClean="0"/>
              <a:t>We also filtered any high VT bits (VT&gt;9.5V; VT detection limit).</a:t>
            </a:r>
          </a:p>
          <a:p>
            <a:endParaRPr lang="en-US" sz="1800" dirty="0"/>
          </a:p>
        </p:txBody>
      </p:sp>
      <p:pic>
        <p:nvPicPr>
          <p:cNvPr id="11" name="Picture 10"/>
          <p:cNvPicPr>
            <a:picLocks noChangeAspect="1"/>
          </p:cNvPicPr>
          <p:nvPr/>
        </p:nvPicPr>
        <p:blipFill>
          <a:blip r:embed="rId2" cstate="print"/>
          <a:stretch>
            <a:fillRect/>
          </a:stretch>
        </p:blipFill>
        <p:spPr>
          <a:xfrm>
            <a:off x="1562086" y="1017964"/>
            <a:ext cx="5842762" cy="2167389"/>
          </a:xfrm>
          <a:prstGeom prst="rect">
            <a:avLst/>
          </a:prstGeom>
        </p:spPr>
      </p:pic>
      <p:pic>
        <p:nvPicPr>
          <p:cNvPr id="13" name="Picture 12"/>
          <p:cNvPicPr>
            <a:picLocks noChangeAspect="1"/>
          </p:cNvPicPr>
          <p:nvPr/>
        </p:nvPicPr>
        <p:blipFill>
          <a:blip r:embed="rId3" cstate="print"/>
          <a:stretch>
            <a:fillRect/>
          </a:stretch>
        </p:blipFill>
        <p:spPr>
          <a:xfrm>
            <a:off x="1565947" y="3542539"/>
            <a:ext cx="5838901" cy="2196075"/>
          </a:xfrm>
          <a:prstGeom prst="rect">
            <a:avLst/>
          </a:prstGeom>
        </p:spPr>
      </p:pic>
      <p:sp>
        <p:nvSpPr>
          <p:cNvPr id="14" name="TextBox 13"/>
          <p:cNvSpPr txBox="1"/>
          <p:nvPr/>
        </p:nvSpPr>
        <p:spPr>
          <a:xfrm>
            <a:off x="7404848" y="1528787"/>
            <a:ext cx="1677447" cy="338554"/>
          </a:xfrm>
          <a:prstGeom prst="rect">
            <a:avLst/>
          </a:prstGeom>
          <a:noFill/>
        </p:spPr>
        <p:txBody>
          <a:bodyPr wrap="none" rtlCol="0">
            <a:spAutoFit/>
          </a:bodyPr>
          <a:lstStyle/>
          <a:p>
            <a:r>
              <a:rPr lang="en-US" sz="1600" dirty="0" smtClean="0"/>
              <a:t>Lowest drift: </a:t>
            </a:r>
            <a:r>
              <a:rPr lang="en-US" sz="1600" dirty="0" err="1" smtClean="0">
                <a:solidFill>
                  <a:srgbClr val="0033CC"/>
                </a:solidFill>
              </a:rPr>
              <a:t>F</a:t>
            </a:r>
            <a:r>
              <a:rPr lang="en-US" sz="1600" dirty="0" err="1" smtClean="0"/>
              <a:t>rF</a:t>
            </a:r>
            <a:endParaRPr lang="en-US" sz="1600" dirty="0" smtClean="0"/>
          </a:p>
        </p:txBody>
      </p:sp>
      <p:sp>
        <p:nvSpPr>
          <p:cNvPr id="15" name="TextBox 14"/>
          <p:cNvSpPr txBox="1"/>
          <p:nvPr/>
        </p:nvSpPr>
        <p:spPr>
          <a:xfrm>
            <a:off x="7388420" y="3664721"/>
            <a:ext cx="1707903" cy="338554"/>
          </a:xfrm>
          <a:prstGeom prst="rect">
            <a:avLst/>
          </a:prstGeom>
          <a:noFill/>
        </p:spPr>
        <p:txBody>
          <a:bodyPr wrap="none" rtlCol="0">
            <a:spAutoFit/>
          </a:bodyPr>
          <a:lstStyle/>
          <a:p>
            <a:r>
              <a:rPr lang="en-US" sz="1600" dirty="0" smtClean="0"/>
              <a:t>Lowest drift: </a:t>
            </a:r>
            <a:r>
              <a:rPr lang="en-US" sz="1600" dirty="0" err="1" smtClean="0">
                <a:solidFill>
                  <a:srgbClr val="0033CC"/>
                </a:solidFill>
              </a:rPr>
              <a:t>R</a:t>
            </a:r>
            <a:r>
              <a:rPr lang="en-US" sz="1600" dirty="0" err="1" smtClean="0"/>
              <a:t>f</a:t>
            </a:r>
            <a:r>
              <a:rPr lang="en-US" sz="1600" dirty="0" err="1"/>
              <a:t>R</a:t>
            </a:r>
            <a:endParaRPr lang="en-US" sz="1600" dirty="0" smtClean="0"/>
          </a:p>
        </p:txBody>
      </p:sp>
      <p:sp>
        <p:nvSpPr>
          <p:cNvPr id="12" name="TextBox 11"/>
          <p:cNvSpPr txBox="1"/>
          <p:nvPr/>
        </p:nvSpPr>
        <p:spPr>
          <a:xfrm>
            <a:off x="2639883" y="708980"/>
            <a:ext cx="3446072" cy="369332"/>
          </a:xfrm>
          <a:prstGeom prst="rect">
            <a:avLst/>
          </a:prstGeom>
          <a:noFill/>
        </p:spPr>
        <p:txBody>
          <a:bodyPr wrap="none" rtlCol="0">
            <a:spAutoFit/>
          </a:bodyPr>
          <a:lstStyle/>
          <a:p>
            <a:r>
              <a:rPr lang="en-US" sz="1800" dirty="0" smtClean="0">
                <a:solidFill>
                  <a:srgbClr val="0033CC"/>
                </a:solidFill>
              </a:rPr>
              <a:t>Pre-Stress read pulse: FRW POL</a:t>
            </a:r>
            <a:endParaRPr lang="en-US" sz="1800" dirty="0" smtClean="0">
              <a:solidFill>
                <a:srgbClr val="0033CC"/>
              </a:solidFill>
            </a:endParaRPr>
          </a:p>
        </p:txBody>
      </p:sp>
      <p:sp>
        <p:nvSpPr>
          <p:cNvPr id="16" name="TextBox 15"/>
          <p:cNvSpPr txBox="1"/>
          <p:nvPr/>
        </p:nvSpPr>
        <p:spPr>
          <a:xfrm>
            <a:off x="2766216" y="3143995"/>
            <a:ext cx="3385157" cy="369332"/>
          </a:xfrm>
          <a:prstGeom prst="rect">
            <a:avLst/>
          </a:prstGeom>
          <a:noFill/>
        </p:spPr>
        <p:txBody>
          <a:bodyPr wrap="none" rtlCol="0">
            <a:spAutoFit/>
          </a:bodyPr>
          <a:lstStyle/>
          <a:p>
            <a:r>
              <a:rPr lang="en-US" sz="1800" dirty="0" smtClean="0">
                <a:solidFill>
                  <a:srgbClr val="0033CC"/>
                </a:solidFill>
              </a:rPr>
              <a:t>Pre-Stress read pulse: </a:t>
            </a:r>
            <a:r>
              <a:rPr lang="en-US" sz="1800" dirty="0" smtClean="0">
                <a:solidFill>
                  <a:srgbClr val="0033CC"/>
                </a:solidFill>
              </a:rPr>
              <a:t>REV </a:t>
            </a:r>
            <a:r>
              <a:rPr lang="en-US" sz="1800" dirty="0" smtClean="0">
                <a:solidFill>
                  <a:srgbClr val="0033CC"/>
                </a:solidFill>
              </a:rPr>
              <a:t>POL</a:t>
            </a:r>
          </a:p>
        </p:txBody>
      </p:sp>
    </p:spTree>
    <p:extLst>
      <p:ext uri="{BB962C8B-B14F-4D97-AF65-F5344CB8AC3E}">
        <p14:creationId xmlns:p14="http://schemas.microsoft.com/office/powerpoint/2010/main" xmlns="" val="30455660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stretch>
            <a:fillRect/>
          </a:stretch>
        </p:blipFill>
        <p:spPr>
          <a:xfrm>
            <a:off x="317690" y="1105620"/>
            <a:ext cx="6112655" cy="2128731"/>
          </a:xfrm>
          <a:prstGeom prst="rect">
            <a:avLst/>
          </a:prstGeom>
        </p:spPr>
      </p:pic>
      <p:pic>
        <p:nvPicPr>
          <p:cNvPr id="12" name="Picture 11"/>
          <p:cNvPicPr>
            <a:picLocks noChangeAspect="1"/>
          </p:cNvPicPr>
          <p:nvPr/>
        </p:nvPicPr>
        <p:blipFill>
          <a:blip r:embed="rId3" cstate="print"/>
          <a:stretch>
            <a:fillRect/>
          </a:stretch>
        </p:blipFill>
        <p:spPr>
          <a:xfrm>
            <a:off x="363410" y="4118122"/>
            <a:ext cx="6152478" cy="2142600"/>
          </a:xfrm>
          <a:prstGeom prst="rect">
            <a:avLst/>
          </a:prstGeom>
        </p:spPr>
      </p:pic>
      <p:sp>
        <p:nvSpPr>
          <p:cNvPr id="2" name="Title 1"/>
          <p:cNvSpPr>
            <a:spLocks noGrp="1"/>
          </p:cNvSpPr>
          <p:nvPr>
            <p:ph type="title"/>
          </p:nvPr>
        </p:nvSpPr>
        <p:spPr/>
        <p:txBody>
          <a:bodyPr/>
          <a:lstStyle/>
          <a:p>
            <a:r>
              <a:rPr lang="en-US" dirty="0" err="1"/>
              <a:t>VT_shift</a:t>
            </a:r>
            <a:r>
              <a:rPr lang="en-US" dirty="0"/>
              <a:t> due to applied sub-VT stress</a:t>
            </a:r>
          </a:p>
        </p:txBody>
      </p:sp>
      <p:sp>
        <p:nvSpPr>
          <p:cNvPr id="3" name="Date Placeholder 2"/>
          <p:cNvSpPr>
            <a:spLocks noGrp="1"/>
          </p:cNvSpPr>
          <p:nvPr>
            <p:ph type="dt" sz="half" idx="10"/>
          </p:nvPr>
        </p:nvSpPr>
        <p:spPr/>
        <p:txBody>
          <a:bodyPr/>
          <a:lstStyle/>
          <a:p>
            <a:fld id="{958579EE-FFC6-4E64-AA58-9F3079675195}" type="datetime4">
              <a:rPr lang="en-US" smtClean="0"/>
              <a:pPr/>
              <a:t>November 20, 2014</a:t>
            </a:fld>
            <a:endParaRPr lang="en-US"/>
          </a:p>
        </p:txBody>
      </p:sp>
      <p:sp>
        <p:nvSpPr>
          <p:cNvPr id="8" name="TextBox 7"/>
          <p:cNvSpPr txBox="1"/>
          <p:nvPr/>
        </p:nvSpPr>
        <p:spPr>
          <a:xfrm>
            <a:off x="6476065" y="785761"/>
            <a:ext cx="2760699"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Lowest </a:t>
            </a:r>
            <a:r>
              <a:rPr lang="en-US" sz="1400" dirty="0" err="1" smtClean="0"/>
              <a:t>DeltaVT</a:t>
            </a:r>
            <a:r>
              <a:rPr lang="en-US" sz="1400" dirty="0" smtClean="0"/>
              <a:t> (due to bias induced drift): </a:t>
            </a:r>
            <a:r>
              <a:rPr lang="en-US" sz="1400" dirty="0" err="1" smtClean="0">
                <a:solidFill>
                  <a:srgbClr val="0033CC"/>
                </a:solidFill>
              </a:rPr>
              <a:t>F</a:t>
            </a:r>
            <a:r>
              <a:rPr lang="en-US" sz="1400" dirty="0" err="1" smtClean="0"/>
              <a:t>rF</a:t>
            </a:r>
            <a:r>
              <a:rPr lang="en-US" sz="1400" dirty="0" smtClean="0"/>
              <a:t>.</a:t>
            </a:r>
          </a:p>
          <a:p>
            <a:pPr marL="285750" indent="-285750">
              <a:buFont typeface="Arial" panose="020B0604020202020204" pitchFamily="34" charset="0"/>
              <a:buChar char="•"/>
            </a:pPr>
            <a:r>
              <a:rPr lang="en-US" sz="1400" dirty="0" err="1" smtClean="0">
                <a:solidFill>
                  <a:srgbClr val="0033CC"/>
                </a:solidFill>
              </a:rPr>
              <a:t>F</a:t>
            </a:r>
            <a:r>
              <a:rPr lang="en-US" sz="1400" dirty="0" err="1" smtClean="0"/>
              <a:t>rF</a:t>
            </a:r>
            <a:r>
              <a:rPr lang="en-US" sz="1400" dirty="0" smtClean="0"/>
              <a:t>: </a:t>
            </a:r>
            <a:r>
              <a:rPr lang="en-US" sz="1400" dirty="0"/>
              <a:t>REV stress shows </a:t>
            </a:r>
            <a:r>
              <a:rPr lang="en-US" sz="1400" dirty="0" smtClean="0"/>
              <a:t>negligible drift!</a:t>
            </a:r>
          </a:p>
          <a:p>
            <a:pPr marL="285750" indent="-285750">
              <a:buFont typeface="Arial" panose="020B0604020202020204" pitchFamily="34" charset="0"/>
              <a:buChar char="•"/>
            </a:pPr>
            <a:r>
              <a:rPr lang="en-US" sz="1400" dirty="0" err="1" smtClean="0">
                <a:solidFill>
                  <a:srgbClr val="0033CC"/>
                </a:solidFill>
              </a:rPr>
              <a:t>F</a:t>
            </a:r>
            <a:r>
              <a:rPr lang="en-US" sz="1400" dirty="0" err="1" smtClean="0"/>
              <a:t>rR</a:t>
            </a:r>
            <a:r>
              <a:rPr lang="en-US" sz="1400" dirty="0" smtClean="0"/>
              <a:t>: Bias induced drift + Polarity Reversal (FRW to REV).</a:t>
            </a:r>
            <a:endParaRPr lang="en-US" sz="1400" dirty="0"/>
          </a:p>
          <a:p>
            <a:pPr marL="285750" indent="-285750">
              <a:buFont typeface="Arial" panose="020B0604020202020204" pitchFamily="34" charset="0"/>
              <a:buChar char="•"/>
            </a:pPr>
            <a:r>
              <a:rPr lang="en-US" sz="1400" dirty="0" err="1" smtClean="0">
                <a:solidFill>
                  <a:srgbClr val="0033CC"/>
                </a:solidFill>
              </a:rPr>
              <a:t>F</a:t>
            </a:r>
            <a:r>
              <a:rPr lang="en-US" sz="1400" dirty="0" err="1" smtClean="0"/>
              <a:t>fF</a:t>
            </a:r>
            <a:r>
              <a:rPr lang="en-US" sz="1400" dirty="0" smtClean="0"/>
              <a:t>: Bias induced drift (positive)</a:t>
            </a:r>
          </a:p>
          <a:p>
            <a:pPr marL="285750" indent="-285750">
              <a:buFont typeface="Arial" panose="020B0604020202020204" pitchFamily="34" charset="0"/>
              <a:buChar char="•"/>
            </a:pPr>
            <a:r>
              <a:rPr lang="en-US" sz="1400" dirty="0" err="1" smtClean="0">
                <a:solidFill>
                  <a:srgbClr val="0033CC"/>
                </a:solidFill>
              </a:rPr>
              <a:t>F</a:t>
            </a:r>
            <a:r>
              <a:rPr lang="en-US" sz="1400" dirty="0" err="1" smtClean="0"/>
              <a:t>fR</a:t>
            </a:r>
            <a:r>
              <a:rPr lang="en-US" sz="1400" dirty="0" smtClean="0"/>
              <a:t>: </a:t>
            </a:r>
            <a:r>
              <a:rPr lang="en-US" sz="1400" dirty="0"/>
              <a:t>Bias induced </a:t>
            </a:r>
            <a:r>
              <a:rPr lang="en-US" sz="1400" dirty="0" smtClean="0"/>
              <a:t>drift + POL Reversal (FRW to REV).</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p:txBody>
      </p:sp>
      <p:cxnSp>
        <p:nvCxnSpPr>
          <p:cNvPr id="11" name="Straight Arrow Connector 10"/>
          <p:cNvCxnSpPr/>
          <p:nvPr/>
        </p:nvCxnSpPr>
        <p:spPr bwMode="auto">
          <a:xfrm flipH="1">
            <a:off x="4634753" y="1966488"/>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15" name="Straight Arrow Connector 14"/>
          <p:cNvCxnSpPr/>
          <p:nvPr/>
        </p:nvCxnSpPr>
        <p:spPr bwMode="auto">
          <a:xfrm flipH="1" flipV="1">
            <a:off x="5669282" y="2117714"/>
            <a:ext cx="975039" cy="1081431"/>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16" name="TextBox 15"/>
          <p:cNvSpPr txBox="1"/>
          <p:nvPr/>
        </p:nvSpPr>
        <p:spPr>
          <a:xfrm>
            <a:off x="6593576" y="3186617"/>
            <a:ext cx="2634475" cy="738664"/>
          </a:xfrm>
          <a:prstGeom prst="rect">
            <a:avLst/>
          </a:prstGeom>
          <a:noFill/>
        </p:spPr>
        <p:txBody>
          <a:bodyPr wrap="square" rtlCol="0">
            <a:spAutoFit/>
          </a:bodyPr>
          <a:lstStyle/>
          <a:p>
            <a:r>
              <a:rPr lang="en-US" sz="1400" dirty="0" smtClean="0">
                <a:solidFill>
                  <a:srgbClr val="F10DB5"/>
                </a:solidFill>
              </a:rPr>
              <a:t>This delta is due to polarity reversal FRW to REV: for this split is expected ~0.9V</a:t>
            </a:r>
          </a:p>
        </p:txBody>
      </p:sp>
      <p:cxnSp>
        <p:nvCxnSpPr>
          <p:cNvPr id="18" name="Straight Arrow Connector 17"/>
          <p:cNvCxnSpPr/>
          <p:nvPr/>
        </p:nvCxnSpPr>
        <p:spPr bwMode="auto">
          <a:xfrm flipH="1">
            <a:off x="5477114" y="1952107"/>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23" name="Straight Arrow Connector 22"/>
          <p:cNvCxnSpPr/>
          <p:nvPr/>
        </p:nvCxnSpPr>
        <p:spPr bwMode="auto">
          <a:xfrm flipH="1" flipV="1">
            <a:off x="4724252" y="2192017"/>
            <a:ext cx="1806054" cy="1266304"/>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25" name="TextBox 24"/>
          <p:cNvSpPr txBox="1"/>
          <p:nvPr/>
        </p:nvSpPr>
        <p:spPr>
          <a:xfrm>
            <a:off x="6410697" y="3914366"/>
            <a:ext cx="2862540"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Lowest </a:t>
            </a:r>
            <a:r>
              <a:rPr lang="en-US" sz="1400" dirty="0" err="1" smtClean="0"/>
              <a:t>DeltaVT</a:t>
            </a:r>
            <a:r>
              <a:rPr lang="en-US" sz="1400" dirty="0" smtClean="0"/>
              <a:t> (due to bias induced drift): </a:t>
            </a:r>
            <a:r>
              <a:rPr lang="en-US" sz="1400" dirty="0" err="1" smtClean="0">
                <a:solidFill>
                  <a:srgbClr val="0033CC"/>
                </a:solidFill>
              </a:rPr>
              <a:t>R</a:t>
            </a:r>
            <a:r>
              <a:rPr lang="en-US" sz="1400" dirty="0" err="1" smtClean="0"/>
              <a:t>f</a:t>
            </a:r>
            <a:r>
              <a:rPr lang="en-US" sz="1400" dirty="0" err="1"/>
              <a:t>R</a:t>
            </a:r>
            <a:r>
              <a:rPr lang="en-US" sz="1400" dirty="0" smtClean="0"/>
              <a:t>.</a:t>
            </a:r>
          </a:p>
          <a:p>
            <a:pPr marL="285750" indent="-285750">
              <a:buFont typeface="Arial" panose="020B0604020202020204" pitchFamily="34" charset="0"/>
              <a:buChar char="•"/>
            </a:pPr>
            <a:r>
              <a:rPr lang="en-US" sz="1400" dirty="0" err="1" smtClean="0">
                <a:solidFill>
                  <a:srgbClr val="0033CC"/>
                </a:solidFill>
              </a:rPr>
              <a:t>R</a:t>
            </a:r>
            <a:r>
              <a:rPr lang="en-US" sz="1400" dirty="0" err="1" smtClean="0"/>
              <a:t>f</a:t>
            </a:r>
            <a:r>
              <a:rPr lang="en-US" sz="1400" dirty="0" err="1"/>
              <a:t>R</a:t>
            </a:r>
            <a:r>
              <a:rPr lang="en-US" sz="1400" dirty="0" smtClean="0"/>
              <a:t>: Small drift with FRW stress.</a:t>
            </a:r>
          </a:p>
          <a:p>
            <a:pPr marL="285750" indent="-285750">
              <a:buFont typeface="Arial" panose="020B0604020202020204" pitchFamily="34" charset="0"/>
              <a:buChar char="•"/>
            </a:pPr>
            <a:r>
              <a:rPr lang="en-US" sz="1400" dirty="0" err="1" smtClean="0">
                <a:solidFill>
                  <a:srgbClr val="0033CC"/>
                </a:solidFill>
              </a:rPr>
              <a:t>R</a:t>
            </a:r>
            <a:r>
              <a:rPr lang="en-US" sz="1400" dirty="0" err="1" smtClean="0"/>
              <a:t>rR</a:t>
            </a:r>
            <a:r>
              <a:rPr lang="en-US" sz="1400" dirty="0" smtClean="0"/>
              <a:t>: Reverse Stress shows positive stress.</a:t>
            </a:r>
            <a:endParaRPr lang="en-US" sz="1400" dirty="0"/>
          </a:p>
          <a:p>
            <a:pPr marL="285750" indent="-285750">
              <a:buFont typeface="Arial" panose="020B0604020202020204" pitchFamily="34" charset="0"/>
              <a:buChar char="•"/>
            </a:pPr>
            <a:r>
              <a:rPr lang="en-US" sz="1400" dirty="0" err="1" smtClean="0">
                <a:solidFill>
                  <a:srgbClr val="0033CC"/>
                </a:solidFill>
              </a:rPr>
              <a:t>R</a:t>
            </a:r>
            <a:r>
              <a:rPr lang="en-US" sz="1400" dirty="0" err="1" smtClean="0"/>
              <a:t>fF</a:t>
            </a:r>
            <a:r>
              <a:rPr lang="en-US" sz="1400" dirty="0" smtClean="0"/>
              <a:t>: Bias induced drift </a:t>
            </a:r>
            <a:r>
              <a:rPr lang="en-US" sz="1400" dirty="0"/>
              <a:t>+ POL Reversal </a:t>
            </a:r>
            <a:r>
              <a:rPr lang="en-US" sz="1400" dirty="0" smtClean="0"/>
              <a:t>(REV to FRW).</a:t>
            </a:r>
          </a:p>
          <a:p>
            <a:pPr marL="285750" indent="-285750">
              <a:buFont typeface="Arial" panose="020B0604020202020204" pitchFamily="34" charset="0"/>
              <a:buChar char="•"/>
            </a:pPr>
            <a:r>
              <a:rPr lang="en-US" sz="1400" dirty="0" err="1" smtClean="0">
                <a:solidFill>
                  <a:srgbClr val="0033CC"/>
                </a:solidFill>
              </a:rPr>
              <a:t>R</a:t>
            </a:r>
            <a:r>
              <a:rPr lang="en-US" sz="1400" dirty="0" err="1" smtClean="0"/>
              <a:t>rF</a:t>
            </a:r>
            <a:r>
              <a:rPr lang="en-US" sz="1400" dirty="0" smtClean="0"/>
              <a:t>: </a:t>
            </a:r>
            <a:r>
              <a:rPr lang="en-US" sz="1400" dirty="0"/>
              <a:t>Bias induced </a:t>
            </a:r>
            <a:r>
              <a:rPr lang="en-US" sz="1400" dirty="0" smtClean="0"/>
              <a:t>drift + POL Reversal (REV to FRW).</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p:txBody>
      </p:sp>
      <p:cxnSp>
        <p:nvCxnSpPr>
          <p:cNvPr id="27" name="Straight Arrow Connector 26"/>
          <p:cNvCxnSpPr/>
          <p:nvPr/>
        </p:nvCxnSpPr>
        <p:spPr bwMode="auto">
          <a:xfrm flipH="1">
            <a:off x="4383420" y="5027058"/>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cxnSp>
        <p:nvCxnSpPr>
          <p:cNvPr id="28" name="Straight Arrow Connector 27"/>
          <p:cNvCxnSpPr/>
          <p:nvPr/>
        </p:nvCxnSpPr>
        <p:spPr bwMode="auto">
          <a:xfrm flipH="1">
            <a:off x="5109561" y="5027058"/>
            <a:ext cx="17929" cy="208760"/>
          </a:xfrm>
          <a:prstGeom prst="straightConnector1">
            <a:avLst/>
          </a:prstGeom>
          <a:solidFill>
            <a:schemeClr val="accent1"/>
          </a:solidFill>
          <a:ln w="9525" cap="flat" cmpd="sng" algn="ctr">
            <a:solidFill>
              <a:srgbClr val="F10DB5"/>
            </a:solidFill>
            <a:prstDash val="solid"/>
            <a:round/>
            <a:headEnd type="triangle" w="med" len="med"/>
            <a:tailEnd type="triangle" w="med" len="med"/>
          </a:ln>
          <a:effectLst/>
        </p:spPr>
      </p:cxnSp>
      <p:sp>
        <p:nvSpPr>
          <p:cNvPr id="29" name="TextBox 28"/>
          <p:cNvSpPr txBox="1"/>
          <p:nvPr/>
        </p:nvSpPr>
        <p:spPr>
          <a:xfrm>
            <a:off x="6530248" y="6048662"/>
            <a:ext cx="2787814" cy="523220"/>
          </a:xfrm>
          <a:prstGeom prst="rect">
            <a:avLst/>
          </a:prstGeom>
          <a:noFill/>
        </p:spPr>
        <p:txBody>
          <a:bodyPr wrap="square" rtlCol="0">
            <a:spAutoFit/>
          </a:bodyPr>
          <a:lstStyle/>
          <a:p>
            <a:r>
              <a:rPr lang="en-US" sz="1400" dirty="0" smtClean="0">
                <a:solidFill>
                  <a:srgbClr val="F10DB5"/>
                </a:solidFill>
              </a:rPr>
              <a:t>This delta is due to polarity reversal REV to FRW: ~0.7V</a:t>
            </a:r>
          </a:p>
        </p:txBody>
      </p:sp>
      <p:cxnSp>
        <p:nvCxnSpPr>
          <p:cNvPr id="30" name="Straight Arrow Connector 29"/>
          <p:cNvCxnSpPr/>
          <p:nvPr/>
        </p:nvCxnSpPr>
        <p:spPr bwMode="auto">
          <a:xfrm flipH="1" flipV="1">
            <a:off x="5127490" y="5234098"/>
            <a:ext cx="1461559" cy="1093413"/>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cxnSp>
        <p:nvCxnSpPr>
          <p:cNvPr id="32" name="Straight Arrow Connector 31"/>
          <p:cNvCxnSpPr/>
          <p:nvPr/>
        </p:nvCxnSpPr>
        <p:spPr bwMode="auto">
          <a:xfrm flipH="1" flipV="1">
            <a:off x="4451357" y="5274396"/>
            <a:ext cx="2192964" cy="1183330"/>
          </a:xfrm>
          <a:prstGeom prst="straightConnector1">
            <a:avLst/>
          </a:prstGeom>
          <a:solidFill>
            <a:schemeClr val="accent1"/>
          </a:solidFill>
          <a:ln w="9525" cap="flat" cmpd="sng" algn="ctr">
            <a:solidFill>
              <a:srgbClr val="F10DB5"/>
            </a:solidFill>
            <a:prstDash val="dash"/>
            <a:round/>
            <a:headEnd type="none" w="med" len="med"/>
            <a:tailEnd type="triangle"/>
          </a:ln>
          <a:effectLst/>
        </p:spPr>
      </p:cxnSp>
      <p:sp>
        <p:nvSpPr>
          <p:cNvPr id="31" name="TextBox 30"/>
          <p:cNvSpPr txBox="1"/>
          <p:nvPr/>
        </p:nvSpPr>
        <p:spPr>
          <a:xfrm>
            <a:off x="461208" y="3372157"/>
            <a:ext cx="5243358" cy="369332"/>
          </a:xfrm>
          <a:prstGeom prst="rect">
            <a:avLst/>
          </a:prstGeom>
          <a:noFill/>
        </p:spPr>
        <p:txBody>
          <a:bodyPr wrap="none" rtlCol="0">
            <a:spAutoFit/>
          </a:bodyPr>
          <a:lstStyle/>
          <a:p>
            <a:r>
              <a:rPr lang="en-US" sz="1800" i="1" dirty="0" smtClean="0">
                <a:solidFill>
                  <a:srgbClr val="D76B11"/>
                </a:solidFill>
              </a:rPr>
              <a:t>Filter out for Leakage Ratio&lt;1: Bias induced drift.</a:t>
            </a:r>
          </a:p>
        </p:txBody>
      </p:sp>
      <p:sp>
        <p:nvSpPr>
          <p:cNvPr id="21" name="TextBox 20"/>
          <p:cNvSpPr txBox="1"/>
          <p:nvPr/>
        </p:nvSpPr>
        <p:spPr>
          <a:xfrm>
            <a:off x="1861960" y="749923"/>
            <a:ext cx="3446072" cy="369332"/>
          </a:xfrm>
          <a:prstGeom prst="rect">
            <a:avLst/>
          </a:prstGeom>
          <a:noFill/>
        </p:spPr>
        <p:txBody>
          <a:bodyPr wrap="none" rtlCol="0">
            <a:spAutoFit/>
          </a:bodyPr>
          <a:lstStyle/>
          <a:p>
            <a:r>
              <a:rPr lang="en-US" sz="1800" dirty="0" smtClean="0">
                <a:solidFill>
                  <a:srgbClr val="0033CC"/>
                </a:solidFill>
              </a:rPr>
              <a:t>Pre-Stress read pulse: FRW POL</a:t>
            </a:r>
            <a:endParaRPr lang="en-US" sz="1800" dirty="0" smtClean="0">
              <a:solidFill>
                <a:srgbClr val="0033CC"/>
              </a:solidFill>
            </a:endParaRPr>
          </a:p>
        </p:txBody>
      </p:sp>
      <p:sp>
        <p:nvSpPr>
          <p:cNvPr id="22" name="TextBox 21"/>
          <p:cNvSpPr txBox="1"/>
          <p:nvPr/>
        </p:nvSpPr>
        <p:spPr>
          <a:xfrm>
            <a:off x="1756281" y="3744493"/>
            <a:ext cx="3385157" cy="369332"/>
          </a:xfrm>
          <a:prstGeom prst="rect">
            <a:avLst/>
          </a:prstGeom>
          <a:noFill/>
        </p:spPr>
        <p:txBody>
          <a:bodyPr wrap="none" rtlCol="0">
            <a:spAutoFit/>
          </a:bodyPr>
          <a:lstStyle/>
          <a:p>
            <a:r>
              <a:rPr lang="en-US" sz="1800" dirty="0" smtClean="0">
                <a:solidFill>
                  <a:srgbClr val="0033CC"/>
                </a:solidFill>
              </a:rPr>
              <a:t>Pre-Stress read pulse: </a:t>
            </a:r>
            <a:r>
              <a:rPr lang="en-US" sz="1800" dirty="0" smtClean="0">
                <a:solidFill>
                  <a:srgbClr val="0033CC"/>
                </a:solidFill>
              </a:rPr>
              <a:t>REV </a:t>
            </a:r>
            <a:r>
              <a:rPr lang="en-US" sz="1800" dirty="0" smtClean="0">
                <a:solidFill>
                  <a:srgbClr val="0033CC"/>
                </a:solidFill>
              </a:rPr>
              <a:t>POL</a:t>
            </a:r>
          </a:p>
        </p:txBody>
      </p:sp>
    </p:spTree>
    <p:extLst>
      <p:ext uri="{BB962C8B-B14F-4D97-AF65-F5344CB8AC3E}">
        <p14:creationId xmlns:p14="http://schemas.microsoft.com/office/powerpoint/2010/main" xmlns="" val="34312203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0"/>
          </p:nvPr>
        </p:nvSpPr>
        <p:spPr/>
        <p:txBody>
          <a:bodyPr/>
          <a:lstStyle/>
          <a:p>
            <a:r>
              <a:rPr lang="en-US" dirty="0" smtClean="0"/>
              <a:t>Drift can be cancelled out when opposite polarity </a:t>
            </a:r>
            <a:r>
              <a:rPr lang="en-US" dirty="0"/>
              <a:t>stress </a:t>
            </a:r>
            <a:r>
              <a:rPr lang="en-US" dirty="0" smtClean="0"/>
              <a:t>is applied.</a:t>
            </a:r>
          </a:p>
          <a:p>
            <a:endParaRPr lang="en-US" dirty="0"/>
          </a:p>
        </p:txBody>
      </p:sp>
      <p:sp>
        <p:nvSpPr>
          <p:cNvPr id="3" name="Date Placeholder 2"/>
          <p:cNvSpPr>
            <a:spLocks noGrp="1"/>
          </p:cNvSpPr>
          <p:nvPr>
            <p:ph type="dt" sz="half" idx="11"/>
          </p:nvPr>
        </p:nvSpPr>
        <p:spPr/>
        <p:txBody>
          <a:bodyPr/>
          <a:lstStyle/>
          <a:p>
            <a:fld id="{958579EE-FFC6-4E64-AA58-9F3079675195}" type="datetime4">
              <a:rPr lang="en-US" smtClean="0"/>
              <a:pPr/>
              <a:t>November 20, 2014</a:t>
            </a:fld>
            <a:endParaRPr lang="en-US"/>
          </a:p>
        </p:txBody>
      </p:sp>
    </p:spTree>
    <p:extLst>
      <p:ext uri="{BB962C8B-B14F-4D97-AF65-F5344CB8AC3E}">
        <p14:creationId xmlns:p14="http://schemas.microsoft.com/office/powerpoint/2010/main" xmlns="" val="299356708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2075" tIns="46038" rIns="92075" bIns="46038"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sz="1800" dirty="0" smtClean="0"/>
        </a:defPPr>
      </a:lstStyle>
    </a:tx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8">
        <a:dk1>
          <a:srgbClr val="000000"/>
        </a:dk1>
        <a:lt1>
          <a:srgbClr val="FFFFFF"/>
        </a:lt1>
        <a:dk2>
          <a:srgbClr val="000099"/>
        </a:dk2>
        <a:lt2>
          <a:srgbClr val="808080"/>
        </a:lt2>
        <a:accent1>
          <a:srgbClr val="FFCC00"/>
        </a:accent1>
        <a:accent2>
          <a:srgbClr val="800080"/>
        </a:accent2>
        <a:accent3>
          <a:srgbClr val="FFFFFF"/>
        </a:accent3>
        <a:accent4>
          <a:srgbClr val="000000"/>
        </a:accent4>
        <a:accent5>
          <a:srgbClr val="FFE2AA"/>
        </a:accent5>
        <a:accent6>
          <a:srgbClr val="730073"/>
        </a:accent6>
        <a:hlink>
          <a:srgbClr val="006666"/>
        </a:hlink>
        <a:folHlink>
          <a:srgbClr val="A50021"/>
        </a:folHlink>
      </a:clrScheme>
      <a:clrMap bg1="lt1" tx1="dk1" bg2="lt2" tx2="dk2" accent1="accent1" accent2="accent2" accent3="accent3" accent4="accent4" accent5="accent5" accent6="accent6" hlink="hlink" folHlink="folHlink"/>
    </a:extraClrScheme>
    <a:extraClrScheme>
      <a:clrScheme name="1_Blank 9">
        <a:dk1>
          <a:srgbClr val="072B5E"/>
        </a:dk1>
        <a:lt1>
          <a:srgbClr val="FFFFFF"/>
        </a:lt1>
        <a:dk2>
          <a:srgbClr val="072B5E"/>
        </a:dk2>
        <a:lt2>
          <a:srgbClr val="808080"/>
        </a:lt2>
        <a:accent1>
          <a:srgbClr val="455E90"/>
        </a:accent1>
        <a:accent2>
          <a:srgbClr val="7F0700"/>
        </a:accent2>
        <a:accent3>
          <a:srgbClr val="FFFFFF"/>
        </a:accent3>
        <a:accent4>
          <a:srgbClr val="05234F"/>
        </a:accent4>
        <a:accent5>
          <a:srgbClr val="B0B6C6"/>
        </a:accent5>
        <a:accent6>
          <a:srgbClr val="720600"/>
        </a:accent6>
        <a:hlink>
          <a:srgbClr val="3D8DA9"/>
        </a:hlink>
        <a:folHlink>
          <a:srgbClr val="796B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Workyear xmlns="470f668d-8261-4ab2-9257-0fb5e77b4895">2015</Workyear>
    <Workweek xmlns="470f668d-8261-4ab2-9257-0fb5e77b4895">11</Workwee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800B76-2227-4E56-9469-C372BB2E7E3F}"/>
</file>

<file path=customXml/itemProps2.xml><?xml version="1.0" encoding="utf-8"?>
<ds:datastoreItem xmlns:ds="http://schemas.openxmlformats.org/officeDocument/2006/customXml" ds:itemID="{59690EBE-2CBB-4A85-AB92-E8FFC3F998CB}"/>
</file>

<file path=customXml/itemProps3.xml><?xml version="1.0" encoding="utf-8"?>
<ds:datastoreItem xmlns:ds="http://schemas.openxmlformats.org/officeDocument/2006/customXml" ds:itemID="{786957D2-5665-48CE-B8C6-C772AD2F6E90}"/>
</file>

<file path=docProps/app.xml><?xml version="1.0" encoding="utf-8"?>
<Properties xmlns="http://schemas.openxmlformats.org/officeDocument/2006/extended-properties" xmlns:vt="http://schemas.openxmlformats.org/officeDocument/2006/docPropsVTypes">
  <Template>blank</Template>
  <TotalTime>84608</TotalTime>
  <Words>784</Words>
  <Application>Microsoft Office PowerPoint</Application>
  <PresentationFormat>On-screen Show (4:3)</PresentationFormat>
  <Paragraphs>180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vt:lpstr>
      <vt:lpstr>Polarity measurements using 2xNMOS single cell devices in S15B Test Development &amp; Plan</vt:lpstr>
      <vt:lpstr>Summary</vt:lpstr>
      <vt:lpstr>Experiment</vt:lpstr>
      <vt:lpstr>Details on Stress Applied</vt:lpstr>
      <vt:lpstr>Stress Applied Vs Time</vt:lpstr>
      <vt:lpstr>VT_shift due to applied sub-VT stress</vt:lpstr>
      <vt:lpstr>VT_shift due to applied sub-VT stress</vt:lpstr>
      <vt:lpstr>VT_shift due to applied sub-VT stress</vt:lpstr>
      <vt:lpstr>Summary</vt:lpstr>
      <vt:lpstr>Slide 10</vt:lpstr>
      <vt:lpstr>Pad Connections for S15B_2xNMOS_Sampling Stress</vt:lpstr>
      <vt:lpstr>VT_shift due to applied sub-VT stress</vt:lpstr>
      <vt:lpstr>Details on Stress Applied</vt:lpstr>
    </vt:vector>
  </TitlesOfParts>
  <Company>Micron Technology,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dgallina</dc:creator>
  <cp:lastModifiedBy>cpapagia</cp:lastModifiedBy>
  <cp:revision>994</cp:revision>
  <cp:lastPrinted>2001-04-11T21:27:24Z</cp:lastPrinted>
  <dcterms:created xsi:type="dcterms:W3CDTF">2013-10-21T12:53:12Z</dcterms:created>
  <dcterms:modified xsi:type="dcterms:W3CDTF">2014-11-20T23:22:38Z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