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71" r:id="rId4"/>
  </p:sldMasterIdLst>
  <p:notesMasterIdLst>
    <p:notesMasterId r:id="rId25"/>
  </p:notesMasterIdLst>
  <p:handoutMasterIdLst>
    <p:handoutMasterId r:id="rId26"/>
  </p:handoutMasterIdLst>
  <p:sldIdLst>
    <p:sldId id="256" r:id="rId5"/>
    <p:sldId id="426" r:id="rId6"/>
    <p:sldId id="414" r:id="rId7"/>
    <p:sldId id="415" r:id="rId8"/>
    <p:sldId id="416" r:id="rId9"/>
    <p:sldId id="417" r:id="rId10"/>
    <p:sldId id="413" r:id="rId11"/>
    <p:sldId id="408" r:id="rId12"/>
    <p:sldId id="410" r:id="rId13"/>
    <p:sldId id="360" r:id="rId14"/>
    <p:sldId id="385" r:id="rId15"/>
    <p:sldId id="399" r:id="rId16"/>
    <p:sldId id="404" r:id="rId17"/>
    <p:sldId id="418" r:id="rId18"/>
    <p:sldId id="419" r:id="rId19"/>
    <p:sldId id="420" r:id="rId20"/>
    <p:sldId id="421" r:id="rId21"/>
    <p:sldId id="423" r:id="rId22"/>
    <p:sldId id="427" r:id="rId23"/>
    <p:sldId id="428" r:id="rId24"/>
  </p:sldIdLst>
  <p:sldSz cx="9144000" cy="6858000" type="screen4x3"/>
  <p:notesSz cx="6858000" cy="9180513"/>
  <p:defaultTex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D76B11"/>
    <a:srgbClr val="F10DB5"/>
    <a:srgbClr val="3CF22E"/>
    <a:srgbClr val="000099"/>
    <a:srgbClr val="24207A"/>
    <a:srgbClr val="000104"/>
    <a:srgbClr val="0066CC"/>
    <a:srgbClr val="C1CEEC"/>
    <a:srgbClr val="2923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12" y="-9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59" name="Rectangle 3075"/>
          <p:cNvSpPr>
            <a:spLocks noGrp="1" noChangeArrowheads="1"/>
          </p:cNvSpPr>
          <p:nvPr>
            <p:ph type="dt" sz="quarter" idx="1"/>
          </p:nvPr>
        </p:nvSpPr>
        <p:spPr bwMode="auto">
          <a:xfrm>
            <a:off x="3884613" y="0"/>
            <a:ext cx="2987675" cy="452438"/>
          </a:xfrm>
          <a:prstGeom prst="rect">
            <a:avLst/>
          </a:prstGeom>
          <a:noFill/>
          <a:ln w="9525">
            <a:noFill/>
            <a:miter lim="800000"/>
            <a:headEnd/>
            <a:tailEnd/>
          </a:ln>
          <a:effectLst/>
        </p:spPr>
        <p:txBody>
          <a:bodyPr vert="horz" wrap="square" lIns="90077" tIns="45039" rIns="90077" bIns="45039" numCol="1" anchor="t"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ea typeface="+mn-ea"/>
              </a:defRPr>
            </a:lvl1pPr>
          </a:lstStyle>
          <a:p>
            <a:pPr>
              <a:defRPr/>
            </a:pPr>
            <a:endParaRPr lang="en-US"/>
          </a:p>
        </p:txBody>
      </p:sp>
      <p:sp>
        <p:nvSpPr>
          <p:cNvPr id="429061" name="Rectangle 3077"/>
          <p:cNvSpPr>
            <a:spLocks noGrp="1" noChangeArrowheads="1"/>
          </p:cNvSpPr>
          <p:nvPr>
            <p:ph type="sldNum" sz="quarter" idx="3"/>
          </p:nvPr>
        </p:nvSpPr>
        <p:spPr bwMode="auto">
          <a:xfrm>
            <a:off x="3884613" y="8742363"/>
            <a:ext cx="2987675" cy="452437"/>
          </a:xfrm>
          <a:prstGeom prst="rect">
            <a:avLst/>
          </a:prstGeom>
          <a:noFill/>
          <a:ln w="9525">
            <a:noFill/>
            <a:miter lim="800000"/>
            <a:headEnd/>
            <a:tailEnd/>
          </a:ln>
          <a:effectLst/>
        </p:spPr>
        <p:txBody>
          <a:bodyPr vert="horz" wrap="square" lIns="90077" tIns="45039" rIns="90077" bIns="45039" numCol="1" anchor="b"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defRPr>
            </a:lvl1pPr>
          </a:lstStyle>
          <a:p>
            <a:fld id="{2BB3CFA0-C50B-4408-AE35-7387DF8B323A}" type="slidenum">
              <a:rPr lang="en-US"/>
              <a:pPr/>
              <a:t>‹#›</a:t>
            </a:fld>
            <a:endParaRPr lang="en-US"/>
          </a:p>
        </p:txBody>
      </p:sp>
    </p:spTree>
    <p:extLst>
      <p:ext uri="{BB962C8B-B14F-4D97-AF65-F5344CB8AC3E}">
        <p14:creationId xmlns:p14="http://schemas.microsoft.com/office/powerpoint/2010/main" xmlns="" val="3270693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5"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algn="r" defTabSz="915988" eaLnBrk="0" hangingPunct="0">
              <a:defRPr>
                <a:latin typeface="Times New Roman" pitchFamily="18" charset="0"/>
                <a:ea typeface="+mn-ea"/>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algn="r" defTabSz="915988" eaLnBrk="0" hangingPunct="0">
              <a:defRPr>
                <a:latin typeface="Times New Roman" pitchFamily="18" charset="0"/>
              </a:defRPr>
            </a:lvl1pPr>
          </a:lstStyle>
          <a:p>
            <a:fld id="{22FB48F5-EA81-42AD-BA58-99B1C308118C}" type="slidenum">
              <a:rPr lang="en-US"/>
              <a:pPr/>
              <a:t>‹#›</a:t>
            </a:fld>
            <a:endParaRPr lang="en-US"/>
          </a:p>
        </p:txBody>
      </p:sp>
    </p:spTree>
    <p:extLst>
      <p:ext uri="{BB962C8B-B14F-4D97-AF65-F5344CB8AC3E}">
        <p14:creationId xmlns:p14="http://schemas.microsoft.com/office/powerpoint/2010/main" xmlns="" val="97489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p>
            <a:pPr algn="ctr" eaLnBrk="0" hangingPunct="0"/>
            <a:fld id="{CFF3407A-6DC1-4A39-82EB-AEA861823479}"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962F82A-68A1-4208-B231-611A71C672E5}" type="datetime4">
              <a:rPr lang="en-US"/>
              <a:pPr/>
              <a:t>November 25, 2014</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n-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p>
            <a:pPr algn="ctr" eaLnBrk="0" hangingPunct="0"/>
            <a:fld id="{200864FE-FB61-4EE3-96BA-3D027769C9AA}" type="slidenum">
              <a:rPr lang="en-US" sz="800" b="1"/>
              <a:pPr algn="ctr" eaLnBrk="0" hangingPunct="0"/>
              <a:t>‹#›</a:t>
            </a:fld>
            <a:endParaRPr lang="en-US" sz="800" b="1"/>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DDDEE7D-CA42-4C6D-B6B0-ED94911E7151}" type="datetime4">
              <a:rPr lang="en-US"/>
              <a:pPr/>
              <a:t>November 25, 2014</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Non-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p>
            <a:pPr algn="ctr" eaLnBrk="0" hangingPunct="0"/>
            <a:fld id="{793EA9EC-6FB6-4C56-A06D-BED53ED1E580}" type="slidenum">
              <a:rPr lang="en-US" sz="800" b="1"/>
              <a:pPr algn="ctr" eaLnBrk="0" hangingPunct="0"/>
              <a:t>‹#›</a:t>
            </a:fld>
            <a:endParaRPr lang="en-US" sz="800" b="1"/>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256C2460-ADC0-40E9-A362-F24402168850}" type="datetime4">
              <a:rPr lang="en-US"/>
              <a:pPr/>
              <a:t>November 25, 2014</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5"/>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p>
            <a:pPr algn="ctr" eaLnBrk="0" hangingPunct="0"/>
            <a:fld id="{835F2315-883B-4E65-BD63-1126B2AB15F4}" type="slidenum">
              <a:rPr lang="en-US" sz="800" b="1"/>
              <a:pPr algn="ctr" eaLnBrk="0" hangingPunct="0"/>
              <a:t>‹#›</a:t>
            </a:fld>
            <a:endParaRPr lang="en-US" sz="800" b="1"/>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1"/>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A842C71-A808-442A-88EE-1D871782F288}" type="datetime4">
              <a:rPr lang="en-US"/>
              <a:pPr/>
              <a:t>November 25, 2014</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p>
            <a:pPr algn="ctr" eaLnBrk="0" hangingPunct="0"/>
            <a:fld id="{E2DEDE3F-9FDD-4D2A-B8C8-D51806A88C28}" type="slidenum">
              <a:rPr lang="en-US" sz="800" b="1"/>
              <a:pPr algn="ctr" eaLnBrk="0" hangingPunct="0"/>
              <a:t>‹#›</a:t>
            </a:fld>
            <a:endParaRPr lang="en-US" sz="800" b="1"/>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58579EE-FFC6-4E64-AA58-9F3079675195}" type="datetime4">
              <a:rPr lang="en-US"/>
              <a:pPr/>
              <a:t>November 25, 2014</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p>
            <a:pPr algn="ctr" eaLnBrk="0" hangingPunct="0"/>
            <a:fld id="{547512C2-D0B0-449F-8E3F-7DB3B889378F}" type="slidenum">
              <a:rPr lang="en-US" sz="800" b="1"/>
              <a:pPr algn="ctr" eaLnBrk="0" hangingPunct="0"/>
              <a:t>‹#›</a:t>
            </a:fld>
            <a:endParaRPr lang="en-US" sz="800" b="1"/>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26AAB2A7-0496-4B4F-ACC8-0BE976AF1341}" type="datetime4">
              <a:rPr lang="en-US"/>
              <a:pPr/>
              <a:t>November 25, 2014</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p>
            <a:pPr algn="ctr" eaLnBrk="0" hangingPunct="0"/>
            <a:fld id="{9326F9CF-98D5-45DC-901F-EE291EB379B8}" type="slidenum">
              <a:rPr lang="en-US" sz="800" b="1"/>
              <a:pPr algn="ctr" eaLnBrk="0" hangingPunct="0"/>
              <a:t>‹#›</a:t>
            </a:fld>
            <a:endParaRPr lang="en-US" sz="800" b="1"/>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5A1A17D8-B76F-406C-89E9-180FCFCE5267}" type="datetime4">
              <a:rPr lang="en-US"/>
              <a:pPr/>
              <a:t>November 25, 2014</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5"/>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n-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p>
            <a:pPr algn="ctr" eaLnBrk="0" hangingPunct="0"/>
            <a:fld id="{C4FCA91F-20EB-4207-9867-A9A5688D8A31}"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82B420D7-16B3-4EA7-BF46-AAFBBE9CF960}" type="datetime4">
              <a:rPr lang="en-US"/>
              <a:pPr/>
              <a:t>November 25, 2014</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n-Confidential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p>
            <a:pPr algn="ctr" eaLnBrk="0" hangingPunct="0"/>
            <a:fld id="{7AFA0AFC-6E0D-429D-839D-13B7A4E97F31}" type="slidenum">
              <a:rPr lang="en-US" sz="800" b="1"/>
              <a:pPr algn="ctr" eaLnBrk="0" hangingPunct="0"/>
              <a:t>‹#›</a:t>
            </a:fld>
            <a:endParaRPr lang="en-US" sz="800" b="1"/>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1"/>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4041234C-2702-44B9-A1E3-5E5D7F0DEEA6}" type="datetime4">
              <a:rPr lang="en-US"/>
              <a:pPr/>
              <a:t>November 25, 2014</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on-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p>
            <a:pPr algn="ctr" eaLnBrk="0" hangingPunct="0"/>
            <a:fld id="{814EACD0-C785-4801-8B8C-455C6B06EE71}" type="slidenum">
              <a:rPr lang="en-US" sz="800" b="1"/>
              <a:pPr algn="ctr" eaLnBrk="0" hangingPunct="0"/>
              <a:t>‹#›</a:t>
            </a:fld>
            <a:endParaRPr lang="en-US" sz="800" b="1"/>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FF683AA-9A8C-410C-BCC4-4EF86DE78C57}" type="datetime4">
              <a:rPr lang="en-US"/>
              <a:pPr/>
              <a:t>November 25, 2014</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92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7175" y="1219200"/>
            <a:ext cx="8435975" cy="483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ransition>
    <p:fade/>
  </p:transition>
  <p:timing>
    <p:tnLst>
      <p:par>
        <p:cTn id="1" dur="indefinite" restart="never" nodeType="tmRoot"/>
      </p:par>
    </p:tnLst>
  </p:timing>
  <p:hf sldNum="0" hdr="0" ftr="0"/>
  <p:txStyles>
    <p:titleStyle>
      <a:lvl1pPr algn="ctr" rtl="0" eaLnBrk="1" fontAlgn="base" hangingPunct="1">
        <a:spcBef>
          <a:spcPct val="0"/>
        </a:spcBef>
        <a:spcAft>
          <a:spcPct val="0"/>
        </a:spcAft>
        <a:defRPr sz="3600">
          <a:solidFill>
            <a:srgbClr val="002060"/>
          </a:solidFill>
          <a:latin typeface="+mj-lt"/>
          <a:ea typeface="+mj-ea"/>
          <a:cs typeface="+mj-cs"/>
        </a:defRPr>
      </a:lvl1pPr>
      <a:lvl2pPr algn="ctr" rtl="0" eaLnBrk="1" fontAlgn="base" hangingPunct="1">
        <a:spcBef>
          <a:spcPct val="0"/>
        </a:spcBef>
        <a:spcAft>
          <a:spcPct val="0"/>
        </a:spcAft>
        <a:defRPr sz="3600">
          <a:solidFill>
            <a:srgbClr val="002060"/>
          </a:solidFill>
          <a:latin typeface="Tahoma" pitchFamily="34" charset="0"/>
          <a:ea typeface="MS PGothic" pitchFamily="34" charset="-128"/>
        </a:defRPr>
      </a:lvl2pPr>
      <a:lvl3pPr algn="ctr" rtl="0" eaLnBrk="1" fontAlgn="base" hangingPunct="1">
        <a:spcBef>
          <a:spcPct val="0"/>
        </a:spcBef>
        <a:spcAft>
          <a:spcPct val="0"/>
        </a:spcAft>
        <a:defRPr sz="3600">
          <a:solidFill>
            <a:srgbClr val="002060"/>
          </a:solidFill>
          <a:latin typeface="Tahoma" pitchFamily="34" charset="0"/>
          <a:ea typeface="MS PGothic" pitchFamily="34" charset="-128"/>
        </a:defRPr>
      </a:lvl3pPr>
      <a:lvl4pPr algn="ctr" rtl="0" eaLnBrk="1" fontAlgn="base" hangingPunct="1">
        <a:spcBef>
          <a:spcPct val="0"/>
        </a:spcBef>
        <a:spcAft>
          <a:spcPct val="0"/>
        </a:spcAft>
        <a:defRPr sz="3600">
          <a:solidFill>
            <a:srgbClr val="002060"/>
          </a:solidFill>
          <a:latin typeface="Tahoma" pitchFamily="34" charset="0"/>
          <a:ea typeface="MS PGothic" pitchFamily="34" charset="-128"/>
        </a:defRPr>
      </a:lvl4pPr>
      <a:lvl5pPr algn="ctr" rtl="0" eaLnBrk="1" fontAlgn="base" hangingPunct="1">
        <a:spcBef>
          <a:spcPct val="0"/>
        </a:spcBef>
        <a:spcAft>
          <a:spcPct val="0"/>
        </a:spcAft>
        <a:defRPr sz="3600">
          <a:solidFill>
            <a:srgbClr val="002060"/>
          </a:solidFill>
          <a:latin typeface="Tahoma" pitchFamily="34" charset="0"/>
          <a:ea typeface="MS PGothic" pitchFamily="34" charset="-128"/>
        </a:defRPr>
      </a:lvl5pPr>
      <a:lvl6pPr marL="457200" algn="ctr" rtl="0" eaLnBrk="1" fontAlgn="base" hangingPunct="1">
        <a:spcBef>
          <a:spcPct val="0"/>
        </a:spcBef>
        <a:spcAft>
          <a:spcPct val="0"/>
        </a:spcAft>
        <a:defRPr sz="3600">
          <a:solidFill>
            <a:srgbClr val="002060"/>
          </a:solidFill>
          <a:latin typeface="Tahoma" pitchFamily="34" charset="0"/>
        </a:defRPr>
      </a:lvl6pPr>
      <a:lvl7pPr marL="914400" algn="ctr" rtl="0" eaLnBrk="1" fontAlgn="base" hangingPunct="1">
        <a:spcBef>
          <a:spcPct val="0"/>
        </a:spcBef>
        <a:spcAft>
          <a:spcPct val="0"/>
        </a:spcAft>
        <a:defRPr sz="3600">
          <a:solidFill>
            <a:srgbClr val="002060"/>
          </a:solidFill>
          <a:latin typeface="Tahoma" pitchFamily="34" charset="0"/>
        </a:defRPr>
      </a:lvl7pPr>
      <a:lvl8pPr marL="1371600" algn="ctr" rtl="0" eaLnBrk="1" fontAlgn="base" hangingPunct="1">
        <a:spcBef>
          <a:spcPct val="0"/>
        </a:spcBef>
        <a:spcAft>
          <a:spcPct val="0"/>
        </a:spcAft>
        <a:defRPr sz="3600">
          <a:solidFill>
            <a:srgbClr val="002060"/>
          </a:solidFill>
          <a:latin typeface="Tahoma" pitchFamily="34" charset="0"/>
        </a:defRPr>
      </a:lvl8pPr>
      <a:lvl9pPr marL="1828800" algn="ctr" rtl="0" eaLnBrk="1" fontAlgn="base" hangingPunct="1">
        <a:spcBef>
          <a:spcPct val="0"/>
        </a:spcBef>
        <a:spcAft>
          <a:spcPct val="0"/>
        </a:spcAft>
        <a:defRPr sz="3600">
          <a:solidFill>
            <a:srgbClr val="002060"/>
          </a:solidFill>
          <a:latin typeface="Tahoma" pitchFamily="34" charset="0"/>
        </a:defRPr>
      </a:lvl9pPr>
    </p:titleStyle>
    <p:bodyStyle>
      <a:lvl1pPr marL="342900" indent="-342900" algn="l" rtl="0" eaLnBrk="1" fontAlgn="base" hangingPunct="1">
        <a:lnSpc>
          <a:spcPct val="130000"/>
        </a:lnSpc>
        <a:spcBef>
          <a:spcPct val="20000"/>
        </a:spcBef>
        <a:spcAft>
          <a:spcPct val="0"/>
        </a:spcAft>
        <a:buClr>
          <a:srgbClr val="0070C0"/>
        </a:buClr>
        <a:buSzPct val="90000"/>
        <a:buFont typeface="Arial Unicode MS" pitchFamily="34" charset="-128"/>
        <a:buChar char="▶"/>
        <a:defRPr sz="2400">
          <a:solidFill>
            <a:srgbClr val="002060"/>
          </a:solidFill>
          <a:latin typeface="+mn-lt"/>
          <a:ea typeface="+mn-ea"/>
          <a:cs typeface="+mn-cs"/>
        </a:defRPr>
      </a:lvl1pPr>
      <a:lvl2pPr marL="742950" indent="-285750" algn="l" rtl="0" eaLnBrk="1" fontAlgn="base" hangingPunct="1">
        <a:lnSpc>
          <a:spcPct val="130000"/>
        </a:lnSpc>
        <a:spcBef>
          <a:spcPct val="20000"/>
        </a:spcBef>
        <a:spcAft>
          <a:spcPct val="0"/>
        </a:spcAft>
        <a:buClr>
          <a:srgbClr val="92D050"/>
        </a:buClr>
        <a:buSzPct val="90000"/>
        <a:buFont typeface="Wingdings" pitchFamily="2" charset="2"/>
        <a:buChar char="§"/>
        <a:defRPr sz="2200">
          <a:solidFill>
            <a:srgbClr val="002060"/>
          </a:solidFill>
          <a:latin typeface="+mn-lt"/>
          <a:ea typeface="MS PGothic" pitchFamily="34" charset="-128"/>
        </a:defRPr>
      </a:lvl2pPr>
      <a:lvl3pPr marL="1257300" indent="-342900" algn="l" rtl="0" eaLnBrk="1" fontAlgn="base" hangingPunct="1">
        <a:lnSpc>
          <a:spcPct val="130000"/>
        </a:lnSpc>
        <a:spcBef>
          <a:spcPct val="20000"/>
        </a:spcBef>
        <a:spcAft>
          <a:spcPct val="0"/>
        </a:spcAft>
        <a:buClr>
          <a:srgbClr val="6BB1C9"/>
        </a:buClr>
        <a:buSzPct val="90000"/>
        <a:buFont typeface="Arial" pitchFamily="34" charset="0"/>
        <a:buChar char="•"/>
        <a:defRPr sz="2000">
          <a:solidFill>
            <a:srgbClr val="002060"/>
          </a:solidFill>
          <a:latin typeface="+mn-lt"/>
          <a:ea typeface="MS PGothic" pitchFamily="34" charset="-128"/>
        </a:defRPr>
      </a:lvl3pPr>
      <a:lvl4pPr marL="1600200" indent="-228600" algn="l" rtl="0" eaLnBrk="1" fontAlgn="base" hangingPunct="1">
        <a:lnSpc>
          <a:spcPct val="130000"/>
        </a:lnSpc>
        <a:spcBef>
          <a:spcPct val="20000"/>
        </a:spcBef>
        <a:spcAft>
          <a:spcPct val="0"/>
        </a:spcAft>
        <a:buClr>
          <a:srgbClr val="6BB1C9"/>
        </a:buClr>
        <a:buSzPct val="90000"/>
        <a:buFont typeface="Arial" pitchFamily="34" charset="0"/>
        <a:defRPr>
          <a:solidFill>
            <a:srgbClr val="002060"/>
          </a:solidFill>
          <a:latin typeface="+mn-lt"/>
          <a:ea typeface="MS PGothic" pitchFamily="34" charset="-128"/>
        </a:defRPr>
      </a:lvl4pPr>
      <a:lvl5pPr marL="2057400" indent="-228600" algn="l" rtl="0" eaLnBrk="1" fontAlgn="base" hangingPunct="1">
        <a:lnSpc>
          <a:spcPct val="130000"/>
        </a:lnSpc>
        <a:spcBef>
          <a:spcPct val="20000"/>
        </a:spcBef>
        <a:spcAft>
          <a:spcPct val="0"/>
        </a:spcAft>
        <a:buClr>
          <a:srgbClr val="6BB1C9"/>
        </a:buClr>
        <a:buFont typeface="Arial" pitchFamily="34" charset="0"/>
        <a:defRPr>
          <a:solidFill>
            <a:srgbClr val="002060"/>
          </a:solidFill>
          <a:latin typeface="+mn-lt"/>
          <a:ea typeface="MS PGothic" pitchFamily="34" charset="-128"/>
        </a:defRPr>
      </a:lvl5pPr>
      <a:lvl6pPr marL="25146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6pPr>
      <a:lvl7pPr marL="29718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7pPr>
      <a:lvl8pPr marL="34290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8pPr>
      <a:lvl9pPr marL="38862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2007_Workbook3.xlsx"/><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8.emf"/><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Office_Excel_2007_Workbook1.xlsx"/><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Excel_2007_Workbook2.xls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224236"/>
            <a:ext cx="9144000" cy="2772772"/>
          </a:xfrm>
        </p:spPr>
        <p:txBody>
          <a:bodyPr/>
          <a:lstStyle/>
          <a:p>
            <a:pPr>
              <a:defRPr/>
            </a:pPr>
            <a:endParaRPr lang="en-US" sz="2400" dirty="0" smtClean="0"/>
          </a:p>
          <a:p>
            <a:pPr>
              <a:defRPr/>
            </a:pPr>
            <a:r>
              <a:rPr lang="en-US" sz="2400" dirty="0" smtClean="0"/>
              <a:t>Christina P., Koushik, Paolo, Stephen</a:t>
            </a:r>
          </a:p>
          <a:p>
            <a:pPr>
              <a:defRPr/>
            </a:pPr>
            <a:endParaRPr lang="en-US" sz="2400" dirty="0" smtClean="0"/>
          </a:p>
          <a:p>
            <a:pPr>
              <a:defRPr/>
            </a:pPr>
            <a:r>
              <a:rPr lang="en-US" sz="2400" dirty="0" smtClean="0"/>
              <a:t>11/25/2014</a:t>
            </a:r>
          </a:p>
        </p:txBody>
      </p:sp>
      <p:sp>
        <p:nvSpPr>
          <p:cNvPr id="14338" name="Title 4"/>
          <p:cNvSpPr>
            <a:spLocks noGrp="1"/>
          </p:cNvSpPr>
          <p:nvPr>
            <p:ph type="ctrTitle"/>
          </p:nvPr>
        </p:nvSpPr>
        <p:spPr>
          <a:xfrm>
            <a:off x="0" y="2105735"/>
            <a:ext cx="9144000" cy="1298575"/>
          </a:xfrm>
        </p:spPr>
        <p:txBody>
          <a:bodyPr/>
          <a:lstStyle/>
          <a:p>
            <a:pPr>
              <a:defRPr/>
            </a:pPr>
            <a:r>
              <a:rPr lang="en-US" dirty="0"/>
              <a:t>Polarity measurements using 2xNMOS single cell devices in </a:t>
            </a:r>
            <a:r>
              <a:rPr lang="en-US" dirty="0" smtClean="0"/>
              <a:t>S15B</a:t>
            </a:r>
            <a:br>
              <a:rPr lang="en-US" dirty="0" smtClean="0"/>
            </a:br>
            <a:r>
              <a:rPr lang="en-US" dirty="0" smtClean="0"/>
              <a:t/>
            </a:r>
            <a:br>
              <a:rPr lang="en-US" dirty="0" smtClean="0"/>
            </a:br>
            <a:r>
              <a:rPr lang="en-US" dirty="0" smtClean="0"/>
              <a:t>Unbiased &amp; Biased Induced Drift</a:t>
            </a:r>
            <a:endParaRPr lang="en-US" dirty="0"/>
          </a:p>
        </p:txBody>
      </p:sp>
      <p:sp>
        <p:nvSpPr>
          <p:cNvPr id="14339" name="Date Placeholder 9"/>
          <p:cNvSpPr>
            <a:spLocks noGrp="1"/>
          </p:cNvSpPr>
          <p:nvPr>
            <p:ph type="dt" sz="quarter" idx="10"/>
          </p:nvPr>
        </p:nvSpPr>
        <p:spPr bwMode="auto">
          <a:noFill/>
          <a:ln>
            <a:miter lim="800000"/>
            <a:headEnd/>
            <a:tailEnd/>
          </a:ln>
        </p:spPr>
        <p:txBody>
          <a:bodyPr/>
          <a:lstStyle/>
          <a:p>
            <a:fld id="{76C446A7-AEF9-4C29-ADC7-79D8FE63035B}" type="datetime4">
              <a:rPr lang="en-US"/>
              <a:pPr/>
              <a:t>November 25, 2014</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0" y="6607175"/>
            <a:ext cx="1871663" cy="109538"/>
          </a:xfrm>
          <a:prstGeom prst="rect">
            <a:avLst/>
          </a:prstGeom>
        </p:spPr>
        <p:txBody>
          <a:bodyPr/>
          <a:lstStyle/>
          <a:p>
            <a:fld id="{958579EE-FFC6-4E64-AA58-9F3079675195}" type="datetime4">
              <a:rPr lang="en-US" smtClean="0"/>
              <a:pPr/>
              <a:t>November 25, 2014</a:t>
            </a:fld>
            <a:endParaRPr lang="en-US"/>
          </a:p>
        </p:txBody>
      </p:sp>
    </p:spTree>
    <p:extLst>
      <p:ext uri="{BB962C8B-B14F-4D97-AF65-F5344CB8AC3E}">
        <p14:creationId xmlns:p14="http://schemas.microsoft.com/office/powerpoint/2010/main" xmlns="" val="11316950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rotWithShape="1">
          <a:blip r:embed="rId2" cstate="print"/>
          <a:srcRect l="7052" r="30842"/>
          <a:stretch/>
        </p:blipFill>
        <p:spPr>
          <a:xfrm>
            <a:off x="3847296" y="1348740"/>
            <a:ext cx="3506647" cy="4033260"/>
          </a:xfrm>
          <a:prstGeom prst="rect">
            <a:avLst/>
          </a:prstGeom>
        </p:spPr>
      </p:pic>
      <p:sp>
        <p:nvSpPr>
          <p:cNvPr id="5" name="Title 4"/>
          <p:cNvSpPr>
            <a:spLocks noGrp="1"/>
          </p:cNvSpPr>
          <p:nvPr>
            <p:ph type="title"/>
          </p:nvPr>
        </p:nvSpPr>
        <p:spPr/>
        <p:txBody>
          <a:bodyPr/>
          <a:lstStyle/>
          <a:p>
            <a:r>
              <a:rPr lang="en-US" sz="2800" dirty="0" smtClean="0"/>
              <a:t>Pad Connections for S15B_2xNMOS_Sampling Stress</a:t>
            </a:r>
            <a:endParaRPr lang="en-US" sz="2800" dirty="0"/>
          </a:p>
        </p:txBody>
      </p:sp>
      <p:sp>
        <p:nvSpPr>
          <p:cNvPr id="4" name="Date Placeholder 3"/>
          <p:cNvSpPr>
            <a:spLocks noGrp="1"/>
          </p:cNvSpPr>
          <p:nvPr>
            <p:ph type="dt" sz="half" idx="10"/>
          </p:nvPr>
        </p:nvSpPr>
        <p:spPr/>
        <p:txBody>
          <a:bodyPr/>
          <a:lstStyle/>
          <a:p>
            <a:fld id="{5A1A17D8-B76F-406C-89E9-180FCFCE5267}" type="datetime4">
              <a:rPr lang="en-US" smtClean="0"/>
              <a:pPr/>
              <a:t>November 25, 2014</a:t>
            </a:fld>
            <a:endParaRPr lang="en-US"/>
          </a:p>
        </p:txBody>
      </p:sp>
      <p:pic>
        <p:nvPicPr>
          <p:cNvPr id="124" name="Picture 123"/>
          <p:cNvPicPr>
            <a:picLocks noChangeAspect="1"/>
          </p:cNvPicPr>
          <p:nvPr/>
        </p:nvPicPr>
        <p:blipFill>
          <a:blip r:embed="rId3" cstate="print"/>
          <a:stretch>
            <a:fillRect/>
          </a:stretch>
        </p:blipFill>
        <p:spPr>
          <a:xfrm>
            <a:off x="264762" y="1348740"/>
            <a:ext cx="3598298" cy="4033260"/>
          </a:xfrm>
          <a:prstGeom prst="rect">
            <a:avLst/>
          </a:prstGeom>
        </p:spPr>
      </p:pic>
      <p:graphicFrame>
        <p:nvGraphicFramePr>
          <p:cNvPr id="125" name="Table 124"/>
          <p:cNvGraphicFramePr>
            <a:graphicFrameLocks noGrp="1"/>
          </p:cNvGraphicFramePr>
          <p:nvPr/>
        </p:nvGraphicFramePr>
        <p:xfrm>
          <a:off x="6731001" y="2903379"/>
          <a:ext cx="2222499" cy="3267075"/>
        </p:xfrm>
        <a:graphic>
          <a:graphicData uri="http://schemas.openxmlformats.org/drawingml/2006/table">
            <a:tbl>
              <a:tblPr/>
              <a:tblGrid>
                <a:gridCol w="624191"/>
                <a:gridCol w="974117"/>
                <a:gridCol w="624191"/>
              </a:tblGrid>
              <a:tr h="200025">
                <a:tc>
                  <a:txBody>
                    <a:bodyPr/>
                    <a:lstStyle/>
                    <a:p>
                      <a:pPr algn="ctr" fontAlgn="b"/>
                      <a:r>
                        <a:rPr lang="en-US" sz="1100" b="1" i="0" u="none" strike="noStrike" dirty="0">
                          <a:solidFill>
                            <a:srgbClr val="000000"/>
                          </a:solidFill>
                          <a:effectLst/>
                          <a:latin typeface="Calibri" panose="020F0502020204030204" pitchFamily="34" charset="0"/>
                        </a:rPr>
                        <a:t>Pad</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100" b="1" i="0" u="none" strike="noStrike">
                          <a:solidFill>
                            <a:srgbClr val="000000"/>
                          </a:solidFill>
                          <a:effectLst/>
                          <a:latin typeface="Calibri" panose="020F0502020204030204" pitchFamily="34" charset="0"/>
                        </a:rPr>
                        <a:t>Desc</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100" b="1" i="0" u="none" strike="noStrike">
                          <a:solidFill>
                            <a:srgbClr val="000000"/>
                          </a:solidFill>
                          <a:effectLst/>
                          <a:latin typeface="Calibri" panose="020F0502020204030204" pitchFamily="34" charset="0"/>
                        </a:rPr>
                        <a:t>Device ID</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Cascode</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00025">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BL-Dev1</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PW_BOT_D1</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Top_Gate_dev2</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DBL</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Gate</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DNW</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Source</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Top Gate</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DWL</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PW_top</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Top Cascode</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PSUB</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Gate-2</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PW_BOT_D2</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200025">
                <a:tc>
                  <a:txBody>
                    <a:bodyPr/>
                    <a:lstStyle/>
                    <a:p>
                      <a:pPr algn="ctr" fontAlgn="b"/>
                      <a:r>
                        <a:rPr lang="en-US" sz="1100" b="0" i="0" u="none" strike="noStrike">
                          <a:solidFill>
                            <a:srgbClr val="00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Source-2</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128" name="Picture 127"/>
          <p:cNvPicPr>
            <a:picLocks noChangeAspect="1"/>
          </p:cNvPicPr>
          <p:nvPr/>
        </p:nvPicPr>
        <p:blipFill>
          <a:blip r:embed="rId4" cstate="print"/>
          <a:stretch>
            <a:fillRect/>
          </a:stretch>
        </p:blipFill>
        <p:spPr>
          <a:xfrm>
            <a:off x="531820" y="747720"/>
            <a:ext cx="8080359" cy="601020"/>
          </a:xfrm>
          <a:prstGeom prst="rect">
            <a:avLst/>
          </a:prstGeom>
        </p:spPr>
      </p:pic>
      <p:sp>
        <p:nvSpPr>
          <p:cNvPr id="129" name="TextBox 128"/>
          <p:cNvSpPr txBox="1"/>
          <p:nvPr/>
        </p:nvSpPr>
        <p:spPr>
          <a:xfrm>
            <a:off x="5600619" y="1981200"/>
            <a:ext cx="311304" cy="369332"/>
          </a:xfrm>
          <a:prstGeom prst="rect">
            <a:avLst/>
          </a:prstGeom>
          <a:noFill/>
        </p:spPr>
        <p:txBody>
          <a:bodyPr wrap="none" rtlCol="0">
            <a:spAutoFit/>
          </a:bodyPr>
          <a:lstStyle/>
          <a:p>
            <a:r>
              <a:rPr lang="en-US" sz="1800" dirty="0"/>
              <a:t>4</a:t>
            </a:r>
            <a:endParaRPr lang="en-US" sz="1800" dirty="0" smtClean="0"/>
          </a:p>
        </p:txBody>
      </p:sp>
      <p:sp>
        <p:nvSpPr>
          <p:cNvPr id="130" name="TextBox 129"/>
          <p:cNvSpPr txBox="1"/>
          <p:nvPr/>
        </p:nvSpPr>
        <p:spPr>
          <a:xfrm>
            <a:off x="4369996" y="4114800"/>
            <a:ext cx="311304" cy="369332"/>
          </a:xfrm>
          <a:prstGeom prst="rect">
            <a:avLst/>
          </a:prstGeom>
          <a:noFill/>
        </p:spPr>
        <p:txBody>
          <a:bodyPr wrap="none" rtlCol="0">
            <a:spAutoFit/>
          </a:bodyPr>
          <a:lstStyle/>
          <a:p>
            <a:r>
              <a:rPr lang="en-US" sz="1800" dirty="0" smtClean="0"/>
              <a:t>3</a:t>
            </a:r>
          </a:p>
        </p:txBody>
      </p:sp>
      <p:sp>
        <p:nvSpPr>
          <p:cNvPr id="131" name="TextBox 130"/>
          <p:cNvSpPr txBox="1"/>
          <p:nvPr/>
        </p:nvSpPr>
        <p:spPr>
          <a:xfrm>
            <a:off x="348940" y="2286000"/>
            <a:ext cx="437940" cy="369332"/>
          </a:xfrm>
          <a:prstGeom prst="rect">
            <a:avLst/>
          </a:prstGeom>
          <a:noFill/>
        </p:spPr>
        <p:txBody>
          <a:bodyPr wrap="none" rtlCol="0">
            <a:spAutoFit/>
          </a:bodyPr>
          <a:lstStyle/>
          <a:p>
            <a:r>
              <a:rPr lang="en-US" sz="1800" dirty="0" smtClean="0"/>
              <a:t>11</a:t>
            </a:r>
          </a:p>
        </p:txBody>
      </p:sp>
      <p:sp>
        <p:nvSpPr>
          <p:cNvPr id="132" name="TextBox 131"/>
          <p:cNvSpPr txBox="1"/>
          <p:nvPr/>
        </p:nvSpPr>
        <p:spPr>
          <a:xfrm>
            <a:off x="1767841" y="2035500"/>
            <a:ext cx="175259" cy="369332"/>
          </a:xfrm>
          <a:prstGeom prst="rect">
            <a:avLst/>
          </a:prstGeom>
          <a:noFill/>
        </p:spPr>
        <p:txBody>
          <a:bodyPr wrap="square" rtlCol="0">
            <a:spAutoFit/>
          </a:bodyPr>
          <a:lstStyle/>
          <a:p>
            <a:r>
              <a:rPr lang="en-US" sz="1800" dirty="0" smtClean="0"/>
              <a:t>9</a:t>
            </a:r>
          </a:p>
        </p:txBody>
      </p:sp>
      <p:sp>
        <p:nvSpPr>
          <p:cNvPr id="133" name="TextBox 132"/>
          <p:cNvSpPr txBox="1"/>
          <p:nvPr/>
        </p:nvSpPr>
        <p:spPr>
          <a:xfrm>
            <a:off x="1681581" y="2547104"/>
            <a:ext cx="449148" cy="369332"/>
          </a:xfrm>
          <a:prstGeom prst="rect">
            <a:avLst/>
          </a:prstGeom>
          <a:noFill/>
        </p:spPr>
        <p:txBody>
          <a:bodyPr wrap="square" rtlCol="0">
            <a:spAutoFit/>
          </a:bodyPr>
          <a:lstStyle/>
          <a:p>
            <a:r>
              <a:rPr lang="en-US" sz="1800" dirty="0" smtClean="0"/>
              <a:t>12</a:t>
            </a:r>
          </a:p>
        </p:txBody>
      </p:sp>
      <p:sp>
        <p:nvSpPr>
          <p:cNvPr id="134" name="TextBox 133"/>
          <p:cNvSpPr txBox="1"/>
          <p:nvPr/>
        </p:nvSpPr>
        <p:spPr>
          <a:xfrm>
            <a:off x="2109737" y="4299466"/>
            <a:ext cx="702043" cy="369332"/>
          </a:xfrm>
          <a:prstGeom prst="rect">
            <a:avLst/>
          </a:prstGeom>
          <a:noFill/>
        </p:spPr>
        <p:txBody>
          <a:bodyPr wrap="square" rtlCol="0">
            <a:spAutoFit/>
          </a:bodyPr>
          <a:lstStyle/>
          <a:p>
            <a:r>
              <a:rPr lang="en-US" sz="1800" dirty="0"/>
              <a:t>1</a:t>
            </a:r>
            <a:r>
              <a:rPr lang="en-US" sz="1800" dirty="0" smtClean="0"/>
              <a:t>5</a:t>
            </a:r>
          </a:p>
        </p:txBody>
      </p:sp>
      <p:sp>
        <p:nvSpPr>
          <p:cNvPr id="135" name="TextBox 134"/>
          <p:cNvSpPr txBox="1"/>
          <p:nvPr/>
        </p:nvSpPr>
        <p:spPr>
          <a:xfrm>
            <a:off x="3520442" y="4703607"/>
            <a:ext cx="617219" cy="369332"/>
          </a:xfrm>
          <a:prstGeom prst="rect">
            <a:avLst/>
          </a:prstGeom>
          <a:noFill/>
        </p:spPr>
        <p:txBody>
          <a:bodyPr wrap="square" rtlCol="0">
            <a:spAutoFit/>
          </a:bodyPr>
          <a:lstStyle/>
          <a:p>
            <a:r>
              <a:rPr lang="en-US" sz="1800" dirty="0" smtClean="0"/>
              <a:t>14</a:t>
            </a:r>
          </a:p>
        </p:txBody>
      </p:sp>
      <p:sp>
        <p:nvSpPr>
          <p:cNvPr id="136" name="TextBox 135"/>
          <p:cNvSpPr txBox="1"/>
          <p:nvPr/>
        </p:nvSpPr>
        <p:spPr>
          <a:xfrm flipH="1">
            <a:off x="1260906" y="1570008"/>
            <a:ext cx="317728" cy="369332"/>
          </a:xfrm>
          <a:prstGeom prst="rect">
            <a:avLst/>
          </a:prstGeom>
          <a:noFill/>
        </p:spPr>
        <p:txBody>
          <a:bodyPr wrap="square" rtlCol="0">
            <a:spAutoFit/>
          </a:bodyPr>
          <a:lstStyle/>
          <a:p>
            <a:r>
              <a:rPr lang="en-US" sz="1800" dirty="0" smtClean="0"/>
              <a:t>2</a:t>
            </a:r>
          </a:p>
        </p:txBody>
      </p:sp>
      <p:sp>
        <p:nvSpPr>
          <p:cNvPr id="137" name="TextBox 136"/>
          <p:cNvSpPr txBox="1"/>
          <p:nvPr/>
        </p:nvSpPr>
        <p:spPr>
          <a:xfrm>
            <a:off x="423877" y="4213202"/>
            <a:ext cx="292115" cy="367424"/>
          </a:xfrm>
          <a:prstGeom prst="rect">
            <a:avLst/>
          </a:prstGeom>
          <a:noFill/>
        </p:spPr>
        <p:txBody>
          <a:bodyPr wrap="square" rtlCol="0">
            <a:spAutoFit/>
          </a:bodyPr>
          <a:lstStyle/>
          <a:p>
            <a:r>
              <a:rPr lang="en-US" sz="1800" dirty="0" smtClean="0"/>
              <a:t>3</a:t>
            </a:r>
          </a:p>
        </p:txBody>
      </p:sp>
      <p:sp>
        <p:nvSpPr>
          <p:cNvPr id="138" name="TextBox 137"/>
          <p:cNvSpPr txBox="1"/>
          <p:nvPr/>
        </p:nvSpPr>
        <p:spPr>
          <a:xfrm>
            <a:off x="1744806" y="4599790"/>
            <a:ext cx="295592" cy="369332"/>
          </a:xfrm>
          <a:prstGeom prst="rect">
            <a:avLst/>
          </a:prstGeom>
          <a:noFill/>
        </p:spPr>
        <p:txBody>
          <a:bodyPr wrap="square" rtlCol="0">
            <a:spAutoFit/>
          </a:bodyPr>
          <a:lstStyle/>
          <a:p>
            <a:r>
              <a:rPr lang="en-US" sz="1800" dirty="0" smtClean="0"/>
              <a:t>6</a:t>
            </a:r>
          </a:p>
        </p:txBody>
      </p:sp>
      <p:sp>
        <p:nvSpPr>
          <p:cNvPr id="139" name="TextBox 138"/>
          <p:cNvSpPr txBox="1"/>
          <p:nvPr/>
        </p:nvSpPr>
        <p:spPr>
          <a:xfrm>
            <a:off x="2600568" y="5012668"/>
            <a:ext cx="617219" cy="369332"/>
          </a:xfrm>
          <a:prstGeom prst="rect">
            <a:avLst/>
          </a:prstGeom>
          <a:noFill/>
        </p:spPr>
        <p:txBody>
          <a:bodyPr wrap="square" rtlCol="0">
            <a:spAutoFit/>
          </a:bodyPr>
          <a:lstStyle/>
          <a:p>
            <a:r>
              <a:rPr lang="en-US" sz="1800" dirty="0" smtClean="0"/>
              <a:t>16</a:t>
            </a:r>
          </a:p>
        </p:txBody>
      </p:sp>
      <p:sp>
        <p:nvSpPr>
          <p:cNvPr id="140" name="TextBox 139"/>
          <p:cNvSpPr txBox="1"/>
          <p:nvPr/>
        </p:nvSpPr>
        <p:spPr>
          <a:xfrm>
            <a:off x="894496" y="4888273"/>
            <a:ext cx="617219" cy="369332"/>
          </a:xfrm>
          <a:prstGeom prst="rect">
            <a:avLst/>
          </a:prstGeom>
          <a:noFill/>
        </p:spPr>
        <p:txBody>
          <a:bodyPr wrap="square" rtlCol="0">
            <a:spAutoFit/>
          </a:bodyPr>
          <a:lstStyle/>
          <a:p>
            <a:r>
              <a:rPr lang="en-US" sz="1800" dirty="0" smtClean="0"/>
              <a:t>8</a:t>
            </a:r>
          </a:p>
        </p:txBody>
      </p:sp>
      <p:sp>
        <p:nvSpPr>
          <p:cNvPr id="141" name="TextBox 140"/>
          <p:cNvSpPr txBox="1"/>
          <p:nvPr/>
        </p:nvSpPr>
        <p:spPr>
          <a:xfrm>
            <a:off x="3499309" y="3745468"/>
            <a:ext cx="617219" cy="369332"/>
          </a:xfrm>
          <a:prstGeom prst="rect">
            <a:avLst/>
          </a:prstGeom>
          <a:noFill/>
        </p:spPr>
        <p:txBody>
          <a:bodyPr wrap="square" rtlCol="0">
            <a:spAutoFit/>
          </a:bodyPr>
          <a:lstStyle/>
          <a:p>
            <a:r>
              <a:rPr lang="en-US" sz="1800" dirty="0" smtClean="0"/>
              <a:t>1</a:t>
            </a:r>
          </a:p>
        </p:txBody>
      </p:sp>
      <p:sp>
        <p:nvSpPr>
          <p:cNvPr id="142" name="TextBox 141"/>
          <p:cNvSpPr txBox="1"/>
          <p:nvPr/>
        </p:nvSpPr>
        <p:spPr>
          <a:xfrm>
            <a:off x="1801127" y="3770930"/>
            <a:ext cx="617219" cy="369332"/>
          </a:xfrm>
          <a:prstGeom prst="rect">
            <a:avLst/>
          </a:prstGeom>
          <a:noFill/>
        </p:spPr>
        <p:txBody>
          <a:bodyPr wrap="square" rtlCol="0">
            <a:spAutoFit/>
          </a:bodyPr>
          <a:lstStyle/>
          <a:p>
            <a:r>
              <a:rPr lang="en-US" sz="1800" dirty="0" smtClean="0"/>
              <a:t>1</a:t>
            </a:r>
          </a:p>
        </p:txBody>
      </p:sp>
      <p:sp>
        <p:nvSpPr>
          <p:cNvPr id="143" name="TextBox 142"/>
          <p:cNvSpPr txBox="1"/>
          <p:nvPr/>
        </p:nvSpPr>
        <p:spPr>
          <a:xfrm>
            <a:off x="5672188" y="3678089"/>
            <a:ext cx="617219" cy="369332"/>
          </a:xfrm>
          <a:prstGeom prst="rect">
            <a:avLst/>
          </a:prstGeom>
          <a:noFill/>
        </p:spPr>
        <p:txBody>
          <a:bodyPr wrap="square" rtlCol="0">
            <a:spAutoFit/>
          </a:bodyPr>
          <a:lstStyle/>
          <a:p>
            <a:r>
              <a:rPr lang="en-US" sz="1800" dirty="0" smtClean="0"/>
              <a:t>1</a:t>
            </a:r>
          </a:p>
        </p:txBody>
      </p:sp>
      <p:sp>
        <p:nvSpPr>
          <p:cNvPr id="144" name="TextBox 143"/>
          <p:cNvSpPr txBox="1"/>
          <p:nvPr/>
        </p:nvSpPr>
        <p:spPr>
          <a:xfrm>
            <a:off x="5500163" y="2484383"/>
            <a:ext cx="449148" cy="369332"/>
          </a:xfrm>
          <a:prstGeom prst="rect">
            <a:avLst/>
          </a:prstGeom>
          <a:noFill/>
        </p:spPr>
        <p:txBody>
          <a:bodyPr wrap="square" rtlCol="0">
            <a:spAutoFit/>
          </a:bodyPr>
          <a:lstStyle/>
          <a:p>
            <a:r>
              <a:rPr lang="en-US" sz="1800" dirty="0" smtClean="0"/>
              <a:t>12</a:t>
            </a:r>
          </a:p>
        </p:txBody>
      </p:sp>
      <p:sp>
        <p:nvSpPr>
          <p:cNvPr id="146" name="TextBox 145"/>
          <p:cNvSpPr txBox="1"/>
          <p:nvPr/>
        </p:nvSpPr>
        <p:spPr>
          <a:xfrm>
            <a:off x="1487992" y="2933840"/>
            <a:ext cx="2504916" cy="369332"/>
          </a:xfrm>
          <a:prstGeom prst="rect">
            <a:avLst/>
          </a:prstGeom>
          <a:noFill/>
        </p:spPr>
        <p:txBody>
          <a:bodyPr wrap="none" rtlCol="0">
            <a:spAutoFit/>
          </a:bodyPr>
          <a:lstStyle/>
          <a:p>
            <a:r>
              <a:rPr lang="en-US" sz="1800" dirty="0" smtClean="0"/>
              <a:t>DNW=7 globally SMU2</a:t>
            </a:r>
          </a:p>
        </p:txBody>
      </p:sp>
      <p:sp>
        <p:nvSpPr>
          <p:cNvPr id="147" name="TextBox 146"/>
          <p:cNvSpPr txBox="1"/>
          <p:nvPr/>
        </p:nvSpPr>
        <p:spPr>
          <a:xfrm>
            <a:off x="875254" y="5477209"/>
            <a:ext cx="1524000" cy="461665"/>
          </a:xfrm>
          <a:prstGeom prst="rect">
            <a:avLst/>
          </a:prstGeom>
          <a:noFill/>
        </p:spPr>
        <p:txBody>
          <a:bodyPr wrap="square" rtlCol="0">
            <a:spAutoFit/>
          </a:bodyPr>
          <a:lstStyle/>
          <a:p>
            <a:r>
              <a:rPr lang="en-US" dirty="0" smtClean="0"/>
              <a:t>Des BL=5</a:t>
            </a:r>
          </a:p>
          <a:p>
            <a:r>
              <a:rPr lang="en-US" dirty="0" smtClean="0"/>
              <a:t>Des WL=10</a:t>
            </a:r>
            <a:endParaRPr lang="en-US" dirty="0"/>
          </a:p>
        </p:txBody>
      </p:sp>
      <p:sp>
        <p:nvSpPr>
          <p:cNvPr id="148" name="TextBox 147"/>
          <p:cNvSpPr txBox="1"/>
          <p:nvPr/>
        </p:nvSpPr>
        <p:spPr>
          <a:xfrm flipH="1">
            <a:off x="5199118" y="1507454"/>
            <a:ext cx="317728" cy="369332"/>
          </a:xfrm>
          <a:prstGeom prst="rect">
            <a:avLst/>
          </a:prstGeom>
          <a:noFill/>
        </p:spPr>
        <p:txBody>
          <a:bodyPr wrap="square" rtlCol="0">
            <a:spAutoFit/>
          </a:bodyPr>
          <a:lstStyle/>
          <a:p>
            <a:r>
              <a:rPr lang="en-US" sz="1800" dirty="0" smtClean="0"/>
              <a:t>2</a:t>
            </a:r>
          </a:p>
        </p:txBody>
      </p:sp>
      <p:sp>
        <p:nvSpPr>
          <p:cNvPr id="149" name="TextBox 148"/>
          <p:cNvSpPr txBox="1"/>
          <p:nvPr/>
        </p:nvSpPr>
        <p:spPr>
          <a:xfrm>
            <a:off x="5871787" y="4484132"/>
            <a:ext cx="295592" cy="369332"/>
          </a:xfrm>
          <a:prstGeom prst="rect">
            <a:avLst/>
          </a:prstGeom>
          <a:noFill/>
        </p:spPr>
        <p:txBody>
          <a:bodyPr wrap="square" rtlCol="0">
            <a:spAutoFit/>
          </a:bodyPr>
          <a:lstStyle/>
          <a:p>
            <a:r>
              <a:rPr lang="en-US" sz="1800" dirty="0" smtClean="0"/>
              <a:t>6</a:t>
            </a:r>
          </a:p>
        </p:txBody>
      </p:sp>
      <p:sp>
        <p:nvSpPr>
          <p:cNvPr id="150" name="TextBox 149"/>
          <p:cNvSpPr txBox="1"/>
          <p:nvPr/>
        </p:nvSpPr>
        <p:spPr>
          <a:xfrm>
            <a:off x="4848703" y="4828002"/>
            <a:ext cx="617219" cy="369332"/>
          </a:xfrm>
          <a:prstGeom prst="rect">
            <a:avLst/>
          </a:prstGeom>
          <a:noFill/>
        </p:spPr>
        <p:txBody>
          <a:bodyPr wrap="square" rtlCol="0">
            <a:spAutoFit/>
          </a:bodyPr>
          <a:lstStyle/>
          <a:p>
            <a:r>
              <a:rPr lang="en-US" sz="1800" dirty="0" smtClean="0"/>
              <a:t>8</a:t>
            </a:r>
          </a:p>
        </p:txBody>
      </p:sp>
      <p:sp>
        <p:nvSpPr>
          <p:cNvPr id="151" name="TextBox 150"/>
          <p:cNvSpPr txBox="1"/>
          <p:nvPr/>
        </p:nvSpPr>
        <p:spPr>
          <a:xfrm>
            <a:off x="4193444" y="2262474"/>
            <a:ext cx="437940" cy="369332"/>
          </a:xfrm>
          <a:prstGeom prst="rect">
            <a:avLst/>
          </a:prstGeom>
          <a:noFill/>
        </p:spPr>
        <p:txBody>
          <a:bodyPr wrap="none" rtlCol="0">
            <a:spAutoFit/>
          </a:bodyPr>
          <a:lstStyle/>
          <a:p>
            <a:r>
              <a:rPr lang="en-US" sz="1800" dirty="0" smtClean="0"/>
              <a:t>11</a:t>
            </a:r>
          </a:p>
        </p:txBody>
      </p:sp>
      <p:sp>
        <p:nvSpPr>
          <p:cNvPr id="152" name="TextBox 151"/>
          <p:cNvSpPr txBox="1"/>
          <p:nvPr/>
        </p:nvSpPr>
        <p:spPr>
          <a:xfrm>
            <a:off x="1529282" y="1611868"/>
            <a:ext cx="768159" cy="369332"/>
          </a:xfrm>
          <a:prstGeom prst="rect">
            <a:avLst/>
          </a:prstGeom>
          <a:noFill/>
        </p:spPr>
        <p:txBody>
          <a:bodyPr wrap="none" rtlCol="0">
            <a:spAutoFit/>
          </a:bodyPr>
          <a:lstStyle/>
          <a:p>
            <a:r>
              <a:rPr lang="en-US" sz="1800" dirty="0" smtClean="0"/>
              <a:t>SMU1</a:t>
            </a:r>
          </a:p>
        </p:txBody>
      </p:sp>
      <p:sp>
        <p:nvSpPr>
          <p:cNvPr id="153" name="TextBox 152"/>
          <p:cNvSpPr txBox="1"/>
          <p:nvPr/>
        </p:nvSpPr>
        <p:spPr>
          <a:xfrm>
            <a:off x="2557334" y="2059662"/>
            <a:ext cx="768159" cy="369332"/>
          </a:xfrm>
          <a:prstGeom prst="rect">
            <a:avLst/>
          </a:prstGeom>
          <a:noFill/>
        </p:spPr>
        <p:txBody>
          <a:bodyPr wrap="none" rtlCol="0">
            <a:spAutoFit/>
          </a:bodyPr>
          <a:lstStyle/>
          <a:p>
            <a:r>
              <a:rPr lang="en-US" sz="1800" dirty="0" smtClean="0"/>
              <a:t>SMU2</a:t>
            </a:r>
          </a:p>
        </p:txBody>
      </p:sp>
      <p:sp>
        <p:nvSpPr>
          <p:cNvPr id="154" name="TextBox 153"/>
          <p:cNvSpPr txBox="1"/>
          <p:nvPr/>
        </p:nvSpPr>
        <p:spPr>
          <a:xfrm>
            <a:off x="2651213" y="2555806"/>
            <a:ext cx="768159" cy="369332"/>
          </a:xfrm>
          <a:prstGeom prst="rect">
            <a:avLst/>
          </a:prstGeom>
          <a:noFill/>
        </p:spPr>
        <p:txBody>
          <a:bodyPr wrap="none" rtlCol="0">
            <a:spAutoFit/>
          </a:bodyPr>
          <a:lstStyle/>
          <a:p>
            <a:r>
              <a:rPr lang="en-US" sz="1800" dirty="0" smtClean="0"/>
              <a:t>SMU2</a:t>
            </a:r>
          </a:p>
        </p:txBody>
      </p:sp>
      <p:sp>
        <p:nvSpPr>
          <p:cNvPr id="155" name="TextBox 154"/>
          <p:cNvSpPr txBox="1"/>
          <p:nvPr/>
        </p:nvSpPr>
        <p:spPr>
          <a:xfrm>
            <a:off x="197279" y="2663428"/>
            <a:ext cx="768159" cy="369332"/>
          </a:xfrm>
          <a:prstGeom prst="rect">
            <a:avLst/>
          </a:prstGeom>
          <a:noFill/>
        </p:spPr>
        <p:txBody>
          <a:bodyPr wrap="none" rtlCol="0">
            <a:spAutoFit/>
          </a:bodyPr>
          <a:lstStyle/>
          <a:p>
            <a:r>
              <a:rPr lang="en-US" sz="1800" dirty="0" smtClean="0"/>
              <a:t>SMU4</a:t>
            </a:r>
          </a:p>
        </p:txBody>
      </p:sp>
      <p:sp>
        <p:nvSpPr>
          <p:cNvPr id="156" name="TextBox 155"/>
          <p:cNvSpPr txBox="1"/>
          <p:nvPr/>
        </p:nvSpPr>
        <p:spPr>
          <a:xfrm>
            <a:off x="1789175" y="5541204"/>
            <a:ext cx="768159" cy="369332"/>
          </a:xfrm>
          <a:prstGeom prst="rect">
            <a:avLst/>
          </a:prstGeom>
          <a:noFill/>
        </p:spPr>
        <p:txBody>
          <a:bodyPr wrap="none" rtlCol="0">
            <a:spAutoFit/>
          </a:bodyPr>
          <a:lstStyle/>
          <a:p>
            <a:r>
              <a:rPr lang="en-US" sz="1800" dirty="0" smtClean="0"/>
              <a:t>SMU3</a:t>
            </a:r>
          </a:p>
        </p:txBody>
      </p:sp>
      <p:sp>
        <p:nvSpPr>
          <p:cNvPr id="157" name="TextBox 156"/>
          <p:cNvSpPr txBox="1"/>
          <p:nvPr/>
        </p:nvSpPr>
        <p:spPr>
          <a:xfrm>
            <a:off x="126337" y="4518941"/>
            <a:ext cx="768159" cy="369332"/>
          </a:xfrm>
          <a:prstGeom prst="rect">
            <a:avLst/>
          </a:prstGeom>
          <a:noFill/>
        </p:spPr>
        <p:txBody>
          <a:bodyPr wrap="none" rtlCol="0">
            <a:spAutoFit/>
          </a:bodyPr>
          <a:lstStyle/>
          <a:p>
            <a:r>
              <a:rPr lang="en-US" sz="1800" dirty="0" smtClean="0"/>
              <a:t>SMU4</a:t>
            </a:r>
          </a:p>
        </p:txBody>
      </p:sp>
      <p:sp>
        <p:nvSpPr>
          <p:cNvPr id="159" name="TextBox 158"/>
          <p:cNvSpPr txBox="1"/>
          <p:nvPr/>
        </p:nvSpPr>
        <p:spPr>
          <a:xfrm>
            <a:off x="1419770" y="3479527"/>
            <a:ext cx="1348446" cy="369332"/>
          </a:xfrm>
          <a:prstGeom prst="rect">
            <a:avLst/>
          </a:prstGeom>
          <a:noFill/>
        </p:spPr>
        <p:txBody>
          <a:bodyPr wrap="none" rtlCol="0">
            <a:spAutoFit/>
          </a:bodyPr>
          <a:lstStyle/>
          <a:p>
            <a:r>
              <a:rPr lang="en-US" sz="1800" dirty="0" smtClean="0"/>
              <a:t>Gate </a:t>
            </a:r>
            <a:r>
              <a:rPr lang="en-US" sz="1800" dirty="0" err="1" smtClean="0"/>
              <a:t>pulser</a:t>
            </a:r>
            <a:endParaRPr lang="en-US" sz="1800" dirty="0" smtClean="0"/>
          </a:p>
        </p:txBody>
      </p:sp>
      <p:sp>
        <p:nvSpPr>
          <p:cNvPr id="160" name="TextBox 159"/>
          <p:cNvSpPr txBox="1"/>
          <p:nvPr/>
        </p:nvSpPr>
        <p:spPr>
          <a:xfrm>
            <a:off x="3171744" y="5320762"/>
            <a:ext cx="1540806" cy="1200329"/>
          </a:xfrm>
          <a:prstGeom prst="rect">
            <a:avLst/>
          </a:prstGeom>
          <a:noFill/>
        </p:spPr>
        <p:txBody>
          <a:bodyPr wrap="none" rtlCol="0">
            <a:spAutoFit/>
          </a:bodyPr>
          <a:lstStyle/>
          <a:p>
            <a:r>
              <a:rPr lang="en-US" sz="1800" dirty="0" smtClean="0"/>
              <a:t>SMU1= VBL</a:t>
            </a:r>
          </a:p>
          <a:p>
            <a:r>
              <a:rPr lang="en-US" sz="1800" dirty="0" smtClean="0"/>
              <a:t>SMU2=6.5V</a:t>
            </a:r>
          </a:p>
          <a:p>
            <a:r>
              <a:rPr lang="en-US" sz="1800" dirty="0" smtClean="0"/>
              <a:t>SMU3=VBL/2</a:t>
            </a:r>
          </a:p>
          <a:p>
            <a:r>
              <a:rPr lang="en-US" sz="1800" dirty="0" smtClean="0"/>
              <a:t>SMU4=0V</a:t>
            </a:r>
          </a:p>
        </p:txBody>
      </p:sp>
      <p:sp>
        <p:nvSpPr>
          <p:cNvPr id="161" name="TextBox 160"/>
          <p:cNvSpPr txBox="1"/>
          <p:nvPr/>
        </p:nvSpPr>
        <p:spPr>
          <a:xfrm>
            <a:off x="682291" y="5118280"/>
            <a:ext cx="894797" cy="369332"/>
          </a:xfrm>
          <a:prstGeom prst="rect">
            <a:avLst/>
          </a:prstGeom>
          <a:noFill/>
        </p:spPr>
        <p:txBody>
          <a:bodyPr wrap="none" rtlCol="0">
            <a:spAutoFit/>
          </a:bodyPr>
          <a:lstStyle/>
          <a:p>
            <a:r>
              <a:rPr lang="en-US" sz="1800" dirty="0" smtClean="0"/>
              <a:t>scope2</a:t>
            </a:r>
          </a:p>
        </p:txBody>
      </p:sp>
      <p:sp>
        <p:nvSpPr>
          <p:cNvPr id="162" name="TextBox 161"/>
          <p:cNvSpPr txBox="1"/>
          <p:nvPr/>
        </p:nvSpPr>
        <p:spPr>
          <a:xfrm>
            <a:off x="16993" y="842347"/>
            <a:ext cx="698999" cy="369332"/>
          </a:xfrm>
          <a:prstGeom prst="rect">
            <a:avLst/>
          </a:prstGeom>
          <a:noFill/>
        </p:spPr>
        <p:txBody>
          <a:bodyPr wrap="square" rtlCol="0">
            <a:spAutoFit/>
          </a:bodyPr>
          <a:lstStyle/>
          <a:p>
            <a:r>
              <a:rPr lang="en-US" sz="1800" dirty="0" smtClean="0"/>
              <a:t>FRW</a:t>
            </a:r>
          </a:p>
        </p:txBody>
      </p:sp>
      <p:cxnSp>
        <p:nvCxnSpPr>
          <p:cNvPr id="165" name="Straight Connector 164"/>
          <p:cNvCxnSpPr/>
          <p:nvPr/>
        </p:nvCxnSpPr>
        <p:spPr bwMode="auto">
          <a:xfrm>
            <a:off x="1112808" y="1939340"/>
            <a:ext cx="38560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6" name="TextBox 165"/>
          <p:cNvSpPr txBox="1"/>
          <p:nvPr/>
        </p:nvSpPr>
        <p:spPr>
          <a:xfrm>
            <a:off x="1477054" y="4818611"/>
            <a:ext cx="768159" cy="369332"/>
          </a:xfrm>
          <a:prstGeom prst="rect">
            <a:avLst/>
          </a:prstGeom>
          <a:noFill/>
        </p:spPr>
        <p:txBody>
          <a:bodyPr wrap="none" rtlCol="0">
            <a:spAutoFit/>
          </a:bodyPr>
          <a:lstStyle/>
          <a:p>
            <a:r>
              <a:rPr lang="en-US" sz="1800" dirty="0" smtClean="0"/>
              <a:t>SMU2</a:t>
            </a:r>
          </a:p>
        </p:txBody>
      </p:sp>
      <p:sp>
        <p:nvSpPr>
          <p:cNvPr id="2" name="TextBox 1"/>
          <p:cNvSpPr txBox="1"/>
          <p:nvPr/>
        </p:nvSpPr>
        <p:spPr>
          <a:xfrm>
            <a:off x="137039" y="6052082"/>
            <a:ext cx="3074368" cy="369332"/>
          </a:xfrm>
          <a:prstGeom prst="rect">
            <a:avLst/>
          </a:prstGeom>
          <a:noFill/>
        </p:spPr>
        <p:txBody>
          <a:bodyPr wrap="none" rtlCol="0">
            <a:spAutoFit/>
          </a:bodyPr>
          <a:lstStyle/>
          <a:p>
            <a:r>
              <a:rPr lang="en-US" sz="1800" dirty="0" smtClean="0"/>
              <a:t>Pad 4 is connected to pad11</a:t>
            </a:r>
          </a:p>
        </p:txBody>
      </p:sp>
      <p:sp>
        <p:nvSpPr>
          <p:cNvPr id="44" name="TextBox 43"/>
          <p:cNvSpPr txBox="1"/>
          <p:nvPr/>
        </p:nvSpPr>
        <p:spPr>
          <a:xfrm>
            <a:off x="6386501" y="2032633"/>
            <a:ext cx="768159" cy="369332"/>
          </a:xfrm>
          <a:prstGeom prst="rect">
            <a:avLst/>
          </a:prstGeom>
          <a:noFill/>
        </p:spPr>
        <p:txBody>
          <a:bodyPr wrap="none" rtlCol="0">
            <a:spAutoFit/>
          </a:bodyPr>
          <a:lstStyle/>
          <a:p>
            <a:r>
              <a:rPr lang="en-US" sz="1800" dirty="0" smtClean="0"/>
              <a:t>SMU4</a:t>
            </a:r>
          </a:p>
        </p:txBody>
      </p:sp>
    </p:spTree>
    <p:extLst>
      <p:ext uri="{BB962C8B-B14F-4D97-AF65-F5344CB8AC3E}">
        <p14:creationId xmlns:p14="http://schemas.microsoft.com/office/powerpoint/2010/main" xmlns="" val="93500575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Stress Applied</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dirty="0"/>
          </a:p>
        </p:txBody>
      </p:sp>
      <p:pic>
        <p:nvPicPr>
          <p:cNvPr id="9" name="Picture 8"/>
          <p:cNvPicPr>
            <a:picLocks noChangeAspect="1"/>
          </p:cNvPicPr>
          <p:nvPr/>
        </p:nvPicPr>
        <p:blipFill>
          <a:blip r:embed="rId2" cstate="print"/>
          <a:stretch>
            <a:fillRect/>
          </a:stretch>
        </p:blipFill>
        <p:spPr>
          <a:xfrm>
            <a:off x="629111" y="1538300"/>
            <a:ext cx="3588098" cy="2623500"/>
          </a:xfrm>
          <a:prstGeom prst="rect">
            <a:avLst/>
          </a:prstGeom>
        </p:spPr>
      </p:pic>
      <p:pic>
        <p:nvPicPr>
          <p:cNvPr id="11" name="Picture 10"/>
          <p:cNvPicPr>
            <a:picLocks noChangeAspect="1"/>
          </p:cNvPicPr>
          <p:nvPr/>
        </p:nvPicPr>
        <p:blipFill>
          <a:blip r:embed="rId3" cstate="print"/>
          <a:stretch>
            <a:fillRect/>
          </a:stretch>
        </p:blipFill>
        <p:spPr>
          <a:xfrm>
            <a:off x="4300771" y="1538300"/>
            <a:ext cx="3588098" cy="2623500"/>
          </a:xfrm>
          <a:prstGeom prst="rect">
            <a:avLst/>
          </a:prstGeom>
        </p:spPr>
      </p:pic>
      <p:sp>
        <p:nvSpPr>
          <p:cNvPr id="8" name="TextBox 7"/>
          <p:cNvSpPr txBox="1"/>
          <p:nvPr/>
        </p:nvSpPr>
        <p:spPr>
          <a:xfrm>
            <a:off x="633662" y="1145708"/>
            <a:ext cx="3446072" cy="369332"/>
          </a:xfrm>
          <a:prstGeom prst="rect">
            <a:avLst/>
          </a:prstGeom>
          <a:noFill/>
        </p:spPr>
        <p:txBody>
          <a:bodyPr wrap="none" rtlCol="0">
            <a:spAutoFit/>
          </a:bodyPr>
          <a:lstStyle/>
          <a:p>
            <a:r>
              <a:rPr lang="en-US" sz="1800" dirty="0" smtClean="0">
                <a:solidFill>
                  <a:srgbClr val="0033CC"/>
                </a:solidFill>
              </a:rPr>
              <a:t>Pre-Stress read pulse: FRW POL</a:t>
            </a:r>
          </a:p>
        </p:txBody>
      </p:sp>
      <p:sp>
        <p:nvSpPr>
          <p:cNvPr id="10" name="TextBox 9"/>
          <p:cNvSpPr txBox="1"/>
          <p:nvPr/>
        </p:nvSpPr>
        <p:spPr>
          <a:xfrm>
            <a:off x="4417595" y="1165066"/>
            <a:ext cx="3385157" cy="369332"/>
          </a:xfrm>
          <a:prstGeom prst="rect">
            <a:avLst/>
          </a:prstGeom>
          <a:noFill/>
        </p:spPr>
        <p:txBody>
          <a:bodyPr wrap="none" rtlCol="0">
            <a:spAutoFit/>
          </a:bodyPr>
          <a:lstStyle/>
          <a:p>
            <a:r>
              <a:rPr lang="en-US" sz="1800" dirty="0" smtClean="0">
                <a:solidFill>
                  <a:srgbClr val="0033CC"/>
                </a:solidFill>
              </a:rPr>
              <a:t>Pre-Stress read pulse: REV POL</a:t>
            </a:r>
          </a:p>
        </p:txBody>
      </p:sp>
      <p:cxnSp>
        <p:nvCxnSpPr>
          <p:cNvPr id="5" name="Straight Connector 4"/>
          <p:cNvCxnSpPr/>
          <p:nvPr/>
        </p:nvCxnSpPr>
        <p:spPr bwMode="auto">
          <a:xfrm>
            <a:off x="1112808" y="2846717"/>
            <a:ext cx="6530196" cy="0"/>
          </a:xfrm>
          <a:prstGeom prst="line">
            <a:avLst/>
          </a:prstGeom>
          <a:solidFill>
            <a:schemeClr val="accent1"/>
          </a:solidFill>
          <a:ln w="28575" cap="flat" cmpd="sng" algn="ctr">
            <a:solidFill>
              <a:srgbClr val="7030A0"/>
            </a:solidFill>
            <a:prstDash val="dash"/>
            <a:round/>
            <a:headEnd type="none" w="med" len="med"/>
            <a:tailEnd type="none" w="med" len="med"/>
          </a:ln>
          <a:effectLst/>
        </p:spPr>
      </p:cxnSp>
    </p:spTree>
    <p:extLst>
      <p:ext uri="{BB962C8B-B14F-4D97-AF65-F5344CB8AC3E}">
        <p14:creationId xmlns:p14="http://schemas.microsoft.com/office/powerpoint/2010/main" xmlns="" val="37073237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5" y="-153500"/>
            <a:ext cx="9144000" cy="892175"/>
          </a:xfrm>
        </p:spPr>
        <p:txBody>
          <a:bodyPr/>
          <a:lstStyle/>
          <a:p>
            <a:r>
              <a:rPr lang="en-US" dirty="0"/>
              <a:t>Effect of Polarity </a:t>
            </a:r>
            <a:r>
              <a:rPr lang="en-US" dirty="0" smtClean="0"/>
              <a:t>Reversal (cont.)</a:t>
            </a:r>
            <a:endParaRPr lang="en-US" dirty="0"/>
          </a:p>
        </p:txBody>
      </p:sp>
      <p:sp>
        <p:nvSpPr>
          <p:cNvPr id="4" name="Date Placeholder 3"/>
          <p:cNvSpPr>
            <a:spLocks noGrp="1"/>
          </p:cNvSpPr>
          <p:nvPr>
            <p:ph type="dt" sz="half" idx="11"/>
          </p:nvPr>
        </p:nvSpPr>
        <p:spPr/>
        <p:txBody>
          <a:bodyPr/>
          <a:lstStyle/>
          <a:p>
            <a:fld id="{EA842C71-A808-442A-88EE-1D871782F288}" type="datetime4">
              <a:rPr lang="en-US" smtClean="0"/>
              <a:pPr/>
              <a:t>November 25, 2014</a:t>
            </a:fld>
            <a:endParaRPr lang="en-US"/>
          </a:p>
        </p:txBody>
      </p:sp>
      <p:sp>
        <p:nvSpPr>
          <p:cNvPr id="6" name="TextBox 5"/>
          <p:cNvSpPr txBox="1"/>
          <p:nvPr/>
        </p:nvSpPr>
        <p:spPr>
          <a:xfrm>
            <a:off x="571168" y="2711110"/>
            <a:ext cx="8572832" cy="646331"/>
          </a:xfrm>
          <a:prstGeom prst="rect">
            <a:avLst/>
          </a:prstGeom>
          <a:noFill/>
        </p:spPr>
        <p:txBody>
          <a:bodyPr wrap="square" rtlCol="0">
            <a:spAutoFit/>
          </a:bodyPr>
          <a:lstStyle/>
          <a:p>
            <a:r>
              <a:rPr lang="en-US" sz="1800" dirty="0" smtClean="0"/>
              <a:t>When devices are formed in FRW polarity, larger differences are observed. Larger differences in SD</a:t>
            </a:r>
            <a:r>
              <a:rPr lang="en-US" sz="1800" dirty="0" smtClean="0">
                <a:sym typeface="Symbol" panose="05050102010706020507" pitchFamily="18" charset="2"/>
              </a:rPr>
              <a:t>V4</a:t>
            </a:r>
            <a:r>
              <a:rPr lang="en-US" sz="1800" dirty="0" smtClean="0"/>
              <a:t>. </a:t>
            </a:r>
          </a:p>
        </p:txBody>
      </p:sp>
      <p:sp>
        <p:nvSpPr>
          <p:cNvPr id="10" name="TextBox 9"/>
          <p:cNvSpPr txBox="1"/>
          <p:nvPr/>
        </p:nvSpPr>
        <p:spPr>
          <a:xfrm>
            <a:off x="2541920" y="5708144"/>
            <a:ext cx="3901453" cy="369332"/>
          </a:xfrm>
          <a:prstGeom prst="rect">
            <a:avLst/>
          </a:prstGeom>
          <a:noFill/>
        </p:spPr>
        <p:txBody>
          <a:bodyPr wrap="none" rtlCol="0">
            <a:spAutoFit/>
          </a:bodyPr>
          <a:lstStyle/>
          <a:p>
            <a:r>
              <a:rPr lang="en-US" sz="1800" dirty="0" smtClean="0"/>
              <a:t>Weak thickness dependence is seen.</a:t>
            </a:r>
          </a:p>
        </p:txBody>
      </p:sp>
      <p:pic>
        <p:nvPicPr>
          <p:cNvPr id="11" name="Picture 10"/>
          <p:cNvPicPr>
            <a:picLocks noChangeAspect="1"/>
          </p:cNvPicPr>
          <p:nvPr/>
        </p:nvPicPr>
        <p:blipFill>
          <a:blip r:embed="rId2" cstate="print"/>
          <a:stretch>
            <a:fillRect/>
          </a:stretch>
        </p:blipFill>
        <p:spPr>
          <a:xfrm>
            <a:off x="1955681" y="535900"/>
            <a:ext cx="4813109" cy="2251310"/>
          </a:xfrm>
          <a:prstGeom prst="rect">
            <a:avLst/>
          </a:prstGeom>
        </p:spPr>
      </p:pic>
      <p:pic>
        <p:nvPicPr>
          <p:cNvPr id="21" name="Picture 20"/>
          <p:cNvPicPr>
            <a:picLocks noChangeAspect="1"/>
          </p:cNvPicPr>
          <p:nvPr/>
        </p:nvPicPr>
        <p:blipFill>
          <a:blip r:embed="rId3" cstate="print"/>
          <a:stretch>
            <a:fillRect/>
          </a:stretch>
        </p:blipFill>
        <p:spPr>
          <a:xfrm>
            <a:off x="8273990" y="3254004"/>
            <a:ext cx="809625" cy="505267"/>
          </a:xfrm>
          <a:prstGeom prst="rect">
            <a:avLst/>
          </a:prstGeom>
        </p:spPr>
      </p:pic>
      <p:pic>
        <p:nvPicPr>
          <p:cNvPr id="26" name="Picture 25"/>
          <p:cNvPicPr>
            <a:picLocks noChangeAspect="1"/>
          </p:cNvPicPr>
          <p:nvPr/>
        </p:nvPicPr>
        <p:blipFill>
          <a:blip r:embed="rId4" cstate="print"/>
          <a:stretch>
            <a:fillRect/>
          </a:stretch>
        </p:blipFill>
        <p:spPr>
          <a:xfrm>
            <a:off x="796323" y="3330104"/>
            <a:ext cx="3574974" cy="2351098"/>
          </a:xfrm>
          <a:prstGeom prst="rect">
            <a:avLst/>
          </a:prstGeom>
        </p:spPr>
      </p:pic>
      <p:pic>
        <p:nvPicPr>
          <p:cNvPr id="27" name="Picture 26"/>
          <p:cNvPicPr>
            <a:picLocks noChangeAspect="1"/>
          </p:cNvPicPr>
          <p:nvPr/>
        </p:nvPicPr>
        <p:blipFill>
          <a:blip r:embed="rId5" cstate="print"/>
          <a:stretch>
            <a:fillRect/>
          </a:stretch>
        </p:blipFill>
        <p:spPr>
          <a:xfrm>
            <a:off x="4655886" y="3330104"/>
            <a:ext cx="3574974" cy="2351098"/>
          </a:xfrm>
          <a:prstGeom prst="rect">
            <a:avLst/>
          </a:prstGeom>
        </p:spPr>
      </p:pic>
      <p:cxnSp>
        <p:nvCxnSpPr>
          <p:cNvPr id="29" name="Straight Arrow Connector 28"/>
          <p:cNvCxnSpPr/>
          <p:nvPr/>
        </p:nvCxnSpPr>
        <p:spPr bwMode="auto">
          <a:xfrm flipV="1">
            <a:off x="1462376" y="3900335"/>
            <a:ext cx="1121434" cy="293298"/>
          </a:xfrm>
          <a:prstGeom prst="straightConnector1">
            <a:avLst/>
          </a:prstGeom>
          <a:solidFill>
            <a:schemeClr val="accent1"/>
          </a:solidFill>
          <a:ln w="9525" cap="flat" cmpd="sng" algn="ctr">
            <a:solidFill>
              <a:schemeClr val="tx1"/>
            </a:solidFill>
            <a:prstDash val="dash"/>
            <a:round/>
            <a:headEnd type="none" w="med" len="med"/>
            <a:tailEnd type="triangle"/>
          </a:ln>
          <a:effectLst/>
        </p:spPr>
      </p:cxnSp>
      <p:cxnSp>
        <p:nvCxnSpPr>
          <p:cNvPr id="30" name="Straight Arrow Connector 29"/>
          <p:cNvCxnSpPr/>
          <p:nvPr/>
        </p:nvCxnSpPr>
        <p:spPr bwMode="auto">
          <a:xfrm flipV="1">
            <a:off x="5321939" y="4226023"/>
            <a:ext cx="1121434" cy="293298"/>
          </a:xfrm>
          <a:prstGeom prst="straightConnector1">
            <a:avLst/>
          </a:prstGeom>
          <a:solidFill>
            <a:schemeClr val="accent1"/>
          </a:solidFill>
          <a:ln w="9525" cap="flat" cmpd="sng" algn="ctr">
            <a:solidFill>
              <a:schemeClr val="tx1"/>
            </a:solidFill>
            <a:prstDash val="dash"/>
            <a:round/>
            <a:headEnd type="none" w="med" len="med"/>
            <a:tailEnd type="triangle"/>
          </a:ln>
          <a:effectLst/>
        </p:spPr>
      </p:cxnSp>
    </p:spTree>
    <p:extLst>
      <p:ext uri="{BB962C8B-B14F-4D97-AF65-F5344CB8AC3E}">
        <p14:creationId xmlns:p14="http://schemas.microsoft.com/office/powerpoint/2010/main" xmlns="" val="10674284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Stress Applied</a:t>
            </a:r>
            <a:endParaRPr lang="en-US" dirty="0"/>
          </a:p>
        </p:txBody>
      </p:sp>
      <p:sp>
        <p:nvSpPr>
          <p:cNvPr id="4" name="Date Placeholder 3"/>
          <p:cNvSpPr>
            <a:spLocks noGrp="1"/>
          </p:cNvSpPr>
          <p:nvPr>
            <p:ph type="dt" sz="half" idx="11"/>
          </p:nvPr>
        </p:nvSpPr>
        <p:spPr/>
        <p:txBody>
          <a:bodyPr/>
          <a:lstStyle/>
          <a:p>
            <a:fld id="{EA842C71-A808-442A-88EE-1D871782F288}" type="datetime4">
              <a:rPr lang="en-US" smtClean="0"/>
              <a:pPr/>
              <a:t>November 25, 2014</a:t>
            </a:fld>
            <a:endParaRPr lang="en-US"/>
          </a:p>
        </p:txBody>
      </p:sp>
      <p:pic>
        <p:nvPicPr>
          <p:cNvPr id="9" name="Picture 8"/>
          <p:cNvPicPr>
            <a:picLocks noChangeAspect="1"/>
          </p:cNvPicPr>
          <p:nvPr/>
        </p:nvPicPr>
        <p:blipFill>
          <a:blip r:embed="rId2" cstate="print"/>
          <a:stretch>
            <a:fillRect/>
          </a:stretch>
        </p:blipFill>
        <p:spPr>
          <a:xfrm>
            <a:off x="1363064" y="907591"/>
            <a:ext cx="2555154" cy="1836246"/>
          </a:xfrm>
          <a:prstGeom prst="rect">
            <a:avLst/>
          </a:prstGeom>
        </p:spPr>
      </p:pic>
      <p:pic>
        <p:nvPicPr>
          <p:cNvPr id="10" name="Picture 9"/>
          <p:cNvPicPr>
            <a:picLocks noChangeAspect="1"/>
          </p:cNvPicPr>
          <p:nvPr/>
        </p:nvPicPr>
        <p:blipFill>
          <a:blip r:embed="rId3" cstate="print"/>
          <a:stretch>
            <a:fillRect/>
          </a:stretch>
        </p:blipFill>
        <p:spPr>
          <a:xfrm>
            <a:off x="5143500" y="907590"/>
            <a:ext cx="2541811" cy="1836246"/>
          </a:xfrm>
          <a:prstGeom prst="rect">
            <a:avLst/>
          </a:prstGeom>
        </p:spPr>
      </p:pic>
      <p:sp>
        <p:nvSpPr>
          <p:cNvPr id="11" name="TextBox 10"/>
          <p:cNvSpPr txBox="1"/>
          <p:nvPr/>
        </p:nvSpPr>
        <p:spPr>
          <a:xfrm>
            <a:off x="434617" y="4892673"/>
            <a:ext cx="8274766" cy="1477328"/>
          </a:xfrm>
          <a:prstGeom prst="rect">
            <a:avLst/>
          </a:prstGeom>
          <a:noFill/>
        </p:spPr>
        <p:txBody>
          <a:bodyPr wrap="none" rtlCol="0">
            <a:spAutoFit/>
          </a:bodyPr>
          <a:lstStyle/>
          <a:p>
            <a:r>
              <a:rPr lang="en-US" sz="1800" dirty="0" smtClean="0"/>
              <a:t>As bias increases larger number of bits/per split have leakage ratio &gt;1. </a:t>
            </a:r>
          </a:p>
          <a:p>
            <a:r>
              <a:rPr lang="en-US" sz="1800" dirty="0" smtClean="0"/>
              <a:t>Please note that stress applied will stop if Leakage ratio&gt;=5 or Leakage&gt;60nA.</a:t>
            </a:r>
          </a:p>
          <a:p>
            <a:endParaRPr lang="en-US" sz="1800" dirty="0"/>
          </a:p>
          <a:p>
            <a:r>
              <a:rPr lang="en-US" sz="1800" dirty="0" smtClean="0"/>
              <a:t>We will need to filter out the devices that stress was not applied.</a:t>
            </a:r>
          </a:p>
          <a:p>
            <a:r>
              <a:rPr lang="en-US" sz="1800" dirty="0" smtClean="0"/>
              <a:t>Filtering criteria: </a:t>
            </a:r>
            <a:r>
              <a:rPr lang="en-US" sz="1800" dirty="0" err="1" smtClean="0"/>
              <a:t>T_stress</a:t>
            </a:r>
            <a:r>
              <a:rPr lang="en-US" sz="1800" dirty="0" smtClean="0"/>
              <a:t>&gt;9.9sec, and leakage ratio&lt;1.</a:t>
            </a:r>
          </a:p>
        </p:txBody>
      </p:sp>
      <p:pic>
        <p:nvPicPr>
          <p:cNvPr id="5" name="Picture 4"/>
          <p:cNvPicPr>
            <a:picLocks noChangeAspect="1"/>
          </p:cNvPicPr>
          <p:nvPr/>
        </p:nvPicPr>
        <p:blipFill>
          <a:blip r:embed="rId4" cstate="print"/>
          <a:stretch>
            <a:fillRect/>
          </a:stretch>
        </p:blipFill>
        <p:spPr>
          <a:xfrm>
            <a:off x="1363063" y="2932590"/>
            <a:ext cx="2553143" cy="1837530"/>
          </a:xfrm>
          <a:prstGeom prst="rect">
            <a:avLst/>
          </a:prstGeom>
        </p:spPr>
      </p:pic>
      <p:pic>
        <p:nvPicPr>
          <p:cNvPr id="6" name="Picture 5"/>
          <p:cNvPicPr>
            <a:picLocks noChangeAspect="1"/>
          </p:cNvPicPr>
          <p:nvPr/>
        </p:nvPicPr>
        <p:blipFill>
          <a:blip r:embed="rId5" cstate="print"/>
          <a:stretch>
            <a:fillRect/>
          </a:stretch>
        </p:blipFill>
        <p:spPr>
          <a:xfrm>
            <a:off x="5146357" y="2932590"/>
            <a:ext cx="2539810" cy="1837530"/>
          </a:xfrm>
          <a:prstGeom prst="rect">
            <a:avLst/>
          </a:prstGeom>
        </p:spPr>
      </p:pic>
      <p:sp>
        <p:nvSpPr>
          <p:cNvPr id="7" name="TextBox 6"/>
          <p:cNvSpPr txBox="1"/>
          <p:nvPr/>
        </p:nvSpPr>
        <p:spPr>
          <a:xfrm>
            <a:off x="2626235" y="613444"/>
            <a:ext cx="3446072" cy="369332"/>
          </a:xfrm>
          <a:prstGeom prst="rect">
            <a:avLst/>
          </a:prstGeom>
          <a:noFill/>
        </p:spPr>
        <p:txBody>
          <a:bodyPr wrap="none" rtlCol="0">
            <a:spAutoFit/>
          </a:bodyPr>
          <a:lstStyle/>
          <a:p>
            <a:r>
              <a:rPr lang="en-US" sz="1800" dirty="0" smtClean="0">
                <a:solidFill>
                  <a:srgbClr val="0033CC"/>
                </a:solidFill>
              </a:rPr>
              <a:t>Pre-Stress read pulse: FRW POL</a:t>
            </a:r>
          </a:p>
        </p:txBody>
      </p:sp>
      <p:sp>
        <p:nvSpPr>
          <p:cNvPr id="12" name="TextBox 11"/>
          <p:cNvSpPr txBox="1"/>
          <p:nvPr/>
        </p:nvSpPr>
        <p:spPr>
          <a:xfrm>
            <a:off x="2766216" y="2625371"/>
            <a:ext cx="3385157" cy="369332"/>
          </a:xfrm>
          <a:prstGeom prst="rect">
            <a:avLst/>
          </a:prstGeom>
          <a:noFill/>
        </p:spPr>
        <p:txBody>
          <a:bodyPr wrap="none" rtlCol="0">
            <a:spAutoFit/>
          </a:bodyPr>
          <a:lstStyle/>
          <a:p>
            <a:r>
              <a:rPr lang="en-US" sz="1800" dirty="0" smtClean="0">
                <a:solidFill>
                  <a:srgbClr val="0033CC"/>
                </a:solidFill>
              </a:rPr>
              <a:t>Pre-Stress read pulse: REV POL</a:t>
            </a:r>
          </a:p>
        </p:txBody>
      </p:sp>
    </p:spTree>
    <p:extLst>
      <p:ext uri="{BB962C8B-B14F-4D97-AF65-F5344CB8AC3E}">
        <p14:creationId xmlns:p14="http://schemas.microsoft.com/office/powerpoint/2010/main" xmlns="" val="8425060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 y="-204720"/>
            <a:ext cx="9144000" cy="892175"/>
          </a:xfrm>
        </p:spPr>
        <p:txBody>
          <a:bodyPr/>
          <a:lstStyle/>
          <a:p>
            <a:r>
              <a:rPr lang="en-US" dirty="0" smtClean="0"/>
              <a:t>Stress Applied Vs Time</a:t>
            </a:r>
            <a:endParaRPr lang="en-US" dirty="0"/>
          </a:p>
        </p:txBody>
      </p:sp>
      <p:sp>
        <p:nvSpPr>
          <p:cNvPr id="4" name="Date Placeholder 3"/>
          <p:cNvSpPr>
            <a:spLocks noGrp="1"/>
          </p:cNvSpPr>
          <p:nvPr>
            <p:ph type="dt" sz="half" idx="11"/>
          </p:nvPr>
        </p:nvSpPr>
        <p:spPr/>
        <p:txBody>
          <a:bodyPr/>
          <a:lstStyle/>
          <a:p>
            <a:fld id="{EA842C71-A808-442A-88EE-1D871782F288}" type="datetime4">
              <a:rPr lang="en-US" smtClean="0"/>
              <a:pPr/>
              <a:t>November 25, 2014</a:t>
            </a:fld>
            <a:endParaRPr lang="en-US"/>
          </a:p>
        </p:txBody>
      </p:sp>
      <p:pic>
        <p:nvPicPr>
          <p:cNvPr id="5" name="Picture 4"/>
          <p:cNvPicPr>
            <a:picLocks noChangeAspect="1"/>
          </p:cNvPicPr>
          <p:nvPr/>
        </p:nvPicPr>
        <p:blipFill>
          <a:blip r:embed="rId2" cstate="print"/>
          <a:stretch>
            <a:fillRect/>
          </a:stretch>
        </p:blipFill>
        <p:spPr>
          <a:xfrm>
            <a:off x="103517" y="892176"/>
            <a:ext cx="2776843" cy="5523276"/>
          </a:xfrm>
          <a:prstGeom prst="rect">
            <a:avLst/>
          </a:prstGeom>
        </p:spPr>
      </p:pic>
      <p:sp>
        <p:nvSpPr>
          <p:cNvPr id="3" name="TextBox 2"/>
          <p:cNvSpPr txBox="1"/>
          <p:nvPr/>
        </p:nvSpPr>
        <p:spPr>
          <a:xfrm>
            <a:off x="6456055" y="2604490"/>
            <a:ext cx="2778982" cy="923330"/>
          </a:xfrm>
          <a:prstGeom prst="rect">
            <a:avLst/>
          </a:prstGeom>
          <a:noFill/>
        </p:spPr>
        <p:txBody>
          <a:bodyPr wrap="square" rtlCol="0">
            <a:spAutoFit/>
          </a:bodyPr>
          <a:lstStyle/>
          <a:p>
            <a:r>
              <a:rPr lang="en-US" sz="1800" dirty="0" smtClean="0"/>
              <a:t>Filter out all VT data where Stress was not applied  for t=10sec. </a:t>
            </a:r>
          </a:p>
        </p:txBody>
      </p:sp>
      <p:pic>
        <p:nvPicPr>
          <p:cNvPr id="6" name="Picture 5"/>
          <p:cNvPicPr>
            <a:picLocks noChangeAspect="1"/>
          </p:cNvPicPr>
          <p:nvPr/>
        </p:nvPicPr>
        <p:blipFill>
          <a:blip r:embed="rId3" cstate="print"/>
          <a:stretch>
            <a:fillRect/>
          </a:stretch>
        </p:blipFill>
        <p:spPr>
          <a:xfrm>
            <a:off x="2880359" y="892174"/>
            <a:ext cx="2800869" cy="5523278"/>
          </a:xfrm>
          <a:prstGeom prst="rect">
            <a:avLst/>
          </a:prstGeom>
        </p:spPr>
      </p:pic>
      <p:sp>
        <p:nvSpPr>
          <p:cNvPr id="8" name="TextBox 7"/>
          <p:cNvSpPr txBox="1"/>
          <p:nvPr/>
        </p:nvSpPr>
        <p:spPr>
          <a:xfrm>
            <a:off x="3253780" y="603981"/>
            <a:ext cx="1072730" cy="369332"/>
          </a:xfrm>
          <a:prstGeom prst="rect">
            <a:avLst/>
          </a:prstGeom>
          <a:noFill/>
        </p:spPr>
        <p:txBody>
          <a:bodyPr wrap="none" rtlCol="0">
            <a:spAutoFit/>
          </a:bodyPr>
          <a:lstStyle/>
          <a:p>
            <a:r>
              <a:rPr lang="en-US" sz="1800" dirty="0" smtClean="0">
                <a:solidFill>
                  <a:srgbClr val="0033CC"/>
                </a:solidFill>
              </a:rPr>
              <a:t>REV POL</a:t>
            </a:r>
          </a:p>
        </p:txBody>
      </p:sp>
      <p:sp>
        <p:nvSpPr>
          <p:cNvPr id="9" name="TextBox 8"/>
          <p:cNvSpPr txBox="1"/>
          <p:nvPr/>
        </p:nvSpPr>
        <p:spPr>
          <a:xfrm>
            <a:off x="115041" y="340489"/>
            <a:ext cx="2478027" cy="646331"/>
          </a:xfrm>
          <a:prstGeom prst="rect">
            <a:avLst/>
          </a:prstGeom>
          <a:noFill/>
        </p:spPr>
        <p:txBody>
          <a:bodyPr wrap="square" rtlCol="0">
            <a:spAutoFit/>
          </a:bodyPr>
          <a:lstStyle/>
          <a:p>
            <a:r>
              <a:rPr lang="en-US" sz="1800" dirty="0" smtClean="0">
                <a:solidFill>
                  <a:srgbClr val="0033CC"/>
                </a:solidFill>
              </a:rPr>
              <a:t>Pre-Stress read pulse: FRW POL</a:t>
            </a:r>
          </a:p>
        </p:txBody>
      </p:sp>
    </p:spTree>
    <p:extLst>
      <p:ext uri="{BB962C8B-B14F-4D97-AF65-F5344CB8AC3E}">
        <p14:creationId xmlns:p14="http://schemas.microsoft.com/office/powerpoint/2010/main" xmlns="" val="9158249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stretch>
            <a:fillRect/>
          </a:stretch>
        </p:blipFill>
        <p:spPr>
          <a:xfrm>
            <a:off x="317690" y="1105620"/>
            <a:ext cx="6112655" cy="2128731"/>
          </a:xfrm>
          <a:prstGeom prst="rect">
            <a:avLst/>
          </a:prstGeom>
        </p:spPr>
      </p:pic>
      <p:pic>
        <p:nvPicPr>
          <p:cNvPr id="12" name="Picture 11"/>
          <p:cNvPicPr>
            <a:picLocks noChangeAspect="1"/>
          </p:cNvPicPr>
          <p:nvPr/>
        </p:nvPicPr>
        <p:blipFill>
          <a:blip r:embed="rId3" cstate="print"/>
          <a:stretch>
            <a:fillRect/>
          </a:stretch>
        </p:blipFill>
        <p:spPr>
          <a:xfrm>
            <a:off x="363410" y="4118122"/>
            <a:ext cx="6152478" cy="2142600"/>
          </a:xfrm>
          <a:prstGeom prst="rect">
            <a:avLst/>
          </a:prstGeom>
        </p:spPr>
      </p:pic>
      <p:sp>
        <p:nvSpPr>
          <p:cNvPr id="2" name="Title 1"/>
          <p:cNvSpPr>
            <a:spLocks noGrp="1"/>
          </p:cNvSpPr>
          <p:nvPr>
            <p:ph type="title"/>
          </p:nvPr>
        </p:nvSpPr>
        <p:spPr/>
        <p:txBody>
          <a:bodyPr/>
          <a:lstStyle/>
          <a:p>
            <a:r>
              <a:rPr lang="en-US" dirty="0" err="1"/>
              <a:t>VT_shift</a:t>
            </a:r>
            <a:r>
              <a:rPr lang="en-US" dirty="0"/>
              <a:t> due to applied sub-VT stress</a:t>
            </a:r>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a:p>
        </p:txBody>
      </p:sp>
      <p:sp>
        <p:nvSpPr>
          <p:cNvPr id="8" name="TextBox 7"/>
          <p:cNvSpPr txBox="1"/>
          <p:nvPr/>
        </p:nvSpPr>
        <p:spPr>
          <a:xfrm>
            <a:off x="6476065" y="785761"/>
            <a:ext cx="2760699"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Lowest </a:t>
            </a:r>
            <a:r>
              <a:rPr lang="en-US" sz="1400" dirty="0" err="1" smtClean="0"/>
              <a:t>DeltaVT</a:t>
            </a:r>
            <a:r>
              <a:rPr lang="en-US" sz="1400" dirty="0" smtClean="0"/>
              <a:t> (due to bias induced drift): </a:t>
            </a:r>
            <a:r>
              <a:rPr lang="en-US" sz="1400" dirty="0" err="1" smtClean="0">
                <a:solidFill>
                  <a:srgbClr val="0033CC"/>
                </a:solidFill>
              </a:rPr>
              <a:t>F</a:t>
            </a:r>
            <a:r>
              <a:rPr lang="en-US" sz="1400" dirty="0" err="1" smtClean="0"/>
              <a:t>rF</a:t>
            </a:r>
            <a:r>
              <a:rPr lang="en-US" sz="1400" dirty="0" smtClean="0"/>
              <a:t>.</a:t>
            </a:r>
          </a:p>
          <a:p>
            <a:pPr marL="285750" indent="-285750">
              <a:buFont typeface="Arial" panose="020B0604020202020204" pitchFamily="34" charset="0"/>
              <a:buChar char="•"/>
            </a:pPr>
            <a:r>
              <a:rPr lang="en-US" sz="1400" dirty="0" err="1" smtClean="0">
                <a:solidFill>
                  <a:srgbClr val="0033CC"/>
                </a:solidFill>
              </a:rPr>
              <a:t>F</a:t>
            </a:r>
            <a:r>
              <a:rPr lang="en-US" sz="1400" dirty="0" err="1" smtClean="0"/>
              <a:t>rF</a:t>
            </a:r>
            <a:r>
              <a:rPr lang="en-US" sz="1400" dirty="0" smtClean="0"/>
              <a:t>: </a:t>
            </a:r>
            <a:r>
              <a:rPr lang="en-US" sz="1400" dirty="0"/>
              <a:t>REV stress shows </a:t>
            </a:r>
            <a:r>
              <a:rPr lang="en-US" sz="1400" dirty="0" smtClean="0"/>
              <a:t>negligible drift!</a:t>
            </a:r>
          </a:p>
          <a:p>
            <a:pPr marL="285750" indent="-285750">
              <a:buFont typeface="Arial" panose="020B0604020202020204" pitchFamily="34" charset="0"/>
              <a:buChar char="•"/>
            </a:pPr>
            <a:r>
              <a:rPr lang="en-US" sz="1400" dirty="0" err="1" smtClean="0">
                <a:solidFill>
                  <a:srgbClr val="0033CC"/>
                </a:solidFill>
              </a:rPr>
              <a:t>F</a:t>
            </a:r>
            <a:r>
              <a:rPr lang="en-US" sz="1400" dirty="0" err="1" smtClean="0"/>
              <a:t>rR</a:t>
            </a:r>
            <a:r>
              <a:rPr lang="en-US" sz="1400" dirty="0" smtClean="0"/>
              <a:t>: Bias induced drift + Polarity Reversal (FRW to REV).</a:t>
            </a:r>
            <a:endParaRPr lang="en-US" sz="1400" dirty="0"/>
          </a:p>
          <a:p>
            <a:pPr marL="285750" indent="-285750">
              <a:buFont typeface="Arial" panose="020B0604020202020204" pitchFamily="34" charset="0"/>
              <a:buChar char="•"/>
            </a:pPr>
            <a:r>
              <a:rPr lang="en-US" sz="1400" dirty="0" err="1" smtClean="0">
                <a:solidFill>
                  <a:srgbClr val="0033CC"/>
                </a:solidFill>
              </a:rPr>
              <a:t>F</a:t>
            </a:r>
            <a:r>
              <a:rPr lang="en-US" sz="1400" dirty="0" err="1" smtClean="0"/>
              <a:t>fF</a:t>
            </a:r>
            <a:r>
              <a:rPr lang="en-US" sz="1400" dirty="0" smtClean="0"/>
              <a:t>: Bias induced drift (positive)</a:t>
            </a:r>
          </a:p>
          <a:p>
            <a:pPr marL="285750" indent="-285750">
              <a:buFont typeface="Arial" panose="020B0604020202020204" pitchFamily="34" charset="0"/>
              <a:buChar char="•"/>
            </a:pPr>
            <a:r>
              <a:rPr lang="en-US" sz="1400" dirty="0" err="1" smtClean="0">
                <a:solidFill>
                  <a:srgbClr val="0033CC"/>
                </a:solidFill>
              </a:rPr>
              <a:t>F</a:t>
            </a:r>
            <a:r>
              <a:rPr lang="en-US" sz="1400" dirty="0" err="1" smtClean="0"/>
              <a:t>fR</a:t>
            </a:r>
            <a:r>
              <a:rPr lang="en-US" sz="1400" dirty="0" smtClean="0"/>
              <a:t>: </a:t>
            </a:r>
            <a:r>
              <a:rPr lang="en-US" sz="1400" dirty="0"/>
              <a:t>Bias induced </a:t>
            </a:r>
            <a:r>
              <a:rPr lang="en-US" sz="1400" dirty="0" smtClean="0"/>
              <a:t>drift + POL Reversal (FRW to REV).</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p:txBody>
      </p:sp>
      <p:cxnSp>
        <p:nvCxnSpPr>
          <p:cNvPr id="11" name="Straight Arrow Connector 10"/>
          <p:cNvCxnSpPr/>
          <p:nvPr/>
        </p:nvCxnSpPr>
        <p:spPr bwMode="auto">
          <a:xfrm flipH="1">
            <a:off x="4634753" y="1966488"/>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15" name="Straight Arrow Connector 14"/>
          <p:cNvCxnSpPr/>
          <p:nvPr/>
        </p:nvCxnSpPr>
        <p:spPr bwMode="auto">
          <a:xfrm flipH="1" flipV="1">
            <a:off x="5669282" y="2117714"/>
            <a:ext cx="975039" cy="1081431"/>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16" name="TextBox 15"/>
          <p:cNvSpPr txBox="1"/>
          <p:nvPr/>
        </p:nvSpPr>
        <p:spPr>
          <a:xfrm>
            <a:off x="6593576" y="3186617"/>
            <a:ext cx="2634475" cy="738664"/>
          </a:xfrm>
          <a:prstGeom prst="rect">
            <a:avLst/>
          </a:prstGeom>
          <a:noFill/>
        </p:spPr>
        <p:txBody>
          <a:bodyPr wrap="square" rtlCol="0">
            <a:spAutoFit/>
          </a:bodyPr>
          <a:lstStyle/>
          <a:p>
            <a:r>
              <a:rPr lang="en-US" sz="1400" dirty="0" smtClean="0">
                <a:solidFill>
                  <a:srgbClr val="F10DB5"/>
                </a:solidFill>
              </a:rPr>
              <a:t>This delta is due to polarity reversal FRW to REV: for this split is expected ~0.9V</a:t>
            </a:r>
          </a:p>
        </p:txBody>
      </p:sp>
      <p:cxnSp>
        <p:nvCxnSpPr>
          <p:cNvPr id="18" name="Straight Arrow Connector 17"/>
          <p:cNvCxnSpPr/>
          <p:nvPr/>
        </p:nvCxnSpPr>
        <p:spPr bwMode="auto">
          <a:xfrm flipH="1">
            <a:off x="5477114" y="1952107"/>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23" name="Straight Arrow Connector 22"/>
          <p:cNvCxnSpPr/>
          <p:nvPr/>
        </p:nvCxnSpPr>
        <p:spPr bwMode="auto">
          <a:xfrm flipH="1" flipV="1">
            <a:off x="4724252" y="2192017"/>
            <a:ext cx="1806054" cy="1266304"/>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25" name="TextBox 24"/>
          <p:cNvSpPr txBox="1"/>
          <p:nvPr/>
        </p:nvSpPr>
        <p:spPr>
          <a:xfrm>
            <a:off x="6410697" y="3914366"/>
            <a:ext cx="2862540"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Lowest </a:t>
            </a:r>
            <a:r>
              <a:rPr lang="en-US" sz="1400" dirty="0" err="1" smtClean="0"/>
              <a:t>DeltaVT</a:t>
            </a:r>
            <a:r>
              <a:rPr lang="en-US" sz="1400" dirty="0" smtClean="0"/>
              <a:t> (due to bias induced drift): </a:t>
            </a:r>
            <a:r>
              <a:rPr lang="en-US" sz="1400" dirty="0" err="1" smtClean="0">
                <a:solidFill>
                  <a:srgbClr val="0033CC"/>
                </a:solidFill>
              </a:rPr>
              <a:t>R</a:t>
            </a:r>
            <a:r>
              <a:rPr lang="en-US" sz="1400" dirty="0" err="1" smtClean="0"/>
              <a:t>f</a:t>
            </a:r>
            <a:r>
              <a:rPr lang="en-US" sz="1400" dirty="0" err="1"/>
              <a:t>R</a:t>
            </a:r>
            <a:r>
              <a:rPr lang="en-US" sz="1400" dirty="0" smtClean="0"/>
              <a:t>.</a:t>
            </a:r>
          </a:p>
          <a:p>
            <a:pPr marL="285750" indent="-285750">
              <a:buFont typeface="Arial" panose="020B0604020202020204" pitchFamily="34" charset="0"/>
              <a:buChar char="•"/>
            </a:pPr>
            <a:r>
              <a:rPr lang="en-US" sz="1400" dirty="0" err="1" smtClean="0">
                <a:solidFill>
                  <a:srgbClr val="0033CC"/>
                </a:solidFill>
              </a:rPr>
              <a:t>R</a:t>
            </a:r>
            <a:r>
              <a:rPr lang="en-US" sz="1400" dirty="0" err="1" smtClean="0"/>
              <a:t>f</a:t>
            </a:r>
            <a:r>
              <a:rPr lang="en-US" sz="1400" dirty="0" err="1"/>
              <a:t>R</a:t>
            </a:r>
            <a:r>
              <a:rPr lang="en-US" sz="1400" dirty="0" smtClean="0"/>
              <a:t>: Small drift with FRW stress.</a:t>
            </a:r>
          </a:p>
          <a:p>
            <a:pPr marL="285750" indent="-285750">
              <a:buFont typeface="Arial" panose="020B0604020202020204" pitchFamily="34" charset="0"/>
              <a:buChar char="•"/>
            </a:pPr>
            <a:r>
              <a:rPr lang="en-US" sz="1400" dirty="0" err="1" smtClean="0">
                <a:solidFill>
                  <a:srgbClr val="0033CC"/>
                </a:solidFill>
              </a:rPr>
              <a:t>R</a:t>
            </a:r>
            <a:r>
              <a:rPr lang="en-US" sz="1400" dirty="0" err="1" smtClean="0"/>
              <a:t>rR</a:t>
            </a:r>
            <a:r>
              <a:rPr lang="en-US" sz="1400" dirty="0" smtClean="0"/>
              <a:t>: Reverse Stress shows positive stress.</a:t>
            </a:r>
            <a:endParaRPr lang="en-US" sz="1400" dirty="0"/>
          </a:p>
          <a:p>
            <a:pPr marL="285750" indent="-285750">
              <a:buFont typeface="Arial" panose="020B0604020202020204" pitchFamily="34" charset="0"/>
              <a:buChar char="•"/>
            </a:pPr>
            <a:r>
              <a:rPr lang="en-US" sz="1400" dirty="0" err="1" smtClean="0">
                <a:solidFill>
                  <a:srgbClr val="0033CC"/>
                </a:solidFill>
              </a:rPr>
              <a:t>R</a:t>
            </a:r>
            <a:r>
              <a:rPr lang="en-US" sz="1400" dirty="0" err="1" smtClean="0"/>
              <a:t>fF</a:t>
            </a:r>
            <a:r>
              <a:rPr lang="en-US" sz="1400" dirty="0" smtClean="0"/>
              <a:t>: Bias induced drift </a:t>
            </a:r>
            <a:r>
              <a:rPr lang="en-US" sz="1400" dirty="0"/>
              <a:t>+ POL Reversal </a:t>
            </a:r>
            <a:r>
              <a:rPr lang="en-US" sz="1400" dirty="0" smtClean="0"/>
              <a:t>(REV to FRW).</a:t>
            </a:r>
          </a:p>
          <a:p>
            <a:pPr marL="285750" indent="-285750">
              <a:buFont typeface="Arial" panose="020B0604020202020204" pitchFamily="34" charset="0"/>
              <a:buChar char="•"/>
            </a:pPr>
            <a:r>
              <a:rPr lang="en-US" sz="1400" dirty="0" err="1" smtClean="0">
                <a:solidFill>
                  <a:srgbClr val="0033CC"/>
                </a:solidFill>
              </a:rPr>
              <a:t>R</a:t>
            </a:r>
            <a:r>
              <a:rPr lang="en-US" sz="1400" dirty="0" err="1" smtClean="0"/>
              <a:t>rF</a:t>
            </a:r>
            <a:r>
              <a:rPr lang="en-US" sz="1400" dirty="0" smtClean="0"/>
              <a:t>: </a:t>
            </a:r>
            <a:r>
              <a:rPr lang="en-US" sz="1400" dirty="0"/>
              <a:t>Bias induced </a:t>
            </a:r>
            <a:r>
              <a:rPr lang="en-US" sz="1400" dirty="0" smtClean="0"/>
              <a:t>drift + POL Reversal (REV to FRW).</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p:txBody>
      </p:sp>
      <p:cxnSp>
        <p:nvCxnSpPr>
          <p:cNvPr id="27" name="Straight Arrow Connector 26"/>
          <p:cNvCxnSpPr/>
          <p:nvPr/>
        </p:nvCxnSpPr>
        <p:spPr bwMode="auto">
          <a:xfrm flipH="1">
            <a:off x="4383420" y="5027058"/>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28" name="Straight Arrow Connector 27"/>
          <p:cNvCxnSpPr/>
          <p:nvPr/>
        </p:nvCxnSpPr>
        <p:spPr bwMode="auto">
          <a:xfrm flipH="1">
            <a:off x="5109561" y="5027058"/>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sp>
        <p:nvSpPr>
          <p:cNvPr id="29" name="TextBox 28"/>
          <p:cNvSpPr txBox="1"/>
          <p:nvPr/>
        </p:nvSpPr>
        <p:spPr>
          <a:xfrm>
            <a:off x="6530248" y="6048662"/>
            <a:ext cx="2787814" cy="523220"/>
          </a:xfrm>
          <a:prstGeom prst="rect">
            <a:avLst/>
          </a:prstGeom>
          <a:noFill/>
        </p:spPr>
        <p:txBody>
          <a:bodyPr wrap="square" rtlCol="0">
            <a:spAutoFit/>
          </a:bodyPr>
          <a:lstStyle/>
          <a:p>
            <a:r>
              <a:rPr lang="en-US" sz="1400" dirty="0" smtClean="0">
                <a:solidFill>
                  <a:srgbClr val="F10DB5"/>
                </a:solidFill>
              </a:rPr>
              <a:t>This delta is due to polarity reversal REV to FRW: ~0.7V</a:t>
            </a:r>
          </a:p>
        </p:txBody>
      </p:sp>
      <p:cxnSp>
        <p:nvCxnSpPr>
          <p:cNvPr id="30" name="Straight Arrow Connector 29"/>
          <p:cNvCxnSpPr/>
          <p:nvPr/>
        </p:nvCxnSpPr>
        <p:spPr bwMode="auto">
          <a:xfrm flipH="1" flipV="1">
            <a:off x="5127490" y="5234098"/>
            <a:ext cx="1461559" cy="1093413"/>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cxnSp>
        <p:nvCxnSpPr>
          <p:cNvPr id="32" name="Straight Arrow Connector 31"/>
          <p:cNvCxnSpPr/>
          <p:nvPr/>
        </p:nvCxnSpPr>
        <p:spPr bwMode="auto">
          <a:xfrm flipH="1" flipV="1">
            <a:off x="4451357" y="5274396"/>
            <a:ext cx="2192964" cy="1183330"/>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31" name="TextBox 30"/>
          <p:cNvSpPr txBox="1"/>
          <p:nvPr/>
        </p:nvSpPr>
        <p:spPr>
          <a:xfrm>
            <a:off x="461208" y="3372157"/>
            <a:ext cx="5243358" cy="369332"/>
          </a:xfrm>
          <a:prstGeom prst="rect">
            <a:avLst/>
          </a:prstGeom>
          <a:noFill/>
        </p:spPr>
        <p:txBody>
          <a:bodyPr wrap="none" rtlCol="0">
            <a:spAutoFit/>
          </a:bodyPr>
          <a:lstStyle/>
          <a:p>
            <a:r>
              <a:rPr lang="en-US" sz="1800" i="1" dirty="0" smtClean="0">
                <a:solidFill>
                  <a:srgbClr val="D76B11"/>
                </a:solidFill>
              </a:rPr>
              <a:t>Filter out for Leakage Ratio&lt;1: Bias induced drift.</a:t>
            </a:r>
          </a:p>
        </p:txBody>
      </p:sp>
      <p:sp>
        <p:nvSpPr>
          <p:cNvPr id="21" name="TextBox 20"/>
          <p:cNvSpPr txBox="1"/>
          <p:nvPr/>
        </p:nvSpPr>
        <p:spPr>
          <a:xfrm>
            <a:off x="1861960" y="749923"/>
            <a:ext cx="3446072" cy="369332"/>
          </a:xfrm>
          <a:prstGeom prst="rect">
            <a:avLst/>
          </a:prstGeom>
          <a:noFill/>
        </p:spPr>
        <p:txBody>
          <a:bodyPr wrap="none" rtlCol="0">
            <a:spAutoFit/>
          </a:bodyPr>
          <a:lstStyle/>
          <a:p>
            <a:r>
              <a:rPr lang="en-US" sz="1800" dirty="0" smtClean="0">
                <a:solidFill>
                  <a:srgbClr val="0033CC"/>
                </a:solidFill>
              </a:rPr>
              <a:t>Pre-Stress read pulse: FRW POL</a:t>
            </a:r>
          </a:p>
        </p:txBody>
      </p:sp>
      <p:sp>
        <p:nvSpPr>
          <p:cNvPr id="22" name="TextBox 21"/>
          <p:cNvSpPr txBox="1"/>
          <p:nvPr/>
        </p:nvSpPr>
        <p:spPr>
          <a:xfrm>
            <a:off x="1756281" y="3744493"/>
            <a:ext cx="3385157" cy="369332"/>
          </a:xfrm>
          <a:prstGeom prst="rect">
            <a:avLst/>
          </a:prstGeom>
          <a:noFill/>
        </p:spPr>
        <p:txBody>
          <a:bodyPr wrap="none" rtlCol="0">
            <a:spAutoFit/>
          </a:bodyPr>
          <a:lstStyle/>
          <a:p>
            <a:r>
              <a:rPr lang="en-US" sz="1800" dirty="0" smtClean="0">
                <a:solidFill>
                  <a:srgbClr val="0033CC"/>
                </a:solidFill>
              </a:rPr>
              <a:t>Pre-Stress read pulse: REV POL</a:t>
            </a:r>
          </a:p>
        </p:txBody>
      </p:sp>
    </p:spTree>
    <p:extLst>
      <p:ext uri="{BB962C8B-B14F-4D97-AF65-F5344CB8AC3E}">
        <p14:creationId xmlns:p14="http://schemas.microsoft.com/office/powerpoint/2010/main" xmlns="" val="3155394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370936" y="3690329"/>
            <a:ext cx="8195094" cy="2544786"/>
          </a:xfrm>
          <a:prstGeom prst="rect">
            <a:avLst/>
          </a:prstGeom>
        </p:spPr>
      </p:pic>
      <p:sp>
        <p:nvSpPr>
          <p:cNvPr id="2" name="Title 1"/>
          <p:cNvSpPr>
            <a:spLocks noGrp="1"/>
          </p:cNvSpPr>
          <p:nvPr>
            <p:ph type="title"/>
          </p:nvPr>
        </p:nvSpPr>
        <p:spPr/>
        <p:txBody>
          <a:bodyPr/>
          <a:lstStyle/>
          <a:p>
            <a:r>
              <a:rPr lang="en-US" dirty="0"/>
              <a:t>Unbiased &amp; </a:t>
            </a:r>
            <a:r>
              <a:rPr lang="en-US" dirty="0" smtClean="0"/>
              <a:t>Biased Drift (all data)</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a:p>
        </p:txBody>
      </p:sp>
      <p:pic>
        <p:nvPicPr>
          <p:cNvPr id="4" name="Picture 3"/>
          <p:cNvPicPr>
            <a:picLocks noChangeAspect="1"/>
          </p:cNvPicPr>
          <p:nvPr/>
        </p:nvPicPr>
        <p:blipFill>
          <a:blip r:embed="rId3" cstate="print"/>
          <a:stretch>
            <a:fillRect/>
          </a:stretch>
        </p:blipFill>
        <p:spPr>
          <a:xfrm>
            <a:off x="370936" y="746595"/>
            <a:ext cx="8195094" cy="2559164"/>
          </a:xfrm>
          <a:prstGeom prst="rect">
            <a:avLst/>
          </a:prstGeom>
        </p:spPr>
      </p:pic>
      <p:cxnSp>
        <p:nvCxnSpPr>
          <p:cNvPr id="7" name="Straight Connector 6"/>
          <p:cNvCxnSpPr/>
          <p:nvPr/>
        </p:nvCxnSpPr>
        <p:spPr bwMode="auto">
          <a:xfrm>
            <a:off x="767751" y="1733909"/>
            <a:ext cx="7030528" cy="0"/>
          </a:xfrm>
          <a:prstGeom prst="line">
            <a:avLst/>
          </a:prstGeom>
          <a:solidFill>
            <a:schemeClr val="accent1"/>
          </a:solidFill>
          <a:ln w="28575" cap="flat" cmpd="sng" algn="ctr">
            <a:solidFill>
              <a:srgbClr val="7030A0"/>
            </a:solidFill>
            <a:prstDash val="dash"/>
            <a:round/>
            <a:headEnd type="none" w="med" len="med"/>
            <a:tailEnd type="none" w="med" len="med"/>
          </a:ln>
          <a:effectLst/>
        </p:spPr>
      </p:cxnSp>
      <p:cxnSp>
        <p:nvCxnSpPr>
          <p:cNvPr id="8" name="Straight Connector 7"/>
          <p:cNvCxnSpPr/>
          <p:nvPr/>
        </p:nvCxnSpPr>
        <p:spPr bwMode="auto">
          <a:xfrm>
            <a:off x="767751" y="4767532"/>
            <a:ext cx="7030528" cy="0"/>
          </a:xfrm>
          <a:prstGeom prst="line">
            <a:avLst/>
          </a:prstGeom>
          <a:solidFill>
            <a:schemeClr val="accent1"/>
          </a:solidFill>
          <a:ln w="28575" cap="flat" cmpd="sng" algn="ctr">
            <a:solidFill>
              <a:srgbClr val="7030A0"/>
            </a:solidFill>
            <a:prstDash val="dash"/>
            <a:round/>
            <a:headEnd type="none" w="med" len="med"/>
            <a:tailEnd type="none" w="med" len="med"/>
          </a:ln>
          <a:effectLst/>
        </p:spPr>
      </p:cxnSp>
    </p:spTree>
    <p:extLst>
      <p:ext uri="{BB962C8B-B14F-4D97-AF65-F5344CB8AC3E}">
        <p14:creationId xmlns:p14="http://schemas.microsoft.com/office/powerpoint/2010/main" xmlns="" val="163588440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Unbiased &amp; </a:t>
            </a:r>
            <a:r>
              <a:rPr lang="en-US" dirty="0" smtClean="0"/>
              <a:t>(~70-75%VT)Biased </a:t>
            </a:r>
            <a:r>
              <a:rPr lang="en-US" dirty="0"/>
              <a:t>Drift</a:t>
            </a:r>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a:p>
        </p:txBody>
      </p:sp>
      <p:graphicFrame>
        <p:nvGraphicFramePr>
          <p:cNvPr id="7" name="Object 6"/>
          <p:cNvGraphicFramePr>
            <a:graphicFrameLocks noChangeAspect="1"/>
          </p:cNvGraphicFramePr>
          <p:nvPr/>
        </p:nvGraphicFramePr>
        <p:xfrm>
          <a:off x="129576" y="5316658"/>
          <a:ext cx="5848350" cy="1038225"/>
        </p:xfrm>
        <a:graphic>
          <a:graphicData uri="http://schemas.openxmlformats.org/presentationml/2006/ole">
            <p:oleObj spid="_x0000_s6157" name="Worksheet" r:id="rId3" imgW="5848200" imgH="1038052" progId="Excel.Sheet.12">
              <p:embed/>
            </p:oleObj>
          </a:graphicData>
        </a:graphic>
      </p:graphicFrame>
      <p:pic>
        <p:nvPicPr>
          <p:cNvPr id="8" name="Picture 7"/>
          <p:cNvPicPr>
            <a:picLocks noChangeAspect="1"/>
          </p:cNvPicPr>
          <p:nvPr/>
        </p:nvPicPr>
        <p:blipFill>
          <a:blip r:embed="rId4" cstate="print"/>
          <a:stretch>
            <a:fillRect/>
          </a:stretch>
        </p:blipFill>
        <p:spPr>
          <a:xfrm>
            <a:off x="313697" y="997817"/>
            <a:ext cx="4125124" cy="3035134"/>
          </a:xfrm>
          <a:prstGeom prst="rect">
            <a:avLst/>
          </a:prstGeom>
        </p:spPr>
      </p:pic>
      <p:pic>
        <p:nvPicPr>
          <p:cNvPr id="9" name="Picture 8"/>
          <p:cNvPicPr>
            <a:picLocks noChangeAspect="1"/>
          </p:cNvPicPr>
          <p:nvPr/>
        </p:nvPicPr>
        <p:blipFill>
          <a:blip r:embed="rId5" cstate="print"/>
          <a:stretch>
            <a:fillRect/>
          </a:stretch>
        </p:blipFill>
        <p:spPr>
          <a:xfrm>
            <a:off x="4566511" y="997817"/>
            <a:ext cx="4125124" cy="2987587"/>
          </a:xfrm>
          <a:prstGeom prst="rect">
            <a:avLst/>
          </a:prstGeom>
        </p:spPr>
      </p:pic>
      <p:sp>
        <p:nvSpPr>
          <p:cNvPr id="10" name="TextBox 9"/>
          <p:cNvSpPr txBox="1"/>
          <p:nvPr/>
        </p:nvSpPr>
        <p:spPr>
          <a:xfrm>
            <a:off x="775032" y="695373"/>
            <a:ext cx="3446072" cy="369332"/>
          </a:xfrm>
          <a:prstGeom prst="rect">
            <a:avLst/>
          </a:prstGeom>
          <a:noFill/>
        </p:spPr>
        <p:txBody>
          <a:bodyPr wrap="none" rtlCol="0">
            <a:spAutoFit/>
          </a:bodyPr>
          <a:lstStyle/>
          <a:p>
            <a:r>
              <a:rPr lang="en-US" sz="1800" dirty="0" smtClean="0">
                <a:solidFill>
                  <a:srgbClr val="0033CC"/>
                </a:solidFill>
              </a:rPr>
              <a:t>Pre-Stress read pulse: FRW POL</a:t>
            </a:r>
          </a:p>
        </p:txBody>
      </p:sp>
      <p:sp>
        <p:nvSpPr>
          <p:cNvPr id="11" name="TextBox 10"/>
          <p:cNvSpPr txBox="1"/>
          <p:nvPr/>
        </p:nvSpPr>
        <p:spPr>
          <a:xfrm>
            <a:off x="4936494" y="695373"/>
            <a:ext cx="3385157" cy="369332"/>
          </a:xfrm>
          <a:prstGeom prst="rect">
            <a:avLst/>
          </a:prstGeom>
          <a:noFill/>
        </p:spPr>
        <p:txBody>
          <a:bodyPr wrap="none" rtlCol="0">
            <a:spAutoFit/>
          </a:bodyPr>
          <a:lstStyle/>
          <a:p>
            <a:r>
              <a:rPr lang="en-US" sz="1800" dirty="0" smtClean="0">
                <a:solidFill>
                  <a:srgbClr val="0033CC"/>
                </a:solidFill>
              </a:rPr>
              <a:t>Pre-Stress read pulse: REV POL</a:t>
            </a:r>
          </a:p>
        </p:txBody>
      </p:sp>
    </p:spTree>
    <p:extLst>
      <p:ext uri="{BB962C8B-B14F-4D97-AF65-F5344CB8AC3E}">
        <p14:creationId xmlns:p14="http://schemas.microsoft.com/office/powerpoint/2010/main" xmlns="" val="24770626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Unbiased </a:t>
            </a:r>
            <a:r>
              <a:rPr lang="en-US" dirty="0" err="1" smtClean="0"/>
              <a:t>DeltaVT</a:t>
            </a:r>
            <a:r>
              <a:rPr lang="en-US" dirty="0" smtClean="0"/>
              <a:t> Vs SD </a:t>
            </a:r>
            <a:r>
              <a:rPr lang="en-US" dirty="0" err="1" smtClean="0"/>
              <a:t>thk</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a:p>
        </p:txBody>
      </p:sp>
      <p:pic>
        <p:nvPicPr>
          <p:cNvPr id="4" name="Picture 3"/>
          <p:cNvPicPr>
            <a:picLocks noChangeAspect="1"/>
          </p:cNvPicPr>
          <p:nvPr/>
        </p:nvPicPr>
        <p:blipFill rotWithShape="1">
          <a:blip r:embed="rId2" cstate="print"/>
          <a:srcRect b="34219"/>
          <a:stretch/>
        </p:blipFill>
        <p:spPr>
          <a:xfrm>
            <a:off x="125622" y="1068510"/>
            <a:ext cx="4286250" cy="4728440"/>
          </a:xfrm>
          <a:prstGeom prst="rect">
            <a:avLst/>
          </a:prstGeom>
        </p:spPr>
      </p:pic>
      <p:sp>
        <p:nvSpPr>
          <p:cNvPr id="5" name="TextBox 4"/>
          <p:cNvSpPr txBox="1"/>
          <p:nvPr/>
        </p:nvSpPr>
        <p:spPr>
          <a:xfrm>
            <a:off x="4572000" y="1958196"/>
            <a:ext cx="4373592" cy="2862322"/>
          </a:xfrm>
          <a:prstGeom prst="rect">
            <a:avLst/>
          </a:prstGeom>
          <a:noFill/>
        </p:spPr>
        <p:txBody>
          <a:bodyPr wrap="square" rtlCol="0">
            <a:spAutoFit/>
          </a:bodyPr>
          <a:lstStyle/>
          <a:p>
            <a:r>
              <a:rPr lang="en-US" sz="1800" dirty="0" smtClean="0"/>
              <a:t>If first pulse is FRW, intercept is ~0, while if</a:t>
            </a:r>
          </a:p>
          <a:p>
            <a:r>
              <a:rPr lang="en-US" sz="1800" dirty="0" smtClean="0"/>
              <a:t>First pulse is REV intercept is ~0.4-0.5V.</a:t>
            </a:r>
          </a:p>
          <a:p>
            <a:endParaRPr lang="en-US" sz="1800" dirty="0"/>
          </a:p>
          <a:p>
            <a:endParaRPr lang="en-US" sz="1800" dirty="0" smtClean="0"/>
          </a:p>
          <a:p>
            <a:r>
              <a:rPr lang="en-US" sz="1800" dirty="0" smtClean="0"/>
              <a:t>FR VS RF:</a:t>
            </a:r>
          </a:p>
          <a:p>
            <a:pPr marL="285750" indent="-285750">
              <a:buFont typeface="Arial" panose="020B0604020202020204" pitchFamily="34" charset="0"/>
              <a:buChar char="•"/>
            </a:pPr>
            <a:r>
              <a:rPr lang="en-US" sz="1800" dirty="0" smtClean="0"/>
              <a:t>Thickness sensitivity ~5x higher in FR; 50mV/nm vs 10mV/nm</a:t>
            </a:r>
          </a:p>
          <a:p>
            <a:pPr marL="285750" indent="-285750">
              <a:buFont typeface="Arial" panose="020B0604020202020204" pitchFamily="34" charset="0"/>
              <a:buChar char="•"/>
            </a:pPr>
            <a:r>
              <a:rPr lang="en-US" sz="1800" dirty="0" smtClean="0"/>
              <a:t>Intercept ~0.44V in RF, &amp; ~0 in FR case.</a:t>
            </a:r>
          </a:p>
        </p:txBody>
      </p:sp>
    </p:spTree>
    <p:extLst>
      <p:ext uri="{BB962C8B-B14F-4D97-AF65-F5344CB8AC3E}">
        <p14:creationId xmlns:p14="http://schemas.microsoft.com/office/powerpoint/2010/main" xmlns="" val="24966722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0"/>
          </p:nvPr>
        </p:nvSpPr>
        <p:spPr>
          <a:xfrm>
            <a:off x="273739" y="892175"/>
            <a:ext cx="8437562" cy="4837112"/>
          </a:xfrm>
        </p:spPr>
        <p:txBody>
          <a:bodyPr/>
          <a:lstStyle/>
          <a:p>
            <a:r>
              <a:rPr lang="en-US" sz="2000" dirty="0" smtClean="0"/>
              <a:t>Unbiased Drift:</a:t>
            </a:r>
          </a:p>
          <a:p>
            <a:pPr lvl="1"/>
            <a:r>
              <a:rPr lang="en-US" sz="2000" smtClean="0"/>
              <a:t>Drift rate is </a:t>
            </a:r>
            <a:r>
              <a:rPr lang="en-US" sz="2000" dirty="0" smtClean="0"/>
              <a:t>small, as expected for SDdV4.</a:t>
            </a:r>
          </a:p>
          <a:p>
            <a:pPr lvl="1"/>
            <a:r>
              <a:rPr lang="en-US" sz="2000" dirty="0" smtClean="0"/>
              <a:t>Voltage drop due to polarity reversal does not depend on wait time. </a:t>
            </a:r>
          </a:p>
          <a:p>
            <a:r>
              <a:rPr lang="en-US" sz="2000" dirty="0" smtClean="0"/>
              <a:t>Biased Drift:</a:t>
            </a:r>
          </a:p>
          <a:p>
            <a:pPr lvl="1"/>
            <a:r>
              <a:rPr lang="en-US" sz="2000" dirty="0" smtClean="0"/>
              <a:t>Drift can be minimized when stress is applied in opposite polarity than the read pulses.</a:t>
            </a:r>
            <a:endParaRPr lang="en-US" sz="2000" dirty="0">
              <a:sym typeface="Wingdings" panose="05000000000000000000" pitchFamily="2" charset="2"/>
            </a:endParaRPr>
          </a:p>
          <a:p>
            <a:r>
              <a:rPr lang="en-US" sz="2000" dirty="0" smtClean="0"/>
              <a:t>Drift </a:t>
            </a:r>
            <a:r>
              <a:rPr lang="en-US" sz="2000" dirty="0"/>
              <a:t>dependence on polarity suggest that drift is not only bulk related effect, but interface component is present.</a:t>
            </a:r>
          </a:p>
          <a:p>
            <a:pPr lvl="1"/>
            <a:endParaRPr lang="en-US" sz="2000" dirty="0" smtClean="0"/>
          </a:p>
        </p:txBody>
      </p:sp>
      <p:sp>
        <p:nvSpPr>
          <p:cNvPr id="3" name="Date Placeholder 2"/>
          <p:cNvSpPr>
            <a:spLocks noGrp="1"/>
          </p:cNvSpPr>
          <p:nvPr>
            <p:ph type="dt" sz="half" idx="11"/>
          </p:nvPr>
        </p:nvSpPr>
        <p:spPr/>
        <p:txBody>
          <a:bodyPr/>
          <a:lstStyle/>
          <a:p>
            <a:fld id="{958579EE-FFC6-4E64-AA58-9F3079675195}" type="datetime4">
              <a:rPr lang="en-US" smtClean="0"/>
              <a:pPr/>
              <a:t>November 25, 2014</a:t>
            </a:fld>
            <a:endParaRPr lang="en-US"/>
          </a:p>
        </p:txBody>
      </p:sp>
    </p:spTree>
    <p:extLst>
      <p:ext uri="{BB962C8B-B14F-4D97-AF65-F5344CB8AC3E}">
        <p14:creationId xmlns:p14="http://schemas.microsoft.com/office/powerpoint/2010/main" xmlns="" val="67748756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polarity on Bias induced Drift</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a:p>
        </p:txBody>
      </p:sp>
      <p:pic>
        <p:nvPicPr>
          <p:cNvPr id="4" name="Picture 3"/>
          <p:cNvPicPr>
            <a:picLocks noChangeAspect="1"/>
          </p:cNvPicPr>
          <p:nvPr/>
        </p:nvPicPr>
        <p:blipFill>
          <a:blip r:embed="rId2" cstate="print"/>
          <a:stretch>
            <a:fillRect/>
          </a:stretch>
        </p:blipFill>
        <p:spPr>
          <a:xfrm>
            <a:off x="653271" y="1266176"/>
            <a:ext cx="3524250" cy="2307067"/>
          </a:xfrm>
          <a:prstGeom prst="rect">
            <a:avLst/>
          </a:prstGeom>
        </p:spPr>
      </p:pic>
      <p:pic>
        <p:nvPicPr>
          <p:cNvPr id="5" name="Picture 4"/>
          <p:cNvPicPr>
            <a:picLocks noChangeAspect="1"/>
          </p:cNvPicPr>
          <p:nvPr/>
        </p:nvPicPr>
        <p:blipFill>
          <a:blip r:embed="rId3" cstate="print"/>
          <a:stretch>
            <a:fillRect/>
          </a:stretch>
        </p:blipFill>
        <p:spPr>
          <a:xfrm>
            <a:off x="653271" y="3664319"/>
            <a:ext cx="3524250" cy="2307067"/>
          </a:xfrm>
          <a:prstGeom prst="rect">
            <a:avLst/>
          </a:prstGeom>
        </p:spPr>
      </p:pic>
    </p:spTree>
    <p:extLst>
      <p:ext uri="{BB962C8B-B14F-4D97-AF65-F5344CB8AC3E}">
        <p14:creationId xmlns:p14="http://schemas.microsoft.com/office/powerpoint/2010/main" xmlns="" val="33943743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Un-biased Drift</a:t>
            </a:r>
            <a:endParaRPr lang="en-US" dirty="0"/>
          </a:p>
        </p:txBody>
      </p:sp>
      <p:sp>
        <p:nvSpPr>
          <p:cNvPr id="4" name="Date Placeholder 3"/>
          <p:cNvSpPr>
            <a:spLocks noGrp="1"/>
          </p:cNvSpPr>
          <p:nvPr>
            <p:ph type="dt" sz="half" idx="11"/>
          </p:nvPr>
        </p:nvSpPr>
        <p:spPr/>
        <p:txBody>
          <a:bodyPr/>
          <a:lstStyle/>
          <a:p>
            <a:fld id="{EA842C71-A808-442A-88EE-1D871782F288}" type="datetime4">
              <a:rPr lang="en-US" smtClean="0"/>
              <a:pPr/>
              <a:t>November 25, 2014</a:t>
            </a:fld>
            <a:endParaRPr lang="en-US"/>
          </a:p>
        </p:txBody>
      </p:sp>
      <p:sp>
        <p:nvSpPr>
          <p:cNvPr id="5" name="TextBox 4"/>
          <p:cNvSpPr txBox="1"/>
          <p:nvPr/>
        </p:nvSpPr>
        <p:spPr>
          <a:xfrm>
            <a:off x="417602" y="1244934"/>
            <a:ext cx="8173584" cy="1477328"/>
          </a:xfrm>
          <a:prstGeom prst="rect">
            <a:avLst/>
          </a:prstGeom>
          <a:noFill/>
        </p:spPr>
        <p:txBody>
          <a:bodyPr wrap="none" rtlCol="0">
            <a:spAutoFit/>
          </a:bodyPr>
          <a:lstStyle/>
          <a:p>
            <a:r>
              <a:rPr lang="en-US" sz="1800" dirty="0" smtClean="0"/>
              <a:t>Flow: </a:t>
            </a:r>
            <a:r>
              <a:rPr lang="en-US" sz="1800" dirty="0" smtClean="0">
                <a:solidFill>
                  <a:srgbClr val="FF0000"/>
                </a:solidFill>
              </a:rPr>
              <a:t>FF</a:t>
            </a:r>
            <a:r>
              <a:rPr lang="en-US" sz="1800" dirty="0" smtClean="0">
                <a:solidFill>
                  <a:schemeClr val="tx1">
                    <a:lumMod val="75000"/>
                    <a:lumOff val="25000"/>
                  </a:schemeClr>
                </a:solidFill>
              </a:rPr>
              <a:t>RR</a:t>
            </a:r>
            <a:r>
              <a:rPr lang="en-US" sz="1800" dirty="0" smtClean="0">
                <a:solidFill>
                  <a:srgbClr val="FF0000"/>
                </a:solidFill>
              </a:rPr>
              <a:t>FF</a:t>
            </a:r>
            <a:r>
              <a:rPr lang="en-US" sz="1800" dirty="0" smtClean="0">
                <a:solidFill>
                  <a:schemeClr val="tx1">
                    <a:lumMod val="75000"/>
                    <a:lumOff val="25000"/>
                  </a:schemeClr>
                </a:solidFill>
              </a:rPr>
              <a:t>RR</a:t>
            </a:r>
            <a:r>
              <a:rPr lang="en-US" sz="1800" dirty="0" smtClean="0">
                <a:solidFill>
                  <a:srgbClr val="FF0000"/>
                </a:solidFill>
              </a:rPr>
              <a:t>FF</a:t>
            </a:r>
            <a:r>
              <a:rPr lang="en-US" sz="1800" dirty="0" smtClean="0">
                <a:solidFill>
                  <a:schemeClr val="tx1">
                    <a:lumMod val="75000"/>
                    <a:lumOff val="25000"/>
                  </a:schemeClr>
                </a:solidFill>
              </a:rPr>
              <a:t>RR</a:t>
            </a:r>
            <a:r>
              <a:rPr lang="en-US" sz="1800" dirty="0" smtClean="0">
                <a:solidFill>
                  <a:srgbClr val="FF0000"/>
                </a:solidFill>
              </a:rPr>
              <a:t>FF</a:t>
            </a:r>
            <a:r>
              <a:rPr lang="en-US" sz="1800" dirty="0" smtClean="0"/>
              <a:t> </a:t>
            </a:r>
          </a:p>
          <a:p>
            <a:pPr marL="0" lvl="2"/>
            <a:r>
              <a:rPr lang="en-US" sz="1800" dirty="0" smtClean="0"/>
              <a:t>Where </a:t>
            </a:r>
            <a:r>
              <a:rPr lang="en-US" sz="1800" dirty="0" smtClean="0">
                <a:solidFill>
                  <a:srgbClr val="FF0000"/>
                </a:solidFill>
              </a:rPr>
              <a:t>F</a:t>
            </a:r>
            <a:r>
              <a:rPr lang="en-US" sz="1800" dirty="0" smtClean="0"/>
              <a:t>,</a:t>
            </a:r>
            <a:r>
              <a:rPr lang="en-US" sz="1800" dirty="0" smtClean="0">
                <a:solidFill>
                  <a:schemeClr val="tx1">
                    <a:lumMod val="75000"/>
                    <a:lumOff val="25000"/>
                  </a:schemeClr>
                </a:solidFill>
              </a:rPr>
              <a:t>R</a:t>
            </a:r>
            <a:r>
              <a:rPr lang="en-US" sz="1800" dirty="0" smtClean="0"/>
              <a:t> : </a:t>
            </a:r>
            <a:r>
              <a:rPr lang="en-US" sz="1800" dirty="0"/>
              <a:t>10 read pulses with </a:t>
            </a:r>
            <a:r>
              <a:rPr lang="en-US" sz="1800" dirty="0">
                <a:solidFill>
                  <a:srgbClr val="FF0000"/>
                </a:solidFill>
              </a:rPr>
              <a:t>FRW</a:t>
            </a:r>
            <a:r>
              <a:rPr lang="en-US" sz="1800" dirty="0"/>
              <a:t> </a:t>
            </a:r>
            <a:r>
              <a:rPr lang="en-US" sz="1800" dirty="0" smtClean="0"/>
              <a:t>&amp; </a:t>
            </a:r>
            <a:r>
              <a:rPr lang="en-US" sz="1800" dirty="0" smtClean="0">
                <a:solidFill>
                  <a:srgbClr val="0033CC"/>
                </a:solidFill>
              </a:rPr>
              <a:t>REV</a:t>
            </a:r>
            <a:r>
              <a:rPr lang="en-US" sz="1800" dirty="0" smtClean="0"/>
              <a:t> polarity</a:t>
            </a:r>
            <a:r>
              <a:rPr lang="en-US" sz="1800" dirty="0"/>
              <a:t>.</a:t>
            </a:r>
          </a:p>
          <a:p>
            <a:endParaRPr lang="en-US" sz="1800" dirty="0" smtClean="0"/>
          </a:p>
          <a:p>
            <a:r>
              <a:rPr lang="en-US" sz="1800" dirty="0" smtClean="0"/>
              <a:t>WT during set up is skewed between “0” (~11sec actual), 100sec and 300sec.</a:t>
            </a:r>
          </a:p>
          <a:p>
            <a:r>
              <a:rPr lang="en-US" sz="1800" dirty="0" smtClean="0"/>
              <a:t>The effect of the WT and Read pulses used will be quantified.</a:t>
            </a:r>
          </a:p>
        </p:txBody>
      </p:sp>
      <p:grpSp>
        <p:nvGrpSpPr>
          <p:cNvPr id="73" name="Group 72"/>
          <p:cNvGrpSpPr/>
          <p:nvPr/>
        </p:nvGrpSpPr>
        <p:grpSpPr>
          <a:xfrm>
            <a:off x="1187279" y="4415732"/>
            <a:ext cx="5580976" cy="1375858"/>
            <a:chOff x="1187279" y="4415732"/>
            <a:chExt cx="5580976" cy="1375858"/>
          </a:xfrm>
        </p:grpSpPr>
        <p:pic>
          <p:nvPicPr>
            <p:cNvPr id="18" name="Straight Connector 2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77429" y="5048073"/>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Straight Connector 2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82229" y="4438473"/>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Straight Connector 2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74342" y="4438473"/>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Straight Connector 25"/>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4342" y="5051248"/>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Straight Connector 26"/>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68029" y="5054423"/>
              <a:ext cx="914400"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Straight Connector 29"/>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72904" y="5056699"/>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Straight Connector 30"/>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6330" y="4438473"/>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Straight Connector 3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73470" y="4444823"/>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Straight Connector 3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68229" y="5051248"/>
              <a:ext cx="314325" cy="952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4" name="Straight Arrow Connector 43"/>
            <p:cNvCxnSpPr/>
            <p:nvPr/>
          </p:nvCxnSpPr>
          <p:spPr bwMode="auto">
            <a:xfrm>
              <a:off x="3185455" y="4852812"/>
              <a:ext cx="1504950" cy="6349"/>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45" name="TextBox 44"/>
            <p:cNvSpPr txBox="1"/>
            <p:nvPr/>
          </p:nvSpPr>
          <p:spPr>
            <a:xfrm>
              <a:off x="3666931" y="4415732"/>
              <a:ext cx="527709" cy="369332"/>
            </a:xfrm>
            <a:prstGeom prst="rect">
              <a:avLst/>
            </a:prstGeom>
            <a:noFill/>
          </p:spPr>
          <p:txBody>
            <a:bodyPr wrap="none" rtlCol="0">
              <a:spAutoFit/>
            </a:bodyPr>
            <a:lstStyle/>
            <a:p>
              <a:r>
                <a:rPr lang="en-US" sz="1800" dirty="0" smtClean="0"/>
                <a:t>WT</a:t>
              </a:r>
            </a:p>
          </p:txBody>
        </p:sp>
        <p:sp>
          <p:nvSpPr>
            <p:cNvPr id="47" name="Left Brace 46"/>
            <p:cNvSpPr/>
            <p:nvPr/>
          </p:nvSpPr>
          <p:spPr bwMode="auto">
            <a:xfrm rot="16200000">
              <a:off x="2182374" y="4426750"/>
              <a:ext cx="179532" cy="1855398"/>
            </a:xfrm>
            <a:prstGeom prst="leftBrace">
              <a:avLst/>
            </a:prstGeom>
            <a:noFill/>
            <a:ln w="19050"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p:txBody>
        </p:sp>
        <p:sp>
          <p:nvSpPr>
            <p:cNvPr id="48" name="TextBox 47"/>
            <p:cNvSpPr txBox="1"/>
            <p:nvPr/>
          </p:nvSpPr>
          <p:spPr>
            <a:xfrm>
              <a:off x="1484157" y="5422258"/>
              <a:ext cx="1672702" cy="369332"/>
            </a:xfrm>
            <a:prstGeom prst="rect">
              <a:avLst/>
            </a:prstGeom>
            <a:noFill/>
          </p:spPr>
          <p:txBody>
            <a:bodyPr wrap="none" rtlCol="0">
              <a:spAutoFit/>
            </a:bodyPr>
            <a:lstStyle/>
            <a:p>
              <a:r>
                <a:rPr lang="en-US" sz="1800" dirty="0" smtClean="0"/>
                <a:t>10 read pulses</a:t>
              </a:r>
            </a:p>
          </p:txBody>
        </p:sp>
        <p:pic>
          <p:nvPicPr>
            <p:cNvPr id="51" name="Straight Connector 2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279" y="5042817"/>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Straight Connector 2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2079" y="4433217"/>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Straight Connector 2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75566" y="4433217"/>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Straight Connector 2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75711" y="5045445"/>
              <a:ext cx="3143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5" name="TextBox 54"/>
            <p:cNvSpPr txBox="1"/>
            <p:nvPr/>
          </p:nvSpPr>
          <p:spPr>
            <a:xfrm>
              <a:off x="2160381" y="4802787"/>
              <a:ext cx="373820" cy="369332"/>
            </a:xfrm>
            <a:prstGeom prst="rect">
              <a:avLst/>
            </a:prstGeom>
            <a:noFill/>
          </p:spPr>
          <p:txBody>
            <a:bodyPr wrap="none" rtlCol="0">
              <a:spAutoFit/>
            </a:bodyPr>
            <a:lstStyle/>
            <a:p>
              <a:r>
                <a:rPr lang="en-US" sz="1800" dirty="0" smtClean="0"/>
                <a:t>…</a:t>
              </a:r>
            </a:p>
          </p:txBody>
        </p:sp>
        <p:pic>
          <p:nvPicPr>
            <p:cNvPr id="61" name="Straight Connector 2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65498" y="5055322"/>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Straight Connector 2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0298" y="4445722"/>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Straight Connector 2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62411" y="4445722"/>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Straight Connector 2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53930" y="5057950"/>
              <a:ext cx="3143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TextBox 64"/>
            <p:cNvSpPr txBox="1"/>
            <p:nvPr/>
          </p:nvSpPr>
          <p:spPr>
            <a:xfrm>
              <a:off x="5382841" y="4799151"/>
              <a:ext cx="373820" cy="369332"/>
            </a:xfrm>
            <a:prstGeom prst="rect">
              <a:avLst/>
            </a:prstGeom>
            <a:noFill/>
          </p:spPr>
          <p:txBody>
            <a:bodyPr wrap="none" rtlCol="0">
              <a:spAutoFit/>
            </a:bodyPr>
            <a:lstStyle/>
            <a:p>
              <a:r>
                <a:rPr lang="en-US" sz="1800" dirty="0" smtClean="0"/>
                <a:t>…</a:t>
              </a:r>
            </a:p>
          </p:txBody>
        </p:sp>
        <p:sp>
          <p:nvSpPr>
            <p:cNvPr id="71" name="Left Brace 70"/>
            <p:cNvSpPr/>
            <p:nvPr/>
          </p:nvSpPr>
          <p:spPr bwMode="auto">
            <a:xfrm rot="16200000">
              <a:off x="5524263" y="4424508"/>
              <a:ext cx="179532" cy="1855398"/>
            </a:xfrm>
            <a:prstGeom prst="leftBrace">
              <a:avLst/>
            </a:prstGeom>
            <a:noFill/>
            <a:ln w="19050"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p:txBody>
        </p:sp>
        <p:sp>
          <p:nvSpPr>
            <p:cNvPr id="72" name="TextBox 71"/>
            <p:cNvSpPr txBox="1"/>
            <p:nvPr/>
          </p:nvSpPr>
          <p:spPr>
            <a:xfrm>
              <a:off x="4826046" y="5420016"/>
              <a:ext cx="1672702" cy="369332"/>
            </a:xfrm>
            <a:prstGeom prst="rect">
              <a:avLst/>
            </a:prstGeom>
            <a:noFill/>
          </p:spPr>
          <p:txBody>
            <a:bodyPr wrap="none" rtlCol="0">
              <a:spAutoFit/>
            </a:bodyPr>
            <a:lstStyle/>
            <a:p>
              <a:r>
                <a:rPr lang="en-US" sz="1800" dirty="0" smtClean="0"/>
                <a:t>10 read pulses</a:t>
              </a:r>
            </a:p>
          </p:txBody>
        </p:sp>
      </p:grpSp>
    </p:spTree>
    <p:extLst>
      <p:ext uri="{BB962C8B-B14F-4D97-AF65-F5344CB8AC3E}">
        <p14:creationId xmlns:p14="http://schemas.microsoft.com/office/powerpoint/2010/main" xmlns="" val="4389341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Vary Wait time at set up</a:t>
            </a:r>
            <a:endParaRPr lang="en-US" dirty="0"/>
          </a:p>
        </p:txBody>
      </p:sp>
      <p:sp>
        <p:nvSpPr>
          <p:cNvPr id="4" name="Date Placeholder 3"/>
          <p:cNvSpPr>
            <a:spLocks noGrp="1"/>
          </p:cNvSpPr>
          <p:nvPr>
            <p:ph type="dt" sz="half" idx="11"/>
          </p:nvPr>
        </p:nvSpPr>
        <p:spPr/>
        <p:txBody>
          <a:bodyPr/>
          <a:lstStyle/>
          <a:p>
            <a:fld id="{EA842C71-A808-442A-88EE-1D871782F288}" type="datetime4">
              <a:rPr lang="en-US" smtClean="0"/>
              <a:pPr/>
              <a:t>November 25, 2014</a:t>
            </a:fld>
            <a:endParaRPr lang="en-US"/>
          </a:p>
        </p:txBody>
      </p:sp>
      <p:pic>
        <p:nvPicPr>
          <p:cNvPr id="5" name="Picture 4"/>
          <p:cNvPicPr>
            <a:picLocks noChangeAspect="1"/>
          </p:cNvPicPr>
          <p:nvPr/>
        </p:nvPicPr>
        <p:blipFill>
          <a:blip r:embed="rId2" cstate="print"/>
          <a:stretch>
            <a:fillRect/>
          </a:stretch>
        </p:blipFill>
        <p:spPr>
          <a:xfrm>
            <a:off x="568513" y="682819"/>
            <a:ext cx="6888449" cy="5334206"/>
          </a:xfrm>
          <a:prstGeom prst="rect">
            <a:avLst/>
          </a:prstGeom>
        </p:spPr>
      </p:pic>
      <p:sp>
        <p:nvSpPr>
          <p:cNvPr id="6" name="TextBox 5"/>
          <p:cNvSpPr txBox="1"/>
          <p:nvPr/>
        </p:nvSpPr>
        <p:spPr>
          <a:xfrm>
            <a:off x="1164565" y="1224950"/>
            <a:ext cx="425116" cy="369332"/>
          </a:xfrm>
          <a:prstGeom prst="rect">
            <a:avLst/>
          </a:prstGeom>
          <a:noFill/>
        </p:spPr>
        <p:txBody>
          <a:bodyPr wrap="none" rtlCol="0">
            <a:spAutoFit/>
          </a:bodyPr>
          <a:lstStyle/>
          <a:p>
            <a:r>
              <a:rPr lang="en-US" sz="1800" dirty="0" smtClean="0"/>
              <a:t>FF</a:t>
            </a:r>
          </a:p>
        </p:txBody>
      </p:sp>
      <p:sp>
        <p:nvSpPr>
          <p:cNvPr id="7" name="TextBox 6"/>
          <p:cNvSpPr txBox="1"/>
          <p:nvPr/>
        </p:nvSpPr>
        <p:spPr>
          <a:xfrm>
            <a:off x="1589681" y="2852467"/>
            <a:ext cx="447558" cy="369332"/>
          </a:xfrm>
          <a:prstGeom prst="rect">
            <a:avLst/>
          </a:prstGeom>
          <a:noFill/>
        </p:spPr>
        <p:txBody>
          <a:bodyPr wrap="none" rtlCol="0">
            <a:spAutoFit/>
          </a:bodyPr>
          <a:lstStyle/>
          <a:p>
            <a:r>
              <a:rPr lang="en-US" sz="1800" dirty="0" smtClean="0"/>
              <a:t>FR</a:t>
            </a:r>
          </a:p>
        </p:txBody>
      </p:sp>
      <p:sp>
        <p:nvSpPr>
          <p:cNvPr id="8" name="TextBox 7"/>
          <p:cNvSpPr txBox="1"/>
          <p:nvPr/>
        </p:nvSpPr>
        <p:spPr>
          <a:xfrm>
            <a:off x="2371809" y="4695645"/>
            <a:ext cx="447558" cy="369332"/>
          </a:xfrm>
          <a:prstGeom prst="rect">
            <a:avLst/>
          </a:prstGeom>
          <a:noFill/>
        </p:spPr>
        <p:txBody>
          <a:bodyPr wrap="none" rtlCol="0">
            <a:spAutoFit/>
          </a:bodyPr>
          <a:lstStyle/>
          <a:p>
            <a:r>
              <a:rPr lang="en-US" sz="1800" dirty="0" smtClean="0"/>
              <a:t>RF</a:t>
            </a:r>
          </a:p>
        </p:txBody>
      </p:sp>
      <p:sp>
        <p:nvSpPr>
          <p:cNvPr id="9" name="TextBox 8"/>
          <p:cNvSpPr txBox="1"/>
          <p:nvPr/>
        </p:nvSpPr>
        <p:spPr>
          <a:xfrm>
            <a:off x="3542738" y="4712897"/>
            <a:ext cx="470000" cy="369332"/>
          </a:xfrm>
          <a:prstGeom prst="rect">
            <a:avLst/>
          </a:prstGeom>
          <a:noFill/>
        </p:spPr>
        <p:txBody>
          <a:bodyPr wrap="none" rtlCol="0">
            <a:spAutoFit/>
          </a:bodyPr>
          <a:lstStyle/>
          <a:p>
            <a:r>
              <a:rPr lang="en-US" sz="1800" dirty="0" smtClean="0"/>
              <a:t>RR</a:t>
            </a:r>
          </a:p>
        </p:txBody>
      </p:sp>
      <p:sp>
        <p:nvSpPr>
          <p:cNvPr id="10" name="TextBox 9"/>
          <p:cNvSpPr txBox="1"/>
          <p:nvPr/>
        </p:nvSpPr>
        <p:spPr>
          <a:xfrm>
            <a:off x="736723" y="5917714"/>
            <a:ext cx="5816144" cy="646331"/>
          </a:xfrm>
          <a:prstGeom prst="rect">
            <a:avLst/>
          </a:prstGeom>
          <a:noFill/>
        </p:spPr>
        <p:txBody>
          <a:bodyPr wrap="none" rtlCol="0">
            <a:spAutoFit/>
          </a:bodyPr>
          <a:lstStyle/>
          <a:p>
            <a:r>
              <a:rPr lang="en-US" sz="1800" dirty="0" smtClean="0"/>
              <a:t>The effect of wait time will be quantified: </a:t>
            </a:r>
          </a:p>
          <a:p>
            <a:r>
              <a:rPr lang="en-US" sz="1800" dirty="0" err="1" smtClean="0"/>
              <a:t>DeltaVT</a:t>
            </a:r>
            <a:r>
              <a:rPr lang="en-US" sz="1800" dirty="0" smtClean="0"/>
              <a:t>=</a:t>
            </a:r>
            <a:r>
              <a:rPr lang="en-US" sz="1800" dirty="0" err="1" smtClean="0"/>
              <a:t>VT_Post</a:t>
            </a:r>
            <a:r>
              <a:rPr lang="en-US" sz="1800" dirty="0" smtClean="0"/>
              <a:t> Wait Time_1 – </a:t>
            </a:r>
            <a:r>
              <a:rPr lang="en-US" sz="1800" dirty="0" err="1" smtClean="0"/>
              <a:t>VT_pre</a:t>
            </a:r>
            <a:r>
              <a:rPr lang="en-US" sz="1800" dirty="0" smtClean="0"/>
              <a:t> Wait Time_10</a:t>
            </a:r>
          </a:p>
        </p:txBody>
      </p:sp>
    </p:spTree>
    <p:extLst>
      <p:ext uri="{BB962C8B-B14F-4D97-AF65-F5344CB8AC3E}">
        <p14:creationId xmlns:p14="http://schemas.microsoft.com/office/powerpoint/2010/main" xmlns="" val="117293802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Unbiased Drift: </a:t>
            </a:r>
            <a:r>
              <a:rPr lang="en-US" dirty="0" err="1" smtClean="0"/>
              <a:t>VT_shift</a:t>
            </a:r>
            <a:r>
              <a:rPr lang="en-US" dirty="0" smtClean="0"/>
              <a:t> Vs WT</a:t>
            </a:r>
            <a:endParaRPr lang="en-US" dirty="0"/>
          </a:p>
        </p:txBody>
      </p:sp>
      <p:sp>
        <p:nvSpPr>
          <p:cNvPr id="4" name="Date Placeholder 3"/>
          <p:cNvSpPr>
            <a:spLocks noGrp="1"/>
          </p:cNvSpPr>
          <p:nvPr>
            <p:ph type="dt" sz="half" idx="11"/>
          </p:nvPr>
        </p:nvSpPr>
        <p:spPr/>
        <p:txBody>
          <a:bodyPr/>
          <a:lstStyle/>
          <a:p>
            <a:fld id="{EA842C71-A808-442A-88EE-1D871782F288}" type="datetime4">
              <a:rPr lang="en-US" smtClean="0"/>
              <a:pPr/>
              <a:t>November 25, 2014</a:t>
            </a:fld>
            <a:endParaRPr lang="en-US"/>
          </a:p>
        </p:txBody>
      </p:sp>
      <p:pic>
        <p:nvPicPr>
          <p:cNvPr id="5" name="Picture 4"/>
          <p:cNvPicPr>
            <a:picLocks noChangeAspect="1"/>
          </p:cNvPicPr>
          <p:nvPr/>
        </p:nvPicPr>
        <p:blipFill>
          <a:blip r:embed="rId2" cstate="print"/>
          <a:stretch>
            <a:fillRect/>
          </a:stretch>
        </p:blipFill>
        <p:spPr>
          <a:xfrm>
            <a:off x="539689" y="1070807"/>
            <a:ext cx="7943851" cy="2678867"/>
          </a:xfrm>
          <a:prstGeom prst="rect">
            <a:avLst/>
          </a:prstGeom>
        </p:spPr>
      </p:pic>
      <p:cxnSp>
        <p:nvCxnSpPr>
          <p:cNvPr id="6" name="Straight Arrow Connector 5"/>
          <p:cNvCxnSpPr/>
          <p:nvPr/>
        </p:nvCxnSpPr>
        <p:spPr bwMode="auto">
          <a:xfrm flipH="1">
            <a:off x="6625087" y="2216545"/>
            <a:ext cx="17" cy="276489"/>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10" name="Straight Arrow Connector 9"/>
          <p:cNvCxnSpPr/>
          <p:nvPr/>
        </p:nvCxnSpPr>
        <p:spPr bwMode="auto">
          <a:xfrm flipH="1">
            <a:off x="4310328" y="2216544"/>
            <a:ext cx="17" cy="276489"/>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11" name="Straight Arrow Connector 10"/>
          <p:cNvCxnSpPr/>
          <p:nvPr/>
        </p:nvCxnSpPr>
        <p:spPr bwMode="auto">
          <a:xfrm flipH="1">
            <a:off x="2090468" y="2216544"/>
            <a:ext cx="17" cy="276489"/>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sp>
        <p:nvSpPr>
          <p:cNvPr id="12" name="TextBox 11"/>
          <p:cNvSpPr txBox="1"/>
          <p:nvPr/>
        </p:nvSpPr>
        <p:spPr>
          <a:xfrm>
            <a:off x="879894" y="4364966"/>
            <a:ext cx="6952891" cy="923330"/>
          </a:xfrm>
          <a:prstGeom prst="rect">
            <a:avLst/>
          </a:prstGeom>
          <a:noFill/>
        </p:spPr>
        <p:txBody>
          <a:bodyPr wrap="square" rtlCol="0">
            <a:spAutoFit/>
          </a:bodyPr>
          <a:lstStyle/>
          <a:p>
            <a:r>
              <a:rPr lang="en-US" sz="1800" dirty="0" smtClean="0"/>
              <a:t>All measurements show small delta VT Vs WT. </a:t>
            </a:r>
          </a:p>
          <a:p>
            <a:r>
              <a:rPr lang="en-US" sz="1800" dirty="0" smtClean="0"/>
              <a:t>FR &amp; RF: apart from the effect of wait time, there is an additional voltage drop due to polarity reversal.</a:t>
            </a:r>
          </a:p>
        </p:txBody>
      </p:sp>
    </p:spTree>
    <p:extLst>
      <p:ext uri="{BB962C8B-B14F-4D97-AF65-F5344CB8AC3E}">
        <p14:creationId xmlns:p14="http://schemas.microsoft.com/office/powerpoint/2010/main" xmlns="" val="18005336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Unbiased Drift: </a:t>
            </a:r>
            <a:r>
              <a:rPr lang="en-US" dirty="0" err="1"/>
              <a:t>VT_shift</a:t>
            </a:r>
            <a:r>
              <a:rPr lang="en-US" dirty="0"/>
              <a:t> Vs </a:t>
            </a:r>
            <a:r>
              <a:rPr lang="en-US" dirty="0" smtClean="0"/>
              <a:t>WT (cont.)</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a:p>
        </p:txBody>
      </p:sp>
      <p:pic>
        <p:nvPicPr>
          <p:cNvPr id="4" name="Picture 3"/>
          <p:cNvPicPr>
            <a:picLocks noChangeAspect="1"/>
          </p:cNvPicPr>
          <p:nvPr/>
        </p:nvPicPr>
        <p:blipFill>
          <a:blip r:embed="rId3" cstate="print"/>
          <a:stretch>
            <a:fillRect/>
          </a:stretch>
        </p:blipFill>
        <p:spPr>
          <a:xfrm>
            <a:off x="1" y="1137650"/>
            <a:ext cx="2918674" cy="3218690"/>
          </a:xfrm>
          <a:prstGeom prst="rect">
            <a:avLst/>
          </a:prstGeom>
        </p:spPr>
      </p:pic>
      <p:pic>
        <p:nvPicPr>
          <p:cNvPr id="5" name="Picture 4"/>
          <p:cNvPicPr>
            <a:picLocks noChangeAspect="1"/>
          </p:cNvPicPr>
          <p:nvPr/>
        </p:nvPicPr>
        <p:blipFill>
          <a:blip r:embed="rId4" cstate="print"/>
          <a:stretch>
            <a:fillRect/>
          </a:stretch>
        </p:blipFill>
        <p:spPr>
          <a:xfrm>
            <a:off x="2932081" y="1155940"/>
            <a:ext cx="2918674" cy="3218690"/>
          </a:xfrm>
          <a:prstGeom prst="rect">
            <a:avLst/>
          </a:prstGeom>
        </p:spPr>
      </p:pic>
      <p:pic>
        <p:nvPicPr>
          <p:cNvPr id="6" name="Picture 5"/>
          <p:cNvPicPr>
            <a:picLocks noChangeAspect="1"/>
          </p:cNvPicPr>
          <p:nvPr/>
        </p:nvPicPr>
        <p:blipFill>
          <a:blip r:embed="rId5" cstate="print"/>
          <a:stretch>
            <a:fillRect/>
          </a:stretch>
        </p:blipFill>
        <p:spPr>
          <a:xfrm>
            <a:off x="5909093" y="1137650"/>
            <a:ext cx="2918674" cy="3218690"/>
          </a:xfrm>
          <a:prstGeom prst="rect">
            <a:avLst/>
          </a:prstGeom>
        </p:spPr>
      </p:pic>
      <p:graphicFrame>
        <p:nvGraphicFramePr>
          <p:cNvPr id="7" name="Object 6"/>
          <p:cNvGraphicFramePr>
            <a:graphicFrameLocks noChangeAspect="1"/>
          </p:cNvGraphicFramePr>
          <p:nvPr/>
        </p:nvGraphicFramePr>
        <p:xfrm>
          <a:off x="318549" y="3894018"/>
          <a:ext cx="3762375" cy="2486025"/>
        </p:xfrm>
        <a:graphic>
          <a:graphicData uri="http://schemas.openxmlformats.org/presentationml/2006/ole">
            <p:oleObj spid="_x0000_s5134" name="Worksheet" r:id="rId6" imgW="3762360" imgH="2486145" progId="Excel.Sheet.12">
              <p:embed/>
            </p:oleObj>
          </a:graphicData>
        </a:graphic>
      </p:graphicFrame>
      <p:sp>
        <p:nvSpPr>
          <p:cNvPr id="8" name="TextBox 7"/>
          <p:cNvSpPr txBox="1"/>
          <p:nvPr/>
        </p:nvSpPr>
        <p:spPr>
          <a:xfrm>
            <a:off x="4083242" y="3852994"/>
            <a:ext cx="5147026"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Due to limited number of repetitions, slope cannot be measured with confidence. Devices do show drift (~30-50mV/</a:t>
            </a:r>
            <a:r>
              <a:rPr lang="en-US" sz="1800" dirty="0" err="1" smtClean="0"/>
              <a:t>dec</a:t>
            </a:r>
            <a:r>
              <a:rPr lang="en-US" sz="1800" dirty="0" smtClean="0"/>
              <a:t> for SDdV4).</a:t>
            </a:r>
            <a:endParaRPr lang="en-US" sz="1800" dirty="0"/>
          </a:p>
          <a:p>
            <a:pPr marL="285750" indent="-285750">
              <a:buFont typeface="Arial" panose="020B0604020202020204" pitchFamily="34" charset="0"/>
              <a:buChar char="•"/>
            </a:pPr>
            <a:r>
              <a:rPr lang="en-US" sz="1800" dirty="0" smtClean="0"/>
              <a:t>Intercept captures the Delta VT due to polarity reversal; which does not depend on time. Data match well previous results (</a:t>
            </a:r>
            <a:r>
              <a:rPr lang="en-US" sz="1800" dirty="0" err="1" smtClean="0"/>
              <a:t>thk</a:t>
            </a:r>
            <a:r>
              <a:rPr lang="en-US" sz="1800" dirty="0" smtClean="0"/>
              <a:t> dependence, and FR ≥ RF).</a:t>
            </a:r>
          </a:p>
        </p:txBody>
      </p:sp>
    </p:spTree>
    <p:extLst>
      <p:ext uri="{BB962C8B-B14F-4D97-AF65-F5344CB8AC3E}">
        <p14:creationId xmlns:p14="http://schemas.microsoft.com/office/powerpoint/2010/main" xmlns="" val="26497798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Biased-Drift</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a:p>
        </p:txBody>
      </p:sp>
      <p:sp>
        <p:nvSpPr>
          <p:cNvPr id="6" name="Rectangle 34"/>
          <p:cNvSpPr>
            <a:spLocks noChangeArrowheads="1"/>
          </p:cNvSpPr>
          <p:nvPr/>
        </p:nvSpPr>
        <p:spPr bwMode="auto">
          <a:xfrm>
            <a:off x="540589" y="286109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8" name="Group 37"/>
          <p:cNvGrpSpPr/>
          <p:nvPr/>
        </p:nvGrpSpPr>
        <p:grpSpPr>
          <a:xfrm>
            <a:off x="2096548" y="3283551"/>
            <a:ext cx="2949575" cy="2533650"/>
            <a:chOff x="-152400" y="609600"/>
            <a:chExt cx="2949575" cy="2533650"/>
          </a:xfrm>
        </p:grpSpPr>
        <p:pic>
          <p:nvPicPr>
            <p:cNvPr id="39" name="Straight Connector 6"/>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2060575"/>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Straight Connector 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850" y="1450975"/>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Straight Connector 9"/>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8963" y="1450975"/>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Straight Connector 1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8963" y="2063750"/>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Straight Connector 1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93763" y="1831975"/>
              <a:ext cx="914400"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Straight Connector 14"/>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82650" y="1831975"/>
              <a:ext cx="9525" cy="2381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Straight Connector 16"/>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97050" y="1831975"/>
              <a:ext cx="9525" cy="2381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Straight Connector 17"/>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7525" y="2060575"/>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Straight Connector 18"/>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2325" y="1450975"/>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Straight Connector 19"/>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82850" y="1450975"/>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Straight Connector 20"/>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2850" y="2063750"/>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Straight Connector 2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1219200"/>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Straight Connector 2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850" y="609600"/>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Straight Connector 2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8963" y="609600"/>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Straight Connector 25"/>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8963" y="1222375"/>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Straight Connector 26"/>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82650" y="1225550"/>
              <a:ext cx="914400"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Straight Connector 29"/>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7525" y="1219200"/>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Straight Connector 30"/>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2325" y="609600"/>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Straight Connector 3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62213" y="615950"/>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Straight Connector 3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2850" y="1222375"/>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Straight Connector 33"/>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901950"/>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Straight Connector 3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292350"/>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Straight Connector 35"/>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2925" y="2292350"/>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Straight Connector 36"/>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2925" y="2905125"/>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Straight Connector 37"/>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47725" y="3133725"/>
              <a:ext cx="914400"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Straight Connector 38"/>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50900" y="2901950"/>
              <a:ext cx="9525" cy="238125"/>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Straight Connector 39"/>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35138" y="2901950"/>
              <a:ext cx="9525" cy="238125"/>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Straight Connector 40"/>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41488" y="2901950"/>
              <a:ext cx="3143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Straight Connector 4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46288" y="2292350"/>
              <a:ext cx="390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Straight Connector 42"/>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38400" y="2292350"/>
              <a:ext cx="9525"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Straight Connector 43"/>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8400" y="2905125"/>
              <a:ext cx="314325" cy="952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TextBox 6"/>
          <p:cNvSpPr txBox="1"/>
          <p:nvPr/>
        </p:nvSpPr>
        <p:spPr>
          <a:xfrm>
            <a:off x="574765" y="1194648"/>
            <a:ext cx="7718588" cy="1754326"/>
          </a:xfrm>
          <a:prstGeom prst="rect">
            <a:avLst/>
          </a:prstGeom>
          <a:noFill/>
        </p:spPr>
        <p:txBody>
          <a:bodyPr wrap="none" rtlCol="0">
            <a:spAutoFit/>
          </a:bodyPr>
          <a:lstStyle/>
          <a:p>
            <a:r>
              <a:rPr lang="en-US" sz="1800" dirty="0" smtClean="0"/>
              <a:t>A 3.6V, 4V, 4.4V _10sec stress is introduced either in FRW or REV polarity.</a:t>
            </a:r>
          </a:p>
          <a:p>
            <a:endParaRPr lang="en-US" sz="1800" dirty="0"/>
          </a:p>
          <a:p>
            <a:pPr marL="0" lvl="2"/>
            <a:r>
              <a:rPr lang="en-US" sz="1800" dirty="0" smtClean="0"/>
              <a:t>Flow: </a:t>
            </a:r>
            <a:r>
              <a:rPr lang="en-US" sz="1800" dirty="0">
                <a:solidFill>
                  <a:srgbClr val="FF0000"/>
                </a:solidFill>
              </a:rPr>
              <a:t>FF</a:t>
            </a:r>
            <a:r>
              <a:rPr lang="en-US" sz="1800" dirty="0">
                <a:solidFill>
                  <a:srgbClr val="0033CC"/>
                </a:solidFill>
              </a:rPr>
              <a:t>R</a:t>
            </a:r>
            <a:r>
              <a:rPr lang="en-US" sz="1800" dirty="0"/>
              <a:t> </a:t>
            </a:r>
            <a:r>
              <a:rPr lang="en-US" sz="1800" dirty="0" err="1">
                <a:solidFill>
                  <a:srgbClr val="FF0000"/>
                </a:solidFill>
              </a:rPr>
              <a:t>FfF</a:t>
            </a:r>
            <a:r>
              <a:rPr lang="en-US" sz="1800" dirty="0">
                <a:solidFill>
                  <a:srgbClr val="FF0000"/>
                </a:solidFill>
              </a:rPr>
              <a:t> </a:t>
            </a:r>
            <a:r>
              <a:rPr lang="en-US" sz="1800" dirty="0" err="1">
                <a:solidFill>
                  <a:srgbClr val="FF0000"/>
                </a:solidFill>
              </a:rPr>
              <a:t>FfF</a:t>
            </a:r>
            <a:r>
              <a:rPr lang="en-US" sz="1800" dirty="0">
                <a:solidFill>
                  <a:srgbClr val="FF0000"/>
                </a:solidFill>
              </a:rPr>
              <a:t> </a:t>
            </a:r>
            <a:r>
              <a:rPr lang="en-US" sz="1800" dirty="0" err="1">
                <a:solidFill>
                  <a:srgbClr val="FF0000"/>
                </a:solidFill>
              </a:rPr>
              <a:t>F</a:t>
            </a:r>
            <a:r>
              <a:rPr lang="en-US" sz="1800" dirty="0" err="1">
                <a:solidFill>
                  <a:srgbClr val="0033CC"/>
                </a:solidFill>
              </a:rPr>
              <a:t>r</a:t>
            </a:r>
            <a:r>
              <a:rPr lang="en-US" sz="1800" dirty="0" err="1">
                <a:solidFill>
                  <a:srgbClr val="FF0000"/>
                </a:solidFill>
              </a:rPr>
              <a:t>F</a:t>
            </a:r>
            <a:r>
              <a:rPr lang="en-US" sz="1800" dirty="0">
                <a:solidFill>
                  <a:srgbClr val="FF0000"/>
                </a:solidFill>
              </a:rPr>
              <a:t> </a:t>
            </a:r>
            <a:r>
              <a:rPr lang="en-US" sz="1800" dirty="0" err="1">
                <a:solidFill>
                  <a:srgbClr val="FF0000"/>
                </a:solidFill>
              </a:rPr>
              <a:t>F</a:t>
            </a:r>
            <a:r>
              <a:rPr lang="en-US" sz="1800" dirty="0" err="1">
                <a:solidFill>
                  <a:srgbClr val="0033CC"/>
                </a:solidFill>
              </a:rPr>
              <a:t>r</a:t>
            </a:r>
            <a:r>
              <a:rPr lang="en-US" sz="1800" dirty="0" err="1">
                <a:solidFill>
                  <a:srgbClr val="FF0000"/>
                </a:solidFill>
              </a:rPr>
              <a:t>F</a:t>
            </a:r>
            <a:r>
              <a:rPr lang="en-US" sz="1800" dirty="0">
                <a:solidFill>
                  <a:srgbClr val="FF0000"/>
                </a:solidFill>
              </a:rPr>
              <a:t> </a:t>
            </a:r>
            <a:r>
              <a:rPr lang="en-US" sz="1800" dirty="0" err="1">
                <a:solidFill>
                  <a:srgbClr val="FF0000"/>
                </a:solidFill>
              </a:rPr>
              <a:t>F</a:t>
            </a:r>
            <a:r>
              <a:rPr lang="en-US" sz="1800" dirty="0" err="1">
                <a:solidFill>
                  <a:srgbClr val="0033CC"/>
                </a:solidFill>
              </a:rPr>
              <a:t>rR</a:t>
            </a:r>
            <a:r>
              <a:rPr lang="en-US" sz="1800" dirty="0">
                <a:solidFill>
                  <a:srgbClr val="FF0000"/>
                </a:solidFill>
              </a:rPr>
              <a:t> </a:t>
            </a:r>
            <a:r>
              <a:rPr lang="en-US" sz="1800" dirty="0" err="1">
                <a:solidFill>
                  <a:srgbClr val="FF0000"/>
                </a:solidFill>
              </a:rPr>
              <a:t>F</a:t>
            </a:r>
            <a:r>
              <a:rPr lang="en-US" sz="1800" dirty="0" err="1">
                <a:solidFill>
                  <a:srgbClr val="0033CC"/>
                </a:solidFill>
              </a:rPr>
              <a:t>rR</a:t>
            </a:r>
            <a:r>
              <a:rPr lang="en-US" sz="1800" dirty="0">
                <a:solidFill>
                  <a:srgbClr val="FF0000"/>
                </a:solidFill>
              </a:rPr>
              <a:t> </a:t>
            </a:r>
            <a:r>
              <a:rPr lang="en-US" sz="1800" dirty="0" err="1">
                <a:solidFill>
                  <a:srgbClr val="FF0000"/>
                </a:solidFill>
              </a:rPr>
              <a:t>Ff</a:t>
            </a:r>
            <a:r>
              <a:rPr lang="en-US" sz="1800" dirty="0" err="1">
                <a:solidFill>
                  <a:srgbClr val="0033CC"/>
                </a:solidFill>
              </a:rPr>
              <a:t>R</a:t>
            </a:r>
            <a:r>
              <a:rPr lang="en-US" sz="1800" dirty="0">
                <a:solidFill>
                  <a:srgbClr val="FF0000"/>
                </a:solidFill>
              </a:rPr>
              <a:t> </a:t>
            </a:r>
            <a:r>
              <a:rPr lang="en-US" sz="1800" dirty="0" err="1">
                <a:solidFill>
                  <a:srgbClr val="FF0000"/>
                </a:solidFill>
              </a:rPr>
              <a:t>Ff</a:t>
            </a:r>
            <a:r>
              <a:rPr lang="en-US" sz="1800" dirty="0" err="1">
                <a:solidFill>
                  <a:srgbClr val="0033CC"/>
                </a:solidFill>
              </a:rPr>
              <a:t>R</a:t>
            </a:r>
            <a:r>
              <a:rPr lang="en-US" sz="1800" dirty="0"/>
              <a:t>,</a:t>
            </a:r>
            <a:r>
              <a:rPr lang="en-US" sz="1800" dirty="0">
                <a:solidFill>
                  <a:srgbClr val="FF0000"/>
                </a:solidFill>
              </a:rPr>
              <a:t> </a:t>
            </a:r>
          </a:p>
          <a:p>
            <a:pPr marL="0" lvl="2"/>
            <a:r>
              <a:rPr lang="en-US" sz="1800" dirty="0" smtClean="0"/>
              <a:t>Where: </a:t>
            </a:r>
            <a:r>
              <a:rPr lang="en-US" sz="1800" dirty="0">
                <a:solidFill>
                  <a:srgbClr val="FF0000"/>
                </a:solidFill>
              </a:rPr>
              <a:t>F</a:t>
            </a:r>
            <a:r>
              <a:rPr lang="en-US" sz="1800" dirty="0"/>
              <a:t>,</a:t>
            </a:r>
            <a:r>
              <a:rPr lang="en-US" sz="1800" dirty="0">
                <a:solidFill>
                  <a:schemeClr val="tx1">
                    <a:lumMod val="75000"/>
                    <a:lumOff val="25000"/>
                  </a:schemeClr>
                </a:solidFill>
              </a:rPr>
              <a:t>R</a:t>
            </a:r>
            <a:r>
              <a:rPr lang="en-US" sz="1800" dirty="0"/>
              <a:t> : 10 read pulses with </a:t>
            </a:r>
            <a:r>
              <a:rPr lang="en-US" sz="1800" dirty="0">
                <a:solidFill>
                  <a:srgbClr val="FF0000"/>
                </a:solidFill>
              </a:rPr>
              <a:t>FRW</a:t>
            </a:r>
            <a:r>
              <a:rPr lang="en-US" sz="1800" dirty="0"/>
              <a:t> &amp; </a:t>
            </a:r>
            <a:r>
              <a:rPr lang="en-US" sz="1800" dirty="0">
                <a:solidFill>
                  <a:srgbClr val="0033CC"/>
                </a:solidFill>
              </a:rPr>
              <a:t>REV</a:t>
            </a:r>
            <a:r>
              <a:rPr lang="en-US" sz="1800" dirty="0"/>
              <a:t> </a:t>
            </a:r>
            <a:r>
              <a:rPr lang="en-US" sz="1800" dirty="0" smtClean="0"/>
              <a:t>polarity &amp;</a:t>
            </a:r>
          </a:p>
          <a:p>
            <a:pPr marL="0" lvl="2"/>
            <a:r>
              <a:rPr lang="en-US" sz="1800" dirty="0" err="1" smtClean="0">
                <a:solidFill>
                  <a:srgbClr val="FF0000"/>
                </a:solidFill>
              </a:rPr>
              <a:t>f</a:t>
            </a:r>
            <a:r>
              <a:rPr lang="en-US" sz="1800" dirty="0" err="1" smtClean="0"/>
              <a:t>,</a:t>
            </a:r>
            <a:r>
              <a:rPr lang="en-US" sz="1800" dirty="0" err="1" smtClean="0">
                <a:solidFill>
                  <a:schemeClr val="tx1">
                    <a:lumMod val="75000"/>
                    <a:lumOff val="25000"/>
                  </a:schemeClr>
                </a:solidFill>
              </a:rPr>
              <a:t>r</a:t>
            </a:r>
            <a:r>
              <a:rPr lang="en-US" sz="1800" dirty="0" smtClean="0"/>
              <a:t> </a:t>
            </a:r>
            <a:r>
              <a:rPr lang="en-US" sz="1800" dirty="0"/>
              <a:t>: </a:t>
            </a:r>
            <a:r>
              <a:rPr lang="en-US" sz="1800" dirty="0" smtClean="0"/>
              <a:t>stress with </a:t>
            </a:r>
            <a:r>
              <a:rPr lang="en-US" sz="1800" dirty="0" smtClean="0">
                <a:solidFill>
                  <a:srgbClr val="FF0000"/>
                </a:solidFill>
              </a:rPr>
              <a:t>FRW</a:t>
            </a:r>
            <a:r>
              <a:rPr lang="en-US" sz="1800" dirty="0" smtClean="0"/>
              <a:t> </a:t>
            </a:r>
            <a:r>
              <a:rPr lang="en-US" sz="1800" dirty="0"/>
              <a:t>&amp; </a:t>
            </a:r>
            <a:r>
              <a:rPr lang="en-US" sz="1800" dirty="0">
                <a:solidFill>
                  <a:srgbClr val="0033CC"/>
                </a:solidFill>
              </a:rPr>
              <a:t>REV</a:t>
            </a:r>
            <a:r>
              <a:rPr lang="en-US" sz="1800" dirty="0"/>
              <a:t> polarity.</a:t>
            </a:r>
          </a:p>
          <a:p>
            <a:pPr marL="0" lvl="2"/>
            <a:endParaRPr lang="en-US" sz="1800" dirty="0"/>
          </a:p>
        </p:txBody>
      </p:sp>
      <p:sp>
        <p:nvSpPr>
          <p:cNvPr id="8" name="TextBox 7"/>
          <p:cNvSpPr txBox="1"/>
          <p:nvPr/>
        </p:nvSpPr>
        <p:spPr>
          <a:xfrm>
            <a:off x="3481206" y="4158209"/>
            <a:ext cx="258404" cy="369332"/>
          </a:xfrm>
          <a:prstGeom prst="rect">
            <a:avLst/>
          </a:prstGeom>
          <a:noFill/>
        </p:spPr>
        <p:txBody>
          <a:bodyPr wrap="none" rtlCol="0">
            <a:spAutoFit/>
          </a:bodyPr>
          <a:lstStyle/>
          <a:p>
            <a:r>
              <a:rPr lang="en-US" sz="1800" dirty="0" smtClean="0">
                <a:solidFill>
                  <a:srgbClr val="FF0000"/>
                </a:solidFill>
              </a:rPr>
              <a:t>f</a:t>
            </a:r>
          </a:p>
        </p:txBody>
      </p:sp>
      <p:sp>
        <p:nvSpPr>
          <p:cNvPr id="9" name="TextBox 8"/>
          <p:cNvSpPr txBox="1"/>
          <p:nvPr/>
        </p:nvSpPr>
        <p:spPr>
          <a:xfrm>
            <a:off x="3400588" y="5463476"/>
            <a:ext cx="268022" cy="369332"/>
          </a:xfrm>
          <a:prstGeom prst="rect">
            <a:avLst/>
          </a:prstGeom>
          <a:noFill/>
        </p:spPr>
        <p:txBody>
          <a:bodyPr wrap="none" rtlCol="0">
            <a:spAutoFit/>
          </a:bodyPr>
          <a:lstStyle/>
          <a:p>
            <a:r>
              <a:rPr lang="en-US" sz="1800" dirty="0" smtClean="0">
                <a:solidFill>
                  <a:srgbClr val="0033CC"/>
                </a:solidFill>
              </a:rPr>
              <a:t>r</a:t>
            </a:r>
          </a:p>
        </p:txBody>
      </p:sp>
      <p:sp>
        <p:nvSpPr>
          <p:cNvPr id="10" name="Rectangle 9"/>
          <p:cNvSpPr/>
          <p:nvPr/>
        </p:nvSpPr>
        <p:spPr>
          <a:xfrm>
            <a:off x="1652523" y="6093600"/>
            <a:ext cx="4450898" cy="338554"/>
          </a:xfrm>
          <a:prstGeom prst="rect">
            <a:avLst/>
          </a:prstGeom>
        </p:spPr>
        <p:txBody>
          <a:bodyPr wrap="none">
            <a:spAutoFit/>
          </a:bodyPr>
          <a:lstStyle/>
          <a:p>
            <a:r>
              <a:rPr lang="en-US" sz="1600" dirty="0" err="1"/>
              <a:t>DeltaVT</a:t>
            </a:r>
            <a:r>
              <a:rPr lang="en-US" sz="1600" dirty="0"/>
              <a:t>=</a:t>
            </a:r>
            <a:r>
              <a:rPr lang="en-US" sz="1600" dirty="0" err="1"/>
              <a:t>VT_Post</a:t>
            </a:r>
            <a:r>
              <a:rPr lang="en-US" sz="1600" dirty="0"/>
              <a:t> </a:t>
            </a:r>
            <a:r>
              <a:rPr lang="en-US" sz="1600" dirty="0" smtClean="0"/>
              <a:t>Stress_1 – </a:t>
            </a:r>
            <a:r>
              <a:rPr lang="en-US" sz="1600" dirty="0" err="1"/>
              <a:t>VT_pre</a:t>
            </a:r>
            <a:r>
              <a:rPr lang="en-US" sz="1600" dirty="0"/>
              <a:t> </a:t>
            </a:r>
            <a:r>
              <a:rPr lang="en-US" sz="1600" dirty="0" smtClean="0"/>
              <a:t>Stress_10</a:t>
            </a:r>
            <a:endParaRPr lang="en-US" sz="1600" dirty="0"/>
          </a:p>
        </p:txBody>
      </p:sp>
    </p:spTree>
    <p:extLst>
      <p:ext uri="{BB962C8B-B14F-4D97-AF65-F5344CB8AC3E}">
        <p14:creationId xmlns:p14="http://schemas.microsoft.com/office/powerpoint/2010/main" xmlns="" val="3220082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886"/>
            <a:ext cx="9144000" cy="892175"/>
          </a:xfrm>
        </p:spPr>
        <p:txBody>
          <a:bodyPr/>
          <a:lstStyle/>
          <a:p>
            <a:r>
              <a:rPr lang="en-US" dirty="0" smtClean="0"/>
              <a:t>12sec Unbiased </a:t>
            </a:r>
            <a:r>
              <a:rPr lang="en-US" dirty="0"/>
              <a:t>&amp; (3.6V-10s)Biased Drift</a:t>
            </a:r>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a:p>
        </p:txBody>
      </p:sp>
      <p:pic>
        <p:nvPicPr>
          <p:cNvPr id="5" name="Picture 4"/>
          <p:cNvPicPr>
            <a:picLocks noChangeAspect="1"/>
          </p:cNvPicPr>
          <p:nvPr/>
        </p:nvPicPr>
        <p:blipFill>
          <a:blip r:embed="rId2" cstate="print"/>
          <a:stretch>
            <a:fillRect/>
          </a:stretch>
        </p:blipFill>
        <p:spPr>
          <a:xfrm>
            <a:off x="2228757" y="1058804"/>
            <a:ext cx="3714840" cy="2697577"/>
          </a:xfrm>
          <a:prstGeom prst="rect">
            <a:avLst/>
          </a:prstGeom>
        </p:spPr>
      </p:pic>
      <p:sp>
        <p:nvSpPr>
          <p:cNvPr id="6" name="TextBox 5"/>
          <p:cNvSpPr txBox="1"/>
          <p:nvPr/>
        </p:nvSpPr>
        <p:spPr>
          <a:xfrm>
            <a:off x="4265763" y="5529562"/>
            <a:ext cx="4636697" cy="523220"/>
          </a:xfrm>
          <a:prstGeom prst="rect">
            <a:avLst/>
          </a:prstGeom>
          <a:noFill/>
        </p:spPr>
        <p:txBody>
          <a:bodyPr wrap="square" rtlCol="0">
            <a:spAutoFit/>
          </a:bodyPr>
          <a:lstStyle/>
          <a:p>
            <a:r>
              <a:rPr lang="en-US" sz="1400" dirty="0" smtClean="0"/>
              <a:t>Please note that the stress data include 12sec of unbiased drift (this is set up time).</a:t>
            </a:r>
          </a:p>
        </p:txBody>
      </p:sp>
      <p:sp>
        <p:nvSpPr>
          <p:cNvPr id="7" name="TextBox 6"/>
          <p:cNvSpPr txBox="1"/>
          <p:nvPr/>
        </p:nvSpPr>
        <p:spPr>
          <a:xfrm>
            <a:off x="392503" y="4008411"/>
            <a:ext cx="8613474"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After 3.6V-10sec stress, drift is observable, but </a:t>
            </a:r>
            <a:r>
              <a:rPr lang="en-US" sz="1800" dirty="0" err="1" smtClean="0"/>
              <a:t>DeltaVt</a:t>
            </a:r>
            <a:r>
              <a:rPr lang="en-US" sz="1800" dirty="0" smtClean="0"/>
              <a:t> decreases as SDdV4 thickness is increased.</a:t>
            </a:r>
          </a:p>
          <a:p>
            <a:pPr marL="285750" indent="-285750">
              <a:buFont typeface="Arial" panose="020B0604020202020204" pitchFamily="34" charset="0"/>
              <a:buChar char="•"/>
            </a:pPr>
            <a:r>
              <a:rPr lang="en-US" sz="1800" dirty="0" smtClean="0"/>
              <a:t>Lowest Drift in </a:t>
            </a:r>
            <a:r>
              <a:rPr lang="en-US" sz="1800" dirty="0" err="1" smtClean="0"/>
              <a:t>FrF</a:t>
            </a:r>
            <a:r>
              <a:rPr lang="en-US" sz="1800" dirty="0" smtClean="0"/>
              <a:t>; Stress is opposite polarity that the read pulse.</a:t>
            </a:r>
          </a:p>
        </p:txBody>
      </p:sp>
      <p:cxnSp>
        <p:nvCxnSpPr>
          <p:cNvPr id="9" name="Straight Arrow Connector 8"/>
          <p:cNvCxnSpPr/>
          <p:nvPr/>
        </p:nvCxnSpPr>
        <p:spPr bwMode="auto">
          <a:xfrm flipH="1">
            <a:off x="3188178" y="1950979"/>
            <a:ext cx="6257" cy="303537"/>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10" name="Straight Arrow Connector 9"/>
          <p:cNvCxnSpPr/>
          <p:nvPr/>
        </p:nvCxnSpPr>
        <p:spPr bwMode="auto">
          <a:xfrm flipH="1">
            <a:off x="4025795" y="1959239"/>
            <a:ext cx="16669" cy="289114"/>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11" name="Straight Arrow Connector 10"/>
          <p:cNvCxnSpPr/>
          <p:nvPr/>
        </p:nvCxnSpPr>
        <p:spPr bwMode="auto">
          <a:xfrm flipH="1">
            <a:off x="4873824" y="1950978"/>
            <a:ext cx="16668" cy="303537"/>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15" name="Straight Arrow Connector 14"/>
          <p:cNvCxnSpPr/>
          <p:nvPr/>
        </p:nvCxnSpPr>
        <p:spPr bwMode="auto">
          <a:xfrm flipH="1">
            <a:off x="4968815" y="2102746"/>
            <a:ext cx="1362974" cy="0"/>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23" name="TextBox 22"/>
          <p:cNvSpPr txBox="1"/>
          <p:nvPr/>
        </p:nvSpPr>
        <p:spPr>
          <a:xfrm>
            <a:off x="2497525" y="736529"/>
            <a:ext cx="3446072" cy="369332"/>
          </a:xfrm>
          <a:prstGeom prst="rect">
            <a:avLst/>
          </a:prstGeom>
          <a:noFill/>
        </p:spPr>
        <p:txBody>
          <a:bodyPr wrap="none" rtlCol="0">
            <a:spAutoFit/>
          </a:bodyPr>
          <a:lstStyle/>
          <a:p>
            <a:r>
              <a:rPr lang="en-US" sz="1800" dirty="0" smtClean="0">
                <a:solidFill>
                  <a:srgbClr val="0033CC"/>
                </a:solidFill>
              </a:rPr>
              <a:t>Pre-Stress read pulse: FRW POL</a:t>
            </a:r>
          </a:p>
        </p:txBody>
      </p:sp>
      <p:sp>
        <p:nvSpPr>
          <p:cNvPr id="28" name="Rectangle 27"/>
          <p:cNvSpPr/>
          <p:nvPr/>
        </p:nvSpPr>
        <p:spPr>
          <a:xfrm>
            <a:off x="6410112" y="1858731"/>
            <a:ext cx="2587924" cy="584775"/>
          </a:xfrm>
          <a:prstGeom prst="rect">
            <a:avLst/>
          </a:prstGeom>
        </p:spPr>
        <p:txBody>
          <a:bodyPr wrap="square">
            <a:spAutoFit/>
          </a:bodyPr>
          <a:lstStyle/>
          <a:p>
            <a:r>
              <a:rPr lang="en-US" sz="1600" dirty="0"/>
              <a:t>Additional voltage drop due to polarity reversal.</a:t>
            </a:r>
          </a:p>
        </p:txBody>
      </p:sp>
    </p:spTree>
    <p:extLst>
      <p:ext uri="{BB962C8B-B14F-4D97-AF65-F5344CB8AC3E}">
        <p14:creationId xmlns:p14="http://schemas.microsoft.com/office/powerpoint/2010/main" xmlns="" val="34068321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Unbiased &amp; </a:t>
            </a:r>
            <a:r>
              <a:rPr lang="en-US" dirty="0" smtClean="0"/>
              <a:t>(~72%VT_10s)Biased </a:t>
            </a:r>
            <a:r>
              <a:rPr lang="en-US" dirty="0"/>
              <a:t>Drift</a:t>
            </a:r>
          </a:p>
        </p:txBody>
      </p:sp>
      <p:sp>
        <p:nvSpPr>
          <p:cNvPr id="3" name="Date Placeholder 2"/>
          <p:cNvSpPr>
            <a:spLocks noGrp="1"/>
          </p:cNvSpPr>
          <p:nvPr>
            <p:ph type="dt" sz="half" idx="10"/>
          </p:nvPr>
        </p:nvSpPr>
        <p:spPr/>
        <p:txBody>
          <a:bodyPr/>
          <a:lstStyle/>
          <a:p>
            <a:fld id="{958579EE-FFC6-4E64-AA58-9F3079675195}" type="datetime4">
              <a:rPr lang="en-US" smtClean="0"/>
              <a:pPr/>
              <a:t>November 25, 2014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2962572299"/>
              </p:ext>
            </p:extLst>
          </p:nvPr>
        </p:nvGraphicFramePr>
        <p:xfrm>
          <a:off x="130175" y="5316538"/>
          <a:ext cx="5848350" cy="1038225"/>
        </p:xfrm>
        <a:graphic>
          <a:graphicData uri="http://schemas.openxmlformats.org/presentationml/2006/ole">
            <p:oleObj spid="_x0000_s2074" name="Worksheet" r:id="rId3" imgW="5848200" imgH="1038052" progId="Excel.Sheet.12">
              <p:embed/>
            </p:oleObj>
          </a:graphicData>
        </a:graphic>
      </p:graphicFrame>
      <p:sp>
        <p:nvSpPr>
          <p:cNvPr id="10" name="TextBox 9"/>
          <p:cNvSpPr txBox="1"/>
          <p:nvPr/>
        </p:nvSpPr>
        <p:spPr>
          <a:xfrm>
            <a:off x="2879874" y="695373"/>
            <a:ext cx="3446072" cy="369332"/>
          </a:xfrm>
          <a:prstGeom prst="rect">
            <a:avLst/>
          </a:prstGeom>
          <a:noFill/>
        </p:spPr>
        <p:txBody>
          <a:bodyPr wrap="none" rtlCol="0">
            <a:spAutoFit/>
          </a:bodyPr>
          <a:lstStyle/>
          <a:p>
            <a:r>
              <a:rPr lang="en-US" sz="1800" dirty="0" smtClean="0">
                <a:solidFill>
                  <a:srgbClr val="0033CC"/>
                </a:solidFill>
              </a:rPr>
              <a:t>Pre-Stress read pulse: FRW POL</a:t>
            </a:r>
          </a:p>
        </p:txBody>
      </p:sp>
      <p:pic>
        <p:nvPicPr>
          <p:cNvPr id="14" name="Picture 13"/>
          <p:cNvPicPr>
            <a:picLocks noChangeAspect="1"/>
          </p:cNvPicPr>
          <p:nvPr/>
        </p:nvPicPr>
        <p:blipFill>
          <a:blip r:embed="rId4" cstate="print"/>
          <a:stretch>
            <a:fillRect/>
          </a:stretch>
        </p:blipFill>
        <p:spPr>
          <a:xfrm>
            <a:off x="2554674" y="1064705"/>
            <a:ext cx="3696997" cy="2997349"/>
          </a:xfrm>
          <a:prstGeom prst="rect">
            <a:avLst/>
          </a:prstGeom>
        </p:spPr>
      </p:pic>
      <p:sp>
        <p:nvSpPr>
          <p:cNvPr id="16" name="TextBox 15"/>
          <p:cNvSpPr txBox="1"/>
          <p:nvPr/>
        </p:nvSpPr>
        <p:spPr>
          <a:xfrm>
            <a:off x="250451" y="4197636"/>
            <a:ext cx="889354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smallest Delta VT is measured when stress is applied at REV polarity, and device is read in FRW polarity (</a:t>
            </a:r>
            <a:r>
              <a:rPr lang="en-US" sz="1600" dirty="0" err="1" smtClean="0"/>
              <a:t>FrF</a:t>
            </a:r>
            <a:r>
              <a:rPr lang="en-US" sz="1600" dirty="0" smtClean="0"/>
              <a:t>)</a:t>
            </a:r>
            <a:r>
              <a:rPr lang="en-US" sz="1600" dirty="0" smtClean="0">
                <a:sym typeface="Wingdings" panose="05000000000000000000" pitchFamily="2" charset="2"/>
              </a:rPr>
              <a:t> </a:t>
            </a:r>
            <a:r>
              <a:rPr lang="en-US" sz="1600" dirty="0" smtClean="0"/>
              <a:t>Stress and Read should be in opposite polarities.</a:t>
            </a:r>
          </a:p>
          <a:p>
            <a:pPr marL="285750"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xmlns="" val="9798147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2075" tIns="46038" rIns="92075" bIns="46038"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sz="1800" dirty="0" smtClean="0"/>
        </a:defPPr>
      </a:lstStyle>
    </a:tx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8">
        <a:dk1>
          <a:srgbClr val="000000"/>
        </a:dk1>
        <a:lt1>
          <a:srgbClr val="FFFFFF"/>
        </a:lt1>
        <a:dk2>
          <a:srgbClr val="000099"/>
        </a:dk2>
        <a:lt2>
          <a:srgbClr val="808080"/>
        </a:lt2>
        <a:accent1>
          <a:srgbClr val="FFCC00"/>
        </a:accent1>
        <a:accent2>
          <a:srgbClr val="800080"/>
        </a:accent2>
        <a:accent3>
          <a:srgbClr val="FFFFFF"/>
        </a:accent3>
        <a:accent4>
          <a:srgbClr val="000000"/>
        </a:accent4>
        <a:accent5>
          <a:srgbClr val="FFE2AA"/>
        </a:accent5>
        <a:accent6>
          <a:srgbClr val="730073"/>
        </a:accent6>
        <a:hlink>
          <a:srgbClr val="006666"/>
        </a:hlink>
        <a:folHlink>
          <a:srgbClr val="A50021"/>
        </a:folHlink>
      </a:clrScheme>
      <a:clrMap bg1="lt1" tx1="dk1" bg2="lt2" tx2="dk2" accent1="accent1" accent2="accent2" accent3="accent3" accent4="accent4" accent5="accent5" accent6="accent6" hlink="hlink" folHlink="folHlink"/>
    </a:extraClrScheme>
    <a:extraClrScheme>
      <a:clrScheme name="1_Blank 9">
        <a:dk1>
          <a:srgbClr val="072B5E"/>
        </a:dk1>
        <a:lt1>
          <a:srgbClr val="FFFFFF"/>
        </a:lt1>
        <a:dk2>
          <a:srgbClr val="072B5E"/>
        </a:dk2>
        <a:lt2>
          <a:srgbClr val="808080"/>
        </a:lt2>
        <a:accent1>
          <a:srgbClr val="455E90"/>
        </a:accent1>
        <a:accent2>
          <a:srgbClr val="7F0700"/>
        </a:accent2>
        <a:accent3>
          <a:srgbClr val="FFFFFF"/>
        </a:accent3>
        <a:accent4>
          <a:srgbClr val="05234F"/>
        </a:accent4>
        <a:accent5>
          <a:srgbClr val="B0B6C6"/>
        </a:accent5>
        <a:accent6>
          <a:srgbClr val="720600"/>
        </a:accent6>
        <a:hlink>
          <a:srgbClr val="3D8DA9"/>
        </a:hlink>
        <a:folHlink>
          <a:srgbClr val="796B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Workyear xmlns="470f668d-8261-4ab2-9257-0fb5e77b4895">2015</Workyear>
    <Workweek xmlns="470f668d-8261-4ab2-9257-0fb5e77b4895">11</Workwee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305A83-47E4-4806-B65C-153326B07B10}"/>
</file>

<file path=customXml/itemProps2.xml><?xml version="1.0" encoding="utf-8"?>
<ds:datastoreItem xmlns:ds="http://schemas.openxmlformats.org/officeDocument/2006/customXml" ds:itemID="{59690EBE-2CBB-4A85-AB92-E8FFC3F998CB}"/>
</file>

<file path=customXml/itemProps3.xml><?xml version="1.0" encoding="utf-8"?>
<ds:datastoreItem xmlns:ds="http://schemas.openxmlformats.org/officeDocument/2006/customXml" ds:itemID="{786957D2-5665-48CE-B8C6-C772AD2F6E90}"/>
</file>

<file path=docProps/app.xml><?xml version="1.0" encoding="utf-8"?>
<Properties xmlns="http://schemas.openxmlformats.org/officeDocument/2006/extended-properties" xmlns:vt="http://schemas.openxmlformats.org/officeDocument/2006/docPropsVTypes">
  <Template>blank</Template>
  <TotalTime>90247</TotalTime>
  <Words>968</Words>
  <Application>Microsoft Office PowerPoint</Application>
  <PresentationFormat>On-screen Show (4:3)</PresentationFormat>
  <Paragraphs>212</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Blank</vt:lpstr>
      <vt:lpstr>Worksheet</vt:lpstr>
      <vt:lpstr>Polarity measurements using 2xNMOS single cell devices in S15B  Unbiased &amp; Biased Induced Drift</vt:lpstr>
      <vt:lpstr>Summary</vt:lpstr>
      <vt:lpstr>Un-biased Drift</vt:lpstr>
      <vt:lpstr>Sequence: Vary Wait time at set up</vt:lpstr>
      <vt:lpstr>Unbiased Drift: VT_shift Vs WT</vt:lpstr>
      <vt:lpstr>Unbiased Drift: VT_shift Vs WT (cont.)</vt:lpstr>
      <vt:lpstr>Biased-Drift</vt:lpstr>
      <vt:lpstr>12sec Unbiased &amp; (3.6V-10s)Biased Drift</vt:lpstr>
      <vt:lpstr>Unbiased &amp; (~72%VT_10s)Biased Drift</vt:lpstr>
      <vt:lpstr>Slide 10</vt:lpstr>
      <vt:lpstr>Pad Connections for S15B_2xNMOS_Sampling Stress</vt:lpstr>
      <vt:lpstr>Details on Stress Applied</vt:lpstr>
      <vt:lpstr>Effect of Polarity Reversal (cont.)</vt:lpstr>
      <vt:lpstr>Details on Stress Applied</vt:lpstr>
      <vt:lpstr>Stress Applied Vs Time</vt:lpstr>
      <vt:lpstr>VT_shift due to applied sub-VT stress</vt:lpstr>
      <vt:lpstr>Unbiased &amp; Biased Drift (all data)</vt:lpstr>
      <vt:lpstr>Unbiased &amp; (~70-75%VT)Biased Drift</vt:lpstr>
      <vt:lpstr>Unbiased DeltaVT Vs SD thk</vt:lpstr>
      <vt:lpstr>Effect of polarity on Bias induced Drift</vt:lpstr>
    </vt:vector>
  </TitlesOfParts>
  <Company>Micron Technology,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dgallina</dc:creator>
  <cp:lastModifiedBy>cpapagia</cp:lastModifiedBy>
  <cp:revision>1059</cp:revision>
  <cp:lastPrinted>2001-04-11T21:27:24Z</cp:lastPrinted>
  <dcterms:created xsi:type="dcterms:W3CDTF">2013-10-21T12:53:12Z</dcterms:created>
  <dcterms:modified xsi:type="dcterms:W3CDTF">2014-11-25T19:56:21Z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