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30"/>
  </p:notesMasterIdLst>
  <p:sldIdLst>
    <p:sldId id="308" r:id="rId2"/>
    <p:sldId id="828" r:id="rId3"/>
    <p:sldId id="826" r:id="rId4"/>
    <p:sldId id="849" r:id="rId5"/>
    <p:sldId id="841" r:id="rId6"/>
    <p:sldId id="843" r:id="rId7"/>
    <p:sldId id="842" r:id="rId8"/>
    <p:sldId id="846" r:id="rId9"/>
    <p:sldId id="845" r:id="rId10"/>
    <p:sldId id="848" r:id="rId11"/>
    <p:sldId id="850" r:id="rId12"/>
    <p:sldId id="289" r:id="rId13"/>
    <p:sldId id="844" r:id="rId14"/>
    <p:sldId id="834" r:id="rId15"/>
    <p:sldId id="835" r:id="rId16"/>
    <p:sldId id="837" r:id="rId17"/>
    <p:sldId id="839" r:id="rId18"/>
    <p:sldId id="838" r:id="rId19"/>
    <p:sldId id="823" r:id="rId20"/>
    <p:sldId id="824" r:id="rId21"/>
    <p:sldId id="825" r:id="rId22"/>
    <p:sldId id="829" r:id="rId23"/>
    <p:sldId id="830" r:id="rId24"/>
    <p:sldId id="832" r:id="rId25"/>
    <p:sldId id="833" r:id="rId26"/>
    <p:sldId id="840" r:id="rId27"/>
    <p:sldId id="831" r:id="rId28"/>
    <p:sldId id="827" r:id="rId29"/>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555" autoAdjust="0"/>
    <p:restoredTop sz="94681" autoAdjust="0"/>
  </p:normalViewPr>
  <p:slideViewPr>
    <p:cSldViewPr snapToGrid="0">
      <p:cViewPr varScale="1">
        <p:scale>
          <a:sx n="80" d="100"/>
          <a:sy n="80" d="100"/>
        </p:scale>
        <p:origin x="96" y="110"/>
      </p:cViewPr>
      <p:guideLst>
        <p:guide orient="horz" pos="1176"/>
        <p:guide pos="7282"/>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B40669C-9E7F-40B6-AA24-95609E538717}" type="datetimeFigureOut">
              <a:rPr lang="en-US" smtClean="0"/>
              <a:t>12/20/2017</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December 20, 2017</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December 20,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December 20, 2017</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December 20, 2017</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December 20,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December 20, 2017</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December 20,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December 20, 2017</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8462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p:cNvSpPr>
            <a:spLocks noGrp="1"/>
          </p:cNvSpPr>
          <p:nvPr>
            <p:ph type="body" sz="quarter" idx="10" hasCustomPrompt="1"/>
          </p:nvPr>
        </p:nvSpPr>
        <p:spPr>
          <a:xfrm>
            <a:off x="8035636" y="6568483"/>
            <a:ext cx="1754909" cy="289518"/>
          </a:xfrm>
        </p:spPr>
        <p:txBody>
          <a:bodyPr/>
          <a:lstStyle>
            <a:lvl1pPr>
              <a:buNone/>
              <a:defRPr sz="1333" baseline="0"/>
            </a:lvl1pPr>
          </a:lstStyle>
          <a:p>
            <a:pPr lvl="0"/>
            <a:r>
              <a:rPr lang="en-US" dirty="0"/>
              <a:t>Sanjay Rangan</a:t>
            </a:r>
          </a:p>
        </p:txBody>
      </p:sp>
    </p:spTree>
    <p:extLst>
      <p:ext uri="{BB962C8B-B14F-4D97-AF65-F5344CB8AC3E}">
        <p14:creationId xmlns:p14="http://schemas.microsoft.com/office/powerpoint/2010/main" val="1070426762"/>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December 20, 2017</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December 20, 2017</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December 20,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December 20, 2017</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December 20,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December 20, 2017</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December 20, 2017</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December 20,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December 20, 2017</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 id="2147483728" r:id="rId16"/>
    <p:sldLayoutId id="2147483729" r:id="rId17"/>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6.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ull Slide Photo"/>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0" y="-1"/>
            <a:ext cx="12192000" cy="6858001"/>
          </a:xfrm>
          <a:prstGeom prst="rect">
            <a:avLst/>
          </a:prstGeom>
        </p:spPr>
      </p:pic>
      <p:sp>
        <p:nvSpPr>
          <p:cNvPr id="9" name="Tinted Rectangle"/>
          <p:cNvSpPr/>
          <p:nvPr/>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497711" y="721257"/>
            <a:ext cx="11586259" cy="1734724"/>
          </a:xfrm>
        </p:spPr>
        <p:txBody>
          <a:bodyPr/>
          <a:lstStyle/>
          <a:p>
            <a:r>
              <a:rPr lang="en-US" dirty="0" err="1"/>
              <a:t>Vimercate</a:t>
            </a:r>
            <a:r>
              <a:rPr lang="en-US" dirty="0"/>
              <a:t> SR71B array characterization</a:t>
            </a:r>
          </a:p>
        </p:txBody>
      </p:sp>
      <p:sp>
        <p:nvSpPr>
          <p:cNvPr id="3" name="Text Placeholder 2"/>
          <p:cNvSpPr>
            <a:spLocks noGrp="1"/>
          </p:cNvSpPr>
          <p:nvPr>
            <p:ph type="body" sz="quarter" idx="10"/>
          </p:nvPr>
        </p:nvSpPr>
        <p:spPr/>
        <p:txBody>
          <a:bodyPr>
            <a:noAutofit/>
          </a:bodyPr>
          <a:lstStyle/>
          <a:p>
            <a:endParaRPr lang="en-US" sz="4000" dirty="0"/>
          </a:p>
          <a:p>
            <a:r>
              <a:rPr lang="en-US" sz="4000" dirty="0"/>
              <a:t>Reliability update @85C (Bias drift, </a:t>
            </a:r>
            <a:r>
              <a:rPr lang="en-US" sz="4000" dirty="0" err="1"/>
              <a:t>ReadDisturb</a:t>
            </a:r>
            <a:r>
              <a:rPr lang="en-US" sz="4000" dirty="0"/>
              <a:t> distributions)</a:t>
            </a:r>
          </a:p>
          <a:p>
            <a:endParaRPr lang="en-US" sz="4000" dirty="0"/>
          </a:p>
        </p:txBody>
      </p:sp>
      <p:sp>
        <p:nvSpPr>
          <p:cNvPr id="8" name="Text Placeholder 7"/>
          <p:cNvSpPr>
            <a:spLocks noGrp="1"/>
          </p:cNvSpPr>
          <p:nvPr>
            <p:ph type="body" sz="quarter" idx="14"/>
          </p:nvPr>
        </p:nvSpPr>
        <p:spPr>
          <a:xfrm>
            <a:off x="-1676400" y="1"/>
            <a:ext cx="1439862" cy="4756148"/>
          </a:xfrm>
        </p:spPr>
        <p:txBody>
          <a:bodyPr/>
          <a:lstStyle/>
          <a:p>
            <a:r>
              <a:rPr lang="en-US" dirty="0"/>
              <a:t>To create this effect:</a:t>
            </a:r>
          </a:p>
          <a:p>
            <a:pPr lvl="1"/>
            <a:r>
              <a:rPr lang="en-US" dirty="0"/>
              <a:t>From Selection Pane, hide Tinted Rectangle.</a:t>
            </a:r>
          </a:p>
          <a:p>
            <a:pPr lvl="1"/>
            <a:r>
              <a:rPr lang="en-US" dirty="0"/>
              <a:t>Use Change Picture command to place photo.</a:t>
            </a:r>
            <a:br>
              <a:rPr lang="en-US" dirty="0"/>
            </a:br>
            <a:br>
              <a:rPr lang="en-US" dirty="0"/>
            </a:br>
            <a:r>
              <a:rPr lang="en-US" dirty="0"/>
              <a:t>Or replace it with a Clipboard paste or a drag and drop from a folder.</a:t>
            </a:r>
          </a:p>
          <a:p>
            <a:pPr lvl="1"/>
            <a:r>
              <a:rPr lang="en-US" dirty="0"/>
              <a:t>Unhide Tinted Rectangle and set it to desired level of transparency. (25% usually works well.)</a:t>
            </a:r>
          </a:p>
          <a:p>
            <a:pPr lvl="1"/>
            <a:r>
              <a:rPr lang="en-US" dirty="0"/>
              <a:t>From the Title Slide layout, copy and paste the circuit line and </a:t>
            </a:r>
            <a:r>
              <a:rPr lang="en-US"/>
              <a:t>the logo </a:t>
            </a:r>
            <a:r>
              <a:rPr lang="en-US" dirty="0"/>
              <a:t>onto this slide.</a:t>
            </a:r>
          </a:p>
          <a:p>
            <a:endParaRPr lang="en-US" dirty="0"/>
          </a:p>
        </p:txBody>
      </p:sp>
      <p:grpSp>
        <p:nvGrpSpPr>
          <p:cNvPr id="12" name="Group 11"/>
          <p:cNvGrpSpPr/>
          <p:nvPr/>
        </p:nvGrpSpPr>
        <p:grpSpPr>
          <a:xfrm>
            <a:off x="7589330" y="5509552"/>
            <a:ext cx="4141515" cy="1157119"/>
            <a:chOff x="5930901" y="4179887"/>
            <a:chExt cx="2727324" cy="762001"/>
          </a:xfrm>
          <a:solidFill>
            <a:schemeClr val="bg1"/>
          </a:solidFill>
        </p:grpSpPr>
        <p:sp>
          <p:nvSpPr>
            <p:cNvPr id="1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21" name="Group 5"/>
          <p:cNvGrpSpPr>
            <a:grpSpLocks noChangeAspect="1"/>
          </p:cNvGrpSpPr>
          <p:nvPr/>
        </p:nvGrpSpPr>
        <p:grpSpPr bwMode="auto">
          <a:xfrm>
            <a:off x="970345" y="2642062"/>
            <a:ext cx="11281834" cy="40216"/>
            <a:chOff x="2437" y="1611"/>
            <a:chExt cx="5330" cy="19"/>
          </a:xfrm>
        </p:grpSpPr>
        <p:sp>
          <p:nvSpPr>
            <p:cNvPr id="22" name="Oval 21"/>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3"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24" name="TextBox 23"/>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a:solidFill>
                  <a:schemeClr val="bg1"/>
                </a:solidFill>
                <a:latin typeface="Segoe UI" panose="020B0502040204020203" pitchFamily="34" charset="0"/>
                <a:ea typeface="+mn-ea"/>
                <a:cs typeface="Segoe UI" panose="020B0502040204020203" pitchFamily="34" charset="0"/>
              </a:rPr>
              <a:t>©2016 </a:t>
            </a:r>
            <a:r>
              <a:rPr lang="en-US" sz="800" kern="1200" dirty="0">
                <a:solidFill>
                  <a:schemeClr val="bg1"/>
                </a:solidFill>
                <a:latin typeface="Segoe UI" panose="020B0502040204020203" pitchFamily="34" charset="0"/>
                <a:ea typeface="+mn-ea"/>
                <a:cs typeface="Segoe UI" panose="020B0502040204020203"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spTree>
    <p:extLst>
      <p:ext uri="{BB962C8B-B14F-4D97-AF65-F5344CB8AC3E}">
        <p14:creationId xmlns:p14="http://schemas.microsoft.com/office/powerpoint/2010/main" val="357312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 check for 16k Reads</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December 22, 2017</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11" name="Picture 10"/>
          <p:cNvPicPr>
            <a:picLocks noChangeAspect="1"/>
          </p:cNvPicPr>
          <p:nvPr/>
        </p:nvPicPr>
        <p:blipFill>
          <a:blip r:embed="rId2"/>
          <a:stretch>
            <a:fillRect/>
          </a:stretch>
        </p:blipFill>
        <p:spPr>
          <a:xfrm>
            <a:off x="1185304" y="1170646"/>
            <a:ext cx="9022080" cy="5295900"/>
          </a:xfrm>
          <a:prstGeom prst="rect">
            <a:avLst/>
          </a:prstGeom>
        </p:spPr>
      </p:pic>
      <p:cxnSp>
        <p:nvCxnSpPr>
          <p:cNvPr id="13" name="Straight Arrow Connector 12"/>
          <p:cNvCxnSpPr/>
          <p:nvPr/>
        </p:nvCxnSpPr>
        <p:spPr>
          <a:xfrm flipH="1" flipV="1">
            <a:off x="4774303" y="5638800"/>
            <a:ext cx="1531248" cy="95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343400" y="5638800"/>
            <a:ext cx="1964535" cy="9525"/>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91075" y="3409950"/>
            <a:ext cx="0" cy="2486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43400" y="3409950"/>
            <a:ext cx="0" cy="24860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12232" y="2971734"/>
            <a:ext cx="647806" cy="369332"/>
          </a:xfrm>
          <a:prstGeom prst="rect">
            <a:avLst/>
          </a:prstGeom>
          <a:noFill/>
        </p:spPr>
        <p:txBody>
          <a:bodyPr wrap="none" rtlCol="0">
            <a:spAutoFit/>
          </a:bodyPr>
          <a:lstStyle/>
          <a:p>
            <a:r>
              <a:rPr lang="en-US" dirty="0" err="1">
                <a:latin typeface="Segoe UI" panose="020B0502040204020203" pitchFamily="34" charset="0"/>
                <a:cs typeface="Segoe UI" panose="020B0502040204020203" pitchFamily="34" charset="0"/>
              </a:rPr>
              <a:t>Vdm</a:t>
            </a:r>
            <a:endParaRPr lang="en-US" dirty="0">
              <a:latin typeface="Segoe UI" panose="020B0502040204020203" pitchFamily="34" charset="0"/>
              <a:cs typeface="Segoe UI" panose="020B0502040204020203" pitchFamily="34" charset="0"/>
            </a:endParaRPr>
          </a:p>
        </p:txBody>
      </p:sp>
      <p:sp>
        <p:nvSpPr>
          <p:cNvPr id="20" name="TextBox 19"/>
          <p:cNvSpPr txBox="1"/>
          <p:nvPr/>
        </p:nvSpPr>
        <p:spPr>
          <a:xfrm>
            <a:off x="1878317" y="1261264"/>
            <a:ext cx="473469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450mV is the min required margin after drift </a:t>
            </a:r>
          </a:p>
        </p:txBody>
      </p:sp>
      <p:cxnSp>
        <p:nvCxnSpPr>
          <p:cNvPr id="22" name="Straight Arrow Connector 21"/>
          <p:cNvCxnSpPr/>
          <p:nvPr/>
        </p:nvCxnSpPr>
        <p:spPr>
          <a:xfrm flipH="1">
            <a:off x="4409813" y="3513813"/>
            <a:ext cx="3644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182100" y="2581275"/>
            <a:ext cx="523875" cy="8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10700" y="3513813"/>
            <a:ext cx="145764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Bias rotation</a:t>
            </a:r>
          </a:p>
        </p:txBody>
      </p:sp>
    </p:spTree>
    <p:extLst>
      <p:ext uri="{BB962C8B-B14F-4D97-AF65-F5344CB8AC3E}">
        <p14:creationId xmlns:p14="http://schemas.microsoft.com/office/powerpoint/2010/main" val="220328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 check for 1k reads</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December 22, 2017</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10" name="Picture 9"/>
          <p:cNvPicPr>
            <a:picLocks noChangeAspect="1"/>
          </p:cNvPicPr>
          <p:nvPr/>
        </p:nvPicPr>
        <p:blipFill>
          <a:blip r:embed="rId2"/>
          <a:stretch>
            <a:fillRect/>
          </a:stretch>
        </p:blipFill>
        <p:spPr>
          <a:xfrm>
            <a:off x="1319530" y="1074871"/>
            <a:ext cx="9014460" cy="5288280"/>
          </a:xfrm>
          <a:prstGeom prst="rect">
            <a:avLst/>
          </a:prstGeom>
        </p:spPr>
      </p:pic>
      <p:cxnSp>
        <p:nvCxnSpPr>
          <p:cNvPr id="12" name="Straight Connector 11"/>
          <p:cNvCxnSpPr/>
          <p:nvPr/>
        </p:nvCxnSpPr>
        <p:spPr>
          <a:xfrm flipV="1">
            <a:off x="2982595" y="2200275"/>
            <a:ext cx="0" cy="36195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33675" y="1830943"/>
            <a:ext cx="647806" cy="369332"/>
          </a:xfrm>
          <a:prstGeom prst="rect">
            <a:avLst/>
          </a:prstGeom>
          <a:noFill/>
        </p:spPr>
        <p:txBody>
          <a:bodyPr wrap="none" rtlCol="0">
            <a:spAutoFit/>
          </a:bodyPr>
          <a:lstStyle/>
          <a:p>
            <a:r>
              <a:rPr lang="en-US" dirty="0" err="1">
                <a:latin typeface="Segoe UI" panose="020B0502040204020203" pitchFamily="34" charset="0"/>
                <a:cs typeface="Segoe UI" panose="020B0502040204020203" pitchFamily="34" charset="0"/>
              </a:rPr>
              <a:t>Vdm</a:t>
            </a:r>
            <a:endParaRPr lang="en-US" dirty="0">
              <a:latin typeface="Segoe UI" panose="020B0502040204020203" pitchFamily="34" charset="0"/>
              <a:cs typeface="Segoe UI" panose="020B0502040204020203" pitchFamily="34" charset="0"/>
            </a:endParaRPr>
          </a:p>
        </p:txBody>
      </p:sp>
      <p:cxnSp>
        <p:nvCxnSpPr>
          <p:cNvPr id="15" name="Straight Arrow Connector 14"/>
          <p:cNvCxnSpPr/>
          <p:nvPr/>
        </p:nvCxnSpPr>
        <p:spPr>
          <a:xfrm flipV="1">
            <a:off x="2982595" y="5543837"/>
            <a:ext cx="1322705" cy="132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49868" y="5107543"/>
            <a:ext cx="90120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200mV</a:t>
            </a:r>
          </a:p>
        </p:txBody>
      </p:sp>
    </p:spTree>
    <p:extLst>
      <p:ext uri="{BB962C8B-B14F-4D97-AF65-F5344CB8AC3E}">
        <p14:creationId xmlns:p14="http://schemas.microsoft.com/office/powerpoint/2010/main" val="331145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voltage skew on longer cycle stress</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December 21, 2017</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8" name="Picture 7"/>
          <p:cNvPicPr>
            <a:picLocks noChangeAspect="1"/>
          </p:cNvPicPr>
          <p:nvPr/>
        </p:nvPicPr>
        <p:blipFill>
          <a:blip r:embed="rId2"/>
          <a:stretch>
            <a:fillRect/>
          </a:stretch>
        </p:blipFill>
        <p:spPr>
          <a:xfrm>
            <a:off x="1506428" y="1547311"/>
            <a:ext cx="8488680" cy="5044440"/>
          </a:xfrm>
          <a:prstGeom prst="rect">
            <a:avLst/>
          </a:prstGeom>
        </p:spPr>
      </p:pic>
      <p:sp>
        <p:nvSpPr>
          <p:cNvPr id="9" name="TextBox 8"/>
          <p:cNvSpPr txBox="1"/>
          <p:nvPr/>
        </p:nvSpPr>
        <p:spPr>
          <a:xfrm>
            <a:off x="2365524" y="1608095"/>
            <a:ext cx="642836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17M total writes bias stress (50% set / 50% reset, 40ns pulses)</a:t>
            </a:r>
          </a:p>
        </p:txBody>
      </p:sp>
      <p:sp>
        <p:nvSpPr>
          <p:cNvPr id="10" name="TextBox 9"/>
          <p:cNvSpPr txBox="1"/>
          <p:nvPr/>
        </p:nvSpPr>
        <p:spPr>
          <a:xfrm>
            <a:off x="2572197" y="2509235"/>
            <a:ext cx="4127876"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&lt; 75mV median shift for 16M writes with typical selection</a:t>
            </a:r>
          </a:p>
        </p:txBody>
      </p:sp>
      <p:cxnSp>
        <p:nvCxnSpPr>
          <p:cNvPr id="12" name="Straight Arrow Connector 11"/>
          <p:cNvCxnSpPr/>
          <p:nvPr/>
        </p:nvCxnSpPr>
        <p:spPr>
          <a:xfrm>
            <a:off x="6223518" y="3862873"/>
            <a:ext cx="4765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35894" y="2832400"/>
            <a:ext cx="1287624" cy="918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80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6037544" y="829246"/>
            <a:ext cx="6041721" cy="3637131"/>
          </a:xfrm>
          <a:prstGeom prst="rect">
            <a:avLst/>
          </a:prstGeom>
        </p:spPr>
      </p:pic>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dirty="0"/>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14</a:t>
            </a:fld>
            <a:endParaRPr lang="en-US"/>
          </a:p>
        </p:txBody>
      </p:sp>
      <p:grpSp>
        <p:nvGrpSpPr>
          <p:cNvPr id="30" name="Group 29"/>
          <p:cNvGrpSpPr/>
          <p:nvPr/>
        </p:nvGrpSpPr>
        <p:grpSpPr>
          <a:xfrm>
            <a:off x="54732" y="842773"/>
            <a:ext cx="6083022" cy="3618155"/>
            <a:chOff x="54732" y="842773"/>
            <a:chExt cx="6083022" cy="3618155"/>
          </a:xfrm>
        </p:grpSpPr>
        <p:pic>
          <p:nvPicPr>
            <p:cNvPr id="20" name="Picture 19"/>
            <p:cNvPicPr>
              <a:picLocks noChangeAspect="1"/>
            </p:cNvPicPr>
            <p:nvPr/>
          </p:nvPicPr>
          <p:blipFill>
            <a:blip r:embed="rId3"/>
            <a:stretch>
              <a:fillRect/>
            </a:stretch>
          </p:blipFill>
          <p:spPr>
            <a:xfrm>
              <a:off x="54732" y="842773"/>
              <a:ext cx="6083022" cy="3618155"/>
            </a:xfrm>
            <a:prstGeom prst="rect">
              <a:avLst/>
            </a:prstGeom>
          </p:spPr>
        </p:pic>
        <p:sp>
          <p:nvSpPr>
            <p:cNvPr id="10" name="Oval 9"/>
            <p:cNvSpPr/>
            <p:nvPr/>
          </p:nvSpPr>
          <p:spPr>
            <a:xfrm>
              <a:off x="3475056" y="3203150"/>
              <a:ext cx="211873" cy="3345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grpSp>
      <p:sp>
        <p:nvSpPr>
          <p:cNvPr id="11" name="Oval 10"/>
          <p:cNvSpPr/>
          <p:nvPr/>
        </p:nvSpPr>
        <p:spPr>
          <a:xfrm>
            <a:off x="9468355" y="3023356"/>
            <a:ext cx="211873" cy="3345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TextBox 13"/>
          <p:cNvSpPr txBox="1"/>
          <p:nvPr/>
        </p:nvSpPr>
        <p:spPr>
          <a:xfrm>
            <a:off x="4679586" y="2071607"/>
            <a:ext cx="28328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32k added with IPD 145us</a:t>
            </a:r>
          </a:p>
        </p:txBody>
      </p:sp>
      <p:cxnSp>
        <p:nvCxnSpPr>
          <p:cNvPr id="16" name="Straight Arrow Connector 15"/>
          <p:cNvCxnSpPr>
            <a:stCxn id="10" idx="7"/>
          </p:cNvCxnSpPr>
          <p:nvPr/>
        </p:nvCxnSpPr>
        <p:spPr>
          <a:xfrm flipV="1">
            <a:off x="3655901" y="2412846"/>
            <a:ext cx="1805447" cy="8392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053238" y="2432980"/>
            <a:ext cx="2445546" cy="6386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4"/>
          <a:stretch>
            <a:fillRect/>
          </a:stretch>
        </p:blipFill>
        <p:spPr>
          <a:xfrm>
            <a:off x="3649631" y="4371312"/>
            <a:ext cx="4467235" cy="2486687"/>
          </a:xfrm>
          <a:prstGeom prst="rect">
            <a:avLst/>
          </a:prstGeom>
        </p:spPr>
      </p:pic>
      <p:sp>
        <p:nvSpPr>
          <p:cNvPr id="24" name="Oval 23"/>
          <p:cNvSpPr/>
          <p:nvPr/>
        </p:nvSpPr>
        <p:spPr>
          <a:xfrm>
            <a:off x="6025018" y="5542519"/>
            <a:ext cx="100210" cy="180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25" name="Straight Arrow Connector 24"/>
          <p:cNvCxnSpPr/>
          <p:nvPr/>
        </p:nvCxnSpPr>
        <p:spPr>
          <a:xfrm flipH="1" flipV="1">
            <a:off x="6025018" y="2523797"/>
            <a:ext cx="50105" cy="2983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603299" y="5824603"/>
            <a:ext cx="676405" cy="12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32203" y="5652463"/>
            <a:ext cx="144802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Different die</a:t>
            </a:r>
          </a:p>
        </p:txBody>
      </p:sp>
      <p:sp>
        <p:nvSpPr>
          <p:cNvPr id="2" name="Title 1"/>
          <p:cNvSpPr>
            <a:spLocks noGrp="1"/>
          </p:cNvSpPr>
          <p:nvPr>
            <p:ph type="title"/>
          </p:nvPr>
        </p:nvSpPr>
        <p:spPr>
          <a:xfrm>
            <a:off x="56275" y="5581"/>
            <a:ext cx="11952224" cy="842773"/>
          </a:xfrm>
        </p:spPr>
        <p:txBody>
          <a:bodyPr>
            <a:normAutofit fontScale="90000"/>
          </a:bodyPr>
          <a:lstStyle/>
          <a:p>
            <a:r>
              <a:rPr lang="en-US" dirty="0"/>
              <a:t>Evolution summary on same die (1,1), different blocks, Neg reading</a:t>
            </a:r>
          </a:p>
        </p:txBody>
      </p:sp>
      <p:sp>
        <p:nvSpPr>
          <p:cNvPr id="7" name="TextBox 6"/>
          <p:cNvSpPr txBox="1"/>
          <p:nvPr/>
        </p:nvSpPr>
        <p:spPr>
          <a:xfrm>
            <a:off x="654692" y="3537686"/>
            <a:ext cx="1904880"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200ns read delay</a:t>
            </a:r>
          </a:p>
        </p:txBody>
      </p:sp>
      <p:sp>
        <p:nvSpPr>
          <p:cNvPr id="8" name="TextBox 7"/>
          <p:cNvSpPr txBox="1"/>
          <p:nvPr/>
        </p:nvSpPr>
        <p:spPr>
          <a:xfrm>
            <a:off x="66546" y="4901273"/>
            <a:ext cx="3301250"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No clear turnaround anticipation for long IPD and short drift time</a:t>
            </a:r>
          </a:p>
        </p:txBody>
      </p:sp>
    </p:spTree>
    <p:extLst>
      <p:ext uri="{BB962C8B-B14F-4D97-AF65-F5344CB8AC3E}">
        <p14:creationId xmlns:p14="http://schemas.microsoft.com/office/powerpoint/2010/main" val="443855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turn around irreversible?</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15</a:t>
            </a:fld>
            <a:endParaRPr lang="en-US"/>
          </a:p>
        </p:txBody>
      </p:sp>
      <p:pic>
        <p:nvPicPr>
          <p:cNvPr id="7" name="Content Placeholder 6"/>
          <p:cNvPicPr>
            <a:picLocks noGrp="1" noChangeAspect="1"/>
          </p:cNvPicPr>
          <p:nvPr>
            <p:ph sz="half" idx="1"/>
          </p:nvPr>
        </p:nvPicPr>
        <p:blipFill>
          <a:blip r:embed="rId2"/>
          <a:stretch>
            <a:fillRect/>
          </a:stretch>
        </p:blipFill>
        <p:spPr>
          <a:xfrm>
            <a:off x="1776555" y="1390056"/>
            <a:ext cx="7956167" cy="4647750"/>
          </a:xfrm>
          <a:prstGeom prst="rect">
            <a:avLst/>
          </a:prstGeom>
        </p:spPr>
      </p:pic>
      <p:cxnSp>
        <p:nvCxnSpPr>
          <p:cNvPr id="9" name="Straight Arrow Connector 8"/>
          <p:cNvCxnSpPr/>
          <p:nvPr/>
        </p:nvCxnSpPr>
        <p:spPr>
          <a:xfrm flipH="1">
            <a:off x="6726477" y="3444658"/>
            <a:ext cx="755200" cy="12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33173" y="3507288"/>
            <a:ext cx="651353" cy="89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2656" y="2905716"/>
            <a:ext cx="1678488"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 week wait time @ 85C</a:t>
            </a:r>
          </a:p>
        </p:txBody>
      </p:sp>
    </p:spTree>
    <p:extLst>
      <p:ext uri="{BB962C8B-B14F-4D97-AF65-F5344CB8AC3E}">
        <p14:creationId xmlns:p14="http://schemas.microsoft.com/office/powerpoint/2010/main" val="410588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disturb margin extraction method</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16</a:t>
            </a:fld>
            <a:endParaRPr lang="en-US"/>
          </a:p>
        </p:txBody>
      </p:sp>
      <p:pic>
        <p:nvPicPr>
          <p:cNvPr id="7" name="Picture 6"/>
          <p:cNvPicPr>
            <a:picLocks noChangeAspect="1"/>
          </p:cNvPicPr>
          <p:nvPr/>
        </p:nvPicPr>
        <p:blipFill>
          <a:blip r:embed="rId2"/>
          <a:stretch>
            <a:fillRect/>
          </a:stretch>
        </p:blipFill>
        <p:spPr>
          <a:xfrm>
            <a:off x="2164079" y="1261399"/>
            <a:ext cx="7160895" cy="4797889"/>
          </a:xfrm>
          <a:prstGeom prst="rect">
            <a:avLst/>
          </a:prstGeom>
        </p:spPr>
      </p:pic>
      <p:sp>
        <p:nvSpPr>
          <p:cNvPr id="8" name="TextBox 7"/>
          <p:cNvSpPr txBox="1"/>
          <p:nvPr/>
        </p:nvSpPr>
        <p:spPr>
          <a:xfrm>
            <a:off x="2962275" y="1428750"/>
            <a:ext cx="57740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85C</a:t>
            </a:r>
          </a:p>
        </p:txBody>
      </p:sp>
    </p:spTree>
    <p:extLst>
      <p:ext uri="{BB962C8B-B14F-4D97-AF65-F5344CB8AC3E}">
        <p14:creationId xmlns:p14="http://schemas.microsoft.com/office/powerpoint/2010/main" val="7544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87" y="8782"/>
            <a:ext cx="10363200" cy="842773"/>
          </a:xfrm>
        </p:spPr>
        <p:txBody>
          <a:bodyPr/>
          <a:lstStyle/>
          <a:p>
            <a:r>
              <a:rPr lang="en-US" dirty="0"/>
              <a:t>Short time Drift, 1us</a:t>
            </a:r>
            <a:r>
              <a:rPr lang="en-US" dirty="0">
                <a:sym typeface="Wingdings" panose="05000000000000000000" pitchFamily="2" charset="2"/>
              </a:rPr>
              <a:t> 10s</a:t>
            </a:r>
            <a:r>
              <a:rPr lang="en-US" dirty="0"/>
              <a:t> (128k Cycles) </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dirty="0"/>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17</a:t>
            </a:fld>
            <a:endParaRPr lang="en-US"/>
          </a:p>
        </p:txBody>
      </p:sp>
      <p:pic>
        <p:nvPicPr>
          <p:cNvPr id="7" name="Content Placeholder 6"/>
          <p:cNvPicPr>
            <a:picLocks noGrp="1" noChangeAspect="1"/>
          </p:cNvPicPr>
          <p:nvPr>
            <p:ph sz="half" idx="1"/>
          </p:nvPr>
        </p:nvPicPr>
        <p:blipFill>
          <a:blip r:embed="rId2"/>
          <a:stretch>
            <a:fillRect/>
          </a:stretch>
        </p:blipFill>
        <p:spPr>
          <a:xfrm>
            <a:off x="43092" y="842773"/>
            <a:ext cx="5122087" cy="3149504"/>
          </a:xfrm>
          <a:prstGeom prst="rect">
            <a:avLst/>
          </a:prstGeom>
        </p:spPr>
      </p:pic>
      <p:pic>
        <p:nvPicPr>
          <p:cNvPr id="8" name="Picture 7"/>
          <p:cNvPicPr>
            <a:picLocks noChangeAspect="1"/>
          </p:cNvPicPr>
          <p:nvPr/>
        </p:nvPicPr>
        <p:blipFill>
          <a:blip r:embed="rId3"/>
          <a:stretch>
            <a:fillRect/>
          </a:stretch>
        </p:blipFill>
        <p:spPr>
          <a:xfrm>
            <a:off x="6112413" y="1475838"/>
            <a:ext cx="5491435" cy="3285055"/>
          </a:xfrm>
          <a:prstGeom prst="rect">
            <a:avLst/>
          </a:prstGeom>
        </p:spPr>
      </p:pic>
      <p:sp>
        <p:nvSpPr>
          <p:cNvPr id="9" name="TextBox 8"/>
          <p:cNvSpPr txBox="1"/>
          <p:nvPr/>
        </p:nvSpPr>
        <p:spPr>
          <a:xfrm>
            <a:off x="9934575" y="2476500"/>
            <a:ext cx="191789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SXP ref from Bob</a:t>
            </a:r>
          </a:p>
        </p:txBody>
      </p:sp>
      <p:sp>
        <p:nvSpPr>
          <p:cNvPr id="10" name="TextBox 9"/>
          <p:cNvSpPr txBox="1"/>
          <p:nvPr/>
        </p:nvSpPr>
        <p:spPr>
          <a:xfrm>
            <a:off x="6520777" y="5093683"/>
            <a:ext cx="5250616"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Set drift is consistent with SXP data @ 85C</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Window loss for SSM in the range of 50mV from 1us to 10s</a:t>
            </a:r>
          </a:p>
        </p:txBody>
      </p:sp>
      <p:pic>
        <p:nvPicPr>
          <p:cNvPr id="11" name="Picture 10"/>
          <p:cNvPicPr>
            <a:picLocks noChangeAspect="1"/>
          </p:cNvPicPr>
          <p:nvPr/>
        </p:nvPicPr>
        <p:blipFill>
          <a:blip r:embed="rId4"/>
          <a:stretch>
            <a:fillRect/>
          </a:stretch>
        </p:blipFill>
        <p:spPr>
          <a:xfrm>
            <a:off x="4992" y="3495675"/>
            <a:ext cx="5406453" cy="3371488"/>
          </a:xfrm>
          <a:prstGeom prst="rect">
            <a:avLst/>
          </a:prstGeom>
        </p:spPr>
      </p:pic>
      <p:sp>
        <p:nvSpPr>
          <p:cNvPr id="12" name="TextBox 11"/>
          <p:cNvSpPr txBox="1"/>
          <p:nvPr/>
        </p:nvSpPr>
        <p:spPr>
          <a:xfrm>
            <a:off x="2752725" y="1371600"/>
            <a:ext cx="57740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85C</a:t>
            </a:r>
          </a:p>
        </p:txBody>
      </p:sp>
      <p:sp>
        <p:nvSpPr>
          <p:cNvPr id="13" name="TextBox 12"/>
          <p:cNvSpPr txBox="1"/>
          <p:nvPr/>
        </p:nvSpPr>
        <p:spPr>
          <a:xfrm>
            <a:off x="2924175" y="4209168"/>
            <a:ext cx="57740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50C</a:t>
            </a:r>
          </a:p>
        </p:txBody>
      </p:sp>
      <p:sp>
        <p:nvSpPr>
          <p:cNvPr id="14" name="TextBox 13"/>
          <p:cNvSpPr txBox="1"/>
          <p:nvPr/>
        </p:nvSpPr>
        <p:spPr>
          <a:xfrm>
            <a:off x="762000" y="5301328"/>
            <a:ext cx="140230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225mV shift</a:t>
            </a:r>
          </a:p>
        </p:txBody>
      </p:sp>
      <p:cxnSp>
        <p:nvCxnSpPr>
          <p:cNvPr id="16" name="Straight Arrow Connector 15"/>
          <p:cNvCxnSpPr/>
          <p:nvPr/>
        </p:nvCxnSpPr>
        <p:spPr>
          <a:xfrm>
            <a:off x="1188720" y="4852248"/>
            <a:ext cx="1002030" cy="32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00082" y="4950916"/>
            <a:ext cx="1002030" cy="32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59184" y="5301328"/>
            <a:ext cx="140230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180mV shift</a:t>
            </a:r>
          </a:p>
        </p:txBody>
      </p:sp>
      <p:cxnSp>
        <p:nvCxnSpPr>
          <p:cNvPr id="19" name="Straight Arrow Connector 18"/>
          <p:cNvCxnSpPr/>
          <p:nvPr/>
        </p:nvCxnSpPr>
        <p:spPr>
          <a:xfrm>
            <a:off x="1051560" y="2127784"/>
            <a:ext cx="1002030" cy="32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63153" y="2618304"/>
            <a:ext cx="140230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300mV shift</a:t>
            </a:r>
          </a:p>
        </p:txBody>
      </p:sp>
      <p:cxnSp>
        <p:nvCxnSpPr>
          <p:cNvPr id="21" name="Straight Arrow Connector 20"/>
          <p:cNvCxnSpPr/>
          <p:nvPr/>
        </p:nvCxnSpPr>
        <p:spPr>
          <a:xfrm>
            <a:off x="3062058" y="2165073"/>
            <a:ext cx="1002030" cy="32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59183" y="2140441"/>
            <a:ext cx="140230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250mV shift</a:t>
            </a:r>
          </a:p>
        </p:txBody>
      </p:sp>
      <p:cxnSp>
        <p:nvCxnSpPr>
          <p:cNvPr id="24" name="Straight Connector 23"/>
          <p:cNvCxnSpPr/>
          <p:nvPr/>
        </p:nvCxnSpPr>
        <p:spPr>
          <a:xfrm>
            <a:off x="6638925" y="4011327"/>
            <a:ext cx="3390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544050" y="3676650"/>
            <a:ext cx="87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934575" y="3676650"/>
            <a:ext cx="0" cy="3346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69745" y="3676650"/>
            <a:ext cx="90120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250mV</a:t>
            </a:r>
          </a:p>
        </p:txBody>
      </p:sp>
    </p:spTree>
    <p:extLst>
      <p:ext uri="{BB962C8B-B14F-4D97-AF65-F5344CB8AC3E}">
        <p14:creationId xmlns:p14="http://schemas.microsoft.com/office/powerpoint/2010/main" val="268767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Vth temp dependence, 128k cycles</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18</a:t>
            </a:fld>
            <a:endParaRPr lang="en-US"/>
          </a:p>
        </p:txBody>
      </p:sp>
      <p:pic>
        <p:nvPicPr>
          <p:cNvPr id="7" name="Picture 6"/>
          <p:cNvPicPr>
            <a:picLocks noChangeAspect="1"/>
          </p:cNvPicPr>
          <p:nvPr/>
        </p:nvPicPr>
        <p:blipFill>
          <a:blip r:embed="rId2"/>
          <a:stretch>
            <a:fillRect/>
          </a:stretch>
        </p:blipFill>
        <p:spPr>
          <a:xfrm>
            <a:off x="3333750" y="1567330"/>
            <a:ext cx="6534150" cy="4071478"/>
          </a:xfrm>
          <a:prstGeom prst="rect">
            <a:avLst/>
          </a:prstGeom>
        </p:spPr>
      </p:pic>
      <p:cxnSp>
        <p:nvCxnSpPr>
          <p:cNvPr id="9" name="Straight Arrow Connector 8"/>
          <p:cNvCxnSpPr/>
          <p:nvPr/>
        </p:nvCxnSpPr>
        <p:spPr>
          <a:xfrm flipH="1">
            <a:off x="4383677" y="3471624"/>
            <a:ext cx="971550" cy="135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12509" y="3724274"/>
            <a:ext cx="115127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-3.5mV/C</a:t>
            </a:r>
          </a:p>
        </p:txBody>
      </p:sp>
      <p:sp>
        <p:nvSpPr>
          <p:cNvPr id="11" name="TextBox 10"/>
          <p:cNvSpPr txBox="1"/>
          <p:nvPr/>
        </p:nvSpPr>
        <p:spPr>
          <a:xfrm>
            <a:off x="5355227" y="1197998"/>
            <a:ext cx="249119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1us write to read delay</a:t>
            </a:r>
          </a:p>
        </p:txBody>
      </p:sp>
      <p:cxnSp>
        <p:nvCxnSpPr>
          <p:cNvPr id="12" name="Straight Arrow Connector 11"/>
          <p:cNvCxnSpPr/>
          <p:nvPr/>
        </p:nvCxnSpPr>
        <p:spPr>
          <a:xfrm flipH="1">
            <a:off x="7360647" y="3335655"/>
            <a:ext cx="971550" cy="135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97796" y="2966323"/>
            <a:ext cx="115127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-4.0mV/C</a:t>
            </a:r>
          </a:p>
        </p:txBody>
      </p:sp>
    </p:spTree>
    <p:extLst>
      <p:ext uri="{BB962C8B-B14F-4D97-AF65-F5344CB8AC3E}">
        <p14:creationId xmlns:p14="http://schemas.microsoft.com/office/powerpoint/2010/main" val="894893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8" y="0"/>
            <a:ext cx="12024731" cy="932313"/>
          </a:xfrm>
        </p:spPr>
        <p:txBody>
          <a:bodyPr>
            <a:noAutofit/>
          </a:bodyPr>
          <a:lstStyle/>
          <a:p>
            <a:r>
              <a:rPr lang="en-US" sz="2800" dirty="0"/>
              <a:t>Interlaced cycling (+60/-60 </a:t>
            </a:r>
            <a:r>
              <a:rPr lang="en-US" sz="2800" dirty="0" err="1"/>
              <a:t>uA</a:t>
            </a:r>
            <a:r>
              <a:rPr lang="en-US" sz="2800" dirty="0"/>
              <a:t>): Median Vth evolution, historical data on A0 (17nm SD , no Indium doping)</a:t>
            </a:r>
          </a:p>
        </p:txBody>
      </p:sp>
      <p:pic>
        <p:nvPicPr>
          <p:cNvPr id="8" name="Content Placeholder 7"/>
          <p:cNvPicPr>
            <a:picLocks noGrp="1" noChangeAspect="1"/>
          </p:cNvPicPr>
          <p:nvPr>
            <p:ph idx="1"/>
          </p:nvPr>
        </p:nvPicPr>
        <p:blipFill>
          <a:blip r:embed="rId2"/>
          <a:stretch>
            <a:fillRect/>
          </a:stretch>
        </p:blipFill>
        <p:spPr>
          <a:xfrm>
            <a:off x="1712" y="1013002"/>
            <a:ext cx="8535214" cy="4416774"/>
          </a:xfrm>
          <a:prstGeom prst="rect">
            <a:avLst/>
          </a:prstGeom>
        </p:spPr>
      </p:pic>
      <p:sp>
        <p:nvSpPr>
          <p:cNvPr id="11" name="TextBox 10"/>
          <p:cNvSpPr txBox="1"/>
          <p:nvPr/>
        </p:nvSpPr>
        <p:spPr>
          <a:xfrm>
            <a:off x="8536924" y="1115664"/>
            <a:ext cx="3359478" cy="2585323"/>
          </a:xfrm>
          <a:prstGeom prst="rect">
            <a:avLst/>
          </a:prstGeom>
          <a:noFill/>
        </p:spPr>
        <p:txBody>
          <a:bodyPr wrap="square" rtlCol="0">
            <a:spAutoFit/>
          </a:bodyPr>
          <a:lstStyle/>
          <a:p>
            <a:pPr marL="285675" indent="-285675">
              <a:buFont typeface="Arial" panose="020B0604020202020204" pitchFamily="34" charset="0"/>
              <a:buChar char="•"/>
            </a:pPr>
            <a:r>
              <a:rPr lang="en-US" dirty="0">
                <a:latin typeface="Segoe UI" panose="020B0502040204020203" pitchFamily="34" charset="0"/>
                <a:cs typeface="Segoe UI" panose="020B0502040204020203" pitchFamily="34" charset="0"/>
              </a:rPr>
              <a:t>Interlaced cycling is not time cumulative, seems more spike driven (absolute number of pulses)</a:t>
            </a:r>
          </a:p>
          <a:p>
            <a:pPr marL="285675" indent="-285675">
              <a:buFont typeface="Arial" panose="020B0604020202020204" pitchFamily="34" charset="0"/>
              <a:buChar char="•"/>
            </a:pPr>
            <a:r>
              <a:rPr lang="en-US" dirty="0">
                <a:latin typeface="Segoe UI" panose="020B0502040204020203" pitchFamily="34" charset="0"/>
                <a:cs typeface="Segoe UI" panose="020B0502040204020203" pitchFamily="34" charset="0"/>
              </a:rPr>
              <a:t>Spike is maximum in interlaced cycling</a:t>
            </a:r>
          </a:p>
          <a:p>
            <a:pPr marL="285675" indent="-285675">
              <a:buFont typeface="Arial" panose="020B0604020202020204" pitchFamily="34" charset="0"/>
              <a:buChar char="•"/>
            </a:pPr>
            <a:r>
              <a:rPr lang="en-US" u="sng" dirty="0">
                <a:latin typeface="Segoe UI" panose="020B0502040204020203" pitchFamily="34" charset="0"/>
                <a:cs typeface="Segoe UI" panose="020B0502040204020203" pitchFamily="34" charset="0"/>
              </a:rPr>
              <a:t>Bathtub curve </a:t>
            </a:r>
            <a:r>
              <a:rPr lang="en-US" dirty="0">
                <a:latin typeface="Segoe UI" panose="020B0502040204020203" pitchFamily="34" charset="0"/>
                <a:cs typeface="Segoe UI" panose="020B0502040204020203" pitchFamily="34" charset="0"/>
              </a:rPr>
              <a:t>still the same of SXP, window tend to close after 100k cycles</a:t>
            </a:r>
          </a:p>
        </p:txBody>
      </p:sp>
      <p:sp>
        <p:nvSpPr>
          <p:cNvPr id="12" name="TextBox 11"/>
          <p:cNvSpPr txBox="1"/>
          <p:nvPr/>
        </p:nvSpPr>
        <p:spPr>
          <a:xfrm>
            <a:off x="2389910" y="2720973"/>
            <a:ext cx="1354858"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100mV/</a:t>
            </a:r>
            <a:r>
              <a:rPr lang="en-US" dirty="0" err="1">
                <a:latin typeface="Segoe UI" panose="020B0502040204020203" pitchFamily="34" charset="0"/>
                <a:cs typeface="Segoe UI" panose="020B0502040204020203" pitchFamily="34" charset="0"/>
              </a:rPr>
              <a:t>dec</a:t>
            </a:r>
            <a:endParaRPr lang="en-US" dirty="0">
              <a:latin typeface="Segoe UI" panose="020B0502040204020203" pitchFamily="34" charset="0"/>
              <a:cs typeface="Segoe UI" panose="020B0502040204020203" pitchFamily="34" charset="0"/>
            </a:endParaRPr>
          </a:p>
        </p:txBody>
      </p:sp>
      <p:cxnSp>
        <p:nvCxnSpPr>
          <p:cNvPr id="14" name="Straight Arrow Connector 13"/>
          <p:cNvCxnSpPr/>
          <p:nvPr/>
        </p:nvCxnSpPr>
        <p:spPr>
          <a:xfrm>
            <a:off x="1578608" y="2252041"/>
            <a:ext cx="1622605" cy="526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3892" y="1555007"/>
            <a:ext cx="0" cy="298239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48792" y="1555007"/>
            <a:ext cx="0" cy="29823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16838" y="4011152"/>
            <a:ext cx="2128211"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Turn around region</a:t>
            </a:r>
          </a:p>
          <a:p>
            <a:endParaRPr lang="en-US" dirty="0">
              <a:latin typeface="Segoe UI" panose="020B0502040204020203" pitchFamily="34" charset="0"/>
              <a:cs typeface="Segoe UI" panose="020B0502040204020203" pitchFamily="34" charset="0"/>
            </a:endParaRPr>
          </a:p>
        </p:txBody>
      </p:sp>
      <p:sp>
        <p:nvSpPr>
          <p:cNvPr id="18" name="TextBox 17"/>
          <p:cNvSpPr txBox="1"/>
          <p:nvPr/>
        </p:nvSpPr>
        <p:spPr>
          <a:xfrm>
            <a:off x="1255200" y="3950407"/>
            <a:ext cx="1946559"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Seasoning region</a:t>
            </a:r>
          </a:p>
          <a:p>
            <a:r>
              <a:rPr lang="en-US" dirty="0">
                <a:latin typeface="Segoe UI" panose="020B0502040204020203" pitchFamily="34" charset="0"/>
                <a:cs typeface="Segoe UI" panose="020B0502040204020203" pitchFamily="34" charset="0"/>
              </a:rPr>
              <a:t>(probe)</a:t>
            </a:r>
          </a:p>
        </p:txBody>
      </p:sp>
      <p:cxnSp>
        <p:nvCxnSpPr>
          <p:cNvPr id="20" name="Straight Arrow Connector 19"/>
          <p:cNvCxnSpPr/>
          <p:nvPr/>
        </p:nvCxnSpPr>
        <p:spPr>
          <a:xfrm flipV="1">
            <a:off x="3458315" y="4675152"/>
            <a:ext cx="0" cy="102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29437" y="3832532"/>
            <a:ext cx="0" cy="1866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24899" y="5724162"/>
            <a:ext cx="226715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Probe sample points</a:t>
            </a:r>
          </a:p>
        </p:txBody>
      </p:sp>
      <p:cxnSp>
        <p:nvCxnSpPr>
          <p:cNvPr id="27" name="Straight Connector 26"/>
          <p:cNvCxnSpPr/>
          <p:nvPr/>
        </p:nvCxnSpPr>
        <p:spPr>
          <a:xfrm>
            <a:off x="3458315" y="3429000"/>
            <a:ext cx="21331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29437" y="3409956"/>
            <a:ext cx="0" cy="27126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20366" y="3848554"/>
            <a:ext cx="3078471"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Typical Seasoning seen at probe</a:t>
            </a:r>
          </a:p>
        </p:txBody>
      </p:sp>
      <p:sp>
        <p:nvSpPr>
          <p:cNvPr id="31" name="Oval 30"/>
          <p:cNvSpPr/>
          <p:nvPr/>
        </p:nvSpPr>
        <p:spPr>
          <a:xfrm>
            <a:off x="5192967" y="3362343"/>
            <a:ext cx="472945" cy="370294"/>
          </a:xfrm>
          <a:prstGeom prst="ellipse">
            <a:avLst/>
          </a:prstGeom>
          <a:no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33" name="Straight Arrow Connector 32"/>
          <p:cNvCxnSpPr>
            <a:stCxn id="31" idx="6"/>
            <a:endCxn id="30" idx="1"/>
          </p:cNvCxnSpPr>
          <p:nvPr/>
        </p:nvCxnSpPr>
        <p:spPr>
          <a:xfrm>
            <a:off x="5665912" y="3547490"/>
            <a:ext cx="2354454" cy="470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05119" y="5323943"/>
            <a:ext cx="542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257414" y="4781171"/>
            <a:ext cx="0" cy="561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247892" y="4771649"/>
            <a:ext cx="4856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733530" y="4781171"/>
            <a:ext cx="0" cy="561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33530" y="5342988"/>
            <a:ext cx="742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476312" y="5342989"/>
            <a:ext cx="0" cy="577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476313" y="5920042"/>
            <a:ext cx="4570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0952388" y="5342989"/>
            <a:ext cx="0" cy="577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933344" y="5342988"/>
            <a:ext cx="6856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733530" y="5076363"/>
            <a:ext cx="74278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0952388" y="5076363"/>
            <a:ext cx="74278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907320" y="4760569"/>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IPD</a:t>
            </a:r>
          </a:p>
        </p:txBody>
      </p:sp>
      <p:sp>
        <p:nvSpPr>
          <p:cNvPr id="58" name="TextBox 57"/>
          <p:cNvSpPr txBox="1"/>
          <p:nvPr/>
        </p:nvSpPr>
        <p:spPr>
          <a:xfrm>
            <a:off x="11021163" y="4707134"/>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IPD</a:t>
            </a:r>
          </a:p>
        </p:txBody>
      </p:sp>
      <p:sp>
        <p:nvSpPr>
          <p:cNvPr id="59" name="TextBox 58"/>
          <p:cNvSpPr txBox="1"/>
          <p:nvPr/>
        </p:nvSpPr>
        <p:spPr>
          <a:xfrm>
            <a:off x="912440" y="1115663"/>
            <a:ext cx="4073423"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IPD=135us, Positive read (old A0 data)</a:t>
            </a:r>
          </a:p>
        </p:txBody>
      </p:sp>
      <p:cxnSp>
        <p:nvCxnSpPr>
          <p:cNvPr id="61" name="Straight Arrow Connector 60"/>
          <p:cNvCxnSpPr/>
          <p:nvPr/>
        </p:nvCxnSpPr>
        <p:spPr>
          <a:xfrm>
            <a:off x="6553072" y="2610080"/>
            <a:ext cx="0" cy="7998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524860" y="2800371"/>
            <a:ext cx="1810304"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Window closure</a:t>
            </a:r>
          </a:p>
          <a:p>
            <a:r>
              <a:rPr lang="en-US" dirty="0">
                <a:latin typeface="Segoe UI" panose="020B0502040204020203" pitchFamily="34" charset="0"/>
                <a:cs typeface="Segoe UI" panose="020B0502040204020203" pitchFamily="34" charset="0"/>
              </a:rPr>
              <a:t>(EOL)</a:t>
            </a:r>
          </a:p>
        </p:txBody>
      </p:sp>
      <p:sp>
        <p:nvSpPr>
          <p:cNvPr id="64" name="TextBox 63"/>
          <p:cNvSpPr txBox="1"/>
          <p:nvPr/>
        </p:nvSpPr>
        <p:spPr>
          <a:xfrm>
            <a:off x="8641016" y="4411941"/>
            <a:ext cx="139493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Set (+60uA)</a:t>
            </a:r>
          </a:p>
        </p:txBody>
      </p:sp>
      <p:sp>
        <p:nvSpPr>
          <p:cNvPr id="65" name="TextBox 64"/>
          <p:cNvSpPr txBox="1"/>
          <p:nvPr/>
        </p:nvSpPr>
        <p:spPr>
          <a:xfrm>
            <a:off x="10163796" y="5919964"/>
            <a:ext cx="155523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Reset (-60uA)</a:t>
            </a:r>
          </a:p>
        </p:txBody>
      </p:sp>
    </p:spTree>
    <p:extLst>
      <p:ext uri="{BB962C8B-B14F-4D97-AF65-F5344CB8AC3E}">
        <p14:creationId xmlns:p14="http://schemas.microsoft.com/office/powerpoint/2010/main" val="351616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1277600" cy="842773"/>
          </a:xfrm>
        </p:spPr>
        <p:txBody>
          <a:bodyPr>
            <a:normAutofit fontScale="90000"/>
          </a:bodyPr>
          <a:lstStyle/>
          <a:p>
            <a:r>
              <a:rPr lang="en-US" dirty="0"/>
              <a:t>SSM reliability assessment on neg read window : </a:t>
            </a:r>
            <a:r>
              <a:rPr lang="en-US" dirty="0" err="1"/>
              <a:t>czn</a:t>
            </a:r>
            <a:r>
              <a:rPr lang="en-US" dirty="0"/>
              <a:t> priority list</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2</a:t>
            </a:fld>
            <a:endParaRPr lang="en-US"/>
          </a:p>
        </p:txBody>
      </p:sp>
      <p:sp>
        <p:nvSpPr>
          <p:cNvPr id="8" name="Content Placeholder 7"/>
          <p:cNvSpPr>
            <a:spLocks noGrp="1"/>
          </p:cNvSpPr>
          <p:nvPr>
            <p:ph sz="half" idx="1"/>
          </p:nvPr>
        </p:nvSpPr>
        <p:spPr/>
        <p:txBody>
          <a:bodyPr>
            <a:normAutofit fontScale="55000" lnSpcReduction="20000"/>
          </a:bodyPr>
          <a:lstStyle/>
          <a:p>
            <a:pPr marL="309011" lvl="1" indent="-309011">
              <a:buFont typeface="Wingdings" panose="05000000000000000000" pitchFamily="2" charset="2"/>
              <a:buChar char="§"/>
              <a:tabLst>
                <a:tab pos="74079" algn="l"/>
              </a:tabLst>
            </a:pPr>
            <a:r>
              <a:rPr lang="en-US" sz="2400" dirty="0"/>
              <a:t>1us interlaced set/reset algo (Hernan to release the routine, need to ask also the fast read disturb pointed out by Al)</a:t>
            </a:r>
          </a:p>
          <a:p>
            <a:r>
              <a:rPr lang="en-US" dirty="0"/>
              <a:t>Current functionality skew ( 20uA --&gt; 80uA) and time ( 45ns--&gt; 150ns)</a:t>
            </a:r>
          </a:p>
          <a:p>
            <a:r>
              <a:rPr lang="en-US" dirty="0"/>
              <a:t>Skew of read sense (40ns --&gt;150ns)</a:t>
            </a:r>
          </a:p>
          <a:p>
            <a:r>
              <a:rPr lang="en-US" dirty="0"/>
              <a:t>25C vs  85C Vth / window sensitivity extraction  with Temperature (best prog/read conditions)</a:t>
            </a:r>
          </a:p>
          <a:p>
            <a:r>
              <a:rPr lang="en-US" dirty="0"/>
              <a:t>Extended cycling on best split </a:t>
            </a:r>
          </a:p>
          <a:p>
            <a:r>
              <a:rPr lang="en-US" dirty="0"/>
              <a:t>Reset read disturb (@ 85C)</a:t>
            </a:r>
          </a:p>
          <a:p>
            <a:r>
              <a:rPr lang="en-US" dirty="0"/>
              <a:t> Long Time drift for best split (2d @ 85C)</a:t>
            </a:r>
          </a:p>
          <a:p>
            <a:pPr marL="309011" lvl="1" indent="-309011">
              <a:buFont typeface="Wingdings" panose="05000000000000000000" pitchFamily="2" charset="2"/>
              <a:buChar char="§"/>
              <a:tabLst>
                <a:tab pos="74079" algn="l"/>
              </a:tabLst>
            </a:pPr>
            <a:r>
              <a:rPr lang="en-US" sz="2400" dirty="0"/>
              <a:t>Cycling vs IPD  </a:t>
            </a:r>
          </a:p>
          <a:p>
            <a:pPr marL="309011" lvl="1" indent="-309011">
              <a:buFont typeface="Wingdings" panose="05000000000000000000" pitchFamily="2" charset="2"/>
              <a:buChar char="§"/>
              <a:tabLst>
                <a:tab pos="74079" algn="l"/>
              </a:tabLst>
            </a:pPr>
            <a:r>
              <a:rPr lang="en-US" sz="2400" dirty="0"/>
              <a:t>Bias drift </a:t>
            </a:r>
          </a:p>
          <a:p>
            <a:r>
              <a:rPr lang="en-US" sz="2300" b="1" dirty="0"/>
              <a:t>Read endurance</a:t>
            </a:r>
          </a:p>
          <a:p>
            <a:r>
              <a:rPr lang="en-US" sz="2300" b="1" dirty="0"/>
              <a:t>Thermal </a:t>
            </a:r>
            <a:r>
              <a:rPr lang="en-US" b="1" dirty="0"/>
              <a:t>disturb check</a:t>
            </a:r>
          </a:p>
          <a:p>
            <a:r>
              <a:rPr lang="en-US" b="1" dirty="0"/>
              <a:t>Full tile testing/cross tile (256kb)</a:t>
            </a:r>
          </a:p>
          <a:p>
            <a:pPr marL="0" indent="0">
              <a:buNone/>
            </a:pPr>
            <a:r>
              <a:rPr lang="en-US" dirty="0"/>
              <a:t>        </a:t>
            </a:r>
            <a:r>
              <a:rPr lang="en-US" b="1" dirty="0"/>
              <a:t>------------------------------------------------- (end of scorecard)-------------------------------------</a:t>
            </a:r>
          </a:p>
          <a:p>
            <a:r>
              <a:rPr lang="en-US" b="1" dirty="0"/>
              <a:t>Write cycling vs ED</a:t>
            </a:r>
          </a:p>
          <a:p>
            <a:r>
              <a:rPr lang="en-US" b="1" dirty="0"/>
              <a:t>First Fire recovery @ high T (4 cases for each bake)</a:t>
            </a:r>
          </a:p>
          <a:p>
            <a:endParaRPr lang="en-US" dirty="0"/>
          </a:p>
        </p:txBody>
      </p:sp>
      <p:sp>
        <p:nvSpPr>
          <p:cNvPr id="9" name="Right Brace 8"/>
          <p:cNvSpPr/>
          <p:nvPr/>
        </p:nvSpPr>
        <p:spPr>
          <a:xfrm>
            <a:off x="9648825" y="1362075"/>
            <a:ext cx="381000" cy="26706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0169005" y="2148959"/>
            <a:ext cx="731290"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Done</a:t>
            </a:r>
          </a:p>
        </p:txBody>
      </p:sp>
      <p:cxnSp>
        <p:nvCxnSpPr>
          <p:cNvPr id="7" name="Straight Arrow Connector 6"/>
          <p:cNvCxnSpPr/>
          <p:nvPr/>
        </p:nvCxnSpPr>
        <p:spPr>
          <a:xfrm flipH="1">
            <a:off x="2528596" y="4217437"/>
            <a:ext cx="8304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84140" y="4032771"/>
            <a:ext cx="145905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Next priority</a:t>
            </a:r>
          </a:p>
        </p:txBody>
      </p:sp>
    </p:spTree>
    <p:extLst>
      <p:ext uri="{BB962C8B-B14F-4D97-AF65-F5344CB8AC3E}">
        <p14:creationId xmlns:p14="http://schemas.microsoft.com/office/powerpoint/2010/main" val="1107399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854" y="962"/>
            <a:ext cx="10798320" cy="842537"/>
          </a:xfrm>
        </p:spPr>
        <p:txBody>
          <a:bodyPr>
            <a:noAutofit/>
          </a:bodyPr>
          <a:lstStyle/>
          <a:p>
            <a:r>
              <a:rPr lang="en-US" sz="2424" dirty="0"/>
              <a:t>Split 1 IPD skew on different blocks: time zero vs 1k cycles (seasoning only)</a:t>
            </a:r>
          </a:p>
        </p:txBody>
      </p:sp>
      <p:sp>
        <p:nvSpPr>
          <p:cNvPr id="6" name="Content Placeholder 5"/>
          <p:cNvSpPr>
            <a:spLocks noGrp="1"/>
          </p:cNvSpPr>
          <p:nvPr>
            <p:ph sz="half" idx="1"/>
          </p:nvPr>
        </p:nvSpPr>
        <p:spPr>
          <a:xfrm>
            <a:off x="663624" y="929631"/>
            <a:ext cx="11283735" cy="4727836"/>
          </a:xfrm>
        </p:spPr>
        <p:txBody>
          <a:bodyPr/>
          <a:lstStyle/>
          <a:p>
            <a:r>
              <a:rPr lang="en-US" dirty="0"/>
              <a:t>Fast 135us                                                   Slow : 2.5s</a:t>
            </a:r>
          </a:p>
        </p:txBody>
      </p:sp>
      <p:pic>
        <p:nvPicPr>
          <p:cNvPr id="7" name="Picture 6"/>
          <p:cNvPicPr>
            <a:picLocks noChangeAspect="1"/>
          </p:cNvPicPr>
          <p:nvPr/>
        </p:nvPicPr>
        <p:blipFill>
          <a:blip r:embed="rId2"/>
          <a:stretch>
            <a:fillRect/>
          </a:stretch>
        </p:blipFill>
        <p:spPr>
          <a:xfrm>
            <a:off x="220724" y="1295002"/>
            <a:ext cx="5974280" cy="3774339"/>
          </a:xfrm>
          <a:prstGeom prst="rect">
            <a:avLst/>
          </a:prstGeom>
        </p:spPr>
      </p:pic>
      <p:pic>
        <p:nvPicPr>
          <p:cNvPr id="8" name="Picture 7"/>
          <p:cNvPicPr>
            <a:picLocks noChangeAspect="1"/>
          </p:cNvPicPr>
          <p:nvPr/>
        </p:nvPicPr>
        <p:blipFill>
          <a:blip r:embed="rId3"/>
          <a:stretch>
            <a:fillRect/>
          </a:stretch>
        </p:blipFill>
        <p:spPr>
          <a:xfrm>
            <a:off x="6305492" y="1295000"/>
            <a:ext cx="5884799" cy="3774339"/>
          </a:xfrm>
          <a:prstGeom prst="rect">
            <a:avLst/>
          </a:prstGeom>
        </p:spPr>
      </p:pic>
      <p:sp>
        <p:nvSpPr>
          <p:cNvPr id="9" name="TextBox 8"/>
          <p:cNvSpPr txBox="1"/>
          <p:nvPr/>
        </p:nvSpPr>
        <p:spPr>
          <a:xfrm>
            <a:off x="663624" y="5288135"/>
            <a:ext cx="7648184" cy="646331"/>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Small acceleration of reset seasoning for large IPD, no change of sigma</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Readout is done with 100ms prog to read delay</a:t>
            </a:r>
          </a:p>
        </p:txBody>
      </p:sp>
      <p:grpSp>
        <p:nvGrpSpPr>
          <p:cNvPr id="3" name="Group 2"/>
          <p:cNvGrpSpPr/>
          <p:nvPr/>
        </p:nvGrpSpPr>
        <p:grpSpPr>
          <a:xfrm>
            <a:off x="9019203" y="5069341"/>
            <a:ext cx="2411015" cy="1487154"/>
            <a:chOff x="8590576" y="4726420"/>
            <a:chExt cx="3054155" cy="1865486"/>
          </a:xfrm>
          <a:solidFill>
            <a:schemeClr val="bg1"/>
          </a:solidFill>
        </p:grpSpPr>
        <p:cxnSp>
          <p:nvCxnSpPr>
            <p:cNvPr id="10" name="Straight Connector 9"/>
            <p:cNvCxnSpPr/>
            <p:nvPr/>
          </p:nvCxnSpPr>
          <p:spPr>
            <a:xfrm>
              <a:off x="8654679" y="5638422"/>
              <a:ext cx="54277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206974"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97452" y="5086128"/>
              <a:ext cx="48563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83090"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83090" y="5657467"/>
              <a:ext cx="74278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25872"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425873" y="6234521"/>
              <a:ext cx="457031"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901948"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882904" y="5657467"/>
              <a:ext cx="68560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683090"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901948"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856880" y="5039203"/>
              <a:ext cx="506026"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IPD</a:t>
              </a:r>
            </a:p>
          </p:txBody>
        </p:sp>
        <p:sp>
          <p:nvSpPr>
            <p:cNvPr id="22" name="TextBox 21"/>
            <p:cNvSpPr txBox="1"/>
            <p:nvPr/>
          </p:nvSpPr>
          <p:spPr>
            <a:xfrm>
              <a:off x="10970723" y="5021613"/>
              <a:ext cx="506026"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IPD</a:t>
              </a:r>
            </a:p>
          </p:txBody>
        </p:sp>
        <p:sp>
          <p:nvSpPr>
            <p:cNvPr id="23" name="TextBox 22"/>
            <p:cNvSpPr txBox="1"/>
            <p:nvPr/>
          </p:nvSpPr>
          <p:spPr>
            <a:xfrm>
              <a:off x="8590576" y="4726420"/>
              <a:ext cx="1352790"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Reset (+50uA)</a:t>
              </a:r>
            </a:p>
          </p:txBody>
        </p:sp>
        <p:sp>
          <p:nvSpPr>
            <p:cNvPr id="24" name="TextBox 23"/>
            <p:cNvSpPr txBox="1"/>
            <p:nvPr/>
          </p:nvSpPr>
          <p:spPr>
            <a:xfrm>
              <a:off x="10152038" y="6263742"/>
              <a:ext cx="1121301"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Set (-50uA)</a:t>
              </a:r>
            </a:p>
          </p:txBody>
        </p:sp>
      </p:grpSp>
      <p:sp>
        <p:nvSpPr>
          <p:cNvPr id="25" name="TextBox 24"/>
          <p:cNvSpPr txBox="1"/>
          <p:nvPr/>
        </p:nvSpPr>
        <p:spPr>
          <a:xfrm>
            <a:off x="5123304" y="1537205"/>
            <a:ext cx="2002471"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100ms W2R delay</a:t>
            </a:r>
          </a:p>
        </p:txBody>
      </p:sp>
    </p:spTree>
    <p:extLst>
      <p:ext uri="{BB962C8B-B14F-4D97-AF65-F5344CB8AC3E}">
        <p14:creationId xmlns:p14="http://schemas.microsoft.com/office/powerpoint/2010/main" val="91550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711" y="1335111"/>
            <a:ext cx="6151424" cy="3945344"/>
          </a:xfrm>
          <a:prstGeom prst="rect">
            <a:avLst/>
          </a:prstGeom>
        </p:spPr>
      </p:pic>
      <p:pic>
        <p:nvPicPr>
          <p:cNvPr id="7" name="Picture 6"/>
          <p:cNvPicPr>
            <a:picLocks noChangeAspect="1"/>
          </p:cNvPicPr>
          <p:nvPr/>
        </p:nvPicPr>
        <p:blipFill>
          <a:blip r:embed="rId3"/>
          <a:stretch>
            <a:fillRect/>
          </a:stretch>
        </p:blipFill>
        <p:spPr>
          <a:xfrm>
            <a:off x="6057865" y="1339789"/>
            <a:ext cx="6132425" cy="3940665"/>
          </a:xfrm>
          <a:prstGeom prst="rect">
            <a:avLst/>
          </a:prstGeom>
        </p:spPr>
      </p:pic>
      <p:sp>
        <p:nvSpPr>
          <p:cNvPr id="2" name="Title 1"/>
          <p:cNvSpPr>
            <a:spLocks noGrp="1"/>
          </p:cNvSpPr>
          <p:nvPr>
            <p:ph type="title"/>
          </p:nvPr>
        </p:nvSpPr>
        <p:spPr>
          <a:xfrm>
            <a:off x="914399" y="0"/>
            <a:ext cx="11153775" cy="842773"/>
          </a:xfrm>
        </p:spPr>
        <p:txBody>
          <a:bodyPr>
            <a:noAutofit/>
          </a:bodyPr>
          <a:lstStyle/>
          <a:p>
            <a:r>
              <a:rPr lang="en-US" sz="2424" dirty="0"/>
              <a:t>Split 1 IPD skew on different blocks: longer cycle counts after 1k seasoning</a:t>
            </a:r>
          </a:p>
        </p:txBody>
      </p:sp>
      <p:sp>
        <p:nvSpPr>
          <p:cNvPr id="6" name="Content Placeholder 5"/>
          <p:cNvSpPr>
            <a:spLocks noGrp="1"/>
          </p:cNvSpPr>
          <p:nvPr>
            <p:ph sz="half" idx="1"/>
          </p:nvPr>
        </p:nvSpPr>
        <p:spPr>
          <a:xfrm>
            <a:off x="839675" y="1421769"/>
            <a:ext cx="10512650" cy="307924"/>
          </a:xfrm>
          <a:solidFill>
            <a:schemeClr val="bg1"/>
          </a:solidFill>
        </p:spPr>
        <p:txBody>
          <a:bodyPr>
            <a:normAutofit fontScale="92500" lnSpcReduction="10000"/>
          </a:bodyPr>
          <a:lstStyle/>
          <a:p>
            <a:pPr marL="0" indent="0">
              <a:buNone/>
            </a:pPr>
            <a:r>
              <a:rPr lang="en-US" sz="2424" dirty="0"/>
              <a:t>Fast : 135us  (</a:t>
            </a:r>
            <a:r>
              <a:rPr lang="en-US" sz="2424" dirty="0" err="1"/>
              <a:t>std</a:t>
            </a:r>
            <a:r>
              <a:rPr lang="en-US" sz="2424" dirty="0"/>
              <a:t> probe)                                                 Slow : 2.5s</a:t>
            </a:r>
          </a:p>
        </p:txBody>
      </p:sp>
      <p:sp>
        <p:nvSpPr>
          <p:cNvPr id="9" name="TextBox 8"/>
          <p:cNvSpPr txBox="1"/>
          <p:nvPr/>
        </p:nvSpPr>
        <p:spPr>
          <a:xfrm>
            <a:off x="411122" y="5367112"/>
            <a:ext cx="8756180" cy="1200329"/>
          </a:xfrm>
          <a:prstGeom prst="rect">
            <a:avLst/>
          </a:prstGeom>
          <a:noFill/>
        </p:spPr>
        <p:txBody>
          <a:bodyPr wrap="none" rtlCol="0">
            <a:spAutoFit/>
          </a:bodyPr>
          <a:lstStyle/>
          <a:p>
            <a:pPr marL="285675" indent="-285675">
              <a:buFont typeface="Arial" panose="020B0604020202020204" pitchFamily="34" charset="0"/>
              <a:buChar char="•"/>
            </a:pPr>
            <a:r>
              <a:rPr lang="en-US" dirty="0">
                <a:latin typeface="Segoe UI" panose="020B0502040204020203" pitchFamily="34" charset="0"/>
                <a:cs typeface="Segoe UI" panose="020B0502040204020203" pitchFamily="34" charset="0"/>
              </a:rPr>
              <a:t>100k Cycles used 1s IPD because this is the max time of integrated routine</a:t>
            </a:r>
          </a:p>
          <a:p>
            <a:pPr marL="285675" indent="-285675">
              <a:buFont typeface="Arial" panose="020B0604020202020204" pitchFamily="34" charset="0"/>
              <a:buChar char="•"/>
            </a:pPr>
            <a:r>
              <a:rPr lang="en-US" dirty="0">
                <a:latin typeface="Segoe UI" panose="020B0502040204020203" pitchFamily="34" charset="0"/>
                <a:cs typeface="Segoe UI" panose="020B0502040204020203" pitchFamily="34" charset="0"/>
              </a:rPr>
              <a:t>Not possible to explore IPD &gt; 1s for cycles &gt; 10k due to uM3 equipment stability </a:t>
            </a:r>
          </a:p>
          <a:p>
            <a:pPr marL="285675" indent="-285675">
              <a:buFont typeface="Arial" panose="020B0604020202020204" pitchFamily="34" charset="0"/>
              <a:buChar char="•"/>
            </a:pPr>
            <a:r>
              <a:rPr lang="en-US" dirty="0">
                <a:latin typeface="Segoe UI" panose="020B0502040204020203" pitchFamily="34" charset="0"/>
                <a:cs typeface="Segoe UI" panose="020B0502040204020203" pitchFamily="34" charset="0"/>
              </a:rPr>
              <a:t>Clear change of turnaround vs IPD, no clear sigma change</a:t>
            </a:r>
          </a:p>
          <a:p>
            <a:pPr marL="285675" indent="-285675">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sp>
        <p:nvSpPr>
          <p:cNvPr id="12" name="TextBox 11"/>
          <p:cNvSpPr txBox="1"/>
          <p:nvPr/>
        </p:nvSpPr>
        <p:spPr>
          <a:xfrm>
            <a:off x="1756127" y="1024794"/>
            <a:ext cx="2794548"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40k cycles: no turnaround</a:t>
            </a:r>
          </a:p>
        </p:txBody>
      </p:sp>
      <p:sp>
        <p:nvSpPr>
          <p:cNvPr id="13" name="TextBox 12"/>
          <p:cNvSpPr txBox="1"/>
          <p:nvPr/>
        </p:nvSpPr>
        <p:spPr>
          <a:xfrm>
            <a:off x="6003663" y="1050044"/>
            <a:ext cx="5980163"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40k cycles: turnaround already evident (above seasoning)</a:t>
            </a:r>
          </a:p>
        </p:txBody>
      </p:sp>
      <p:grpSp>
        <p:nvGrpSpPr>
          <p:cNvPr id="10" name="Group 9"/>
          <p:cNvGrpSpPr/>
          <p:nvPr/>
        </p:nvGrpSpPr>
        <p:grpSpPr>
          <a:xfrm>
            <a:off x="9572811" y="5280455"/>
            <a:ext cx="2411015" cy="1484301"/>
            <a:chOff x="8590576" y="4726420"/>
            <a:chExt cx="3054155" cy="1861907"/>
          </a:xfrm>
          <a:solidFill>
            <a:schemeClr val="bg1"/>
          </a:solidFill>
        </p:grpSpPr>
        <p:cxnSp>
          <p:nvCxnSpPr>
            <p:cNvPr id="14" name="Straight Connector 13"/>
            <p:cNvCxnSpPr/>
            <p:nvPr/>
          </p:nvCxnSpPr>
          <p:spPr>
            <a:xfrm>
              <a:off x="8654679" y="5638422"/>
              <a:ext cx="54277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206974"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97452" y="5086128"/>
              <a:ext cx="48563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83090"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83090" y="5657467"/>
              <a:ext cx="74278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425872"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25873" y="6234521"/>
              <a:ext cx="457031" cy="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0901948"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882904" y="5657467"/>
              <a:ext cx="68560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683090"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901948"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856880" y="5039203"/>
              <a:ext cx="506026"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IPD</a:t>
              </a:r>
            </a:p>
          </p:txBody>
        </p:sp>
        <p:sp>
          <p:nvSpPr>
            <p:cNvPr id="26" name="TextBox 25"/>
            <p:cNvSpPr txBox="1"/>
            <p:nvPr/>
          </p:nvSpPr>
          <p:spPr>
            <a:xfrm>
              <a:off x="10970723" y="5021613"/>
              <a:ext cx="506026"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IPD</a:t>
              </a:r>
            </a:p>
          </p:txBody>
        </p:sp>
        <p:sp>
          <p:nvSpPr>
            <p:cNvPr id="27" name="TextBox 26"/>
            <p:cNvSpPr txBox="1"/>
            <p:nvPr/>
          </p:nvSpPr>
          <p:spPr>
            <a:xfrm>
              <a:off x="8590576" y="4726420"/>
              <a:ext cx="1352790"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Reset (+50uA)</a:t>
              </a:r>
            </a:p>
          </p:txBody>
        </p:sp>
        <p:sp>
          <p:nvSpPr>
            <p:cNvPr id="28" name="TextBox 27"/>
            <p:cNvSpPr txBox="1"/>
            <p:nvPr/>
          </p:nvSpPr>
          <p:spPr>
            <a:xfrm>
              <a:off x="9959495" y="6260163"/>
              <a:ext cx="1121301"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Set (-50uA)</a:t>
              </a:r>
            </a:p>
          </p:txBody>
        </p:sp>
      </p:grpSp>
      <p:sp>
        <p:nvSpPr>
          <p:cNvPr id="4" name="TextBox 3"/>
          <p:cNvSpPr txBox="1"/>
          <p:nvPr/>
        </p:nvSpPr>
        <p:spPr>
          <a:xfrm>
            <a:off x="5056629" y="2403980"/>
            <a:ext cx="2002471"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100ms W2R delay</a:t>
            </a:r>
          </a:p>
        </p:txBody>
      </p:sp>
      <p:cxnSp>
        <p:nvCxnSpPr>
          <p:cNvPr id="29" name="Straight Arrow Connector 28"/>
          <p:cNvCxnSpPr/>
          <p:nvPr/>
        </p:nvCxnSpPr>
        <p:spPr>
          <a:xfrm>
            <a:off x="10059409" y="5916538"/>
            <a:ext cx="39633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958817" y="6030064"/>
            <a:ext cx="503664"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40ns</a:t>
            </a:r>
          </a:p>
        </p:txBody>
      </p:sp>
      <p:cxnSp>
        <p:nvCxnSpPr>
          <p:cNvPr id="31" name="Straight Arrow Connector 30"/>
          <p:cNvCxnSpPr/>
          <p:nvPr/>
        </p:nvCxnSpPr>
        <p:spPr>
          <a:xfrm flipV="1">
            <a:off x="11042114" y="6168563"/>
            <a:ext cx="355343" cy="20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996219" y="5891563"/>
            <a:ext cx="503664"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40ns</a:t>
            </a:r>
          </a:p>
        </p:txBody>
      </p:sp>
    </p:spTree>
    <p:extLst>
      <p:ext uri="{BB962C8B-B14F-4D97-AF65-F5344CB8AC3E}">
        <p14:creationId xmlns:p14="http://schemas.microsoft.com/office/powerpoint/2010/main" val="1553107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Intrinsic window evolution vs IPD, 50uA current , 100ms delay</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22</a:t>
            </a:fld>
            <a:endParaRPr lang="en-US"/>
          </a:p>
        </p:txBody>
      </p:sp>
      <p:pic>
        <p:nvPicPr>
          <p:cNvPr id="8" name="Picture 7"/>
          <p:cNvPicPr>
            <a:picLocks noChangeAspect="1"/>
          </p:cNvPicPr>
          <p:nvPr/>
        </p:nvPicPr>
        <p:blipFill>
          <a:blip r:embed="rId2"/>
          <a:stretch>
            <a:fillRect/>
          </a:stretch>
        </p:blipFill>
        <p:spPr>
          <a:xfrm>
            <a:off x="6518042" y="1400174"/>
            <a:ext cx="5673958" cy="3609976"/>
          </a:xfrm>
          <a:prstGeom prst="rect">
            <a:avLst/>
          </a:prstGeom>
        </p:spPr>
      </p:pic>
      <p:pic>
        <p:nvPicPr>
          <p:cNvPr id="10" name="Picture 9"/>
          <p:cNvPicPr>
            <a:picLocks noChangeAspect="1"/>
          </p:cNvPicPr>
          <p:nvPr/>
        </p:nvPicPr>
        <p:blipFill>
          <a:blip r:embed="rId3"/>
          <a:stretch>
            <a:fillRect/>
          </a:stretch>
        </p:blipFill>
        <p:spPr>
          <a:xfrm>
            <a:off x="289560" y="1400175"/>
            <a:ext cx="6149340" cy="3614634"/>
          </a:xfrm>
          <a:prstGeom prst="rect">
            <a:avLst/>
          </a:prstGeom>
        </p:spPr>
      </p:pic>
      <p:sp>
        <p:nvSpPr>
          <p:cNvPr id="11" name="TextBox 10"/>
          <p:cNvSpPr txBox="1"/>
          <p:nvPr/>
        </p:nvSpPr>
        <p:spPr>
          <a:xfrm>
            <a:off x="1038225" y="5534025"/>
            <a:ext cx="608243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Window does not close with IPD after 100ms drift readout</a:t>
            </a:r>
          </a:p>
        </p:txBody>
      </p:sp>
      <p:sp>
        <p:nvSpPr>
          <p:cNvPr id="12" name="Oval 11"/>
          <p:cNvSpPr/>
          <p:nvPr/>
        </p:nvSpPr>
        <p:spPr>
          <a:xfrm>
            <a:off x="5905500" y="2057400"/>
            <a:ext cx="2571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a:off x="5905500" y="3458240"/>
            <a:ext cx="2571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5" name="Oval 14"/>
          <p:cNvSpPr/>
          <p:nvPr/>
        </p:nvSpPr>
        <p:spPr>
          <a:xfrm>
            <a:off x="10363200" y="2057400"/>
            <a:ext cx="25717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TextBox 15"/>
          <p:cNvSpPr txBox="1"/>
          <p:nvPr/>
        </p:nvSpPr>
        <p:spPr>
          <a:xfrm>
            <a:off x="6297998" y="1030842"/>
            <a:ext cx="822661" cy="369332"/>
          </a:xfrm>
          <a:prstGeom prst="rect">
            <a:avLst/>
          </a:prstGeom>
          <a:noFill/>
        </p:spPr>
        <p:txBody>
          <a:bodyPr wrap="none" rtlCol="0">
            <a:spAutoFit/>
          </a:bodyPr>
          <a:lstStyle/>
          <a:p>
            <a:r>
              <a:rPr lang="en-US" dirty="0">
                <a:solidFill>
                  <a:srgbClr val="FF0000"/>
                </a:solidFill>
                <a:latin typeface="Segoe UI" panose="020B0502040204020203" pitchFamily="34" charset="0"/>
                <a:cs typeface="Segoe UI" panose="020B0502040204020203" pitchFamily="34" charset="0"/>
              </a:rPr>
              <a:t>1s IPD</a:t>
            </a:r>
          </a:p>
        </p:txBody>
      </p:sp>
      <p:cxnSp>
        <p:nvCxnSpPr>
          <p:cNvPr id="18" name="Straight Arrow Connector 17"/>
          <p:cNvCxnSpPr/>
          <p:nvPr/>
        </p:nvCxnSpPr>
        <p:spPr>
          <a:xfrm flipV="1">
            <a:off x="6096000" y="1314450"/>
            <a:ext cx="342900"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6" idx="2"/>
          </p:cNvCxnSpPr>
          <p:nvPr/>
        </p:nvCxnSpPr>
        <p:spPr>
          <a:xfrm flipV="1">
            <a:off x="6129338" y="1400174"/>
            <a:ext cx="579991" cy="2200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p:cNvCxnSpPr>
          <p:nvPr/>
        </p:nvCxnSpPr>
        <p:spPr>
          <a:xfrm flipH="1" flipV="1">
            <a:off x="7010400" y="1361989"/>
            <a:ext cx="3352800" cy="838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97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40uA prog current, 200ns W2R delay (pre drift readout)</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23</a:t>
            </a:fld>
            <a:endParaRPr lang="en-US"/>
          </a:p>
        </p:txBody>
      </p:sp>
      <p:pic>
        <p:nvPicPr>
          <p:cNvPr id="7" name="Picture 6"/>
          <p:cNvPicPr>
            <a:picLocks noChangeAspect="1"/>
          </p:cNvPicPr>
          <p:nvPr/>
        </p:nvPicPr>
        <p:blipFill>
          <a:blip r:embed="rId2"/>
          <a:stretch>
            <a:fillRect/>
          </a:stretch>
        </p:blipFill>
        <p:spPr>
          <a:xfrm>
            <a:off x="247650" y="969864"/>
            <a:ext cx="6710462" cy="4535586"/>
          </a:xfrm>
          <a:prstGeom prst="rect">
            <a:avLst/>
          </a:prstGeom>
        </p:spPr>
      </p:pic>
      <p:grpSp>
        <p:nvGrpSpPr>
          <p:cNvPr id="8" name="Group 7"/>
          <p:cNvGrpSpPr/>
          <p:nvPr/>
        </p:nvGrpSpPr>
        <p:grpSpPr>
          <a:xfrm>
            <a:off x="8009553" y="4077921"/>
            <a:ext cx="3125172" cy="1932354"/>
            <a:chOff x="8590576" y="4726420"/>
            <a:chExt cx="3054155" cy="1865486"/>
          </a:xfrm>
          <a:solidFill>
            <a:schemeClr val="bg1"/>
          </a:solidFill>
        </p:grpSpPr>
        <p:cxnSp>
          <p:nvCxnSpPr>
            <p:cNvPr id="9" name="Straight Connector 8"/>
            <p:cNvCxnSpPr/>
            <p:nvPr/>
          </p:nvCxnSpPr>
          <p:spPr>
            <a:xfrm>
              <a:off x="8654679" y="5638422"/>
              <a:ext cx="54277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206974"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97452" y="5086128"/>
              <a:ext cx="48563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83090"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83090" y="5657467"/>
              <a:ext cx="74278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25872"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25873" y="6234521"/>
              <a:ext cx="457031"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901948"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82904" y="5657467"/>
              <a:ext cx="68560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683090"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901948"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56880" y="5039203"/>
              <a:ext cx="506026"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IPD</a:t>
              </a:r>
            </a:p>
          </p:txBody>
        </p:sp>
        <p:sp>
          <p:nvSpPr>
            <p:cNvPr id="21" name="TextBox 20"/>
            <p:cNvSpPr txBox="1"/>
            <p:nvPr/>
          </p:nvSpPr>
          <p:spPr>
            <a:xfrm>
              <a:off x="10970723" y="5021613"/>
              <a:ext cx="506026"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IPD</a:t>
              </a:r>
            </a:p>
          </p:txBody>
        </p:sp>
        <p:sp>
          <p:nvSpPr>
            <p:cNvPr id="22" name="TextBox 21"/>
            <p:cNvSpPr txBox="1"/>
            <p:nvPr/>
          </p:nvSpPr>
          <p:spPr>
            <a:xfrm>
              <a:off x="8590576" y="4726420"/>
              <a:ext cx="1352790"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Reset (+40uA)</a:t>
              </a:r>
            </a:p>
          </p:txBody>
        </p:sp>
        <p:sp>
          <p:nvSpPr>
            <p:cNvPr id="23" name="TextBox 22"/>
            <p:cNvSpPr txBox="1"/>
            <p:nvPr/>
          </p:nvSpPr>
          <p:spPr>
            <a:xfrm>
              <a:off x="10152038" y="6263742"/>
              <a:ext cx="1121301"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Set (-40uA)</a:t>
              </a:r>
            </a:p>
          </p:txBody>
        </p:sp>
      </p:grpSp>
      <p:pic>
        <p:nvPicPr>
          <p:cNvPr id="26" name="Picture 25"/>
          <p:cNvPicPr>
            <a:picLocks noChangeAspect="1"/>
          </p:cNvPicPr>
          <p:nvPr/>
        </p:nvPicPr>
        <p:blipFill>
          <a:blip r:embed="rId3"/>
          <a:stretch>
            <a:fillRect/>
          </a:stretch>
        </p:blipFill>
        <p:spPr>
          <a:xfrm>
            <a:off x="6958112" y="969863"/>
            <a:ext cx="5027144" cy="2787272"/>
          </a:xfrm>
          <a:prstGeom prst="rect">
            <a:avLst/>
          </a:prstGeom>
        </p:spPr>
      </p:pic>
      <p:sp>
        <p:nvSpPr>
          <p:cNvPr id="27" name="TextBox 26"/>
          <p:cNvSpPr txBox="1"/>
          <p:nvPr/>
        </p:nvSpPr>
        <p:spPr>
          <a:xfrm>
            <a:off x="2955282" y="5380409"/>
            <a:ext cx="115653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Cycles [#]</a:t>
            </a:r>
          </a:p>
        </p:txBody>
      </p:sp>
      <p:sp>
        <p:nvSpPr>
          <p:cNvPr id="28" name="TextBox 27"/>
          <p:cNvSpPr txBox="1"/>
          <p:nvPr/>
        </p:nvSpPr>
        <p:spPr>
          <a:xfrm rot="16200000">
            <a:off x="-354103" y="2837234"/>
            <a:ext cx="107753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Vth [mV]</a:t>
            </a:r>
          </a:p>
        </p:txBody>
      </p:sp>
      <p:cxnSp>
        <p:nvCxnSpPr>
          <p:cNvPr id="30" name="Straight Arrow Connector 29"/>
          <p:cNvCxnSpPr/>
          <p:nvPr/>
        </p:nvCxnSpPr>
        <p:spPr>
          <a:xfrm>
            <a:off x="8640284" y="5114925"/>
            <a:ext cx="4871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30540" y="5228451"/>
            <a:ext cx="503664"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40ns</a:t>
            </a:r>
          </a:p>
        </p:txBody>
      </p:sp>
      <p:cxnSp>
        <p:nvCxnSpPr>
          <p:cNvPr id="32" name="Straight Arrow Connector 31"/>
          <p:cNvCxnSpPr/>
          <p:nvPr/>
        </p:nvCxnSpPr>
        <p:spPr>
          <a:xfrm>
            <a:off x="9887524" y="5429765"/>
            <a:ext cx="4871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891527" y="5114167"/>
            <a:ext cx="503664"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40ns</a:t>
            </a:r>
          </a:p>
        </p:txBody>
      </p:sp>
    </p:spTree>
    <p:extLst>
      <p:ext uri="{BB962C8B-B14F-4D97-AF65-F5344CB8AC3E}">
        <p14:creationId xmlns:p14="http://schemas.microsoft.com/office/powerpoint/2010/main" val="202098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Distributions</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24</a:t>
            </a:fld>
            <a:endParaRPr lang="en-US"/>
          </a:p>
        </p:txBody>
      </p:sp>
      <p:pic>
        <p:nvPicPr>
          <p:cNvPr id="7" name="Picture 6"/>
          <p:cNvPicPr>
            <a:picLocks noChangeAspect="1"/>
          </p:cNvPicPr>
          <p:nvPr/>
        </p:nvPicPr>
        <p:blipFill>
          <a:blip r:embed="rId2"/>
          <a:stretch>
            <a:fillRect/>
          </a:stretch>
        </p:blipFill>
        <p:spPr>
          <a:xfrm>
            <a:off x="0" y="3916471"/>
            <a:ext cx="5095965" cy="2982588"/>
          </a:xfrm>
          <a:prstGeom prst="rect">
            <a:avLst/>
          </a:prstGeom>
        </p:spPr>
      </p:pic>
      <p:pic>
        <p:nvPicPr>
          <p:cNvPr id="8" name="Picture 7"/>
          <p:cNvPicPr>
            <a:picLocks noChangeAspect="1"/>
          </p:cNvPicPr>
          <p:nvPr/>
        </p:nvPicPr>
        <p:blipFill>
          <a:blip r:embed="rId3"/>
          <a:stretch>
            <a:fillRect/>
          </a:stretch>
        </p:blipFill>
        <p:spPr>
          <a:xfrm>
            <a:off x="0" y="945085"/>
            <a:ext cx="5076825" cy="2971386"/>
          </a:xfrm>
          <a:prstGeom prst="rect">
            <a:avLst/>
          </a:prstGeom>
        </p:spPr>
      </p:pic>
      <p:pic>
        <p:nvPicPr>
          <p:cNvPr id="9" name="Picture 8"/>
          <p:cNvPicPr>
            <a:picLocks noChangeAspect="1"/>
          </p:cNvPicPr>
          <p:nvPr/>
        </p:nvPicPr>
        <p:blipFill>
          <a:blip r:embed="rId4"/>
          <a:stretch>
            <a:fillRect/>
          </a:stretch>
        </p:blipFill>
        <p:spPr>
          <a:xfrm>
            <a:off x="5400675" y="945085"/>
            <a:ext cx="5095875" cy="2976855"/>
          </a:xfrm>
          <a:prstGeom prst="rect">
            <a:avLst/>
          </a:prstGeom>
        </p:spPr>
      </p:pic>
      <p:cxnSp>
        <p:nvCxnSpPr>
          <p:cNvPr id="11" name="Straight Arrow Connector 10"/>
          <p:cNvCxnSpPr/>
          <p:nvPr/>
        </p:nvCxnSpPr>
        <p:spPr>
          <a:xfrm flipH="1" flipV="1">
            <a:off x="2828925" y="5305425"/>
            <a:ext cx="542925" cy="29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188720" y="5286375"/>
            <a:ext cx="678180" cy="42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08780" y="4998668"/>
            <a:ext cx="88883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cycling</a:t>
            </a:r>
          </a:p>
        </p:txBody>
      </p:sp>
      <p:sp>
        <p:nvSpPr>
          <p:cNvPr id="15" name="TextBox 14"/>
          <p:cNvSpPr txBox="1"/>
          <p:nvPr/>
        </p:nvSpPr>
        <p:spPr>
          <a:xfrm>
            <a:off x="6391275" y="4829175"/>
            <a:ext cx="418300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No clear sigma change with cycling IPD</a:t>
            </a:r>
          </a:p>
        </p:txBody>
      </p:sp>
    </p:spTree>
    <p:extLst>
      <p:ext uri="{BB962C8B-B14F-4D97-AF65-F5344CB8AC3E}">
        <p14:creationId xmlns:p14="http://schemas.microsoft.com/office/powerpoint/2010/main" val="363568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long IPD, same die, different diagonal block (ED4)</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25</a:t>
            </a:fld>
            <a:endParaRPr lang="en-US"/>
          </a:p>
        </p:txBody>
      </p:sp>
      <p:pic>
        <p:nvPicPr>
          <p:cNvPr id="8" name="Picture 7"/>
          <p:cNvPicPr>
            <a:picLocks noChangeAspect="1"/>
          </p:cNvPicPr>
          <p:nvPr/>
        </p:nvPicPr>
        <p:blipFill>
          <a:blip r:embed="rId2"/>
          <a:stretch>
            <a:fillRect/>
          </a:stretch>
        </p:blipFill>
        <p:spPr>
          <a:xfrm>
            <a:off x="0" y="926945"/>
            <a:ext cx="5910146" cy="3459116"/>
          </a:xfrm>
          <a:prstGeom prst="rect">
            <a:avLst/>
          </a:prstGeom>
        </p:spPr>
      </p:pic>
      <p:pic>
        <p:nvPicPr>
          <p:cNvPr id="10" name="Picture 9"/>
          <p:cNvPicPr>
            <a:picLocks noChangeAspect="1"/>
          </p:cNvPicPr>
          <p:nvPr/>
        </p:nvPicPr>
        <p:blipFill>
          <a:blip r:embed="rId3"/>
          <a:stretch>
            <a:fillRect/>
          </a:stretch>
        </p:blipFill>
        <p:spPr>
          <a:xfrm>
            <a:off x="6021658" y="927685"/>
            <a:ext cx="6170341" cy="3458376"/>
          </a:xfrm>
          <a:prstGeom prst="rect">
            <a:avLst/>
          </a:prstGeom>
        </p:spPr>
      </p:pic>
    </p:spTree>
    <p:extLst>
      <p:ext uri="{BB962C8B-B14F-4D97-AF65-F5344CB8AC3E}">
        <p14:creationId xmlns:p14="http://schemas.microsoft.com/office/powerpoint/2010/main" val="370475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854" y="-79833"/>
            <a:ext cx="10360293" cy="838200"/>
          </a:xfrm>
        </p:spPr>
        <p:txBody>
          <a:bodyPr/>
          <a:lstStyle/>
          <a:p>
            <a:r>
              <a:rPr lang="en-US" dirty="0"/>
              <a:t>IPD impact through cycles</a:t>
            </a:r>
          </a:p>
        </p:txBody>
      </p:sp>
      <p:sp>
        <p:nvSpPr>
          <p:cNvPr id="3" name="Content Placeholder 2"/>
          <p:cNvSpPr>
            <a:spLocks noGrp="1"/>
          </p:cNvSpPr>
          <p:nvPr>
            <p:ph idx="1"/>
          </p:nvPr>
        </p:nvSpPr>
        <p:spPr>
          <a:xfrm>
            <a:off x="8219768" y="935881"/>
            <a:ext cx="3878185" cy="5817277"/>
          </a:xfrm>
        </p:spPr>
        <p:txBody>
          <a:bodyPr>
            <a:normAutofit fontScale="92500"/>
          </a:bodyPr>
          <a:lstStyle/>
          <a:p>
            <a:pPr>
              <a:spcBef>
                <a:spcPts val="364"/>
              </a:spcBef>
            </a:pPr>
            <a:r>
              <a:rPr lang="en-US" sz="1939" dirty="0" err="1"/>
              <a:t>Vt</a:t>
            </a:r>
            <a:r>
              <a:rPr lang="en-US" sz="1939" dirty="0"/>
              <a:t> evolution is impacted by IPD and not latency</a:t>
            </a:r>
          </a:p>
          <a:p>
            <a:pPr>
              <a:spcBef>
                <a:spcPts val="364"/>
              </a:spcBef>
            </a:pPr>
            <a:r>
              <a:rPr lang="en-US" sz="1939" dirty="0" err="1"/>
              <a:t>Vt</a:t>
            </a:r>
            <a:r>
              <a:rPr lang="en-US" sz="1939" dirty="0"/>
              <a:t> (E2/E3) reduction through cycles occurs faster with increase in IPD</a:t>
            </a:r>
          </a:p>
          <a:p>
            <a:pPr>
              <a:spcBef>
                <a:spcPts val="364"/>
              </a:spcBef>
            </a:pPr>
            <a:r>
              <a:rPr lang="en-US" sz="1939" dirty="0"/>
              <a:t>D0 – no degradation in final E3 shift, while E2 is degrades with increasing IPD</a:t>
            </a:r>
          </a:p>
          <a:p>
            <a:pPr>
              <a:spcBef>
                <a:spcPts val="364"/>
              </a:spcBef>
            </a:pPr>
            <a:r>
              <a:rPr lang="en-US" sz="1939" dirty="0"/>
              <a:t>D1 – E3 continues to degrade (shift lower), while E2 does not degrade (and PM set latency degradation is not any faster)</a:t>
            </a:r>
          </a:p>
          <a:p>
            <a:pPr>
              <a:spcBef>
                <a:spcPts val="364"/>
              </a:spcBef>
            </a:pPr>
            <a:r>
              <a:rPr lang="en-US" sz="1939" dirty="0"/>
              <a:t>Cycling has two components</a:t>
            </a:r>
          </a:p>
          <a:p>
            <a:pPr lvl="1">
              <a:spcBef>
                <a:spcPts val="364"/>
              </a:spcBef>
            </a:pPr>
            <a:r>
              <a:rPr lang="en-US" sz="1939" dirty="0"/>
              <a:t>Seasoning (set/reset evolves similarly)</a:t>
            </a:r>
          </a:p>
          <a:p>
            <a:pPr lvl="1">
              <a:spcBef>
                <a:spcPts val="364"/>
              </a:spcBef>
            </a:pPr>
            <a:r>
              <a:rPr lang="en-US" sz="1939" dirty="0"/>
              <a:t>Degradation (mem effect loss?)</a:t>
            </a:r>
          </a:p>
          <a:p>
            <a:pPr>
              <a:spcBef>
                <a:spcPts val="364"/>
              </a:spcBef>
            </a:pPr>
            <a:r>
              <a:rPr lang="en-US" sz="1939" dirty="0"/>
              <a:t>Points to – </a:t>
            </a:r>
            <a:r>
              <a:rPr lang="en-US" sz="1939" u="sng" dirty="0"/>
              <a:t>SD?</a:t>
            </a:r>
          </a:p>
        </p:txBody>
      </p:sp>
      <p:pic>
        <p:nvPicPr>
          <p:cNvPr id="5" name="Picture 4"/>
          <p:cNvPicPr>
            <a:picLocks noChangeAspect="1"/>
          </p:cNvPicPr>
          <p:nvPr/>
        </p:nvPicPr>
        <p:blipFill>
          <a:blip r:embed="rId2"/>
          <a:stretch>
            <a:fillRect/>
          </a:stretch>
        </p:blipFill>
        <p:spPr>
          <a:xfrm>
            <a:off x="186386" y="1102487"/>
            <a:ext cx="8538900" cy="5208123"/>
          </a:xfrm>
          <a:prstGeom prst="rect">
            <a:avLst/>
          </a:prstGeom>
        </p:spPr>
      </p:pic>
      <p:sp>
        <p:nvSpPr>
          <p:cNvPr id="6" name="TextBox 5"/>
          <p:cNvSpPr txBox="1"/>
          <p:nvPr/>
        </p:nvSpPr>
        <p:spPr>
          <a:xfrm>
            <a:off x="1711" y="766824"/>
            <a:ext cx="7112653" cy="316112"/>
          </a:xfrm>
          <a:prstGeom prst="rect">
            <a:avLst/>
          </a:prstGeom>
          <a:noFill/>
        </p:spPr>
        <p:txBody>
          <a:bodyPr wrap="none" rtlCol="0">
            <a:spAutoFit/>
          </a:bodyPr>
          <a:lstStyle/>
          <a:p>
            <a:r>
              <a:rPr lang="en-US" sz="1454" dirty="0"/>
              <a:t>100us, 1ms, POR (~30ms), 50ms – 500k cycles; 1s and 10s are to lower cycling points</a:t>
            </a:r>
          </a:p>
        </p:txBody>
      </p:sp>
      <p:cxnSp>
        <p:nvCxnSpPr>
          <p:cNvPr id="8" name="Straight Arrow Connector 7"/>
          <p:cNvCxnSpPr/>
          <p:nvPr/>
        </p:nvCxnSpPr>
        <p:spPr>
          <a:xfrm>
            <a:off x="6188338" y="3059649"/>
            <a:ext cx="0" cy="12927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89093" y="3521338"/>
            <a:ext cx="1318310" cy="353495"/>
          </a:xfrm>
          <a:prstGeom prst="rect">
            <a:avLst/>
          </a:prstGeom>
          <a:noFill/>
        </p:spPr>
        <p:txBody>
          <a:bodyPr wrap="none" rtlCol="0">
            <a:spAutoFit/>
          </a:bodyPr>
          <a:lstStyle/>
          <a:p>
            <a:r>
              <a:rPr lang="en-US" sz="1697" dirty="0">
                <a:solidFill>
                  <a:srgbClr val="FFC000"/>
                </a:solidFill>
              </a:rPr>
              <a:t>Growth </a:t>
            </a:r>
            <a:r>
              <a:rPr lang="en-US" sz="1697" dirty="0" err="1">
                <a:solidFill>
                  <a:srgbClr val="FFC000"/>
                </a:solidFill>
              </a:rPr>
              <a:t>deg</a:t>
            </a:r>
            <a:endParaRPr lang="en-US" sz="1697" dirty="0">
              <a:solidFill>
                <a:srgbClr val="FFC000"/>
              </a:solidFill>
            </a:endParaRPr>
          </a:p>
        </p:txBody>
      </p:sp>
    </p:spTree>
    <p:extLst>
      <p:ext uri="{BB962C8B-B14F-4D97-AF65-F5344CB8AC3E}">
        <p14:creationId xmlns:p14="http://schemas.microsoft.com/office/powerpoint/2010/main" val="101768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Date Placeholder 2"/>
          <p:cNvSpPr>
            <a:spLocks noGrp="1"/>
          </p:cNvSpPr>
          <p:nvPr>
            <p:ph type="dt" sz="half" idx="10"/>
          </p:nvPr>
        </p:nvSpPr>
        <p:spPr/>
        <p:txBody>
          <a:bodyPr/>
          <a:lstStyle/>
          <a:p>
            <a:fld id="{B80A1F0D-9D48-4EDD-93BE-F8C473D06BE9}" type="datetime4">
              <a:rPr lang="en-US" smtClean="0"/>
              <a:t>December 20,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27</a:t>
            </a:fld>
            <a:endParaRPr lang="en-US"/>
          </a:p>
        </p:txBody>
      </p:sp>
      <p:sp>
        <p:nvSpPr>
          <p:cNvPr id="6" name="Content Placeholder 5"/>
          <p:cNvSpPr>
            <a:spLocks noGrp="1"/>
          </p:cNvSpPr>
          <p:nvPr>
            <p:ph sz="half" idx="1"/>
          </p:nvPr>
        </p:nvSpPr>
        <p:spPr/>
        <p:txBody>
          <a:bodyPr/>
          <a:lstStyle/>
          <a:p>
            <a:r>
              <a:rPr lang="en-US" dirty="0"/>
              <a:t>IPD change turnaround of Vth evolution</a:t>
            </a:r>
          </a:p>
          <a:p>
            <a:r>
              <a:rPr lang="en-US" dirty="0"/>
              <a:t>IPD does not affect window evolution</a:t>
            </a:r>
          </a:p>
          <a:p>
            <a:r>
              <a:rPr lang="en-US" dirty="0"/>
              <a:t>IPD does not change sigma evolution through cycling</a:t>
            </a:r>
          </a:p>
        </p:txBody>
      </p:sp>
    </p:spTree>
    <p:extLst>
      <p:ext uri="{BB962C8B-B14F-4D97-AF65-F5344CB8AC3E}">
        <p14:creationId xmlns:p14="http://schemas.microsoft.com/office/powerpoint/2010/main" val="3601460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0"/>
            <a:ext cx="11058525" cy="842773"/>
          </a:xfrm>
        </p:spPr>
        <p:txBody>
          <a:bodyPr>
            <a:normAutofit fontScale="90000"/>
          </a:bodyPr>
          <a:lstStyle/>
          <a:p>
            <a:r>
              <a:rPr lang="en-US" dirty="0"/>
              <a:t>Vth Temperature activation , 100ms write to read delay (split 5)</a:t>
            </a:r>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B7E7695C-FCF1-4AA0-9B93-7941FED13DC4}" type="slidenum">
              <a:rPr lang="en-US" smtClean="0"/>
              <a:t>28</a:t>
            </a:fld>
            <a:endParaRPr lang="en-US"/>
          </a:p>
        </p:txBody>
      </p:sp>
      <p:pic>
        <p:nvPicPr>
          <p:cNvPr id="6" name="Content Placeholder 5"/>
          <p:cNvPicPr>
            <a:picLocks noGrp="1" noChangeAspect="1"/>
          </p:cNvPicPr>
          <p:nvPr>
            <p:ph sz="half" idx="1"/>
          </p:nvPr>
        </p:nvPicPr>
        <p:blipFill>
          <a:blip r:embed="rId2"/>
          <a:stretch>
            <a:fillRect/>
          </a:stretch>
        </p:blipFill>
        <p:spPr>
          <a:xfrm>
            <a:off x="2590347" y="1246339"/>
            <a:ext cx="6639269" cy="3532360"/>
          </a:xfrm>
          <a:prstGeom prst="rect">
            <a:avLst/>
          </a:prstGeom>
        </p:spPr>
      </p:pic>
      <p:sp>
        <p:nvSpPr>
          <p:cNvPr id="5" name="Rectangle 4"/>
          <p:cNvSpPr/>
          <p:nvPr/>
        </p:nvSpPr>
        <p:spPr>
          <a:xfrm>
            <a:off x="781050" y="5016824"/>
            <a:ext cx="11058525" cy="923330"/>
          </a:xfrm>
          <a:prstGeom prst="rect">
            <a:avLst/>
          </a:prstGeom>
        </p:spPr>
        <p:txBody>
          <a:bodyPr wrap="square">
            <a:spAutoFit/>
          </a:bodyPr>
          <a:lstStyle/>
          <a:p>
            <a:pPr marL="285750" indent="-285750">
              <a:buFont typeface="Arial" panose="020B0604020202020204" pitchFamily="34" charset="0"/>
              <a:buChar char="•"/>
            </a:pPr>
            <a:r>
              <a:rPr lang="en-US" dirty="0"/>
              <a:t>Activation energy of reset more than double with respect to set (set 2 mv/C, reset  5mV/C)</a:t>
            </a:r>
          </a:p>
          <a:p>
            <a:pPr marL="285750" indent="-285750">
              <a:buFont typeface="Arial" panose="020B0604020202020204" pitchFamily="34" charset="0"/>
              <a:buChar char="•"/>
            </a:pPr>
            <a:r>
              <a:rPr lang="en-US" dirty="0"/>
              <a:t>Need to switch probe to 85C testing as soon as possible (both for window and short time drift visibility)</a:t>
            </a:r>
          </a:p>
          <a:p>
            <a:pPr marL="285750" indent="-285750">
              <a:buFont typeface="Arial" panose="020B0604020202020204" pitchFamily="34" charset="0"/>
              <a:buChar char="•"/>
            </a:pPr>
            <a:r>
              <a:rPr lang="en-US" dirty="0"/>
              <a:t>Need to check clean data pre-drift (1us write to read delay)</a:t>
            </a:r>
            <a:endParaRPr lang="en-US" dirty="0">
              <a:sym typeface="Wingdings" panose="05000000000000000000" pitchFamily="2" charset="2"/>
            </a:endParaRPr>
          </a:p>
        </p:txBody>
      </p:sp>
    </p:spTree>
    <p:extLst>
      <p:ext uri="{BB962C8B-B14F-4D97-AF65-F5344CB8AC3E}">
        <p14:creationId xmlns:p14="http://schemas.microsoft.com/office/powerpoint/2010/main" val="209435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SSM: negative read validation on SR71B – A1 mask release</a:t>
            </a:r>
          </a:p>
        </p:txBody>
      </p:sp>
      <p:sp>
        <p:nvSpPr>
          <p:cNvPr id="3" name="Text Placeholder 2"/>
          <p:cNvSpPr>
            <a:spLocks noGrp="1"/>
          </p:cNvSpPr>
          <p:nvPr>
            <p:ph type="body" sz="quarter" idx="11"/>
          </p:nvPr>
        </p:nvSpPr>
        <p:spPr/>
        <p:txBody>
          <a:bodyPr/>
          <a:lstStyle/>
          <a:p>
            <a:r>
              <a:rPr lang="en-US" dirty="0"/>
              <a:t>Lot 0104052</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December 20, 2017</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aphicFrame>
        <p:nvGraphicFramePr>
          <p:cNvPr id="8" name="Table 7"/>
          <p:cNvGraphicFramePr>
            <a:graphicFrameLocks noGrp="1"/>
          </p:cNvGraphicFramePr>
          <p:nvPr>
            <p:extLst/>
          </p:nvPr>
        </p:nvGraphicFramePr>
        <p:xfrm>
          <a:off x="4884331" y="1804009"/>
          <a:ext cx="7134449" cy="2801792"/>
        </p:xfrm>
        <a:graphic>
          <a:graphicData uri="http://schemas.openxmlformats.org/drawingml/2006/table">
            <a:tbl>
              <a:tblPr firstRow="1" bandRow="1">
                <a:tableStyleId>{5C22544A-7EE6-4342-B048-85BDC9FD1C3A}</a:tableStyleId>
              </a:tblPr>
              <a:tblGrid>
                <a:gridCol w="755904">
                  <a:extLst>
                    <a:ext uri="{9D8B030D-6E8A-4147-A177-3AD203B41FA5}">
                      <a16:colId xmlns:a16="http://schemas.microsoft.com/office/drawing/2014/main" val="20000"/>
                    </a:ext>
                  </a:extLst>
                </a:gridCol>
                <a:gridCol w="992193">
                  <a:extLst>
                    <a:ext uri="{9D8B030D-6E8A-4147-A177-3AD203B41FA5}">
                      <a16:colId xmlns:a16="http://schemas.microsoft.com/office/drawing/2014/main" val="20001"/>
                    </a:ext>
                  </a:extLst>
                </a:gridCol>
                <a:gridCol w="1260160">
                  <a:extLst>
                    <a:ext uri="{9D8B030D-6E8A-4147-A177-3AD203B41FA5}">
                      <a16:colId xmlns:a16="http://schemas.microsoft.com/office/drawing/2014/main" val="20002"/>
                    </a:ext>
                  </a:extLst>
                </a:gridCol>
                <a:gridCol w="1558736">
                  <a:extLst>
                    <a:ext uri="{9D8B030D-6E8A-4147-A177-3AD203B41FA5}">
                      <a16:colId xmlns:a16="http://schemas.microsoft.com/office/drawing/2014/main" val="91596857"/>
                    </a:ext>
                  </a:extLst>
                </a:gridCol>
                <a:gridCol w="1277813">
                  <a:extLst>
                    <a:ext uri="{9D8B030D-6E8A-4147-A177-3AD203B41FA5}">
                      <a16:colId xmlns:a16="http://schemas.microsoft.com/office/drawing/2014/main" val="661927939"/>
                    </a:ext>
                  </a:extLst>
                </a:gridCol>
                <a:gridCol w="1289643">
                  <a:extLst>
                    <a:ext uri="{9D8B030D-6E8A-4147-A177-3AD203B41FA5}">
                      <a16:colId xmlns:a16="http://schemas.microsoft.com/office/drawing/2014/main" val="20004"/>
                    </a:ext>
                  </a:extLst>
                </a:gridCol>
              </a:tblGrid>
              <a:tr h="400256">
                <a:tc>
                  <a:txBody>
                    <a:bodyPr/>
                    <a:lstStyle/>
                    <a:p>
                      <a:pPr algn="ctr"/>
                      <a:r>
                        <a:rPr lang="en-US" sz="1600" dirty="0"/>
                        <a:t>Trial</a:t>
                      </a:r>
                    </a:p>
                  </a:txBody>
                  <a:tcPr/>
                </a:tc>
                <a:tc>
                  <a:txBody>
                    <a:bodyPr/>
                    <a:lstStyle/>
                    <a:p>
                      <a:pPr algn="ctr"/>
                      <a:r>
                        <a:rPr lang="en-US" sz="1600" dirty="0"/>
                        <a:t>SD </a:t>
                      </a:r>
                      <a:r>
                        <a:rPr lang="en-US" sz="1600" dirty="0" err="1"/>
                        <a:t>thk</a:t>
                      </a:r>
                      <a:r>
                        <a:rPr lang="en-US" sz="1600" dirty="0"/>
                        <a:t>.</a:t>
                      </a:r>
                    </a:p>
                  </a:txBody>
                  <a:tcPr/>
                </a:tc>
                <a:tc>
                  <a:txBody>
                    <a:bodyPr/>
                    <a:lstStyle/>
                    <a:p>
                      <a:pPr algn="ctr"/>
                      <a:r>
                        <a:rPr lang="it-IT" sz="1600" dirty="0"/>
                        <a:t>In-doping</a:t>
                      </a:r>
                      <a:endParaRPr lang="en-US" sz="1600" dirty="0"/>
                    </a:p>
                  </a:txBody>
                  <a:tcPr/>
                </a:tc>
                <a:tc>
                  <a:txBody>
                    <a:bodyPr/>
                    <a:lstStyle/>
                    <a:p>
                      <a:pPr algn="ctr"/>
                      <a:r>
                        <a:rPr lang="it-IT" sz="1600" dirty="0" err="1"/>
                        <a:t>AlOx</a:t>
                      </a:r>
                      <a:r>
                        <a:rPr lang="it-IT" sz="1600" baseline="0" dirty="0"/>
                        <a:t> lamina</a:t>
                      </a:r>
                      <a:endParaRPr lang="en-US" sz="1600" dirty="0"/>
                    </a:p>
                  </a:txBody>
                  <a:tcPr/>
                </a:tc>
                <a:tc>
                  <a:txBody>
                    <a:bodyPr/>
                    <a:lstStyle/>
                    <a:p>
                      <a:pPr algn="ctr"/>
                      <a:r>
                        <a:rPr lang="it-IT" sz="1600" dirty="0"/>
                        <a:t>WL </a:t>
                      </a:r>
                      <a:r>
                        <a:rPr lang="it-IT" sz="1600" dirty="0" err="1"/>
                        <a:t>etch</a:t>
                      </a:r>
                      <a:endParaRPr lang="en-US" sz="1600" dirty="0"/>
                    </a:p>
                  </a:txBody>
                  <a:tcPr/>
                </a:tc>
                <a:tc>
                  <a:txBody>
                    <a:bodyPr/>
                    <a:lstStyle/>
                    <a:p>
                      <a:pPr algn="ctr"/>
                      <a:r>
                        <a:rPr lang="en-US" sz="1600" dirty="0" err="1"/>
                        <a:t>Wf</a:t>
                      </a:r>
                      <a:endParaRPr lang="en-US" sz="1600" dirty="0"/>
                    </a:p>
                  </a:txBody>
                  <a:tcPr/>
                </a:tc>
                <a:extLst>
                  <a:ext uri="{0D108BD9-81ED-4DB2-BD59-A6C34878D82A}">
                    <a16:rowId xmlns:a16="http://schemas.microsoft.com/office/drawing/2014/main" val="10000"/>
                  </a:ext>
                </a:extLst>
              </a:tr>
              <a:tr h="400256">
                <a:tc>
                  <a:txBody>
                    <a:bodyPr/>
                    <a:lstStyle/>
                    <a:p>
                      <a:pPr algn="ctr"/>
                      <a:r>
                        <a:rPr lang="en-US" sz="1600" dirty="0">
                          <a:latin typeface="Arial" panose="020B0604020202020204" pitchFamily="34" charset="0"/>
                          <a:cs typeface="Arial" panose="020B0604020202020204" pitchFamily="34" charset="0"/>
                        </a:rPr>
                        <a:t>1C</a:t>
                      </a:r>
                    </a:p>
                  </a:txBody>
                  <a:tcPr anchor="ctr"/>
                </a:tc>
                <a:tc>
                  <a:txBody>
                    <a:bodyPr/>
                    <a:lstStyle/>
                    <a:p>
                      <a:pPr algn="ctr"/>
                      <a:r>
                        <a:rPr lang="en-US" sz="1600" dirty="0">
                          <a:latin typeface="Arial" panose="020B0604020202020204" pitchFamily="34" charset="0"/>
                          <a:cs typeface="Arial" panose="020B0604020202020204" pitchFamily="34" charset="0"/>
                        </a:rPr>
                        <a:t>22 v12</a:t>
                      </a:r>
                    </a:p>
                  </a:txBody>
                  <a:tcPr anchor="ctr"/>
                </a:tc>
                <a:tc>
                  <a:txBody>
                    <a:bodyPr/>
                    <a:lstStyle/>
                    <a:p>
                      <a:pPr algn="ctr"/>
                      <a:r>
                        <a:rPr lang="en-US" sz="1600" dirty="0">
                          <a:latin typeface="Arial" panose="020B0604020202020204" pitchFamily="34" charset="0"/>
                          <a:cs typeface="Arial" panose="020B0604020202020204" pitchFamily="34" charset="0"/>
                        </a:rPr>
                        <a:t>2%</a:t>
                      </a:r>
                    </a:p>
                  </a:txBody>
                  <a:tcPr anchor="ctr"/>
                </a:tc>
                <a:tc>
                  <a:txBody>
                    <a:bodyPr/>
                    <a:lstStyle/>
                    <a:p>
                      <a:pPr algn="ctr"/>
                      <a:r>
                        <a:rPr lang="it-IT" sz="1600" dirty="0">
                          <a:latin typeface="Arial" panose="020B0604020202020204" pitchFamily="34" charset="0"/>
                          <a:cs typeface="Arial" panose="020B0604020202020204" pitchFamily="34" charset="0"/>
                        </a:rPr>
                        <a:t>5A T&amp;B</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it-IT" sz="1600" dirty="0">
                          <a:latin typeface="Arial" panose="020B0604020202020204" pitchFamily="34" charset="0"/>
                          <a:cs typeface="Arial" panose="020B0604020202020204" pitchFamily="34" charset="0"/>
                        </a:rPr>
                        <a:t>No SO2</a:t>
                      </a:r>
                      <a:endParaRPr lang="en-US" sz="1600" dirty="0">
                        <a:latin typeface="Arial" panose="020B0604020202020204" pitchFamily="34" charset="0"/>
                        <a:cs typeface="Arial" panose="020B0604020202020204" pitchFamily="34" charset="0"/>
                      </a:endParaRPr>
                    </a:p>
                  </a:txBody>
                  <a:tcPr anchor="ctr"/>
                </a:tc>
                <a:tc>
                  <a:txBody>
                    <a:bodyPr/>
                    <a:lstStyle/>
                    <a:p>
                      <a:pPr marL="0" algn="ctr" defTabSz="121908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5,20,23</a:t>
                      </a:r>
                    </a:p>
                  </a:txBody>
                  <a:tcPr anchor="ctr"/>
                </a:tc>
                <a:extLst>
                  <a:ext uri="{0D108BD9-81ED-4DB2-BD59-A6C34878D82A}">
                    <a16:rowId xmlns:a16="http://schemas.microsoft.com/office/drawing/2014/main" val="10001"/>
                  </a:ext>
                </a:extLst>
              </a:tr>
              <a:tr h="400256">
                <a:tc>
                  <a:txBody>
                    <a:bodyPr/>
                    <a:lstStyle/>
                    <a:p>
                      <a:pPr algn="ctr"/>
                      <a:r>
                        <a:rPr lang="en-US" sz="1600" dirty="0">
                          <a:latin typeface="Arial" panose="020B0604020202020204" pitchFamily="34" charset="0"/>
                          <a:cs typeface="Arial" panose="020B0604020202020204" pitchFamily="34" charset="0"/>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25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600" dirty="0">
                          <a:latin typeface="Arial" panose="020B0604020202020204" pitchFamily="34" charset="0"/>
                          <a:cs typeface="Arial" panose="020B0604020202020204" pitchFamily="34" charset="0"/>
                        </a:rPr>
                        <a:t>5A T&amp;B</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600" dirty="0">
                          <a:latin typeface="Arial" panose="020B0604020202020204" pitchFamily="34" charset="0"/>
                          <a:cs typeface="Arial" panose="020B0604020202020204" pitchFamily="34" charset="0"/>
                        </a:rPr>
                        <a:t>No SO2</a:t>
                      </a:r>
                      <a:endParaRPr lang="en-US" sz="1600" dirty="0">
                        <a:latin typeface="Arial" panose="020B0604020202020204" pitchFamily="34" charset="0"/>
                        <a:cs typeface="Arial" panose="020B0604020202020204" pitchFamily="34" charset="0"/>
                      </a:endParaRPr>
                    </a:p>
                  </a:txBody>
                  <a:tcPr anchor="ctr"/>
                </a:tc>
                <a:tc>
                  <a:txBody>
                    <a:bodyPr/>
                    <a:lstStyle/>
                    <a:p>
                      <a:pPr marL="0" algn="ctr" defTabSz="121908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2,13,16</a:t>
                      </a:r>
                    </a:p>
                  </a:txBody>
                  <a:tcPr anchor="ctr"/>
                </a:tc>
                <a:extLst>
                  <a:ext uri="{0D108BD9-81ED-4DB2-BD59-A6C34878D82A}">
                    <a16:rowId xmlns:a16="http://schemas.microsoft.com/office/drawing/2014/main" val="10002"/>
                  </a:ext>
                </a:extLst>
              </a:tr>
              <a:tr h="400256">
                <a:tc>
                  <a:txBody>
                    <a:bodyPr/>
                    <a:lstStyle/>
                    <a:p>
                      <a:pPr algn="ctr"/>
                      <a:r>
                        <a:rPr lang="en-US" sz="1600" dirty="0">
                          <a:latin typeface="Arial" panose="020B0604020202020204" pitchFamily="34" charset="0"/>
                          <a:cs typeface="Arial" panose="020B0604020202020204" pitchFamily="34" charset="0"/>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22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SO2</a:t>
                      </a:r>
                      <a:endPar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algn="ctr" defTabSz="121908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1,6,15,22</a:t>
                      </a:r>
                    </a:p>
                  </a:txBody>
                  <a:tcPr anchor="ctr"/>
                </a:tc>
                <a:extLst>
                  <a:ext uri="{0D108BD9-81ED-4DB2-BD59-A6C34878D82A}">
                    <a16:rowId xmlns:a16="http://schemas.microsoft.com/office/drawing/2014/main" val="10003"/>
                  </a:ext>
                </a:extLst>
              </a:tr>
              <a:tr h="400256">
                <a:tc>
                  <a:txBody>
                    <a:bodyPr/>
                    <a:lstStyle/>
                    <a:p>
                      <a:pPr algn="ctr"/>
                      <a:r>
                        <a:rPr lang="en-US" sz="1600" dirty="0">
                          <a:latin typeface="Arial" panose="020B0604020202020204" pitchFamily="34" charset="0"/>
                          <a:cs typeface="Arial" panose="020B0604020202020204" pitchFamily="34" charset="0"/>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22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600" dirty="0">
                          <a:latin typeface="Arial" panose="020B0604020202020204" pitchFamily="34" charset="0"/>
                          <a:cs typeface="Arial" panose="020B0604020202020204" pitchFamily="34" charset="0"/>
                        </a:rPr>
                        <a:t>No SO2</a:t>
                      </a:r>
                      <a:endParaRPr lang="en-US" sz="1600" dirty="0">
                        <a:latin typeface="Arial" panose="020B0604020202020204" pitchFamily="34" charset="0"/>
                        <a:cs typeface="Arial" panose="020B0604020202020204" pitchFamily="34" charset="0"/>
                      </a:endParaRPr>
                    </a:p>
                  </a:txBody>
                  <a:tcPr anchor="ctr"/>
                </a:tc>
                <a:tc>
                  <a:txBody>
                    <a:bodyPr/>
                    <a:lstStyle/>
                    <a:p>
                      <a:pPr marL="0" algn="ctr" defTabSz="121908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4,9,14,24</a:t>
                      </a:r>
                    </a:p>
                  </a:txBody>
                  <a:tcPr anchor="ctr"/>
                </a:tc>
                <a:extLst>
                  <a:ext uri="{0D108BD9-81ED-4DB2-BD59-A6C34878D82A}">
                    <a16:rowId xmlns:a16="http://schemas.microsoft.com/office/drawing/2014/main" val="10004"/>
                  </a:ext>
                </a:extLst>
              </a:tr>
              <a:tr h="400256">
                <a:tc>
                  <a:txBody>
                    <a:bodyPr/>
                    <a:lstStyle/>
                    <a:p>
                      <a:pPr algn="ctr"/>
                      <a:r>
                        <a:rPr lang="en-US" sz="1600" dirty="0">
                          <a:latin typeface="Arial" panose="020B0604020202020204" pitchFamily="34" charset="0"/>
                          <a:cs typeface="Arial" panose="020B0604020202020204" pitchFamily="34" charset="0"/>
                        </a:rPr>
                        <a:t>5E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25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SO2</a:t>
                      </a:r>
                      <a:endPar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algn="ctr" defTabSz="121908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7,10,12,19</a:t>
                      </a:r>
                    </a:p>
                  </a:txBody>
                  <a:tcPr anchor="ctr"/>
                </a:tc>
                <a:extLst>
                  <a:ext uri="{0D108BD9-81ED-4DB2-BD59-A6C34878D82A}">
                    <a16:rowId xmlns:a16="http://schemas.microsoft.com/office/drawing/2014/main" val="10005"/>
                  </a:ext>
                </a:extLst>
              </a:tr>
              <a:tr h="400256">
                <a:tc>
                  <a:txBody>
                    <a:bodyPr/>
                    <a:lstStyle/>
                    <a:p>
                      <a:pPr algn="ctr"/>
                      <a:r>
                        <a:rPr lang="it-IT" sz="1600" dirty="0">
                          <a:latin typeface="Arial" panose="020B0604020202020204" pitchFamily="34" charset="0"/>
                          <a:cs typeface="Arial" panose="020B0604020202020204" pitchFamily="34" charset="0"/>
                        </a:rPr>
                        <a:t>6E</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25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endPar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600" dirty="0">
                          <a:latin typeface="Arial" panose="020B0604020202020204" pitchFamily="34" charset="0"/>
                          <a:cs typeface="Arial" panose="020B0604020202020204" pitchFamily="34" charset="0"/>
                        </a:rPr>
                        <a:t>No SO2</a:t>
                      </a:r>
                      <a:endParaRPr lang="en-US" sz="1600" dirty="0">
                        <a:latin typeface="Arial" panose="020B0604020202020204" pitchFamily="34" charset="0"/>
                        <a:cs typeface="Arial" panose="020B0604020202020204" pitchFamily="34" charset="0"/>
                      </a:endParaRPr>
                    </a:p>
                  </a:txBody>
                  <a:tcPr anchor="ctr"/>
                </a:tc>
                <a:tc>
                  <a:txBody>
                    <a:bodyPr/>
                    <a:lstStyle/>
                    <a:p>
                      <a:pPr marL="0" algn="ctr" defTabSz="1219080" rtl="0" eaLnBrk="1" latinLnBrk="0" hangingPunct="1"/>
                      <a:r>
                        <a:rPr lang="it-IT" sz="1600" kern="1200" dirty="0">
                          <a:solidFill>
                            <a:schemeClr val="dk1"/>
                          </a:solidFill>
                          <a:latin typeface="Arial" panose="020B0604020202020204" pitchFamily="34" charset="0"/>
                          <a:ea typeface="+mn-ea"/>
                          <a:cs typeface="Arial" panose="020B0604020202020204" pitchFamily="34" charset="0"/>
                        </a:rPr>
                        <a:t>8,11,25</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088534641"/>
                  </a:ext>
                </a:extLst>
              </a:tr>
            </a:tbl>
          </a:graphicData>
        </a:graphic>
      </p:graphicFrame>
      <p:cxnSp>
        <p:nvCxnSpPr>
          <p:cNvPr id="11" name="Straight Arrow Connector 10"/>
          <p:cNvCxnSpPr/>
          <p:nvPr/>
        </p:nvCxnSpPr>
        <p:spPr>
          <a:xfrm>
            <a:off x="3810546" y="2409825"/>
            <a:ext cx="1073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46648" y="2200979"/>
            <a:ext cx="2763898" cy="369332"/>
          </a:xfrm>
          <a:prstGeom prst="rect">
            <a:avLst/>
          </a:prstGeom>
          <a:noFill/>
          <a:ln w="19050">
            <a:solidFill>
              <a:srgbClr val="FF0000"/>
            </a:solidFill>
          </a:ln>
        </p:spPr>
        <p:txBody>
          <a:bodyPr wrap="none" rtlCol="0">
            <a:spAutoFit/>
          </a:bodyPr>
          <a:lstStyle/>
          <a:p>
            <a:r>
              <a:rPr lang="en-US" dirty="0">
                <a:latin typeface="Segoe UI" panose="020B0502040204020203" pitchFamily="34" charset="0"/>
                <a:cs typeface="Segoe UI" panose="020B0502040204020203" pitchFamily="34" charset="0"/>
              </a:rPr>
              <a:t>IPD check </a:t>
            </a:r>
            <a:r>
              <a:rPr lang="en-US" dirty="0" err="1">
                <a:latin typeface="Segoe UI" panose="020B0502040204020203" pitchFamily="34" charset="0"/>
                <a:cs typeface="Segoe UI" panose="020B0502040204020203" pitchFamily="34" charset="0"/>
              </a:rPr>
              <a:t>onPOR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wf</a:t>
            </a:r>
            <a:r>
              <a:rPr lang="en-US" dirty="0">
                <a:latin typeface="Segoe UI" panose="020B0502040204020203" pitchFamily="34" charset="0"/>
                <a:cs typeface="Segoe UI" panose="020B0502040204020203" pitchFamily="34" charset="0"/>
              </a:rPr>
              <a:t> 20)</a:t>
            </a:r>
          </a:p>
        </p:txBody>
      </p:sp>
      <p:cxnSp>
        <p:nvCxnSpPr>
          <p:cNvPr id="14" name="Straight Arrow Connector 13"/>
          <p:cNvCxnSpPr/>
          <p:nvPr/>
        </p:nvCxnSpPr>
        <p:spPr>
          <a:xfrm>
            <a:off x="3743871" y="4019550"/>
            <a:ext cx="1073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flipH="1">
            <a:off x="1703069" y="3834884"/>
            <a:ext cx="281178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High window split</a:t>
            </a:r>
          </a:p>
        </p:txBody>
      </p:sp>
      <p:sp>
        <p:nvSpPr>
          <p:cNvPr id="10" name="TextBox 9"/>
          <p:cNvSpPr txBox="1"/>
          <p:nvPr/>
        </p:nvSpPr>
        <p:spPr>
          <a:xfrm>
            <a:off x="828675" y="5114925"/>
            <a:ext cx="2302040" cy="369332"/>
          </a:xfrm>
          <a:prstGeom prst="rect">
            <a:avLst/>
          </a:prstGeom>
          <a:noFill/>
        </p:spPr>
        <p:txBody>
          <a:bodyPr wrap="none" rtlCol="0">
            <a:spAutoFit/>
          </a:bodyPr>
          <a:lstStyle/>
          <a:p>
            <a:r>
              <a:rPr lang="en-US" u="sng" dirty="0">
                <a:latin typeface="Segoe UI" panose="020B0502040204020203" pitchFamily="34" charset="0"/>
                <a:cs typeface="Segoe UI" panose="020B0502040204020203" pitchFamily="34" charset="0"/>
              </a:rPr>
              <a:t>All tests done @ 85C</a:t>
            </a:r>
          </a:p>
        </p:txBody>
      </p:sp>
      <p:cxnSp>
        <p:nvCxnSpPr>
          <p:cNvPr id="13" name="Straight Arrow Connector 12"/>
          <p:cNvCxnSpPr/>
          <p:nvPr/>
        </p:nvCxnSpPr>
        <p:spPr>
          <a:xfrm>
            <a:off x="3743871" y="4019550"/>
            <a:ext cx="1140460" cy="384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92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 </a:t>
            </a:r>
            <a:r>
              <a:rPr lang="en-US" dirty="0" err="1"/>
              <a:t>Vdm</a:t>
            </a:r>
            <a:r>
              <a:rPr lang="en-US" dirty="0"/>
              <a:t> test: sampling block on diagonal tile (20k access resistance)</a:t>
            </a:r>
          </a:p>
        </p:txBody>
      </p:sp>
      <p:sp>
        <p:nvSpPr>
          <p:cNvPr id="4" name="Date Placeholder 3"/>
          <p:cNvSpPr>
            <a:spLocks noGrp="1"/>
          </p:cNvSpPr>
          <p:nvPr>
            <p:ph type="dt" sz="half" idx="2"/>
          </p:nvPr>
        </p:nvSpPr>
        <p:spPr/>
        <p:txBody>
          <a:bodyPr/>
          <a:lstStyle/>
          <a:p>
            <a:fld id="{DD0B5AFB-117C-46EA-B643-5FA810A8A3CB}" type="datetime4">
              <a:rPr lang="en-US" smtClean="0"/>
              <a:pPr/>
              <a:t>December 22,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1835073" y="1611194"/>
            <a:ext cx="4415412" cy="4418013"/>
          </a:xfrm>
          <a:prstGeom prst="rect">
            <a:avLst/>
          </a:prstGeom>
        </p:spPr>
      </p:pic>
      <p:cxnSp>
        <p:nvCxnSpPr>
          <p:cNvPr id="10" name="Straight Arrow Connector 9"/>
          <p:cNvCxnSpPr/>
          <p:nvPr/>
        </p:nvCxnSpPr>
        <p:spPr>
          <a:xfrm>
            <a:off x="1944103" y="1450922"/>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4464" y="1266256"/>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12" name="Straight Arrow Connector 11"/>
          <p:cNvCxnSpPr/>
          <p:nvPr/>
        </p:nvCxnSpPr>
        <p:spPr>
          <a:xfrm>
            <a:off x="1650168" y="1635588"/>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686129" y="2287499"/>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cxnSp>
        <p:nvCxnSpPr>
          <p:cNvPr id="15" name="Straight Arrow Connector 14"/>
          <p:cNvCxnSpPr/>
          <p:nvPr/>
        </p:nvCxnSpPr>
        <p:spPr>
          <a:xfrm>
            <a:off x="1835073" y="1635588"/>
            <a:ext cx="4145606" cy="40734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98511" y="1326528"/>
            <a:ext cx="5386679" cy="5355312"/>
          </a:xfrm>
          <a:prstGeom prst="rect">
            <a:avLst/>
          </a:prstGeom>
          <a:noFill/>
        </p:spPr>
        <p:txBody>
          <a:bodyPr wrap="square" rtlCol="0">
            <a:spAutoFit/>
          </a:bodyPr>
          <a:lstStyle/>
          <a:p>
            <a:endParaRPr lang="en-US" u="sng"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Blocks circled in green are cycled with same selection voltage</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Blocks circled in red are experiencing bias drift due to selection voltage along the column of cycled blocks (Cells have been previously seasoned with 32k cycles and placed in set state)</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Each red block is read with different </a:t>
            </a:r>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to extract the final distribution</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Second core is used as reference to track </a:t>
            </a:r>
            <a:r>
              <a:rPr lang="en-US" dirty="0" err="1">
                <a:latin typeface="Segoe UI" panose="020B0502040204020203" pitchFamily="34" charset="0"/>
                <a:cs typeface="Segoe UI" panose="020B0502040204020203" pitchFamily="34" charset="0"/>
              </a:rPr>
              <a:t>unbias</a:t>
            </a:r>
            <a:r>
              <a:rPr lang="en-US" dirty="0">
                <a:latin typeface="Segoe UI" panose="020B0502040204020203" pitchFamily="34" charset="0"/>
                <a:cs typeface="Segoe UI" panose="020B0502040204020203" pitchFamily="34" charset="0"/>
              </a:rPr>
              <a:t> drift during cycling</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Same technique is used for read disturb, stressing red block with same </a:t>
            </a:r>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read cycles</a:t>
            </a:r>
          </a:p>
          <a:p>
            <a:pPr marL="285750" indent="-285750">
              <a:buFont typeface="Arial" panose="020B0604020202020204" pitchFamily="34" charset="0"/>
              <a:buChar char="•"/>
            </a:pPr>
            <a:endParaRPr lang="en-US" u="sng" dirty="0">
              <a:latin typeface="Segoe UI" panose="020B0502040204020203" pitchFamily="34" charset="0"/>
              <a:cs typeface="Segoe UI" panose="020B0502040204020203" pitchFamily="34" charset="0"/>
            </a:endParaRPr>
          </a:p>
        </p:txBody>
      </p:sp>
      <p:sp>
        <p:nvSpPr>
          <p:cNvPr id="17" name="Rectangle 16"/>
          <p:cNvSpPr/>
          <p:nvPr/>
        </p:nvSpPr>
        <p:spPr>
          <a:xfrm>
            <a:off x="1835073" y="1603790"/>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19" name="Rectangle 18"/>
          <p:cNvSpPr/>
          <p:nvPr/>
        </p:nvSpPr>
        <p:spPr>
          <a:xfrm>
            <a:off x="1822604" y="1898473"/>
            <a:ext cx="284484" cy="257175"/>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27" name="Rectangle 26"/>
          <p:cNvSpPr/>
          <p:nvPr/>
        </p:nvSpPr>
        <p:spPr>
          <a:xfrm>
            <a:off x="2111298" y="1889540"/>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28" name="Rectangle 27"/>
          <p:cNvSpPr/>
          <p:nvPr/>
        </p:nvSpPr>
        <p:spPr>
          <a:xfrm>
            <a:off x="2387523" y="214671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29" name="Rectangle 28"/>
          <p:cNvSpPr/>
          <p:nvPr/>
        </p:nvSpPr>
        <p:spPr>
          <a:xfrm>
            <a:off x="2644698" y="243246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0" name="Rectangle 29"/>
          <p:cNvSpPr/>
          <p:nvPr/>
        </p:nvSpPr>
        <p:spPr>
          <a:xfrm>
            <a:off x="2930448" y="2689640"/>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1" name="Rectangle 30"/>
          <p:cNvSpPr/>
          <p:nvPr/>
        </p:nvSpPr>
        <p:spPr>
          <a:xfrm>
            <a:off x="3197148" y="2975390"/>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2" name="Rectangle 31"/>
          <p:cNvSpPr/>
          <p:nvPr/>
        </p:nvSpPr>
        <p:spPr>
          <a:xfrm>
            <a:off x="3454323" y="325161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3" name="Rectangle 32"/>
          <p:cNvSpPr/>
          <p:nvPr/>
        </p:nvSpPr>
        <p:spPr>
          <a:xfrm>
            <a:off x="3711498" y="351831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4" name="Rectangle 33"/>
          <p:cNvSpPr/>
          <p:nvPr/>
        </p:nvSpPr>
        <p:spPr>
          <a:xfrm>
            <a:off x="5663102" y="544236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5" name="Rectangle 34"/>
          <p:cNvSpPr/>
          <p:nvPr/>
        </p:nvSpPr>
        <p:spPr>
          <a:xfrm>
            <a:off x="2098828" y="2155648"/>
            <a:ext cx="288695" cy="254544"/>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6" name="Rectangle 35"/>
          <p:cNvSpPr/>
          <p:nvPr/>
        </p:nvSpPr>
        <p:spPr>
          <a:xfrm>
            <a:off x="2365529" y="2431873"/>
            <a:ext cx="279170" cy="235494"/>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7" name="Rectangle 36"/>
          <p:cNvSpPr/>
          <p:nvPr/>
        </p:nvSpPr>
        <p:spPr>
          <a:xfrm>
            <a:off x="2632229" y="2708098"/>
            <a:ext cx="298220" cy="255646"/>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8" name="Rectangle 37"/>
          <p:cNvSpPr/>
          <p:nvPr/>
        </p:nvSpPr>
        <p:spPr>
          <a:xfrm>
            <a:off x="2917979" y="2965273"/>
            <a:ext cx="279169" cy="273228"/>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9" name="Rectangle 38"/>
          <p:cNvSpPr/>
          <p:nvPr/>
        </p:nvSpPr>
        <p:spPr>
          <a:xfrm>
            <a:off x="3197148" y="3238501"/>
            <a:ext cx="260428" cy="224212"/>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40" name="Rectangle 39"/>
          <p:cNvSpPr/>
          <p:nvPr/>
        </p:nvSpPr>
        <p:spPr>
          <a:xfrm>
            <a:off x="3441853" y="3517723"/>
            <a:ext cx="276225" cy="231331"/>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42" name="Rectangle 41"/>
          <p:cNvSpPr/>
          <p:nvPr/>
        </p:nvSpPr>
        <p:spPr>
          <a:xfrm>
            <a:off x="3718078" y="3803473"/>
            <a:ext cx="330047" cy="231331"/>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43" name="Rectangle 42"/>
          <p:cNvSpPr/>
          <p:nvPr/>
        </p:nvSpPr>
        <p:spPr>
          <a:xfrm>
            <a:off x="5650632" y="5733459"/>
            <a:ext cx="330047" cy="231331"/>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cxnSp>
        <p:nvCxnSpPr>
          <p:cNvPr id="44" name="Straight Arrow Connector 43"/>
          <p:cNvCxnSpPr/>
          <p:nvPr/>
        </p:nvCxnSpPr>
        <p:spPr>
          <a:xfrm>
            <a:off x="1787047" y="1870490"/>
            <a:ext cx="4153980" cy="412691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782713" y="2072870"/>
            <a:ext cx="2580979" cy="1552898"/>
            <a:chOff x="8654679" y="4781990"/>
            <a:chExt cx="2990052" cy="1726602"/>
          </a:xfrm>
          <a:solidFill>
            <a:schemeClr val="bg1"/>
          </a:solidFill>
        </p:grpSpPr>
        <p:cxnSp>
          <p:nvCxnSpPr>
            <p:cNvPr id="46" name="Straight Connector 45"/>
            <p:cNvCxnSpPr/>
            <p:nvPr/>
          </p:nvCxnSpPr>
          <p:spPr>
            <a:xfrm>
              <a:off x="8654679" y="5638422"/>
              <a:ext cx="54277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206974"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97452" y="5086128"/>
              <a:ext cx="48563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683090"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683090" y="5657467"/>
              <a:ext cx="74278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425872"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425873" y="6234521"/>
              <a:ext cx="457031"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0901948"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882904" y="5657467"/>
              <a:ext cx="68560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83090"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0901948"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856880" y="5039204"/>
              <a:ext cx="525922" cy="239543"/>
            </a:xfrm>
            <a:prstGeom prst="rect">
              <a:avLst/>
            </a:prstGeom>
            <a:grpFill/>
          </p:spPr>
          <p:txBody>
            <a:bodyPr wrap="none" rtlCol="0">
              <a:spAutoFit/>
            </a:bodyPr>
            <a:lstStyle/>
            <a:p>
              <a:r>
                <a:rPr lang="en-US" sz="800" dirty="0">
                  <a:latin typeface="Segoe UI" panose="020B0502040204020203" pitchFamily="34" charset="0"/>
                  <a:cs typeface="Segoe UI" panose="020B0502040204020203" pitchFamily="34" charset="0"/>
                </a:rPr>
                <a:t>135us</a:t>
              </a:r>
            </a:p>
          </p:txBody>
        </p:sp>
        <p:sp>
          <p:nvSpPr>
            <p:cNvPr id="58" name="TextBox 57"/>
            <p:cNvSpPr txBox="1"/>
            <p:nvPr/>
          </p:nvSpPr>
          <p:spPr>
            <a:xfrm>
              <a:off x="10970723" y="5021613"/>
              <a:ext cx="525922" cy="239543"/>
            </a:xfrm>
            <a:prstGeom prst="rect">
              <a:avLst/>
            </a:prstGeom>
            <a:grpFill/>
          </p:spPr>
          <p:txBody>
            <a:bodyPr wrap="none" rtlCol="0">
              <a:spAutoFit/>
            </a:bodyPr>
            <a:lstStyle/>
            <a:p>
              <a:r>
                <a:rPr lang="en-US" sz="800" dirty="0">
                  <a:latin typeface="Segoe UI" panose="020B0502040204020203" pitchFamily="34" charset="0"/>
                  <a:cs typeface="Segoe UI" panose="020B0502040204020203" pitchFamily="34" charset="0"/>
                </a:rPr>
                <a:t>135us</a:t>
              </a:r>
            </a:p>
          </p:txBody>
        </p:sp>
        <p:sp>
          <p:nvSpPr>
            <p:cNvPr id="59" name="TextBox 58"/>
            <p:cNvSpPr txBox="1"/>
            <p:nvPr/>
          </p:nvSpPr>
          <p:spPr>
            <a:xfrm>
              <a:off x="8779295" y="4781990"/>
              <a:ext cx="956763" cy="239543"/>
            </a:xfrm>
            <a:prstGeom prst="rect">
              <a:avLst/>
            </a:prstGeom>
            <a:grpFill/>
          </p:spPr>
          <p:txBody>
            <a:bodyPr wrap="none" rtlCol="0">
              <a:spAutoFit/>
            </a:bodyPr>
            <a:lstStyle/>
            <a:p>
              <a:r>
                <a:rPr lang="en-US" sz="800" dirty="0">
                  <a:latin typeface="Segoe UI" panose="020B0502040204020203" pitchFamily="34" charset="0"/>
                  <a:cs typeface="Segoe UI" panose="020B0502040204020203" pitchFamily="34" charset="0"/>
                </a:rPr>
                <a:t>Reset (+40uA)</a:t>
              </a:r>
            </a:p>
          </p:txBody>
        </p:sp>
        <p:sp>
          <p:nvSpPr>
            <p:cNvPr id="60" name="TextBox 59"/>
            <p:cNvSpPr txBox="1"/>
            <p:nvPr/>
          </p:nvSpPr>
          <p:spPr>
            <a:xfrm>
              <a:off x="10252806" y="6269049"/>
              <a:ext cx="850800" cy="239543"/>
            </a:xfrm>
            <a:prstGeom prst="rect">
              <a:avLst/>
            </a:prstGeom>
            <a:grpFill/>
          </p:spPr>
          <p:txBody>
            <a:bodyPr wrap="square" rtlCol="0">
              <a:spAutoFit/>
            </a:bodyPr>
            <a:lstStyle/>
            <a:p>
              <a:r>
                <a:rPr lang="en-US" sz="800" dirty="0">
                  <a:latin typeface="Segoe UI" panose="020B0502040204020203" pitchFamily="34" charset="0"/>
                  <a:cs typeface="Segoe UI" panose="020B0502040204020203" pitchFamily="34" charset="0"/>
                </a:rPr>
                <a:t>Set (-40uA)</a:t>
              </a:r>
            </a:p>
          </p:txBody>
        </p:sp>
      </p:grpSp>
      <p:cxnSp>
        <p:nvCxnSpPr>
          <p:cNvPr id="61" name="Straight Arrow Connector 60"/>
          <p:cNvCxnSpPr/>
          <p:nvPr/>
        </p:nvCxnSpPr>
        <p:spPr>
          <a:xfrm>
            <a:off x="9251229" y="2955913"/>
            <a:ext cx="41097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221802" y="3019881"/>
            <a:ext cx="424878" cy="230832"/>
          </a:xfrm>
          <a:prstGeom prst="rect">
            <a:avLst/>
          </a:prstGeom>
          <a:noFill/>
        </p:spPr>
        <p:txBody>
          <a:bodyPr wrap="square" rtlCol="0">
            <a:spAutoFit/>
          </a:bodyPr>
          <a:lstStyle/>
          <a:p>
            <a:r>
              <a:rPr lang="en-US" sz="900" dirty="0">
                <a:latin typeface="Segoe UI" panose="020B0502040204020203" pitchFamily="34" charset="0"/>
                <a:cs typeface="Segoe UI" panose="020B0502040204020203" pitchFamily="34" charset="0"/>
              </a:rPr>
              <a:t>40ns</a:t>
            </a:r>
          </a:p>
        </p:txBody>
      </p:sp>
      <p:cxnSp>
        <p:nvCxnSpPr>
          <p:cNvPr id="63" name="Straight Arrow Connector 62"/>
          <p:cNvCxnSpPr/>
          <p:nvPr/>
        </p:nvCxnSpPr>
        <p:spPr>
          <a:xfrm>
            <a:off x="10295115" y="3255636"/>
            <a:ext cx="41097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0280462" y="3019881"/>
            <a:ext cx="424878" cy="230832"/>
          </a:xfrm>
          <a:prstGeom prst="rect">
            <a:avLst/>
          </a:prstGeom>
          <a:noFill/>
        </p:spPr>
        <p:txBody>
          <a:bodyPr wrap="square" rtlCol="0">
            <a:spAutoFit/>
          </a:bodyPr>
          <a:lstStyle/>
          <a:p>
            <a:r>
              <a:rPr lang="en-US" sz="900" dirty="0">
                <a:latin typeface="Segoe UI" panose="020B0502040204020203" pitchFamily="34" charset="0"/>
                <a:cs typeface="Segoe UI" panose="020B0502040204020203" pitchFamily="34" charset="0"/>
              </a:rPr>
              <a:t>40ns</a:t>
            </a:r>
          </a:p>
        </p:txBody>
      </p:sp>
      <p:sp>
        <p:nvSpPr>
          <p:cNvPr id="67" name="TextBox 66"/>
          <p:cNvSpPr txBox="1"/>
          <p:nvPr/>
        </p:nvSpPr>
        <p:spPr>
          <a:xfrm>
            <a:off x="2962275" y="932313"/>
            <a:ext cx="93025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a:t>
            </a:r>
            <a:r>
              <a:rPr lang="en-US" baseline="30000" dirty="0">
                <a:latin typeface="Segoe UI" panose="020B0502040204020203" pitchFamily="34" charset="0"/>
                <a:cs typeface="Segoe UI" panose="020B0502040204020203" pitchFamily="34" charset="0"/>
              </a:rPr>
              <a:t>st</a:t>
            </a:r>
            <a:r>
              <a:rPr lang="en-US" dirty="0">
                <a:latin typeface="Segoe UI" panose="020B0502040204020203" pitchFamily="34" charset="0"/>
                <a:cs typeface="Segoe UI" panose="020B0502040204020203" pitchFamily="34" charset="0"/>
              </a:rPr>
              <a:t> core</a:t>
            </a:r>
          </a:p>
        </p:txBody>
      </p:sp>
    </p:spTree>
    <p:extLst>
      <p:ext uri="{BB962C8B-B14F-4D97-AF65-F5344CB8AC3E}">
        <p14:creationId xmlns:p14="http://schemas.microsoft.com/office/powerpoint/2010/main" val="19704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drift: SSM vs SXP</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December 21, 2017</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910" y="2199426"/>
            <a:ext cx="4782820" cy="378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933988" y="1555841"/>
            <a:ext cx="4123742"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Continuous stress: is it already decoupled from </a:t>
            </a:r>
            <a:r>
              <a:rPr lang="en-US" dirty="0" err="1">
                <a:latin typeface="Segoe UI" panose="020B0502040204020203" pitchFamily="34" charset="0"/>
                <a:cs typeface="Segoe UI" panose="020B0502040204020203" pitchFamily="34" charset="0"/>
              </a:rPr>
              <a:t>unbias</a:t>
            </a:r>
            <a:r>
              <a:rPr lang="en-US" dirty="0">
                <a:latin typeface="Segoe UI" panose="020B0502040204020203" pitchFamily="34" charset="0"/>
                <a:cs typeface="Segoe UI" panose="020B0502040204020203" pitchFamily="34" charset="0"/>
              </a:rPr>
              <a:t> drift?</a:t>
            </a:r>
          </a:p>
        </p:txBody>
      </p:sp>
      <p:pic>
        <p:nvPicPr>
          <p:cNvPr id="9" name="Picture 8"/>
          <p:cNvPicPr>
            <a:picLocks noChangeAspect="1"/>
          </p:cNvPicPr>
          <p:nvPr/>
        </p:nvPicPr>
        <p:blipFill>
          <a:blip r:embed="rId3"/>
          <a:stretch>
            <a:fillRect/>
          </a:stretch>
        </p:blipFill>
        <p:spPr>
          <a:xfrm>
            <a:off x="247242" y="2060798"/>
            <a:ext cx="6687920" cy="3711151"/>
          </a:xfrm>
          <a:prstGeom prst="rect">
            <a:avLst/>
          </a:prstGeom>
        </p:spPr>
      </p:pic>
      <p:sp>
        <p:nvSpPr>
          <p:cNvPr id="10" name="TextBox 9"/>
          <p:cNvSpPr txBox="1"/>
          <p:nvPr/>
        </p:nvSpPr>
        <p:spPr>
          <a:xfrm>
            <a:off x="222274" y="1649845"/>
            <a:ext cx="688387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17M writes (50%set/50%reset, 40ns pulses), 7.2V selection voltage</a:t>
            </a:r>
          </a:p>
        </p:txBody>
      </p:sp>
      <p:sp>
        <p:nvSpPr>
          <p:cNvPr id="11" name="TextBox 10"/>
          <p:cNvSpPr txBox="1"/>
          <p:nvPr/>
        </p:nvSpPr>
        <p:spPr>
          <a:xfrm>
            <a:off x="1089053" y="2287213"/>
            <a:ext cx="3547082"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0.7s total bias time (50% positive, 50% negative)</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32k prior cycles (64k writes) on the cells before bias stress</a:t>
            </a:r>
          </a:p>
        </p:txBody>
      </p:sp>
      <p:sp>
        <p:nvSpPr>
          <p:cNvPr id="12" name="TextBox 11"/>
          <p:cNvSpPr txBox="1"/>
          <p:nvPr/>
        </p:nvSpPr>
        <p:spPr>
          <a:xfrm>
            <a:off x="10571584" y="4478694"/>
            <a:ext cx="1111202"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SXP (Joe)</a:t>
            </a:r>
          </a:p>
          <a:p>
            <a:r>
              <a:rPr lang="en-US" dirty="0">
                <a:latin typeface="Segoe UI" panose="020B0502040204020203" pitchFamily="34" charset="0"/>
                <a:cs typeface="Segoe UI" panose="020B0502040204020203" pitchFamily="34" charset="0"/>
              </a:rPr>
              <a:t>3.6V?</a:t>
            </a:r>
          </a:p>
        </p:txBody>
      </p:sp>
      <p:sp>
        <p:nvSpPr>
          <p:cNvPr id="13" name="Oval 12"/>
          <p:cNvSpPr/>
          <p:nvPr/>
        </p:nvSpPr>
        <p:spPr>
          <a:xfrm>
            <a:off x="3816220" y="3666931"/>
            <a:ext cx="550507" cy="2494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TextBox 13"/>
          <p:cNvSpPr txBox="1"/>
          <p:nvPr/>
        </p:nvSpPr>
        <p:spPr>
          <a:xfrm>
            <a:off x="4366727" y="3487542"/>
            <a:ext cx="231922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&lt; 50mV median shift</a:t>
            </a:r>
          </a:p>
        </p:txBody>
      </p:sp>
    </p:spTree>
    <p:extLst>
      <p:ext uri="{BB962C8B-B14F-4D97-AF65-F5344CB8AC3E}">
        <p14:creationId xmlns:p14="http://schemas.microsoft.com/office/powerpoint/2010/main" val="288432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drift on SSM: selection voltage skew</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December 21, 2017</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8" name="Picture 7"/>
          <p:cNvPicPr>
            <a:picLocks noChangeAspect="1"/>
          </p:cNvPicPr>
          <p:nvPr/>
        </p:nvPicPr>
        <p:blipFill>
          <a:blip r:embed="rId2"/>
          <a:stretch>
            <a:fillRect/>
          </a:stretch>
        </p:blipFill>
        <p:spPr>
          <a:xfrm>
            <a:off x="910984" y="1643899"/>
            <a:ext cx="7505228" cy="4464026"/>
          </a:xfrm>
          <a:prstGeom prst="rect">
            <a:avLst/>
          </a:prstGeom>
        </p:spPr>
      </p:pic>
      <p:cxnSp>
        <p:nvCxnSpPr>
          <p:cNvPr id="10" name="Straight Arrow Connector 9"/>
          <p:cNvCxnSpPr/>
          <p:nvPr/>
        </p:nvCxnSpPr>
        <p:spPr>
          <a:xfrm>
            <a:off x="3199220" y="4012164"/>
            <a:ext cx="1270143" cy="905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05469" y="4917233"/>
            <a:ext cx="1371600" cy="646331"/>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Deselection bias acceleration, E1 margin improves</a:t>
            </a:r>
          </a:p>
        </p:txBody>
      </p:sp>
      <p:sp>
        <p:nvSpPr>
          <p:cNvPr id="12" name="TextBox 11"/>
          <p:cNvSpPr txBox="1"/>
          <p:nvPr/>
        </p:nvSpPr>
        <p:spPr>
          <a:xfrm>
            <a:off x="8189167" y="1910594"/>
            <a:ext cx="3760237"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Ref distribution taken after same total drift time of bias stress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Bias drift tend to rotate the distributions (adding a contribution to unbiased drift at low sigma, improving E1 margin)</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Acceleration with deselection voltage is expected, no clear change in RWB on top of unbiased drift</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For typical selection voltages (&lt;8V ) median biased drift is less than 50mV</a:t>
            </a:r>
          </a:p>
        </p:txBody>
      </p:sp>
      <p:sp>
        <p:nvSpPr>
          <p:cNvPr id="14" name="TextBox 13"/>
          <p:cNvSpPr txBox="1"/>
          <p:nvPr/>
        </p:nvSpPr>
        <p:spPr>
          <a:xfrm>
            <a:off x="1599013" y="1821499"/>
            <a:ext cx="630332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1M total writes bias stress (50% set / 50% reset, 40ns pulses)</a:t>
            </a:r>
          </a:p>
        </p:txBody>
      </p:sp>
    </p:spTree>
    <p:extLst>
      <p:ext uri="{BB962C8B-B14F-4D97-AF65-F5344CB8AC3E}">
        <p14:creationId xmlns:p14="http://schemas.microsoft.com/office/powerpoint/2010/main" val="391896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drift on SSM : cycles skew</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December 21, 2017</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pSp>
        <p:nvGrpSpPr>
          <p:cNvPr id="17" name="Group 16"/>
          <p:cNvGrpSpPr/>
          <p:nvPr/>
        </p:nvGrpSpPr>
        <p:grpSpPr>
          <a:xfrm>
            <a:off x="6151728" y="1250736"/>
            <a:ext cx="6029208" cy="3781665"/>
            <a:chOff x="74048" y="1399935"/>
            <a:chExt cx="6029208" cy="3781665"/>
          </a:xfrm>
        </p:grpSpPr>
        <p:pic>
          <p:nvPicPr>
            <p:cNvPr id="11" name="Picture 10"/>
            <p:cNvPicPr>
              <a:picLocks noChangeAspect="1"/>
            </p:cNvPicPr>
            <p:nvPr/>
          </p:nvPicPr>
          <p:blipFill>
            <a:blip r:embed="rId2"/>
            <a:stretch>
              <a:fillRect/>
            </a:stretch>
          </p:blipFill>
          <p:spPr>
            <a:xfrm>
              <a:off x="74048" y="1399935"/>
              <a:ext cx="6029208" cy="3781665"/>
            </a:xfrm>
            <a:prstGeom prst="rect">
              <a:avLst/>
            </a:prstGeom>
          </p:spPr>
        </p:pic>
        <p:sp>
          <p:nvSpPr>
            <p:cNvPr id="10" name="TextBox 9"/>
            <p:cNvSpPr txBox="1"/>
            <p:nvPr/>
          </p:nvSpPr>
          <p:spPr>
            <a:xfrm>
              <a:off x="730009" y="1619343"/>
              <a:ext cx="2908425"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Selection voltage = 8.6V</a:t>
              </a:r>
            </a:p>
            <a:p>
              <a:r>
                <a:rPr lang="en-US" dirty="0">
                  <a:latin typeface="Segoe UI" panose="020B0502040204020203" pitchFamily="34" charset="0"/>
                  <a:cs typeface="Segoe UI" panose="020B0502040204020203" pitchFamily="34" charset="0"/>
                </a:rPr>
                <a:t>Deselection voltage = 4.3V</a:t>
              </a:r>
            </a:p>
          </p:txBody>
        </p:sp>
      </p:grpSp>
      <p:grpSp>
        <p:nvGrpSpPr>
          <p:cNvPr id="16" name="Group 15"/>
          <p:cNvGrpSpPr/>
          <p:nvPr/>
        </p:nvGrpSpPr>
        <p:grpSpPr>
          <a:xfrm>
            <a:off x="74652" y="1239763"/>
            <a:ext cx="6157116" cy="3792638"/>
            <a:chOff x="6034884" y="1388962"/>
            <a:chExt cx="6157116" cy="3792638"/>
          </a:xfrm>
        </p:grpSpPr>
        <p:pic>
          <p:nvPicPr>
            <p:cNvPr id="13" name="Picture 12"/>
            <p:cNvPicPr>
              <a:picLocks noChangeAspect="1"/>
            </p:cNvPicPr>
            <p:nvPr/>
          </p:nvPicPr>
          <p:blipFill>
            <a:blip r:embed="rId3"/>
            <a:stretch>
              <a:fillRect/>
            </a:stretch>
          </p:blipFill>
          <p:spPr>
            <a:xfrm>
              <a:off x="6034884" y="1388962"/>
              <a:ext cx="6157116" cy="3792638"/>
            </a:xfrm>
            <a:prstGeom prst="rect">
              <a:avLst/>
            </a:prstGeom>
          </p:spPr>
        </p:pic>
        <p:sp>
          <p:nvSpPr>
            <p:cNvPr id="14" name="TextBox 13"/>
            <p:cNvSpPr txBox="1"/>
            <p:nvPr/>
          </p:nvSpPr>
          <p:spPr>
            <a:xfrm>
              <a:off x="6711709" y="1619343"/>
              <a:ext cx="2733697"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Selection voltage = 8V</a:t>
              </a:r>
            </a:p>
            <a:p>
              <a:r>
                <a:rPr lang="en-US" dirty="0">
                  <a:latin typeface="Segoe UI" panose="020B0502040204020203" pitchFamily="34" charset="0"/>
                  <a:cs typeface="Segoe UI" panose="020B0502040204020203" pitchFamily="34" charset="0"/>
                </a:rPr>
                <a:t>Deselection voltage = 4V</a:t>
              </a:r>
            </a:p>
          </p:txBody>
        </p:sp>
      </p:grpSp>
      <p:sp>
        <p:nvSpPr>
          <p:cNvPr id="15" name="TextBox 14"/>
          <p:cNvSpPr txBox="1"/>
          <p:nvPr/>
        </p:nvSpPr>
        <p:spPr>
          <a:xfrm>
            <a:off x="0" y="5262782"/>
            <a:ext cx="12011025"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8Mcycles take 100s drift time @ 85C: reference distribution placement depends on total </a:t>
            </a:r>
            <a:r>
              <a:rPr lang="en-US" dirty="0" err="1">
                <a:latin typeface="Segoe UI" panose="020B0502040204020203" pitchFamily="34" charset="0"/>
                <a:cs typeface="Segoe UI" panose="020B0502040204020203" pitchFamily="34" charset="0"/>
              </a:rPr>
              <a:t>unbias</a:t>
            </a:r>
            <a:r>
              <a:rPr lang="en-US" dirty="0">
                <a:latin typeface="Segoe UI" panose="020B0502040204020203" pitchFamily="34" charset="0"/>
                <a:cs typeface="Segoe UI" panose="020B0502040204020203" pitchFamily="34" charset="0"/>
              </a:rPr>
              <a:t> drift time needed for cycling</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Distributions tend to rotate also with cycles, so no clear erosion of window budget added on top of unbiased drift </a:t>
            </a:r>
          </a:p>
        </p:txBody>
      </p:sp>
    </p:spTree>
    <p:extLst>
      <p:ext uri="{BB962C8B-B14F-4D97-AF65-F5344CB8AC3E}">
        <p14:creationId xmlns:p14="http://schemas.microsoft.com/office/powerpoint/2010/main" val="379699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 disturb: slow vs fast IPD on POR (margin for 3.54sigma)</a:t>
            </a:r>
          </a:p>
        </p:txBody>
      </p:sp>
      <p:sp>
        <p:nvSpPr>
          <p:cNvPr id="3" name="Date Placeholder 2"/>
          <p:cNvSpPr>
            <a:spLocks noGrp="1"/>
          </p:cNvSpPr>
          <p:nvPr>
            <p:ph type="dt" sz="half" idx="10"/>
          </p:nvPr>
        </p:nvSpPr>
        <p:spPr>
          <a:xfrm>
            <a:off x="4231984" y="6304740"/>
            <a:ext cx="2635781" cy="287225"/>
          </a:xfrm>
        </p:spPr>
        <p:txBody>
          <a:bodyPr/>
          <a:lstStyle/>
          <a:p>
            <a:fld id="{B80A1F0D-9D48-4EDD-93BE-F8C473D06BE9}" type="datetime4">
              <a:rPr lang="en-US" smtClean="0"/>
              <a:t>December 22, 2017</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8</a:t>
            </a:fld>
            <a:endParaRPr lang="en-US"/>
          </a:p>
        </p:txBody>
      </p:sp>
      <p:pic>
        <p:nvPicPr>
          <p:cNvPr id="8" name="Picture 7"/>
          <p:cNvPicPr>
            <a:picLocks noChangeAspect="1"/>
          </p:cNvPicPr>
          <p:nvPr/>
        </p:nvPicPr>
        <p:blipFill rotWithShape="1">
          <a:blip r:embed="rId2"/>
          <a:srcRect l="1422" t="1879" r="841" b="3320"/>
          <a:stretch/>
        </p:blipFill>
        <p:spPr>
          <a:xfrm>
            <a:off x="112295" y="2548528"/>
            <a:ext cx="5766318" cy="3581754"/>
          </a:xfrm>
          <a:prstGeom prst="rect">
            <a:avLst/>
          </a:prstGeom>
        </p:spPr>
      </p:pic>
      <p:pic>
        <p:nvPicPr>
          <p:cNvPr id="9" name="Picture 8"/>
          <p:cNvPicPr>
            <a:picLocks noChangeAspect="1"/>
          </p:cNvPicPr>
          <p:nvPr/>
        </p:nvPicPr>
        <p:blipFill rotWithShape="1">
          <a:blip r:embed="rId3"/>
          <a:srcRect l="1860" t="1477" r="1266" b="3479"/>
          <a:stretch/>
        </p:blipFill>
        <p:spPr>
          <a:xfrm>
            <a:off x="5878614" y="2243078"/>
            <a:ext cx="5799036" cy="3549046"/>
          </a:xfrm>
          <a:prstGeom prst="rect">
            <a:avLst/>
          </a:prstGeom>
        </p:spPr>
      </p:pic>
      <p:sp>
        <p:nvSpPr>
          <p:cNvPr id="11" name="TextBox 10"/>
          <p:cNvSpPr txBox="1"/>
          <p:nvPr/>
        </p:nvSpPr>
        <p:spPr>
          <a:xfrm>
            <a:off x="6749498" y="3389090"/>
            <a:ext cx="2007446"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Split 1C (POR), fast IPD</a:t>
            </a:r>
          </a:p>
          <a:p>
            <a:r>
              <a:rPr lang="en-US" dirty="0">
                <a:latin typeface="Segoe UI" panose="020B0502040204020203" pitchFamily="34" charset="0"/>
                <a:cs typeface="Segoe UI" panose="020B0502040204020203" pitchFamily="34" charset="0"/>
              </a:rPr>
              <a:t>Tested @ 85C</a:t>
            </a:r>
          </a:p>
        </p:txBody>
      </p:sp>
      <p:sp>
        <p:nvSpPr>
          <p:cNvPr id="12" name="TextBox 11"/>
          <p:cNvSpPr txBox="1"/>
          <p:nvPr/>
        </p:nvSpPr>
        <p:spPr>
          <a:xfrm>
            <a:off x="895136" y="2990834"/>
            <a:ext cx="2168515"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Slow IPD (135us), Split 1 and 6 tested @ 50C</a:t>
            </a:r>
          </a:p>
        </p:txBody>
      </p:sp>
      <p:grpSp>
        <p:nvGrpSpPr>
          <p:cNvPr id="42" name="Group 41"/>
          <p:cNvGrpSpPr/>
          <p:nvPr/>
        </p:nvGrpSpPr>
        <p:grpSpPr>
          <a:xfrm>
            <a:off x="715988" y="1152369"/>
            <a:ext cx="4749011" cy="1148892"/>
            <a:chOff x="830424" y="5057965"/>
            <a:chExt cx="4749011" cy="1148892"/>
          </a:xfrm>
        </p:grpSpPr>
        <p:sp>
          <p:nvSpPr>
            <p:cNvPr id="6" name="Rectangle 5"/>
            <p:cNvSpPr/>
            <p:nvPr/>
          </p:nvSpPr>
          <p:spPr>
            <a:xfrm>
              <a:off x="830424" y="5495726"/>
              <a:ext cx="358296" cy="662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7" name="TextBox 6"/>
            <p:cNvSpPr txBox="1"/>
            <p:nvPr/>
          </p:nvSpPr>
          <p:spPr>
            <a:xfrm>
              <a:off x="848310" y="5151840"/>
              <a:ext cx="32252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a:t>
              </a:r>
            </a:p>
          </p:txBody>
        </p:sp>
        <p:cxnSp>
          <p:nvCxnSpPr>
            <p:cNvPr id="13" name="Straight Arrow Connector 12"/>
            <p:cNvCxnSpPr/>
            <p:nvPr/>
          </p:nvCxnSpPr>
          <p:spPr>
            <a:xfrm>
              <a:off x="1188720" y="5948265"/>
              <a:ext cx="111594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p:cNvSpPr/>
            <p:nvPr/>
          </p:nvSpPr>
          <p:spPr>
            <a:xfrm>
              <a:off x="2397967" y="5831633"/>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5" name="Rectangle: Rounded Corners 14"/>
            <p:cNvSpPr/>
            <p:nvPr/>
          </p:nvSpPr>
          <p:spPr>
            <a:xfrm>
              <a:off x="2709608" y="5831633"/>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Rectangle: Rounded Corners 15"/>
            <p:cNvSpPr/>
            <p:nvPr/>
          </p:nvSpPr>
          <p:spPr>
            <a:xfrm>
              <a:off x="3021249" y="5831633"/>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7" name="TextBox 16"/>
            <p:cNvSpPr txBox="1"/>
            <p:nvPr/>
          </p:nvSpPr>
          <p:spPr>
            <a:xfrm>
              <a:off x="2088108" y="5057965"/>
              <a:ext cx="1888917"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Read disturb slow, 135us IPD</a:t>
              </a:r>
            </a:p>
          </p:txBody>
        </p:sp>
        <p:sp>
          <p:nvSpPr>
            <p:cNvPr id="18" name="TextBox 17"/>
            <p:cNvSpPr txBox="1"/>
            <p:nvPr/>
          </p:nvSpPr>
          <p:spPr>
            <a:xfrm>
              <a:off x="1555950" y="5578933"/>
              <a:ext cx="58221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2.5s</a:t>
              </a:r>
            </a:p>
          </p:txBody>
        </p:sp>
        <p:cxnSp>
          <p:nvCxnSpPr>
            <p:cNvPr id="19" name="Straight Arrow Connector 18"/>
            <p:cNvCxnSpPr/>
            <p:nvPr/>
          </p:nvCxnSpPr>
          <p:spPr>
            <a:xfrm>
              <a:off x="3281888" y="5937379"/>
              <a:ext cx="111594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18002" y="5637936"/>
              <a:ext cx="58221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2.5s</a:t>
              </a:r>
            </a:p>
          </p:txBody>
        </p:sp>
        <p:sp>
          <p:nvSpPr>
            <p:cNvPr id="21" name="TextBox 20"/>
            <p:cNvSpPr txBox="1"/>
            <p:nvPr/>
          </p:nvSpPr>
          <p:spPr>
            <a:xfrm>
              <a:off x="4397829" y="5622082"/>
              <a:ext cx="1181606" cy="584775"/>
            </a:xfrm>
            <a:prstGeom prst="rect">
              <a:avLst/>
            </a:prstGeom>
            <a:noFill/>
          </p:spPr>
          <p:txBody>
            <a:bodyPr wrap="none" rtlCol="0">
              <a:spAutoFit/>
            </a:bodyPr>
            <a:lstStyle/>
            <a:p>
              <a:r>
                <a:rPr lang="en-US" sz="1600" dirty="0" err="1">
                  <a:latin typeface="Segoe UI" panose="020B0502040204020203" pitchFamily="34" charset="0"/>
                  <a:cs typeface="Segoe UI" panose="020B0502040204020203" pitchFamily="34" charset="0"/>
                </a:rPr>
                <a:t>ReadOut</a:t>
              </a:r>
              <a:r>
                <a:rPr lang="en-US" sz="1600" dirty="0">
                  <a:latin typeface="Segoe UI" panose="020B0502040204020203" pitchFamily="34" charset="0"/>
                  <a:cs typeface="Segoe UI" panose="020B0502040204020203" pitchFamily="34" charset="0"/>
                </a:rPr>
                <a:t> </a:t>
              </a:r>
            </a:p>
            <a:p>
              <a:r>
                <a:rPr lang="en-US" sz="1600" dirty="0">
                  <a:latin typeface="Segoe UI" panose="020B0502040204020203" pitchFamily="34" charset="0"/>
                  <a:cs typeface="Segoe UI" panose="020B0502040204020203" pitchFamily="34" charset="0"/>
                </a:rPr>
                <a:t>single </a:t>
              </a:r>
              <a:r>
                <a:rPr lang="en-US" sz="1600" dirty="0" err="1">
                  <a:latin typeface="Segoe UI" panose="020B0502040204020203" pitchFamily="34" charset="0"/>
                  <a:cs typeface="Segoe UI" panose="020B0502040204020203" pitchFamily="34" charset="0"/>
                </a:rPr>
                <a:t>Vdm</a:t>
              </a:r>
              <a:endParaRPr lang="en-US" sz="1600" dirty="0">
                <a:latin typeface="Segoe UI" panose="020B0502040204020203" pitchFamily="34" charset="0"/>
                <a:cs typeface="Segoe UI" panose="020B0502040204020203" pitchFamily="34" charset="0"/>
              </a:endParaRPr>
            </a:p>
          </p:txBody>
        </p:sp>
      </p:grpSp>
      <p:grpSp>
        <p:nvGrpSpPr>
          <p:cNvPr id="43" name="Group 42"/>
          <p:cNvGrpSpPr/>
          <p:nvPr/>
        </p:nvGrpSpPr>
        <p:grpSpPr>
          <a:xfrm>
            <a:off x="6478447" y="1070155"/>
            <a:ext cx="4391321" cy="1180541"/>
            <a:chOff x="830424" y="5135350"/>
            <a:chExt cx="4391321" cy="1180541"/>
          </a:xfrm>
        </p:grpSpPr>
        <p:sp>
          <p:nvSpPr>
            <p:cNvPr id="44" name="Rectangle 43"/>
            <p:cNvSpPr/>
            <p:nvPr/>
          </p:nvSpPr>
          <p:spPr>
            <a:xfrm>
              <a:off x="830424" y="5495726"/>
              <a:ext cx="358296" cy="662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45" name="TextBox 44"/>
            <p:cNvSpPr txBox="1"/>
            <p:nvPr/>
          </p:nvSpPr>
          <p:spPr>
            <a:xfrm>
              <a:off x="848310" y="5161172"/>
              <a:ext cx="32252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a:t>
              </a:r>
            </a:p>
          </p:txBody>
        </p:sp>
        <p:cxnSp>
          <p:nvCxnSpPr>
            <p:cNvPr id="46" name="Straight Arrow Connector 45"/>
            <p:cNvCxnSpPr/>
            <p:nvPr/>
          </p:nvCxnSpPr>
          <p:spPr>
            <a:xfrm>
              <a:off x="1380326" y="6008739"/>
              <a:ext cx="770896" cy="71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p:cNvSpPr/>
            <p:nvPr/>
          </p:nvSpPr>
          <p:spPr>
            <a:xfrm>
              <a:off x="2397967" y="5831633"/>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48" name="Rectangle: Rounded Corners 47"/>
            <p:cNvSpPr/>
            <p:nvPr/>
          </p:nvSpPr>
          <p:spPr>
            <a:xfrm>
              <a:off x="2709608" y="5831633"/>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49" name="Rectangle: Rounded Corners 48"/>
            <p:cNvSpPr/>
            <p:nvPr/>
          </p:nvSpPr>
          <p:spPr>
            <a:xfrm>
              <a:off x="3021249" y="5831633"/>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50" name="TextBox 49"/>
            <p:cNvSpPr txBox="1"/>
            <p:nvPr/>
          </p:nvSpPr>
          <p:spPr>
            <a:xfrm>
              <a:off x="2130210" y="5135350"/>
              <a:ext cx="1623527"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Read disturb fast, 1us IPD</a:t>
              </a:r>
            </a:p>
          </p:txBody>
        </p:sp>
        <p:sp>
          <p:nvSpPr>
            <p:cNvPr id="51" name="TextBox 50"/>
            <p:cNvSpPr txBox="1"/>
            <p:nvPr/>
          </p:nvSpPr>
          <p:spPr>
            <a:xfrm>
              <a:off x="1392364" y="5623394"/>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1us</a:t>
              </a:r>
            </a:p>
          </p:txBody>
        </p:sp>
        <p:sp>
          <p:nvSpPr>
            <p:cNvPr id="53" name="TextBox 52"/>
            <p:cNvSpPr txBox="1"/>
            <p:nvPr/>
          </p:nvSpPr>
          <p:spPr>
            <a:xfrm>
              <a:off x="3308697" y="5672908"/>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1us</a:t>
              </a:r>
            </a:p>
          </p:txBody>
        </p:sp>
        <p:sp>
          <p:nvSpPr>
            <p:cNvPr id="54" name="TextBox 53"/>
            <p:cNvSpPr txBox="1"/>
            <p:nvPr/>
          </p:nvSpPr>
          <p:spPr>
            <a:xfrm>
              <a:off x="4040139" y="5731116"/>
              <a:ext cx="1181606" cy="584775"/>
            </a:xfrm>
            <a:prstGeom prst="rect">
              <a:avLst/>
            </a:prstGeom>
            <a:noFill/>
          </p:spPr>
          <p:txBody>
            <a:bodyPr wrap="none" rtlCol="0">
              <a:spAutoFit/>
            </a:bodyPr>
            <a:lstStyle/>
            <a:p>
              <a:r>
                <a:rPr lang="en-US" sz="1600" dirty="0" err="1">
                  <a:latin typeface="Segoe UI" panose="020B0502040204020203" pitchFamily="34" charset="0"/>
                  <a:cs typeface="Segoe UI" panose="020B0502040204020203" pitchFamily="34" charset="0"/>
                </a:rPr>
                <a:t>ReadOut</a:t>
              </a:r>
              <a:r>
                <a:rPr lang="en-US" sz="1600" dirty="0">
                  <a:latin typeface="Segoe UI" panose="020B0502040204020203" pitchFamily="34" charset="0"/>
                  <a:cs typeface="Segoe UI" panose="020B0502040204020203" pitchFamily="34" charset="0"/>
                </a:rPr>
                <a:t> </a:t>
              </a:r>
            </a:p>
            <a:p>
              <a:r>
                <a:rPr lang="en-US" sz="1600" dirty="0">
                  <a:latin typeface="Segoe UI" panose="020B0502040204020203" pitchFamily="34" charset="0"/>
                  <a:cs typeface="Segoe UI" panose="020B0502040204020203" pitchFamily="34" charset="0"/>
                </a:rPr>
                <a:t>single </a:t>
              </a:r>
              <a:r>
                <a:rPr lang="en-US" sz="1600" dirty="0" err="1">
                  <a:latin typeface="Segoe UI" panose="020B0502040204020203" pitchFamily="34" charset="0"/>
                  <a:cs typeface="Segoe UI" panose="020B0502040204020203" pitchFamily="34" charset="0"/>
                </a:rPr>
                <a:t>Vdm</a:t>
              </a:r>
              <a:endParaRPr lang="en-US" sz="1600" dirty="0">
                <a:latin typeface="Segoe UI" panose="020B0502040204020203" pitchFamily="34" charset="0"/>
                <a:cs typeface="Segoe UI" panose="020B0502040204020203" pitchFamily="34" charset="0"/>
              </a:endParaRPr>
            </a:p>
          </p:txBody>
        </p:sp>
      </p:grpSp>
      <p:cxnSp>
        <p:nvCxnSpPr>
          <p:cNvPr id="58" name="Straight Arrow Connector 57"/>
          <p:cNvCxnSpPr/>
          <p:nvPr/>
        </p:nvCxnSpPr>
        <p:spPr>
          <a:xfrm>
            <a:off x="8954944" y="1950735"/>
            <a:ext cx="6358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223272" y="4590661"/>
            <a:ext cx="731672" cy="4292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5" name="Oval 24"/>
          <p:cNvSpPr/>
          <p:nvPr/>
        </p:nvSpPr>
        <p:spPr>
          <a:xfrm>
            <a:off x="8429625" y="4590661"/>
            <a:ext cx="327319" cy="32423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27" name="Straight Arrow Connector 26"/>
          <p:cNvCxnSpPr/>
          <p:nvPr/>
        </p:nvCxnSpPr>
        <p:spPr>
          <a:xfrm flipH="1">
            <a:off x="8223273" y="4914900"/>
            <a:ext cx="31164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287475" y="5846749"/>
            <a:ext cx="2568922" cy="461665"/>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Drift @ 85C can help in reducing margin required at low cycle counts</a:t>
            </a:r>
          </a:p>
        </p:txBody>
      </p:sp>
      <p:sp>
        <p:nvSpPr>
          <p:cNvPr id="30" name="TextBox 29"/>
          <p:cNvSpPr txBox="1"/>
          <p:nvPr/>
        </p:nvSpPr>
        <p:spPr>
          <a:xfrm>
            <a:off x="9182977" y="4650537"/>
            <a:ext cx="222426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Steepness increased</a:t>
            </a:r>
          </a:p>
        </p:txBody>
      </p:sp>
      <p:sp>
        <p:nvSpPr>
          <p:cNvPr id="52" name="Oval 51"/>
          <p:cNvSpPr/>
          <p:nvPr/>
        </p:nvSpPr>
        <p:spPr>
          <a:xfrm>
            <a:off x="9856396" y="2897825"/>
            <a:ext cx="327319" cy="32231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55" name="TextBox 54"/>
          <p:cNvSpPr txBox="1"/>
          <p:nvPr/>
        </p:nvSpPr>
        <p:spPr>
          <a:xfrm>
            <a:off x="10183715" y="2563161"/>
            <a:ext cx="1750845" cy="461665"/>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Drift impact reduces at high cycle counts</a:t>
            </a:r>
          </a:p>
        </p:txBody>
      </p:sp>
    </p:spTree>
    <p:extLst>
      <p:ext uri="{BB962C8B-B14F-4D97-AF65-F5344CB8AC3E}">
        <p14:creationId xmlns:p14="http://schemas.microsoft.com/office/powerpoint/2010/main" val="425389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disturb distributions: single </a:t>
            </a:r>
            <a:r>
              <a:rPr lang="en-US" dirty="0" err="1"/>
              <a:t>Vdm</a:t>
            </a:r>
            <a:r>
              <a:rPr lang="en-US" dirty="0"/>
              <a:t> detection</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December 22, 2017</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9" name="Picture 8"/>
          <p:cNvPicPr>
            <a:picLocks noChangeAspect="1"/>
          </p:cNvPicPr>
          <p:nvPr/>
        </p:nvPicPr>
        <p:blipFill>
          <a:blip r:embed="rId2"/>
          <a:stretch>
            <a:fillRect/>
          </a:stretch>
        </p:blipFill>
        <p:spPr>
          <a:xfrm>
            <a:off x="158630" y="2355378"/>
            <a:ext cx="6012858" cy="4007772"/>
          </a:xfrm>
          <a:prstGeom prst="rect">
            <a:avLst/>
          </a:prstGeom>
        </p:spPr>
      </p:pic>
      <p:pic>
        <p:nvPicPr>
          <p:cNvPr id="19" name="Picture 18"/>
          <p:cNvPicPr>
            <a:picLocks noChangeAspect="1"/>
          </p:cNvPicPr>
          <p:nvPr/>
        </p:nvPicPr>
        <p:blipFill rotWithShape="1">
          <a:blip r:embed="rId3"/>
          <a:srcRect l="3898" t="1548" r="1040" b="849"/>
          <a:stretch/>
        </p:blipFill>
        <p:spPr>
          <a:xfrm>
            <a:off x="6092034" y="2030478"/>
            <a:ext cx="6090441" cy="4379847"/>
          </a:xfrm>
          <a:prstGeom prst="rect">
            <a:avLst/>
          </a:prstGeom>
        </p:spPr>
      </p:pic>
      <p:sp>
        <p:nvSpPr>
          <p:cNvPr id="20" name="TextBox 19"/>
          <p:cNvSpPr txBox="1"/>
          <p:nvPr/>
        </p:nvSpPr>
        <p:spPr>
          <a:xfrm>
            <a:off x="643081" y="1794496"/>
            <a:ext cx="314733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Single </a:t>
            </a:r>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negative reading</a:t>
            </a:r>
          </a:p>
        </p:txBody>
      </p:sp>
      <p:cxnSp>
        <p:nvCxnSpPr>
          <p:cNvPr id="22" name="Straight Arrow Connector 21"/>
          <p:cNvCxnSpPr>
            <a:endCxn id="28" idx="2"/>
          </p:cNvCxnSpPr>
          <p:nvPr/>
        </p:nvCxnSpPr>
        <p:spPr>
          <a:xfrm flipH="1" flipV="1">
            <a:off x="8659360" y="5030293"/>
            <a:ext cx="517622" cy="589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382893" y="3295457"/>
            <a:ext cx="695325" cy="552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20639" y="1687683"/>
            <a:ext cx="468961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Cumulative </a:t>
            </a:r>
            <a:r>
              <a:rPr lang="en-US" dirty="0" err="1">
                <a:latin typeface="Segoe UI" panose="020B0502040204020203" pitchFamily="34" charset="0"/>
                <a:cs typeface="Segoe UI" panose="020B0502040204020203" pitchFamily="34" charset="0"/>
              </a:rPr>
              <a:t>Histo</a:t>
            </a:r>
            <a:r>
              <a:rPr lang="en-US" dirty="0">
                <a:latin typeface="Segoe UI" panose="020B0502040204020203" pitchFamily="34" charset="0"/>
                <a:cs typeface="Segoe UI" panose="020B0502040204020203" pitchFamily="34" charset="0"/>
              </a:rPr>
              <a:t>, positive reading (old data)</a:t>
            </a:r>
          </a:p>
        </p:txBody>
      </p:sp>
      <p:sp>
        <p:nvSpPr>
          <p:cNvPr id="26" name="TextBox 25"/>
          <p:cNvSpPr txBox="1"/>
          <p:nvPr/>
        </p:nvSpPr>
        <p:spPr>
          <a:xfrm>
            <a:off x="905218" y="3989932"/>
            <a:ext cx="269894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Tail appearing confirmed</a:t>
            </a:r>
          </a:p>
        </p:txBody>
      </p:sp>
      <p:sp>
        <p:nvSpPr>
          <p:cNvPr id="27" name="TextBox 26"/>
          <p:cNvSpPr txBox="1"/>
          <p:nvPr/>
        </p:nvSpPr>
        <p:spPr>
          <a:xfrm>
            <a:off x="10629900" y="3851432"/>
            <a:ext cx="1373944"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Accelerated drift</a:t>
            </a:r>
          </a:p>
        </p:txBody>
      </p:sp>
      <p:sp>
        <p:nvSpPr>
          <p:cNvPr id="28" name="TextBox 27"/>
          <p:cNvSpPr txBox="1"/>
          <p:nvPr/>
        </p:nvSpPr>
        <p:spPr>
          <a:xfrm>
            <a:off x="7972388" y="4660961"/>
            <a:ext cx="137394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Tail growth</a:t>
            </a:r>
          </a:p>
        </p:txBody>
      </p:sp>
    </p:spTree>
    <p:extLst>
      <p:ext uri="{BB962C8B-B14F-4D97-AF65-F5344CB8AC3E}">
        <p14:creationId xmlns:p14="http://schemas.microsoft.com/office/powerpoint/2010/main" val="3715187875"/>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2017</Workyear>
    <Workweek xmlns="470f668d-8261-4ab2-9257-0fb5e77b4895">51</Workweek>
  </documentManagement>
</p:properties>
</file>

<file path=customXml/itemProps1.xml><?xml version="1.0" encoding="utf-8"?>
<ds:datastoreItem xmlns:ds="http://schemas.openxmlformats.org/officeDocument/2006/customXml" ds:itemID="{1848AC6C-54AF-4266-BADE-E3A098B83542}"/>
</file>

<file path=customXml/itemProps2.xml><?xml version="1.0" encoding="utf-8"?>
<ds:datastoreItem xmlns:ds="http://schemas.openxmlformats.org/officeDocument/2006/customXml" ds:itemID="{A8412764-DFE0-457C-99F3-BB34A989604A}"/>
</file>

<file path=customXml/itemProps3.xml><?xml version="1.0" encoding="utf-8"?>
<ds:datastoreItem xmlns:ds="http://schemas.openxmlformats.org/officeDocument/2006/customXml" ds:itemID="{C53CF0A0-5916-4E14-9095-F77A87A2575B}"/>
</file>

<file path=docProps/app.xml><?xml version="1.0" encoding="utf-8"?>
<Properties xmlns="http://schemas.openxmlformats.org/officeDocument/2006/extended-properties" xmlns:vt="http://schemas.openxmlformats.org/officeDocument/2006/docPropsVTypes">
  <Template>blank</Template>
  <TotalTime>0</TotalTime>
  <Words>1492</Words>
  <Application>Microsoft Office PowerPoint</Application>
  <PresentationFormat>Widescreen</PresentationFormat>
  <Paragraphs>316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Segoe UI</vt:lpstr>
      <vt:lpstr>Segoe UI Semibold</vt:lpstr>
      <vt:lpstr>Wingdings</vt:lpstr>
      <vt:lpstr>Micron Nov-2015</vt:lpstr>
      <vt:lpstr>Vimercate SR71B array characterization</vt:lpstr>
      <vt:lpstr>SSM reliability assessment on neg read window : czn priority list</vt:lpstr>
      <vt:lpstr>SSM: negative read validation on SR71B – A1 mask release</vt:lpstr>
      <vt:lpstr>Single Vdm test: sampling block on diagonal tile (20k access resistance)</vt:lpstr>
      <vt:lpstr>Bias drift: SSM vs SXP</vt:lpstr>
      <vt:lpstr>Bias drift on SSM: selection voltage skew</vt:lpstr>
      <vt:lpstr>Bias drift on SSM : cycles skew</vt:lpstr>
      <vt:lpstr>Read disturb: slow vs fast IPD on POR (margin for 3.54sigma)</vt:lpstr>
      <vt:lpstr>Read disturb distributions: single Vdm detection</vt:lpstr>
      <vt:lpstr>Margin check for 16k Reads</vt:lpstr>
      <vt:lpstr>Margin check for 1k reads</vt:lpstr>
      <vt:lpstr>PowerPoint Presentation</vt:lpstr>
      <vt:lpstr>Selection voltage skew on longer cycle stress</vt:lpstr>
      <vt:lpstr>Evolution summary on same die (1,1), different blocks, Neg reading</vt:lpstr>
      <vt:lpstr>Is turn around irreversible?</vt:lpstr>
      <vt:lpstr>Read disturb margin extraction method</vt:lpstr>
      <vt:lpstr>Short time Drift, 1us 10s (128k Cycles) </vt:lpstr>
      <vt:lpstr>Vth temp dependence, 128k cycles</vt:lpstr>
      <vt:lpstr>Interlaced cycling (+60/-60 uA): Median Vth evolution, historical data on A0 (17nm SD , no Indium doping)</vt:lpstr>
      <vt:lpstr>Split 1 IPD skew on different blocks: time zero vs 1k cycles (seasoning only)</vt:lpstr>
      <vt:lpstr>Split 1 IPD skew on different blocks: longer cycle counts after 1k seasoning</vt:lpstr>
      <vt:lpstr>Intrinsic window evolution vs IPD, 50uA current , 100ms delay</vt:lpstr>
      <vt:lpstr>40uA prog current, 200ns W2R delay (pre drift readout)</vt:lpstr>
      <vt:lpstr>Distributions</vt:lpstr>
      <vt:lpstr>Very long IPD, same die, different diagonal block (ED4)</vt:lpstr>
      <vt:lpstr>IPD impact through cycles</vt:lpstr>
      <vt:lpstr>Conclusions</vt:lpstr>
      <vt:lpstr>Vth Temperature activation , 100ms write to read delay (split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2016-10-19T14:41:06Z</dcterms:created>
  <dcterms:modified xsi:type="dcterms:W3CDTF">2017-12-22T16:09:36Z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ies>
</file>