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slides/slide9.xml" ContentType="application/vnd.openxmlformats-officedocument.presentationml.slide+xml"/>
  <Override PartName="/ppt/slides/slide10.xml" ContentType="application/vnd.openxmlformats-officedocument.presentationml.slide+xml"/>
  <Override PartName="/ppt/presentation.xml" ContentType="application/vnd.openxmlformats-officedocument.presentationml.presentation.main+xml"/>
  <Override PartName="/ppt/slides/slide8.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20" r:id="rId4"/>
  </p:sldMasterIdLst>
  <p:notesMasterIdLst>
    <p:notesMasterId r:id="rId15"/>
  </p:notesMasterIdLst>
  <p:handoutMasterIdLst>
    <p:handoutMasterId r:id="rId16"/>
  </p:handoutMasterIdLst>
  <p:sldIdLst>
    <p:sldId id="256" r:id="rId5"/>
    <p:sldId id="258" r:id="rId6"/>
    <p:sldId id="265" r:id="rId7"/>
    <p:sldId id="263" r:id="rId8"/>
    <p:sldId id="264" r:id="rId9"/>
    <p:sldId id="269" r:id="rId10"/>
    <p:sldId id="268" r:id="rId11"/>
    <p:sldId id="270" r:id="rId12"/>
    <p:sldId id="267" r:id="rId13"/>
    <p:sldId id="262" r:id="rId14"/>
  </p:sldIdLst>
  <p:sldSz cx="9144000" cy="6858000" type="screen4x3"/>
  <p:notesSz cx="6858000" cy="9180513"/>
  <p:defaultTextStyle>
    <a:defPPr>
      <a:defRPr lang="en-US"/>
    </a:defPPr>
    <a:lvl1pPr algn="l" rtl="0" fontAlgn="base">
      <a:spcBef>
        <a:spcPct val="0"/>
      </a:spcBef>
      <a:spcAft>
        <a:spcPct val="0"/>
      </a:spcAft>
      <a:defRPr sz="1200" kern="1200">
        <a:solidFill>
          <a:schemeClr val="tx1"/>
        </a:solidFill>
        <a:latin typeface="Tahoma" pitchFamily="34" charset="0"/>
        <a:ea typeface="MS PGothic" pitchFamily="34" charset="-128"/>
        <a:cs typeface="+mn-cs"/>
      </a:defRPr>
    </a:lvl1pPr>
    <a:lvl2pPr marL="457200" algn="l" rtl="0" fontAlgn="base">
      <a:spcBef>
        <a:spcPct val="0"/>
      </a:spcBef>
      <a:spcAft>
        <a:spcPct val="0"/>
      </a:spcAft>
      <a:defRPr sz="1200" kern="1200">
        <a:solidFill>
          <a:schemeClr val="tx1"/>
        </a:solidFill>
        <a:latin typeface="Tahoma" pitchFamily="34" charset="0"/>
        <a:ea typeface="MS PGothic" pitchFamily="34" charset="-128"/>
        <a:cs typeface="+mn-cs"/>
      </a:defRPr>
    </a:lvl2pPr>
    <a:lvl3pPr marL="914400" algn="l" rtl="0" fontAlgn="base">
      <a:spcBef>
        <a:spcPct val="0"/>
      </a:spcBef>
      <a:spcAft>
        <a:spcPct val="0"/>
      </a:spcAft>
      <a:defRPr sz="1200" kern="1200">
        <a:solidFill>
          <a:schemeClr val="tx1"/>
        </a:solidFill>
        <a:latin typeface="Tahoma" pitchFamily="34" charset="0"/>
        <a:ea typeface="MS PGothic" pitchFamily="34" charset="-128"/>
        <a:cs typeface="+mn-cs"/>
      </a:defRPr>
    </a:lvl3pPr>
    <a:lvl4pPr marL="1371600" algn="l" rtl="0" fontAlgn="base">
      <a:spcBef>
        <a:spcPct val="0"/>
      </a:spcBef>
      <a:spcAft>
        <a:spcPct val="0"/>
      </a:spcAft>
      <a:defRPr sz="1200" kern="1200">
        <a:solidFill>
          <a:schemeClr val="tx1"/>
        </a:solidFill>
        <a:latin typeface="Tahoma" pitchFamily="34" charset="0"/>
        <a:ea typeface="MS PGothic" pitchFamily="34" charset="-128"/>
        <a:cs typeface="+mn-cs"/>
      </a:defRPr>
    </a:lvl4pPr>
    <a:lvl5pPr marL="1828800" algn="l" rtl="0" fontAlgn="base">
      <a:spcBef>
        <a:spcPct val="0"/>
      </a:spcBef>
      <a:spcAft>
        <a:spcPct val="0"/>
      </a:spcAft>
      <a:defRPr sz="1200" kern="1200">
        <a:solidFill>
          <a:schemeClr val="tx1"/>
        </a:solidFill>
        <a:latin typeface="Tahoma" pitchFamily="34" charset="0"/>
        <a:ea typeface="MS PGothic" pitchFamily="34" charset="-128"/>
        <a:cs typeface="+mn-cs"/>
      </a:defRPr>
    </a:lvl5pPr>
    <a:lvl6pPr marL="2286000" algn="l" defTabSz="914400" rtl="0" eaLnBrk="1" latinLnBrk="0" hangingPunct="1">
      <a:defRPr sz="1200" kern="1200">
        <a:solidFill>
          <a:schemeClr val="tx1"/>
        </a:solidFill>
        <a:latin typeface="Tahoma" pitchFamily="34" charset="0"/>
        <a:ea typeface="MS PGothic" pitchFamily="34" charset="-128"/>
        <a:cs typeface="+mn-cs"/>
      </a:defRPr>
    </a:lvl6pPr>
    <a:lvl7pPr marL="2743200" algn="l" defTabSz="914400" rtl="0" eaLnBrk="1" latinLnBrk="0" hangingPunct="1">
      <a:defRPr sz="1200" kern="1200">
        <a:solidFill>
          <a:schemeClr val="tx1"/>
        </a:solidFill>
        <a:latin typeface="Tahoma" pitchFamily="34" charset="0"/>
        <a:ea typeface="MS PGothic" pitchFamily="34" charset="-128"/>
        <a:cs typeface="+mn-cs"/>
      </a:defRPr>
    </a:lvl7pPr>
    <a:lvl8pPr marL="3200400" algn="l" defTabSz="914400" rtl="0" eaLnBrk="1" latinLnBrk="0" hangingPunct="1">
      <a:defRPr sz="1200" kern="1200">
        <a:solidFill>
          <a:schemeClr val="tx1"/>
        </a:solidFill>
        <a:latin typeface="Tahoma" pitchFamily="34" charset="0"/>
        <a:ea typeface="MS PGothic" pitchFamily="34" charset="-128"/>
        <a:cs typeface="+mn-cs"/>
      </a:defRPr>
    </a:lvl8pPr>
    <a:lvl9pPr marL="3657600" algn="l" defTabSz="914400" rtl="0" eaLnBrk="1" latinLnBrk="0" hangingPunct="1">
      <a:defRPr sz="1200" kern="1200">
        <a:solidFill>
          <a:schemeClr val="tx1"/>
        </a:solidFill>
        <a:latin typeface="Tahoma"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C8"/>
    <a:srgbClr val="1F54A5"/>
    <a:srgbClr val="6BBB35"/>
    <a:srgbClr val="C1CEEC"/>
    <a:srgbClr val="292377"/>
    <a:srgbClr val="24207A"/>
    <a:srgbClr val="0066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1066" y="82"/>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9" name="Rectangle 3075"/>
          <p:cNvSpPr>
            <a:spLocks noGrp="1" noChangeArrowheads="1"/>
          </p:cNvSpPr>
          <p:nvPr>
            <p:ph type="dt" sz="quarter" idx="1"/>
          </p:nvPr>
        </p:nvSpPr>
        <p:spPr bwMode="auto">
          <a:xfrm>
            <a:off x="3884613" y="0"/>
            <a:ext cx="2987675" cy="452438"/>
          </a:xfrm>
          <a:prstGeom prst="rect">
            <a:avLst/>
          </a:prstGeom>
          <a:noFill/>
          <a:ln w="9525">
            <a:noFill/>
            <a:miter lim="800000"/>
            <a:headEnd/>
            <a:tailEnd/>
          </a:ln>
          <a:effectLst/>
        </p:spPr>
        <p:txBody>
          <a:bodyPr vert="horz" wrap="square" lIns="90077" tIns="45039" rIns="90077" bIns="45039" numCol="1" anchor="t"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defRPr>
            </a:lvl1pPr>
          </a:lstStyle>
          <a:p>
            <a:endParaRPr lang="en-US"/>
          </a:p>
        </p:txBody>
      </p:sp>
      <p:sp>
        <p:nvSpPr>
          <p:cNvPr id="429061" name="Rectangle 3077"/>
          <p:cNvSpPr>
            <a:spLocks noGrp="1" noChangeArrowheads="1"/>
          </p:cNvSpPr>
          <p:nvPr>
            <p:ph type="sldNum" sz="quarter" idx="3"/>
          </p:nvPr>
        </p:nvSpPr>
        <p:spPr bwMode="auto">
          <a:xfrm>
            <a:off x="3884613" y="8742363"/>
            <a:ext cx="2987675" cy="452437"/>
          </a:xfrm>
          <a:prstGeom prst="rect">
            <a:avLst/>
          </a:prstGeom>
          <a:noFill/>
          <a:ln w="9525">
            <a:noFill/>
            <a:miter lim="800000"/>
            <a:headEnd/>
            <a:tailEnd/>
          </a:ln>
          <a:effectLst/>
        </p:spPr>
        <p:txBody>
          <a:bodyPr vert="horz" wrap="square" lIns="90077" tIns="45039" rIns="90077" bIns="45039" numCol="1" anchor="b"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defRPr>
            </a:lvl1pPr>
          </a:lstStyle>
          <a:p>
            <a:fld id="{43AC1014-C5FD-4555-B125-E4CAF5EA870C}" type="slidenum">
              <a:rPr lang="en-US"/>
              <a:pPr/>
              <a:t>‹#›</a:t>
            </a:fld>
            <a:endParaRPr lang="en-US"/>
          </a:p>
        </p:txBody>
      </p:sp>
    </p:spTree>
    <p:extLst>
      <p:ext uri="{BB962C8B-B14F-4D97-AF65-F5344CB8AC3E}">
        <p14:creationId xmlns:p14="http://schemas.microsoft.com/office/powerpoint/2010/main" val="13290426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defTabSz="915988" eaLnBrk="0" hangingPunct="0">
              <a:defRPr>
                <a:latin typeface="Times New Roman" pitchFamily="18" charset="0"/>
              </a:defRPr>
            </a:lvl1pPr>
          </a:lstStyle>
          <a:p>
            <a:endParaRPr lang="en-US"/>
          </a:p>
        </p:txBody>
      </p:sp>
      <p:sp>
        <p:nvSpPr>
          <p:cNvPr id="3075"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algn="r" defTabSz="915988" eaLnBrk="0" hangingPunct="0">
              <a:defRPr>
                <a:latin typeface="Times New Roman" pitchFamily="18" charset="0"/>
              </a:defRPr>
            </a:lvl1pPr>
          </a:lstStyle>
          <a:p>
            <a:endParaRPr lang="en-US"/>
          </a:p>
        </p:txBody>
      </p:sp>
      <p:sp>
        <p:nvSpPr>
          <p:cNvPr id="19460" name="Rectangle 4"/>
          <p:cNvSpPr>
            <a:spLocks noGrp="1" noRot="1" noChangeAspect="1" noChangeArrowheads="1" noTextEdit="1"/>
          </p:cNvSpPr>
          <p:nvPr>
            <p:ph type="sldImg" idx="2"/>
          </p:nvPr>
        </p:nvSpPr>
        <p:spPr bwMode="auto">
          <a:xfrm>
            <a:off x="1135063" y="688975"/>
            <a:ext cx="4589462" cy="34417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defTabSz="915988" eaLnBrk="0" hangingPunct="0">
              <a:defRPr>
                <a:latin typeface="Times New Roman" pitchFamily="18" charset="0"/>
              </a:defRPr>
            </a:lvl1pPr>
          </a:lstStyle>
          <a:p>
            <a:endParaRPr lang="en-US"/>
          </a:p>
        </p:txBody>
      </p:sp>
      <p:sp>
        <p:nvSpPr>
          <p:cNvPr id="3079"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algn="r" defTabSz="915988" eaLnBrk="0" hangingPunct="0">
              <a:defRPr>
                <a:latin typeface="Times New Roman" pitchFamily="18" charset="0"/>
              </a:defRPr>
            </a:lvl1pPr>
          </a:lstStyle>
          <a:p>
            <a:fld id="{E2C54648-C39C-4D68-9754-9D82E18F6712}" type="slidenum">
              <a:rPr lang="en-US"/>
              <a:pPr/>
              <a:t>‹#›</a:t>
            </a:fld>
            <a:endParaRPr lang="en-US"/>
          </a:p>
        </p:txBody>
      </p:sp>
    </p:spTree>
    <p:extLst>
      <p:ext uri="{BB962C8B-B14F-4D97-AF65-F5344CB8AC3E}">
        <p14:creationId xmlns:p14="http://schemas.microsoft.com/office/powerpoint/2010/main" val="77089440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014 Confidential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sz="600">
                <a:solidFill>
                  <a:srgbClr val="1F54A5"/>
                </a:solidFill>
                <a:latin typeface="Calibri Light" pitchFamily="34" charset="0"/>
              </a:rPr>
              <a:t>©2014 Micron Technology, Inc. All rights reserved. Products are warranted only to meet Micron</a:t>
            </a:r>
            <a:r>
              <a:rPr lang="en-US" altLang="en-US" sz="600">
                <a:solidFill>
                  <a:srgbClr val="1F54A5"/>
                </a:solidFill>
                <a:latin typeface="Calibri Light" pitchFamily="34" charset="0"/>
              </a:rPr>
              <a:t>’</a:t>
            </a:r>
            <a:r>
              <a:rPr lang="en-US" sz="600">
                <a:solidFill>
                  <a:srgbClr val="1F54A5"/>
                </a:solidFill>
                <a:latin typeface="Calibri Light" pitchFamily="3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34" charset="0"/>
              </a:rPr>
              <a:t>“</a:t>
            </a:r>
            <a:r>
              <a:rPr lang="en-US" sz="600">
                <a:solidFill>
                  <a:srgbClr val="1F54A5"/>
                </a:solidFill>
                <a:latin typeface="Calibri Light" pitchFamily="34" charset="0"/>
              </a:rPr>
              <a:t>AS IS</a:t>
            </a:r>
            <a:r>
              <a:rPr lang="en-US" altLang="en-US" sz="600">
                <a:solidFill>
                  <a:srgbClr val="1F54A5"/>
                </a:solidFill>
                <a:latin typeface="Calibri Light" pitchFamily="34" charset="0"/>
              </a:rPr>
              <a:t>”</a:t>
            </a:r>
            <a:r>
              <a:rPr lang="en-US" sz="600">
                <a:solidFill>
                  <a:srgbClr val="1F54A5"/>
                </a:solidFill>
                <a:latin typeface="Calibri Light"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CA258BEE-F1FC-4823-ADDB-1E9A1154682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6"/>
          <p:cNvSpPr>
            <a:spLocks/>
          </p:cNvSpPr>
          <p:nvPr/>
        </p:nvSpPr>
        <p:spPr bwMode="auto">
          <a:xfrm>
            <a:off x="4911725" y="635317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7"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C5AEA4E1-F2A9-4888-A989-A31973216BBC}" type="datetime4">
              <a:rPr lang="en-US"/>
              <a:pPr/>
              <a:t>February 5, 2015</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2014 Non-Con - Title Slide">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33350" y="6148388"/>
            <a:ext cx="8869363" cy="277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spcBef>
                <a:spcPct val="50000"/>
              </a:spcBef>
            </a:pPr>
            <a:r>
              <a:rPr lang="en-US" sz="600">
                <a:solidFill>
                  <a:srgbClr val="1F54A5"/>
                </a:solidFill>
                <a:latin typeface="Calibri Light" pitchFamily="34" charset="0"/>
              </a:rPr>
              <a:t>©2014 Micron Technology, Inc. All rights reserved. Products are warranted only to meet Micron</a:t>
            </a:r>
            <a:r>
              <a:rPr lang="en-US" altLang="en-US" sz="600">
                <a:solidFill>
                  <a:srgbClr val="1F54A5"/>
                </a:solidFill>
                <a:latin typeface="Calibri Light" pitchFamily="34" charset="0"/>
              </a:rPr>
              <a:t>’</a:t>
            </a:r>
            <a:r>
              <a:rPr lang="en-US" sz="600">
                <a:solidFill>
                  <a:srgbClr val="1F54A5"/>
                </a:solidFill>
                <a:latin typeface="Calibri Light" pitchFamily="34" charset="0"/>
              </a:rPr>
              <a:t>s production data sheet specifications. Information, products, and/or specifications are subject to change without notice. All information is provided on an </a:t>
            </a:r>
            <a:r>
              <a:rPr lang="en-US" altLang="en-US" sz="600">
                <a:solidFill>
                  <a:srgbClr val="1F54A5"/>
                </a:solidFill>
                <a:latin typeface="Calibri Light" pitchFamily="34" charset="0"/>
              </a:rPr>
              <a:t>“</a:t>
            </a:r>
            <a:r>
              <a:rPr lang="en-US" sz="600">
                <a:solidFill>
                  <a:srgbClr val="1F54A5"/>
                </a:solidFill>
                <a:latin typeface="Calibri Light" pitchFamily="34" charset="0"/>
              </a:rPr>
              <a:t>AS IS</a:t>
            </a:r>
            <a:r>
              <a:rPr lang="en-US" altLang="en-US" sz="600">
                <a:solidFill>
                  <a:srgbClr val="1F54A5"/>
                </a:solidFill>
                <a:latin typeface="Calibri Light" pitchFamily="34" charset="0"/>
              </a:rPr>
              <a:t>”</a:t>
            </a:r>
            <a:r>
              <a:rPr lang="en-US" sz="600">
                <a:solidFill>
                  <a:srgbClr val="1F54A5"/>
                </a:solidFill>
                <a:latin typeface="Calibri Light"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2F91C618-6CB3-49C3-BFB1-01D08D27B60D}"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6"/>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7"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8454A347-E582-4ED2-B45A-CAA496B79BDE}" type="datetime4">
              <a:rPr lang="en-US"/>
              <a:pPr/>
              <a:t>February 5, 2015</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014 Non-Con - Title and Content">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63E25A37-BC35-40E2-99C6-CF979668BA3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9B7139D-8FA2-4947-BD65-660C4426CB88}" type="datetime4">
              <a:rPr lang="en-US"/>
              <a:pPr/>
              <a:t>February 5, 2015</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014 Non-Con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8376CADF-5988-4285-B45B-08328D7A147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077385A-36AF-4233-B7D9-16A799629DB4}" type="datetime4">
              <a:rPr lang="en-US"/>
              <a:pPr/>
              <a:t>February 5, 2015</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2014 Non-Con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p>
            <a:pPr algn="ctr" eaLnBrk="0" hangingPunct="0"/>
            <a:fld id="{66764A30-8F1B-44B6-9C57-36ADA1449FB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4"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6"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01BBB181-BD70-45D6-8F7D-BF2A020961A3}" type="datetime4">
              <a:rPr lang="en-US"/>
              <a:pPr/>
              <a:t>February 5, 2015</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2014 Non-Con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p>
            <a:pPr algn="ctr" eaLnBrk="0" hangingPunct="0"/>
            <a:fld id="{AD698DD7-5F13-49B9-961B-8F870870F494}"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3"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5"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6259B5B2-F2B0-417E-9AA3-1FC39D1C4612}" type="datetime4">
              <a:rPr lang="en-US"/>
              <a:pPr/>
              <a:t>February 5, 2015</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2014 Non-Con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3B90A735-8787-4330-A6FD-EC9915E8396E}"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372BD604-B17A-4B2E-B638-25A3E47EEF80}" type="datetime4">
              <a:rPr lang="en-US"/>
              <a:pPr/>
              <a:t>February 5, 2015</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2014 Non-Con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920264F6-115B-4785-B65F-6875A4D98C6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1739900"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p>
        </p:txBody>
      </p:sp>
      <p:sp>
        <p:nvSpPr>
          <p:cNvPr id="6"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447C057F-1A88-40CC-A011-3C7B15A26D04}" type="datetime4">
              <a:rPr lang="en-US"/>
              <a:pPr/>
              <a:t>February 5, 2015</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srcRect/>
          <a:stretch>
            <a:fillRect/>
          </a:stretch>
        </p:blipFill>
        <p:spPr bwMode="auto">
          <a:xfrm>
            <a:off x="1474788" y="2430463"/>
            <a:ext cx="6130925" cy="2047875"/>
          </a:xfrm>
          <a:prstGeom prst="rect">
            <a:avLst/>
          </a:prstGeom>
          <a:noFill/>
          <a:ln w="9525">
            <a:noFill/>
            <a:miter lim="800000"/>
            <a:headEnd/>
            <a:tailEnd/>
          </a:ln>
        </p:spPr>
      </p:pic>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DBF24A35-97E9-4011-8816-A4EEDB5CC59C}"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A7F6867C-E5D9-4535-B9D6-59970A2C3E24}" type="datetime4">
              <a:rPr lang="en-US"/>
              <a:pPr/>
              <a:t>February 5, 2015</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014 Confidential - Two Content">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484F04AE-8FB8-4646-8B87-4D26EB0D457C}"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3590"/>
            <a:ext cx="4038600" cy="4942574"/>
          </a:xfrm>
        </p:spPr>
        <p:txBody>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83590"/>
            <a:ext cx="4038600" cy="4942574"/>
          </a:xfrm>
        </p:spPr>
        <p:txBody>
          <a:bodyPr>
            <a:normAutofit/>
          </a:bodyPr>
          <a:lstStyle>
            <a:lvl1pPr>
              <a:defRPr sz="2000"/>
            </a:lvl1pPr>
            <a:lvl2pPr>
              <a:spcBef>
                <a:spcPts val="0"/>
              </a:spcBef>
              <a:defRPr sz="1800"/>
            </a:lvl2pPr>
            <a:lvl3pPr>
              <a:spcBef>
                <a:spcPts val="0"/>
              </a:spcBef>
              <a:defRPr sz="1600"/>
            </a:lvl3pPr>
            <a:lvl4pPr>
              <a:spcBef>
                <a:spcPts val="0"/>
              </a:spcBef>
              <a:defRPr sz="1400"/>
            </a:lvl4pPr>
            <a:lvl5pPr>
              <a:spcBef>
                <a:spcPts val="0"/>
              </a:spcBef>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DD3F6503-9B09-4BE3-A339-509641430C40}" type="datetime4">
              <a:rPr lang="en-US"/>
              <a:pPr/>
              <a:t>February 5, 2015</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2014 Confidential - Title Only">
    <p:spTree>
      <p:nvGrpSpPr>
        <p:cNvPr id="1" name=""/>
        <p:cNvGrpSpPr/>
        <p:nvPr/>
      </p:nvGrpSpPr>
      <p:grpSpPr>
        <a:xfrm>
          <a:off x="0" y="0"/>
          <a:ext cx="0" cy="0"/>
          <a:chOff x="0" y="0"/>
          <a:chExt cx="0" cy="0"/>
        </a:xfrm>
      </p:grpSpPr>
      <p:sp>
        <p:nvSpPr>
          <p:cNvPr id="3" name="Rectangle 9"/>
          <p:cNvSpPr txBox="1">
            <a:spLocks noChangeArrowheads="1"/>
          </p:cNvSpPr>
          <p:nvPr/>
        </p:nvSpPr>
        <p:spPr>
          <a:xfrm>
            <a:off x="22225" y="6554788"/>
            <a:ext cx="501650" cy="249237"/>
          </a:xfrm>
          <a:prstGeom prst="rect">
            <a:avLst/>
          </a:prstGeom>
        </p:spPr>
        <p:txBody>
          <a:bodyPr/>
          <a:lstStyle/>
          <a:p>
            <a:pPr algn="ctr" eaLnBrk="0" hangingPunct="0"/>
            <a:fld id="{45383990-E491-4092-93B2-F1E012B27F3B}"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4"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5"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6"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28FB8A86-D234-4426-9B9A-04AF3A1B368C}" type="datetime4">
              <a:rPr lang="en-US"/>
              <a:pPr/>
              <a:t>February 5, 2015</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2014 Confidential - Blank w footer">
    <p:spTree>
      <p:nvGrpSpPr>
        <p:cNvPr id="1" name=""/>
        <p:cNvGrpSpPr/>
        <p:nvPr/>
      </p:nvGrpSpPr>
      <p:grpSpPr>
        <a:xfrm>
          <a:off x="0" y="0"/>
          <a:ext cx="0" cy="0"/>
          <a:chOff x="0" y="0"/>
          <a:chExt cx="0" cy="0"/>
        </a:xfrm>
      </p:grpSpPr>
      <p:sp>
        <p:nvSpPr>
          <p:cNvPr id="2" name="Rectangle 9"/>
          <p:cNvSpPr txBox="1">
            <a:spLocks noChangeArrowheads="1"/>
          </p:cNvSpPr>
          <p:nvPr/>
        </p:nvSpPr>
        <p:spPr>
          <a:xfrm>
            <a:off x="22225" y="6554788"/>
            <a:ext cx="501650" cy="249237"/>
          </a:xfrm>
          <a:prstGeom prst="rect">
            <a:avLst/>
          </a:prstGeom>
        </p:spPr>
        <p:txBody>
          <a:bodyPr/>
          <a:lstStyle/>
          <a:p>
            <a:pPr algn="ctr" eaLnBrk="0" hangingPunct="0"/>
            <a:fld id="{79F8D025-0C96-4F57-8685-6493E24ABB9D}"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3"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4"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5"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6"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FE0B505C-19BE-4981-83A0-881D30507A22}" type="datetime4">
              <a:rPr lang="en-US"/>
              <a:pPr/>
              <a:t>February 5, 2015</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2014 Confidential - Picture with Caption">
    <p:spTree>
      <p:nvGrpSpPr>
        <p:cNvPr id="1" name=""/>
        <p:cNvGrpSpPr/>
        <p:nvPr/>
      </p:nvGrpSpPr>
      <p:grpSpPr>
        <a:xfrm>
          <a:off x="0" y="0"/>
          <a:ext cx="0" cy="0"/>
          <a:chOff x="0" y="0"/>
          <a:chExt cx="0" cy="0"/>
        </a:xfrm>
      </p:grpSpPr>
      <p:sp>
        <p:nvSpPr>
          <p:cNvPr id="5" name="Rectangle 9"/>
          <p:cNvSpPr txBox="1">
            <a:spLocks noChangeArrowheads="1"/>
          </p:cNvSpPr>
          <p:nvPr/>
        </p:nvSpPr>
        <p:spPr>
          <a:xfrm>
            <a:off x="22225" y="6554788"/>
            <a:ext cx="501650" cy="249237"/>
          </a:xfrm>
          <a:prstGeom prst="rect">
            <a:avLst/>
          </a:prstGeom>
        </p:spPr>
        <p:txBody>
          <a:bodyPr/>
          <a:lstStyle/>
          <a:p>
            <a:pPr algn="ctr" eaLnBrk="0" hangingPunct="0"/>
            <a:fld id="{B4AEFEA9-5500-4BFC-98F0-372EB80A95E1}"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6"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7" name="Freeform 5"/>
          <p:cNvSpPr>
            <a:spLocks/>
          </p:cNvSpPr>
          <p:nvPr/>
        </p:nvSpPr>
        <p:spPr bwMode="auto">
          <a:xfrm>
            <a:off x="4911725" y="6346825"/>
            <a:ext cx="4244975"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8"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42C8"/>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B27BB70D-043D-4982-8439-F88298325774}" type="datetime4">
              <a:rPr lang="en-US"/>
              <a:pPr/>
              <a:t>February 5, 2015</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2014 Confidential - Transition">
    <p:spTree>
      <p:nvGrpSpPr>
        <p:cNvPr id="1" name=""/>
        <p:cNvGrpSpPr/>
        <p:nvPr/>
      </p:nvGrpSpPr>
      <p:grpSpPr>
        <a:xfrm>
          <a:off x="0" y="0"/>
          <a:ext cx="0" cy="0"/>
          <a:chOff x="0" y="0"/>
          <a:chExt cx="0" cy="0"/>
        </a:xfrm>
      </p:grpSpPr>
      <p:sp>
        <p:nvSpPr>
          <p:cNvPr id="4" name="Rectangle 9"/>
          <p:cNvSpPr txBox="1">
            <a:spLocks noChangeArrowheads="1"/>
          </p:cNvSpPr>
          <p:nvPr/>
        </p:nvSpPr>
        <p:spPr>
          <a:xfrm>
            <a:off x="22225" y="6554788"/>
            <a:ext cx="501650" cy="249237"/>
          </a:xfrm>
          <a:prstGeom prst="rect">
            <a:avLst/>
          </a:prstGeom>
        </p:spPr>
        <p:txBody>
          <a:bodyPr/>
          <a:lstStyle/>
          <a:p>
            <a:pPr algn="ctr" eaLnBrk="0" hangingPunct="0"/>
            <a:fld id="{F29C3C50-E04A-46DE-B6AD-0968A7A4EEE0}" type="slidenum">
              <a:rPr lang="en-US" sz="800" b="1">
                <a:solidFill>
                  <a:srgbClr val="1F54A5"/>
                </a:solidFill>
                <a:latin typeface="Calibri" pitchFamily="34" charset="0"/>
              </a:rPr>
              <a:pPr algn="ctr" eaLnBrk="0" hangingPunct="0"/>
              <a:t>‹#›</a:t>
            </a:fld>
            <a:endParaRPr lang="en-US" sz="800" b="1">
              <a:solidFill>
                <a:srgbClr val="1F54A5"/>
              </a:solidFill>
              <a:latin typeface="Calibri" pitchFamily="34" charset="0"/>
            </a:endParaRPr>
          </a:p>
        </p:txBody>
      </p:sp>
      <p:sp>
        <p:nvSpPr>
          <p:cNvPr id="5" name="Text Box 8"/>
          <p:cNvSpPr txBox="1">
            <a:spLocks noChangeArrowheads="1"/>
          </p:cNvSpPr>
          <p:nvPr/>
        </p:nvSpPr>
        <p:spPr bwMode="auto">
          <a:xfrm>
            <a:off x="1511300" y="6553200"/>
            <a:ext cx="3087688" cy="217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rPr>
              <a:t>|</a:t>
            </a:r>
            <a:r>
              <a:rPr lang="en-US" sz="800">
                <a:solidFill>
                  <a:srgbClr val="1F54A5"/>
                </a:solidFill>
                <a:latin typeface="Calibri" pitchFamily="34" charset="0"/>
              </a:rPr>
              <a:t>     ©2014 Micron Technology, Inc.     </a:t>
            </a:r>
            <a:r>
              <a:rPr lang="en-US" sz="800">
                <a:solidFill>
                  <a:srgbClr val="00A4FF"/>
                </a:solidFill>
                <a:latin typeface="Calibri" pitchFamily="34" charset="0"/>
              </a:rPr>
              <a:t>|</a:t>
            </a:r>
            <a:r>
              <a:rPr lang="en-US" sz="800">
                <a:solidFill>
                  <a:srgbClr val="1F54A5"/>
                </a:solidFill>
                <a:latin typeface="Calibri" pitchFamily="34" charset="0"/>
              </a:rPr>
              <a:t>    Micron Confidential </a:t>
            </a:r>
          </a:p>
        </p:txBody>
      </p:sp>
      <p:sp>
        <p:nvSpPr>
          <p:cNvPr id="6" name="Freeform 5"/>
          <p:cNvSpPr>
            <a:spLocks/>
          </p:cNvSpPr>
          <p:nvPr/>
        </p:nvSpPr>
        <p:spPr bwMode="auto">
          <a:xfrm>
            <a:off x="4900613" y="6338888"/>
            <a:ext cx="4243387" cy="519112"/>
          </a:xfrm>
          <a:custGeom>
            <a:avLst/>
            <a:gdLst>
              <a:gd name="T0" fmla="*/ 3637700 w 4583411"/>
              <a:gd name="T1" fmla="*/ 0 h 522804"/>
              <a:gd name="T2" fmla="*/ 0 w 4583411"/>
              <a:gd name="T3" fmla="*/ 510611 h 522804"/>
              <a:gd name="T4" fmla="*/ 3631561 w 4583411"/>
              <a:gd name="T5" fmla="*/ 511315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a:p>
        </p:txBody>
      </p:sp>
      <p:pic>
        <p:nvPicPr>
          <p:cNvPr id="7" name="Picture 6" descr="Micron logo_white.eps"/>
          <p:cNvPicPr>
            <a:picLocks noChangeAspect="1"/>
          </p:cNvPicPr>
          <p:nvPr/>
        </p:nvPicPr>
        <p:blipFill>
          <a:blip r:embed="rId2" cstate="print"/>
          <a:srcRect/>
          <a:stretch>
            <a:fillRect/>
          </a:stretch>
        </p:blipFill>
        <p:spPr bwMode="auto">
          <a:xfrm>
            <a:off x="7650163" y="6459538"/>
            <a:ext cx="1192212" cy="325437"/>
          </a:xfrm>
          <a:prstGeom prst="rect">
            <a:avLst/>
          </a:prstGeom>
          <a:noFill/>
          <a:ln w="9525">
            <a:noFill/>
            <a:miter lim="800000"/>
            <a:headEnd/>
            <a:tailEnd/>
          </a:ln>
        </p:spPr>
      </p:pic>
      <p:sp>
        <p:nvSpPr>
          <p:cNvPr id="2" name="Title 1"/>
          <p:cNvSpPr>
            <a:spLocks noGrp="1"/>
          </p:cNvSpPr>
          <p:nvPr>
            <p:ph type="ctrTitle"/>
          </p:nvPr>
        </p:nvSpPr>
        <p:spPr>
          <a:xfrm>
            <a:off x="0" y="2130425"/>
            <a:ext cx="9144000" cy="1470025"/>
          </a:xfrm>
        </p:spPr>
        <p:txBody>
          <a:bodyPr anchor="b">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0" y="3686718"/>
            <a:ext cx="9144000" cy="1752600"/>
          </a:xfrm>
        </p:spPr>
        <p:txBody>
          <a:bodyPr/>
          <a:lstStyle>
            <a:lvl1pPr marL="0" indent="0" algn="ctr">
              <a:buNone/>
              <a:defRPr>
                <a:solidFill>
                  <a:srgbClr val="0042C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Date Placeholder 6"/>
          <p:cNvSpPr>
            <a:spLocks noGrp="1"/>
          </p:cNvSpPr>
          <p:nvPr>
            <p:ph type="dt" sz="half" idx="10"/>
          </p:nvPr>
        </p:nvSpPr>
        <p:spPr>
          <a:xfrm>
            <a:off x="585788" y="6596063"/>
            <a:ext cx="874712"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B895A9B3-B3FE-4C39-B41E-3C22F8C7ED25}" type="datetime4">
              <a:rPr lang="en-US"/>
              <a:pPr/>
              <a:t>February 5, 2015</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no footer">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014 - Micron End Page">
    <p:spTree>
      <p:nvGrpSpPr>
        <p:cNvPr id="1" name=""/>
        <p:cNvGrpSpPr/>
        <p:nvPr/>
      </p:nvGrpSpPr>
      <p:grpSpPr>
        <a:xfrm>
          <a:off x="0" y="0"/>
          <a:ext cx="0" cy="0"/>
          <a:chOff x="0" y="0"/>
          <a:chExt cx="0" cy="0"/>
        </a:xfrm>
      </p:grpSpPr>
      <p:pic>
        <p:nvPicPr>
          <p:cNvPr id="2" name="Picture 3" descr="Micron-Your-Innovation-Logo.jpg"/>
          <p:cNvPicPr>
            <a:picLocks noChangeAspect="1"/>
          </p:cNvPicPr>
          <p:nvPr/>
        </p:nvPicPr>
        <p:blipFill>
          <a:blip r:embed="rId2" cstate="print"/>
          <a:srcRect/>
          <a:stretch>
            <a:fillRect/>
          </a:stretch>
        </p:blipFill>
        <p:spPr bwMode="auto">
          <a:xfrm>
            <a:off x="1474788" y="2430463"/>
            <a:ext cx="6130925" cy="2047875"/>
          </a:xfrm>
          <a:prstGeom prst="rect">
            <a:avLst/>
          </a:prstGeom>
          <a:noFill/>
          <a:ln w="9525">
            <a:noFill/>
            <a:miter lim="800000"/>
            <a:headEnd/>
            <a:tailEnd/>
          </a:ln>
        </p:spPr>
      </p:pic>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0"/>
            <a:ext cx="9144000" cy="8445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090613"/>
            <a:ext cx="8229600" cy="503555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24" r:id="rId8"/>
    <p:sldLayoutId id="2147484132" r:id="rId9"/>
    <p:sldLayoutId id="2147484133" r:id="rId10"/>
    <p:sldLayoutId id="2147484134" r:id="rId11"/>
    <p:sldLayoutId id="2147484135" r:id="rId12"/>
    <p:sldLayoutId id="2147484136" r:id="rId13"/>
    <p:sldLayoutId id="2147484137" r:id="rId14"/>
    <p:sldLayoutId id="2147484138" r:id="rId15"/>
    <p:sldLayoutId id="2147484139" r:id="rId16"/>
    <p:sldLayoutId id="2147484140" r:id="rId17"/>
  </p:sldLayoutIdLst>
  <p:hf sldNum="0" hdr="0" ftr="0"/>
  <p:txStyles>
    <p:titleStyle>
      <a:lvl1pPr algn="ctr" defTabSz="457200" rtl="0" eaLnBrk="1" fontAlgn="base" hangingPunct="1">
        <a:spcBef>
          <a:spcPct val="0"/>
        </a:spcBef>
        <a:spcAft>
          <a:spcPct val="0"/>
        </a:spcAft>
        <a:defRPr sz="2800" kern="1200">
          <a:solidFill>
            <a:srgbClr val="000090"/>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2800">
          <a:solidFill>
            <a:srgbClr val="000090"/>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2800">
          <a:solidFill>
            <a:srgbClr val="000090"/>
          </a:solidFill>
          <a:latin typeface="Calibri" charset="0"/>
          <a:ea typeface="ＭＳ Ｐゴシック" charset="0"/>
          <a:cs typeface="ＭＳ Ｐゴシック" charset="0"/>
        </a:defRPr>
      </a:lvl9pPr>
    </p:titleStyle>
    <p:bodyStyle>
      <a:lvl1pPr marL="225425" indent="-225425" algn="l" defTabSz="457200" rtl="0" eaLnBrk="1" fontAlgn="base" hangingPunct="1">
        <a:spcBef>
          <a:spcPct val="0"/>
        </a:spcBef>
        <a:spcAft>
          <a:spcPts val="800"/>
        </a:spcAft>
        <a:buClr>
          <a:schemeClr val="bg1"/>
        </a:buClr>
        <a:buSzPct val="28000"/>
        <a:buFont typeface="Arial" pitchFamily="34" charset="0"/>
        <a:buChar char="•"/>
        <a:defRPr sz="2200" kern="1200">
          <a:solidFill>
            <a:srgbClr val="000090"/>
          </a:solidFill>
          <a:latin typeface="+mn-lt"/>
          <a:ea typeface="MS PGothic" pitchFamily="34" charset="-128"/>
          <a:cs typeface="ＭＳ Ｐゴシック" charset="0"/>
        </a:defRPr>
      </a:lvl1pPr>
      <a:lvl2pPr marL="398463" indent="-173038" algn="l" defTabSz="457200" rtl="0" eaLnBrk="1" fontAlgn="base" hangingPunct="1">
        <a:spcBef>
          <a:spcPct val="0"/>
        </a:spcBef>
        <a:spcAft>
          <a:spcPts val="800"/>
        </a:spcAft>
        <a:buClr>
          <a:srgbClr val="6BBB35"/>
        </a:buClr>
        <a:buSzPct val="70000"/>
        <a:buFont typeface="Wingdings" pitchFamily="2" charset="2"/>
        <a:buChar char="§"/>
        <a:defRPr sz="2000" kern="1200">
          <a:solidFill>
            <a:schemeClr val="tx1"/>
          </a:solidFill>
          <a:latin typeface="+mn-lt"/>
          <a:ea typeface="MS PGothic" pitchFamily="34" charset="-128"/>
          <a:cs typeface="+mn-cs"/>
        </a:defRPr>
      </a:lvl2pPr>
      <a:lvl3pPr marL="744538" indent="-173038" algn="l" defTabSz="457200" rtl="0" eaLnBrk="1" fontAlgn="base" hangingPunct="1">
        <a:spcBef>
          <a:spcPct val="0"/>
        </a:spcBef>
        <a:spcAft>
          <a:spcPts val="800"/>
        </a:spcAft>
        <a:buClr>
          <a:srgbClr val="00B1E1"/>
        </a:buClr>
        <a:buSzPct val="70000"/>
        <a:buFont typeface="Wingdings" pitchFamily="2" charset="2"/>
        <a:buChar char="§"/>
        <a:defRPr kern="1200">
          <a:solidFill>
            <a:schemeClr val="tx1"/>
          </a:solidFill>
          <a:latin typeface="+mn-lt"/>
          <a:ea typeface="MS PGothic" pitchFamily="34" charset="-128"/>
          <a:cs typeface="+mn-cs"/>
        </a:defRPr>
      </a:lvl3pPr>
      <a:lvl4pPr marL="973138" indent="398463"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4pPr>
      <a:lvl5pPr marL="1257300" indent="571500" algn="l" defTabSz="457200" rtl="0" eaLnBrk="1" fontAlgn="base" hangingPunct="1">
        <a:spcBef>
          <a:spcPct val="0"/>
        </a:spcBef>
        <a:spcAft>
          <a:spcPts val="800"/>
        </a:spcAft>
        <a:buFont typeface="Arial" pitchFamily="34" charset="0"/>
        <a:defRPr sz="16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2"/>
          <p:cNvSpPr>
            <a:spLocks noGrp="1"/>
          </p:cNvSpPr>
          <p:nvPr>
            <p:ph type="ctrTitle"/>
          </p:nvPr>
        </p:nvSpPr>
        <p:spPr/>
        <p:txBody>
          <a:bodyPr/>
          <a:lstStyle/>
          <a:p>
            <a:r>
              <a:rPr lang="en-US" dirty="0" smtClean="0"/>
              <a:t>SXP 20S Quilt Socket Treatment</a:t>
            </a:r>
          </a:p>
        </p:txBody>
      </p:sp>
      <p:sp>
        <p:nvSpPr>
          <p:cNvPr id="20482" name="Subtitle 3"/>
          <p:cNvSpPr>
            <a:spLocks noGrp="1"/>
          </p:cNvSpPr>
          <p:nvPr>
            <p:ph type="subTitle" idx="1"/>
          </p:nvPr>
        </p:nvSpPr>
        <p:spPr>
          <a:xfrm>
            <a:off x="0" y="3686175"/>
            <a:ext cx="9144000" cy="1752600"/>
          </a:xfrm>
        </p:spPr>
        <p:txBody>
          <a:bodyPr/>
          <a:lstStyle/>
          <a:p>
            <a:endParaRPr lang="en-US" dirty="0" smtClean="0"/>
          </a:p>
        </p:txBody>
      </p:sp>
      <p:sp>
        <p:nvSpPr>
          <p:cNvPr id="20483" name="Date Placeholder 13"/>
          <p:cNvSpPr>
            <a:spLocks noGrp="1"/>
          </p:cNvSpPr>
          <p:nvPr>
            <p:ph type="dt" sz="quarter" idx="10"/>
          </p:nvPr>
        </p:nvSpPr>
        <p:spPr bwMode="auto">
          <a:noFill/>
          <a:ln>
            <a:miter lim="800000"/>
            <a:headEnd/>
            <a:tailEnd/>
          </a:ln>
        </p:spPr>
        <p:txBody>
          <a:bodyPr/>
          <a:lstStyle/>
          <a:p>
            <a:fld id="{62F60065-4C84-4B98-BBB5-C75513F841D7}" type="datetime4">
              <a:rPr lang="en-US"/>
              <a:pPr/>
              <a:t>February 5, 2015</a:t>
            </a:fld>
            <a:endParaRPr lang="en-US"/>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0"/>
          <p:cNvSpPr>
            <a:spLocks noGrp="1"/>
          </p:cNvSpPr>
          <p:nvPr>
            <p:ph type="title"/>
          </p:nvPr>
        </p:nvSpPr>
        <p:spPr/>
        <p:txBody>
          <a:bodyPr/>
          <a:lstStyle/>
          <a:p>
            <a:r>
              <a:rPr lang="en-US" dirty="0" smtClean="0"/>
              <a:t>Current BE Assumptions</a:t>
            </a:r>
          </a:p>
        </p:txBody>
      </p:sp>
      <p:sp>
        <p:nvSpPr>
          <p:cNvPr id="21506" name="Content Placeholder 11"/>
          <p:cNvSpPr>
            <a:spLocks noGrp="1"/>
          </p:cNvSpPr>
          <p:nvPr>
            <p:ph idx="1"/>
          </p:nvPr>
        </p:nvSpPr>
        <p:spPr>
          <a:xfrm>
            <a:off x="262550" y="1090613"/>
            <a:ext cx="4617268" cy="5035550"/>
          </a:xfrm>
        </p:spPr>
        <p:txBody>
          <a:bodyPr/>
          <a:lstStyle/>
          <a:p>
            <a:pPr marL="347663" lvl="1" indent="-174625"/>
            <a:r>
              <a:rPr lang="en-US" dirty="0" smtClean="0"/>
              <a:t>Key Differences from 10s</a:t>
            </a:r>
          </a:p>
          <a:p>
            <a:pPr marL="693738" lvl="2" indent="-174625"/>
            <a:r>
              <a:rPr lang="en-US" dirty="0" smtClean="0"/>
              <a:t>2 more decks</a:t>
            </a:r>
          </a:p>
          <a:p>
            <a:pPr marL="922338" lvl="3" indent="-174625"/>
            <a:r>
              <a:rPr lang="en-US" dirty="0" smtClean="0"/>
              <a:t>4 more WL/BL levels + 2 more array via levels</a:t>
            </a:r>
          </a:p>
          <a:p>
            <a:pPr marL="693738" lvl="2" indent="-174625"/>
            <a:r>
              <a:rPr lang="en-US" dirty="0" smtClean="0"/>
              <a:t>For stacked WL/BL levels, array </a:t>
            </a:r>
            <a:r>
              <a:rPr lang="en-US" dirty="0" err="1" smtClean="0"/>
              <a:t>vias</a:t>
            </a:r>
            <a:r>
              <a:rPr lang="en-US" dirty="0" smtClean="0"/>
              <a:t> connect to the upper instead of the lower level</a:t>
            </a:r>
          </a:p>
          <a:p>
            <a:pPr marL="922338" lvl="3" indent="-174625"/>
            <a:r>
              <a:rPr lang="en-US" dirty="0" smtClean="0"/>
              <a:t>A must-have feature for 65L (AV1) because some of the 65 </a:t>
            </a:r>
            <a:r>
              <a:rPr lang="en-US" dirty="0" err="1" smtClean="0"/>
              <a:t>vias</a:t>
            </a:r>
            <a:r>
              <a:rPr lang="en-US" dirty="0" smtClean="0"/>
              <a:t> (AV7 landing pads) need to land on 51L WL’s</a:t>
            </a:r>
          </a:p>
          <a:p>
            <a:pPr marL="922338" lvl="3" indent="-174625"/>
            <a:r>
              <a:rPr lang="en-US" dirty="0" smtClean="0"/>
              <a:t>A nice-to-have feature for 66L &amp; 67L to help control the near-near cell SET current spike</a:t>
            </a:r>
          </a:p>
          <a:p>
            <a:pPr marL="693738" lvl="2" indent="-174625"/>
            <a:r>
              <a:rPr lang="en-US" dirty="0" smtClean="0"/>
              <a:t>69L (TV1) will likely need to stack on top of the array via levels</a:t>
            </a:r>
          </a:p>
          <a:p>
            <a:pPr marL="693738" lvl="2" indent="-174625"/>
            <a:r>
              <a:rPr lang="en-US" dirty="0" smtClean="0"/>
              <a:t>Quilt Architecture driving different integration needs in the socket area</a:t>
            </a:r>
          </a:p>
        </p:txBody>
      </p:sp>
      <p:sp>
        <p:nvSpPr>
          <p:cNvPr id="21507" name="Date Placeholder 2"/>
          <p:cNvSpPr>
            <a:spLocks noGrp="1"/>
          </p:cNvSpPr>
          <p:nvPr>
            <p:ph type="dt" sz="quarter" idx="10"/>
          </p:nvPr>
        </p:nvSpPr>
        <p:spPr bwMode="auto">
          <a:noFill/>
          <a:ln>
            <a:miter lim="800000"/>
            <a:headEnd/>
            <a:tailEnd/>
          </a:ln>
        </p:spPr>
        <p:txBody>
          <a:bodyPr/>
          <a:lstStyle/>
          <a:p>
            <a:fld id="{30D74F5E-4038-431B-B0C9-013F91C7AC28}" type="datetime4">
              <a:rPr lang="en-US"/>
              <a:pPr/>
              <a:t>February 5, 2015</a:t>
            </a:fld>
            <a:endParaRPr lang="en-US"/>
          </a:p>
        </p:txBody>
      </p:sp>
      <p:graphicFrame>
        <p:nvGraphicFramePr>
          <p:cNvPr id="21508" name="Object 4"/>
          <p:cNvGraphicFramePr>
            <a:graphicFrameLocks noChangeAspect="1"/>
          </p:cNvGraphicFramePr>
          <p:nvPr/>
        </p:nvGraphicFramePr>
        <p:xfrm>
          <a:off x="4998592" y="760491"/>
          <a:ext cx="4145408" cy="6097509"/>
        </p:xfrm>
        <a:graphic>
          <a:graphicData uri="http://schemas.openxmlformats.org/presentationml/2006/ole">
            <mc:AlternateContent xmlns:mc="http://schemas.openxmlformats.org/markup-compatibility/2006">
              <mc:Choice xmlns:v="urn:schemas-microsoft-com:vml" Requires="v">
                <p:oleObj spid="_x0000_s21509" name="Visio" r:id="rId3" imgW="14220000" imgH="20904120" progId="Visio.Drawing.11">
                  <p:embed/>
                </p:oleObj>
              </mc:Choice>
              <mc:Fallback>
                <p:oleObj name="Visio" r:id="rId3" imgW="14220000" imgH="20904120" progId="Visio.Drawing.11">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8592" y="760491"/>
                        <a:ext cx="4145408" cy="6097509"/>
                      </a:xfrm>
                      <a:prstGeom prst="rect">
                        <a:avLst/>
                      </a:prstGeom>
                      <a:solidFill>
                        <a:srgbClr val="FFFFFF"/>
                      </a:solidFill>
                      <a:ln w="9525">
                        <a:solidFill>
                          <a:srgbClr val="000000"/>
                        </a:solidFill>
                        <a:miter lim="800000"/>
                        <a:headEnd/>
                        <a:tailEnd/>
                      </a:ln>
                    </p:spPr>
                  </p:pic>
                </p:oleObj>
              </mc:Fallback>
            </mc:AlternateContent>
          </a:graphicData>
        </a:graphic>
      </p:graphicFrame>
      <p:sp>
        <p:nvSpPr>
          <p:cNvPr id="6" name="TextBox 5"/>
          <p:cNvSpPr txBox="1"/>
          <p:nvPr/>
        </p:nvSpPr>
        <p:spPr>
          <a:xfrm>
            <a:off x="6808206" y="3648547"/>
            <a:ext cx="244444" cy="184666"/>
          </a:xfrm>
          <a:prstGeom prst="rect">
            <a:avLst/>
          </a:prstGeom>
          <a:noFill/>
        </p:spPr>
        <p:txBody>
          <a:bodyPr wrap="square" lIns="0" tIns="0" rIns="0" bIns="0" rtlCol="0">
            <a:spAutoFit/>
          </a:bodyPr>
          <a:lstStyle/>
          <a:p>
            <a:r>
              <a:rPr lang="en-US" b="1" dirty="0" smtClean="0">
                <a:latin typeface="Calibri"/>
                <a:cs typeface="Calibri"/>
              </a:rPr>
              <a:t>64L</a:t>
            </a:r>
          </a:p>
        </p:txBody>
      </p:sp>
      <p:sp>
        <p:nvSpPr>
          <p:cNvPr id="7" name="TextBox 6"/>
          <p:cNvSpPr txBox="1"/>
          <p:nvPr/>
        </p:nvSpPr>
        <p:spPr>
          <a:xfrm>
            <a:off x="6797643" y="3266793"/>
            <a:ext cx="244444" cy="184666"/>
          </a:xfrm>
          <a:prstGeom prst="rect">
            <a:avLst/>
          </a:prstGeom>
          <a:noFill/>
        </p:spPr>
        <p:txBody>
          <a:bodyPr wrap="square" lIns="0" tIns="0" rIns="0" bIns="0" rtlCol="0">
            <a:spAutoFit/>
          </a:bodyPr>
          <a:lstStyle/>
          <a:p>
            <a:r>
              <a:rPr lang="en-US" b="1" dirty="0" smtClean="0">
                <a:latin typeface="Calibri"/>
                <a:cs typeface="Calibri"/>
              </a:rPr>
              <a:t>65L</a:t>
            </a:r>
          </a:p>
        </p:txBody>
      </p:sp>
      <p:sp>
        <p:nvSpPr>
          <p:cNvPr id="8" name="TextBox 7"/>
          <p:cNvSpPr txBox="1"/>
          <p:nvPr/>
        </p:nvSpPr>
        <p:spPr>
          <a:xfrm>
            <a:off x="6797643" y="2877494"/>
            <a:ext cx="244444" cy="184666"/>
          </a:xfrm>
          <a:prstGeom prst="rect">
            <a:avLst/>
          </a:prstGeom>
          <a:noFill/>
        </p:spPr>
        <p:txBody>
          <a:bodyPr wrap="square" lIns="0" tIns="0" rIns="0" bIns="0" rtlCol="0">
            <a:spAutoFit/>
          </a:bodyPr>
          <a:lstStyle/>
          <a:p>
            <a:r>
              <a:rPr lang="en-US" b="1" dirty="0" smtClean="0">
                <a:latin typeface="Calibri"/>
                <a:cs typeface="Calibri"/>
              </a:rPr>
              <a:t>66L</a:t>
            </a:r>
          </a:p>
        </p:txBody>
      </p:sp>
      <p:sp>
        <p:nvSpPr>
          <p:cNvPr id="9" name="TextBox 8"/>
          <p:cNvSpPr txBox="1"/>
          <p:nvPr/>
        </p:nvSpPr>
        <p:spPr>
          <a:xfrm>
            <a:off x="6263489" y="2442927"/>
            <a:ext cx="244444" cy="184666"/>
          </a:xfrm>
          <a:prstGeom prst="rect">
            <a:avLst/>
          </a:prstGeom>
          <a:noFill/>
        </p:spPr>
        <p:txBody>
          <a:bodyPr wrap="square" lIns="0" tIns="0" rIns="0" bIns="0" rtlCol="0">
            <a:spAutoFit/>
          </a:bodyPr>
          <a:lstStyle/>
          <a:p>
            <a:r>
              <a:rPr lang="en-US" b="1" dirty="0" smtClean="0">
                <a:latin typeface="Calibri"/>
                <a:cs typeface="Calibri"/>
              </a:rPr>
              <a:t>67L</a:t>
            </a:r>
          </a:p>
        </p:txBody>
      </p:sp>
      <p:sp>
        <p:nvSpPr>
          <p:cNvPr id="10" name="TextBox 9"/>
          <p:cNvSpPr txBox="1"/>
          <p:nvPr/>
        </p:nvSpPr>
        <p:spPr>
          <a:xfrm>
            <a:off x="5041271" y="2135110"/>
            <a:ext cx="244444" cy="184666"/>
          </a:xfrm>
          <a:prstGeom prst="rect">
            <a:avLst/>
          </a:prstGeom>
          <a:noFill/>
        </p:spPr>
        <p:txBody>
          <a:bodyPr wrap="square" lIns="0" tIns="0" rIns="0" bIns="0" rtlCol="0">
            <a:spAutoFit/>
          </a:bodyPr>
          <a:lstStyle/>
          <a:p>
            <a:r>
              <a:rPr lang="en-US" b="1" dirty="0" smtClean="0">
                <a:latin typeface="Calibri"/>
                <a:cs typeface="Calibri"/>
              </a:rPr>
              <a:t>68L</a:t>
            </a:r>
          </a:p>
        </p:txBody>
      </p:sp>
      <p:sp>
        <p:nvSpPr>
          <p:cNvPr id="11" name="TextBox 10"/>
          <p:cNvSpPr txBox="1"/>
          <p:nvPr/>
        </p:nvSpPr>
        <p:spPr>
          <a:xfrm>
            <a:off x="7395173" y="1818238"/>
            <a:ext cx="244444" cy="184666"/>
          </a:xfrm>
          <a:prstGeom prst="rect">
            <a:avLst/>
          </a:prstGeom>
          <a:noFill/>
        </p:spPr>
        <p:txBody>
          <a:bodyPr wrap="square" lIns="0" tIns="0" rIns="0" bIns="0" rtlCol="0">
            <a:spAutoFit/>
          </a:bodyPr>
          <a:lstStyle/>
          <a:p>
            <a:r>
              <a:rPr lang="en-US" b="1" dirty="0" smtClean="0">
                <a:latin typeface="Calibri"/>
                <a:cs typeface="Calibri"/>
              </a:rPr>
              <a:t>69L</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Designation (Temporary)</a:t>
            </a:r>
            <a:endParaRPr lang="en-US" dirty="0"/>
          </a:p>
        </p:txBody>
      </p:sp>
      <p:graphicFrame>
        <p:nvGraphicFramePr>
          <p:cNvPr id="5" name="Content Placeholder 4"/>
          <p:cNvGraphicFramePr>
            <a:graphicFrameLocks noGrp="1"/>
          </p:cNvGraphicFramePr>
          <p:nvPr>
            <p:ph idx="1"/>
          </p:nvPr>
        </p:nvGraphicFramePr>
        <p:xfrm>
          <a:off x="398358" y="627838"/>
          <a:ext cx="3349782" cy="5994773"/>
        </p:xfrm>
        <a:graphic>
          <a:graphicData uri="http://schemas.openxmlformats.org/drawingml/2006/table">
            <a:tbl>
              <a:tblPr/>
              <a:tblGrid>
                <a:gridCol w="1231270"/>
                <a:gridCol w="2118512"/>
              </a:tblGrid>
              <a:tr h="233573">
                <a:tc>
                  <a:txBody>
                    <a:bodyPr/>
                    <a:lstStyle/>
                    <a:p>
                      <a:pPr algn="ctr" fontAlgn="b"/>
                      <a:r>
                        <a:rPr lang="en-US" sz="900" b="1" i="0" u="none" strike="noStrike" dirty="0">
                          <a:solidFill>
                            <a:srgbClr val="000000"/>
                          </a:solidFill>
                          <a:latin typeface="Arial"/>
                        </a:rPr>
                        <a:t>S26A Mask Levels</a:t>
                      </a:r>
                    </a:p>
                  </a:txBody>
                  <a:tcPr marL="6870" marR="6870" marT="68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latin typeface="Arial"/>
                        </a:rPr>
                        <a:t>description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30526">
                <a:tc>
                  <a:txBody>
                    <a:bodyPr/>
                    <a:lstStyle/>
                    <a:p>
                      <a:pPr algn="ctr" fontAlgn="ctr"/>
                      <a:r>
                        <a:rPr lang="en-US" sz="900" b="0" i="0" u="none" strike="noStrike">
                          <a:solidFill>
                            <a:srgbClr val="000000"/>
                          </a:solidFill>
                          <a:latin typeface="Arial"/>
                        </a:rPr>
                        <a:t>64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AV0+AV1+AV3+AV5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03-AM1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04-AM1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WL1 [AM1]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52</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WL1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05-AM2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06-AM2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BL1 [AM2]</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BL1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65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AV1+AV3+AV5+AV7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07-AM3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08-AM3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BL2 [AM3]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BL2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09</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09-AM4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0A</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0A-AM4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09041">
                <a:tc>
                  <a:txBody>
                    <a:bodyPr/>
                    <a:lstStyle/>
                    <a:p>
                      <a:pPr algn="ctr" fontAlgn="ctr"/>
                      <a:r>
                        <a:rPr lang="en-US" sz="900" b="0" i="0" u="none" strike="noStrike">
                          <a:solidFill>
                            <a:srgbClr val="000000"/>
                          </a:solidFill>
                          <a:latin typeface="Arial"/>
                        </a:rPr>
                        <a:t>53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WL2 [AM4]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54</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dirty="0">
                          <a:solidFill>
                            <a:srgbClr val="000000"/>
                          </a:solidFill>
                          <a:latin typeface="Arial"/>
                        </a:rPr>
                        <a:t>WL2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66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AV3+AV5+AV7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0D</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0D-AM5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0E</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0E-AM5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5A</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WL3 [AM5]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5B</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WL3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0F</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0F-AM6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0G</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0G-AM6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5C</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BL3 [AM6]</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5D</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BL3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67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AV5+AV7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0H</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0H-AM7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0I</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0I-AM7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5E</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BL4 [AM3]</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5F</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BL4 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68</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AV7</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0J</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900" b="0" i="0" u="none" strike="noStrike">
                          <a:solidFill>
                            <a:srgbClr val="000000"/>
                          </a:solidFill>
                          <a:latin typeface="Arial"/>
                        </a:rPr>
                        <a:t>0J-AM8 ALIGN</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16786">
                <a:tc>
                  <a:txBody>
                    <a:bodyPr/>
                    <a:lstStyle/>
                    <a:p>
                      <a:pPr algn="ctr" fontAlgn="ctr"/>
                      <a:r>
                        <a:rPr lang="en-US" sz="900" b="0" i="0" u="none" strike="noStrike">
                          <a:solidFill>
                            <a:srgbClr val="000000"/>
                          </a:solidFill>
                          <a:latin typeface="Arial"/>
                        </a:rPr>
                        <a:t>0K</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0K-AM8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5G</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smtClean="0">
                          <a:solidFill>
                            <a:srgbClr val="000000"/>
                          </a:solidFill>
                          <a:latin typeface="Arial"/>
                        </a:rPr>
                        <a:t>WL4 </a:t>
                      </a:r>
                      <a:r>
                        <a:rPr lang="en-US" sz="900" b="0" i="0" u="none" strike="noStrike" dirty="0">
                          <a:solidFill>
                            <a:srgbClr val="000000"/>
                          </a:solidFill>
                          <a:latin typeface="Arial"/>
                        </a:rPr>
                        <a:t>[</a:t>
                      </a:r>
                      <a:r>
                        <a:rPr lang="en-US" sz="900" b="0" i="0" u="none" strike="noStrike" dirty="0" smtClean="0">
                          <a:solidFill>
                            <a:srgbClr val="000000"/>
                          </a:solidFill>
                          <a:latin typeface="Arial"/>
                        </a:rPr>
                        <a:t>AM8]</a:t>
                      </a:r>
                      <a:endParaRPr lang="en-US" sz="900" b="0" i="0" u="none" strike="noStrike" dirty="0">
                        <a:solidFill>
                          <a:srgbClr val="000000"/>
                        </a:solidFill>
                        <a:latin typeface="Arial"/>
                      </a:endParaRP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5H</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smtClean="0">
                          <a:solidFill>
                            <a:srgbClr val="000000"/>
                          </a:solidFill>
                          <a:latin typeface="Arial"/>
                        </a:rPr>
                        <a:t>WL4 </a:t>
                      </a:r>
                      <a:r>
                        <a:rPr lang="en-US" sz="900" b="0" i="0" u="none" strike="noStrike" dirty="0">
                          <a:solidFill>
                            <a:srgbClr val="000000"/>
                          </a:solidFill>
                          <a:latin typeface="Arial"/>
                        </a:rPr>
                        <a:t>Chop</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FF0000"/>
                          </a:solidFill>
                          <a:latin typeface="Arial"/>
                        </a:rPr>
                        <a:t>69</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TV1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0B</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a:solidFill>
                            <a:srgbClr val="000000"/>
                          </a:solidFill>
                          <a:latin typeface="Arial"/>
                        </a:rPr>
                        <a:t>0B-TM1 CLEAR</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16786">
                <a:tc>
                  <a:txBody>
                    <a:bodyPr/>
                    <a:lstStyle/>
                    <a:p>
                      <a:pPr algn="ctr" fontAlgn="ctr"/>
                      <a:r>
                        <a:rPr lang="en-US" sz="900" b="0" i="0" u="none" strike="noStrike">
                          <a:solidFill>
                            <a:srgbClr val="000000"/>
                          </a:solidFill>
                          <a:latin typeface="Arial"/>
                        </a:rPr>
                        <a:t>75</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900" b="0" i="0" u="none" strike="noStrike" dirty="0">
                          <a:solidFill>
                            <a:srgbClr val="000000"/>
                          </a:solidFill>
                          <a:latin typeface="Arial"/>
                        </a:rPr>
                        <a:t>TM1</a:t>
                      </a:r>
                    </a:p>
                  </a:txBody>
                  <a:tcPr marL="6870" marR="6870" marT="68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bl>
          </a:graphicData>
        </a:graphic>
      </p:graphicFrame>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cxnSp>
        <p:nvCxnSpPr>
          <p:cNvPr id="7" name="Straight Arrow Connector 6"/>
          <p:cNvCxnSpPr/>
          <p:nvPr/>
        </p:nvCxnSpPr>
        <p:spPr>
          <a:xfrm flipH="1" flipV="1">
            <a:off x="3757188" y="2245259"/>
            <a:ext cx="1928388" cy="561315"/>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H="1">
            <a:off x="3748136" y="2951430"/>
            <a:ext cx="1946494" cy="588475"/>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3757188" y="3159659"/>
            <a:ext cx="1928388" cy="1665838"/>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748952" y="2553077"/>
            <a:ext cx="2127564" cy="830997"/>
          </a:xfrm>
          <a:prstGeom prst="rect">
            <a:avLst/>
          </a:prstGeom>
          <a:noFill/>
        </p:spPr>
        <p:txBody>
          <a:bodyPr wrap="square" lIns="0" tIns="0" rIns="0" bIns="0" rtlCol="0">
            <a:spAutoFit/>
          </a:bodyPr>
          <a:lstStyle/>
          <a:p>
            <a:r>
              <a:rPr lang="en-US" sz="1800" dirty="0" smtClean="0">
                <a:latin typeface="Calibri"/>
                <a:cs typeface="Calibri"/>
              </a:rPr>
              <a:t>There array via levels are relocated to post BL1/WL2/BL3 chop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Quilt Architecture</a:t>
            </a:r>
            <a:endParaRPr lang="en-US" dirty="0"/>
          </a:p>
        </p:txBody>
      </p:sp>
      <p:pic>
        <p:nvPicPr>
          <p:cNvPr id="5" name="Content Placeholder 4" descr="4-Deck Quilt.png"/>
          <p:cNvPicPr>
            <a:picLocks noGrp="1" noChangeAspect="1"/>
          </p:cNvPicPr>
          <p:nvPr>
            <p:ph idx="1"/>
          </p:nvPr>
        </p:nvPicPr>
        <p:blipFill>
          <a:blip r:embed="rId2" cstate="print"/>
          <a:stretch>
            <a:fillRect/>
          </a:stretch>
        </p:blipFill>
        <p:spPr>
          <a:xfrm>
            <a:off x="702175" y="1144934"/>
            <a:ext cx="7925777" cy="5035550"/>
          </a:xfrm>
        </p:spPr>
      </p:pic>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Socket Area</a:t>
            </a:r>
            <a:endParaRPr lang="en-US" dirty="0"/>
          </a:p>
        </p:txBody>
      </p:sp>
      <p:sp>
        <p:nvSpPr>
          <p:cNvPr id="3" name="Content Placeholder 2"/>
          <p:cNvSpPr>
            <a:spLocks noGrp="1"/>
          </p:cNvSpPr>
          <p:nvPr>
            <p:ph idx="1"/>
          </p:nvPr>
        </p:nvSpPr>
        <p:spPr/>
        <p:txBody>
          <a:bodyPr/>
          <a:lstStyle/>
          <a:p>
            <a:r>
              <a:rPr lang="en-US" dirty="0" smtClean="0"/>
              <a:t>Two options to handle the Socket area</a:t>
            </a:r>
          </a:p>
          <a:p>
            <a:pPr lvl="1"/>
            <a:r>
              <a:rPr lang="en-US" dirty="0" smtClean="0"/>
              <a:t>Option 1 – Leave a gap</a:t>
            </a:r>
          </a:p>
          <a:p>
            <a:pPr lvl="2"/>
            <a:r>
              <a:rPr lang="en-US" dirty="0" smtClean="0"/>
              <a:t>Current POR</a:t>
            </a:r>
          </a:p>
          <a:p>
            <a:pPr lvl="2"/>
            <a:r>
              <a:rPr lang="en-US" dirty="0" smtClean="0"/>
              <a:t>Need to introduce dummies (not to be chopped away) and edge progression at patch boundaries</a:t>
            </a:r>
          </a:p>
          <a:p>
            <a:pPr lvl="1"/>
            <a:r>
              <a:rPr lang="en-US" dirty="0" smtClean="0"/>
              <a:t>Option 2 – Fill it with on-pitch dummy WL/BL then chop away</a:t>
            </a:r>
          </a:p>
          <a:p>
            <a:pPr lvl="2"/>
            <a:r>
              <a:rPr lang="en-US" dirty="0" smtClean="0"/>
              <a:t>Good for CD control</a:t>
            </a:r>
          </a:p>
          <a:p>
            <a:pPr lvl="2"/>
            <a:r>
              <a:rPr lang="en-US" dirty="0" smtClean="0"/>
              <a:t>Chop-at-pitch is a requirement already</a:t>
            </a:r>
          </a:p>
          <a:p>
            <a:pPr lvl="2"/>
            <a:r>
              <a:rPr lang="en-US" dirty="0" smtClean="0"/>
              <a:t>~2% tile size saving</a:t>
            </a:r>
          </a:p>
          <a:p>
            <a:pPr lvl="3"/>
            <a:r>
              <a:rPr lang="en-US" dirty="0" smtClean="0"/>
              <a:t>If CMOS can take advantage of the smaller tile</a:t>
            </a:r>
          </a:p>
          <a:p>
            <a:pPr lvl="1"/>
            <a:r>
              <a:rPr lang="en-US" dirty="0" smtClean="0"/>
              <a:t>If move to Option 2, the new locations of the 65/66/67 via levels and the need to chop away the dummy WL/BL in the socket area may drive significant departure from the moat-chop scheme of 10S</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1 vs. Option 2 Tile Size</a:t>
            </a:r>
            <a:endParaRPr lang="en-US" dirty="0"/>
          </a:p>
        </p:txBody>
      </p:sp>
      <p:sp>
        <p:nvSpPr>
          <p:cNvPr id="78" name="Content Placeholder 77"/>
          <p:cNvSpPr>
            <a:spLocks noGrp="1"/>
          </p:cNvSpPr>
          <p:nvPr>
            <p:ph idx="1"/>
          </p:nvPr>
        </p:nvSpPr>
        <p:spPr>
          <a:xfrm>
            <a:off x="344031" y="5060887"/>
            <a:ext cx="8573631" cy="1258432"/>
          </a:xfrm>
        </p:spPr>
        <p:txBody>
          <a:bodyPr/>
          <a:lstStyle/>
          <a:p>
            <a:r>
              <a:rPr lang="en-US" dirty="0" smtClean="0"/>
              <a:t>Option 2 presents a ~2% tile size saving opportunity</a:t>
            </a:r>
          </a:p>
          <a:p>
            <a:pPr lvl="1"/>
            <a:r>
              <a:rPr lang="en-US" dirty="0" smtClean="0"/>
              <a:t>10~12 dummy WL/BL per patch (1K live WL/BL)</a:t>
            </a:r>
          </a:p>
          <a:p>
            <a:pPr lvl="1"/>
            <a:r>
              <a:rPr lang="en-US" dirty="0" smtClean="0"/>
              <a:t>CMOS has to be able to fit under the smaller tiles to realize the die-size saving</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grpSp>
        <p:nvGrpSpPr>
          <p:cNvPr id="45" name="Group 44"/>
          <p:cNvGrpSpPr>
            <a:grpSpLocks noChangeAspect="1"/>
          </p:cNvGrpSpPr>
          <p:nvPr/>
        </p:nvGrpSpPr>
        <p:grpSpPr>
          <a:xfrm>
            <a:off x="232376" y="807008"/>
            <a:ext cx="3752030" cy="3746886"/>
            <a:chOff x="232376" y="807007"/>
            <a:chExt cx="5646542" cy="563880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034" y="807007"/>
              <a:ext cx="5628884" cy="56388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Connector 5"/>
            <p:cNvCxnSpPr/>
            <p:nvPr/>
          </p:nvCxnSpPr>
          <p:spPr>
            <a:xfrm>
              <a:off x="1603976" y="3626407"/>
              <a:ext cx="419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a:endCxn id="5" idx="3"/>
            </p:cNvCxnSpPr>
            <p:nvPr/>
          </p:nvCxnSpPr>
          <p:spPr>
            <a:xfrm>
              <a:off x="232376" y="3626407"/>
              <a:ext cx="5646542"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74347" y="8070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32376" y="49980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918176" y="3626407"/>
              <a:ext cx="41148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32376" y="2254807"/>
              <a:ext cx="5646542"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74347" y="6369607"/>
              <a:ext cx="55626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4082214" y="776335"/>
            <a:ext cx="212846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Option1: 16 dummy WLs in dark black lines </a:t>
            </a:r>
          </a:p>
          <a:p>
            <a:endParaRPr lang="en-US" dirty="0" smtClean="0"/>
          </a:p>
        </p:txBody>
      </p:sp>
      <p:cxnSp>
        <p:nvCxnSpPr>
          <p:cNvPr id="14" name="Straight Connector 13"/>
          <p:cNvCxnSpPr/>
          <p:nvPr/>
        </p:nvCxnSpPr>
        <p:spPr>
          <a:xfrm>
            <a:off x="4123970" y="1771177"/>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a:off x="4104238" y="244240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6" name="Straight Connector 15"/>
          <p:cNvCxnSpPr/>
          <p:nvPr/>
        </p:nvCxnSpPr>
        <p:spPr>
          <a:xfrm>
            <a:off x="4104238" y="254775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a:off x="4104238" y="26748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8" name="Straight Connector 17"/>
          <p:cNvCxnSpPr/>
          <p:nvPr/>
        </p:nvCxnSpPr>
        <p:spPr>
          <a:xfrm>
            <a:off x="4104092" y="33606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a:off x="4104092" y="3498461"/>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0" name="Straight Connector 19"/>
          <p:cNvCxnSpPr/>
          <p:nvPr/>
        </p:nvCxnSpPr>
        <p:spPr>
          <a:xfrm>
            <a:off x="4104092" y="3603815"/>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a:off x="4123970" y="4275038"/>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sp>
        <p:nvSpPr>
          <p:cNvPr id="22" name="TextBox 21"/>
          <p:cNvSpPr txBox="1"/>
          <p:nvPr/>
        </p:nvSpPr>
        <p:spPr>
          <a:xfrm>
            <a:off x="5680075" y="1644219"/>
            <a:ext cx="1472163" cy="253916"/>
          </a:xfrm>
          <a:prstGeom prst="rect">
            <a:avLst/>
          </a:prstGeom>
          <a:noFill/>
        </p:spPr>
        <p:txBody>
          <a:bodyPr wrap="square" rtlCol="0">
            <a:spAutoFit/>
          </a:bodyPr>
          <a:lstStyle/>
          <a:p>
            <a:r>
              <a:rPr lang="en-US" sz="1050" dirty="0" smtClean="0">
                <a:solidFill>
                  <a:schemeClr val="accent2"/>
                </a:solidFill>
              </a:rPr>
              <a:t>c-cell/</a:t>
            </a:r>
            <a:r>
              <a:rPr lang="en-US" sz="1050" dirty="0" err="1" smtClean="0">
                <a:solidFill>
                  <a:schemeClr val="accent2"/>
                </a:solidFill>
              </a:rPr>
              <a:t>gnd</a:t>
            </a:r>
            <a:r>
              <a:rPr lang="en-US" sz="1050" dirty="0" smtClean="0">
                <a:solidFill>
                  <a:schemeClr val="accent2"/>
                </a:solidFill>
              </a:rPr>
              <a:t> or float</a:t>
            </a:r>
            <a:endParaRPr lang="en-US" sz="1050" dirty="0">
              <a:solidFill>
                <a:schemeClr val="accent2"/>
              </a:solidFill>
            </a:endParaRPr>
          </a:p>
        </p:txBody>
      </p:sp>
      <p:sp>
        <p:nvSpPr>
          <p:cNvPr id="23" name="TextBox 22"/>
          <p:cNvSpPr txBox="1"/>
          <p:nvPr/>
        </p:nvSpPr>
        <p:spPr>
          <a:xfrm>
            <a:off x="5634355" y="4148080"/>
            <a:ext cx="1472163" cy="253916"/>
          </a:xfrm>
          <a:prstGeom prst="rect">
            <a:avLst/>
          </a:prstGeom>
          <a:noFill/>
        </p:spPr>
        <p:txBody>
          <a:bodyPr wrap="square" rtlCol="0">
            <a:spAutoFit/>
          </a:bodyPr>
          <a:lstStyle/>
          <a:p>
            <a:r>
              <a:rPr lang="en-US" sz="1050" dirty="0" smtClean="0">
                <a:solidFill>
                  <a:schemeClr val="accent2"/>
                </a:solidFill>
              </a:rPr>
              <a:t>c-cell/</a:t>
            </a:r>
            <a:r>
              <a:rPr lang="en-US" sz="1050" dirty="0" err="1" smtClean="0">
                <a:solidFill>
                  <a:schemeClr val="accent2"/>
                </a:solidFill>
              </a:rPr>
              <a:t>gnd</a:t>
            </a:r>
            <a:r>
              <a:rPr lang="en-US" sz="1050" dirty="0" smtClean="0">
                <a:solidFill>
                  <a:schemeClr val="accent2"/>
                </a:solidFill>
              </a:rPr>
              <a:t> or float</a:t>
            </a:r>
            <a:endParaRPr lang="en-US" sz="1050" dirty="0">
              <a:solidFill>
                <a:schemeClr val="accent2"/>
              </a:solidFill>
            </a:endParaRPr>
          </a:p>
        </p:txBody>
      </p:sp>
      <p:sp>
        <p:nvSpPr>
          <p:cNvPr id="24" name="TextBox 23"/>
          <p:cNvSpPr txBox="1"/>
          <p:nvPr/>
        </p:nvSpPr>
        <p:spPr>
          <a:xfrm>
            <a:off x="5667984" y="2187689"/>
            <a:ext cx="1472163" cy="415498"/>
          </a:xfrm>
          <a:prstGeom prst="rect">
            <a:avLst/>
          </a:prstGeom>
          <a:noFill/>
        </p:spPr>
        <p:txBody>
          <a:bodyPr wrap="square" rtlCol="0">
            <a:spAutoFit/>
          </a:bodyPr>
          <a:lstStyle/>
          <a:p>
            <a:r>
              <a:rPr lang="en-US" sz="1050" dirty="0" smtClean="0">
                <a:solidFill>
                  <a:srgbClr val="FF0000"/>
                </a:solidFill>
              </a:rPr>
              <a:t>Floating without diffusion</a:t>
            </a:r>
            <a:endParaRPr lang="en-US" sz="1050" dirty="0">
              <a:solidFill>
                <a:srgbClr val="FF0000"/>
              </a:solidFill>
            </a:endParaRPr>
          </a:p>
        </p:txBody>
      </p:sp>
      <p:sp>
        <p:nvSpPr>
          <p:cNvPr id="25" name="TextBox 24"/>
          <p:cNvSpPr txBox="1"/>
          <p:nvPr/>
        </p:nvSpPr>
        <p:spPr>
          <a:xfrm>
            <a:off x="4337259" y="2927565"/>
            <a:ext cx="995529" cy="307777"/>
          </a:xfrm>
          <a:prstGeom prst="rect">
            <a:avLst/>
          </a:prstGeom>
          <a:noFill/>
        </p:spPr>
        <p:txBody>
          <a:bodyPr wrap="none" rtlCol="0">
            <a:spAutoFit/>
          </a:bodyPr>
          <a:lstStyle/>
          <a:p>
            <a:r>
              <a:rPr lang="en-US" sz="1400" dirty="0" smtClean="0"/>
              <a:t>BL Socket</a:t>
            </a:r>
            <a:endParaRPr lang="en-US" sz="1400" dirty="0"/>
          </a:p>
        </p:txBody>
      </p:sp>
      <p:cxnSp>
        <p:nvCxnSpPr>
          <p:cNvPr id="26" name="Straight Connector 25"/>
          <p:cNvCxnSpPr/>
          <p:nvPr/>
        </p:nvCxnSpPr>
        <p:spPr>
          <a:xfrm>
            <a:off x="4123969" y="191301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7" name="Straight Connector 26"/>
          <p:cNvCxnSpPr/>
          <p:nvPr/>
        </p:nvCxnSpPr>
        <p:spPr>
          <a:xfrm>
            <a:off x="4123969" y="201837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8" name="Straight Connector 27"/>
          <p:cNvCxnSpPr/>
          <p:nvPr/>
        </p:nvCxnSpPr>
        <p:spPr>
          <a:xfrm>
            <a:off x="4104238" y="214545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29" name="Straight Connector 28"/>
          <p:cNvCxnSpPr/>
          <p:nvPr/>
        </p:nvCxnSpPr>
        <p:spPr>
          <a:xfrm>
            <a:off x="4104092" y="229905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0" name="Straight Connector 29"/>
          <p:cNvCxnSpPr/>
          <p:nvPr/>
        </p:nvCxnSpPr>
        <p:spPr>
          <a:xfrm>
            <a:off x="4104092" y="3727061"/>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1" name="Straight Connector 30"/>
          <p:cNvCxnSpPr/>
          <p:nvPr/>
        </p:nvCxnSpPr>
        <p:spPr>
          <a:xfrm>
            <a:off x="4104092" y="386488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2" name="Straight Connector 31"/>
          <p:cNvCxnSpPr/>
          <p:nvPr/>
        </p:nvCxnSpPr>
        <p:spPr>
          <a:xfrm>
            <a:off x="4104092" y="39702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4104092" y="412263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sp>
        <p:nvSpPr>
          <p:cNvPr id="34" name="TextBox 33"/>
          <p:cNvSpPr txBox="1"/>
          <p:nvPr/>
        </p:nvSpPr>
        <p:spPr>
          <a:xfrm>
            <a:off x="5634354" y="3519312"/>
            <a:ext cx="1472163" cy="415498"/>
          </a:xfrm>
          <a:prstGeom prst="rect">
            <a:avLst/>
          </a:prstGeom>
          <a:noFill/>
        </p:spPr>
        <p:txBody>
          <a:bodyPr wrap="square" rtlCol="0">
            <a:spAutoFit/>
          </a:bodyPr>
          <a:lstStyle/>
          <a:p>
            <a:r>
              <a:rPr lang="en-US" sz="1050" dirty="0" smtClean="0">
                <a:solidFill>
                  <a:srgbClr val="FF0000"/>
                </a:solidFill>
              </a:rPr>
              <a:t>Floating without diffusion</a:t>
            </a:r>
            <a:endParaRPr lang="en-US" sz="1050" dirty="0">
              <a:solidFill>
                <a:srgbClr val="FF0000"/>
              </a:solidFill>
            </a:endParaRPr>
          </a:p>
        </p:txBody>
      </p:sp>
      <p:cxnSp>
        <p:nvCxnSpPr>
          <p:cNvPr id="35" name="Straight Connector 34"/>
          <p:cNvCxnSpPr/>
          <p:nvPr/>
        </p:nvCxnSpPr>
        <p:spPr>
          <a:xfrm>
            <a:off x="4123970" y="166530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6" name="Straight Connector 35"/>
          <p:cNvCxnSpPr/>
          <p:nvPr/>
        </p:nvCxnSpPr>
        <p:spPr>
          <a:xfrm>
            <a:off x="4123970" y="155009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7" name="Straight Connector 36"/>
          <p:cNvCxnSpPr/>
          <p:nvPr/>
        </p:nvCxnSpPr>
        <p:spPr>
          <a:xfrm>
            <a:off x="4123970" y="143487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8" name="Straight Connector 37"/>
          <p:cNvCxnSpPr/>
          <p:nvPr/>
        </p:nvCxnSpPr>
        <p:spPr>
          <a:xfrm>
            <a:off x="4123970" y="131966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39" name="Straight Connector 38"/>
          <p:cNvCxnSpPr/>
          <p:nvPr/>
        </p:nvCxnSpPr>
        <p:spPr>
          <a:xfrm>
            <a:off x="4104092" y="473770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0" name="Straight Connector 39"/>
          <p:cNvCxnSpPr/>
          <p:nvPr/>
        </p:nvCxnSpPr>
        <p:spPr>
          <a:xfrm>
            <a:off x="4104092" y="462249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1" name="Straight Connector 40"/>
          <p:cNvCxnSpPr/>
          <p:nvPr/>
        </p:nvCxnSpPr>
        <p:spPr>
          <a:xfrm>
            <a:off x="4104092" y="4507278"/>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42" name="Straight Connector 41"/>
          <p:cNvCxnSpPr/>
          <p:nvPr/>
        </p:nvCxnSpPr>
        <p:spPr>
          <a:xfrm>
            <a:off x="4104092" y="4392063"/>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sp>
        <p:nvSpPr>
          <p:cNvPr id="43" name="TextBox 42"/>
          <p:cNvSpPr txBox="1"/>
          <p:nvPr/>
        </p:nvSpPr>
        <p:spPr>
          <a:xfrm>
            <a:off x="5680075" y="1319663"/>
            <a:ext cx="1472163" cy="253916"/>
          </a:xfrm>
          <a:prstGeom prst="rect">
            <a:avLst/>
          </a:prstGeom>
          <a:noFill/>
        </p:spPr>
        <p:txBody>
          <a:bodyPr wrap="square" rtlCol="0">
            <a:spAutoFit/>
          </a:bodyPr>
          <a:lstStyle/>
          <a:p>
            <a:r>
              <a:rPr lang="en-US" sz="1050" dirty="0" smtClean="0">
                <a:solidFill>
                  <a:srgbClr val="00B050"/>
                </a:solidFill>
              </a:rPr>
              <a:t>Active WL</a:t>
            </a:r>
            <a:endParaRPr lang="en-US" sz="1050" dirty="0">
              <a:solidFill>
                <a:srgbClr val="00B050"/>
              </a:solidFill>
            </a:endParaRPr>
          </a:p>
        </p:txBody>
      </p:sp>
      <p:sp>
        <p:nvSpPr>
          <p:cNvPr id="44" name="TextBox 43"/>
          <p:cNvSpPr txBox="1"/>
          <p:nvPr/>
        </p:nvSpPr>
        <p:spPr>
          <a:xfrm>
            <a:off x="5666177" y="4464312"/>
            <a:ext cx="1472163" cy="253916"/>
          </a:xfrm>
          <a:prstGeom prst="rect">
            <a:avLst/>
          </a:prstGeom>
          <a:noFill/>
        </p:spPr>
        <p:txBody>
          <a:bodyPr wrap="square" rtlCol="0">
            <a:spAutoFit/>
          </a:bodyPr>
          <a:lstStyle/>
          <a:p>
            <a:r>
              <a:rPr lang="en-US" sz="1050" dirty="0" smtClean="0">
                <a:solidFill>
                  <a:srgbClr val="00B050"/>
                </a:solidFill>
              </a:rPr>
              <a:t>Active WL</a:t>
            </a:r>
            <a:endParaRPr lang="en-US" sz="1050" dirty="0">
              <a:solidFill>
                <a:srgbClr val="00B050"/>
              </a:solidFill>
            </a:endParaRPr>
          </a:p>
        </p:txBody>
      </p:sp>
      <p:cxnSp>
        <p:nvCxnSpPr>
          <p:cNvPr id="46" name="Straight Connector 45"/>
          <p:cNvCxnSpPr/>
          <p:nvPr/>
        </p:nvCxnSpPr>
        <p:spPr>
          <a:xfrm>
            <a:off x="7236853" y="2502999"/>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47" name="Straight Connector 46"/>
          <p:cNvCxnSpPr/>
          <p:nvPr/>
        </p:nvCxnSpPr>
        <p:spPr>
          <a:xfrm>
            <a:off x="7253336" y="3056526"/>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48" name="Straight Connector 47"/>
          <p:cNvCxnSpPr/>
          <p:nvPr/>
        </p:nvCxnSpPr>
        <p:spPr>
          <a:xfrm>
            <a:off x="7253336" y="316188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49" name="Straight Connector 48"/>
          <p:cNvCxnSpPr/>
          <p:nvPr/>
        </p:nvCxnSpPr>
        <p:spPr>
          <a:xfrm>
            <a:off x="7253336" y="3288964"/>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3" name="Straight Connector 52"/>
          <p:cNvCxnSpPr/>
          <p:nvPr/>
        </p:nvCxnSpPr>
        <p:spPr>
          <a:xfrm>
            <a:off x="7282121" y="3540199"/>
            <a:ext cx="1371600" cy="0"/>
          </a:xfrm>
          <a:prstGeom prst="line">
            <a:avLst/>
          </a:prstGeom>
          <a:ln>
            <a:prstDash val="dash"/>
          </a:ln>
        </p:spPr>
        <p:style>
          <a:lnRef idx="1">
            <a:schemeClr val="accent2"/>
          </a:lnRef>
          <a:fillRef idx="0">
            <a:schemeClr val="accent2"/>
          </a:fillRef>
          <a:effectRef idx="0">
            <a:schemeClr val="accent2"/>
          </a:effectRef>
          <a:fontRef idx="minor">
            <a:schemeClr val="tx1"/>
          </a:fontRef>
        </p:style>
      </p:cxnSp>
      <p:cxnSp>
        <p:nvCxnSpPr>
          <p:cNvPr id="55" name="Straight Connector 54"/>
          <p:cNvCxnSpPr/>
          <p:nvPr/>
        </p:nvCxnSpPr>
        <p:spPr>
          <a:xfrm>
            <a:off x="7236852" y="2644840"/>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7" name="Straight Connector 56"/>
          <p:cNvCxnSpPr/>
          <p:nvPr/>
        </p:nvCxnSpPr>
        <p:spPr>
          <a:xfrm>
            <a:off x="7253336" y="275958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58" name="Straight Connector 57"/>
          <p:cNvCxnSpPr/>
          <p:nvPr/>
        </p:nvCxnSpPr>
        <p:spPr>
          <a:xfrm>
            <a:off x="7253190" y="2913182"/>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62" name="Straight Connector 61"/>
          <p:cNvCxnSpPr/>
          <p:nvPr/>
        </p:nvCxnSpPr>
        <p:spPr>
          <a:xfrm>
            <a:off x="7262243" y="3414958"/>
            <a:ext cx="1371600" cy="0"/>
          </a:xfrm>
          <a:prstGeom prst="line">
            <a:avLst/>
          </a:prstGeom>
          <a:ln>
            <a:solidFill>
              <a:srgbClr val="FF0000"/>
            </a:solidFill>
            <a:prstDash val="dash"/>
          </a:ln>
        </p:spPr>
        <p:style>
          <a:lnRef idx="1">
            <a:schemeClr val="accent2"/>
          </a:lnRef>
          <a:fillRef idx="0">
            <a:schemeClr val="accent2"/>
          </a:fillRef>
          <a:effectRef idx="0">
            <a:schemeClr val="accent2"/>
          </a:effectRef>
          <a:fontRef idx="minor">
            <a:schemeClr val="tx1"/>
          </a:fontRef>
        </p:style>
      </p:cxnSp>
      <p:cxnSp>
        <p:nvCxnSpPr>
          <p:cNvPr id="63" name="Straight Connector 62"/>
          <p:cNvCxnSpPr/>
          <p:nvPr/>
        </p:nvCxnSpPr>
        <p:spPr>
          <a:xfrm>
            <a:off x="7236853" y="2397130"/>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4" name="Straight Connector 63"/>
          <p:cNvCxnSpPr/>
          <p:nvPr/>
        </p:nvCxnSpPr>
        <p:spPr>
          <a:xfrm>
            <a:off x="7236853" y="2281915"/>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5" name="Straight Connector 64"/>
          <p:cNvCxnSpPr/>
          <p:nvPr/>
        </p:nvCxnSpPr>
        <p:spPr>
          <a:xfrm>
            <a:off x="7236853" y="2166700"/>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6" name="Straight Connector 65"/>
          <p:cNvCxnSpPr/>
          <p:nvPr/>
        </p:nvCxnSpPr>
        <p:spPr>
          <a:xfrm>
            <a:off x="7236853" y="2051485"/>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7" name="Straight Connector 66"/>
          <p:cNvCxnSpPr/>
          <p:nvPr/>
        </p:nvCxnSpPr>
        <p:spPr>
          <a:xfrm>
            <a:off x="7262243" y="4002869"/>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8" name="Straight Connector 67"/>
          <p:cNvCxnSpPr/>
          <p:nvPr/>
        </p:nvCxnSpPr>
        <p:spPr>
          <a:xfrm>
            <a:off x="7262243" y="3887654"/>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69" name="Straight Connector 68"/>
          <p:cNvCxnSpPr/>
          <p:nvPr/>
        </p:nvCxnSpPr>
        <p:spPr>
          <a:xfrm>
            <a:off x="7262243" y="3772439"/>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cxnSp>
        <p:nvCxnSpPr>
          <p:cNvPr id="70" name="Straight Connector 69"/>
          <p:cNvCxnSpPr/>
          <p:nvPr/>
        </p:nvCxnSpPr>
        <p:spPr>
          <a:xfrm>
            <a:off x="7262243" y="3657224"/>
            <a:ext cx="1371600" cy="0"/>
          </a:xfrm>
          <a:prstGeom prst="line">
            <a:avLst/>
          </a:prstGeom>
          <a:ln>
            <a:solidFill>
              <a:srgbClr val="00B050"/>
            </a:solidFill>
          </a:ln>
        </p:spPr>
        <p:style>
          <a:lnRef idx="1">
            <a:schemeClr val="accent2"/>
          </a:lnRef>
          <a:fillRef idx="0">
            <a:schemeClr val="accent2"/>
          </a:fillRef>
          <a:effectRef idx="0">
            <a:schemeClr val="accent2"/>
          </a:effectRef>
          <a:fontRef idx="minor">
            <a:schemeClr val="tx1"/>
          </a:fontRef>
        </p:style>
      </p:cxnSp>
      <p:sp>
        <p:nvSpPr>
          <p:cNvPr id="71" name="Rectangle 70"/>
          <p:cNvSpPr/>
          <p:nvPr/>
        </p:nvSpPr>
        <p:spPr>
          <a:xfrm>
            <a:off x="6817258" y="2706986"/>
            <a:ext cx="2046085" cy="651850"/>
          </a:xfrm>
          <a:prstGeom prst="rect">
            <a:avLst/>
          </a:prstGeom>
          <a:solidFill>
            <a:srgbClr val="FFFF00">
              <a:alpha val="25000"/>
            </a:srgbClr>
          </a:solidFill>
          <a:ln w="12700" cmpd="sng"/>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3" name="Straight Arrow Connector 72"/>
          <p:cNvCxnSpPr/>
          <p:nvPr/>
        </p:nvCxnSpPr>
        <p:spPr>
          <a:xfrm>
            <a:off x="6853473" y="1837853"/>
            <a:ext cx="371192" cy="660903"/>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flipV="1">
            <a:off x="6799152" y="3548958"/>
            <a:ext cx="452674" cy="733331"/>
          </a:xfrm>
          <a:prstGeom prst="straightConnector1">
            <a:avLst/>
          </a:prstGeom>
          <a:ln w="12700" cap="rnd" cmpd="sng">
            <a:solidFill>
              <a:schemeClr val="accent1"/>
            </a:solidFill>
            <a:tailEnd type="arrow"/>
          </a:ln>
          <a:effectLst/>
        </p:spPr>
        <p:style>
          <a:lnRef idx="2">
            <a:schemeClr val="accent1"/>
          </a:lnRef>
          <a:fillRef idx="0">
            <a:schemeClr val="accent1"/>
          </a:fillRef>
          <a:effectRef idx="1">
            <a:schemeClr val="accent1"/>
          </a:effectRef>
          <a:fontRef idx="minor">
            <a:schemeClr val="tx1"/>
          </a:fontRef>
        </p:style>
      </p:cxnSp>
      <p:sp>
        <p:nvSpPr>
          <p:cNvPr id="76" name="TextBox 75"/>
          <p:cNvSpPr txBox="1"/>
          <p:nvPr/>
        </p:nvSpPr>
        <p:spPr>
          <a:xfrm>
            <a:off x="6669996" y="811040"/>
            <a:ext cx="212846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Option2: 4~6 dummy WLs in dark black lines </a:t>
            </a:r>
          </a:p>
          <a:p>
            <a:endParaRPr lang="en-US" dirty="0" smtClean="0"/>
          </a:p>
        </p:txBody>
      </p:sp>
      <p:sp>
        <p:nvSpPr>
          <p:cNvPr id="77" name="TextBox 76"/>
          <p:cNvSpPr txBox="1"/>
          <p:nvPr/>
        </p:nvSpPr>
        <p:spPr>
          <a:xfrm>
            <a:off x="6834508" y="2871736"/>
            <a:ext cx="1924245" cy="307777"/>
          </a:xfrm>
          <a:prstGeom prst="rect">
            <a:avLst/>
          </a:prstGeom>
          <a:noFill/>
        </p:spPr>
        <p:txBody>
          <a:bodyPr wrap="none" rtlCol="0">
            <a:spAutoFit/>
          </a:bodyPr>
          <a:lstStyle/>
          <a:p>
            <a:r>
              <a:rPr lang="en-US" sz="1400" dirty="0" smtClean="0"/>
              <a:t>WL Chop in BL Socket</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Types of Sockets</a:t>
            </a:r>
            <a:endParaRPr lang="en-US" dirty="0"/>
          </a:p>
        </p:txBody>
      </p:sp>
      <p:sp>
        <p:nvSpPr>
          <p:cNvPr id="3" name="Content Placeholder 2"/>
          <p:cNvSpPr>
            <a:spLocks noGrp="1"/>
          </p:cNvSpPr>
          <p:nvPr>
            <p:ph idx="1"/>
          </p:nvPr>
        </p:nvSpPr>
        <p:spPr>
          <a:xfrm>
            <a:off x="457200" y="1090613"/>
            <a:ext cx="8229600" cy="1362876"/>
          </a:xfrm>
        </p:spPr>
        <p:txBody>
          <a:bodyPr/>
          <a:lstStyle/>
          <a:p>
            <a:pPr lvl="1"/>
            <a:r>
              <a:rPr lang="en-US" dirty="0" smtClean="0"/>
              <a:t>WL sockets: WL1/WL4 connection, WL2/3 connection, No connection</a:t>
            </a:r>
          </a:p>
          <a:p>
            <a:pPr lvl="1"/>
            <a:r>
              <a:rPr lang="en-US" dirty="0" smtClean="0"/>
              <a:t>BL sockets: BL1/2 connection, BL3/4 connection, No connection</a:t>
            </a:r>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pic>
        <p:nvPicPr>
          <p:cNvPr id="73731" name="Picture 3"/>
          <p:cNvPicPr>
            <a:picLocks noChangeAspect="1" noChangeArrowheads="1"/>
          </p:cNvPicPr>
          <p:nvPr/>
        </p:nvPicPr>
        <p:blipFill>
          <a:blip r:embed="rId2" cstate="print"/>
          <a:srcRect/>
          <a:stretch>
            <a:fillRect/>
          </a:stretch>
        </p:blipFill>
        <p:spPr bwMode="auto">
          <a:xfrm>
            <a:off x="0" y="2737603"/>
            <a:ext cx="9144000" cy="3686761"/>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Chop Masks in Sockets</a:t>
            </a:r>
            <a:endParaRPr lang="en-US" dirty="0"/>
          </a:p>
        </p:txBody>
      </p:sp>
      <p:sp>
        <p:nvSpPr>
          <p:cNvPr id="3" name="Content Placeholder 2"/>
          <p:cNvSpPr>
            <a:spLocks noGrp="1"/>
          </p:cNvSpPr>
          <p:nvPr>
            <p:ph idx="1"/>
          </p:nvPr>
        </p:nvSpPr>
        <p:spPr/>
        <p:txBody>
          <a:bodyPr/>
          <a:lstStyle/>
          <a:p>
            <a:r>
              <a:rPr lang="en-US" dirty="0" smtClean="0"/>
              <a:t>Option 1 – No on-pitch dummies in sockets</a:t>
            </a:r>
          </a:p>
          <a:p>
            <a:endParaRPr lang="en-US" dirty="0" smtClean="0"/>
          </a:p>
          <a:p>
            <a:endParaRPr lang="en-US" dirty="0" smtClean="0"/>
          </a:p>
          <a:p>
            <a:endParaRPr lang="en-US" dirty="0" smtClean="0"/>
          </a:p>
          <a:p>
            <a:endParaRPr lang="en-US" dirty="0" smtClean="0"/>
          </a:p>
          <a:p>
            <a:endParaRPr lang="en-US" dirty="0" smtClean="0"/>
          </a:p>
          <a:p>
            <a:r>
              <a:rPr lang="en-US" dirty="0" smtClean="0"/>
              <a:t>Option 2 – On-pitch dummies in sockets</a:t>
            </a:r>
          </a:p>
        </p:txBody>
      </p:sp>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graphicFrame>
        <p:nvGraphicFramePr>
          <p:cNvPr id="5" name="Table 4"/>
          <p:cNvGraphicFramePr>
            <a:graphicFrameLocks noGrp="1"/>
          </p:cNvGraphicFramePr>
          <p:nvPr/>
        </p:nvGraphicFramePr>
        <p:xfrm>
          <a:off x="795134" y="4264747"/>
          <a:ext cx="6157928" cy="2005965"/>
        </p:xfrm>
        <a:graphic>
          <a:graphicData uri="http://schemas.openxmlformats.org/drawingml/2006/table">
            <a:tbl>
              <a:tblPr/>
              <a:tblGrid>
                <a:gridCol w="920306"/>
                <a:gridCol w="906772"/>
                <a:gridCol w="866170"/>
                <a:gridCol w="866170"/>
                <a:gridCol w="866170"/>
                <a:gridCol w="866170"/>
                <a:gridCol w="866170"/>
              </a:tblGrid>
              <a:tr h="190500">
                <a:tc>
                  <a:txBody>
                    <a:bodyPr/>
                    <a:lstStyle/>
                    <a:p>
                      <a:pPr algn="l" fontAlgn="b"/>
                      <a:r>
                        <a:rPr lang="en-US" sz="1400" b="1" i="0" u="none" strike="noStrike" dirty="0">
                          <a:solidFill>
                            <a:srgbClr val="000000"/>
                          </a:solidFill>
                          <a:latin typeface="Calibri"/>
                        </a:rPr>
                        <a:t> </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a:solidFill>
                            <a:srgbClr val="000000"/>
                          </a:solidFill>
                          <a:latin typeface="Calibri"/>
                        </a:rPr>
                        <a:t>WL1/WL4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WL2/3</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BL1/2</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BL3/4</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801669" y="1593977"/>
          <a:ext cx="6857561" cy="2005965"/>
        </p:xfrm>
        <a:graphic>
          <a:graphicData uri="http://schemas.openxmlformats.org/drawingml/2006/table">
            <a:tbl>
              <a:tblPr/>
              <a:tblGrid>
                <a:gridCol w="879838"/>
                <a:gridCol w="866899"/>
                <a:gridCol w="828083"/>
                <a:gridCol w="828083"/>
                <a:gridCol w="828083"/>
                <a:gridCol w="828083"/>
                <a:gridCol w="828083"/>
                <a:gridCol w="970409"/>
              </a:tblGrid>
              <a:tr h="190500">
                <a:tc>
                  <a:txBody>
                    <a:bodyPr/>
                    <a:lstStyle/>
                    <a:p>
                      <a:pPr algn="l" fontAlgn="b"/>
                      <a:r>
                        <a:rPr lang="en-US" sz="1400" b="1" i="0" u="none" strike="noStrike" dirty="0">
                          <a:solidFill>
                            <a:srgbClr val="000000"/>
                          </a:solidFill>
                          <a:latin typeface="Calibri"/>
                        </a:rPr>
                        <a:t> </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a:solidFill>
                            <a:srgbClr val="000000"/>
                          </a:solidFill>
                          <a:latin typeface="Calibri"/>
                        </a:rPr>
                        <a:t>WL1/WL4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WL2/3</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 PT</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BL1/2</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a:solidFill>
                            <a:srgbClr val="000000"/>
                          </a:solidFill>
                          <a:latin typeface="Calibri"/>
                        </a:rPr>
                        <a:t>BL3/4</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BL1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BL2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dirty="0">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WL2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WL3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BL3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90500">
                <a:tc>
                  <a:txBody>
                    <a:bodyPr/>
                    <a:lstStyle/>
                    <a:p>
                      <a:pPr algn="l" fontAlgn="b"/>
                      <a:r>
                        <a:rPr lang="en-US" sz="1400" b="1" i="0" u="none" strike="noStrike">
                          <a:solidFill>
                            <a:srgbClr val="000000"/>
                          </a:solidFill>
                          <a:latin typeface="Calibri"/>
                        </a:rPr>
                        <a:t>BL4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400" b="0" i="0" u="none" strike="noStrike" dirty="0">
                          <a:solidFill>
                            <a:srgbClr val="000000"/>
                          </a:solidFill>
                          <a:latin typeface="Calibri"/>
                        </a:rPr>
                        <a:t>Can be Combined</a:t>
                      </a:r>
                    </a:p>
                  </a:txBody>
                  <a:tcPr marR="9525" marT="9525" marB="0" anchor="b">
                    <a:lnL w="635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190500">
                <a:tc>
                  <a:txBody>
                    <a:bodyPr/>
                    <a:lstStyle/>
                    <a:p>
                      <a:pPr algn="l" fontAlgn="b"/>
                      <a:r>
                        <a:rPr lang="en-US" sz="1400" b="1" i="0" u="none" strike="noStrike">
                          <a:solidFill>
                            <a:srgbClr val="000000"/>
                          </a:solidFill>
                          <a:latin typeface="Calibri"/>
                        </a:rPr>
                        <a:t>WL4 Chop</a:t>
                      </a:r>
                    </a:p>
                  </a:txBody>
                  <a:tcPr marR="9525" marT="9525" marB="0" anchor="b">
                    <a:lnL w="381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Closed</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Open</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Not Care</a:t>
                      </a:r>
                    </a:p>
                  </a:txBody>
                  <a:tcPr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vMerge="1">
                  <a:txBody>
                    <a:bodyPr/>
                    <a:lstStyle/>
                    <a:p>
                      <a:endParaRPr lang="en-US"/>
                    </a:p>
                  </a:txBody>
                  <a:tcPr/>
                </a:tc>
              </a:tr>
            </a:tbl>
          </a:graphicData>
        </a:graphic>
      </p:graphicFrame>
      <p:sp>
        <p:nvSpPr>
          <p:cNvPr id="7" name="TextBox 6"/>
          <p:cNvSpPr txBox="1"/>
          <p:nvPr/>
        </p:nvSpPr>
        <p:spPr>
          <a:xfrm>
            <a:off x="7179398" y="4599160"/>
            <a:ext cx="1575303" cy="1384995"/>
          </a:xfrm>
          <a:prstGeom prst="rect">
            <a:avLst/>
          </a:prstGeom>
          <a:noFill/>
        </p:spPr>
        <p:txBody>
          <a:bodyPr wrap="square" lIns="0" tIns="0" rIns="0" bIns="0" rtlCol="0">
            <a:spAutoFit/>
          </a:bodyPr>
          <a:lstStyle/>
          <a:p>
            <a:r>
              <a:rPr lang="en-US" sz="1800" dirty="0" smtClean="0">
                <a:latin typeface="Calibri"/>
                <a:cs typeface="Calibri"/>
              </a:rPr>
              <a:t>Each WL/BL level needs its only chop mask, </a:t>
            </a:r>
            <a:r>
              <a:rPr lang="en-US" sz="1800" dirty="0" smtClean="0">
                <a:solidFill>
                  <a:srgbClr val="FF0000"/>
                </a:solidFill>
                <a:latin typeface="Calibri"/>
                <a:cs typeface="Calibri"/>
              </a:rPr>
              <a:t>an cost adder of 4 mask levels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p:txBody>
          <a:bodyPr/>
          <a:lstStyle/>
          <a:p>
            <a:r>
              <a:rPr lang="en-US" dirty="0" smtClean="0"/>
              <a:t>In either option, chop masks need to open the whole socket (~2um wide) as opposed to ~300nm wide chop in 10s</a:t>
            </a:r>
          </a:p>
          <a:p>
            <a:pPr lvl="1"/>
            <a:r>
              <a:rPr lang="en-US" dirty="0" smtClean="0"/>
              <a:t>Need thicker oxide to fill</a:t>
            </a:r>
          </a:p>
          <a:p>
            <a:r>
              <a:rPr lang="en-US" dirty="0" smtClean="0"/>
              <a:t>It may be more difficult to preserve continuous W across sockets in Option 1</a:t>
            </a:r>
          </a:p>
          <a:p>
            <a:pPr lvl="1"/>
            <a:r>
              <a:rPr lang="en-US" dirty="0" smtClean="0"/>
              <a:t>Option 1</a:t>
            </a:r>
          </a:p>
          <a:p>
            <a:pPr lvl="2"/>
            <a:r>
              <a:rPr lang="en-US" dirty="0" smtClean="0"/>
              <a:t>BL-BL short vs. 51 W preservation in sockets</a:t>
            </a:r>
          </a:p>
          <a:p>
            <a:pPr lvl="1"/>
            <a:endParaRPr lang="en-US" dirty="0" smtClean="0"/>
          </a:p>
          <a:p>
            <a:pPr lvl="1"/>
            <a:endParaRPr lang="en-US" dirty="0" smtClean="0"/>
          </a:p>
          <a:p>
            <a:pPr lvl="1"/>
            <a:r>
              <a:rPr lang="en-US" dirty="0" smtClean="0"/>
              <a:t>Option 2</a:t>
            </a:r>
          </a:p>
          <a:p>
            <a:pPr lvl="2"/>
            <a:r>
              <a:rPr lang="en-US" dirty="0" smtClean="0"/>
              <a:t>Dense pattern in sockets @ 55L</a:t>
            </a:r>
          </a:p>
          <a:p>
            <a:pPr lvl="2"/>
            <a:r>
              <a:rPr lang="en-US" dirty="0" smtClean="0"/>
              <a:t>Socket area is cleared at 56L</a:t>
            </a:r>
          </a:p>
          <a:p>
            <a:pPr lvl="1"/>
            <a:endParaRPr lang="en-US" dirty="0"/>
          </a:p>
        </p:txBody>
      </p:sp>
      <p:sp>
        <p:nvSpPr>
          <p:cNvPr id="4" name="Date Placeholder 3"/>
          <p:cNvSpPr>
            <a:spLocks noGrp="1"/>
          </p:cNvSpPr>
          <p:nvPr>
            <p:ph type="dt" sz="half" idx="10"/>
          </p:nvPr>
        </p:nvSpPr>
        <p:spPr/>
        <p:txBody>
          <a:bodyPr/>
          <a:lstStyle/>
          <a:p>
            <a:fld id="{A7F6867C-E5D9-4535-B9D6-59970A2C3E24}" type="datetime4">
              <a:rPr lang="en-US" smtClean="0"/>
              <a:pPr/>
              <a:t>February 5, 2015</a:t>
            </a:fld>
            <a:endParaRPr lang="en-US"/>
          </a:p>
        </p:txBody>
      </p:sp>
      <p:pic>
        <p:nvPicPr>
          <p:cNvPr id="76801" name="Picture 1"/>
          <p:cNvPicPr>
            <a:picLocks noChangeAspect="1" noChangeArrowheads="1"/>
          </p:cNvPicPr>
          <p:nvPr/>
        </p:nvPicPr>
        <p:blipFill>
          <a:blip r:embed="rId2" cstate="print"/>
          <a:srcRect/>
          <a:stretch>
            <a:fillRect/>
          </a:stretch>
        </p:blipFill>
        <p:spPr bwMode="auto">
          <a:xfrm>
            <a:off x="5830197" y="3037156"/>
            <a:ext cx="2290763" cy="1514475"/>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srcRect/>
          <a:stretch>
            <a:fillRect/>
          </a:stretch>
        </p:blipFill>
        <p:spPr bwMode="auto">
          <a:xfrm>
            <a:off x="5481637" y="4766367"/>
            <a:ext cx="3662363" cy="151447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2014 Micron 5">
      <a:dk1>
        <a:srgbClr val="4D4F4D"/>
      </a:dk1>
      <a:lt1>
        <a:sysClr val="window" lastClr="FFFFFF"/>
      </a:lt1>
      <a:dk2>
        <a:srgbClr val="B42573"/>
      </a:dk2>
      <a:lt2>
        <a:srgbClr val="0042C8"/>
      </a:lt2>
      <a:accent1>
        <a:srgbClr val="006DB7"/>
      </a:accent1>
      <a:accent2>
        <a:srgbClr val="3EAB48"/>
      </a:accent2>
      <a:accent3>
        <a:srgbClr val="FFB700"/>
      </a:accent3>
      <a:accent4>
        <a:srgbClr val="7F3D97"/>
      </a:accent4>
      <a:accent5>
        <a:srgbClr val="00B1E1"/>
      </a:accent5>
      <a:accent6>
        <a:srgbClr val="F26B22"/>
      </a:accent6>
      <a:hlink>
        <a:srgbClr val="00A5DD"/>
      </a:hlink>
      <a:folHlink>
        <a:srgbClr val="3EAB4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mpd="sng"/>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ln w="12700" cap="rnd" cmpd="sng">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defRPr sz="1000" dirty="0" smtClean="0">
            <a:latin typeface="Calibri"/>
            <a:cs typeface="Calibri"/>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436F332C977745911AD0A34C34E03C" ma:contentTypeVersion="1" ma:contentTypeDescription="Create a new document." ma:contentTypeScope="" ma:versionID="1a68839e67896143e5220ac1556f3a86">
  <xsd:schema xmlns:xsd="http://www.w3.org/2001/XMLSchema" xmlns:xs="http://www.w3.org/2001/XMLSchema" xmlns:p="http://schemas.microsoft.com/office/2006/metadata/properties" xmlns:ns2="f4973e3c-96bf-4761-923f-28627cd3c8dd" targetNamespace="http://schemas.microsoft.com/office/2006/metadata/properties" ma:root="true" ma:fieldsID="b1024dd096b8cd6228c6d2dac8acd1a6" ns2:_="">
    <xsd:import namespace="f4973e3c-96bf-4761-923f-28627cd3c8dd"/>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973e3c-96bf-4761-923f-28627cd3c8dd" elementFormDefault="qualified">
    <xsd:import namespace="http://schemas.microsoft.com/office/2006/documentManagement/types"/>
    <xsd:import namespace="http://schemas.microsoft.com/office/infopath/2007/PartnerControls"/>
    <xsd:element name="Category" ma:index="8" nillable="true" ma:displayName="Category" ma:default="Design" ma:internalName="Category">
      <xsd:complexType>
        <xsd:complexContent>
          <xsd:extension base="dms:MultiChoiceFillIn">
            <xsd:sequence>
              <xsd:element name="Value" maxOccurs="unbounded" minOccurs="0" nillable="true">
                <xsd:simpleType>
                  <xsd:union memberTypes="dms:Text">
                    <xsd:simpleType>
                      <xsd:restriction base="dms:Choice">
                        <xsd:enumeration value="Design"/>
                        <xsd:enumeration value="Datapath"/>
                        <xsd:enumeration value="Algo"/>
                        <xsd:enumeration value="Verification"/>
                        <xsd:enumeration value="Array"/>
                      </xsd:restriction>
                    </xsd:simpleType>
                  </xsd:un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Category xmlns="f4973e3c-96bf-4761-923f-28627cd3c8dd">
      <Value>Design</Value>
    </Categor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77C890-3D10-424B-87C7-363658EFCCF5}"/>
</file>

<file path=customXml/itemProps2.xml><?xml version="1.0" encoding="utf-8"?>
<ds:datastoreItem xmlns:ds="http://schemas.openxmlformats.org/officeDocument/2006/customXml" ds:itemID="{1D1923F2-092F-4B67-A963-254E1FAFA76E}"/>
</file>

<file path=customXml/itemProps3.xml><?xml version="1.0" encoding="utf-8"?>
<ds:datastoreItem xmlns:ds="http://schemas.openxmlformats.org/officeDocument/2006/customXml" ds:itemID="{D7A738B7-29E9-4AB1-8259-1245A36A0D96}"/>
</file>

<file path=docProps/app.xml><?xml version="1.0" encoding="utf-8"?>
<Properties xmlns="http://schemas.openxmlformats.org/officeDocument/2006/extended-properties" xmlns:vt="http://schemas.openxmlformats.org/officeDocument/2006/docPropsVTypes">
  <Template>blank</Template>
  <TotalTime>3008</TotalTime>
  <Words>787</Words>
  <Application>Microsoft Office PowerPoint</Application>
  <PresentationFormat>On-screen Show (4:3)</PresentationFormat>
  <Paragraphs>289</Paragraphs>
  <Slides>10</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21" baseType="lpstr">
      <vt:lpstr>ＭＳ Ｐゴシック</vt:lpstr>
      <vt:lpstr>ＭＳ Ｐゴシック</vt:lpstr>
      <vt:lpstr>Arial</vt:lpstr>
      <vt:lpstr>Calibri</vt:lpstr>
      <vt:lpstr>Calibri Light</vt:lpstr>
      <vt:lpstr>Lucida Sans Unicode</vt:lpstr>
      <vt:lpstr>Tahoma</vt:lpstr>
      <vt:lpstr>Times New Roman</vt:lpstr>
      <vt:lpstr>Wingdings</vt:lpstr>
      <vt:lpstr>Blank</vt:lpstr>
      <vt:lpstr>Visio</vt:lpstr>
      <vt:lpstr>SXP 20S Quilt Socket Treatment</vt:lpstr>
      <vt:lpstr>Current BE Assumptions</vt:lpstr>
      <vt:lpstr>Level Designation (Temporary)</vt:lpstr>
      <vt:lpstr>Quilt Architecture</vt:lpstr>
      <vt:lpstr>Socket Area</vt:lpstr>
      <vt:lpstr>Option 1 vs. Option 2 Tile Size</vt:lpstr>
      <vt:lpstr>6 Types of Sockets</vt:lpstr>
      <vt:lpstr>Chop Masks in Sockets</vt:lpstr>
      <vt:lpstr>Other Considerations</vt:lpstr>
      <vt:lpstr>PowerPoint Presentation</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SXP 20S Array Integration Changes</dc:title>
  <dc:creator>zliu</dc:creator>
  <cp:lastModifiedBy>Ahmed, Shafqat</cp:lastModifiedBy>
  <cp:revision>301</cp:revision>
  <cp:lastPrinted>2001-04-11T21:27:24Z</cp:lastPrinted>
  <dcterms:created xsi:type="dcterms:W3CDTF">2015-01-27T22:34:05Z</dcterms:created>
  <dcterms:modified xsi:type="dcterms:W3CDTF">2015-02-05T18:02:52Z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0x0101002C436F332C977745911AD0A34C34E03C</vt:lpwstr>
  </property>
</Properties>
</file>